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56" r:id="rId3"/>
    <p:sldId id="275" r:id="rId4"/>
    <p:sldId id="286" r:id="rId5"/>
    <p:sldId id="276" r:id="rId6"/>
    <p:sldId id="277" r:id="rId7"/>
    <p:sldId id="287" r:id="rId8"/>
    <p:sldId id="278" r:id="rId9"/>
    <p:sldId id="288" r:id="rId10"/>
    <p:sldId id="279" r:id="rId11"/>
    <p:sldId id="281" r:id="rId12"/>
    <p:sldId id="280" r:id="rId13"/>
    <p:sldId id="282" r:id="rId14"/>
    <p:sldId id="283" r:id="rId15"/>
    <p:sldId id="284" r:id="rId16"/>
    <p:sldId id="289" r:id="rId17"/>
    <p:sldId id="268" r:id="rId18"/>
    <p:sldId id="265" r:id="rId19"/>
    <p:sldId id="285" r:id="rId20"/>
    <p:sldId id="291" r:id="rId21"/>
    <p:sldId id="29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9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5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8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OR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0589D1-469C-2E5E-3640-C40D23323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804" y="2233604"/>
            <a:ext cx="7252392" cy="145446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8C0130-7770-1F66-2E30-8B776BCC1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819" y="4212057"/>
            <a:ext cx="8488363" cy="759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baseline="0" dirty="0" smtClean="0">
                <a:solidFill>
                  <a:schemeClr val="tx2"/>
                </a:solidFill>
                <a:latin typeface="Source Sans 3 Black" panose="020B03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06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00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0EB16-BF7B-D15C-8857-3283B327F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0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4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EF6B84-12B7-2685-6CB8-73C1CDEEA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6" y="1533998"/>
            <a:ext cx="5011228" cy="37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54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05B0-D3C5-4A21-362F-81763DCE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1B65-7108-076A-C8AE-9529BE9F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5D21-168E-BC0F-2B2B-1CBF9BED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DF595AF-0FA1-68F0-2246-88E83D172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A09CDE-6C31-3D6D-4A44-62E28F3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F3E7C-467D-A246-F8E6-AB0B53CA9C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012E0-1964-D732-4198-90570522B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17732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67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6E504-3420-A305-158E-F7229ED45D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701" r:id="rId3"/>
    <p:sldLayoutId id="2147483690" r:id="rId4"/>
    <p:sldLayoutId id="2147483700" r:id="rId5"/>
    <p:sldLayoutId id="2147483697" r:id="rId6"/>
    <p:sldLayoutId id="2147483698" r:id="rId7"/>
    <p:sldLayoutId id="214748370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BC6F-7BDD-D485-2FB0-B99990C3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CUY-90-6.69 pre-bid meeting – PID 76779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617F-8590-22CB-52A1-8EE5DC6538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March 11, 2025</a:t>
            </a:r>
          </a:p>
        </p:txBody>
      </p:sp>
    </p:spTree>
    <p:extLst>
      <p:ext uri="{BB962C8B-B14F-4D97-AF65-F5344CB8AC3E}">
        <p14:creationId xmlns:p14="http://schemas.microsoft.com/office/powerpoint/2010/main" val="341462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EB lane closure</a:t>
            </a:r>
          </a:p>
          <a:p>
            <a:pPr lvl="2"/>
            <a:r>
              <a:rPr lang="en-US" sz="2400" dirty="0"/>
              <a:t>Allows trunk line installation from Rocky River east to W. 140</a:t>
            </a:r>
            <a:r>
              <a:rPr lang="en-US" sz="2400" baseline="30000" dirty="0"/>
              <a:t>th</a:t>
            </a:r>
            <a:r>
              <a:rPr lang="en-US" sz="2400" dirty="0"/>
              <a:t> St.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D657A-4FC1-D6DE-9FA1-8990A56D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14" y="2270076"/>
            <a:ext cx="6655745" cy="4008488"/>
          </a:xfrm>
          <a:prstGeom prst="rect">
            <a:avLst/>
          </a:prstGeom>
          <a:effectLst>
            <a:glow rad="101600">
              <a:schemeClr val="tx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019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Short term WB lane closure at McKinley Ave.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3EC98-F369-71D8-D72F-C6A2DEAE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94" y="1868485"/>
            <a:ext cx="8894411" cy="40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3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Short term WB lane closure at McKinley Ave.</a:t>
            </a:r>
          </a:p>
          <a:p>
            <a:pPr lvl="2"/>
            <a:r>
              <a:rPr lang="en-US" dirty="0"/>
              <a:t>Bore/Jack near Riverside Drive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A5862-4033-11A1-F56B-587F4A2D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10" y="2360645"/>
            <a:ext cx="6268707" cy="4245428"/>
          </a:xfrm>
          <a:prstGeom prst="rect">
            <a:avLst/>
          </a:prstGeom>
          <a:effectLst>
            <a:glow rad="101600">
              <a:schemeClr val="tx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220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Ramp Phasing</a:t>
            </a:r>
          </a:p>
          <a:p>
            <a:pPr lvl="1"/>
            <a:r>
              <a:rPr lang="en-US" dirty="0"/>
              <a:t>Work window contract revised on sheet 56A</a:t>
            </a:r>
          </a:p>
          <a:p>
            <a:pPr lvl="2"/>
            <a:r>
              <a:rPr lang="en-US" dirty="0"/>
              <a:t>Ramps to be built in Phase 1:</a:t>
            </a:r>
          </a:p>
          <a:p>
            <a:pPr lvl="3"/>
            <a:r>
              <a:rPr lang="en-US" dirty="0"/>
              <a:t>Hilliard Blvd. Ramp HA</a:t>
            </a:r>
          </a:p>
          <a:p>
            <a:pPr lvl="3"/>
            <a:r>
              <a:rPr lang="en-US" dirty="0"/>
              <a:t>West Blvd. Ramp W13</a:t>
            </a:r>
          </a:p>
        </p:txBody>
      </p:sp>
    </p:spTree>
    <p:extLst>
      <p:ext uri="{BB962C8B-B14F-4D97-AF65-F5344CB8AC3E}">
        <p14:creationId xmlns:p14="http://schemas.microsoft.com/office/powerpoint/2010/main" val="261912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Ramp Phasing</a:t>
            </a:r>
          </a:p>
          <a:p>
            <a:pPr lvl="1"/>
            <a:r>
              <a:rPr lang="en-US" dirty="0"/>
              <a:t>Work window contract revised on sheet 56A</a:t>
            </a:r>
          </a:p>
          <a:p>
            <a:pPr lvl="2"/>
            <a:r>
              <a:rPr lang="en-US" dirty="0"/>
              <a:t>Ramps that may be built either in Phase 1 or in phase with outside lane &amp; shoulder reconstruction:</a:t>
            </a:r>
          </a:p>
          <a:p>
            <a:pPr lvl="3"/>
            <a:r>
              <a:rPr lang="en-US" dirty="0"/>
              <a:t>McKinley Ave. – Ramps MC &amp; ME</a:t>
            </a:r>
          </a:p>
          <a:p>
            <a:pPr lvl="3"/>
            <a:r>
              <a:rPr lang="en-US" dirty="0"/>
              <a:t>Warren Road – Ramps W1 &amp; W1A</a:t>
            </a:r>
          </a:p>
          <a:p>
            <a:pPr lvl="3"/>
            <a:r>
              <a:rPr lang="en-US" dirty="0"/>
              <a:t>W. 140</a:t>
            </a:r>
            <a:r>
              <a:rPr lang="en-US" baseline="30000" dirty="0"/>
              <a:t>th</a:t>
            </a:r>
            <a:r>
              <a:rPr lang="en-US" dirty="0"/>
              <a:t> St. – Ramp 140-4</a:t>
            </a:r>
          </a:p>
          <a:p>
            <a:pPr lvl="3"/>
            <a:r>
              <a:rPr lang="en-US" dirty="0"/>
              <a:t>W. 117</a:t>
            </a:r>
            <a:r>
              <a:rPr lang="en-US" baseline="30000" dirty="0"/>
              <a:t>th</a:t>
            </a:r>
            <a:r>
              <a:rPr lang="en-US" dirty="0"/>
              <a:t> St. – Ramps 117-5 &amp; 117-9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77A9-4434-693D-14A1-38E45872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DRAINAGE</a:t>
            </a:r>
          </a:p>
        </p:txBody>
      </p:sp>
    </p:spTree>
    <p:extLst>
      <p:ext uri="{BB962C8B-B14F-4D97-AF65-F5344CB8AC3E}">
        <p14:creationId xmlns:p14="http://schemas.microsoft.com/office/powerpoint/2010/main" val="122385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77A9-4434-693D-14A1-38E45872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Drainage</a:t>
            </a:r>
          </a:p>
          <a:p>
            <a:pPr lvl="1"/>
            <a:r>
              <a:rPr lang="en-US" sz="2600" dirty="0"/>
              <a:t>Reconfigured bore/jack near Riverside Drive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2C9A-EF77-2F23-BDE8-3D775673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10" y="2360645"/>
            <a:ext cx="6268707" cy="4245428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DB28C7-1537-E77B-91AF-B912D861A062}"/>
              </a:ext>
            </a:extLst>
          </p:cNvPr>
          <p:cNvSpPr/>
          <p:nvPr/>
        </p:nvSpPr>
        <p:spPr>
          <a:xfrm>
            <a:off x="5486399" y="3013788"/>
            <a:ext cx="345233" cy="214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99F1A6-D788-776D-CE26-9224903C5012}"/>
              </a:ext>
            </a:extLst>
          </p:cNvPr>
          <p:cNvSpPr/>
          <p:nvPr/>
        </p:nvSpPr>
        <p:spPr>
          <a:xfrm>
            <a:off x="6525208" y="5106955"/>
            <a:ext cx="345233" cy="174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77A9-4434-693D-14A1-38E45872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Drainage</a:t>
            </a:r>
          </a:p>
          <a:p>
            <a:pPr lvl="1"/>
            <a:r>
              <a:rPr lang="en-US" sz="2600" dirty="0"/>
              <a:t>Reconfigured manholes at overhead bridges due to limited clearances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A0D7B-1992-522F-03E0-4C3E90E3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21" y="2973937"/>
            <a:ext cx="5576842" cy="2541530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98E94-A14F-8DA1-725F-939639A6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13" y="2973937"/>
            <a:ext cx="5643798" cy="2541530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3399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77A9-4434-693D-14A1-38E45872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Maintenance of Drainage Phasing Table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410E4-A87E-1121-2170-8CDE594E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913750"/>
            <a:ext cx="11220450" cy="4085160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9DC953-193B-8A24-C2F5-EF643A330796}"/>
              </a:ext>
            </a:extLst>
          </p:cNvPr>
          <p:cNvSpPr/>
          <p:nvPr/>
        </p:nvSpPr>
        <p:spPr>
          <a:xfrm>
            <a:off x="9153330" y="2267340"/>
            <a:ext cx="2514989" cy="36949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500BF-BF64-9CB7-F1DF-EAC9C2CC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BC1762-4387-57C2-D536-794273B9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TREE CLEARING</a:t>
            </a:r>
          </a:p>
        </p:txBody>
      </p:sp>
    </p:spTree>
    <p:extLst>
      <p:ext uri="{BB962C8B-B14F-4D97-AF65-F5344CB8AC3E}">
        <p14:creationId xmlns:p14="http://schemas.microsoft.com/office/powerpoint/2010/main" val="262140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Maintenance of Traffic</a:t>
            </a:r>
          </a:p>
          <a:p>
            <a:r>
              <a:rPr lang="en-US" dirty="0"/>
              <a:t>Drainage</a:t>
            </a:r>
          </a:p>
          <a:p>
            <a:r>
              <a:rPr lang="en-US" dirty="0"/>
              <a:t>Tree Clearing</a:t>
            </a:r>
          </a:p>
        </p:txBody>
      </p:sp>
    </p:spTree>
    <p:extLst>
      <p:ext uri="{BB962C8B-B14F-4D97-AF65-F5344CB8AC3E}">
        <p14:creationId xmlns:p14="http://schemas.microsoft.com/office/powerpoint/2010/main" val="428265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500BF-BF64-9CB7-F1DF-EAC9C2CC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clearing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BC1762-4387-57C2-D536-794273B9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have been cleared; Stumps remain</a:t>
            </a:r>
          </a:p>
          <a:p>
            <a:pPr lvl="1"/>
            <a:r>
              <a:rPr lang="en-US" dirty="0"/>
              <a:t>See MOT Phase 1 plans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D1BB7-402D-76A4-49CF-775990E7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31" y="2393762"/>
            <a:ext cx="6578083" cy="3883212"/>
          </a:xfrm>
          <a:prstGeom prst="rect">
            <a:avLst/>
          </a:prstGeom>
          <a:effectLst>
            <a:glow rad="101600">
              <a:schemeClr val="accent6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8868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1ECC-785E-7142-076D-747DD922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6098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DB700-83AF-F61D-E688-2720F2BE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3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DB700-83AF-F61D-E688-2720F2BE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90 from Hilliard Blvd. to West Blvd (4.6 mi)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AA4A1-30A3-DB60-4323-211A48A3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77" y="2023649"/>
            <a:ext cx="8678254" cy="39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DB700-83AF-F61D-E688-2720F2BE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Full-depth pavement replacement</a:t>
            </a:r>
          </a:p>
          <a:p>
            <a:r>
              <a:rPr lang="en-US" dirty="0"/>
              <a:t>New Drainage</a:t>
            </a:r>
          </a:p>
          <a:p>
            <a:r>
              <a:rPr lang="en-US" dirty="0"/>
              <a:t>Bridge vertical clearance improvements</a:t>
            </a:r>
          </a:p>
          <a:p>
            <a:r>
              <a:rPr lang="en-US" dirty="0"/>
              <a:t>Bridge overlays and substructure patching</a:t>
            </a:r>
          </a:p>
          <a:p>
            <a:pPr lvl="1"/>
            <a:r>
              <a:rPr lang="en-US" dirty="0"/>
              <a:t>Rocky River bridge work is more in-depth</a:t>
            </a:r>
          </a:p>
          <a:p>
            <a:r>
              <a:rPr lang="en-US" dirty="0"/>
              <a:t>New Lighting</a:t>
            </a:r>
          </a:p>
          <a:p>
            <a:r>
              <a:rPr lang="en-US" dirty="0"/>
              <a:t>New Signing</a:t>
            </a:r>
          </a:p>
        </p:txBody>
      </p:sp>
    </p:spTree>
    <p:extLst>
      <p:ext uri="{BB962C8B-B14F-4D97-AF65-F5344CB8AC3E}">
        <p14:creationId xmlns:p14="http://schemas.microsoft.com/office/powerpoint/2010/main" val="5974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500BF-BF64-9CB7-F1DF-EAC9C2CC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BC1762-4387-57C2-D536-794273B9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68939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500BF-BF64-9CB7-F1DF-EAC9C2CC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BC1762-4387-57C2-D536-794273B9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4/17/25 – Sale</a:t>
            </a:r>
          </a:p>
          <a:p>
            <a:r>
              <a:rPr lang="en-US" dirty="0"/>
              <a:t>4/28/25 – Award</a:t>
            </a:r>
          </a:p>
          <a:p>
            <a:r>
              <a:rPr lang="en-US" dirty="0"/>
              <a:t>5/19/25 – Begin Construction</a:t>
            </a:r>
          </a:p>
          <a:p>
            <a:r>
              <a:rPr lang="en-US" dirty="0"/>
              <a:t>8/1/28 – End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245403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sz="6000" dirty="0"/>
          </a:p>
          <a:p>
            <a:pPr marL="457200" lvl="1" indent="0" algn="ctr">
              <a:buNone/>
            </a:pPr>
            <a:r>
              <a:rPr lang="en-US" sz="6000" dirty="0"/>
              <a:t>MAINTENANCE  OF  TRAFFIC</a:t>
            </a:r>
          </a:p>
        </p:txBody>
      </p:sp>
    </p:spTree>
    <p:extLst>
      <p:ext uri="{BB962C8B-B14F-4D97-AF65-F5344CB8AC3E}">
        <p14:creationId xmlns:p14="http://schemas.microsoft.com/office/powerpoint/2010/main" val="284981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143000"/>
            <a:ext cx="11392677" cy="4906964"/>
          </a:xfrm>
        </p:spPr>
        <p:txBody>
          <a:bodyPr/>
          <a:lstStyle/>
          <a:p>
            <a:pPr lvl="1"/>
            <a:r>
              <a:rPr lang="en-US" dirty="0"/>
              <a:t>EB lane closure allowed during Phase 1 &amp; Winter Phase 1 into Phase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7E6AE-9583-BDD7-2D0E-9AFD8D45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47" y="1849183"/>
            <a:ext cx="8918167" cy="40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0292"/>
      </p:ext>
    </p:extLst>
  </p:cSld>
  <p:clrMapOvr>
    <a:masterClrMapping/>
  </p:clrMapOvr>
</p:sld>
</file>

<file path=ppt/theme/theme1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2.xml><?xml version="1.0" encoding="utf-8"?>
<a:theme xmlns:a="http://schemas.openxmlformats.org/drawingml/2006/main" name="1_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FB46CD2F-2185-4BA3-8834-91383C1145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ODOT-Heart-Of-It-All-16-9-Light-Template</Template>
  <TotalTime>599</TotalTime>
  <Words>291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Georgia</vt:lpstr>
      <vt:lpstr>Source Sans 3</vt:lpstr>
      <vt:lpstr>Source Sans 3 Black</vt:lpstr>
      <vt:lpstr>ODOT-HoIA-Theme-1</vt:lpstr>
      <vt:lpstr>1_ODOT-HoIA-Theme-1</vt:lpstr>
      <vt:lpstr>CUY-90-6.69 pre-bid meeting – PID 76779</vt:lpstr>
      <vt:lpstr>AGENDA</vt:lpstr>
      <vt:lpstr> </vt:lpstr>
      <vt:lpstr>overview</vt:lpstr>
      <vt:lpstr>overview</vt:lpstr>
      <vt:lpstr> </vt:lpstr>
      <vt:lpstr>schedule</vt:lpstr>
      <vt:lpstr> </vt:lpstr>
      <vt:lpstr>Maintenance of traffic</vt:lpstr>
      <vt:lpstr>Maintenance of traffic</vt:lpstr>
      <vt:lpstr>Maintenance of traffic</vt:lpstr>
      <vt:lpstr>Maintenance of traffic</vt:lpstr>
      <vt:lpstr>Maintenance of traffic</vt:lpstr>
      <vt:lpstr>Maintenance of traffic</vt:lpstr>
      <vt:lpstr> </vt:lpstr>
      <vt:lpstr>drainage</vt:lpstr>
      <vt:lpstr>drainage</vt:lpstr>
      <vt:lpstr>drainage</vt:lpstr>
      <vt:lpstr> </vt:lpstr>
      <vt:lpstr>Tree clearing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Sima, Jim</dc:creator>
  <cp:lastModifiedBy>Sima, Jim</cp:lastModifiedBy>
  <cp:revision>28</cp:revision>
  <dcterms:created xsi:type="dcterms:W3CDTF">2025-03-03T19:20:41Z</dcterms:created>
  <dcterms:modified xsi:type="dcterms:W3CDTF">2025-03-11T17:17:53Z</dcterms:modified>
</cp:coreProperties>
</file>