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9" r:id="rId4"/>
  </p:sldMasterIdLst>
  <p:notesMasterIdLst>
    <p:notesMasterId r:id="rId33"/>
  </p:notesMasterIdLst>
  <p:handoutMasterIdLst>
    <p:handoutMasterId r:id="rId34"/>
  </p:handoutMasterIdLst>
  <p:sldIdLst>
    <p:sldId id="689" r:id="rId5"/>
    <p:sldId id="724" r:id="rId6"/>
    <p:sldId id="723" r:id="rId7"/>
    <p:sldId id="722" r:id="rId8"/>
    <p:sldId id="721" r:id="rId9"/>
    <p:sldId id="669" r:id="rId10"/>
    <p:sldId id="670" r:id="rId11"/>
    <p:sldId id="693" r:id="rId12"/>
    <p:sldId id="694" r:id="rId13"/>
    <p:sldId id="696" r:id="rId14"/>
    <p:sldId id="697" r:id="rId15"/>
    <p:sldId id="698" r:id="rId16"/>
    <p:sldId id="711" r:id="rId17"/>
    <p:sldId id="690" r:id="rId18"/>
    <p:sldId id="720" r:id="rId19"/>
    <p:sldId id="730" r:id="rId20"/>
    <p:sldId id="704" r:id="rId21"/>
    <p:sldId id="719" r:id="rId22"/>
    <p:sldId id="705" r:id="rId23"/>
    <p:sldId id="707" r:id="rId24"/>
    <p:sldId id="709" r:id="rId25"/>
    <p:sldId id="712" r:id="rId26"/>
    <p:sldId id="713" r:id="rId27"/>
    <p:sldId id="714" r:id="rId28"/>
    <p:sldId id="715" r:id="rId29"/>
    <p:sldId id="729" r:id="rId30"/>
    <p:sldId id="727" r:id="rId31"/>
    <p:sldId id="728" r:id="rId32"/>
  </p:sldIdLst>
  <p:sldSz cx="9144000" cy="6858000" type="screen4x3"/>
  <p:notesSz cx="7010400" cy="9296400"/>
  <p:custDataLst>
    <p:tags r:id="rId35"/>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5DB"/>
    <a:srgbClr val="000000"/>
    <a:srgbClr val="863172"/>
    <a:srgbClr val="F2EBF0"/>
    <a:srgbClr val="E5D5E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80" autoAdjust="0"/>
    <p:restoredTop sz="56320" autoAdjust="0"/>
  </p:normalViewPr>
  <p:slideViewPr>
    <p:cSldViewPr snapToGrid="0" snapToObjects="1">
      <p:cViewPr varScale="1">
        <p:scale>
          <a:sx n="64" d="100"/>
          <a:sy n="64" d="100"/>
        </p:scale>
        <p:origin x="2586"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81" d="100"/>
          <a:sy n="81" d="100"/>
        </p:scale>
        <p:origin x="-320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980204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4685771" cy="464205"/>
          </a:xfrm>
          <a:prstGeom prst="rect">
            <a:avLst/>
          </a:prstGeom>
        </p:spPr>
        <p:txBody>
          <a:bodyPr vert="horz" lIns="94581" tIns="47290" rIns="94581" bIns="47290" rtlCol="0"/>
          <a:lstStyle>
            <a:lvl1pPr algn="l" fontAlgn="auto">
              <a:spcBef>
                <a:spcPts val="0"/>
              </a:spcBef>
              <a:spcAft>
                <a:spcPts val="0"/>
              </a:spcAft>
              <a:defRPr sz="1200" b="1">
                <a:latin typeface="+mn-lt"/>
              </a:defRPr>
            </a:lvl1pPr>
          </a:lstStyle>
          <a:p>
            <a:pPr>
              <a:defRPr/>
            </a:pPr>
            <a:r>
              <a:rPr lang="en-US" dirty="0"/>
              <a:t>Bonding 101 Presentation for FM/FSp Workshop</a:t>
            </a:r>
          </a:p>
        </p:txBody>
      </p:sp>
      <p:sp>
        <p:nvSpPr>
          <p:cNvPr id="4" name="Slide Image Placeholder 3"/>
          <p:cNvSpPr>
            <a:spLocks noGrp="1" noRot="1" noChangeAspect="1"/>
          </p:cNvSpPr>
          <p:nvPr>
            <p:ph type="sldImg" idx="2"/>
          </p:nvPr>
        </p:nvSpPr>
        <p:spPr>
          <a:xfrm>
            <a:off x="1673225" y="660400"/>
            <a:ext cx="3633788" cy="2724150"/>
          </a:xfrm>
          <a:prstGeom prst="rect">
            <a:avLst/>
          </a:prstGeom>
          <a:noFill/>
          <a:ln w="12700">
            <a:solidFill>
              <a:prstClr val="black"/>
            </a:solidFill>
          </a:ln>
        </p:spPr>
        <p:txBody>
          <a:bodyPr vert="horz" lIns="94581" tIns="47290" rIns="94581" bIns="47290" rtlCol="0" anchor="ctr"/>
          <a:lstStyle/>
          <a:p>
            <a:pPr lvl="0"/>
            <a:endParaRPr lang="en-US" noProof="0" dirty="0"/>
          </a:p>
        </p:txBody>
      </p:sp>
      <p:sp>
        <p:nvSpPr>
          <p:cNvPr id="5" name="Notes Placeholder 4"/>
          <p:cNvSpPr>
            <a:spLocks noGrp="1"/>
          </p:cNvSpPr>
          <p:nvPr>
            <p:ph type="body" sz="quarter" idx="3"/>
          </p:nvPr>
        </p:nvSpPr>
        <p:spPr>
          <a:xfrm>
            <a:off x="701345" y="3718255"/>
            <a:ext cx="5607712" cy="4628217"/>
          </a:xfrm>
          <a:prstGeom prst="rect">
            <a:avLst/>
          </a:prstGeom>
        </p:spPr>
        <p:txBody>
          <a:bodyPr vert="horz" lIns="94581" tIns="47290" rIns="94581" bIns="4729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1" y="8830661"/>
            <a:ext cx="3038145" cy="464205"/>
          </a:xfrm>
          <a:prstGeom prst="rect">
            <a:avLst/>
          </a:prstGeom>
        </p:spPr>
        <p:txBody>
          <a:bodyPr vert="horz" lIns="94581" tIns="47290" rIns="94581" bIns="47290" rtlCol="0" anchor="b"/>
          <a:lstStyle>
            <a:lvl1pPr algn="l" fontAlgn="auto">
              <a:spcBef>
                <a:spcPts val="0"/>
              </a:spcBef>
              <a:spcAft>
                <a:spcPts val="0"/>
              </a:spcAft>
              <a:defRPr sz="1200" b="1">
                <a:latin typeface="+mn-lt"/>
              </a:defRPr>
            </a:lvl1pPr>
          </a:lstStyle>
          <a:p>
            <a:pPr>
              <a:defRPr/>
            </a:pPr>
            <a:r>
              <a:rPr lang="en-US" dirty="0"/>
              <a:t>Instructor Notes</a:t>
            </a:r>
          </a:p>
        </p:txBody>
      </p:sp>
      <p:sp>
        <p:nvSpPr>
          <p:cNvPr id="7" name="Slide Number Placeholder 6"/>
          <p:cNvSpPr>
            <a:spLocks noGrp="1"/>
          </p:cNvSpPr>
          <p:nvPr>
            <p:ph type="sldNum" sz="quarter" idx="5"/>
          </p:nvPr>
        </p:nvSpPr>
        <p:spPr>
          <a:xfrm>
            <a:off x="3970734" y="8830661"/>
            <a:ext cx="3038145" cy="464205"/>
          </a:xfrm>
          <a:prstGeom prst="rect">
            <a:avLst/>
          </a:prstGeom>
        </p:spPr>
        <p:txBody>
          <a:bodyPr vert="horz" lIns="94581" tIns="47290" rIns="94581" bIns="47290" rtlCol="0" anchor="b"/>
          <a:lstStyle>
            <a:lvl1pPr algn="r" fontAlgn="auto">
              <a:spcBef>
                <a:spcPts val="0"/>
              </a:spcBef>
              <a:spcAft>
                <a:spcPts val="0"/>
              </a:spcAft>
              <a:defRPr sz="1200">
                <a:latin typeface="+mn-lt"/>
              </a:defRPr>
            </a:lvl1pPr>
          </a:lstStyle>
          <a:p>
            <a:pPr>
              <a:defRPr/>
            </a:pPr>
            <a:r>
              <a:rPr lang="en-US" dirty="0"/>
              <a:t>Page </a:t>
            </a:r>
            <a:fld id="{251A0E50-E3B3-42CF-A6A1-32C7887B21F3}" type="slidenum">
              <a:rPr lang="en-US"/>
              <a:pPr>
                <a:defRPr/>
              </a:pPr>
              <a:t>‹#›</a:t>
            </a:fld>
            <a:endParaRPr lang="en-US" dirty="0"/>
          </a:p>
        </p:txBody>
      </p:sp>
    </p:spTree>
    <p:extLst>
      <p:ext uri="{BB962C8B-B14F-4D97-AF65-F5344CB8AC3E}">
        <p14:creationId xmlns:p14="http://schemas.microsoft.com/office/powerpoint/2010/main" val="4183681742"/>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100" b="1" kern="1200">
        <a:solidFill>
          <a:schemeClr val="tx1"/>
        </a:solidFill>
        <a:latin typeface="+mn-lt"/>
        <a:ea typeface="+mn-ea"/>
        <a:cs typeface="+mn-cs"/>
      </a:defRPr>
    </a:lvl1pPr>
    <a:lvl2pPr marL="231775" indent="-231775" algn="l" rtl="0" eaLnBrk="0" fontAlgn="base" hangingPunct="0">
      <a:spcBef>
        <a:spcPct val="30000"/>
      </a:spcBef>
      <a:spcAft>
        <a:spcPct val="0"/>
      </a:spcAft>
      <a:buFont typeface="Arial" pitchFamily="34" charset="0"/>
      <a:buChar char="•"/>
      <a:defRPr sz="1100" kern="1200">
        <a:solidFill>
          <a:schemeClr val="tx1"/>
        </a:solidFill>
        <a:latin typeface="+mn-lt"/>
        <a:ea typeface="+mn-ea"/>
        <a:cs typeface="+mn-cs"/>
      </a:defRPr>
    </a:lvl2pPr>
    <a:lvl3pPr marL="569913" indent="-225425" algn="l" rtl="0" eaLnBrk="0" fontAlgn="base" hangingPunct="0">
      <a:spcBef>
        <a:spcPct val="30000"/>
      </a:spcBef>
      <a:spcAft>
        <a:spcPct val="0"/>
      </a:spcAft>
      <a:buFont typeface="Wingdings" pitchFamily="2" charset="2"/>
      <a:buChar char="Ø"/>
      <a:defRPr sz="1100" kern="1200">
        <a:solidFill>
          <a:schemeClr val="tx1"/>
        </a:solidFill>
        <a:latin typeface="+mn-lt"/>
        <a:ea typeface="+mn-ea"/>
        <a:cs typeface="+mn-cs"/>
      </a:defRPr>
    </a:lvl3pPr>
    <a:lvl4pPr marL="1033463" indent="-280988" algn="l" rtl="0" eaLnBrk="0" fontAlgn="base" hangingPunct="0">
      <a:spcBef>
        <a:spcPct val="30000"/>
      </a:spcBef>
      <a:spcAft>
        <a:spcPct val="0"/>
      </a:spcAft>
      <a:buFont typeface="Wingdings" pitchFamily="2" charset="2"/>
      <a:buChar char="ü"/>
      <a:defRPr sz="1100" kern="1200">
        <a:solidFill>
          <a:schemeClr val="tx1"/>
        </a:solidFill>
        <a:latin typeface="+mn-lt"/>
        <a:ea typeface="+mn-ea"/>
        <a:cs typeface="+mn-cs"/>
      </a:defRPr>
    </a:lvl4pPr>
    <a:lvl5pPr marL="1200150" algn="l" rtl="0" eaLnBrk="0" fontAlgn="base" hangingPunct="0">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600"/>
              </a:spcBef>
              <a:spcAft>
                <a:spcPts val="600"/>
              </a:spcAft>
            </a:pPr>
            <a:r>
              <a:rPr lang="en-US" sz="1100" b="1" dirty="0">
                <a:effectLst/>
                <a:latin typeface="Times New Roman" panose="02020603050405020304" pitchFamily="18" charset="0"/>
                <a:ea typeface="Times New Roman" panose="02020603050405020304" pitchFamily="18" charset="0"/>
              </a:rPr>
              <a:t>Notes:</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Display this screen as participants enter the training room.</a:t>
            </a: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To start the training:</a:t>
            </a: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Direct students to turn to the first page of their Participant Workbook. </a:t>
            </a:r>
          </a:p>
          <a:p>
            <a:pPr marL="342900" marR="0" lvl="0" indent="-342900">
              <a:spcBef>
                <a:spcPts val="0"/>
              </a:spcBef>
              <a:spcAft>
                <a:spcPts val="600"/>
              </a:spcAft>
              <a:buFont typeface="Symbol" panose="05050102010706020507" pitchFamily="18" charset="2"/>
              <a:buChar char=""/>
            </a:pPr>
            <a:r>
              <a:rPr lang="en-US" sz="1600" dirty="0">
                <a:effectLst/>
                <a:latin typeface="Times New Roman" panose="02020603050405020304" pitchFamily="18" charset="0"/>
                <a:ea typeface="Times New Roman" panose="02020603050405020304" pitchFamily="18" charset="0"/>
              </a:rPr>
              <a:t>Move on to the next slide in the PowerPoint presentation.</a:t>
            </a:r>
            <a:endParaRPr lang="en-US" sz="1100" dirty="0"/>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a:t>
            </a:fld>
            <a:endParaRPr lang="en-US" dirty="0"/>
          </a:p>
        </p:txBody>
      </p:sp>
    </p:spTree>
    <p:extLst>
      <p:ext uri="{BB962C8B-B14F-4D97-AF65-F5344CB8AC3E}">
        <p14:creationId xmlns:p14="http://schemas.microsoft.com/office/powerpoint/2010/main" val="3463881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t>
            </a:r>
            <a:r>
              <a:rPr lang="en-US" dirty="0"/>
              <a:t>Briefly review the content on the slide, noting that the separation of design and construction services can foster adversarial relationships between the Department, designers, and contractors; can restrict innovation; and result in high cost and time growth. </a:t>
            </a:r>
          </a:p>
          <a:p>
            <a:endParaRPr lang="en-US" dirty="0"/>
          </a:p>
          <a:p>
            <a:r>
              <a:rPr lang="en-US" dirty="0"/>
              <a:t>2.</a:t>
            </a:r>
            <a:r>
              <a:rPr lang="en-US" baseline="0" dirty="0"/>
              <a:t>   </a:t>
            </a:r>
            <a:r>
              <a:rPr lang="en-US" dirty="0"/>
              <a:t>Ask participants to share if they have experienced any of these disadvantages on a project.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10</a:t>
            </a:fld>
            <a:endParaRPr lang="en-US" dirty="0"/>
          </a:p>
        </p:txBody>
      </p:sp>
    </p:spTree>
    <p:extLst>
      <p:ext uri="{BB962C8B-B14F-4D97-AF65-F5344CB8AC3E}">
        <p14:creationId xmlns:p14="http://schemas.microsoft.com/office/powerpoint/2010/main" val="2263109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11</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marL="0" marR="0">
              <a:spcBef>
                <a:spcPts val="0"/>
              </a:spcBef>
              <a:spcAft>
                <a:spcPts val="600"/>
              </a:spcAft>
            </a:pPr>
            <a:r>
              <a:rPr lang="en-US" sz="900" dirty="0">
                <a:effectLst/>
                <a:latin typeface="Times New Roman" panose="02020603050405020304" pitchFamily="18" charset="0"/>
                <a:ea typeface="Times New Roman" panose="02020603050405020304" pitchFamily="18" charset="0"/>
              </a:rPr>
              <a:t>Explain that you will devote the remainder of the course to DB.  </a:t>
            </a:r>
          </a:p>
          <a:p>
            <a:endParaRPr lang="en-US" sz="1100" dirty="0">
              <a:effectLst/>
              <a:latin typeface="Times New Roman" panose="02020603050405020304" pitchFamily="18" charset="0"/>
              <a:ea typeface="Times New Roman" panose="02020603050405020304" pitchFamily="18" charset="0"/>
            </a:endParaRPr>
          </a:p>
          <a:p>
            <a:r>
              <a:rPr lang="en-US" sz="1100" dirty="0">
                <a:effectLst/>
                <a:latin typeface="Times New Roman" panose="02020603050405020304" pitchFamily="18" charset="0"/>
                <a:ea typeface="Times New Roman" panose="02020603050405020304" pitchFamily="18" charset="0"/>
              </a:rPr>
              <a:t>If you haven’t already done so, poll participants to determine who has had experience with DB.</a:t>
            </a:r>
            <a:endParaRPr lang="en-US" dirty="0"/>
          </a:p>
        </p:txBody>
      </p:sp>
    </p:spTree>
    <p:extLst>
      <p:ext uri="{BB962C8B-B14F-4D97-AF65-F5344CB8AC3E}">
        <p14:creationId xmlns:p14="http://schemas.microsoft.com/office/powerpoint/2010/main" val="356155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through the definition of DB, emphasizing that under DB, ODOT will enter into a single contract for both engineering/design services and construction.  </a:t>
            </a:r>
          </a:p>
          <a:p>
            <a:endParaRPr lang="en-US" dirty="0"/>
          </a:p>
          <a:p>
            <a:r>
              <a:rPr lang="en-US" dirty="0"/>
              <a:t>Note that the DBT may be a single firm, a consortium, joint venture, or other organization.  However, the fundamental element of DB delivery remains that one entity assumes primary responsibility for both design and construction of the project.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12</a:t>
            </a:fld>
            <a:endParaRPr lang="en-US" dirty="0"/>
          </a:p>
        </p:txBody>
      </p:sp>
    </p:spTree>
    <p:extLst>
      <p:ext uri="{BB962C8B-B14F-4D97-AF65-F5344CB8AC3E}">
        <p14:creationId xmlns:p14="http://schemas.microsoft.com/office/powerpoint/2010/main" val="2423156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participants should be familiar with the graphics shown on the left based on the earlier DBB discussions.  </a:t>
            </a:r>
          </a:p>
          <a:p>
            <a:endParaRPr lang="en-US" dirty="0"/>
          </a:p>
          <a:p>
            <a:r>
              <a:rPr lang="en-US" dirty="0"/>
              <a:t>Contrast these graphics with those shown on the right for DB.  Note the following key differences:</a:t>
            </a:r>
          </a:p>
          <a:p>
            <a:endParaRPr lang="en-US" dirty="0"/>
          </a:p>
          <a:p>
            <a:r>
              <a:rPr lang="en-US" dirty="0"/>
              <a:t>•	The Department enters into only one contract for design and construction services.</a:t>
            </a:r>
          </a:p>
          <a:p>
            <a:endParaRPr lang="en-US" dirty="0"/>
          </a:p>
          <a:p>
            <a:r>
              <a:rPr lang="en-US" dirty="0"/>
              <a:t>•	Some (but not all) of the design risk shifts to the DBT.</a:t>
            </a:r>
          </a:p>
          <a:p>
            <a:endParaRPr lang="en-US" dirty="0"/>
          </a:p>
          <a:p>
            <a:r>
              <a:rPr lang="en-US" dirty="0"/>
              <a:t>•	Maintenance risk, during the life of the physical construction, primarily remains the same.</a:t>
            </a:r>
          </a:p>
          <a:p>
            <a:endParaRPr lang="en-US" dirty="0"/>
          </a:p>
          <a:p>
            <a:r>
              <a:rPr lang="en-US" dirty="0"/>
              <a:t>Explain that even under DB, some design risk will continue to reside with the Department due to its responsibility to fully define the project scope.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13</a:t>
            </a:fld>
            <a:endParaRPr lang="en-US" dirty="0"/>
          </a:p>
        </p:txBody>
      </p:sp>
    </p:spTree>
    <p:extLst>
      <p:ext uri="{BB962C8B-B14F-4D97-AF65-F5344CB8AC3E}">
        <p14:creationId xmlns:p14="http://schemas.microsoft.com/office/powerpoint/2010/main" val="161388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Present this slide to provide a historical perspective of DB.  Note that in the interest of time, for those interested, a more complete summary of the evolution of DB is provided in the Participant Workbook.</a:t>
            </a:r>
          </a:p>
          <a:p>
            <a:endParaRPr lang="en-US" dirty="0"/>
          </a:p>
          <a:p>
            <a:r>
              <a:rPr lang="en-US" dirty="0"/>
              <a:t>Emphasize that DB does not represent a departure to something new, but rather a full-circle return to how buildings were constructed in ancient times.</a:t>
            </a:r>
          </a:p>
          <a:p>
            <a:endParaRPr lang="en-US" dirty="0"/>
          </a:p>
          <a:p>
            <a:r>
              <a:rPr lang="en-US" dirty="0"/>
              <a:t>•	As denoted by the gray circles on the slide, up until the mid-1400s, construction was accomplished by so-called Master 	Builders who oversaw design and construction.  </a:t>
            </a:r>
          </a:p>
          <a:p>
            <a:endParaRPr lang="en-US" dirty="0"/>
          </a:p>
          <a:p>
            <a:r>
              <a:rPr lang="en-US" dirty="0"/>
              <a:t>•	With the Renaissance and the rise of the modern-day architect, the design and construction fields began to separate (see the 	red circles on the graphic).  Alberti is known as the first modern day architect in that he developed drawings, which were then 	used by others to construct buildings.  </a:t>
            </a:r>
          </a:p>
          <a:p>
            <a:endParaRPr lang="en-US" dirty="0"/>
          </a:p>
          <a:p>
            <a:r>
              <a:rPr lang="en-US" dirty="0"/>
              <a:t>•	The Industrial Revolution encouraged further specialization and segmentation of the design and construction industries 	through the rise of Professional Societies and divisions of labor into trades.</a:t>
            </a:r>
          </a:p>
          <a:p>
            <a:endParaRPr lang="en-US" dirty="0"/>
          </a:p>
          <a:p>
            <a:r>
              <a:rPr lang="en-US" dirty="0"/>
              <a:t>•	In response to the growing segmentation of the construction industry, Congress enacted several laws that served to endorse 	the DBB delivery model, chief among these were the Miller Act and the Brooks Act:</a:t>
            </a:r>
          </a:p>
          <a:p>
            <a:endParaRPr lang="en-US" dirty="0"/>
          </a:p>
          <a:p>
            <a:pPr marL="403225" lvl="1" indent="-171450">
              <a:buFontTx/>
              <a:buChar char="-"/>
            </a:pPr>
            <a:r>
              <a:rPr lang="en-US" b="1" dirty="0"/>
              <a:t>By requiring the posting of bonds, the Miller Act of 1935 essentially took designers out of the construction business because they typically did not have the capital needed to post a bond.  </a:t>
            </a:r>
          </a:p>
          <a:p>
            <a:pPr marL="0" indent="0">
              <a:buFontTx/>
              <a:buNone/>
            </a:pPr>
            <a:endParaRPr lang="en-US" b="1" dirty="0"/>
          </a:p>
          <a:p>
            <a:pPr marL="403225" lvl="1" indent="-171450">
              <a:buFontTx/>
              <a:buChar char="-"/>
            </a:pPr>
            <a:r>
              <a:rPr lang="en-US" b="1" dirty="0"/>
              <a:t>The Brooks Act of 1972 reinforced the DBB project delivery method by requiring government agencies to award architectural and engineering contracts based solely on qualifications, rather than price.</a:t>
            </a:r>
          </a:p>
          <a:p>
            <a:pPr marL="0" indent="0">
              <a:buFontTx/>
              <a:buNone/>
            </a:pPr>
            <a:endParaRPr lang="en-US" dirty="0"/>
          </a:p>
          <a:p>
            <a:r>
              <a:rPr lang="en-US" dirty="0"/>
              <a:t>•	As owners began to experience problems with DBB, DB re-emerged as a possible solution for eliminating the often 	adversarial relationships between designers and contractors and for obtaining better cost certainty.</a:t>
            </a:r>
          </a:p>
          <a:p>
            <a:endParaRPr lang="en-US" dirty="0"/>
          </a:p>
          <a:p>
            <a:r>
              <a:rPr lang="en-US" dirty="0"/>
              <a:t>•	In 1990, FHWA implemented Special Experimental Project No.14, Innovative Contracting (SEP-14) as a vehicle for State 	highway agencies to use Federal-aid funds to experiment with certain alternative contracting methods, including DB, for 	selected projects.  </a:t>
            </a:r>
          </a:p>
          <a:p>
            <a:endParaRPr lang="en-US" dirty="0"/>
          </a:p>
          <a:p>
            <a:r>
              <a:rPr lang="en-US" dirty="0"/>
              <a:t>•	1998:  The Transportation Equity Act for the 21st Century (TEA-21) took the first steps in developing regulations for the 	regular use of DB on federally funded transportation projects.  </a:t>
            </a:r>
          </a:p>
          <a:p>
            <a:endParaRPr lang="en-US" dirty="0"/>
          </a:p>
          <a:p>
            <a:r>
              <a:rPr lang="en-US" dirty="0"/>
              <a:t>•	2003:  FHWA’s Final Rule on DB Contracting becomes effective.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14</a:t>
            </a:fld>
            <a:endParaRPr lang="en-US" dirty="0"/>
          </a:p>
        </p:txBody>
      </p:sp>
    </p:spTree>
    <p:extLst>
      <p:ext uri="{BB962C8B-B14F-4D97-AF65-F5344CB8AC3E}">
        <p14:creationId xmlns:p14="http://schemas.microsoft.com/office/powerpoint/2010/main" val="472166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Use this slide to transition to a discussion on ODOT’s experience with DB.  Note the following:</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In 1995 the Ohio State Legislature passed legislation authorizing ODOT to develop and implement a DB pilot program for a maximum of six projects.  </a:t>
            </a:r>
          </a:p>
          <a:p>
            <a:pPr marL="342900" marR="0" lvl="0" indent="-342900">
              <a:spcBef>
                <a:spcPts val="0"/>
              </a:spcBef>
              <a:spcAft>
                <a:spcPts val="600"/>
              </a:spcAft>
              <a:buFont typeface="Symbol" panose="05050102010706020507" pitchFamily="18" charset="2"/>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ODOT selected six pilot projects ranging in value from $250,000 to $14 million to demonstrate the effectiveness of the DB project delivery method.  The slide summarizes the key findings from this pilot program.  </a:t>
            </a:r>
          </a:p>
          <a:p>
            <a:pPr marL="342900" marR="0" lvl="0" indent="-342900">
              <a:spcBef>
                <a:spcPts val="0"/>
              </a:spcBef>
              <a:spcAft>
                <a:spcPts val="600"/>
              </a:spcAft>
              <a:buFont typeface="Symbol" panose="05050102010706020507" pitchFamily="18" charset="2"/>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In 1999, the Ohio legislature gave ODOT additional DB authority in House Bill 163.  This bill allows ODOT to contract a maximum of $250 million using DB.</a:t>
            </a:r>
          </a:p>
          <a:p>
            <a:pPr marL="0" marR="0" lvl="0" indent="0">
              <a:spcBef>
                <a:spcPts val="0"/>
              </a:spcBef>
              <a:spcAft>
                <a:spcPts val="600"/>
              </a:spcAft>
              <a:buFont typeface="Symbol" panose="05050102010706020507" pitchFamily="18" charset="2"/>
              <a:buNone/>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600" dirty="0">
                <a:effectLst/>
                <a:latin typeface="Times New Roman" panose="02020603050405020304" pitchFamily="18" charset="0"/>
                <a:ea typeface="Times New Roman" panose="02020603050405020304" pitchFamily="18" charset="0"/>
              </a:rPr>
              <a:t>ODOT’s authority expanded in 2011to allow up to $1billion per fiscal year.  The revised legislation allowed ODOT to consider Qualifications by combining technical qualifications and competitive bidding elements. </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15</a:t>
            </a:fld>
            <a:endParaRPr lang="en-US" dirty="0"/>
          </a:p>
        </p:txBody>
      </p:sp>
    </p:spTree>
    <p:extLst>
      <p:ext uri="{BB962C8B-B14F-4D97-AF65-F5344CB8AC3E}">
        <p14:creationId xmlns:p14="http://schemas.microsoft.com/office/powerpoint/2010/main" val="1316011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that the program has add multiple increases and decreases through the years.</a:t>
            </a:r>
          </a:p>
          <a:p>
            <a:endParaRPr lang="en-US" dirty="0"/>
          </a:p>
          <a:p>
            <a:r>
              <a:rPr lang="en-US" dirty="0"/>
              <a:t>Initial push from 2001 to 2003 was an initiative from management to delivery DB projects in every district.</a:t>
            </a:r>
          </a:p>
          <a:p>
            <a:endParaRPr lang="en-US" dirty="0"/>
          </a:p>
          <a:p>
            <a:r>
              <a:rPr lang="en-US" dirty="0"/>
              <a:t>2010 increase was due to ARRA</a:t>
            </a:r>
          </a:p>
          <a:p>
            <a:endParaRPr lang="en-US" dirty="0"/>
          </a:p>
          <a:p>
            <a:r>
              <a:rPr lang="en-US" dirty="0"/>
              <a:t>Major push from 2014 through 2018 because of Ohio Bridge Partnership</a:t>
            </a:r>
          </a:p>
          <a:p>
            <a:endParaRPr lang="en-US" dirty="0"/>
          </a:p>
          <a:p>
            <a:r>
              <a:rPr lang="en-US" dirty="0"/>
              <a:t>Highlight some of ODOT’s DB accomplishments to emphasize that DB does not represent a new departure for the Department.</a:t>
            </a:r>
          </a:p>
          <a:p>
            <a:endParaRPr lang="en-US" dirty="0"/>
          </a:p>
          <a:p>
            <a:r>
              <a:rPr lang="en-US" dirty="0"/>
              <a:t>Poll participants to see if they were involved with any of the projects shown on the slide.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16</a:t>
            </a:fld>
            <a:endParaRPr lang="en-US" dirty="0"/>
          </a:p>
        </p:txBody>
      </p:sp>
    </p:spTree>
    <p:extLst>
      <p:ext uri="{BB962C8B-B14F-4D97-AF65-F5344CB8AC3E}">
        <p14:creationId xmlns:p14="http://schemas.microsoft.com/office/powerpoint/2010/main" val="3825191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CCG1 – first project to incorporate the overall design and approach as an award consideration</a:t>
            </a:r>
          </a:p>
          <a:p>
            <a:endParaRPr lang="en-US" dirty="0"/>
          </a:p>
          <a:p>
            <a:r>
              <a:rPr lang="en-US" dirty="0"/>
              <a:t>670/71 – first project to be taken to court.  First major interchange</a:t>
            </a:r>
          </a:p>
          <a:p>
            <a:endParaRPr lang="en-US" dirty="0"/>
          </a:p>
          <a:p>
            <a:r>
              <a:rPr lang="en-US" dirty="0"/>
              <a:t>71 widenings – remaining corridor between Columbus and Cleveland was widened using DB: 25.27 Miles</a:t>
            </a:r>
          </a:p>
          <a:p>
            <a:endParaRPr lang="en-US" dirty="0"/>
          </a:p>
          <a:p>
            <a:r>
              <a:rPr lang="en-US" dirty="0"/>
              <a:t>MLK – First to be shortlisted and Low bid</a:t>
            </a:r>
          </a:p>
          <a:p>
            <a:endParaRPr lang="en-US" dirty="0"/>
          </a:p>
          <a:p>
            <a:r>
              <a:rPr lang="en-US" dirty="0"/>
              <a:t>OBPP – 200+ bridges in 3 years</a:t>
            </a:r>
          </a:p>
          <a:p>
            <a:endParaRPr lang="en-US" dirty="0"/>
          </a:p>
          <a:p>
            <a:r>
              <a:rPr lang="en-US" dirty="0" err="1"/>
              <a:t>Opp</a:t>
            </a:r>
            <a:r>
              <a:rPr lang="en-US" dirty="0"/>
              <a:t> </a:t>
            </a:r>
            <a:r>
              <a:rPr lang="en-US" dirty="0" err="1"/>
              <a:t>Corr</a:t>
            </a:r>
            <a:r>
              <a:rPr lang="en-US" dirty="0"/>
              <a:t> 3 – First project to use non-traditional goals &amp; to push the approach as a deciding factor (up to 40%)</a:t>
            </a:r>
          </a:p>
          <a:p>
            <a:endParaRPr lang="en-US" dirty="0"/>
          </a:p>
          <a:p>
            <a:r>
              <a:rPr lang="en-US" dirty="0"/>
              <a:t>I-480 Valley View bridge – 4300ft bridge addition (middle) – used one on one confidential meetings during procurement &amp; Pass/Fail evaluation</a:t>
            </a:r>
          </a:p>
          <a:p>
            <a:endParaRPr lang="en-US" dirty="0"/>
          </a:p>
          <a:p>
            <a:r>
              <a:rPr lang="en-US" dirty="0"/>
              <a:t>Luc-2 Dehumidification of the structure with O&amp;M portions.</a:t>
            </a:r>
          </a:p>
          <a:p>
            <a:endParaRPr lang="en-US" dirty="0"/>
          </a:p>
          <a:p>
            <a:r>
              <a:rPr lang="en-US" dirty="0"/>
              <a:t>Main point: Differing types of projects which all have specific needs which were able to be addressed using DB delivery.</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17</a:t>
            </a:fld>
            <a:endParaRPr lang="en-US" dirty="0"/>
          </a:p>
        </p:txBody>
      </p:sp>
    </p:spTree>
    <p:extLst>
      <p:ext uri="{BB962C8B-B14F-4D97-AF65-F5344CB8AC3E}">
        <p14:creationId xmlns:p14="http://schemas.microsoft.com/office/powerpoint/2010/main" val="21567923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Briefly review this slide, noting that the legal basis for using DB on ODOT projects can be found in:</a:t>
            </a:r>
          </a:p>
          <a:p>
            <a:pPr marL="0" indent="0">
              <a:buNone/>
            </a:pPr>
            <a:endParaRPr lang="en-US" dirty="0"/>
          </a:p>
          <a:p>
            <a:r>
              <a:rPr lang="en-US" dirty="0"/>
              <a:t>•	FHWA’s DB Final Rule (23 CFR 636)</a:t>
            </a:r>
          </a:p>
          <a:p>
            <a:endParaRPr lang="en-US" dirty="0"/>
          </a:p>
          <a:p>
            <a:r>
              <a:rPr lang="en-US" dirty="0"/>
              <a:t>•	ORC 5517.011 (note that the Participant Workbook contains an extract from the Code)</a:t>
            </a:r>
          </a:p>
          <a:p>
            <a:endParaRPr lang="en-US" dirty="0"/>
          </a:p>
          <a:p>
            <a:endParaRPr lang="en-US" dirty="0"/>
          </a:p>
          <a:p>
            <a:r>
              <a:rPr lang="en-US" dirty="0"/>
              <a:t>2.	Explain that this legal authority provides the basis for awarding DB contracts using either a low bid or value based 	procurement process.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18</a:t>
            </a:fld>
            <a:endParaRPr lang="en-US" dirty="0"/>
          </a:p>
        </p:txBody>
      </p:sp>
    </p:spTree>
    <p:extLst>
      <p:ext uri="{BB962C8B-B14F-4D97-AF65-F5344CB8AC3E}">
        <p14:creationId xmlns:p14="http://schemas.microsoft.com/office/powerpoint/2010/main" val="534970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Briefly review the content on the slide, emphasizing that even though ODOT’s Central Office has the ability to use a two-step low bid or value-based procurement process, the majority of its DB projects are awarded using one-step low bid process.  </a:t>
            </a:r>
          </a:p>
          <a:p>
            <a:endParaRPr lang="en-US" dirty="0"/>
          </a:p>
          <a:p>
            <a:r>
              <a:rPr lang="en-US" dirty="0"/>
              <a:t>Briefly introduce the main differences between these three approaches:</a:t>
            </a:r>
          </a:p>
          <a:p>
            <a:endParaRPr lang="en-US" dirty="0"/>
          </a:p>
          <a:p>
            <a:r>
              <a:rPr lang="en-US" dirty="0"/>
              <a:t>•	Under one-step low bid, pre-qualified Offerors submit bids, which the Department uses to determine the apparent low 	bidder.  This process is fairly similar to the approach used to procure construction services for a traditional DBB project.</a:t>
            </a:r>
          </a:p>
          <a:p>
            <a:endParaRPr lang="en-US" dirty="0"/>
          </a:p>
          <a:p>
            <a:r>
              <a:rPr lang="en-US" dirty="0"/>
              <a:t>•	A two-step low bid process entails an RFQ step in which Offerors prepare Statements of Qualification, which the Department 	then uses to limit the playing field to the most qualified firms on the basis of pass/fail criteria and a limited number of scored 	criteria.  The short-listed DBTs are then invited to prepare a Price Proposal, which the Department uses to determine the 	apparent Low Bidder.</a:t>
            </a:r>
          </a:p>
          <a:p>
            <a:endParaRPr lang="en-US" dirty="0"/>
          </a:p>
          <a:p>
            <a:r>
              <a:rPr lang="en-US" dirty="0"/>
              <a:t>•	Value-based DB contracting also entails an RFQ step, followed by an RFP step in which the short-listed DBTs are invited to 	submit Technical and Price Proposals, which the Department evaluates and scores to determine the Apparent Best Value 	Bidder based on a combination of bid price and a technical qualifications assessment. </a:t>
            </a:r>
          </a:p>
          <a:p>
            <a:endParaRPr lang="en-US" dirty="0"/>
          </a:p>
          <a:p>
            <a:r>
              <a:rPr lang="en-US" dirty="0"/>
              <a:t>•	Two-Step Technically Responsive Low-Bid.  Two-Step Technically Responsive Low-Bid process incorporates a Request for 	Qualifications (RFQ) step in which Offerors prepare Statements of Qualification (SOQ), which the Department then uses to 	limit the playing field to the most qualified firms.  The short-listed Offerors are then invited to submit Technical and Price 	Proposals.  The Department evaluates the Technical proposal on a Pass/Fail evaluation.  Process usually includes a “pre-	submission” / Proprietary Technical Information meetings to discuss concept before official submittal.</a:t>
            </a:r>
          </a:p>
          <a:p>
            <a:endParaRPr lang="en-US" dirty="0"/>
          </a:p>
          <a:p>
            <a:endParaRPr lang="en-US" dirty="0"/>
          </a:p>
          <a:p>
            <a:r>
              <a:rPr lang="en-US" dirty="0"/>
              <a:t>The revisions of approach have occurred because of changing needs to the project, the </a:t>
            </a:r>
            <a:r>
              <a:rPr lang="en-US" dirty="0" err="1"/>
              <a:t>reponses</a:t>
            </a:r>
            <a:r>
              <a:rPr lang="en-US" dirty="0"/>
              <a:t> from industry, and the adjusting of the processes as we’ve learned more of what works.</a:t>
            </a:r>
          </a:p>
          <a:p>
            <a:endParaRPr lang="en-US" dirty="0"/>
          </a:p>
          <a:p>
            <a:r>
              <a:rPr lang="en-US" dirty="0"/>
              <a:t>Note that you will spend additional time on procurement considerations during Section 3.</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19</a:t>
            </a:fld>
            <a:endParaRPr lang="en-US" dirty="0"/>
          </a:p>
        </p:txBody>
      </p:sp>
    </p:spTree>
    <p:extLst>
      <p:ext uri="{BB962C8B-B14F-4D97-AF65-F5344CB8AC3E}">
        <p14:creationId xmlns:p14="http://schemas.microsoft.com/office/powerpoint/2010/main" val="311479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Introduce yourself to participants; discuss your background and how you came to be teaching this course. </a:t>
            </a:r>
          </a:p>
          <a:p>
            <a:pPr marL="342900" marR="0" lvl="0" indent="-342900">
              <a:spcBef>
                <a:spcPts val="0"/>
              </a:spcBef>
              <a:spcAft>
                <a:spcPts val="600"/>
              </a:spcAft>
              <a:buSzPts val="1000"/>
              <a:buFont typeface="Times New Roman" panose="02020603050405020304" pitchFamily="18" charset="0"/>
              <a:buAutoNum type="arabicPeriod"/>
            </a:pP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Ask participants to provide self-introductions.  Encourage participants to share their name, background, position, and experience with DB.</a:t>
            </a:r>
          </a:p>
          <a:p>
            <a:pPr marL="342900" marR="0" lvl="0" indent="-342900">
              <a:spcBef>
                <a:spcPts val="0"/>
              </a:spcBef>
              <a:spcAft>
                <a:spcPts val="600"/>
              </a:spcAft>
              <a:buSzPts val="1000"/>
              <a:buFont typeface="Times New Roman" panose="02020603050405020304" pitchFamily="18" charset="0"/>
              <a:buAutoNum type="arabicPeriod"/>
            </a:pP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Ask participants to share their expectations for the course, record these on easel pages, and post pages for reference throughout the day.  (Aim to record expectations from 5 to 7 participants to control time).  </a:t>
            </a:r>
          </a:p>
          <a:p>
            <a:pPr marL="342900" marR="0" lvl="0" indent="-342900">
              <a:spcBef>
                <a:spcPts val="0"/>
              </a:spcBef>
              <a:spcAft>
                <a:spcPts val="600"/>
              </a:spcAft>
              <a:buSzPts val="1000"/>
              <a:buFont typeface="Times New Roman" panose="02020603050405020304" pitchFamily="18" charset="0"/>
              <a:buAutoNum type="arabicPeriod"/>
            </a:pP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Orient participants to the course materials and explain that:</a:t>
            </a:r>
          </a:p>
          <a:p>
            <a:pPr marL="342900" marR="0" lvl="0" indent="-342900">
              <a:spcBef>
                <a:spcPts val="0"/>
              </a:spcBef>
              <a:spcAft>
                <a:spcPts val="600"/>
              </a:spcAft>
              <a:buSzPts val="1000"/>
              <a:buFont typeface="Times New Roman" panose="02020603050405020304" pitchFamily="18" charset="0"/>
              <a:buAutoNum type="arabicPeriod"/>
            </a:pP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You will use a PowerPoint presentation throughout the training to guide the discussion.</a:t>
            </a:r>
          </a:p>
          <a:p>
            <a:pPr marL="342900" marR="0" lvl="0" indent="-342900">
              <a:spcBef>
                <a:spcPts val="0"/>
              </a:spcBef>
              <a:spcAft>
                <a:spcPts val="600"/>
              </a:spcAft>
              <a:buSzPts val="1000"/>
              <a:buFont typeface="Times New Roman" panose="02020603050405020304" pitchFamily="18" charset="0"/>
              <a:buAutoNum type="arabicPeriod"/>
            </a:pP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The participants can follow along using their Participant Workbook.  The workbook contains copies of the slides, as well as supplemental background and reference information to help clarify and further emphasize the major points of the discussion.</a:t>
            </a:r>
          </a:p>
          <a:p>
            <a:pPr marL="342900" marR="0" lvl="0" indent="-342900">
              <a:spcBef>
                <a:spcPts val="0"/>
              </a:spcBef>
              <a:spcAft>
                <a:spcPts val="600"/>
              </a:spcAft>
              <a:buSzPts val="1000"/>
              <a:buFont typeface="Times New Roman" panose="02020603050405020304" pitchFamily="18" charset="0"/>
              <a:buAutoNum type="arabicPeriod"/>
            </a:pP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000" dirty="0">
                <a:effectLst/>
                <a:latin typeface="Times New Roman" panose="02020603050405020304" pitchFamily="18" charset="0"/>
                <a:ea typeface="Times New Roman" panose="02020603050405020304" pitchFamily="18" charset="0"/>
              </a:rPr>
              <a:t>Review the basic ground rules for the course:</a:t>
            </a:r>
          </a:p>
          <a:p>
            <a:pPr marL="574675" marR="0" lvl="1" indent="-342900">
              <a:spcBef>
                <a:spcPts val="0"/>
              </a:spcBef>
              <a:spcAft>
                <a:spcPts val="600"/>
              </a:spcAft>
              <a:buFont typeface="Symbol" panose="05050102010706020507" pitchFamily="18" charset="2"/>
              <a:buChar char=""/>
            </a:pPr>
            <a:r>
              <a:rPr lang="en-US" sz="1000" dirty="0">
                <a:effectLst/>
                <a:latin typeface="Times New Roman" panose="02020603050405020304" pitchFamily="18" charset="0"/>
                <a:ea typeface="Times New Roman" panose="02020603050405020304" pitchFamily="18" charset="0"/>
              </a:rPr>
              <a:t>Participate</a:t>
            </a:r>
          </a:p>
          <a:p>
            <a:pPr marL="574675" marR="0" lvl="1" indent="-342900">
              <a:spcBef>
                <a:spcPts val="0"/>
              </a:spcBef>
              <a:spcAft>
                <a:spcPts val="600"/>
              </a:spcAft>
              <a:buFont typeface="Symbol" panose="05050102010706020507" pitchFamily="18" charset="2"/>
              <a:buChar char=""/>
            </a:pPr>
            <a:r>
              <a:rPr lang="en-US" sz="1000" dirty="0">
                <a:effectLst/>
                <a:latin typeface="Times New Roman" panose="02020603050405020304" pitchFamily="18" charset="0"/>
                <a:ea typeface="Times New Roman" panose="02020603050405020304" pitchFamily="18" charset="0"/>
              </a:rPr>
              <a:t>Return from breaks on time</a:t>
            </a:r>
          </a:p>
          <a:p>
            <a:pPr marL="574675" marR="0" lvl="1" indent="-342900">
              <a:spcBef>
                <a:spcPts val="0"/>
              </a:spcBef>
              <a:spcAft>
                <a:spcPts val="600"/>
              </a:spcAft>
              <a:buFont typeface="Symbol" panose="05050102010706020507" pitchFamily="18" charset="2"/>
              <a:buChar char=""/>
            </a:pPr>
            <a:r>
              <a:rPr lang="en-US" sz="1000" dirty="0">
                <a:effectLst/>
                <a:latin typeface="Times New Roman" panose="02020603050405020304" pitchFamily="18" charset="0"/>
                <a:ea typeface="Times New Roman" panose="02020603050405020304" pitchFamily="18" charset="0"/>
              </a:rPr>
              <a:t>Attentively listen when others talk.</a:t>
            </a:r>
          </a:p>
          <a:p>
            <a:pPr marL="574675" marR="0" lvl="1" indent="-342900">
              <a:spcBef>
                <a:spcPts val="0"/>
              </a:spcBef>
              <a:spcAft>
                <a:spcPts val="600"/>
              </a:spcAft>
              <a:buFont typeface="Symbol" panose="05050102010706020507" pitchFamily="18" charset="2"/>
              <a:buChar char=""/>
            </a:pPr>
            <a:r>
              <a:rPr lang="en-US" sz="1000" dirty="0">
                <a:effectLst/>
                <a:latin typeface="Times New Roman" panose="02020603050405020304" pitchFamily="18" charset="0"/>
                <a:ea typeface="Times New Roman" panose="02020603050405020304" pitchFamily="18" charset="0"/>
              </a:rPr>
              <a:t>Respect the opinions and attitudes of others.</a:t>
            </a:r>
          </a:p>
          <a:p>
            <a:pPr marL="574675" marR="0" lvl="1" indent="-342900">
              <a:spcBef>
                <a:spcPts val="0"/>
              </a:spcBef>
              <a:spcAft>
                <a:spcPts val="600"/>
              </a:spcAft>
              <a:buFont typeface="Symbol" panose="05050102010706020507" pitchFamily="18" charset="2"/>
              <a:buChar char=""/>
            </a:pPr>
            <a:r>
              <a:rPr lang="en-US" sz="1000" dirty="0">
                <a:effectLst/>
                <a:latin typeface="Times New Roman" panose="02020603050405020304" pitchFamily="18" charset="0"/>
                <a:ea typeface="Times New Roman" panose="02020603050405020304" pitchFamily="18" charset="0"/>
              </a:rPr>
              <a:t>Turn cell phone on mute.</a:t>
            </a:r>
          </a:p>
          <a:p>
            <a:pPr marL="574675" marR="0" lvl="1" indent="-342900">
              <a:spcBef>
                <a:spcPts val="0"/>
              </a:spcBef>
              <a:spcAft>
                <a:spcPts val="600"/>
              </a:spcAft>
              <a:buFont typeface="Symbol" panose="05050102010706020507" pitchFamily="18" charset="2"/>
              <a:buChar char=""/>
            </a:pPr>
            <a:endParaRPr lang="en-US" sz="1000" dirty="0">
              <a:effectLst/>
              <a:latin typeface="Times New Roman" panose="02020603050405020304" pitchFamily="18" charset="0"/>
              <a:ea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rPr>
              <a:t>Encourage participants to be active participants in the learning process, noting that they can obtain the maximum benefit from the course by asking and answering questions, participating in discussions and activities, and by sharing their own experiences and ideas.</a:t>
            </a:r>
            <a:endParaRPr lang="en-US" sz="1000"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a:t>
            </a:fld>
            <a:endParaRPr lang="en-US" dirty="0"/>
          </a:p>
        </p:txBody>
      </p:sp>
    </p:spTree>
    <p:extLst>
      <p:ext uri="{BB962C8B-B14F-4D97-AF65-F5344CB8AC3E}">
        <p14:creationId xmlns:p14="http://schemas.microsoft.com/office/powerpoint/2010/main" val="3840483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20</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Let’s turn to some of the perceived advantages of DB.</a:t>
            </a:r>
          </a:p>
        </p:txBody>
      </p:sp>
    </p:spTree>
    <p:extLst>
      <p:ext uri="{BB962C8B-B14F-4D97-AF65-F5344CB8AC3E}">
        <p14:creationId xmlns:p14="http://schemas.microsoft.com/office/powerpoint/2010/main" val="3561554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a key consideration for using DB is its ability to “fast-track” construction by starting construction before the entire design is complete.  This allows for a shorter overall delivery schedule, even if actual construction time remains the same.</a:t>
            </a:r>
          </a:p>
          <a:p>
            <a:endParaRPr lang="en-US" dirty="0"/>
          </a:p>
          <a:p>
            <a:r>
              <a:rPr lang="en-US" dirty="0"/>
              <a:t>Earlier contractor involvement also promotes the following:</a:t>
            </a:r>
          </a:p>
          <a:p>
            <a:endParaRPr lang="en-US" dirty="0"/>
          </a:p>
          <a:p>
            <a:r>
              <a:rPr lang="en-US" dirty="0"/>
              <a:t>•	More efficient procurement of long-lead items</a:t>
            </a:r>
          </a:p>
          <a:p>
            <a:endParaRPr lang="en-US" dirty="0"/>
          </a:p>
          <a:p>
            <a:r>
              <a:rPr lang="en-US" dirty="0"/>
              <a:t>•	Earlier cost and schedule certainty</a:t>
            </a:r>
          </a:p>
          <a:p>
            <a:endParaRPr lang="en-US" dirty="0"/>
          </a:p>
          <a:p>
            <a:r>
              <a:rPr lang="en-US" dirty="0"/>
              <a:t>•	Enhanced cost-consciousness and constructability of plans due to improved coordination between designer and contractor</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21</a:t>
            </a:fld>
            <a:endParaRPr lang="en-US" dirty="0"/>
          </a:p>
        </p:txBody>
      </p:sp>
    </p:spTree>
    <p:extLst>
      <p:ext uri="{BB962C8B-B14F-4D97-AF65-F5344CB8AC3E}">
        <p14:creationId xmlns:p14="http://schemas.microsoft.com/office/powerpoint/2010/main" val="3838361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potential advantages shown on the slide, to the extent that they weren’t already addressed during the Q&amp;A.</a:t>
            </a:r>
          </a:p>
          <a:p>
            <a:endParaRPr lang="en-US" dirty="0"/>
          </a:p>
          <a:p>
            <a:r>
              <a:rPr lang="en-US" dirty="0"/>
              <a:t>Ask the class if they can identity any other potential advantages of DB.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22</a:t>
            </a:fld>
            <a:endParaRPr lang="en-US" dirty="0"/>
          </a:p>
        </p:txBody>
      </p:sp>
    </p:spTree>
    <p:extLst>
      <p:ext uri="{BB962C8B-B14F-4D97-AF65-F5344CB8AC3E}">
        <p14:creationId xmlns:p14="http://schemas.microsoft.com/office/powerpoint/2010/main" val="2808868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review some of the main disadvantages and risks of using DB, which may include:</a:t>
            </a:r>
          </a:p>
          <a:p>
            <a:endParaRPr lang="en-US" dirty="0"/>
          </a:p>
          <a:p>
            <a:r>
              <a:rPr lang="en-US" dirty="0"/>
              <a:t>•	Less agency control over final design</a:t>
            </a:r>
          </a:p>
          <a:p>
            <a:endParaRPr lang="en-US" dirty="0"/>
          </a:p>
          <a:p>
            <a:r>
              <a:rPr lang="en-US" dirty="0"/>
              <a:t>•	Elimination of traditional checks and balances.  Designer is no longer agency’s advocate.  Quality may be subordinated by 	cost or schedule considerations.</a:t>
            </a:r>
          </a:p>
          <a:p>
            <a:endParaRPr lang="en-US" dirty="0"/>
          </a:p>
          <a:p>
            <a:r>
              <a:rPr lang="en-US" dirty="0"/>
              <a:t>•	Reduced opportunities for smaller, local construction firms</a:t>
            </a:r>
          </a:p>
          <a:p>
            <a:endParaRPr lang="en-US" dirty="0"/>
          </a:p>
          <a:p>
            <a:r>
              <a:rPr lang="en-US" dirty="0"/>
              <a:t>•	Higher procurement costs, which may include stipends for proposers</a:t>
            </a:r>
          </a:p>
          <a:p>
            <a:endParaRPr lang="en-US" dirty="0"/>
          </a:p>
          <a:p>
            <a:r>
              <a:rPr lang="en-US" dirty="0"/>
              <a:t>•	Traditional funding may not support fast-tracking construction or may require accelerated cash flow</a:t>
            </a:r>
          </a:p>
          <a:p>
            <a:endParaRPr lang="en-US" dirty="0"/>
          </a:p>
          <a:p>
            <a:r>
              <a:rPr lang="en-US" dirty="0"/>
              <a:t>•	Accelerated construction can potentially overextend the workforce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23</a:t>
            </a:fld>
            <a:endParaRPr lang="en-US" dirty="0"/>
          </a:p>
        </p:txBody>
      </p:sp>
    </p:spTree>
    <p:extLst>
      <p:ext uri="{BB962C8B-B14F-4D97-AF65-F5344CB8AC3E}">
        <p14:creationId xmlns:p14="http://schemas.microsoft.com/office/powerpoint/2010/main" val="39887532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24</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dirty="0"/>
              <a:t>Note that in this section you will discuss considerations for using DB.</a:t>
            </a:r>
          </a:p>
        </p:txBody>
      </p:sp>
    </p:spTree>
    <p:extLst>
      <p:ext uri="{BB962C8B-B14F-4D97-AF65-F5344CB8AC3E}">
        <p14:creationId xmlns:p14="http://schemas.microsoft.com/office/powerpoint/2010/main" val="3561554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Explain that best practice suggests that DB provides the greatest benefit on projects for which:</a:t>
            </a:r>
          </a:p>
          <a:p>
            <a:r>
              <a:rPr lang="en-US" dirty="0"/>
              <a:t>•	The project scope can be adequately defined without 100 complete PS&amp;E.</a:t>
            </a:r>
          </a:p>
          <a:p>
            <a:r>
              <a:rPr lang="en-US" dirty="0"/>
              <a:t>•	Reduced schedule duration is needed</a:t>
            </a:r>
          </a:p>
          <a:p>
            <a:r>
              <a:rPr lang="en-US" dirty="0"/>
              <a:t>•	Opportunity for innovation exists</a:t>
            </a:r>
          </a:p>
          <a:p>
            <a:r>
              <a:rPr lang="en-US" dirty="0"/>
              <a:t>•	Outside expertise is needed.</a:t>
            </a:r>
          </a:p>
          <a:p>
            <a:r>
              <a:rPr lang="en-US" dirty="0"/>
              <a:t>•	Early cost certainty is required.</a:t>
            </a:r>
          </a:p>
          <a:p>
            <a:r>
              <a:rPr lang="en-US" dirty="0"/>
              <a:t>•	Minimal third party risks exist or can be mitigated.</a:t>
            </a:r>
          </a:p>
          <a:p>
            <a:endParaRPr lang="en-US" dirty="0"/>
          </a:p>
          <a:p>
            <a:r>
              <a:rPr lang="en-US" dirty="0"/>
              <a:t>In addition, ODOT guidance documents contain the following additional screening criteria:</a:t>
            </a:r>
          </a:p>
          <a:p>
            <a:r>
              <a:rPr lang="en-US" dirty="0"/>
              <a:t>•	Minimal utility coordination required</a:t>
            </a:r>
          </a:p>
          <a:p>
            <a:r>
              <a:rPr lang="en-US" dirty="0"/>
              <a:t>•	Manageable public controversy</a:t>
            </a:r>
          </a:p>
          <a:p>
            <a:r>
              <a:rPr lang="en-US" dirty="0"/>
              <a:t>•	Projects that are environmentally exempt or qualify for a Level 1 Categorical Exclusion</a:t>
            </a:r>
          </a:p>
          <a:p>
            <a:r>
              <a:rPr lang="en-US" dirty="0"/>
              <a:t>•	Projects that are Minor or Minimal under ODOT’s PDP</a:t>
            </a:r>
          </a:p>
          <a:p>
            <a:endParaRPr lang="en-US" dirty="0"/>
          </a:p>
          <a:p>
            <a:r>
              <a:rPr lang="en-US" dirty="0"/>
              <a:t>Conversely, you may want to note that projects that make for good DBB candidates include the following:</a:t>
            </a:r>
          </a:p>
          <a:p>
            <a:r>
              <a:rPr lang="en-US" dirty="0"/>
              <a:t>•	ODOT needs to completely define the scope</a:t>
            </a:r>
          </a:p>
          <a:p>
            <a:r>
              <a:rPr lang="en-US" dirty="0"/>
              <a:t>•	Scope can be best defined using prescriptive specifications</a:t>
            </a:r>
          </a:p>
          <a:p>
            <a:endParaRPr lang="en-US" dirty="0"/>
          </a:p>
          <a:p>
            <a:r>
              <a:rPr lang="en-US" dirty="0"/>
              <a:t>Significant risks or third-party issues (e.g., ROW, utility, environmental) that can be best resolved or managed by ODOT</a:t>
            </a:r>
          </a:p>
          <a:p>
            <a:endParaRPr lang="en-US" dirty="0"/>
          </a:p>
          <a:p>
            <a:r>
              <a:rPr lang="en-US" dirty="0"/>
              <a:t>Admit that the official guidance would eliminate the majority of the best DB projects – none of the largest projects would meet the official criteria. </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25</a:t>
            </a:fld>
            <a:endParaRPr lang="en-US" dirty="0"/>
          </a:p>
        </p:txBody>
      </p:sp>
    </p:spTree>
    <p:extLst>
      <p:ext uri="{BB962C8B-B14F-4D97-AF65-F5344CB8AC3E}">
        <p14:creationId xmlns:p14="http://schemas.microsoft.com/office/powerpoint/2010/main" val="3213938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identify typical DB project types.</a:t>
            </a:r>
          </a:p>
          <a:p>
            <a:endParaRPr lang="en-US" dirty="0"/>
          </a:p>
          <a:p>
            <a:r>
              <a:rPr lang="en-US" dirty="0"/>
              <a:t>Conversely, you may wish to point out that the following projects would make poor candidates for DB.</a:t>
            </a:r>
          </a:p>
          <a:p>
            <a:endParaRPr lang="en-US" dirty="0"/>
          </a:p>
          <a:p>
            <a:r>
              <a:rPr lang="en-US" dirty="0"/>
              <a:t>•	Two-lane resurfacing and overlays</a:t>
            </a:r>
          </a:p>
          <a:p>
            <a:r>
              <a:rPr lang="en-US" dirty="0"/>
              <a:t>•	Bridge painting</a:t>
            </a:r>
          </a:p>
          <a:p>
            <a:r>
              <a:rPr lang="en-US" dirty="0"/>
              <a:t>•	Crack sealing</a:t>
            </a:r>
          </a:p>
          <a:p>
            <a:r>
              <a:rPr lang="en-US" dirty="0"/>
              <a:t>•	Guardrail, RPM, and striping</a:t>
            </a:r>
          </a:p>
          <a:p>
            <a:r>
              <a:rPr lang="en-US" dirty="0"/>
              <a:t>•	Signage</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26</a:t>
            </a:fld>
            <a:endParaRPr lang="en-US" dirty="0"/>
          </a:p>
        </p:txBody>
      </p:sp>
    </p:spTree>
    <p:extLst>
      <p:ext uri="{BB962C8B-B14F-4D97-AF65-F5344CB8AC3E}">
        <p14:creationId xmlns:p14="http://schemas.microsoft.com/office/powerpoint/2010/main" val="5746032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closing out this section, ask participants if they have any questions regarding the material covered in Section 1.</a:t>
            </a:r>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27</a:t>
            </a:fld>
            <a:endParaRPr lang="en-US" dirty="0"/>
          </a:p>
        </p:txBody>
      </p:sp>
    </p:spTree>
    <p:extLst>
      <p:ext uri="{BB962C8B-B14F-4D97-AF65-F5344CB8AC3E}">
        <p14:creationId xmlns:p14="http://schemas.microsoft.com/office/powerpoint/2010/main" val="916354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section learning objectives.  Plan to spend 3-5 minutes on this review.  Maintain a quick pace throughout the review to keep it interesting and </a:t>
            </a:r>
            <a:r>
              <a:rPr lang="en-US"/>
              <a:t>interactive.</a:t>
            </a:r>
          </a:p>
          <a:p>
            <a:endParaRPr lang="en-US" dirty="0"/>
          </a:p>
          <a:p>
            <a:r>
              <a:rPr lang="en-US" dirty="0"/>
              <a:t>Preview the next section by telling participants that, after the break, your will begin discussing the DB project development and scoping process.</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28</a:t>
            </a:fld>
            <a:endParaRPr lang="en-US" dirty="0"/>
          </a:p>
        </p:txBody>
      </p:sp>
    </p:spTree>
    <p:extLst>
      <p:ext uri="{BB962C8B-B14F-4D97-AF65-F5344CB8AC3E}">
        <p14:creationId xmlns:p14="http://schemas.microsoft.com/office/powerpoint/2010/main" val="65857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Present the basic structure of the course, which consists of 4 parts:</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100" dirty="0">
                <a:effectLst/>
                <a:latin typeface="Times New Roman" panose="02020603050405020304" pitchFamily="18" charset="0"/>
                <a:ea typeface="Times New Roman" panose="02020603050405020304" pitchFamily="18" charset="0"/>
              </a:rPr>
              <a:t>The first portion of the course provides a brief overview of the DB delivery method, including its advantages and disadvantages and the characteristics that would make a project a good candidate for DB delivery.  </a:t>
            </a:r>
          </a:p>
          <a:p>
            <a:pPr marL="342900" marR="0" lvl="0" indent="-342900">
              <a:spcBef>
                <a:spcPts val="0"/>
              </a:spcBef>
              <a:spcAft>
                <a:spcPts val="600"/>
              </a:spcAft>
              <a:buSzPts val="1000"/>
              <a:buFont typeface="Times New Roman" panose="02020603050405020304" pitchFamily="18" charset="0"/>
              <a:buAutoNum type="arabicPeriod"/>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100" dirty="0">
                <a:effectLst/>
                <a:latin typeface="Times New Roman" panose="02020603050405020304" pitchFamily="18" charset="0"/>
                <a:ea typeface="Times New Roman" panose="02020603050405020304" pitchFamily="18" charset="0"/>
              </a:rPr>
              <a:t>The second part explores how the use of DB impacts the traditional project development process and highlights the importance of developing complete and thorough scoping documents.  </a:t>
            </a:r>
          </a:p>
          <a:p>
            <a:pPr marL="342900" marR="0" lvl="0" indent="-342900">
              <a:spcBef>
                <a:spcPts val="0"/>
              </a:spcBef>
              <a:spcAft>
                <a:spcPts val="600"/>
              </a:spcAft>
              <a:buSzPts val="1000"/>
              <a:buFont typeface="Times New Roman" panose="02020603050405020304" pitchFamily="18" charset="0"/>
              <a:buAutoNum type="arabicPeriod"/>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100" dirty="0">
                <a:effectLst/>
                <a:latin typeface="Times New Roman" panose="02020603050405020304" pitchFamily="18" charset="0"/>
                <a:ea typeface="Times New Roman" panose="02020603050405020304" pitchFamily="18" charset="0"/>
              </a:rPr>
              <a:t>The third part addresses procurement processes and contracting issues that are unique to DB.</a:t>
            </a:r>
          </a:p>
          <a:p>
            <a:pPr marL="342900" marR="0" lvl="0" indent="-342900">
              <a:spcBef>
                <a:spcPts val="0"/>
              </a:spcBef>
              <a:spcAft>
                <a:spcPts val="600"/>
              </a:spcAft>
              <a:buSzPts val="1000"/>
              <a:buFont typeface="Times New Roman" panose="02020603050405020304" pitchFamily="18" charset="0"/>
              <a:buAutoNum type="arabicPeriod"/>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SzPts val="1000"/>
              <a:buFont typeface="Times New Roman" panose="02020603050405020304" pitchFamily="18" charset="0"/>
              <a:buAutoNum type="arabicPeriod"/>
            </a:pPr>
            <a:r>
              <a:rPr lang="en-US" sz="1100" dirty="0">
                <a:effectLst/>
                <a:latin typeface="Times New Roman" panose="02020603050405020304" pitchFamily="18" charset="0"/>
                <a:ea typeface="Times New Roman" panose="02020603050405020304" pitchFamily="18" charset="0"/>
              </a:rPr>
              <a:t>The final part addresses the post-award administration of the design, construction, and closeout phases of a DB project.  </a:t>
            </a:r>
          </a:p>
          <a:p>
            <a:pPr marL="342900" marR="0" lvl="0" indent="-342900">
              <a:spcBef>
                <a:spcPts val="0"/>
              </a:spcBef>
              <a:spcAft>
                <a:spcPts val="600"/>
              </a:spcAft>
              <a:buSzPts val="1000"/>
              <a:buFont typeface="Times New Roman" panose="02020603050405020304" pitchFamily="18" charset="0"/>
              <a:buAutoNum type="arabicPeriod"/>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Note the following:</a:t>
            </a: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Each part will begin and end with a review of the key learning outcomes for that particular portion of the course.  </a:t>
            </a:r>
          </a:p>
          <a:p>
            <a:pPr marL="342900" marR="0" lvl="0" indent="-342900">
              <a:spcBef>
                <a:spcPts val="0"/>
              </a:spcBef>
              <a:spcAft>
                <a:spcPts val="600"/>
              </a:spcAft>
              <a:buFont typeface="Symbol" panose="05050102010706020507" pitchFamily="18" charset="2"/>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Throughout the course and at the end of each section, review questions will be asked to reinforce the learning outcomes for that section and to preview upcoming material. </a:t>
            </a:r>
          </a:p>
          <a:p>
            <a:pPr marL="342900" marR="0" lvl="0" indent="-342900">
              <a:spcBef>
                <a:spcPts val="0"/>
              </a:spcBef>
              <a:spcAft>
                <a:spcPts val="600"/>
              </a:spcAft>
              <a:buFont typeface="Symbol" panose="05050102010706020507" pitchFamily="18" charset="2"/>
              <a:buChar char=""/>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600" dirty="0">
                <a:effectLst/>
                <a:latin typeface="Times New Roman" panose="02020603050405020304" pitchFamily="18" charset="0"/>
                <a:ea typeface="Times New Roman" panose="02020603050405020304" pitchFamily="18" charset="0"/>
              </a:rPr>
              <a:t>To wrap-up the course, student mastery of the material presented will be assessed using a post-course test covering the key learning objectives from each section.  Although the test will be open-note, participants will obtain the maximum benefit from the course by paying careful attention throughout the day, asking for clarification when necessary, contributing any personal experiences and anecdotes related to the topic under discussion, and attentively listening to the comments and experiences shared by your colleagues.</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3</a:t>
            </a:fld>
            <a:endParaRPr lang="en-US" dirty="0"/>
          </a:p>
        </p:txBody>
      </p:sp>
    </p:spTree>
    <p:extLst>
      <p:ext uri="{BB962C8B-B14F-4D97-AF65-F5344CB8AC3E}">
        <p14:creationId xmlns:p14="http://schemas.microsoft.com/office/powerpoint/2010/main" val="1618652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Note that you will now begin Part 1, which provides an introductory overview of DB.  This section is expected to take about an hour, after which there will be a brief 10 minute break.  </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Note that the slides throughout the course employ the following acronyms:</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DBB = design-bid-build</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DB = design-build</a:t>
            </a:r>
          </a:p>
          <a:p>
            <a:endParaRPr lang="en-US" sz="1600" dirty="0">
              <a:effectLst/>
              <a:latin typeface="Times New Roman" panose="02020603050405020304" pitchFamily="18" charset="0"/>
              <a:ea typeface="Times New Roman" panose="02020603050405020304" pitchFamily="18" charset="0"/>
            </a:endParaRPr>
          </a:p>
          <a:p>
            <a:r>
              <a:rPr lang="en-US" sz="1600" dirty="0">
                <a:effectLst/>
                <a:latin typeface="Times New Roman" panose="02020603050405020304" pitchFamily="18" charset="0"/>
                <a:ea typeface="Times New Roman" panose="02020603050405020304" pitchFamily="18" charset="0"/>
              </a:rPr>
              <a:t>DBT = design-build team</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4</a:t>
            </a:fld>
            <a:endParaRPr lang="en-US" dirty="0"/>
          </a:p>
        </p:txBody>
      </p:sp>
    </p:spTree>
    <p:extLst>
      <p:ext uri="{BB962C8B-B14F-4D97-AF65-F5344CB8AC3E}">
        <p14:creationId xmlns:p14="http://schemas.microsoft.com/office/powerpoint/2010/main" val="668536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effectLst/>
                <a:latin typeface="Times New Roman" panose="02020603050405020304" pitchFamily="18" charset="0"/>
                <a:ea typeface="Times New Roman" panose="02020603050405020304" pitchFamily="18" charset="0"/>
              </a:rPr>
              <a:t>Briefly review the learning outcomes and indicate that you will revisit the outcomes once again at the end of this section. </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5</a:t>
            </a:fld>
            <a:endParaRPr lang="en-US" dirty="0"/>
          </a:p>
        </p:txBody>
      </p:sp>
    </p:spTree>
    <p:extLst>
      <p:ext uri="{BB962C8B-B14F-4D97-AF65-F5344CB8AC3E}">
        <p14:creationId xmlns:p14="http://schemas.microsoft.com/office/powerpoint/2010/main" val="2753659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Use this slide to present the main topic areas covered in this section.  </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Note the following:</a:t>
            </a: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Although the focus of the course is on DB delivery, we will begin with a brief discussion of the traditional DBB delivery system to provide a foundation for our subsequent discussions on DB.  We will move through the initial slides on DBB fairly quickly as the information should be familiar. </a:t>
            </a:r>
          </a:p>
          <a:p>
            <a:pPr marL="0" marR="0" lvl="0" indent="0">
              <a:spcBef>
                <a:spcPts val="0"/>
              </a:spcBef>
              <a:spcAft>
                <a:spcPts val="600"/>
              </a:spcAft>
              <a:buFont typeface="Symbol" panose="05050102010706020507" pitchFamily="18" charset="2"/>
              <a:buNone/>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600" dirty="0">
                <a:effectLst/>
                <a:latin typeface="Times New Roman" panose="02020603050405020304" pitchFamily="18" charset="0"/>
                <a:ea typeface="Times New Roman" panose="02020603050405020304" pitchFamily="18" charset="0"/>
              </a:rPr>
              <a:t>Although some time will be set aside at the end of this section for questions, feel free to speak up at any time. </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6</a:t>
            </a:fld>
            <a:endParaRPr lang="en-US" dirty="0"/>
          </a:p>
        </p:txBody>
      </p:sp>
    </p:spTree>
    <p:extLst>
      <p:ext uri="{BB962C8B-B14F-4D97-AF65-F5344CB8AC3E}">
        <p14:creationId xmlns:p14="http://schemas.microsoft.com/office/powerpoint/2010/main" val="1618652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893118" eaLnBrk="0" hangingPunct="0">
              <a:defRPr>
                <a:solidFill>
                  <a:schemeClr val="tx1"/>
                </a:solidFill>
                <a:latin typeface="Arial" charset="0"/>
              </a:defRPr>
            </a:lvl1pPr>
            <a:lvl2pPr marL="712060" indent="-273870" defTabSz="893118" eaLnBrk="0" hangingPunct="0">
              <a:defRPr>
                <a:solidFill>
                  <a:schemeClr val="tx1"/>
                </a:solidFill>
                <a:latin typeface="Arial" charset="0"/>
              </a:defRPr>
            </a:lvl2pPr>
            <a:lvl3pPr marL="1095478" indent="-219096" defTabSz="893118" eaLnBrk="0" hangingPunct="0">
              <a:defRPr>
                <a:solidFill>
                  <a:schemeClr val="tx1"/>
                </a:solidFill>
                <a:latin typeface="Arial" charset="0"/>
              </a:defRPr>
            </a:lvl3pPr>
            <a:lvl4pPr marL="1533668" indent="-219096" defTabSz="893118" eaLnBrk="0" hangingPunct="0">
              <a:defRPr>
                <a:solidFill>
                  <a:schemeClr val="tx1"/>
                </a:solidFill>
                <a:latin typeface="Arial" charset="0"/>
              </a:defRPr>
            </a:lvl4pPr>
            <a:lvl5pPr marL="1971857" indent="-219096" defTabSz="893118" eaLnBrk="0" hangingPunct="0">
              <a:defRPr>
                <a:solidFill>
                  <a:schemeClr val="tx1"/>
                </a:solidFill>
                <a:latin typeface="Arial" charset="0"/>
              </a:defRPr>
            </a:lvl5pPr>
            <a:lvl6pPr marL="2410048" indent="-219096" defTabSz="893118" eaLnBrk="0" fontAlgn="base" hangingPunct="0">
              <a:spcBef>
                <a:spcPct val="0"/>
              </a:spcBef>
              <a:spcAft>
                <a:spcPct val="0"/>
              </a:spcAft>
              <a:defRPr>
                <a:solidFill>
                  <a:schemeClr val="tx1"/>
                </a:solidFill>
                <a:latin typeface="Arial" charset="0"/>
              </a:defRPr>
            </a:lvl6pPr>
            <a:lvl7pPr marL="2848239" indent="-219096" defTabSz="893118" eaLnBrk="0" fontAlgn="base" hangingPunct="0">
              <a:spcBef>
                <a:spcPct val="0"/>
              </a:spcBef>
              <a:spcAft>
                <a:spcPct val="0"/>
              </a:spcAft>
              <a:defRPr>
                <a:solidFill>
                  <a:schemeClr val="tx1"/>
                </a:solidFill>
                <a:latin typeface="Arial" charset="0"/>
              </a:defRPr>
            </a:lvl7pPr>
            <a:lvl8pPr marL="3286431" indent="-219096" defTabSz="893118" eaLnBrk="0" fontAlgn="base" hangingPunct="0">
              <a:spcBef>
                <a:spcPct val="0"/>
              </a:spcBef>
              <a:spcAft>
                <a:spcPct val="0"/>
              </a:spcAft>
              <a:defRPr>
                <a:solidFill>
                  <a:schemeClr val="tx1"/>
                </a:solidFill>
                <a:latin typeface="Arial" charset="0"/>
              </a:defRPr>
            </a:lvl8pPr>
            <a:lvl9pPr marL="3724621" indent="-219096" defTabSz="893118" eaLnBrk="0" fontAlgn="base" hangingPunct="0">
              <a:spcBef>
                <a:spcPct val="0"/>
              </a:spcBef>
              <a:spcAft>
                <a:spcPct val="0"/>
              </a:spcAft>
              <a:defRPr>
                <a:solidFill>
                  <a:schemeClr val="tx1"/>
                </a:solidFill>
                <a:latin typeface="Arial" charset="0"/>
              </a:defRPr>
            </a:lvl9pPr>
          </a:lstStyle>
          <a:p>
            <a:pPr eaLnBrk="1" hangingPunct="1"/>
            <a:fld id="{663FAB5D-E13C-4DBE-991E-A2811C159719}" type="slidenum">
              <a:rPr lang="en-US" smtClean="0">
                <a:solidFill>
                  <a:prstClr val="black"/>
                </a:solidFill>
              </a:rPr>
              <a:pPr eaLnBrk="1" hangingPunct="1"/>
              <a:t>7</a:t>
            </a:fld>
            <a:endParaRPr lang="en-US" dirty="0">
              <a:solidFill>
                <a:prstClr val="black"/>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sz="1100" dirty="0">
                <a:effectLst/>
                <a:latin typeface="Times New Roman" panose="02020603050405020304" pitchFamily="18" charset="0"/>
                <a:ea typeface="Times New Roman" panose="02020603050405020304" pitchFamily="18" charset="0"/>
              </a:rPr>
              <a:t>Explain that ODOT’s traditional delivery system is DBB.</a:t>
            </a:r>
            <a:endParaRPr lang="en-US" dirty="0"/>
          </a:p>
        </p:txBody>
      </p:sp>
    </p:spTree>
    <p:extLst>
      <p:ext uri="{BB962C8B-B14F-4D97-AF65-F5344CB8AC3E}">
        <p14:creationId xmlns:p14="http://schemas.microsoft.com/office/powerpoint/2010/main" val="356155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Use the graphics to emphasize that under DBB there is a clear separation between design and construction, and that no contractual relationship exists between the designer and the contractor.  As such, design risk generally resides with the Owner, while the Contractor assumes responsibility for construction means and methods and a 1-year materials and workmanship warranty.</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Before turning to the next slide, use this slide to provoke thought.  </a:t>
            </a:r>
          </a:p>
          <a:p>
            <a:pPr marL="0" marR="0">
              <a:spcBef>
                <a:spcPts val="0"/>
              </a:spcBef>
              <a:spcAft>
                <a:spcPts val="600"/>
              </a:spcAft>
            </a:pPr>
            <a:endParaRPr lang="en-US" sz="11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100" dirty="0">
                <a:effectLst/>
                <a:latin typeface="Times New Roman" panose="02020603050405020304" pitchFamily="18" charset="0"/>
                <a:ea typeface="Times New Roman" panose="02020603050405020304" pitchFamily="18" charset="0"/>
              </a:rPr>
              <a:t>Ask participants:</a:t>
            </a: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Calibri" panose="020F0502020204030204" pitchFamily="34" charset="0"/>
              </a:rPr>
              <a:t>What do you see as the top 3or 4 goals for a typical construction project?  (Possible answers could include on-time delivery, meeting the project budget, obtaining a certain quality level, etc.)</a:t>
            </a:r>
          </a:p>
          <a:p>
            <a:pPr marL="0" marR="0" lvl="0" indent="0">
              <a:spcBef>
                <a:spcPts val="0"/>
              </a:spcBef>
              <a:spcAft>
                <a:spcPts val="600"/>
              </a:spcAft>
              <a:buFont typeface="Symbol" panose="05050102010706020507" pitchFamily="18" charset="2"/>
              <a:buNone/>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100" dirty="0">
                <a:effectLst/>
                <a:latin typeface="Times New Roman" panose="02020603050405020304" pitchFamily="18" charset="0"/>
                <a:ea typeface="Times New Roman" panose="02020603050405020304" pitchFamily="18" charset="0"/>
              </a:rPr>
              <a:t>What are some advantages of DBB that would help you meet these goals?</a:t>
            </a:r>
          </a:p>
          <a:p>
            <a:pPr marL="0" marR="0" lvl="0" indent="0">
              <a:spcBef>
                <a:spcPts val="0"/>
              </a:spcBef>
              <a:spcAft>
                <a:spcPts val="600"/>
              </a:spcAft>
              <a:buFont typeface="Symbol" panose="05050102010706020507" pitchFamily="18" charset="2"/>
              <a:buNone/>
            </a:pPr>
            <a:endParaRPr lang="en-US" sz="11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1600" dirty="0">
                <a:effectLst/>
                <a:latin typeface="Times New Roman" panose="02020603050405020304" pitchFamily="18" charset="0"/>
                <a:ea typeface="Times New Roman" panose="02020603050405020304" pitchFamily="18" charset="0"/>
              </a:rPr>
              <a:t>What are some of the disadvantages of DBB that would impede you from meeting these goals?</a:t>
            </a:r>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8</a:t>
            </a:fld>
            <a:endParaRPr lang="en-US" dirty="0"/>
          </a:p>
        </p:txBody>
      </p:sp>
    </p:spTree>
    <p:extLst>
      <p:ext uri="{BB962C8B-B14F-4D97-AF65-F5344CB8AC3E}">
        <p14:creationId xmlns:p14="http://schemas.microsoft.com/office/powerpoint/2010/main" val="2746533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600" indent="-228600">
              <a:buAutoNum type="arabicPeriod"/>
            </a:pPr>
            <a:r>
              <a:rPr lang="en-US" dirty="0"/>
              <a:t>Depending on how active participants were in the prior Q&amp;A session, you may only need to use this slide to confirm what the participants have already stated.  If participants were less vocal, briefly review some of the benefits of DB, which include the following:</a:t>
            </a:r>
          </a:p>
          <a:p>
            <a:pPr marL="0" indent="0">
              <a:buNone/>
            </a:pPr>
            <a:endParaRPr lang="en-US" dirty="0"/>
          </a:p>
          <a:p>
            <a:r>
              <a:rPr lang="en-US" dirty="0"/>
              <a:t>•	Applicable to a wide range of projects</a:t>
            </a:r>
          </a:p>
          <a:p>
            <a:endParaRPr lang="en-US" dirty="0"/>
          </a:p>
          <a:p>
            <a:r>
              <a:rPr lang="en-US" dirty="0"/>
              <a:t>•	Well established and easily understood</a:t>
            </a:r>
          </a:p>
          <a:p>
            <a:endParaRPr lang="en-US" dirty="0"/>
          </a:p>
          <a:p>
            <a:r>
              <a:rPr lang="en-US" dirty="0"/>
              <a:t>•	As construction features are typically fully specified, DBB provides agencies with significant control over the end product </a:t>
            </a:r>
          </a:p>
          <a:p>
            <a:r>
              <a:rPr lang="en-US" dirty="0"/>
              <a:t>•	Clearly defined roles for all parties</a:t>
            </a:r>
          </a:p>
          <a:p>
            <a:endParaRPr lang="en-US" dirty="0"/>
          </a:p>
          <a:p>
            <a:r>
              <a:rPr lang="en-US" dirty="0"/>
              <a:t>•	Provides the lowest initial price that responsible, competitive bidders can offer</a:t>
            </a:r>
          </a:p>
          <a:p>
            <a:endParaRPr lang="en-US" dirty="0"/>
          </a:p>
          <a:p>
            <a:r>
              <a:rPr lang="en-US" dirty="0"/>
              <a:t>•	Extensive litigation has resulted in well-established legal precedents</a:t>
            </a:r>
          </a:p>
          <a:p>
            <a:endParaRPr lang="en-US" dirty="0"/>
          </a:p>
          <a:p>
            <a:pPr marL="228600" indent="-228600">
              <a:buAutoNum type="arabicPeriod" startAt="2"/>
            </a:pPr>
            <a:r>
              <a:rPr lang="en-US" dirty="0"/>
              <a:t>Based on these advantages, ask participants if they can identify any project conditions that would benefit from the use of DBB.  Possible answers may include:</a:t>
            </a:r>
          </a:p>
          <a:p>
            <a:pPr marL="0" indent="0">
              <a:buNone/>
            </a:pPr>
            <a:endParaRPr lang="en-US" dirty="0"/>
          </a:p>
          <a:p>
            <a:r>
              <a:rPr lang="en-US" dirty="0"/>
              <a:t>•	ODOT needs to completely define the scope using 100% complete plans and specifications</a:t>
            </a:r>
          </a:p>
          <a:p>
            <a:endParaRPr lang="en-US" dirty="0"/>
          </a:p>
          <a:p>
            <a:r>
              <a:rPr lang="en-US" dirty="0"/>
              <a:t>•	Significant risks or third-party issues (e.g., ROW, utility, environmental) that can be best resolved or managed by ODOT</a:t>
            </a:r>
          </a:p>
          <a:p>
            <a:endParaRPr lang="en-US" dirty="0"/>
          </a:p>
        </p:txBody>
      </p:sp>
      <p:sp>
        <p:nvSpPr>
          <p:cNvPr id="4" name="Header Placeholder 3"/>
          <p:cNvSpPr>
            <a:spLocks noGrp="1"/>
          </p:cNvSpPr>
          <p:nvPr>
            <p:ph type="hdr" sz="quarter" idx="10"/>
          </p:nvPr>
        </p:nvSpPr>
        <p:spPr/>
        <p:txBody>
          <a:bodyPr/>
          <a:lstStyle/>
          <a:p>
            <a:pPr>
              <a:defRPr/>
            </a:pPr>
            <a:r>
              <a:rPr lang="en-US"/>
              <a:t>Bonding 101 Presentation for FM/FSp Workshop</a:t>
            </a:r>
            <a:endParaRPr lang="en-US" dirty="0"/>
          </a:p>
        </p:txBody>
      </p:sp>
      <p:sp>
        <p:nvSpPr>
          <p:cNvPr id="5" name="Footer Placeholder 4"/>
          <p:cNvSpPr>
            <a:spLocks noGrp="1"/>
          </p:cNvSpPr>
          <p:nvPr>
            <p:ph type="ftr" sz="quarter" idx="11"/>
          </p:nvPr>
        </p:nvSpPr>
        <p:spPr/>
        <p:txBody>
          <a:bodyPr/>
          <a:lstStyle/>
          <a:p>
            <a:pPr>
              <a:defRPr/>
            </a:pPr>
            <a:r>
              <a:rPr lang="en-US"/>
              <a:t>Instructor Notes</a:t>
            </a:r>
            <a:endParaRPr lang="en-US" dirty="0"/>
          </a:p>
        </p:txBody>
      </p:sp>
      <p:sp>
        <p:nvSpPr>
          <p:cNvPr id="6" name="Slide Number Placeholder 5"/>
          <p:cNvSpPr>
            <a:spLocks noGrp="1"/>
          </p:cNvSpPr>
          <p:nvPr>
            <p:ph type="sldNum" sz="quarter" idx="12"/>
          </p:nvPr>
        </p:nvSpPr>
        <p:spPr/>
        <p:txBody>
          <a:bodyPr/>
          <a:lstStyle/>
          <a:p>
            <a:pPr>
              <a:defRPr/>
            </a:pPr>
            <a:r>
              <a:rPr lang="en-US"/>
              <a:t>Page </a:t>
            </a:r>
            <a:fld id="{251A0E50-E3B3-42CF-A6A1-32C7887B21F3}" type="slidenum">
              <a:rPr lang="en-US" smtClean="0"/>
              <a:pPr>
                <a:defRPr/>
              </a:pPr>
              <a:t>9</a:t>
            </a:fld>
            <a:endParaRPr lang="en-US" dirty="0"/>
          </a:p>
        </p:txBody>
      </p:sp>
    </p:spTree>
    <p:extLst>
      <p:ext uri="{BB962C8B-B14F-4D97-AF65-F5344CB8AC3E}">
        <p14:creationId xmlns:p14="http://schemas.microsoft.com/office/powerpoint/2010/main" val="32926940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8.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9.xml"/><Relationship Id="rId9" Type="http://schemas.microsoft.com/office/2007/relationships/hdphoto" Target="../media/hdphoto1.wdp"/></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s>
</file>

<file path=ppt/slideLayouts/_rels/slideLayout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16.xml"/><Relationship Id="rId7"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4.v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9"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7" name="Object 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133"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hasCustomPrompt="1"/>
            <p:custDataLst>
              <p:tags r:id="rId3"/>
            </p:custDataLst>
          </p:nvPr>
        </p:nvSpPr>
        <p:spPr>
          <a:xfrm>
            <a:off x="481010" y="3048000"/>
            <a:ext cx="3862390" cy="1409700"/>
          </a:xfrm>
          <a:noFill/>
        </p:spPr>
        <p:txBody>
          <a:bodyPr wrap="square" lIns="0" tIns="0" rIns="0" bIns="0" rtlCol="0" anchor="b" anchorCtr="0">
            <a:noAutofit/>
          </a:bodyPr>
          <a:lstStyle>
            <a:lvl1pPr>
              <a:lnSpc>
                <a:spcPct val="90000"/>
              </a:lnSpc>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Presentation title</a:t>
            </a:r>
          </a:p>
        </p:txBody>
      </p:sp>
      <p:sp>
        <p:nvSpPr>
          <p:cNvPr id="3" name="Subtitle 2"/>
          <p:cNvSpPr>
            <a:spLocks noGrp="1"/>
          </p:cNvSpPr>
          <p:nvPr>
            <p:ph type="subTitle" idx="1" hasCustomPrompt="1"/>
            <p:custDataLst>
              <p:tags r:id="rId4"/>
            </p:custDataLst>
          </p:nvPr>
        </p:nvSpPr>
        <p:spPr>
          <a:xfrm>
            <a:off x="481010" y="4676774"/>
            <a:ext cx="3862390" cy="581026"/>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pic>
        <p:nvPicPr>
          <p:cNvPr id="5" name="Picture 4" descr="TitleFooterBlueandWhite.png"/>
          <p:cNvPicPr>
            <a:picLocks noChangeAspect="1"/>
          </p:cNvPicPr>
          <p:nvPr userDrawn="1"/>
        </p:nvPicPr>
        <p:blipFill>
          <a:blip r:embed="rId7"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5993738"/>
            <a:ext cx="9144000" cy="864262"/>
          </a:xfrm>
          <a:prstGeom prst="rect">
            <a:avLst/>
          </a:prstGeom>
        </p:spPr>
      </p:pic>
      <p:cxnSp>
        <p:nvCxnSpPr>
          <p:cNvPr id="9" name="Straight Connector 8"/>
          <p:cNvCxnSpPr/>
          <p:nvPr userDrawn="1"/>
        </p:nvCxnSpPr>
        <p:spPr>
          <a:xfrm>
            <a:off x="457200" y="4572000"/>
            <a:ext cx="38862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pic>
        <p:nvPicPr>
          <p:cNvPr id="8" name="Picture 7" descr="Header.png"/>
          <p:cNvPicPr>
            <a:picLocks noChangeAspect="1"/>
          </p:cNvPicPr>
          <p:nvPr userDrawn="1"/>
        </p:nvPicPr>
        <p:blipFill>
          <a:blip r:embed="rId8" cstate="email">
            <a:lum bright="70000" contrast="-70000"/>
            <a:extLst>
              <a:ext uri="{BEBA8EAE-BF5A-486C-A8C5-ECC9F3942E4B}">
                <a14:imgProps xmlns:a14="http://schemas.microsoft.com/office/drawing/2010/main">
                  <a14:imgLayer r:embed="rId9">
                    <a14:imgEffect>
                      <a14:artisticPaintStrokes/>
                    </a14:imgEffect>
                    <a14:imgEffect>
                      <a14:saturation sat="6600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4255"/>
            <a:ext cx="9144000" cy="631576"/>
          </a:xfrm>
          <a:prstGeom prst="rect">
            <a:avLst/>
          </a:prstGeom>
          <a:solidFill>
            <a:srgbClr val="E6E6E6"/>
          </a:solidFill>
        </p:spPr>
      </p:pic>
    </p:spTree>
    <p:extLst>
      <p:ext uri="{BB962C8B-B14F-4D97-AF65-F5344CB8AC3E}">
        <p14:creationId xmlns:p14="http://schemas.microsoft.com/office/powerpoint/2010/main" val="230594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aphicFrame>
        <p:nvGraphicFramePr>
          <p:cNvPr id="7" name="Object 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157"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itle 1"/>
          <p:cNvSpPr>
            <a:spLocks noGrp="1"/>
          </p:cNvSpPr>
          <p:nvPr>
            <p:ph type="ctrTitle" hasCustomPrompt="1"/>
            <p:custDataLst>
              <p:tags r:id="rId3"/>
            </p:custDataLst>
          </p:nvPr>
        </p:nvSpPr>
        <p:spPr>
          <a:xfrm>
            <a:off x="481009" y="3505200"/>
            <a:ext cx="5100433" cy="1057275"/>
          </a:xfrm>
          <a:noFill/>
        </p:spPr>
        <p:txBody>
          <a:bodyPr wrap="square" lIns="0" tIns="0" rIns="0" bIns="0" rtlCol="0" anchor="b" anchorCtr="0">
            <a:noAutofit/>
          </a:bodyPr>
          <a:lstStyle>
            <a:lvl1pPr>
              <a:lnSpc>
                <a:spcPct val="90000"/>
              </a:lnSpc>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Presentation title</a:t>
            </a:r>
          </a:p>
        </p:txBody>
      </p:sp>
      <p:sp>
        <p:nvSpPr>
          <p:cNvPr id="13" name="Subtitle 2"/>
          <p:cNvSpPr>
            <a:spLocks noGrp="1"/>
          </p:cNvSpPr>
          <p:nvPr>
            <p:ph type="subTitle" idx="1" hasCustomPrompt="1"/>
            <p:custDataLst>
              <p:tags r:id="rId4"/>
            </p:custDataLst>
          </p:nvPr>
        </p:nvSpPr>
        <p:spPr>
          <a:xfrm>
            <a:off x="481009" y="4612481"/>
            <a:ext cx="5133855" cy="592931"/>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cxnSp>
        <p:nvCxnSpPr>
          <p:cNvPr id="14" name="Straight Connector 13"/>
          <p:cNvCxnSpPr/>
          <p:nvPr userDrawn="1"/>
        </p:nvCxnSpPr>
        <p:spPr>
          <a:xfrm>
            <a:off x="457200" y="4591050"/>
            <a:ext cx="514931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266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
        <p:nvSpPr>
          <p:cNvPr id="5" name="Content Placeholder 4"/>
          <p:cNvSpPr>
            <a:spLocks noGrp="1"/>
          </p:cNvSpPr>
          <p:nvPr>
            <p:ph sz="quarter" idx="11"/>
          </p:nvPr>
        </p:nvSpPr>
        <p:spPr>
          <a:xfrm>
            <a:off x="304800" y="925513"/>
            <a:ext cx="8477250" cy="51244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781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375" y="1066800"/>
            <a:ext cx="8477250" cy="5120640"/>
          </a:xfrm>
        </p:spPr>
        <p:txBody>
          <a:bodyPr/>
          <a:lstStyle>
            <a:lvl1pPr>
              <a:spcBef>
                <a:spcPts val="600"/>
              </a:spcBef>
              <a:spcAft>
                <a:spcPts val="600"/>
              </a:spcAft>
              <a:defRPr>
                <a:latin typeface="Franklin Gothic Book" pitchFamily="34" charset="0"/>
              </a:defRPr>
            </a:lvl1pPr>
            <a:lvl2pPr>
              <a:spcBef>
                <a:spcPts val="300"/>
              </a:spcBef>
              <a:spcAft>
                <a:spcPts val="300"/>
              </a:spcAft>
              <a:defRPr>
                <a:latin typeface="Franklin Gothic Book" pitchFamily="34" charset="0"/>
              </a:defRPr>
            </a:lvl2pPr>
            <a:lvl3pPr>
              <a:defRPr>
                <a:latin typeface="Franklin Gothic Book" pitchFamily="34" charset="0"/>
              </a:defRPr>
            </a:lvl3pPr>
            <a:lvl4pPr>
              <a:defRPr>
                <a:latin typeface="Franklin Gothic Book" pitchFamily="34" charset="0"/>
              </a:defRPr>
            </a:lvl4pPr>
            <a:lvl5pPr>
              <a:defRPr>
                <a:latin typeface="Franklin Gothic Book"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a:p>
            <a:pPr lvl="4"/>
            <a:endParaRPr lang="en-US" dirty="0"/>
          </a:p>
        </p:txBody>
      </p:sp>
      <p:sp>
        <p:nvSpPr>
          <p:cNvPr id="5" name="Title 4"/>
          <p:cNvSpPr>
            <a:spLocks noGrp="1"/>
          </p:cNvSpPr>
          <p:nvPr>
            <p:ph type="title"/>
          </p:nvPr>
        </p:nvSpPr>
        <p:spPr/>
        <p:txBody>
          <a:bodyPr/>
          <a:lstStyle/>
          <a:p>
            <a:r>
              <a:rPr lang="en-US" dirty="0"/>
              <a:t>Click to edit Master title style</a:t>
            </a:r>
          </a:p>
        </p:txBody>
      </p:sp>
      <p:sp>
        <p:nvSpPr>
          <p:cNvPr id="4" name="Rectangle 3"/>
          <p:cNvSpPr/>
          <p:nvPr userDrawn="1"/>
        </p:nvSpPr>
        <p:spPr>
          <a:xfrm>
            <a:off x="8850756" y="6539531"/>
            <a:ext cx="314510" cy="246221"/>
          </a:xfrm>
          <a:prstGeom prst="rect">
            <a:avLst/>
          </a:prstGeom>
        </p:spPr>
        <p:txBody>
          <a:bodyPr wrap="none">
            <a:spAutoFit/>
          </a:bodyPr>
          <a:lstStyle/>
          <a:p>
            <a:fld id="{9EBA4F59-E7A2-4611-B016-DAE38FE3989A}" type="slidenum">
              <a:rPr kumimoji="0" lang="en-US" sz="1000" b="0" i="0" u="none" strike="noStrike" kern="1200" cap="none" spc="0" normalizeH="0" baseline="0" noProof="0" smtClean="0">
                <a:ln>
                  <a:noFill/>
                </a:ln>
                <a:solidFill>
                  <a:prstClr val="black"/>
                </a:solidFill>
                <a:effectLst/>
                <a:uLnTx/>
                <a:uFillTx/>
                <a:latin typeface="Franklin Gothic Book" pitchFamily="34" charset="0"/>
              </a:rPr>
              <a:pPr marL="230188" marR="0" lvl="0" indent="-230188" algn="l" defTabSz="914400" rtl="0" eaLnBrk="1" fontAlgn="auto" latinLnBrk="0" hangingPunct="1">
                <a:lnSpc>
                  <a:spcPct val="100000"/>
                </a:lnSpc>
                <a:spcBef>
                  <a:spcPct val="20000"/>
                </a:spcBef>
                <a:spcAft>
                  <a:spcPts val="0"/>
                </a:spcAft>
                <a:buClr>
                  <a:srgbClr val="72A376"/>
                </a:buClr>
                <a:buSzTx/>
                <a:buFont typeface="Wingdings" pitchFamily="2" charset="2"/>
                <a:buChar char="§"/>
                <a:tabLst/>
                <a:defRPr/>
              </a:pPr>
              <a:t>‹#›</a:t>
            </a:fld>
            <a:endParaRPr lang="en-US" sz="1000" dirty="0"/>
          </a:p>
        </p:txBody>
      </p:sp>
    </p:spTree>
    <p:extLst>
      <p:ext uri="{BB962C8B-B14F-4D97-AF65-F5344CB8AC3E}">
        <p14:creationId xmlns:p14="http://schemas.microsoft.com/office/powerpoint/2010/main" val="158796887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
        <p:nvSpPr>
          <p:cNvPr id="5" name="Content Placeholder 4"/>
          <p:cNvSpPr>
            <a:spLocks noGrp="1"/>
          </p:cNvSpPr>
          <p:nvPr>
            <p:ph sz="quarter" idx="11"/>
          </p:nvPr>
        </p:nvSpPr>
        <p:spPr>
          <a:xfrm>
            <a:off x="404812" y="1052512"/>
            <a:ext cx="4023360"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2"/>
          </p:nvPr>
        </p:nvSpPr>
        <p:spPr>
          <a:xfrm>
            <a:off x="4731495" y="1052512"/>
            <a:ext cx="4023360"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86809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4674787" y="1051849"/>
            <a:ext cx="3822192" cy="51206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p:cNvSpPr>
            <a:spLocks noGrp="1"/>
          </p:cNvSpPr>
          <p:nvPr>
            <p:ph type="pic" sz="quarter" idx="12"/>
          </p:nvPr>
        </p:nvSpPr>
        <p:spPr>
          <a:xfrm>
            <a:off x="414338" y="1051850"/>
            <a:ext cx="3817937" cy="5120640"/>
          </a:xfrm>
        </p:spPr>
        <p:txBody>
          <a:bodyPr/>
          <a:lstStyle/>
          <a:p>
            <a:endParaRPr lang="en-US"/>
          </a:p>
        </p:txBody>
      </p:sp>
      <p:sp>
        <p:nvSpPr>
          <p:cNvPr id="8" name="Rectangle 7"/>
          <p:cNvSpPr/>
          <p:nvPr userDrawn="1"/>
        </p:nvSpPr>
        <p:spPr>
          <a:xfrm>
            <a:off x="8850756" y="6539531"/>
            <a:ext cx="314510" cy="246221"/>
          </a:xfrm>
          <a:prstGeom prst="rect">
            <a:avLst/>
          </a:prstGeom>
        </p:spPr>
        <p:txBody>
          <a:bodyPr wrap="none">
            <a:spAutoFit/>
          </a:bodyPr>
          <a:lstStyle/>
          <a:p>
            <a:fld id="{9EBA4F59-E7A2-4611-B016-DAE38FE3989A}" type="slidenum">
              <a:rPr kumimoji="0" lang="en-US" sz="1000" b="0" i="0" u="none" strike="noStrike" kern="1200" cap="none" spc="0" normalizeH="0" baseline="0" noProof="0" smtClean="0">
                <a:ln>
                  <a:noFill/>
                </a:ln>
                <a:solidFill>
                  <a:prstClr val="black"/>
                </a:solidFill>
                <a:effectLst/>
                <a:uLnTx/>
                <a:uFillTx/>
                <a:latin typeface="Franklin Gothic Book" pitchFamily="34" charset="0"/>
              </a:rPr>
              <a:pPr marL="230188" marR="0" lvl="0" indent="-230188" algn="l" defTabSz="914400" rtl="0" eaLnBrk="1" fontAlgn="auto" latinLnBrk="0" hangingPunct="1">
                <a:lnSpc>
                  <a:spcPct val="100000"/>
                </a:lnSpc>
                <a:spcBef>
                  <a:spcPct val="20000"/>
                </a:spcBef>
                <a:spcAft>
                  <a:spcPts val="0"/>
                </a:spcAft>
                <a:buClr>
                  <a:srgbClr val="72A376"/>
                </a:buClr>
                <a:buSzTx/>
                <a:buFont typeface="Wingdings" pitchFamily="2" charset="2"/>
                <a:buChar char="§"/>
                <a:tabLst/>
                <a:defRPr/>
              </a:pPr>
              <a:t>‹#›</a:t>
            </a:fld>
            <a:endParaRPr lang="en-US" sz="1000" dirty="0"/>
          </a:p>
        </p:txBody>
      </p:sp>
    </p:spTree>
    <p:extLst>
      <p:ext uri="{BB962C8B-B14F-4D97-AF65-F5344CB8AC3E}">
        <p14:creationId xmlns:p14="http://schemas.microsoft.com/office/powerpoint/2010/main" val="326444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latin typeface="Franklin Gothic Demi" pitchFamily="34" charset="0"/>
              </a:defRPr>
            </a:lvl1pPr>
          </a:lstStyle>
          <a:p>
            <a:r>
              <a:rPr lang="en-US"/>
              <a:t>Click to edit Master title style</a:t>
            </a:r>
            <a:endParaRPr lang="en-US" dirty="0"/>
          </a:p>
        </p:txBody>
      </p:sp>
      <p:sp>
        <p:nvSpPr>
          <p:cNvPr id="3" name="Title 1"/>
          <p:cNvSpPr txBox="1">
            <a:spLocks/>
          </p:cNvSpPr>
          <p:nvPr userDrawn="1">
            <p:custDataLst>
              <p:tags r:id="rId1"/>
            </p:custDataLst>
          </p:nvPr>
        </p:nvSpPr>
        <p:spPr bwMode="gray">
          <a:xfrm>
            <a:off x="481009" y="3505200"/>
            <a:ext cx="5100433" cy="1057275"/>
          </a:xfrm>
          <a:prstGeom prst="rect">
            <a:avLst/>
          </a:prstGeom>
          <a:noFill/>
        </p:spPr>
        <p:txBody>
          <a:bodyPr wrap="square" lIns="0" tIns="0" rIns="0" bIns="0" rtlCol="0" anchor="b" anchorCtr="0">
            <a:noAutofit/>
          </a:bodyPr>
          <a:lstStyle>
            <a:lvl1pPr marL="0" algn="l" defTabSz="914400" rtl="0" eaLnBrk="1" latinLnBrk="0" hangingPunct="1">
              <a:lnSpc>
                <a:spcPct val="90000"/>
              </a:lnSpc>
              <a:spcBef>
                <a:spcPct val="0"/>
              </a:spcBef>
              <a:buNone/>
              <a:defRPr kumimoji="0" lang="en-US" sz="4000" b="0" i="0" u="none" strike="noStrike" kern="1200" cap="all" spc="0" normalizeH="0" baseline="0" noProof="0" dirty="0" smtClean="0">
                <a:ln>
                  <a:noFill/>
                </a:ln>
                <a:solidFill>
                  <a:schemeClr val="accent1"/>
                </a:solidFill>
                <a:effectLst/>
                <a:uLnTx/>
                <a:uFillTx/>
                <a:latin typeface="Franklin Gothic Book" pitchFamily="34" charset="0"/>
                <a:ea typeface="+mn-ea"/>
                <a:cs typeface="Arial" pitchFamily="34" charset="0"/>
              </a:defRPr>
            </a:lvl1pPr>
          </a:lstStyle>
          <a:p>
            <a:pPr fontAlgn="auto">
              <a:lnSpc>
                <a:spcPct val="100000"/>
              </a:lnSpc>
              <a:spcBef>
                <a:spcPts val="0"/>
              </a:spcBef>
              <a:spcAft>
                <a:spcPts val="0"/>
              </a:spcAft>
              <a:defRPr/>
            </a:pPr>
            <a:r>
              <a:rPr lang="en-US" dirty="0"/>
              <a:t>Presentation title</a:t>
            </a:r>
          </a:p>
        </p:txBody>
      </p:sp>
      <p:sp>
        <p:nvSpPr>
          <p:cNvPr id="4" name="Subtitle 2"/>
          <p:cNvSpPr>
            <a:spLocks noGrp="1"/>
          </p:cNvSpPr>
          <p:nvPr>
            <p:ph type="subTitle" idx="1" hasCustomPrompt="1"/>
            <p:custDataLst>
              <p:tags r:id="rId2"/>
            </p:custDataLst>
          </p:nvPr>
        </p:nvSpPr>
        <p:spPr>
          <a:xfrm>
            <a:off x="481009" y="4612481"/>
            <a:ext cx="5133855" cy="592931"/>
          </a:xfrm>
          <a:noFill/>
        </p:spPr>
        <p:txBody>
          <a:bodyPr vert="horz" wrap="square" lIns="0" tIns="0" rIns="0" bIns="0" rtlCol="0" anchor="t" anchorCtr="0">
            <a:noAutofit/>
          </a:bodyPr>
          <a:lstStyle>
            <a:lvl1pPr marL="0" indent="0" algn="l">
              <a:buNone/>
              <a:defRPr kumimoji="0" lang="en-US" sz="2400" b="0" i="0" u="none" strike="noStrike" kern="1200" cap="none" spc="0" normalizeH="0" baseline="0" noProof="0" dirty="0" smtClean="0">
                <a:ln>
                  <a:noFill/>
                </a:ln>
                <a:solidFill>
                  <a:schemeClr val="tx1">
                    <a:lumMod val="75000"/>
                    <a:lumOff val="25000"/>
                  </a:schemeClr>
                </a:solidFill>
                <a:effectLst/>
                <a:uLnTx/>
                <a:uFillTx/>
                <a:latin typeface="Franklin Gothic Book"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a:t>Subtitle</a:t>
            </a:r>
          </a:p>
        </p:txBody>
      </p:sp>
      <p:cxnSp>
        <p:nvCxnSpPr>
          <p:cNvPr id="5" name="Straight Connector 4"/>
          <p:cNvCxnSpPr/>
          <p:nvPr userDrawn="1"/>
        </p:nvCxnSpPr>
        <p:spPr>
          <a:xfrm>
            <a:off x="457200" y="4572000"/>
            <a:ext cx="4805916"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031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4180" name="think-cell Slide" r:id="rId8" imgW="360" imgH="360" progId="">
                  <p:embed/>
                </p:oleObj>
              </mc:Choice>
              <mc:Fallback>
                <p:oleObj name="think-cell Slide" r:id="rId8" imgW="360" imgH="360" progId="">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solidFill>
                <a:prstClr val="white"/>
              </a:solidFill>
            </a:endParaRPr>
          </a:p>
        </p:txBody>
      </p:sp>
      <p:sp>
        <p:nvSpPr>
          <p:cNvPr id="21" name="Isosceles Triangle 20"/>
          <p:cNvSpPr/>
          <p:nvPr>
            <p:custDataLst>
              <p:tags r:id="rId4"/>
            </p:custDataLst>
          </p:nvPr>
        </p:nvSpPr>
        <p:spPr>
          <a:xfrm rot="10800000">
            <a:off x="66256" y="3850479"/>
            <a:ext cx="296862" cy="200026"/>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0" name="Pentagon 19"/>
          <p:cNvSpPr/>
          <p:nvPr>
            <p:custDataLst>
              <p:tags r:id="rId5"/>
            </p:custDataLst>
          </p:nvPr>
        </p:nvSpPr>
        <p:spPr>
          <a:xfrm>
            <a:off x="64008" y="2466975"/>
            <a:ext cx="8812213" cy="1382764"/>
          </a:xfrm>
          <a:prstGeom prst="homePlate">
            <a:avLst>
              <a:gd name="adj" fmla="val 3333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 name="Title 1"/>
          <p:cNvSpPr>
            <a:spLocks noGrp="1"/>
          </p:cNvSpPr>
          <p:nvPr userDrawn="1">
            <p:ph type="title" hasCustomPrompt="1"/>
            <p:custDataLst>
              <p:tags r:id="rId6"/>
            </p:custDataLst>
          </p:nvPr>
        </p:nvSpPr>
        <p:spPr>
          <a:xfrm>
            <a:off x="664962" y="2649821"/>
            <a:ext cx="5532638" cy="1017073"/>
          </a:xfrm>
          <a:noFill/>
        </p:spPr>
        <p:txBody>
          <a:bodyPr wrap="square" lIns="0" tIns="0" rIns="0" bIns="0" rtlCol="0" anchor="ctr">
            <a:noAutofit/>
          </a:bodyPr>
          <a:lstStyle>
            <a:lvl1pPr marL="0" marR="0" indent="0" algn="l" defTabSz="914400" rtl="0" eaLnBrk="1" fontAlgn="auto" latinLnBrk="0" hangingPunct="1">
              <a:lnSpc>
                <a:spcPts val="4600"/>
              </a:lnSpc>
              <a:spcBef>
                <a:spcPct val="0"/>
              </a:spcBef>
              <a:spcAft>
                <a:spcPts val="0"/>
              </a:spcAft>
              <a:buClrTx/>
              <a:buSzTx/>
              <a:buFontTx/>
              <a:buNone/>
              <a:tabLst/>
              <a:defRPr kumimoji="0" lang="en-US" sz="4000" b="1" i="0" u="none" strike="noStrike" kern="1200" cap="all" spc="0" normalizeH="0" baseline="0" noProof="0" dirty="0" smtClean="0">
                <a:ln>
                  <a:noFill/>
                </a:ln>
                <a:solidFill>
                  <a:schemeClr val="accent4">
                    <a:lumMod val="50000"/>
                  </a:schemeClr>
                </a:solidFill>
                <a:effectLst>
                  <a:outerShdw blurRad="38100" dist="38100" dir="2700000" algn="tl">
                    <a:srgbClr val="000000">
                      <a:alpha val="43137"/>
                    </a:srgbClr>
                  </a:outerShdw>
                </a:effectLst>
                <a:uLnTx/>
                <a:uFillTx/>
                <a:latin typeface="Arial" pitchFamily="34" charset="0"/>
                <a:ea typeface="+mn-ea"/>
                <a:cs typeface="Arial" pitchFamily="34" charset="0"/>
              </a:defRPr>
            </a:lvl1pPr>
          </a:lstStyle>
          <a:p>
            <a:pPr marL="0" marR="0" lvl="0" indent="0" algn="l" defTabSz="914400" rtl="0" eaLnBrk="1" fontAlgn="auto" latinLnBrk="0" hangingPunct="1">
              <a:lnSpc>
                <a:spcPts val="4600"/>
              </a:lnSpc>
              <a:spcBef>
                <a:spcPct val="0"/>
              </a:spcBef>
              <a:spcAft>
                <a:spcPts val="0"/>
              </a:spcAft>
              <a:buClrTx/>
              <a:buSzTx/>
              <a:buFontTx/>
              <a:buNone/>
              <a:tabLst/>
              <a:defRPr/>
            </a:pPr>
            <a:r>
              <a:rPr lang="en-US" dirty="0"/>
              <a:t>Section Divider</a:t>
            </a:r>
          </a:p>
        </p:txBody>
      </p:sp>
    </p:spTree>
    <p:extLst>
      <p:ext uri="{BB962C8B-B14F-4D97-AF65-F5344CB8AC3E}">
        <p14:creationId xmlns:p14="http://schemas.microsoft.com/office/powerpoint/2010/main" val="66657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tags" Target="../tags/tag6.xml"/><Relationship Id="rId10" Type="http://schemas.openxmlformats.org/officeDocument/2006/relationships/vmlDrawing" Target="../drawings/vmlDrawing1.v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pic>
        <p:nvPicPr>
          <p:cNvPr id="5" name="Picture 4" descr="Footer.png"/>
          <p:cNvPicPr>
            <a:picLocks noChangeAspect="1"/>
          </p:cNvPicPr>
          <p:nvPr/>
        </p:nvPicPr>
        <p:blipFill>
          <a:blip r:embed="rId16"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6292906"/>
            <a:ext cx="9144000" cy="565094"/>
          </a:xfrm>
          <a:prstGeom prst="rect">
            <a:avLst/>
          </a:prstGeom>
        </p:spPr>
      </p:pic>
      <p:pic>
        <p:nvPicPr>
          <p:cNvPr id="4" name="Picture 3" descr="Header.png"/>
          <p:cNvPicPr>
            <a:picLocks noChangeAspect="1"/>
          </p:cNvPicPr>
          <p:nvPr userDrawn="1"/>
        </p:nvPicPr>
        <p:blipFill>
          <a:blip r:embed="rId17" cstate="email">
            <a:duotone>
              <a:schemeClr val="accent1">
                <a:shade val="45000"/>
                <a:satMod val="135000"/>
              </a:schemeClr>
              <a:prstClr val="white"/>
            </a:duotone>
            <a:extLst>
              <a:ext uri="{BEBA8EAE-BF5A-486C-A8C5-ECC9F3942E4B}">
                <a14:imgProps xmlns:a14="http://schemas.microsoft.com/office/drawing/2010/main">
                  <a14:imgLayer r:embed="rId18">
                    <a14:imgEffect>
                      <a14:artisticPaintStrokes/>
                    </a14:imgEffect>
                    <a14:imgEffect>
                      <a14:saturation sat="6600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0" y="0"/>
            <a:ext cx="9144000" cy="631576"/>
          </a:xfrm>
          <a:prstGeom prst="rect">
            <a:avLst/>
          </a:prstGeom>
          <a:solidFill>
            <a:srgbClr val="E6E6E6"/>
          </a:solidFill>
        </p:spPr>
      </p:pic>
      <p:graphicFrame>
        <p:nvGraphicFramePr>
          <p:cNvPr id="10" name="Object 9" hidden="1"/>
          <p:cNvGraphicFramePr>
            <a:graphicFrameLocks/>
          </p:cNvGraphicFramePr>
          <p:nvPr>
            <p:custDataLst>
              <p:tags r:id="rId11"/>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117" name="think-cell Slide" r:id="rId19" imgW="0" imgH="0" progId="">
                  <p:embed/>
                </p:oleObj>
              </mc:Choice>
              <mc:Fallback>
                <p:oleObj name="think-cell Slide" r:id="rId19"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Rectangle 12"/>
          <p:cNvSpPr/>
          <p:nvPr userDrawn="1">
            <p:custDataLst>
              <p:tags r:id="rId12"/>
            </p:custDataLst>
          </p:nvPr>
        </p:nvSpPr>
        <p:spPr>
          <a:xfrm>
            <a:off x="8886825" y="6579399"/>
            <a:ext cx="257175" cy="190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200" dirty="0">
              <a:solidFill>
                <a:prstClr val="white"/>
              </a:solidFill>
              <a:cs typeface="Arial" pitchFamily="34" charset="0"/>
            </a:endParaRPr>
          </a:p>
        </p:txBody>
      </p:sp>
      <p:sp>
        <p:nvSpPr>
          <p:cNvPr id="2" name="Title Placeholder 1"/>
          <p:cNvSpPr>
            <a:spLocks noGrp="1"/>
          </p:cNvSpPr>
          <p:nvPr>
            <p:ph type="title"/>
            <p:custDataLst>
              <p:tags r:id="rId13"/>
            </p:custDataLst>
          </p:nvPr>
        </p:nvSpPr>
        <p:spPr bwMode="gray">
          <a:xfrm>
            <a:off x="304800" y="76200"/>
            <a:ext cx="8353425" cy="461665"/>
          </a:xfrm>
          <a:prstGeom prst="rect">
            <a:avLst/>
          </a:prstGeom>
          <a:noFill/>
        </p:spPr>
        <p:txBody>
          <a:bodyPr wrap="square" lIns="0" rtlCol="0">
            <a:spAutoFit/>
          </a:bodyPr>
          <a:lstStyle/>
          <a:p>
            <a:r>
              <a:rPr lang="en-US" dirty="0"/>
              <a:t>Click to edit Master title style</a:t>
            </a:r>
          </a:p>
        </p:txBody>
      </p:sp>
      <p:sp>
        <p:nvSpPr>
          <p:cNvPr id="3" name="Text Placeholder 2"/>
          <p:cNvSpPr>
            <a:spLocks noGrp="1"/>
          </p:cNvSpPr>
          <p:nvPr>
            <p:ph type="body" idx="1"/>
            <p:custDataLst>
              <p:tags r:id="rId14"/>
            </p:custDataLst>
          </p:nvPr>
        </p:nvSpPr>
        <p:spPr>
          <a:xfrm>
            <a:off x="333375" y="1066800"/>
            <a:ext cx="8477250" cy="51816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custDataLst>
              <p:tags r:id="rId15"/>
            </p:custDataLst>
          </p:nvPr>
        </p:nvSpPr>
        <p:spPr>
          <a:xfrm>
            <a:off x="8870949" y="6582395"/>
            <a:ext cx="211057" cy="187507"/>
          </a:xfrm>
          <a:prstGeom prst="rect">
            <a:avLst/>
          </a:prstGeom>
        </p:spPr>
        <p:txBody>
          <a:bodyPr vert="horz" wrap="none" lIns="0" tIns="0" rIns="0" bIns="0" rtlCol="0" anchor="ctr">
            <a:noAutofit/>
          </a:bodyPr>
          <a:lstStyle>
            <a:lvl1pPr algn="r">
              <a:defRPr sz="1200">
                <a:solidFill>
                  <a:schemeClr val="tx1">
                    <a:tint val="75000"/>
                  </a:schemeClr>
                </a:solidFill>
              </a:defRPr>
            </a:lvl1pPr>
            <a:lvl2pPr marL="0" indent="0" algn="r" defTabSz="914400" rtl="0" eaLnBrk="1" latinLnBrk="0" hangingPunct="1">
              <a:buNone/>
              <a:defRPr kumimoji="0" lang="en-US" sz="800" b="0" i="0" u="none" strike="noStrike" kern="1200" cap="none" spc="0" normalizeH="0" baseline="0" noProof="0" smtClean="0">
                <a:ln>
                  <a:noFill/>
                </a:ln>
                <a:solidFill>
                  <a:schemeClr val="accent6">
                    <a:lumMod val="25000"/>
                  </a:schemeClr>
                </a:solidFill>
                <a:effectLst/>
                <a:uLnTx/>
                <a:uFillTx/>
                <a:latin typeface="Arial" pitchFamily="34" charset="0"/>
                <a:ea typeface="+mn-ea"/>
                <a:cs typeface="Arial" pitchFamily="34" charset="0"/>
              </a:defRPr>
            </a:lvl2pPr>
          </a:lstStyle>
          <a:p>
            <a:pPr lvl="1" fontAlgn="auto">
              <a:spcBef>
                <a:spcPts val="900"/>
              </a:spcBef>
              <a:spcAft>
                <a:spcPts val="0"/>
              </a:spcAft>
            </a:pPr>
            <a:fld id="{126B356D-DBE9-445A-9C43-3D3F41468F04}" type="slidenum">
              <a:rPr lang="en-US" smtClean="0"/>
              <a:pPr lvl="1" fontAlgn="auto">
                <a:spcBef>
                  <a:spcPts val="900"/>
                </a:spcBef>
                <a:spcAft>
                  <a:spcPts val="0"/>
                </a:spcAft>
              </a:pPr>
              <a:t>‹#›</a:t>
            </a:fld>
            <a:endParaRPr lang="en-US" dirty="0"/>
          </a:p>
        </p:txBody>
      </p:sp>
    </p:spTree>
    <p:extLst>
      <p:ext uri="{BB962C8B-B14F-4D97-AF65-F5344CB8AC3E}">
        <p14:creationId xmlns:p14="http://schemas.microsoft.com/office/powerpoint/2010/main" val="1254370271"/>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7" r:id="rId3"/>
    <p:sldLayoutId id="2147483912" r:id="rId4"/>
    <p:sldLayoutId id="2147483918" r:id="rId5"/>
    <p:sldLayoutId id="2147483916" r:id="rId6"/>
    <p:sldLayoutId id="2147483913" r:id="rId7"/>
    <p:sldLayoutId id="2147483915" r:id="rId8"/>
  </p:sldLayoutIdLst>
  <p:hf hdr="0" ftr="0" dt="0"/>
  <p:txStyles>
    <p:titleStyle>
      <a:lvl1pPr marL="0" algn="l" defTabSz="914400" rtl="0" eaLnBrk="1" latinLnBrk="0" hangingPunct="1">
        <a:lnSpc>
          <a:spcPct val="100000"/>
        </a:lnSpc>
        <a:spcBef>
          <a:spcPct val="0"/>
        </a:spcBef>
        <a:buNone/>
        <a:defRPr lang="en-US" sz="2400" b="0" kern="1200" dirty="0" smtClean="0">
          <a:solidFill>
            <a:schemeClr val="bg1"/>
          </a:solidFill>
          <a:effectLst/>
          <a:latin typeface="Franklin Gothic Demi" pitchFamily="34" charset="0"/>
          <a:ea typeface="+mn-ea"/>
          <a:cs typeface="Arial" pitchFamily="34" charset="0"/>
        </a:defRPr>
      </a:lvl1pPr>
    </p:titleStyle>
    <p:bodyStyle>
      <a:lvl1pPr marL="230188" indent="-230188" algn="l" defTabSz="914400" rtl="0" eaLnBrk="1" latinLnBrk="0" hangingPunct="1">
        <a:spcBef>
          <a:spcPct val="20000"/>
        </a:spcBef>
        <a:buClr>
          <a:schemeClr val="accent1"/>
        </a:buClr>
        <a:buFont typeface="Wingdings" pitchFamily="2" charset="2"/>
        <a:buChar char="§"/>
        <a:defRPr sz="2400" kern="1200">
          <a:solidFill>
            <a:schemeClr val="tx1"/>
          </a:solidFill>
          <a:latin typeface="Franklin Gothic Book" pitchFamily="34" charset="0"/>
          <a:ea typeface="+mn-ea"/>
          <a:cs typeface="+mn-cs"/>
        </a:defRPr>
      </a:lvl1pPr>
      <a:lvl2pPr marL="514350" indent="-230188" algn="l" defTabSz="914400" rtl="0" eaLnBrk="1" latinLnBrk="0" hangingPunct="1">
        <a:spcBef>
          <a:spcPct val="20000"/>
        </a:spcBef>
        <a:buClr>
          <a:schemeClr val="bg2">
            <a:lumMod val="25000"/>
          </a:schemeClr>
        </a:buClr>
        <a:buFont typeface="Arial" pitchFamily="34" charset="0"/>
        <a:buChar char="–"/>
        <a:defRPr sz="2000" kern="1200">
          <a:solidFill>
            <a:schemeClr val="tx1"/>
          </a:solidFill>
          <a:latin typeface="Franklin Gothic Book" pitchFamily="34" charset="0"/>
          <a:ea typeface="+mn-ea"/>
          <a:cs typeface="+mn-cs"/>
        </a:defRPr>
      </a:lvl2pPr>
      <a:lvl3pPr marL="742950" indent="-17145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3pPr>
      <a:lvl4pPr marL="971550" indent="-22860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4pPr>
      <a:lvl5pPr marL="1143000" indent="-171450" algn="l" defTabSz="914400" rtl="0" eaLnBrk="1" latinLnBrk="0" hangingPunct="1">
        <a:spcBef>
          <a:spcPct val="20000"/>
        </a:spcBef>
        <a:buClr>
          <a:schemeClr val="bg2">
            <a:lumMod val="25000"/>
          </a:schemeClr>
        </a:buClr>
        <a:buFont typeface="Arial" pitchFamily="34" charset="0"/>
        <a:buChar char="»"/>
        <a:defRPr sz="1800" kern="1200">
          <a:solidFill>
            <a:schemeClr val="tx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9.wmf"/><Relationship Id="rId5" Type="http://schemas.openxmlformats.org/officeDocument/2006/relationships/image" Target="../media/image8.jpeg"/><Relationship Id="rId4" Type="http://schemas.openxmlformats.org/officeDocument/2006/relationships/image" Target="../media/image7.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12" Type="http://schemas.openxmlformats.org/officeDocument/2006/relationships/notesSlide" Target="../notesSlides/notesSlide3.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slideLayout" Target="../slideLayouts/slideLayout4.xml"/><Relationship Id="rId5" Type="http://schemas.openxmlformats.org/officeDocument/2006/relationships/tags" Target="../tags/tag24.xml"/><Relationship Id="rId10" Type="http://schemas.openxmlformats.org/officeDocument/2006/relationships/tags" Target="../tags/tag29.xml"/><Relationship Id="rId4" Type="http://schemas.openxmlformats.org/officeDocument/2006/relationships/tags" Target="../tags/tag23.xml"/><Relationship Id="rId9" Type="http://schemas.openxmlformats.org/officeDocument/2006/relationships/tags" Target="../tags/tag2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tags" Target="../tags/tag37.xml"/><Relationship Id="rId3" Type="http://schemas.openxmlformats.org/officeDocument/2006/relationships/tags" Target="../tags/tag32.xml"/><Relationship Id="rId7" Type="http://schemas.openxmlformats.org/officeDocument/2006/relationships/tags" Target="../tags/tag36.xml"/><Relationship Id="rId12" Type="http://schemas.openxmlformats.org/officeDocument/2006/relationships/notesSlide" Target="../notesSlides/notesSlide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slideLayout" Target="../slideLayouts/slideLayout4.xml"/><Relationship Id="rId5" Type="http://schemas.openxmlformats.org/officeDocument/2006/relationships/tags" Target="../tags/tag34.xml"/><Relationship Id="rId10" Type="http://schemas.openxmlformats.org/officeDocument/2006/relationships/tags" Target="../tags/tag39.xml"/><Relationship Id="rId4" Type="http://schemas.openxmlformats.org/officeDocument/2006/relationships/tags" Target="../tags/tag33.xml"/><Relationship Id="rId9" Type="http://schemas.openxmlformats.org/officeDocument/2006/relationships/tags" Target="../tags/tag3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Design-Build</a:t>
            </a:r>
          </a:p>
        </p:txBody>
      </p:sp>
      <p:sp>
        <p:nvSpPr>
          <p:cNvPr id="3" name="Subtitle 2"/>
          <p:cNvSpPr>
            <a:spLocks noGrp="1"/>
          </p:cNvSpPr>
          <p:nvPr>
            <p:ph type="subTitle" idx="1"/>
          </p:nvPr>
        </p:nvSpPr>
        <p:spPr>
          <a:xfrm>
            <a:off x="481010" y="4676773"/>
            <a:ext cx="3862390" cy="937217"/>
          </a:xfrm>
        </p:spPr>
        <p:txBody>
          <a:bodyPr/>
          <a:lstStyle/>
          <a:p>
            <a:r>
              <a:rPr lang="en-US" dirty="0"/>
              <a:t>Presented by:  Eric Kahlig </a:t>
            </a:r>
          </a:p>
          <a:p>
            <a:r>
              <a:rPr lang="en-US" dirty="0"/>
              <a:t>Date:  July 20, 2018</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32"/>
            <a:ext cx="3583172" cy="662887"/>
          </a:xfrm>
          <a:prstGeom prst="rect">
            <a:avLst/>
          </a:prstGeom>
        </p:spPr>
      </p:pic>
    </p:spTree>
    <p:extLst>
      <p:ext uri="{BB962C8B-B14F-4D97-AF65-F5344CB8AC3E}">
        <p14:creationId xmlns:p14="http://schemas.microsoft.com/office/powerpoint/2010/main" val="275842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Two contracts to manage</a:t>
            </a:r>
          </a:p>
          <a:p>
            <a:pPr lvl="1"/>
            <a:r>
              <a:rPr lang="en-US" dirty="0"/>
              <a:t>Disagreements between designer and contractor flow through ODOT</a:t>
            </a:r>
          </a:p>
          <a:p>
            <a:pPr lvl="1"/>
            <a:r>
              <a:rPr lang="en-US" dirty="0"/>
              <a:t>Potential for adversarial relationships (Parties have differing agendas/objectives)</a:t>
            </a:r>
          </a:p>
          <a:p>
            <a:r>
              <a:rPr lang="en-US" dirty="0"/>
              <a:t>ODOT bears risk of design adequacy</a:t>
            </a:r>
          </a:p>
          <a:p>
            <a:r>
              <a:rPr lang="en-US" dirty="0"/>
              <a:t>No contractor involvement in design</a:t>
            </a:r>
          </a:p>
          <a:p>
            <a:r>
              <a:rPr lang="en-US" dirty="0"/>
              <a:t>Slowest project delivery method</a:t>
            </a:r>
          </a:p>
          <a:p>
            <a:pPr lvl="1"/>
            <a:r>
              <a:rPr lang="en-US" dirty="0"/>
              <a:t>No opportunities for time savings by fast-tracking construction</a:t>
            </a:r>
          </a:p>
          <a:p>
            <a:r>
              <a:rPr lang="en-US" dirty="0"/>
              <a:t>Limited opportunity for innovation</a:t>
            </a:r>
          </a:p>
          <a:p>
            <a:r>
              <a:rPr lang="en-US" dirty="0"/>
              <a:t>Greater potential for errors and omissions, change orders, delays, and other adverse outcomes</a:t>
            </a:r>
          </a:p>
          <a:p>
            <a:endParaRPr lang="en-US" dirty="0"/>
          </a:p>
        </p:txBody>
      </p:sp>
      <p:sp>
        <p:nvSpPr>
          <p:cNvPr id="3" name="Title 2"/>
          <p:cNvSpPr>
            <a:spLocks noGrp="1"/>
          </p:cNvSpPr>
          <p:nvPr>
            <p:ph type="title"/>
          </p:nvPr>
        </p:nvSpPr>
        <p:spPr/>
        <p:txBody>
          <a:bodyPr/>
          <a:lstStyle/>
          <a:p>
            <a:r>
              <a:rPr lang="en-US" dirty="0"/>
              <a:t>DBB:  Risks and Limitations</a:t>
            </a:r>
          </a:p>
        </p:txBody>
      </p:sp>
    </p:spTree>
    <p:extLst>
      <p:ext uri="{BB962C8B-B14F-4D97-AF65-F5344CB8AC3E}">
        <p14:creationId xmlns:p14="http://schemas.microsoft.com/office/powerpoint/2010/main" val="1459674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DB:  Overview</a:t>
            </a:r>
          </a:p>
        </p:txBody>
      </p:sp>
    </p:spTree>
    <p:extLst>
      <p:ext uri="{BB962C8B-B14F-4D97-AF65-F5344CB8AC3E}">
        <p14:creationId xmlns:p14="http://schemas.microsoft.com/office/powerpoint/2010/main" val="614912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 Defined</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12</a:t>
            </a:fld>
            <a:endParaRPr lang="en-US" dirty="0"/>
          </a:p>
        </p:txBody>
      </p:sp>
      <p:sp>
        <p:nvSpPr>
          <p:cNvPr id="4" name="Content Placeholder 3"/>
          <p:cNvSpPr>
            <a:spLocks noGrp="1"/>
          </p:cNvSpPr>
          <p:nvPr>
            <p:ph sz="quarter" idx="11"/>
          </p:nvPr>
        </p:nvSpPr>
        <p:spPr/>
        <p:txBody>
          <a:bodyPr anchor="ctr"/>
          <a:lstStyle/>
          <a:p>
            <a:pPr marL="0" indent="0">
              <a:buNone/>
            </a:pPr>
            <a:r>
              <a:rPr lang="en-US" i="1" dirty="0"/>
              <a:t>DB is a project delivery approach in which one entity (the design-builder or design-build team) enters into a single contract with the owner to provide for engineering/design services and construction services.</a:t>
            </a:r>
          </a:p>
          <a:p>
            <a:endParaRPr lang="en-US" dirty="0"/>
          </a:p>
        </p:txBody>
      </p:sp>
    </p:spTree>
    <p:extLst>
      <p:ext uri="{BB962C8B-B14F-4D97-AF65-F5344CB8AC3E}">
        <p14:creationId xmlns:p14="http://schemas.microsoft.com/office/powerpoint/2010/main" val="771667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Differences between DBB and DB</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13</a:t>
            </a:fld>
            <a:endParaRPr lang="en-US" dirty="0"/>
          </a:p>
        </p:txBody>
      </p:sp>
      <p:sp>
        <p:nvSpPr>
          <p:cNvPr id="4" name="Content Placeholder 3"/>
          <p:cNvSpPr>
            <a:spLocks noGrp="1"/>
          </p:cNvSpPr>
          <p:nvPr>
            <p:ph sz="quarter" idx="11"/>
          </p:nvPr>
        </p:nvSpPr>
        <p:spPr>
          <a:ln>
            <a:solidFill>
              <a:schemeClr val="accent5">
                <a:lumMod val="75000"/>
              </a:schemeClr>
            </a:solidFill>
          </a:ln>
        </p:spPr>
        <p:txBody>
          <a:bodyPr/>
          <a:lstStyle/>
          <a:p>
            <a:pPr marL="0" indent="0">
              <a:buNone/>
            </a:pPr>
            <a:r>
              <a:rPr lang="en-US" dirty="0"/>
              <a:t>Design-Bid-Build</a:t>
            </a:r>
          </a:p>
          <a:p>
            <a:pPr lvl="1"/>
            <a:r>
              <a:rPr lang="en-US" sz="1600" dirty="0"/>
              <a:t>Multiple contracts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sz="1600" dirty="0"/>
              <a:t>Owner retains all design risk</a:t>
            </a:r>
          </a:p>
          <a:p>
            <a:pPr marL="284162" lvl="1" indent="0">
              <a:buNone/>
            </a:pPr>
            <a:endParaRPr lang="en-US" dirty="0"/>
          </a:p>
        </p:txBody>
      </p:sp>
      <p:sp>
        <p:nvSpPr>
          <p:cNvPr id="5" name="Content Placeholder 4"/>
          <p:cNvSpPr>
            <a:spLocks noGrp="1"/>
          </p:cNvSpPr>
          <p:nvPr>
            <p:ph sz="quarter" idx="12"/>
          </p:nvPr>
        </p:nvSpPr>
        <p:spPr>
          <a:ln>
            <a:solidFill>
              <a:schemeClr val="accent5">
                <a:lumMod val="75000"/>
              </a:schemeClr>
            </a:solidFill>
          </a:ln>
        </p:spPr>
        <p:txBody>
          <a:bodyPr/>
          <a:lstStyle/>
          <a:p>
            <a:pPr marL="0" indent="0">
              <a:buNone/>
            </a:pPr>
            <a:r>
              <a:rPr lang="en-US" dirty="0"/>
              <a:t>Design-Build</a:t>
            </a:r>
          </a:p>
          <a:p>
            <a:pPr lvl="1"/>
            <a:r>
              <a:rPr lang="en-US" sz="1600" dirty="0"/>
              <a:t>Single contract</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r>
              <a:rPr lang="en-US" sz="1600" dirty="0"/>
              <a:t>Contractor assumes some design risk</a:t>
            </a:r>
          </a:p>
        </p:txBody>
      </p:sp>
      <p:grpSp>
        <p:nvGrpSpPr>
          <p:cNvPr id="6" name="Group 5"/>
          <p:cNvGrpSpPr/>
          <p:nvPr/>
        </p:nvGrpSpPr>
        <p:grpSpPr>
          <a:xfrm>
            <a:off x="623630" y="2055786"/>
            <a:ext cx="3233737" cy="1449388"/>
            <a:chOff x="2955132" y="3437983"/>
            <a:chExt cx="3233737" cy="1449388"/>
          </a:xfrm>
        </p:grpSpPr>
        <p:sp>
          <p:nvSpPr>
            <p:cNvPr id="7" name="Line 1039"/>
            <p:cNvSpPr>
              <a:spLocks noChangeShapeType="1"/>
            </p:cNvSpPr>
            <p:nvPr/>
          </p:nvSpPr>
          <p:spPr bwMode="auto">
            <a:xfrm>
              <a:off x="4264819" y="3947571"/>
              <a:ext cx="1588" cy="220662"/>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8" name="Line 1040"/>
            <p:cNvSpPr>
              <a:spLocks noChangeShapeType="1"/>
            </p:cNvSpPr>
            <p:nvPr/>
          </p:nvSpPr>
          <p:spPr bwMode="auto">
            <a:xfrm>
              <a:off x="3526632" y="4168233"/>
              <a:ext cx="1587" cy="220663"/>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9" name="Line 1041"/>
            <p:cNvSpPr>
              <a:spLocks noChangeShapeType="1"/>
            </p:cNvSpPr>
            <p:nvPr/>
          </p:nvSpPr>
          <p:spPr bwMode="auto">
            <a:xfrm>
              <a:off x="4993482" y="4168233"/>
              <a:ext cx="1587" cy="220663"/>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0" name="Line 1042"/>
            <p:cNvSpPr>
              <a:spLocks noChangeShapeType="1"/>
            </p:cNvSpPr>
            <p:nvPr/>
          </p:nvSpPr>
          <p:spPr bwMode="auto">
            <a:xfrm>
              <a:off x="3526632" y="4168233"/>
              <a:ext cx="1466850" cy="1588"/>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1" name="Rectangle 10"/>
            <p:cNvSpPr>
              <a:spLocks noChangeArrowheads="1"/>
            </p:cNvSpPr>
            <p:nvPr/>
          </p:nvSpPr>
          <p:spPr bwMode="auto">
            <a:xfrm>
              <a:off x="2955132" y="4388896"/>
              <a:ext cx="1238250" cy="498475"/>
            </a:xfrm>
            <a:prstGeom prst="rect">
              <a:avLst/>
            </a:prstGeom>
            <a:solidFill>
              <a:srgbClr val="EC64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2" name="Rectangle 11"/>
            <p:cNvSpPr>
              <a:spLocks noChangeArrowheads="1"/>
            </p:cNvSpPr>
            <p:nvPr/>
          </p:nvSpPr>
          <p:spPr bwMode="auto">
            <a:xfrm>
              <a:off x="2999582" y="4474621"/>
              <a:ext cx="113982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a:solidFill>
                    <a:schemeClr val="bg1"/>
                  </a:solidFill>
                  <a:latin typeface="Arial" charset="0"/>
                </a:rPr>
                <a:t>Designer</a:t>
              </a:r>
              <a:endParaRPr lang="en-US" altLang="en-US" b="1">
                <a:solidFill>
                  <a:schemeClr val="bg1"/>
                </a:solidFill>
              </a:endParaRPr>
            </a:p>
          </p:txBody>
        </p:sp>
        <p:sp>
          <p:nvSpPr>
            <p:cNvPr id="13" name="Rectangle 12"/>
            <p:cNvSpPr>
              <a:spLocks noChangeArrowheads="1"/>
            </p:cNvSpPr>
            <p:nvPr/>
          </p:nvSpPr>
          <p:spPr bwMode="auto">
            <a:xfrm>
              <a:off x="4379119" y="4388896"/>
              <a:ext cx="1809750" cy="498475"/>
            </a:xfrm>
            <a:prstGeom prst="rect">
              <a:avLst/>
            </a:prstGeom>
            <a:solidFill>
              <a:srgbClr val="EC6408"/>
            </a:solidFill>
            <a:ln>
              <a:noFill/>
            </a:ln>
            <a:extLst>
              <a:ext uri="{91240B29-F687-4F45-9708-019B960494DF}">
                <a14:hiddenLine xmlns:a14="http://schemas.microsoft.com/office/drawing/2010/main" w="19050">
                  <a:solidFill>
                    <a:srgbClr val="B7C1EB"/>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4" name="Rectangle 13"/>
            <p:cNvSpPr>
              <a:spLocks noChangeArrowheads="1"/>
            </p:cNvSpPr>
            <p:nvPr/>
          </p:nvSpPr>
          <p:spPr bwMode="auto">
            <a:xfrm>
              <a:off x="4580732" y="4474621"/>
              <a:ext cx="15255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dirty="0">
                  <a:solidFill>
                    <a:schemeClr val="bg1"/>
                  </a:solidFill>
                  <a:latin typeface="Arial" charset="0"/>
                </a:rPr>
                <a:t>Constructor</a:t>
              </a:r>
              <a:endParaRPr lang="en-US" altLang="en-US" b="1" dirty="0">
                <a:solidFill>
                  <a:schemeClr val="bg1"/>
                </a:solidFill>
              </a:endParaRPr>
            </a:p>
          </p:txBody>
        </p:sp>
        <p:sp>
          <p:nvSpPr>
            <p:cNvPr id="15" name="Rectangle 14"/>
            <p:cNvSpPr>
              <a:spLocks noChangeArrowheads="1"/>
            </p:cNvSpPr>
            <p:nvPr/>
          </p:nvSpPr>
          <p:spPr bwMode="auto">
            <a:xfrm>
              <a:off x="3650457" y="3437983"/>
              <a:ext cx="1238250" cy="509588"/>
            </a:xfrm>
            <a:prstGeom prst="rect">
              <a:avLst/>
            </a:prstGeom>
            <a:solidFill>
              <a:srgbClr val="EC6408"/>
            </a:solidFill>
            <a:ln>
              <a:noFill/>
            </a:ln>
            <a:extLst>
              <a:ext uri="{91240B29-F687-4F45-9708-019B960494DF}">
                <a14:hiddenLine xmlns:a14="http://schemas.microsoft.com/office/drawing/2010/main" w="19050">
                  <a:solidFill>
                    <a:srgbClr val="B7C1EB"/>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6" name="Rectangle 15"/>
            <p:cNvSpPr>
              <a:spLocks noChangeArrowheads="1"/>
            </p:cNvSpPr>
            <p:nvPr/>
          </p:nvSpPr>
          <p:spPr bwMode="auto">
            <a:xfrm>
              <a:off x="3842544" y="3525296"/>
              <a:ext cx="8302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dirty="0">
                  <a:solidFill>
                    <a:schemeClr val="bg1"/>
                  </a:solidFill>
                  <a:latin typeface="Arial" charset="0"/>
                </a:rPr>
                <a:t>Owner</a:t>
              </a:r>
              <a:endParaRPr lang="en-US" altLang="en-US" dirty="0">
                <a:solidFill>
                  <a:schemeClr val="bg1"/>
                </a:solidFill>
              </a:endParaRPr>
            </a:p>
          </p:txBody>
        </p:sp>
      </p:grpSp>
      <p:grpSp>
        <p:nvGrpSpPr>
          <p:cNvPr id="17" name="Group 3"/>
          <p:cNvGrpSpPr>
            <a:grpSpLocks/>
          </p:cNvGrpSpPr>
          <p:nvPr/>
        </p:nvGrpSpPr>
        <p:grpSpPr bwMode="auto">
          <a:xfrm>
            <a:off x="1295400" y="4543753"/>
            <a:ext cx="1066800" cy="1447800"/>
            <a:chOff x="960" y="1872"/>
            <a:chExt cx="672" cy="912"/>
          </a:xfrm>
        </p:grpSpPr>
        <p:sp>
          <p:nvSpPr>
            <p:cNvPr id="18" name="Rectangle 4" descr="Wide upward diagonal"/>
            <p:cNvSpPr>
              <a:spLocks noChangeArrowheads="1"/>
            </p:cNvSpPr>
            <p:nvPr/>
          </p:nvSpPr>
          <p:spPr bwMode="auto">
            <a:xfrm>
              <a:off x="960" y="1872"/>
              <a:ext cx="672" cy="432"/>
            </a:xfrm>
            <a:prstGeom prst="rect">
              <a:avLst/>
            </a:prstGeom>
            <a:pattFill prst="wdUpDiag">
              <a:fgClr>
                <a:srgbClr val="969696"/>
              </a:fgClr>
              <a:bgClr>
                <a:schemeClr val="bg1"/>
              </a:bgClr>
            </a:pattFill>
            <a:ln w="6350">
              <a:solidFill>
                <a:srgbClr val="808080"/>
              </a:solidFill>
              <a:miter lim="800000"/>
              <a:headEnd/>
              <a:tailEnd/>
            </a:ln>
          </p:spPr>
          <p:txBody>
            <a:bodyPr wrap="none" anchor="ctr"/>
            <a:lstStyle/>
            <a:p>
              <a:endParaRPr lang="en-US"/>
            </a:p>
          </p:txBody>
        </p:sp>
        <p:sp>
          <p:nvSpPr>
            <p:cNvPr id="19" name="AutoShape 5"/>
            <p:cNvSpPr>
              <a:spLocks/>
            </p:cNvSpPr>
            <p:nvPr/>
          </p:nvSpPr>
          <p:spPr bwMode="auto">
            <a:xfrm rot="-5400000">
              <a:off x="1272" y="2088"/>
              <a:ext cx="48" cy="672"/>
            </a:xfrm>
            <a:prstGeom prst="leftBrace">
              <a:avLst>
                <a:gd name="adj1" fmla="val 116667"/>
                <a:gd name="adj2" fmla="val 50000"/>
              </a:avLst>
            </a:prstGeom>
            <a:noFill/>
            <a:ln w="19050">
              <a:solidFill>
                <a:schemeClr val="tx1"/>
              </a:solidFill>
              <a:round/>
              <a:headEnd/>
              <a:tailEnd/>
            </a:ln>
          </p:spPr>
          <p:txBody>
            <a:bodyPr vert="eaVert" wrap="none" anchor="ctr"/>
            <a:lstStyle/>
            <a:p>
              <a:endParaRPr lang="en-US"/>
            </a:p>
          </p:txBody>
        </p:sp>
        <p:sp>
          <p:nvSpPr>
            <p:cNvPr id="20" name="Text Box 6"/>
            <p:cNvSpPr txBox="1">
              <a:spLocks noChangeArrowheads="1"/>
            </p:cNvSpPr>
            <p:nvPr/>
          </p:nvSpPr>
          <p:spPr bwMode="auto">
            <a:xfrm>
              <a:off x="960" y="2496"/>
              <a:ext cx="672" cy="288"/>
            </a:xfrm>
            <a:prstGeom prst="rect">
              <a:avLst/>
            </a:prstGeom>
            <a:noFill/>
            <a:ln w="9525">
              <a:noFill/>
              <a:miter lim="800000"/>
              <a:headEnd/>
              <a:tailEnd/>
            </a:ln>
          </p:spPr>
          <p:txBody>
            <a:bodyPr lIns="0" rIns="0">
              <a:spAutoFit/>
            </a:bodyPr>
            <a:lstStyle/>
            <a:p>
              <a:pPr algn="ctr">
                <a:spcBef>
                  <a:spcPct val="50000"/>
                </a:spcBef>
              </a:pPr>
              <a:r>
                <a:rPr lang="en-US" sz="1200" b="1"/>
                <a:t>Contractor Risk Zone</a:t>
              </a:r>
            </a:p>
          </p:txBody>
        </p:sp>
      </p:grpSp>
      <p:grpSp>
        <p:nvGrpSpPr>
          <p:cNvPr id="21" name="Group 29"/>
          <p:cNvGrpSpPr>
            <a:grpSpLocks/>
          </p:cNvGrpSpPr>
          <p:nvPr/>
        </p:nvGrpSpPr>
        <p:grpSpPr bwMode="auto">
          <a:xfrm>
            <a:off x="533400" y="4696157"/>
            <a:ext cx="3429000" cy="338138"/>
            <a:chOff x="480" y="1728"/>
            <a:chExt cx="2160" cy="213"/>
          </a:xfrm>
        </p:grpSpPr>
        <p:sp>
          <p:nvSpPr>
            <p:cNvPr id="22" name="Text Box 30"/>
            <p:cNvSpPr txBox="1">
              <a:spLocks noChangeArrowheads="1"/>
            </p:cNvSpPr>
            <p:nvPr/>
          </p:nvSpPr>
          <p:spPr bwMode="auto">
            <a:xfrm>
              <a:off x="480" y="1728"/>
              <a:ext cx="480" cy="213"/>
            </a:xfrm>
            <a:prstGeom prst="rect">
              <a:avLst/>
            </a:prstGeom>
            <a:solidFill>
              <a:schemeClr val="bg2">
                <a:lumMod val="25000"/>
              </a:schemeClr>
            </a:solidFill>
            <a:ln w="19050">
              <a:solidFill>
                <a:schemeClr val="tx1"/>
              </a:solidFill>
              <a:miter lim="800000"/>
              <a:headEnd/>
              <a:tailEnd/>
            </a:ln>
          </p:spPr>
          <p:txBody>
            <a:bodyPr lIns="45720" rIns="0">
              <a:spAutoFit/>
            </a:bodyPr>
            <a:lstStyle/>
            <a:p>
              <a:pPr algn="ctr">
                <a:spcBef>
                  <a:spcPct val="50000"/>
                </a:spcBef>
              </a:pPr>
              <a:r>
                <a:rPr lang="en-US" sz="1600" dirty="0">
                  <a:solidFill>
                    <a:schemeClr val="bg1"/>
                  </a:solidFill>
                </a:rPr>
                <a:t>Design</a:t>
              </a:r>
            </a:p>
          </p:txBody>
        </p:sp>
        <p:sp>
          <p:nvSpPr>
            <p:cNvPr id="23" name="Text Box 31"/>
            <p:cNvSpPr txBox="1">
              <a:spLocks noChangeArrowheads="1"/>
            </p:cNvSpPr>
            <p:nvPr/>
          </p:nvSpPr>
          <p:spPr bwMode="auto">
            <a:xfrm>
              <a:off x="960" y="1728"/>
              <a:ext cx="432" cy="213"/>
            </a:xfrm>
            <a:prstGeom prst="rect">
              <a:avLst/>
            </a:prstGeom>
            <a:solidFill>
              <a:schemeClr val="accent4">
                <a:lumMod val="75000"/>
              </a:schemeClr>
            </a:solidFill>
            <a:ln w="19050">
              <a:solidFill>
                <a:schemeClr val="tx1"/>
              </a:solidFill>
              <a:miter lim="800000"/>
              <a:headEnd/>
              <a:tailEnd/>
            </a:ln>
          </p:spPr>
          <p:txBody>
            <a:bodyPr lIns="45720" rIns="0">
              <a:spAutoFit/>
            </a:bodyPr>
            <a:lstStyle/>
            <a:p>
              <a:pPr algn="ctr">
                <a:spcBef>
                  <a:spcPct val="50000"/>
                </a:spcBef>
              </a:pPr>
              <a:r>
                <a:rPr lang="en-US" sz="1600" dirty="0" err="1">
                  <a:solidFill>
                    <a:schemeClr val="bg1"/>
                  </a:solidFill>
                </a:rPr>
                <a:t>Const</a:t>
              </a:r>
              <a:endParaRPr lang="en-US" sz="1600" dirty="0">
                <a:solidFill>
                  <a:schemeClr val="bg1"/>
                </a:solidFill>
              </a:endParaRPr>
            </a:p>
          </p:txBody>
        </p:sp>
        <p:sp>
          <p:nvSpPr>
            <p:cNvPr id="24" name="Text Box 32"/>
            <p:cNvSpPr txBox="1">
              <a:spLocks noChangeArrowheads="1"/>
            </p:cNvSpPr>
            <p:nvPr/>
          </p:nvSpPr>
          <p:spPr bwMode="auto">
            <a:xfrm>
              <a:off x="1392" y="1728"/>
              <a:ext cx="1248" cy="213"/>
            </a:xfrm>
            <a:prstGeom prst="rect">
              <a:avLst/>
            </a:prstGeom>
            <a:solidFill>
              <a:schemeClr val="accent5">
                <a:lumMod val="75000"/>
              </a:schemeClr>
            </a:solidFill>
            <a:ln w="19050">
              <a:solidFill>
                <a:schemeClr val="tx1"/>
              </a:solidFill>
              <a:miter lim="800000"/>
              <a:headEnd/>
              <a:tailEnd/>
            </a:ln>
          </p:spPr>
          <p:txBody>
            <a:bodyPr lIns="45720" rIns="0">
              <a:spAutoFit/>
            </a:bodyPr>
            <a:lstStyle/>
            <a:p>
              <a:pPr algn="ctr">
                <a:spcBef>
                  <a:spcPct val="50000"/>
                </a:spcBef>
              </a:pPr>
              <a:r>
                <a:rPr lang="en-US" sz="1600" dirty="0">
                  <a:solidFill>
                    <a:schemeClr val="bg1"/>
                  </a:solidFill>
                </a:rPr>
                <a:t>Maintenance</a:t>
              </a:r>
            </a:p>
          </p:txBody>
        </p:sp>
      </p:grpSp>
      <p:grpSp>
        <p:nvGrpSpPr>
          <p:cNvPr id="25" name="Group 24"/>
          <p:cNvGrpSpPr/>
          <p:nvPr/>
        </p:nvGrpSpPr>
        <p:grpSpPr>
          <a:xfrm>
            <a:off x="5116701" y="2051951"/>
            <a:ext cx="2593168" cy="1446212"/>
            <a:chOff x="629739" y="1417806"/>
            <a:chExt cx="2593168" cy="1446212"/>
          </a:xfrm>
        </p:grpSpPr>
        <p:sp>
          <p:nvSpPr>
            <p:cNvPr id="26" name="Line 1039"/>
            <p:cNvSpPr>
              <a:spLocks noChangeShapeType="1"/>
            </p:cNvSpPr>
            <p:nvPr/>
          </p:nvSpPr>
          <p:spPr bwMode="auto">
            <a:xfrm>
              <a:off x="1933317" y="1927393"/>
              <a:ext cx="0" cy="438149"/>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27" name="Rectangle 26"/>
            <p:cNvSpPr>
              <a:spLocks noChangeArrowheads="1"/>
            </p:cNvSpPr>
            <p:nvPr/>
          </p:nvSpPr>
          <p:spPr bwMode="auto">
            <a:xfrm>
              <a:off x="629739" y="2365543"/>
              <a:ext cx="2593168" cy="498475"/>
            </a:xfrm>
            <a:prstGeom prst="rect">
              <a:avLst/>
            </a:prstGeom>
            <a:solidFill>
              <a:srgbClr val="EC6408"/>
            </a:solidFill>
            <a:ln>
              <a:noFill/>
            </a:ln>
            <a:extLst>
              <a:ext uri="{91240B29-F687-4F45-9708-019B960494DF}">
                <a14:hiddenLine xmlns:a14="http://schemas.microsoft.com/office/drawing/2010/main" w="19050">
                  <a:solidFill>
                    <a:srgbClr val="B7C1EB"/>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28" name="Rectangle 27"/>
            <p:cNvSpPr>
              <a:spLocks noChangeArrowheads="1"/>
            </p:cNvSpPr>
            <p:nvPr/>
          </p:nvSpPr>
          <p:spPr bwMode="auto">
            <a:xfrm>
              <a:off x="696812" y="2454444"/>
              <a:ext cx="241976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dirty="0">
                  <a:solidFill>
                    <a:schemeClr val="bg1"/>
                  </a:solidFill>
                  <a:latin typeface="Arial" charset="0"/>
                </a:rPr>
                <a:t>Design-Build Team</a:t>
              </a:r>
              <a:endParaRPr lang="en-US" altLang="en-US" b="1" dirty="0">
                <a:solidFill>
                  <a:schemeClr val="bg1"/>
                </a:solidFill>
              </a:endParaRPr>
            </a:p>
          </p:txBody>
        </p:sp>
        <p:sp>
          <p:nvSpPr>
            <p:cNvPr id="29" name="Rectangle 28"/>
            <p:cNvSpPr>
              <a:spLocks noChangeArrowheads="1"/>
            </p:cNvSpPr>
            <p:nvPr/>
          </p:nvSpPr>
          <p:spPr bwMode="auto">
            <a:xfrm>
              <a:off x="1318955" y="1417806"/>
              <a:ext cx="1238250" cy="509588"/>
            </a:xfrm>
            <a:prstGeom prst="rect">
              <a:avLst/>
            </a:prstGeom>
            <a:solidFill>
              <a:srgbClr val="EC6408"/>
            </a:solidFill>
            <a:ln>
              <a:noFill/>
            </a:ln>
            <a:extLst>
              <a:ext uri="{91240B29-F687-4F45-9708-019B960494DF}">
                <a14:hiddenLine xmlns:a14="http://schemas.microsoft.com/office/drawing/2010/main" w="19050">
                  <a:solidFill>
                    <a:srgbClr val="B7C1EB"/>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30" name="Rectangle 29"/>
            <p:cNvSpPr>
              <a:spLocks noChangeArrowheads="1"/>
            </p:cNvSpPr>
            <p:nvPr/>
          </p:nvSpPr>
          <p:spPr bwMode="auto">
            <a:xfrm>
              <a:off x="1511042" y="1505119"/>
              <a:ext cx="8302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dirty="0">
                  <a:solidFill>
                    <a:schemeClr val="bg1"/>
                  </a:solidFill>
                  <a:latin typeface="Arial" charset="0"/>
                </a:rPr>
                <a:t>Owner</a:t>
              </a:r>
              <a:endParaRPr lang="en-US" altLang="en-US" dirty="0">
                <a:solidFill>
                  <a:schemeClr val="bg1"/>
                </a:solidFill>
              </a:endParaRPr>
            </a:p>
          </p:txBody>
        </p:sp>
      </p:grpSp>
      <p:grpSp>
        <p:nvGrpSpPr>
          <p:cNvPr id="39" name="Group 7"/>
          <p:cNvGrpSpPr>
            <a:grpSpLocks/>
          </p:cNvGrpSpPr>
          <p:nvPr/>
        </p:nvGrpSpPr>
        <p:grpSpPr bwMode="auto">
          <a:xfrm>
            <a:off x="5467002" y="4542905"/>
            <a:ext cx="1524000" cy="1423988"/>
            <a:chOff x="480" y="3168"/>
            <a:chExt cx="1488" cy="842"/>
          </a:xfrm>
        </p:grpSpPr>
        <p:sp>
          <p:nvSpPr>
            <p:cNvPr id="40" name="Rectangle 8" descr="Wide upward diagonal"/>
            <p:cNvSpPr>
              <a:spLocks noChangeArrowheads="1"/>
            </p:cNvSpPr>
            <p:nvPr/>
          </p:nvSpPr>
          <p:spPr bwMode="auto">
            <a:xfrm>
              <a:off x="480" y="3168"/>
              <a:ext cx="1488" cy="432"/>
            </a:xfrm>
            <a:prstGeom prst="rect">
              <a:avLst/>
            </a:prstGeom>
            <a:pattFill prst="wdUpDiag">
              <a:fgClr>
                <a:srgbClr val="969696"/>
              </a:fgClr>
              <a:bgClr>
                <a:schemeClr val="bg1"/>
              </a:bgClr>
            </a:pattFill>
            <a:ln w="6350">
              <a:solidFill>
                <a:srgbClr val="808080"/>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 name="AutoShape 9"/>
            <p:cNvSpPr>
              <a:spLocks/>
            </p:cNvSpPr>
            <p:nvPr/>
          </p:nvSpPr>
          <p:spPr bwMode="auto">
            <a:xfrm rot="-5400000">
              <a:off x="1200" y="2976"/>
              <a:ext cx="48" cy="1488"/>
            </a:xfrm>
            <a:prstGeom prst="leftBrace">
              <a:avLst>
                <a:gd name="adj1" fmla="val 2583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2" name="Text Box 10"/>
            <p:cNvSpPr txBox="1">
              <a:spLocks noChangeArrowheads="1"/>
            </p:cNvSpPr>
            <p:nvPr/>
          </p:nvSpPr>
          <p:spPr bwMode="auto">
            <a:xfrm>
              <a:off x="528" y="3792"/>
              <a:ext cx="1392"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50000"/>
                </a:lnSpc>
                <a:spcBef>
                  <a:spcPct val="50000"/>
                </a:spcBef>
              </a:pPr>
              <a:r>
                <a:rPr lang="en-US" altLang="en-US" sz="1200" b="1"/>
                <a:t>Contractor</a:t>
              </a:r>
            </a:p>
            <a:p>
              <a:pPr algn="ctr" eaLnBrk="1" hangingPunct="1">
                <a:lnSpc>
                  <a:spcPct val="50000"/>
                </a:lnSpc>
                <a:spcBef>
                  <a:spcPct val="50000"/>
                </a:spcBef>
              </a:pPr>
              <a:r>
                <a:rPr lang="en-US" altLang="en-US" sz="1200" b="1"/>
                <a:t>Risk Zone</a:t>
              </a:r>
            </a:p>
          </p:txBody>
        </p:sp>
      </p:grpSp>
      <p:grpSp>
        <p:nvGrpSpPr>
          <p:cNvPr id="43" name="Group 35"/>
          <p:cNvGrpSpPr>
            <a:grpSpLocks/>
          </p:cNvGrpSpPr>
          <p:nvPr/>
        </p:nvGrpSpPr>
        <p:grpSpPr bwMode="auto">
          <a:xfrm>
            <a:off x="5086003" y="4695313"/>
            <a:ext cx="3429001" cy="338138"/>
            <a:chOff x="480" y="3264"/>
            <a:chExt cx="2160" cy="213"/>
          </a:xfrm>
        </p:grpSpPr>
        <p:sp>
          <p:nvSpPr>
            <p:cNvPr id="44" name="Text Box 36"/>
            <p:cNvSpPr txBox="1">
              <a:spLocks noChangeArrowheads="1"/>
            </p:cNvSpPr>
            <p:nvPr/>
          </p:nvSpPr>
          <p:spPr bwMode="auto">
            <a:xfrm>
              <a:off x="480" y="3264"/>
              <a:ext cx="480" cy="213"/>
            </a:xfrm>
            <a:prstGeom prst="rect">
              <a:avLst/>
            </a:prstGeom>
            <a:solidFill>
              <a:schemeClr val="bg2">
                <a:lumMod val="25000"/>
              </a:schemeClr>
            </a:solidFill>
            <a:ln w="19050">
              <a:solidFill>
                <a:schemeClr val="tx1"/>
              </a:solidFill>
              <a:miter lim="800000"/>
              <a:headEnd/>
              <a:tailEnd/>
            </a:ln>
          </p:spPr>
          <p:txBody>
            <a:bodyPr lIns="4572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dirty="0">
                  <a:solidFill>
                    <a:schemeClr val="bg1">
                      <a:lumMod val="95000"/>
                    </a:schemeClr>
                  </a:solidFill>
                </a:rPr>
                <a:t>Design</a:t>
              </a:r>
            </a:p>
          </p:txBody>
        </p:sp>
        <p:sp>
          <p:nvSpPr>
            <p:cNvPr id="45" name="Text Box 37"/>
            <p:cNvSpPr txBox="1">
              <a:spLocks noChangeArrowheads="1"/>
            </p:cNvSpPr>
            <p:nvPr/>
          </p:nvSpPr>
          <p:spPr bwMode="auto">
            <a:xfrm>
              <a:off x="960" y="3264"/>
              <a:ext cx="432" cy="213"/>
            </a:xfrm>
            <a:prstGeom prst="rect">
              <a:avLst/>
            </a:prstGeom>
            <a:solidFill>
              <a:schemeClr val="accent4">
                <a:lumMod val="75000"/>
              </a:schemeClr>
            </a:solidFill>
            <a:ln w="19050">
              <a:solidFill>
                <a:schemeClr val="tx1"/>
              </a:solidFill>
              <a:miter lim="800000"/>
              <a:headEnd/>
              <a:tailEnd/>
            </a:ln>
          </p:spPr>
          <p:txBody>
            <a:bodyPr lIns="4572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dirty="0" err="1">
                  <a:solidFill>
                    <a:schemeClr val="bg1">
                      <a:lumMod val="95000"/>
                    </a:schemeClr>
                  </a:solidFill>
                </a:rPr>
                <a:t>Const</a:t>
              </a:r>
              <a:endParaRPr lang="en-US" altLang="en-US" sz="1600" dirty="0">
                <a:solidFill>
                  <a:schemeClr val="bg1">
                    <a:lumMod val="95000"/>
                  </a:schemeClr>
                </a:solidFill>
              </a:endParaRPr>
            </a:p>
          </p:txBody>
        </p:sp>
        <p:sp>
          <p:nvSpPr>
            <p:cNvPr id="46" name="Text Box 38"/>
            <p:cNvSpPr txBox="1">
              <a:spLocks noChangeArrowheads="1"/>
            </p:cNvSpPr>
            <p:nvPr/>
          </p:nvSpPr>
          <p:spPr bwMode="auto">
            <a:xfrm>
              <a:off x="1392" y="3264"/>
              <a:ext cx="1248" cy="213"/>
            </a:xfrm>
            <a:prstGeom prst="rect">
              <a:avLst/>
            </a:prstGeom>
            <a:solidFill>
              <a:schemeClr val="accent5">
                <a:lumMod val="75000"/>
              </a:schemeClr>
            </a:solidFill>
            <a:ln w="19050">
              <a:solidFill>
                <a:schemeClr val="tx1"/>
              </a:solidFill>
              <a:miter lim="800000"/>
              <a:headEnd/>
              <a:tailEnd/>
            </a:ln>
          </p:spPr>
          <p:txBody>
            <a:bodyPr lIns="4572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dirty="0">
                  <a:solidFill>
                    <a:schemeClr val="bg1">
                      <a:lumMod val="95000"/>
                    </a:schemeClr>
                  </a:solidFill>
                </a:rPr>
                <a:t>Maintenance</a:t>
              </a:r>
            </a:p>
          </p:txBody>
        </p:sp>
      </p:grpSp>
    </p:spTree>
    <p:extLst>
      <p:ext uri="{BB962C8B-B14F-4D97-AF65-F5344CB8AC3E}">
        <p14:creationId xmlns:p14="http://schemas.microsoft.com/office/powerpoint/2010/main" val="4108566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6"/>
          <p:cNvGrpSpPr>
            <a:grpSpLocks/>
          </p:cNvGrpSpPr>
          <p:nvPr/>
        </p:nvGrpSpPr>
        <p:grpSpPr bwMode="auto">
          <a:xfrm>
            <a:off x="1141526" y="988613"/>
            <a:ext cx="1905000" cy="1558925"/>
            <a:chOff x="381000" y="1066800"/>
            <a:chExt cx="1905000" cy="1676401"/>
          </a:xfrm>
        </p:grpSpPr>
        <p:cxnSp>
          <p:nvCxnSpPr>
            <p:cNvPr id="23" name="Straight Connector 22"/>
            <p:cNvCxnSpPr/>
            <p:nvPr/>
          </p:nvCxnSpPr>
          <p:spPr>
            <a:xfrm flipV="1">
              <a:off x="1414463"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81000"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7171" name="Group 28"/>
          <p:cNvGrpSpPr>
            <a:grpSpLocks/>
          </p:cNvGrpSpPr>
          <p:nvPr/>
        </p:nvGrpSpPr>
        <p:grpSpPr bwMode="auto">
          <a:xfrm>
            <a:off x="2326782" y="2004235"/>
            <a:ext cx="1905000" cy="392113"/>
            <a:chOff x="381000" y="1066800"/>
            <a:chExt cx="1905000" cy="1676401"/>
          </a:xfrm>
        </p:grpSpPr>
        <p:cxnSp>
          <p:nvCxnSpPr>
            <p:cNvPr id="30" name="Straight Connector 29"/>
            <p:cNvCxnSpPr/>
            <p:nvPr/>
          </p:nvCxnSpPr>
          <p:spPr>
            <a:xfrm flipV="1">
              <a:off x="1414463"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81000"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7173" name="Group 34"/>
          <p:cNvGrpSpPr>
            <a:grpSpLocks/>
          </p:cNvGrpSpPr>
          <p:nvPr/>
        </p:nvGrpSpPr>
        <p:grpSpPr bwMode="auto">
          <a:xfrm rot="10800000">
            <a:off x="6229144" y="4068170"/>
            <a:ext cx="1905000" cy="1551813"/>
            <a:chOff x="381000" y="1066800"/>
            <a:chExt cx="1905000" cy="1676401"/>
          </a:xfrm>
        </p:grpSpPr>
        <p:cxnSp>
          <p:nvCxnSpPr>
            <p:cNvPr id="36" name="Straight Connector 35"/>
            <p:cNvCxnSpPr/>
            <p:nvPr/>
          </p:nvCxnSpPr>
          <p:spPr>
            <a:xfrm flipV="1">
              <a:off x="1414462"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81000"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9" name="Freeform 5"/>
          <p:cNvSpPr>
            <a:spLocks noChangeAspect="1"/>
          </p:cNvSpPr>
          <p:nvPr/>
        </p:nvSpPr>
        <p:spPr bwMode="auto">
          <a:xfrm>
            <a:off x="838199" y="2743198"/>
            <a:ext cx="7741437" cy="1869262"/>
          </a:xfrm>
          <a:custGeom>
            <a:avLst/>
            <a:gdLst>
              <a:gd name="T0" fmla="*/ 6440 w 18390"/>
              <a:gd name="T1" fmla="*/ 242 h 4440"/>
              <a:gd name="T2" fmla="*/ 5306 w 18390"/>
              <a:gd name="T3" fmla="*/ 564 h 4440"/>
              <a:gd name="T4" fmla="*/ 4312 w 18390"/>
              <a:gd name="T5" fmla="*/ 885 h 4440"/>
              <a:gd name="T6" fmla="*/ 3489 w 18390"/>
              <a:gd name="T7" fmla="*/ 1204 h 4440"/>
              <a:gd name="T8" fmla="*/ 2867 w 18390"/>
              <a:gd name="T9" fmla="*/ 1520 h 4440"/>
              <a:gd name="T10" fmla="*/ 2479 w 18390"/>
              <a:gd name="T11" fmla="*/ 1834 h 4440"/>
              <a:gd name="T12" fmla="*/ 2353 w 18390"/>
              <a:gd name="T13" fmla="*/ 2144 h 4440"/>
              <a:gd name="T14" fmla="*/ 2523 w 18390"/>
              <a:gd name="T15" fmla="*/ 2451 h 4440"/>
              <a:gd name="T16" fmla="*/ 3120 w 18390"/>
              <a:gd name="T17" fmla="*/ 2721 h 4440"/>
              <a:gd name="T18" fmla="*/ 4117 w 18390"/>
              <a:gd name="T19" fmla="*/ 2932 h 4440"/>
              <a:gd name="T20" fmla="*/ 5401 w 18390"/>
              <a:gd name="T21" fmla="*/ 3086 h 4440"/>
              <a:gd name="T22" fmla="*/ 6880 w 18390"/>
              <a:gd name="T23" fmla="*/ 3176 h 4440"/>
              <a:gd name="T24" fmla="*/ 8463 w 18390"/>
              <a:gd name="T25" fmla="*/ 3198 h 4440"/>
              <a:gd name="T26" fmla="*/ 10061 w 18390"/>
              <a:gd name="T27" fmla="*/ 3144 h 4440"/>
              <a:gd name="T28" fmla="*/ 11582 w 18390"/>
              <a:gd name="T29" fmla="*/ 3011 h 4440"/>
              <a:gd name="T30" fmla="*/ 12934 w 18390"/>
              <a:gd name="T31" fmla="*/ 2791 h 4440"/>
              <a:gd name="T32" fmla="*/ 13124 w 18390"/>
              <a:gd name="T33" fmla="*/ 2688 h 4440"/>
              <a:gd name="T34" fmla="*/ 12979 w 18390"/>
              <a:gd name="T35" fmla="*/ 2633 h 4440"/>
              <a:gd name="T36" fmla="*/ 12737 w 18390"/>
              <a:gd name="T37" fmla="*/ 2520 h 4440"/>
              <a:gd name="T38" fmla="*/ 12461 w 18390"/>
              <a:gd name="T39" fmla="*/ 2387 h 4440"/>
              <a:gd name="T40" fmla="*/ 12284 w 18390"/>
              <a:gd name="T41" fmla="*/ 2311 h 4440"/>
              <a:gd name="T42" fmla="*/ 12137 w 18390"/>
              <a:gd name="T43" fmla="*/ 2261 h 4440"/>
              <a:gd name="T44" fmla="*/ 12694 w 18390"/>
              <a:gd name="T45" fmla="*/ 2246 h 4440"/>
              <a:gd name="T46" fmla="*/ 14071 w 18390"/>
              <a:gd name="T47" fmla="*/ 2259 h 4440"/>
              <a:gd name="T48" fmla="*/ 15636 w 18390"/>
              <a:gd name="T49" fmla="*/ 2290 h 4440"/>
              <a:gd name="T50" fmla="*/ 17203 w 18390"/>
              <a:gd name="T51" fmla="*/ 2315 h 4440"/>
              <a:gd name="T52" fmla="*/ 18191 w 18390"/>
              <a:gd name="T53" fmla="*/ 2315 h 4440"/>
              <a:gd name="T54" fmla="*/ 18219 w 18390"/>
              <a:gd name="T55" fmla="*/ 2649 h 4440"/>
              <a:gd name="T56" fmla="*/ 17990 w 18390"/>
              <a:gd name="T57" fmla="*/ 3096 h 4440"/>
              <a:gd name="T58" fmla="*/ 17761 w 18390"/>
              <a:gd name="T59" fmla="*/ 3543 h 4440"/>
              <a:gd name="T60" fmla="*/ 17532 w 18390"/>
              <a:gd name="T61" fmla="*/ 3991 h 4440"/>
              <a:gd name="T62" fmla="*/ 17209 w 18390"/>
              <a:gd name="T63" fmla="*/ 4007 h 4440"/>
              <a:gd name="T64" fmla="*/ 16854 w 18390"/>
              <a:gd name="T65" fmla="*/ 3880 h 4440"/>
              <a:gd name="T66" fmla="*/ 16500 w 18390"/>
              <a:gd name="T67" fmla="*/ 3754 h 4440"/>
              <a:gd name="T68" fmla="*/ 16145 w 18390"/>
              <a:gd name="T69" fmla="*/ 3628 h 4440"/>
              <a:gd name="T70" fmla="*/ 14628 w 18390"/>
              <a:gd name="T71" fmla="*/ 3831 h 4440"/>
              <a:gd name="T72" fmla="*/ 12577 w 18390"/>
              <a:gd name="T73" fmla="*/ 4098 h 4440"/>
              <a:gd name="T74" fmla="*/ 10432 w 18390"/>
              <a:gd name="T75" fmla="*/ 4298 h 4440"/>
              <a:gd name="T76" fmla="*/ 8272 w 18390"/>
              <a:gd name="T77" fmla="*/ 4416 h 4440"/>
              <a:gd name="T78" fmla="*/ 6174 w 18390"/>
              <a:gd name="T79" fmla="*/ 4434 h 4440"/>
              <a:gd name="T80" fmla="*/ 4217 w 18390"/>
              <a:gd name="T81" fmla="*/ 4339 h 4440"/>
              <a:gd name="T82" fmla="*/ 2479 w 18390"/>
              <a:gd name="T83" fmla="*/ 4114 h 4440"/>
              <a:gd name="T84" fmla="*/ 1039 w 18390"/>
              <a:gd name="T85" fmla="*/ 3743 h 4440"/>
              <a:gd name="T86" fmla="*/ 127 w 18390"/>
              <a:gd name="T87" fmla="*/ 3144 h 4440"/>
              <a:gd name="T88" fmla="*/ 67 w 18390"/>
              <a:gd name="T89" fmla="*/ 2513 h 4440"/>
              <a:gd name="T90" fmla="*/ 684 w 18390"/>
              <a:gd name="T91" fmla="*/ 1911 h 4440"/>
              <a:gd name="T92" fmla="*/ 1787 w 18390"/>
              <a:gd name="T93" fmla="*/ 1357 h 4440"/>
              <a:gd name="T94" fmla="*/ 3179 w 18390"/>
              <a:gd name="T95" fmla="*/ 871 h 4440"/>
              <a:gd name="T96" fmla="*/ 4667 w 18390"/>
              <a:gd name="T97" fmla="*/ 472 h 4440"/>
              <a:gd name="T98" fmla="*/ 6058 w 18390"/>
              <a:gd name="T99" fmla="*/ 182 h 4440"/>
              <a:gd name="T100" fmla="*/ 7156 w 18390"/>
              <a:gd name="T101" fmla="*/ 18 h 4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390" h="4440">
                <a:moveTo>
                  <a:pt x="7362" y="0"/>
                </a:moveTo>
                <a:lnTo>
                  <a:pt x="7048" y="80"/>
                </a:lnTo>
                <a:lnTo>
                  <a:pt x="6741" y="162"/>
                </a:lnTo>
                <a:lnTo>
                  <a:pt x="6440" y="242"/>
                </a:lnTo>
                <a:lnTo>
                  <a:pt x="6144" y="323"/>
                </a:lnTo>
                <a:lnTo>
                  <a:pt x="5857" y="403"/>
                </a:lnTo>
                <a:lnTo>
                  <a:pt x="5578" y="484"/>
                </a:lnTo>
                <a:lnTo>
                  <a:pt x="5306" y="564"/>
                </a:lnTo>
                <a:lnTo>
                  <a:pt x="5043" y="645"/>
                </a:lnTo>
                <a:lnTo>
                  <a:pt x="4790" y="725"/>
                </a:lnTo>
                <a:lnTo>
                  <a:pt x="4547" y="805"/>
                </a:lnTo>
                <a:lnTo>
                  <a:pt x="4312" y="885"/>
                </a:lnTo>
                <a:lnTo>
                  <a:pt x="4089" y="965"/>
                </a:lnTo>
                <a:lnTo>
                  <a:pt x="3878" y="1045"/>
                </a:lnTo>
                <a:lnTo>
                  <a:pt x="3678" y="1125"/>
                </a:lnTo>
                <a:lnTo>
                  <a:pt x="3489" y="1204"/>
                </a:lnTo>
                <a:lnTo>
                  <a:pt x="3313" y="1284"/>
                </a:lnTo>
                <a:lnTo>
                  <a:pt x="3151" y="1363"/>
                </a:lnTo>
                <a:lnTo>
                  <a:pt x="3002" y="1441"/>
                </a:lnTo>
                <a:lnTo>
                  <a:pt x="2867" y="1520"/>
                </a:lnTo>
                <a:lnTo>
                  <a:pt x="2746" y="1598"/>
                </a:lnTo>
                <a:lnTo>
                  <a:pt x="2642" y="1678"/>
                </a:lnTo>
                <a:lnTo>
                  <a:pt x="2552" y="1756"/>
                </a:lnTo>
                <a:lnTo>
                  <a:pt x="2479" y="1834"/>
                </a:lnTo>
                <a:lnTo>
                  <a:pt x="2421" y="1912"/>
                </a:lnTo>
                <a:lnTo>
                  <a:pt x="2381" y="1989"/>
                </a:lnTo>
                <a:lnTo>
                  <a:pt x="2358" y="2067"/>
                </a:lnTo>
                <a:lnTo>
                  <a:pt x="2353" y="2144"/>
                </a:lnTo>
                <a:lnTo>
                  <a:pt x="2367" y="2221"/>
                </a:lnTo>
                <a:lnTo>
                  <a:pt x="2399" y="2298"/>
                </a:lnTo>
                <a:lnTo>
                  <a:pt x="2451" y="2375"/>
                </a:lnTo>
                <a:lnTo>
                  <a:pt x="2523" y="2451"/>
                </a:lnTo>
                <a:lnTo>
                  <a:pt x="2615" y="2527"/>
                </a:lnTo>
                <a:lnTo>
                  <a:pt x="2758" y="2595"/>
                </a:lnTo>
                <a:lnTo>
                  <a:pt x="2927" y="2659"/>
                </a:lnTo>
                <a:lnTo>
                  <a:pt x="3120" y="2721"/>
                </a:lnTo>
                <a:lnTo>
                  <a:pt x="3337" y="2778"/>
                </a:lnTo>
                <a:lnTo>
                  <a:pt x="3578" y="2834"/>
                </a:lnTo>
                <a:lnTo>
                  <a:pt x="3837" y="2884"/>
                </a:lnTo>
                <a:lnTo>
                  <a:pt x="4117" y="2932"/>
                </a:lnTo>
                <a:lnTo>
                  <a:pt x="4414" y="2976"/>
                </a:lnTo>
                <a:lnTo>
                  <a:pt x="4728" y="3016"/>
                </a:lnTo>
                <a:lnTo>
                  <a:pt x="5058" y="3053"/>
                </a:lnTo>
                <a:lnTo>
                  <a:pt x="5401" y="3086"/>
                </a:lnTo>
                <a:lnTo>
                  <a:pt x="5756" y="3115"/>
                </a:lnTo>
                <a:lnTo>
                  <a:pt x="6121" y="3139"/>
                </a:lnTo>
                <a:lnTo>
                  <a:pt x="6496" y="3160"/>
                </a:lnTo>
                <a:lnTo>
                  <a:pt x="6880" y="3176"/>
                </a:lnTo>
                <a:lnTo>
                  <a:pt x="7270" y="3189"/>
                </a:lnTo>
                <a:lnTo>
                  <a:pt x="7664" y="3196"/>
                </a:lnTo>
                <a:lnTo>
                  <a:pt x="8063" y="3199"/>
                </a:lnTo>
                <a:lnTo>
                  <a:pt x="8463" y="3198"/>
                </a:lnTo>
                <a:lnTo>
                  <a:pt x="8865" y="3191"/>
                </a:lnTo>
                <a:lnTo>
                  <a:pt x="9266" y="3181"/>
                </a:lnTo>
                <a:lnTo>
                  <a:pt x="9665" y="3165"/>
                </a:lnTo>
                <a:lnTo>
                  <a:pt x="10061" y="3144"/>
                </a:lnTo>
                <a:lnTo>
                  <a:pt x="10452" y="3119"/>
                </a:lnTo>
                <a:lnTo>
                  <a:pt x="10837" y="3088"/>
                </a:lnTo>
                <a:lnTo>
                  <a:pt x="11214" y="3052"/>
                </a:lnTo>
                <a:lnTo>
                  <a:pt x="11582" y="3011"/>
                </a:lnTo>
                <a:lnTo>
                  <a:pt x="11939" y="2963"/>
                </a:lnTo>
                <a:lnTo>
                  <a:pt x="12285" y="2912"/>
                </a:lnTo>
                <a:lnTo>
                  <a:pt x="12617" y="2854"/>
                </a:lnTo>
                <a:lnTo>
                  <a:pt x="12934" y="2791"/>
                </a:lnTo>
                <a:lnTo>
                  <a:pt x="13236" y="2722"/>
                </a:lnTo>
                <a:lnTo>
                  <a:pt x="13198" y="2711"/>
                </a:lnTo>
                <a:lnTo>
                  <a:pt x="13161" y="2700"/>
                </a:lnTo>
                <a:lnTo>
                  <a:pt x="13124" y="2688"/>
                </a:lnTo>
                <a:lnTo>
                  <a:pt x="13087" y="2675"/>
                </a:lnTo>
                <a:lnTo>
                  <a:pt x="13051" y="2661"/>
                </a:lnTo>
                <a:lnTo>
                  <a:pt x="13015" y="2647"/>
                </a:lnTo>
                <a:lnTo>
                  <a:pt x="12979" y="2633"/>
                </a:lnTo>
                <a:lnTo>
                  <a:pt x="12945" y="2618"/>
                </a:lnTo>
                <a:lnTo>
                  <a:pt x="12875" y="2587"/>
                </a:lnTo>
                <a:lnTo>
                  <a:pt x="12805" y="2553"/>
                </a:lnTo>
                <a:lnTo>
                  <a:pt x="12737" y="2520"/>
                </a:lnTo>
                <a:lnTo>
                  <a:pt x="12668" y="2487"/>
                </a:lnTo>
                <a:lnTo>
                  <a:pt x="12599" y="2452"/>
                </a:lnTo>
                <a:lnTo>
                  <a:pt x="12530" y="2419"/>
                </a:lnTo>
                <a:lnTo>
                  <a:pt x="12461" y="2387"/>
                </a:lnTo>
                <a:lnTo>
                  <a:pt x="12391" y="2354"/>
                </a:lnTo>
                <a:lnTo>
                  <a:pt x="12355" y="2340"/>
                </a:lnTo>
                <a:lnTo>
                  <a:pt x="12319" y="2326"/>
                </a:lnTo>
                <a:lnTo>
                  <a:pt x="12284" y="2311"/>
                </a:lnTo>
                <a:lnTo>
                  <a:pt x="12248" y="2298"/>
                </a:lnTo>
                <a:lnTo>
                  <a:pt x="12211" y="2284"/>
                </a:lnTo>
                <a:lnTo>
                  <a:pt x="12175" y="2273"/>
                </a:lnTo>
                <a:lnTo>
                  <a:pt x="12137" y="2261"/>
                </a:lnTo>
                <a:lnTo>
                  <a:pt x="12100" y="2251"/>
                </a:lnTo>
                <a:lnTo>
                  <a:pt x="12299" y="2249"/>
                </a:lnTo>
                <a:lnTo>
                  <a:pt x="12497" y="2248"/>
                </a:lnTo>
                <a:lnTo>
                  <a:pt x="12694" y="2246"/>
                </a:lnTo>
                <a:lnTo>
                  <a:pt x="12892" y="2246"/>
                </a:lnTo>
                <a:lnTo>
                  <a:pt x="13286" y="2249"/>
                </a:lnTo>
                <a:lnTo>
                  <a:pt x="13679" y="2253"/>
                </a:lnTo>
                <a:lnTo>
                  <a:pt x="14071" y="2259"/>
                </a:lnTo>
                <a:lnTo>
                  <a:pt x="14463" y="2266"/>
                </a:lnTo>
                <a:lnTo>
                  <a:pt x="14854" y="2274"/>
                </a:lnTo>
                <a:lnTo>
                  <a:pt x="15245" y="2282"/>
                </a:lnTo>
                <a:lnTo>
                  <a:pt x="15636" y="2290"/>
                </a:lnTo>
                <a:lnTo>
                  <a:pt x="16027" y="2298"/>
                </a:lnTo>
                <a:lnTo>
                  <a:pt x="16417" y="2306"/>
                </a:lnTo>
                <a:lnTo>
                  <a:pt x="16811" y="2312"/>
                </a:lnTo>
                <a:lnTo>
                  <a:pt x="17203" y="2315"/>
                </a:lnTo>
                <a:lnTo>
                  <a:pt x="17597" y="2318"/>
                </a:lnTo>
                <a:lnTo>
                  <a:pt x="17795" y="2318"/>
                </a:lnTo>
                <a:lnTo>
                  <a:pt x="17993" y="2317"/>
                </a:lnTo>
                <a:lnTo>
                  <a:pt x="18191" y="2315"/>
                </a:lnTo>
                <a:lnTo>
                  <a:pt x="18390" y="2313"/>
                </a:lnTo>
                <a:lnTo>
                  <a:pt x="18333" y="2426"/>
                </a:lnTo>
                <a:lnTo>
                  <a:pt x="18276" y="2537"/>
                </a:lnTo>
                <a:lnTo>
                  <a:pt x="18219" y="2649"/>
                </a:lnTo>
                <a:lnTo>
                  <a:pt x="18161" y="2760"/>
                </a:lnTo>
                <a:lnTo>
                  <a:pt x="18104" y="2873"/>
                </a:lnTo>
                <a:lnTo>
                  <a:pt x="18047" y="2984"/>
                </a:lnTo>
                <a:lnTo>
                  <a:pt x="17990" y="3096"/>
                </a:lnTo>
                <a:lnTo>
                  <a:pt x="17932" y="3208"/>
                </a:lnTo>
                <a:lnTo>
                  <a:pt x="17876" y="3320"/>
                </a:lnTo>
                <a:lnTo>
                  <a:pt x="17819" y="3431"/>
                </a:lnTo>
                <a:lnTo>
                  <a:pt x="17761" y="3543"/>
                </a:lnTo>
                <a:lnTo>
                  <a:pt x="17705" y="3655"/>
                </a:lnTo>
                <a:lnTo>
                  <a:pt x="17647" y="3767"/>
                </a:lnTo>
                <a:lnTo>
                  <a:pt x="17590" y="3878"/>
                </a:lnTo>
                <a:lnTo>
                  <a:pt x="17532" y="3991"/>
                </a:lnTo>
                <a:lnTo>
                  <a:pt x="17476" y="4102"/>
                </a:lnTo>
                <a:lnTo>
                  <a:pt x="17388" y="4070"/>
                </a:lnTo>
                <a:lnTo>
                  <a:pt x="17298" y="4039"/>
                </a:lnTo>
                <a:lnTo>
                  <a:pt x="17209" y="4007"/>
                </a:lnTo>
                <a:lnTo>
                  <a:pt x="17121" y="3976"/>
                </a:lnTo>
                <a:lnTo>
                  <a:pt x="17032" y="3944"/>
                </a:lnTo>
                <a:lnTo>
                  <a:pt x="16944" y="3913"/>
                </a:lnTo>
                <a:lnTo>
                  <a:pt x="16854" y="3880"/>
                </a:lnTo>
                <a:lnTo>
                  <a:pt x="16766" y="3849"/>
                </a:lnTo>
                <a:lnTo>
                  <a:pt x="16677" y="3817"/>
                </a:lnTo>
                <a:lnTo>
                  <a:pt x="16589" y="3786"/>
                </a:lnTo>
                <a:lnTo>
                  <a:pt x="16500" y="3754"/>
                </a:lnTo>
                <a:lnTo>
                  <a:pt x="16411" y="3723"/>
                </a:lnTo>
                <a:lnTo>
                  <a:pt x="16322" y="3691"/>
                </a:lnTo>
                <a:lnTo>
                  <a:pt x="16234" y="3660"/>
                </a:lnTo>
                <a:lnTo>
                  <a:pt x="16145" y="3628"/>
                </a:lnTo>
                <a:lnTo>
                  <a:pt x="16057" y="3597"/>
                </a:lnTo>
                <a:lnTo>
                  <a:pt x="15592" y="3677"/>
                </a:lnTo>
                <a:lnTo>
                  <a:pt x="15116" y="3756"/>
                </a:lnTo>
                <a:lnTo>
                  <a:pt x="14628" y="3831"/>
                </a:lnTo>
                <a:lnTo>
                  <a:pt x="14128" y="3903"/>
                </a:lnTo>
                <a:lnTo>
                  <a:pt x="13618" y="3972"/>
                </a:lnTo>
                <a:lnTo>
                  <a:pt x="13101" y="4037"/>
                </a:lnTo>
                <a:lnTo>
                  <a:pt x="12577" y="4098"/>
                </a:lnTo>
                <a:lnTo>
                  <a:pt x="12047" y="4155"/>
                </a:lnTo>
                <a:lnTo>
                  <a:pt x="11511" y="4208"/>
                </a:lnTo>
                <a:lnTo>
                  <a:pt x="10973" y="4255"/>
                </a:lnTo>
                <a:lnTo>
                  <a:pt x="10432" y="4298"/>
                </a:lnTo>
                <a:lnTo>
                  <a:pt x="9891" y="4335"/>
                </a:lnTo>
                <a:lnTo>
                  <a:pt x="9349" y="4368"/>
                </a:lnTo>
                <a:lnTo>
                  <a:pt x="8809" y="4395"/>
                </a:lnTo>
                <a:lnTo>
                  <a:pt x="8272" y="4416"/>
                </a:lnTo>
                <a:lnTo>
                  <a:pt x="7739" y="4430"/>
                </a:lnTo>
                <a:lnTo>
                  <a:pt x="7210" y="4438"/>
                </a:lnTo>
                <a:lnTo>
                  <a:pt x="6688" y="4440"/>
                </a:lnTo>
                <a:lnTo>
                  <a:pt x="6174" y="4434"/>
                </a:lnTo>
                <a:lnTo>
                  <a:pt x="5668" y="4422"/>
                </a:lnTo>
                <a:lnTo>
                  <a:pt x="5173" y="4402"/>
                </a:lnTo>
                <a:lnTo>
                  <a:pt x="4688" y="4375"/>
                </a:lnTo>
                <a:lnTo>
                  <a:pt x="4217" y="4339"/>
                </a:lnTo>
                <a:lnTo>
                  <a:pt x="3759" y="4295"/>
                </a:lnTo>
                <a:lnTo>
                  <a:pt x="3315" y="4244"/>
                </a:lnTo>
                <a:lnTo>
                  <a:pt x="2889" y="4183"/>
                </a:lnTo>
                <a:lnTo>
                  <a:pt x="2479" y="4114"/>
                </a:lnTo>
                <a:lnTo>
                  <a:pt x="2088" y="4036"/>
                </a:lnTo>
                <a:lnTo>
                  <a:pt x="1717" y="3947"/>
                </a:lnTo>
                <a:lnTo>
                  <a:pt x="1367" y="3849"/>
                </a:lnTo>
                <a:lnTo>
                  <a:pt x="1039" y="3743"/>
                </a:lnTo>
                <a:lnTo>
                  <a:pt x="735" y="3624"/>
                </a:lnTo>
                <a:lnTo>
                  <a:pt x="473" y="3464"/>
                </a:lnTo>
                <a:lnTo>
                  <a:pt x="272" y="3305"/>
                </a:lnTo>
                <a:lnTo>
                  <a:pt x="127" y="3144"/>
                </a:lnTo>
                <a:lnTo>
                  <a:pt x="38" y="2985"/>
                </a:lnTo>
                <a:lnTo>
                  <a:pt x="0" y="2827"/>
                </a:lnTo>
                <a:lnTo>
                  <a:pt x="11" y="2669"/>
                </a:lnTo>
                <a:lnTo>
                  <a:pt x="67" y="2513"/>
                </a:lnTo>
                <a:lnTo>
                  <a:pt x="165" y="2359"/>
                </a:lnTo>
                <a:lnTo>
                  <a:pt x="303" y="2207"/>
                </a:lnTo>
                <a:lnTo>
                  <a:pt x="477" y="2058"/>
                </a:lnTo>
                <a:lnTo>
                  <a:pt x="684" y="1911"/>
                </a:lnTo>
                <a:lnTo>
                  <a:pt x="922" y="1767"/>
                </a:lnTo>
                <a:lnTo>
                  <a:pt x="1187" y="1626"/>
                </a:lnTo>
                <a:lnTo>
                  <a:pt x="1476" y="1489"/>
                </a:lnTo>
                <a:lnTo>
                  <a:pt x="1787" y="1357"/>
                </a:lnTo>
                <a:lnTo>
                  <a:pt x="2115" y="1228"/>
                </a:lnTo>
                <a:lnTo>
                  <a:pt x="2459" y="1104"/>
                </a:lnTo>
                <a:lnTo>
                  <a:pt x="2814" y="985"/>
                </a:lnTo>
                <a:lnTo>
                  <a:pt x="3179" y="871"/>
                </a:lnTo>
                <a:lnTo>
                  <a:pt x="3550" y="762"/>
                </a:lnTo>
                <a:lnTo>
                  <a:pt x="3924" y="660"/>
                </a:lnTo>
                <a:lnTo>
                  <a:pt x="4297" y="563"/>
                </a:lnTo>
                <a:lnTo>
                  <a:pt x="4667" y="472"/>
                </a:lnTo>
                <a:lnTo>
                  <a:pt x="5032" y="390"/>
                </a:lnTo>
                <a:lnTo>
                  <a:pt x="5387" y="313"/>
                </a:lnTo>
                <a:lnTo>
                  <a:pt x="5729" y="244"/>
                </a:lnTo>
                <a:lnTo>
                  <a:pt x="6058" y="182"/>
                </a:lnTo>
                <a:lnTo>
                  <a:pt x="6367" y="129"/>
                </a:lnTo>
                <a:lnTo>
                  <a:pt x="6655" y="83"/>
                </a:lnTo>
                <a:lnTo>
                  <a:pt x="6919" y="46"/>
                </a:lnTo>
                <a:lnTo>
                  <a:pt x="7156" y="18"/>
                </a:lnTo>
                <a:lnTo>
                  <a:pt x="7362" y="0"/>
                </a:lnTo>
                <a:close/>
              </a:path>
            </a:pathLst>
          </a:custGeom>
          <a:gradFill flip="none" rotWithShape="1">
            <a:gsLst>
              <a:gs pos="68000">
                <a:srgbClr val="00B0F0"/>
              </a:gs>
              <a:gs pos="0">
                <a:srgbClr val="005DA2"/>
              </a:gs>
            </a:gsLst>
            <a:lin ang="8100000" scaled="1"/>
            <a:tileRect/>
          </a:gradFill>
          <a:ln>
            <a:noFill/>
          </a:ln>
          <a:scene3d>
            <a:camera prst="perspectiveRelaxed"/>
            <a:lightRig rig="balanced" dir="t"/>
          </a:scene3d>
          <a:sp3d extrusionH="254000" prstMaterial="dkEdge"/>
        </p:spPr>
        <p:txBody>
          <a:bodyPr/>
          <a:lstStyle/>
          <a:p>
            <a:pPr fontAlgn="auto">
              <a:spcBef>
                <a:spcPts val="0"/>
              </a:spcBef>
              <a:spcAft>
                <a:spcPts val="0"/>
              </a:spcAft>
              <a:defRPr/>
            </a:pPr>
            <a:endParaRPr lang="en-US">
              <a:latin typeface="+mn-lt"/>
              <a:cs typeface="+mn-cs"/>
            </a:endParaRPr>
          </a:p>
        </p:txBody>
      </p:sp>
      <p:grpSp>
        <p:nvGrpSpPr>
          <p:cNvPr id="11" name="Group 10"/>
          <p:cNvGrpSpPr>
            <a:grpSpLocks noChangeAspect="1"/>
          </p:cNvGrpSpPr>
          <p:nvPr/>
        </p:nvGrpSpPr>
        <p:grpSpPr>
          <a:xfrm>
            <a:off x="3572245" y="3172337"/>
            <a:ext cx="1069338" cy="1103847"/>
            <a:chOff x="1268413" y="3657601"/>
            <a:chExt cx="1527175" cy="1527175"/>
          </a:xfrm>
          <a:effectLst>
            <a:outerShdw blurRad="152400" dir="5400000" sx="90000" sy="-19000" rotWithShape="0">
              <a:prstClr val="black">
                <a:alpha val="22000"/>
              </a:prstClr>
            </a:outerShdw>
          </a:effectLst>
        </p:grpSpPr>
        <p:sp>
          <p:nvSpPr>
            <p:cNvPr id="12" name="Freeform 7"/>
            <p:cNvSpPr>
              <a:spLocks/>
            </p:cNvSpPr>
            <p:nvPr/>
          </p:nvSpPr>
          <p:spPr bwMode="auto">
            <a:xfrm>
              <a:off x="1268413" y="3657601"/>
              <a:ext cx="1527175" cy="1527175"/>
            </a:xfrm>
            <a:custGeom>
              <a:avLst/>
              <a:gdLst>
                <a:gd name="T0" fmla="*/ 2119 w 3846"/>
                <a:gd name="T1" fmla="*/ 9 h 3845"/>
                <a:gd name="T2" fmla="*/ 2403 w 3846"/>
                <a:gd name="T3" fmla="*/ 60 h 3845"/>
                <a:gd name="T4" fmla="*/ 2671 w 3846"/>
                <a:gd name="T5" fmla="*/ 150 h 3845"/>
                <a:gd name="T6" fmla="*/ 2920 w 3846"/>
                <a:gd name="T7" fmla="*/ 278 h 3845"/>
                <a:gd name="T8" fmla="*/ 3147 w 3846"/>
                <a:gd name="T9" fmla="*/ 439 h 3845"/>
                <a:gd name="T10" fmla="*/ 3347 w 3846"/>
                <a:gd name="T11" fmla="*/ 629 h 3845"/>
                <a:gd name="T12" fmla="*/ 3517 w 3846"/>
                <a:gd name="T13" fmla="*/ 848 h 3845"/>
                <a:gd name="T14" fmla="*/ 3656 w 3846"/>
                <a:gd name="T15" fmla="*/ 1089 h 3845"/>
                <a:gd name="T16" fmla="*/ 3760 w 3846"/>
                <a:gd name="T17" fmla="*/ 1350 h 3845"/>
                <a:gd name="T18" fmla="*/ 3824 w 3846"/>
                <a:gd name="T19" fmla="*/ 1629 h 3845"/>
                <a:gd name="T20" fmla="*/ 3846 w 3846"/>
                <a:gd name="T21" fmla="*/ 1922 h 3845"/>
                <a:gd name="T22" fmla="*/ 3824 w 3846"/>
                <a:gd name="T23" fmla="*/ 2215 h 3845"/>
                <a:gd name="T24" fmla="*/ 3760 w 3846"/>
                <a:gd name="T25" fmla="*/ 2495 h 3845"/>
                <a:gd name="T26" fmla="*/ 3656 w 3846"/>
                <a:gd name="T27" fmla="*/ 2756 h 3845"/>
                <a:gd name="T28" fmla="*/ 3517 w 3846"/>
                <a:gd name="T29" fmla="*/ 2997 h 3845"/>
                <a:gd name="T30" fmla="*/ 3347 w 3846"/>
                <a:gd name="T31" fmla="*/ 3215 h 3845"/>
                <a:gd name="T32" fmla="*/ 3147 w 3846"/>
                <a:gd name="T33" fmla="*/ 3406 h 3845"/>
                <a:gd name="T34" fmla="*/ 2920 w 3846"/>
                <a:gd name="T35" fmla="*/ 3567 h 3845"/>
                <a:gd name="T36" fmla="*/ 2671 w 3846"/>
                <a:gd name="T37" fmla="*/ 3693 h 3845"/>
                <a:gd name="T38" fmla="*/ 2403 w 3846"/>
                <a:gd name="T39" fmla="*/ 3784 h 3845"/>
                <a:gd name="T40" fmla="*/ 2119 w 3846"/>
                <a:gd name="T41" fmla="*/ 3835 h 3845"/>
                <a:gd name="T42" fmla="*/ 1824 w 3846"/>
                <a:gd name="T43" fmla="*/ 3842 h 3845"/>
                <a:gd name="T44" fmla="*/ 1535 w 3846"/>
                <a:gd name="T45" fmla="*/ 3806 h 3845"/>
                <a:gd name="T46" fmla="*/ 1262 w 3846"/>
                <a:gd name="T47" fmla="*/ 3728 h 3845"/>
                <a:gd name="T48" fmla="*/ 1006 w 3846"/>
                <a:gd name="T49" fmla="*/ 3612 h 3845"/>
                <a:gd name="T50" fmla="*/ 773 w 3846"/>
                <a:gd name="T51" fmla="*/ 3463 h 3845"/>
                <a:gd name="T52" fmla="*/ 564 w 3846"/>
                <a:gd name="T53" fmla="*/ 3281 h 3845"/>
                <a:gd name="T54" fmla="*/ 382 w 3846"/>
                <a:gd name="T55" fmla="*/ 3073 h 3845"/>
                <a:gd name="T56" fmla="*/ 233 w 3846"/>
                <a:gd name="T57" fmla="*/ 2839 h 3845"/>
                <a:gd name="T58" fmla="*/ 117 w 3846"/>
                <a:gd name="T59" fmla="*/ 2583 h 3845"/>
                <a:gd name="T60" fmla="*/ 39 w 3846"/>
                <a:gd name="T61" fmla="*/ 2310 h 3845"/>
                <a:gd name="T62" fmla="*/ 3 w 3846"/>
                <a:gd name="T63" fmla="*/ 2021 h 3845"/>
                <a:gd name="T64" fmla="*/ 10 w 3846"/>
                <a:gd name="T65" fmla="*/ 1725 h 3845"/>
                <a:gd name="T66" fmla="*/ 61 w 3846"/>
                <a:gd name="T67" fmla="*/ 1442 h 3845"/>
                <a:gd name="T68" fmla="*/ 152 w 3846"/>
                <a:gd name="T69" fmla="*/ 1174 h 3845"/>
                <a:gd name="T70" fmla="*/ 279 w 3846"/>
                <a:gd name="T71" fmla="*/ 925 h 3845"/>
                <a:gd name="T72" fmla="*/ 439 w 3846"/>
                <a:gd name="T73" fmla="*/ 699 h 3845"/>
                <a:gd name="T74" fmla="*/ 630 w 3846"/>
                <a:gd name="T75" fmla="*/ 499 h 3845"/>
                <a:gd name="T76" fmla="*/ 848 w 3846"/>
                <a:gd name="T77" fmla="*/ 327 h 3845"/>
                <a:gd name="T78" fmla="*/ 1090 w 3846"/>
                <a:gd name="T79" fmla="*/ 189 h 3845"/>
                <a:gd name="T80" fmla="*/ 1351 w 3846"/>
                <a:gd name="T81" fmla="*/ 86 h 3845"/>
                <a:gd name="T82" fmla="*/ 1631 w 3846"/>
                <a:gd name="T83" fmla="*/ 21 h 3845"/>
                <a:gd name="T84" fmla="*/ 1923 w 3846"/>
                <a:gd name="T85" fmla="*/ 0 h 3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46" h="3845">
                  <a:moveTo>
                    <a:pt x="1923" y="0"/>
                  </a:moveTo>
                  <a:lnTo>
                    <a:pt x="2022" y="2"/>
                  </a:lnTo>
                  <a:lnTo>
                    <a:pt x="2119" y="9"/>
                  </a:lnTo>
                  <a:lnTo>
                    <a:pt x="2215" y="21"/>
                  </a:lnTo>
                  <a:lnTo>
                    <a:pt x="2310" y="39"/>
                  </a:lnTo>
                  <a:lnTo>
                    <a:pt x="2403" y="60"/>
                  </a:lnTo>
                  <a:lnTo>
                    <a:pt x="2495" y="86"/>
                  </a:lnTo>
                  <a:lnTo>
                    <a:pt x="2584" y="116"/>
                  </a:lnTo>
                  <a:lnTo>
                    <a:pt x="2671" y="150"/>
                  </a:lnTo>
                  <a:lnTo>
                    <a:pt x="2756" y="189"/>
                  </a:lnTo>
                  <a:lnTo>
                    <a:pt x="2839" y="231"/>
                  </a:lnTo>
                  <a:lnTo>
                    <a:pt x="2920" y="278"/>
                  </a:lnTo>
                  <a:lnTo>
                    <a:pt x="2998" y="327"/>
                  </a:lnTo>
                  <a:lnTo>
                    <a:pt x="3073" y="382"/>
                  </a:lnTo>
                  <a:lnTo>
                    <a:pt x="3147" y="439"/>
                  </a:lnTo>
                  <a:lnTo>
                    <a:pt x="3215" y="499"/>
                  </a:lnTo>
                  <a:lnTo>
                    <a:pt x="3283" y="562"/>
                  </a:lnTo>
                  <a:lnTo>
                    <a:pt x="3347" y="629"/>
                  </a:lnTo>
                  <a:lnTo>
                    <a:pt x="3407" y="699"/>
                  </a:lnTo>
                  <a:lnTo>
                    <a:pt x="3464" y="772"/>
                  </a:lnTo>
                  <a:lnTo>
                    <a:pt x="3517" y="848"/>
                  </a:lnTo>
                  <a:lnTo>
                    <a:pt x="3567" y="925"/>
                  </a:lnTo>
                  <a:lnTo>
                    <a:pt x="3613" y="1006"/>
                  </a:lnTo>
                  <a:lnTo>
                    <a:pt x="3656" y="1089"/>
                  </a:lnTo>
                  <a:lnTo>
                    <a:pt x="3695" y="1174"/>
                  </a:lnTo>
                  <a:lnTo>
                    <a:pt x="3729" y="1261"/>
                  </a:lnTo>
                  <a:lnTo>
                    <a:pt x="3760" y="1350"/>
                  </a:lnTo>
                  <a:lnTo>
                    <a:pt x="3785" y="1442"/>
                  </a:lnTo>
                  <a:lnTo>
                    <a:pt x="3807" y="1535"/>
                  </a:lnTo>
                  <a:lnTo>
                    <a:pt x="3824" y="1629"/>
                  </a:lnTo>
                  <a:lnTo>
                    <a:pt x="3836" y="1725"/>
                  </a:lnTo>
                  <a:lnTo>
                    <a:pt x="3844" y="1824"/>
                  </a:lnTo>
                  <a:lnTo>
                    <a:pt x="3846" y="1922"/>
                  </a:lnTo>
                  <a:lnTo>
                    <a:pt x="3844" y="2021"/>
                  </a:lnTo>
                  <a:lnTo>
                    <a:pt x="3836" y="2119"/>
                  </a:lnTo>
                  <a:lnTo>
                    <a:pt x="3824" y="2215"/>
                  </a:lnTo>
                  <a:lnTo>
                    <a:pt x="3807" y="2310"/>
                  </a:lnTo>
                  <a:lnTo>
                    <a:pt x="3785" y="2403"/>
                  </a:lnTo>
                  <a:lnTo>
                    <a:pt x="3760" y="2495"/>
                  </a:lnTo>
                  <a:lnTo>
                    <a:pt x="3729" y="2583"/>
                  </a:lnTo>
                  <a:lnTo>
                    <a:pt x="3695" y="2670"/>
                  </a:lnTo>
                  <a:lnTo>
                    <a:pt x="3656" y="2756"/>
                  </a:lnTo>
                  <a:lnTo>
                    <a:pt x="3613" y="2839"/>
                  </a:lnTo>
                  <a:lnTo>
                    <a:pt x="3567" y="2920"/>
                  </a:lnTo>
                  <a:lnTo>
                    <a:pt x="3517" y="2997"/>
                  </a:lnTo>
                  <a:lnTo>
                    <a:pt x="3464" y="3073"/>
                  </a:lnTo>
                  <a:lnTo>
                    <a:pt x="3407" y="3145"/>
                  </a:lnTo>
                  <a:lnTo>
                    <a:pt x="3347" y="3215"/>
                  </a:lnTo>
                  <a:lnTo>
                    <a:pt x="3283" y="3281"/>
                  </a:lnTo>
                  <a:lnTo>
                    <a:pt x="3215" y="3346"/>
                  </a:lnTo>
                  <a:lnTo>
                    <a:pt x="3147" y="3406"/>
                  </a:lnTo>
                  <a:lnTo>
                    <a:pt x="3073" y="3463"/>
                  </a:lnTo>
                  <a:lnTo>
                    <a:pt x="2998" y="3516"/>
                  </a:lnTo>
                  <a:lnTo>
                    <a:pt x="2920" y="3567"/>
                  </a:lnTo>
                  <a:lnTo>
                    <a:pt x="2839" y="3612"/>
                  </a:lnTo>
                  <a:lnTo>
                    <a:pt x="2756" y="3655"/>
                  </a:lnTo>
                  <a:lnTo>
                    <a:pt x="2671" y="3693"/>
                  </a:lnTo>
                  <a:lnTo>
                    <a:pt x="2584" y="3728"/>
                  </a:lnTo>
                  <a:lnTo>
                    <a:pt x="2495" y="3759"/>
                  </a:lnTo>
                  <a:lnTo>
                    <a:pt x="2403" y="3784"/>
                  </a:lnTo>
                  <a:lnTo>
                    <a:pt x="2310" y="3806"/>
                  </a:lnTo>
                  <a:lnTo>
                    <a:pt x="2215" y="3822"/>
                  </a:lnTo>
                  <a:lnTo>
                    <a:pt x="2119" y="3835"/>
                  </a:lnTo>
                  <a:lnTo>
                    <a:pt x="2022" y="3842"/>
                  </a:lnTo>
                  <a:lnTo>
                    <a:pt x="1923" y="3845"/>
                  </a:lnTo>
                  <a:lnTo>
                    <a:pt x="1824" y="3842"/>
                  </a:lnTo>
                  <a:lnTo>
                    <a:pt x="1727" y="3835"/>
                  </a:lnTo>
                  <a:lnTo>
                    <a:pt x="1631" y="3822"/>
                  </a:lnTo>
                  <a:lnTo>
                    <a:pt x="1535" y="3806"/>
                  </a:lnTo>
                  <a:lnTo>
                    <a:pt x="1443" y="3784"/>
                  </a:lnTo>
                  <a:lnTo>
                    <a:pt x="1351" y="3759"/>
                  </a:lnTo>
                  <a:lnTo>
                    <a:pt x="1262" y="3728"/>
                  </a:lnTo>
                  <a:lnTo>
                    <a:pt x="1175" y="3693"/>
                  </a:lnTo>
                  <a:lnTo>
                    <a:pt x="1090" y="3655"/>
                  </a:lnTo>
                  <a:lnTo>
                    <a:pt x="1006" y="3612"/>
                  </a:lnTo>
                  <a:lnTo>
                    <a:pt x="926" y="3567"/>
                  </a:lnTo>
                  <a:lnTo>
                    <a:pt x="848" y="3516"/>
                  </a:lnTo>
                  <a:lnTo>
                    <a:pt x="773" y="3463"/>
                  </a:lnTo>
                  <a:lnTo>
                    <a:pt x="699" y="3406"/>
                  </a:lnTo>
                  <a:lnTo>
                    <a:pt x="630" y="3346"/>
                  </a:lnTo>
                  <a:lnTo>
                    <a:pt x="564" y="3281"/>
                  </a:lnTo>
                  <a:lnTo>
                    <a:pt x="499" y="3215"/>
                  </a:lnTo>
                  <a:lnTo>
                    <a:pt x="439" y="3145"/>
                  </a:lnTo>
                  <a:lnTo>
                    <a:pt x="382" y="3073"/>
                  </a:lnTo>
                  <a:lnTo>
                    <a:pt x="329" y="2997"/>
                  </a:lnTo>
                  <a:lnTo>
                    <a:pt x="279" y="2920"/>
                  </a:lnTo>
                  <a:lnTo>
                    <a:pt x="233" y="2839"/>
                  </a:lnTo>
                  <a:lnTo>
                    <a:pt x="190" y="2756"/>
                  </a:lnTo>
                  <a:lnTo>
                    <a:pt x="152" y="2670"/>
                  </a:lnTo>
                  <a:lnTo>
                    <a:pt x="117" y="2583"/>
                  </a:lnTo>
                  <a:lnTo>
                    <a:pt x="86" y="2495"/>
                  </a:lnTo>
                  <a:lnTo>
                    <a:pt x="61" y="2403"/>
                  </a:lnTo>
                  <a:lnTo>
                    <a:pt x="39" y="2310"/>
                  </a:lnTo>
                  <a:lnTo>
                    <a:pt x="23" y="2215"/>
                  </a:lnTo>
                  <a:lnTo>
                    <a:pt x="10" y="2119"/>
                  </a:lnTo>
                  <a:lnTo>
                    <a:pt x="3" y="2021"/>
                  </a:lnTo>
                  <a:lnTo>
                    <a:pt x="0" y="1922"/>
                  </a:lnTo>
                  <a:lnTo>
                    <a:pt x="3" y="1824"/>
                  </a:lnTo>
                  <a:lnTo>
                    <a:pt x="10" y="1725"/>
                  </a:lnTo>
                  <a:lnTo>
                    <a:pt x="23" y="1629"/>
                  </a:lnTo>
                  <a:lnTo>
                    <a:pt x="39" y="1535"/>
                  </a:lnTo>
                  <a:lnTo>
                    <a:pt x="61" y="1442"/>
                  </a:lnTo>
                  <a:lnTo>
                    <a:pt x="86" y="1350"/>
                  </a:lnTo>
                  <a:lnTo>
                    <a:pt x="117" y="1261"/>
                  </a:lnTo>
                  <a:lnTo>
                    <a:pt x="152" y="1174"/>
                  </a:lnTo>
                  <a:lnTo>
                    <a:pt x="190" y="1089"/>
                  </a:lnTo>
                  <a:lnTo>
                    <a:pt x="233" y="1006"/>
                  </a:lnTo>
                  <a:lnTo>
                    <a:pt x="279" y="925"/>
                  </a:lnTo>
                  <a:lnTo>
                    <a:pt x="329" y="848"/>
                  </a:lnTo>
                  <a:lnTo>
                    <a:pt x="382" y="772"/>
                  </a:lnTo>
                  <a:lnTo>
                    <a:pt x="439" y="699"/>
                  </a:lnTo>
                  <a:lnTo>
                    <a:pt x="499" y="629"/>
                  </a:lnTo>
                  <a:lnTo>
                    <a:pt x="564" y="562"/>
                  </a:lnTo>
                  <a:lnTo>
                    <a:pt x="630" y="499"/>
                  </a:lnTo>
                  <a:lnTo>
                    <a:pt x="699" y="439"/>
                  </a:lnTo>
                  <a:lnTo>
                    <a:pt x="773" y="382"/>
                  </a:lnTo>
                  <a:lnTo>
                    <a:pt x="848" y="327"/>
                  </a:lnTo>
                  <a:lnTo>
                    <a:pt x="926" y="278"/>
                  </a:lnTo>
                  <a:lnTo>
                    <a:pt x="1006" y="231"/>
                  </a:lnTo>
                  <a:lnTo>
                    <a:pt x="1090" y="189"/>
                  </a:lnTo>
                  <a:lnTo>
                    <a:pt x="1175" y="150"/>
                  </a:lnTo>
                  <a:lnTo>
                    <a:pt x="1262" y="116"/>
                  </a:lnTo>
                  <a:lnTo>
                    <a:pt x="1351" y="86"/>
                  </a:lnTo>
                  <a:lnTo>
                    <a:pt x="1443" y="60"/>
                  </a:lnTo>
                  <a:lnTo>
                    <a:pt x="1535" y="39"/>
                  </a:lnTo>
                  <a:lnTo>
                    <a:pt x="1631" y="21"/>
                  </a:lnTo>
                  <a:lnTo>
                    <a:pt x="1727" y="9"/>
                  </a:lnTo>
                  <a:lnTo>
                    <a:pt x="1824" y="2"/>
                  </a:lnTo>
                  <a:lnTo>
                    <a:pt x="1923" y="0"/>
                  </a:lnTo>
                  <a:close/>
                </a:path>
              </a:pathLst>
            </a:custGeom>
            <a:gradFill>
              <a:gsLst>
                <a:gs pos="90000">
                  <a:srgbClr val="88CB0F">
                    <a:shade val="30000"/>
                    <a:satMod val="115000"/>
                  </a:srgbClr>
                </a:gs>
                <a:gs pos="50000">
                  <a:srgbClr val="88CB0F">
                    <a:shade val="67500"/>
                    <a:satMod val="115000"/>
                  </a:srgbClr>
                </a:gs>
                <a:gs pos="29000">
                  <a:srgbClr val="88CB0F">
                    <a:shade val="100000"/>
                    <a:satMod val="115000"/>
                  </a:srgbClr>
                </a:gs>
              </a:gsLst>
              <a:path path="circle">
                <a:fillToRect l="50000" t="50000" r="50000" b="50000"/>
              </a:path>
            </a:gradFill>
            <a:ln>
              <a:noFill/>
            </a:ln>
            <a:effectLst/>
          </p:spPr>
          <p:txBody>
            <a:bodyPr/>
            <a:lstStyle/>
            <a:p>
              <a:pPr fontAlgn="auto">
                <a:spcBef>
                  <a:spcPts val="0"/>
                </a:spcBef>
                <a:spcAft>
                  <a:spcPts val="0"/>
                </a:spcAft>
                <a:defRPr/>
              </a:pPr>
              <a:endParaRPr lang="en-US">
                <a:latin typeface="+mn-lt"/>
                <a:cs typeface="+mn-cs"/>
              </a:endParaRPr>
            </a:p>
          </p:txBody>
        </p:sp>
        <p:sp>
          <p:nvSpPr>
            <p:cNvPr id="13" name="Oval 12"/>
            <p:cNvSpPr/>
            <p:nvPr/>
          </p:nvSpPr>
          <p:spPr>
            <a:xfrm>
              <a:off x="1450182" y="3657603"/>
              <a:ext cx="1163636" cy="852845"/>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7" name="Group 54"/>
          <p:cNvGrpSpPr>
            <a:grpSpLocks/>
          </p:cNvGrpSpPr>
          <p:nvPr/>
        </p:nvGrpSpPr>
        <p:grpSpPr bwMode="auto">
          <a:xfrm>
            <a:off x="2981599" y="2427767"/>
            <a:ext cx="750451" cy="750451"/>
            <a:chOff x="4913730" y="2285208"/>
            <a:chExt cx="2287587" cy="2287588"/>
          </a:xfrm>
          <a:effectLst>
            <a:outerShdw blurRad="152400" dir="5400000" sx="90000" sy="-19000" rotWithShape="0">
              <a:prstClr val="black">
                <a:alpha val="22000"/>
              </a:prstClr>
            </a:outerShdw>
          </a:effectLst>
        </p:grpSpPr>
        <p:sp>
          <p:nvSpPr>
            <p:cNvPr id="18" name="Oval 17"/>
            <p:cNvSpPr/>
            <p:nvPr/>
          </p:nvSpPr>
          <p:spPr>
            <a:xfrm>
              <a:off x="4913730" y="2285208"/>
              <a:ext cx="2287587" cy="2287588"/>
            </a:xfrm>
            <a:prstGeom prst="ellipse">
              <a:avLst/>
            </a:prstGeom>
            <a:gradFill>
              <a:gsLst>
                <a:gs pos="90000">
                  <a:schemeClr val="bg1">
                    <a:lumMod val="50000"/>
                  </a:schemeClr>
                </a:gs>
                <a:gs pos="50000">
                  <a:schemeClr val="bg1">
                    <a:lumMod val="75000"/>
                  </a:schemeClr>
                </a:gs>
                <a:gs pos="29000">
                  <a:schemeClr val="bg1">
                    <a:lumMod val="85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Oval 18"/>
            <p:cNvSpPr/>
            <p:nvPr/>
          </p:nvSpPr>
          <p:spPr>
            <a:xfrm>
              <a:off x="5119100" y="2286000"/>
              <a:ext cx="1876846" cy="1375569"/>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7180" name="Group 41"/>
          <p:cNvGrpSpPr>
            <a:grpSpLocks/>
          </p:cNvGrpSpPr>
          <p:nvPr/>
        </p:nvGrpSpPr>
        <p:grpSpPr bwMode="auto">
          <a:xfrm>
            <a:off x="5318125" y="762000"/>
            <a:ext cx="3021013" cy="1371600"/>
            <a:chOff x="5715000" y="1198418"/>
            <a:chExt cx="2623344" cy="1371600"/>
          </a:xfrm>
        </p:grpSpPr>
        <p:cxnSp>
          <p:nvCxnSpPr>
            <p:cNvPr id="38" name="Straight Connector 37"/>
            <p:cNvCxnSpPr/>
            <p:nvPr/>
          </p:nvCxnSpPr>
          <p:spPr>
            <a:xfrm flipV="1">
              <a:off x="5715000" y="1198418"/>
              <a:ext cx="0" cy="13716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5715000" y="1198418"/>
              <a:ext cx="2623344"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182" name="Rectangle 44"/>
          <p:cNvSpPr>
            <a:spLocks noChangeArrowheads="1"/>
          </p:cNvSpPr>
          <p:nvPr/>
        </p:nvSpPr>
        <p:spPr bwMode="auto">
          <a:xfrm>
            <a:off x="2711659" y="2668498"/>
            <a:ext cx="12971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1200" dirty="0"/>
              <a:t>1800 BC</a:t>
            </a:r>
          </a:p>
        </p:txBody>
      </p:sp>
      <p:sp>
        <p:nvSpPr>
          <p:cNvPr id="7184" name="TextBox 62"/>
          <p:cNvSpPr txBox="1">
            <a:spLocks noChangeArrowheads="1"/>
          </p:cNvSpPr>
          <p:nvPr/>
        </p:nvSpPr>
        <p:spPr bwMode="auto">
          <a:xfrm>
            <a:off x="5410200" y="844550"/>
            <a:ext cx="3429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1600" b="1" dirty="0"/>
              <a:t>DB Origins</a:t>
            </a:r>
          </a:p>
          <a:p>
            <a:r>
              <a:rPr lang="en-US" altLang="en-US" sz="1400" dirty="0"/>
              <a:t>Design-builders can trace their roots to the Master Builders of ancient times.  </a:t>
            </a:r>
          </a:p>
        </p:txBody>
      </p:sp>
      <p:sp>
        <p:nvSpPr>
          <p:cNvPr id="7187" name="Rectangle 112"/>
          <p:cNvSpPr>
            <a:spLocks noChangeArrowheads="1"/>
          </p:cNvSpPr>
          <p:nvPr/>
        </p:nvSpPr>
        <p:spPr bwMode="auto">
          <a:xfrm>
            <a:off x="1457210" y="706050"/>
            <a:ext cx="17954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dirty="0"/>
              <a:t>Classical Greece</a:t>
            </a:r>
          </a:p>
        </p:txBody>
      </p:sp>
      <p:sp>
        <p:nvSpPr>
          <p:cNvPr id="7188" name="Rectangle 112"/>
          <p:cNvSpPr>
            <a:spLocks noChangeArrowheads="1"/>
          </p:cNvSpPr>
          <p:nvPr/>
        </p:nvSpPr>
        <p:spPr bwMode="auto">
          <a:xfrm>
            <a:off x="2421382" y="1378591"/>
            <a:ext cx="17954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dirty="0"/>
              <a:t>Code of Hammurabi </a:t>
            </a:r>
          </a:p>
          <a:p>
            <a:r>
              <a:rPr lang="en-US" altLang="en-US" sz="1200" dirty="0"/>
              <a:t>(obligation of design &amp; construction to society)</a:t>
            </a:r>
          </a:p>
        </p:txBody>
      </p:sp>
      <p:sp>
        <p:nvSpPr>
          <p:cNvPr id="7190" name="Rectangle 112"/>
          <p:cNvSpPr>
            <a:spLocks noChangeArrowheads="1"/>
          </p:cNvSpPr>
          <p:nvPr/>
        </p:nvSpPr>
        <p:spPr bwMode="auto">
          <a:xfrm>
            <a:off x="6379599" y="5685624"/>
            <a:ext cx="17970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dirty="0"/>
              <a:t>FHWA publishes Final Rule on DB Contracting</a:t>
            </a:r>
          </a:p>
        </p:txBody>
      </p:sp>
      <p:grpSp>
        <p:nvGrpSpPr>
          <p:cNvPr id="45" name="Group 31"/>
          <p:cNvGrpSpPr>
            <a:grpSpLocks/>
          </p:cNvGrpSpPr>
          <p:nvPr/>
        </p:nvGrpSpPr>
        <p:grpSpPr bwMode="auto">
          <a:xfrm rot="10800000">
            <a:off x="161040" y="3932950"/>
            <a:ext cx="1905000" cy="1676400"/>
            <a:chOff x="381000" y="1066800"/>
            <a:chExt cx="1905000" cy="1676401"/>
          </a:xfrm>
        </p:grpSpPr>
        <p:cxnSp>
          <p:nvCxnSpPr>
            <p:cNvPr id="46" name="Straight Connector 45"/>
            <p:cNvCxnSpPr/>
            <p:nvPr/>
          </p:nvCxnSpPr>
          <p:spPr>
            <a:xfrm flipV="1">
              <a:off x="1416050"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82587"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8" name="Rectangle 112"/>
          <p:cNvSpPr>
            <a:spLocks noChangeArrowheads="1"/>
          </p:cNvSpPr>
          <p:nvPr/>
        </p:nvSpPr>
        <p:spPr bwMode="auto">
          <a:xfrm>
            <a:off x="192410" y="5758094"/>
            <a:ext cx="17970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dirty="0"/>
              <a:t>Renaissance</a:t>
            </a:r>
          </a:p>
          <a:p>
            <a:r>
              <a:rPr lang="en-US" altLang="en-US" sz="1200" dirty="0"/>
              <a:t>Emergence of DBB</a:t>
            </a:r>
          </a:p>
        </p:txBody>
      </p:sp>
      <p:sp>
        <p:nvSpPr>
          <p:cNvPr id="52" name="Title 1"/>
          <p:cNvSpPr>
            <a:spLocks noGrp="1"/>
          </p:cNvSpPr>
          <p:nvPr>
            <p:ph type="title"/>
          </p:nvPr>
        </p:nvSpPr>
        <p:spPr>
          <a:xfrm>
            <a:off x="304800" y="76200"/>
            <a:ext cx="8353425" cy="461665"/>
          </a:xfrm>
        </p:spPr>
        <p:txBody>
          <a:bodyPr>
            <a:normAutofit/>
          </a:bodyPr>
          <a:lstStyle/>
          <a:p>
            <a:r>
              <a:rPr lang="en-US" dirty="0"/>
              <a:t>Historical Perspective of DB</a:t>
            </a:r>
          </a:p>
        </p:txBody>
      </p:sp>
      <p:grpSp>
        <p:nvGrpSpPr>
          <p:cNvPr id="56" name="Group 54"/>
          <p:cNvGrpSpPr>
            <a:grpSpLocks noChangeAspect="1"/>
          </p:cNvGrpSpPr>
          <p:nvPr/>
        </p:nvGrpSpPr>
        <p:grpSpPr bwMode="auto">
          <a:xfrm>
            <a:off x="615313" y="3050127"/>
            <a:ext cx="834069" cy="842409"/>
            <a:chOff x="4913730" y="2285208"/>
            <a:chExt cx="2287587" cy="2287588"/>
          </a:xfrm>
          <a:effectLst>
            <a:outerShdw blurRad="152400" dir="5400000" sx="90000" sy="-19000" rotWithShape="0">
              <a:prstClr val="black">
                <a:alpha val="22000"/>
              </a:prstClr>
            </a:outerShdw>
          </a:effectLst>
        </p:grpSpPr>
        <p:sp>
          <p:nvSpPr>
            <p:cNvPr id="57" name="Oval 56"/>
            <p:cNvSpPr/>
            <p:nvPr/>
          </p:nvSpPr>
          <p:spPr>
            <a:xfrm>
              <a:off x="4913730" y="2285208"/>
              <a:ext cx="2287587" cy="2287588"/>
            </a:xfrm>
            <a:prstGeom prst="ellipse">
              <a:avLst/>
            </a:prstGeom>
            <a:gradFill>
              <a:gsLst>
                <a:gs pos="100000">
                  <a:srgbClr val="C00000">
                    <a:shade val="30000"/>
                    <a:satMod val="115000"/>
                  </a:srgbClr>
                </a:gs>
                <a:gs pos="56000">
                  <a:srgbClr val="C00000">
                    <a:shade val="67500"/>
                    <a:satMod val="115000"/>
                  </a:srgbClr>
                </a:gs>
                <a:gs pos="33000">
                  <a:srgbClr val="C00000">
                    <a:shade val="100000"/>
                    <a:satMod val="115000"/>
                  </a:srgb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Oval 57"/>
            <p:cNvSpPr/>
            <p:nvPr/>
          </p:nvSpPr>
          <p:spPr>
            <a:xfrm>
              <a:off x="5119100" y="2286000"/>
              <a:ext cx="1876846" cy="1375569"/>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181" name="Rectangle 43"/>
          <p:cNvSpPr>
            <a:spLocks noChangeArrowheads="1"/>
          </p:cNvSpPr>
          <p:nvPr/>
        </p:nvSpPr>
        <p:spPr bwMode="auto">
          <a:xfrm>
            <a:off x="798704" y="3344240"/>
            <a:ext cx="5748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b="1" dirty="0"/>
              <a:t>1450</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86" y="4311786"/>
            <a:ext cx="909901" cy="128242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2107" y="4603898"/>
            <a:ext cx="1037106" cy="969694"/>
          </a:xfrm>
          <a:prstGeom prst="rect">
            <a:avLst/>
          </a:prstGeom>
        </p:spPr>
      </p:pic>
      <p:grpSp>
        <p:nvGrpSpPr>
          <p:cNvPr id="63" name="Group 54"/>
          <p:cNvGrpSpPr>
            <a:grpSpLocks/>
          </p:cNvGrpSpPr>
          <p:nvPr/>
        </p:nvGrpSpPr>
        <p:grpSpPr bwMode="auto">
          <a:xfrm>
            <a:off x="1799763" y="2600604"/>
            <a:ext cx="750451" cy="750451"/>
            <a:chOff x="4913730" y="2285208"/>
            <a:chExt cx="2287587" cy="2287588"/>
          </a:xfrm>
          <a:effectLst>
            <a:outerShdw blurRad="152400" dir="5400000" sx="90000" sy="-19000" rotWithShape="0">
              <a:prstClr val="black">
                <a:alpha val="22000"/>
              </a:prstClr>
            </a:outerShdw>
          </a:effectLst>
        </p:grpSpPr>
        <p:sp>
          <p:nvSpPr>
            <p:cNvPr id="64" name="Oval 63"/>
            <p:cNvSpPr/>
            <p:nvPr/>
          </p:nvSpPr>
          <p:spPr>
            <a:xfrm>
              <a:off x="4913730" y="2285208"/>
              <a:ext cx="2287587" cy="2287588"/>
            </a:xfrm>
            <a:prstGeom prst="ellipse">
              <a:avLst/>
            </a:prstGeom>
            <a:gradFill>
              <a:gsLst>
                <a:gs pos="90000">
                  <a:schemeClr val="bg1">
                    <a:lumMod val="50000"/>
                  </a:schemeClr>
                </a:gs>
                <a:gs pos="50000">
                  <a:schemeClr val="bg1">
                    <a:lumMod val="75000"/>
                  </a:schemeClr>
                </a:gs>
                <a:gs pos="29000">
                  <a:schemeClr val="bg1">
                    <a:lumMod val="85000"/>
                  </a:scheme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5" name="Oval 64"/>
            <p:cNvSpPr/>
            <p:nvPr/>
          </p:nvSpPr>
          <p:spPr>
            <a:xfrm>
              <a:off x="5119100" y="2286000"/>
              <a:ext cx="1876846" cy="1375569"/>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2700" y="1204500"/>
            <a:ext cx="1539367" cy="929100"/>
          </a:xfrm>
          <a:prstGeom prst="rect">
            <a:avLst/>
          </a:prstGeom>
        </p:spPr>
      </p:pic>
      <p:sp>
        <p:nvSpPr>
          <p:cNvPr id="44" name="Rectangle 44"/>
          <p:cNvSpPr>
            <a:spLocks noChangeArrowheads="1"/>
          </p:cNvSpPr>
          <p:nvPr/>
        </p:nvSpPr>
        <p:spPr bwMode="auto">
          <a:xfrm>
            <a:off x="1867135" y="2834891"/>
            <a:ext cx="620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1200" dirty="0"/>
              <a:t>450 BC</a:t>
            </a:r>
          </a:p>
        </p:txBody>
      </p:sp>
      <p:grpSp>
        <p:nvGrpSpPr>
          <p:cNvPr id="66" name="Group 31"/>
          <p:cNvGrpSpPr>
            <a:grpSpLocks/>
          </p:cNvGrpSpPr>
          <p:nvPr/>
        </p:nvGrpSpPr>
        <p:grpSpPr bwMode="auto">
          <a:xfrm rot="10800000">
            <a:off x="1835181" y="4360451"/>
            <a:ext cx="1905000" cy="1439887"/>
            <a:chOff x="381000" y="1066800"/>
            <a:chExt cx="1905000" cy="1676401"/>
          </a:xfrm>
        </p:grpSpPr>
        <p:cxnSp>
          <p:nvCxnSpPr>
            <p:cNvPr id="67" name="Straight Connector 66"/>
            <p:cNvCxnSpPr/>
            <p:nvPr/>
          </p:nvCxnSpPr>
          <p:spPr>
            <a:xfrm flipV="1">
              <a:off x="1416050"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82587"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3" name="Rectangle 112"/>
          <p:cNvSpPr>
            <a:spLocks noChangeArrowheads="1"/>
          </p:cNvSpPr>
          <p:nvPr/>
        </p:nvSpPr>
        <p:spPr bwMode="auto">
          <a:xfrm>
            <a:off x="1799763" y="5892820"/>
            <a:ext cx="21021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dirty="0"/>
              <a:t>Miller Act (Legal separation)</a:t>
            </a:r>
          </a:p>
        </p:txBody>
      </p:sp>
      <p:sp>
        <p:nvSpPr>
          <p:cNvPr id="80" name="Rectangle 45"/>
          <p:cNvSpPr>
            <a:spLocks noChangeArrowheads="1"/>
          </p:cNvSpPr>
          <p:nvPr/>
        </p:nvSpPr>
        <p:spPr bwMode="auto">
          <a:xfrm>
            <a:off x="3844729" y="3619096"/>
            <a:ext cx="5597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b="1" dirty="0"/>
              <a:t>1960s</a:t>
            </a:r>
          </a:p>
        </p:txBody>
      </p:sp>
      <p:grpSp>
        <p:nvGrpSpPr>
          <p:cNvPr id="82" name="Group 31"/>
          <p:cNvGrpSpPr>
            <a:grpSpLocks/>
          </p:cNvGrpSpPr>
          <p:nvPr/>
        </p:nvGrpSpPr>
        <p:grpSpPr bwMode="auto">
          <a:xfrm rot="10800000">
            <a:off x="3235807" y="4252420"/>
            <a:ext cx="1905000" cy="1042593"/>
            <a:chOff x="381000" y="1066800"/>
            <a:chExt cx="1905000" cy="1676401"/>
          </a:xfrm>
        </p:grpSpPr>
        <p:cxnSp>
          <p:nvCxnSpPr>
            <p:cNvPr id="83" name="Straight Connector 82"/>
            <p:cNvCxnSpPr/>
            <p:nvPr/>
          </p:nvCxnSpPr>
          <p:spPr>
            <a:xfrm flipV="1">
              <a:off x="1416050"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82587"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5" name="Rectangle 112"/>
          <p:cNvSpPr>
            <a:spLocks noChangeArrowheads="1"/>
          </p:cNvSpPr>
          <p:nvPr/>
        </p:nvSpPr>
        <p:spPr bwMode="auto">
          <a:xfrm>
            <a:off x="2904426" y="5342984"/>
            <a:ext cx="24537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dirty="0"/>
              <a:t>Private Sector Re-emergence of DB</a:t>
            </a:r>
          </a:p>
        </p:txBody>
      </p:sp>
      <p:pic>
        <p:nvPicPr>
          <p:cNvPr id="86" name="Picture 85" descr="D:\IMAGES\BUS_IND\INDSTRAL\ANM00025.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26108" y="4510134"/>
            <a:ext cx="1158546" cy="720351"/>
          </a:xfrm>
          <a:prstGeom prst="rect">
            <a:avLst/>
          </a:prstGeom>
          <a:noFill/>
          <a:extLst>
            <a:ext uri="{909E8E84-426E-40DD-AFC4-6F175D3DCCD1}">
              <a14:hiddenFill xmlns:a14="http://schemas.microsoft.com/office/drawing/2010/main">
                <a:solidFill>
                  <a:srgbClr val="FFFFFF"/>
                </a:solidFill>
              </a14:hiddenFill>
            </a:ext>
          </a:extLst>
        </p:spPr>
      </p:pic>
      <p:grpSp>
        <p:nvGrpSpPr>
          <p:cNvPr id="87" name="Group 54"/>
          <p:cNvGrpSpPr>
            <a:grpSpLocks noChangeAspect="1"/>
          </p:cNvGrpSpPr>
          <p:nvPr/>
        </p:nvGrpSpPr>
        <p:grpSpPr bwMode="auto">
          <a:xfrm>
            <a:off x="2177476" y="3264038"/>
            <a:ext cx="974210" cy="983950"/>
            <a:chOff x="4913730" y="2285208"/>
            <a:chExt cx="2287587" cy="2287588"/>
          </a:xfrm>
          <a:effectLst>
            <a:outerShdw blurRad="152400" dir="5400000" sx="90000" sy="-19000" rotWithShape="0">
              <a:prstClr val="black">
                <a:alpha val="22000"/>
              </a:prstClr>
            </a:outerShdw>
          </a:effectLst>
        </p:grpSpPr>
        <p:sp>
          <p:nvSpPr>
            <p:cNvPr id="88" name="Oval 87"/>
            <p:cNvSpPr/>
            <p:nvPr/>
          </p:nvSpPr>
          <p:spPr>
            <a:xfrm>
              <a:off x="4913730" y="2285208"/>
              <a:ext cx="2287587" cy="2287588"/>
            </a:xfrm>
            <a:prstGeom prst="ellipse">
              <a:avLst/>
            </a:prstGeom>
            <a:gradFill>
              <a:gsLst>
                <a:gs pos="100000">
                  <a:srgbClr val="C00000">
                    <a:shade val="30000"/>
                    <a:satMod val="115000"/>
                  </a:srgbClr>
                </a:gs>
                <a:gs pos="56000">
                  <a:srgbClr val="C00000">
                    <a:shade val="67500"/>
                    <a:satMod val="115000"/>
                  </a:srgbClr>
                </a:gs>
                <a:gs pos="33000">
                  <a:srgbClr val="C00000">
                    <a:shade val="100000"/>
                    <a:satMod val="115000"/>
                  </a:srgbClr>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9" name="Oval 88"/>
            <p:cNvSpPr/>
            <p:nvPr/>
          </p:nvSpPr>
          <p:spPr>
            <a:xfrm>
              <a:off x="5119100" y="2286000"/>
              <a:ext cx="1876846" cy="1375569"/>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2" name="Rectangle 45"/>
          <p:cNvSpPr>
            <a:spLocks noChangeArrowheads="1"/>
          </p:cNvSpPr>
          <p:nvPr/>
        </p:nvSpPr>
        <p:spPr bwMode="auto">
          <a:xfrm>
            <a:off x="2450217" y="3638779"/>
            <a:ext cx="4988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b="1" dirty="0"/>
              <a:t>1935</a:t>
            </a:r>
          </a:p>
        </p:txBody>
      </p:sp>
      <p:pic>
        <p:nvPicPr>
          <p:cNvPr id="90" name="Picture 89" descr="D:\IMAGES\TRANSPRT\GROUND\DGS50005.T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78124" y="4713969"/>
            <a:ext cx="1228761" cy="787005"/>
          </a:xfrm>
          <a:prstGeom prst="rect">
            <a:avLst/>
          </a:prstGeom>
          <a:noFill/>
          <a:extLst>
            <a:ext uri="{909E8E84-426E-40DD-AFC4-6F175D3DCCD1}">
              <a14:hiddenFill xmlns:a14="http://schemas.microsoft.com/office/drawing/2010/main">
                <a:solidFill>
                  <a:srgbClr val="FFFFFF"/>
                </a:solidFill>
              </a14:hiddenFill>
            </a:ext>
          </a:extLst>
        </p:spPr>
      </p:pic>
      <p:cxnSp>
        <p:nvCxnSpPr>
          <p:cNvPr id="97" name="Straight Connector 96"/>
          <p:cNvCxnSpPr/>
          <p:nvPr/>
        </p:nvCxnSpPr>
        <p:spPr bwMode="auto">
          <a:xfrm rot="10800000">
            <a:off x="5874544" y="4023888"/>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99" name="Group 98"/>
          <p:cNvGrpSpPr>
            <a:grpSpLocks noChangeAspect="1"/>
          </p:cNvGrpSpPr>
          <p:nvPr/>
        </p:nvGrpSpPr>
        <p:grpSpPr>
          <a:xfrm>
            <a:off x="4783908" y="3039576"/>
            <a:ext cx="1122805" cy="1159039"/>
            <a:chOff x="1268413" y="3657601"/>
            <a:chExt cx="1527175" cy="1527175"/>
          </a:xfrm>
          <a:effectLst>
            <a:outerShdw blurRad="152400" dir="5400000" sx="90000" sy="-19000" rotWithShape="0">
              <a:prstClr val="black">
                <a:alpha val="22000"/>
              </a:prstClr>
            </a:outerShdw>
          </a:effectLst>
        </p:grpSpPr>
        <p:sp>
          <p:nvSpPr>
            <p:cNvPr id="100" name="Freeform 7"/>
            <p:cNvSpPr>
              <a:spLocks/>
            </p:cNvSpPr>
            <p:nvPr/>
          </p:nvSpPr>
          <p:spPr bwMode="auto">
            <a:xfrm>
              <a:off x="1268413" y="3657601"/>
              <a:ext cx="1527175" cy="1527175"/>
            </a:xfrm>
            <a:custGeom>
              <a:avLst/>
              <a:gdLst>
                <a:gd name="T0" fmla="*/ 2119 w 3846"/>
                <a:gd name="T1" fmla="*/ 9 h 3845"/>
                <a:gd name="T2" fmla="*/ 2403 w 3846"/>
                <a:gd name="T3" fmla="*/ 60 h 3845"/>
                <a:gd name="T4" fmla="*/ 2671 w 3846"/>
                <a:gd name="T5" fmla="*/ 150 h 3845"/>
                <a:gd name="T6" fmla="*/ 2920 w 3846"/>
                <a:gd name="T7" fmla="*/ 278 h 3845"/>
                <a:gd name="T8" fmla="*/ 3147 w 3846"/>
                <a:gd name="T9" fmla="*/ 439 h 3845"/>
                <a:gd name="T10" fmla="*/ 3347 w 3846"/>
                <a:gd name="T11" fmla="*/ 629 h 3845"/>
                <a:gd name="T12" fmla="*/ 3517 w 3846"/>
                <a:gd name="T13" fmla="*/ 848 h 3845"/>
                <a:gd name="T14" fmla="*/ 3656 w 3846"/>
                <a:gd name="T15" fmla="*/ 1089 h 3845"/>
                <a:gd name="T16" fmla="*/ 3760 w 3846"/>
                <a:gd name="T17" fmla="*/ 1350 h 3845"/>
                <a:gd name="T18" fmla="*/ 3824 w 3846"/>
                <a:gd name="T19" fmla="*/ 1629 h 3845"/>
                <a:gd name="T20" fmla="*/ 3846 w 3846"/>
                <a:gd name="T21" fmla="*/ 1922 h 3845"/>
                <a:gd name="T22" fmla="*/ 3824 w 3846"/>
                <a:gd name="T23" fmla="*/ 2215 h 3845"/>
                <a:gd name="T24" fmla="*/ 3760 w 3846"/>
                <a:gd name="T25" fmla="*/ 2495 h 3845"/>
                <a:gd name="T26" fmla="*/ 3656 w 3846"/>
                <a:gd name="T27" fmla="*/ 2756 h 3845"/>
                <a:gd name="T28" fmla="*/ 3517 w 3846"/>
                <a:gd name="T29" fmla="*/ 2997 h 3845"/>
                <a:gd name="T30" fmla="*/ 3347 w 3846"/>
                <a:gd name="T31" fmla="*/ 3215 h 3845"/>
                <a:gd name="T32" fmla="*/ 3147 w 3846"/>
                <a:gd name="T33" fmla="*/ 3406 h 3845"/>
                <a:gd name="T34" fmla="*/ 2920 w 3846"/>
                <a:gd name="T35" fmla="*/ 3567 h 3845"/>
                <a:gd name="T36" fmla="*/ 2671 w 3846"/>
                <a:gd name="T37" fmla="*/ 3693 h 3845"/>
                <a:gd name="T38" fmla="*/ 2403 w 3846"/>
                <a:gd name="T39" fmla="*/ 3784 h 3845"/>
                <a:gd name="T40" fmla="*/ 2119 w 3846"/>
                <a:gd name="T41" fmla="*/ 3835 h 3845"/>
                <a:gd name="T42" fmla="*/ 1824 w 3846"/>
                <a:gd name="T43" fmla="*/ 3842 h 3845"/>
                <a:gd name="T44" fmla="*/ 1535 w 3846"/>
                <a:gd name="T45" fmla="*/ 3806 h 3845"/>
                <a:gd name="T46" fmla="*/ 1262 w 3846"/>
                <a:gd name="T47" fmla="*/ 3728 h 3845"/>
                <a:gd name="T48" fmla="*/ 1006 w 3846"/>
                <a:gd name="T49" fmla="*/ 3612 h 3845"/>
                <a:gd name="T50" fmla="*/ 773 w 3846"/>
                <a:gd name="T51" fmla="*/ 3463 h 3845"/>
                <a:gd name="T52" fmla="*/ 564 w 3846"/>
                <a:gd name="T53" fmla="*/ 3281 h 3845"/>
                <a:gd name="T54" fmla="*/ 382 w 3846"/>
                <a:gd name="T55" fmla="*/ 3073 h 3845"/>
                <a:gd name="T56" fmla="*/ 233 w 3846"/>
                <a:gd name="T57" fmla="*/ 2839 h 3845"/>
                <a:gd name="T58" fmla="*/ 117 w 3846"/>
                <a:gd name="T59" fmla="*/ 2583 h 3845"/>
                <a:gd name="T60" fmla="*/ 39 w 3846"/>
                <a:gd name="T61" fmla="*/ 2310 h 3845"/>
                <a:gd name="T62" fmla="*/ 3 w 3846"/>
                <a:gd name="T63" fmla="*/ 2021 h 3845"/>
                <a:gd name="T64" fmla="*/ 10 w 3846"/>
                <a:gd name="T65" fmla="*/ 1725 h 3845"/>
                <a:gd name="T66" fmla="*/ 61 w 3846"/>
                <a:gd name="T67" fmla="*/ 1442 h 3845"/>
                <a:gd name="T68" fmla="*/ 152 w 3846"/>
                <a:gd name="T69" fmla="*/ 1174 h 3845"/>
                <a:gd name="T70" fmla="*/ 279 w 3846"/>
                <a:gd name="T71" fmla="*/ 925 h 3845"/>
                <a:gd name="T72" fmla="*/ 439 w 3846"/>
                <a:gd name="T73" fmla="*/ 699 h 3845"/>
                <a:gd name="T74" fmla="*/ 630 w 3846"/>
                <a:gd name="T75" fmla="*/ 499 h 3845"/>
                <a:gd name="T76" fmla="*/ 848 w 3846"/>
                <a:gd name="T77" fmla="*/ 327 h 3845"/>
                <a:gd name="T78" fmla="*/ 1090 w 3846"/>
                <a:gd name="T79" fmla="*/ 189 h 3845"/>
                <a:gd name="T80" fmla="*/ 1351 w 3846"/>
                <a:gd name="T81" fmla="*/ 86 h 3845"/>
                <a:gd name="T82" fmla="*/ 1631 w 3846"/>
                <a:gd name="T83" fmla="*/ 21 h 3845"/>
                <a:gd name="T84" fmla="*/ 1923 w 3846"/>
                <a:gd name="T85" fmla="*/ 0 h 3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46" h="3845">
                  <a:moveTo>
                    <a:pt x="1923" y="0"/>
                  </a:moveTo>
                  <a:lnTo>
                    <a:pt x="2022" y="2"/>
                  </a:lnTo>
                  <a:lnTo>
                    <a:pt x="2119" y="9"/>
                  </a:lnTo>
                  <a:lnTo>
                    <a:pt x="2215" y="21"/>
                  </a:lnTo>
                  <a:lnTo>
                    <a:pt x="2310" y="39"/>
                  </a:lnTo>
                  <a:lnTo>
                    <a:pt x="2403" y="60"/>
                  </a:lnTo>
                  <a:lnTo>
                    <a:pt x="2495" y="86"/>
                  </a:lnTo>
                  <a:lnTo>
                    <a:pt x="2584" y="116"/>
                  </a:lnTo>
                  <a:lnTo>
                    <a:pt x="2671" y="150"/>
                  </a:lnTo>
                  <a:lnTo>
                    <a:pt x="2756" y="189"/>
                  </a:lnTo>
                  <a:lnTo>
                    <a:pt x="2839" y="231"/>
                  </a:lnTo>
                  <a:lnTo>
                    <a:pt x="2920" y="278"/>
                  </a:lnTo>
                  <a:lnTo>
                    <a:pt x="2998" y="327"/>
                  </a:lnTo>
                  <a:lnTo>
                    <a:pt x="3073" y="382"/>
                  </a:lnTo>
                  <a:lnTo>
                    <a:pt x="3147" y="439"/>
                  </a:lnTo>
                  <a:lnTo>
                    <a:pt x="3215" y="499"/>
                  </a:lnTo>
                  <a:lnTo>
                    <a:pt x="3283" y="562"/>
                  </a:lnTo>
                  <a:lnTo>
                    <a:pt x="3347" y="629"/>
                  </a:lnTo>
                  <a:lnTo>
                    <a:pt x="3407" y="699"/>
                  </a:lnTo>
                  <a:lnTo>
                    <a:pt x="3464" y="772"/>
                  </a:lnTo>
                  <a:lnTo>
                    <a:pt x="3517" y="848"/>
                  </a:lnTo>
                  <a:lnTo>
                    <a:pt x="3567" y="925"/>
                  </a:lnTo>
                  <a:lnTo>
                    <a:pt x="3613" y="1006"/>
                  </a:lnTo>
                  <a:lnTo>
                    <a:pt x="3656" y="1089"/>
                  </a:lnTo>
                  <a:lnTo>
                    <a:pt x="3695" y="1174"/>
                  </a:lnTo>
                  <a:lnTo>
                    <a:pt x="3729" y="1261"/>
                  </a:lnTo>
                  <a:lnTo>
                    <a:pt x="3760" y="1350"/>
                  </a:lnTo>
                  <a:lnTo>
                    <a:pt x="3785" y="1442"/>
                  </a:lnTo>
                  <a:lnTo>
                    <a:pt x="3807" y="1535"/>
                  </a:lnTo>
                  <a:lnTo>
                    <a:pt x="3824" y="1629"/>
                  </a:lnTo>
                  <a:lnTo>
                    <a:pt x="3836" y="1725"/>
                  </a:lnTo>
                  <a:lnTo>
                    <a:pt x="3844" y="1824"/>
                  </a:lnTo>
                  <a:lnTo>
                    <a:pt x="3846" y="1922"/>
                  </a:lnTo>
                  <a:lnTo>
                    <a:pt x="3844" y="2021"/>
                  </a:lnTo>
                  <a:lnTo>
                    <a:pt x="3836" y="2119"/>
                  </a:lnTo>
                  <a:lnTo>
                    <a:pt x="3824" y="2215"/>
                  </a:lnTo>
                  <a:lnTo>
                    <a:pt x="3807" y="2310"/>
                  </a:lnTo>
                  <a:lnTo>
                    <a:pt x="3785" y="2403"/>
                  </a:lnTo>
                  <a:lnTo>
                    <a:pt x="3760" y="2495"/>
                  </a:lnTo>
                  <a:lnTo>
                    <a:pt x="3729" y="2583"/>
                  </a:lnTo>
                  <a:lnTo>
                    <a:pt x="3695" y="2670"/>
                  </a:lnTo>
                  <a:lnTo>
                    <a:pt x="3656" y="2756"/>
                  </a:lnTo>
                  <a:lnTo>
                    <a:pt x="3613" y="2839"/>
                  </a:lnTo>
                  <a:lnTo>
                    <a:pt x="3567" y="2920"/>
                  </a:lnTo>
                  <a:lnTo>
                    <a:pt x="3517" y="2997"/>
                  </a:lnTo>
                  <a:lnTo>
                    <a:pt x="3464" y="3073"/>
                  </a:lnTo>
                  <a:lnTo>
                    <a:pt x="3407" y="3145"/>
                  </a:lnTo>
                  <a:lnTo>
                    <a:pt x="3347" y="3215"/>
                  </a:lnTo>
                  <a:lnTo>
                    <a:pt x="3283" y="3281"/>
                  </a:lnTo>
                  <a:lnTo>
                    <a:pt x="3215" y="3346"/>
                  </a:lnTo>
                  <a:lnTo>
                    <a:pt x="3147" y="3406"/>
                  </a:lnTo>
                  <a:lnTo>
                    <a:pt x="3073" y="3463"/>
                  </a:lnTo>
                  <a:lnTo>
                    <a:pt x="2998" y="3516"/>
                  </a:lnTo>
                  <a:lnTo>
                    <a:pt x="2920" y="3567"/>
                  </a:lnTo>
                  <a:lnTo>
                    <a:pt x="2839" y="3612"/>
                  </a:lnTo>
                  <a:lnTo>
                    <a:pt x="2756" y="3655"/>
                  </a:lnTo>
                  <a:lnTo>
                    <a:pt x="2671" y="3693"/>
                  </a:lnTo>
                  <a:lnTo>
                    <a:pt x="2584" y="3728"/>
                  </a:lnTo>
                  <a:lnTo>
                    <a:pt x="2495" y="3759"/>
                  </a:lnTo>
                  <a:lnTo>
                    <a:pt x="2403" y="3784"/>
                  </a:lnTo>
                  <a:lnTo>
                    <a:pt x="2310" y="3806"/>
                  </a:lnTo>
                  <a:lnTo>
                    <a:pt x="2215" y="3822"/>
                  </a:lnTo>
                  <a:lnTo>
                    <a:pt x="2119" y="3835"/>
                  </a:lnTo>
                  <a:lnTo>
                    <a:pt x="2022" y="3842"/>
                  </a:lnTo>
                  <a:lnTo>
                    <a:pt x="1923" y="3845"/>
                  </a:lnTo>
                  <a:lnTo>
                    <a:pt x="1824" y="3842"/>
                  </a:lnTo>
                  <a:lnTo>
                    <a:pt x="1727" y="3835"/>
                  </a:lnTo>
                  <a:lnTo>
                    <a:pt x="1631" y="3822"/>
                  </a:lnTo>
                  <a:lnTo>
                    <a:pt x="1535" y="3806"/>
                  </a:lnTo>
                  <a:lnTo>
                    <a:pt x="1443" y="3784"/>
                  </a:lnTo>
                  <a:lnTo>
                    <a:pt x="1351" y="3759"/>
                  </a:lnTo>
                  <a:lnTo>
                    <a:pt x="1262" y="3728"/>
                  </a:lnTo>
                  <a:lnTo>
                    <a:pt x="1175" y="3693"/>
                  </a:lnTo>
                  <a:lnTo>
                    <a:pt x="1090" y="3655"/>
                  </a:lnTo>
                  <a:lnTo>
                    <a:pt x="1006" y="3612"/>
                  </a:lnTo>
                  <a:lnTo>
                    <a:pt x="926" y="3567"/>
                  </a:lnTo>
                  <a:lnTo>
                    <a:pt x="848" y="3516"/>
                  </a:lnTo>
                  <a:lnTo>
                    <a:pt x="773" y="3463"/>
                  </a:lnTo>
                  <a:lnTo>
                    <a:pt x="699" y="3406"/>
                  </a:lnTo>
                  <a:lnTo>
                    <a:pt x="630" y="3346"/>
                  </a:lnTo>
                  <a:lnTo>
                    <a:pt x="564" y="3281"/>
                  </a:lnTo>
                  <a:lnTo>
                    <a:pt x="499" y="3215"/>
                  </a:lnTo>
                  <a:lnTo>
                    <a:pt x="439" y="3145"/>
                  </a:lnTo>
                  <a:lnTo>
                    <a:pt x="382" y="3073"/>
                  </a:lnTo>
                  <a:lnTo>
                    <a:pt x="329" y="2997"/>
                  </a:lnTo>
                  <a:lnTo>
                    <a:pt x="279" y="2920"/>
                  </a:lnTo>
                  <a:lnTo>
                    <a:pt x="233" y="2839"/>
                  </a:lnTo>
                  <a:lnTo>
                    <a:pt x="190" y="2756"/>
                  </a:lnTo>
                  <a:lnTo>
                    <a:pt x="152" y="2670"/>
                  </a:lnTo>
                  <a:lnTo>
                    <a:pt x="117" y="2583"/>
                  </a:lnTo>
                  <a:lnTo>
                    <a:pt x="86" y="2495"/>
                  </a:lnTo>
                  <a:lnTo>
                    <a:pt x="61" y="2403"/>
                  </a:lnTo>
                  <a:lnTo>
                    <a:pt x="39" y="2310"/>
                  </a:lnTo>
                  <a:lnTo>
                    <a:pt x="23" y="2215"/>
                  </a:lnTo>
                  <a:lnTo>
                    <a:pt x="10" y="2119"/>
                  </a:lnTo>
                  <a:lnTo>
                    <a:pt x="3" y="2021"/>
                  </a:lnTo>
                  <a:lnTo>
                    <a:pt x="0" y="1922"/>
                  </a:lnTo>
                  <a:lnTo>
                    <a:pt x="3" y="1824"/>
                  </a:lnTo>
                  <a:lnTo>
                    <a:pt x="10" y="1725"/>
                  </a:lnTo>
                  <a:lnTo>
                    <a:pt x="23" y="1629"/>
                  </a:lnTo>
                  <a:lnTo>
                    <a:pt x="39" y="1535"/>
                  </a:lnTo>
                  <a:lnTo>
                    <a:pt x="61" y="1442"/>
                  </a:lnTo>
                  <a:lnTo>
                    <a:pt x="86" y="1350"/>
                  </a:lnTo>
                  <a:lnTo>
                    <a:pt x="117" y="1261"/>
                  </a:lnTo>
                  <a:lnTo>
                    <a:pt x="152" y="1174"/>
                  </a:lnTo>
                  <a:lnTo>
                    <a:pt x="190" y="1089"/>
                  </a:lnTo>
                  <a:lnTo>
                    <a:pt x="233" y="1006"/>
                  </a:lnTo>
                  <a:lnTo>
                    <a:pt x="279" y="925"/>
                  </a:lnTo>
                  <a:lnTo>
                    <a:pt x="329" y="848"/>
                  </a:lnTo>
                  <a:lnTo>
                    <a:pt x="382" y="772"/>
                  </a:lnTo>
                  <a:lnTo>
                    <a:pt x="439" y="699"/>
                  </a:lnTo>
                  <a:lnTo>
                    <a:pt x="499" y="629"/>
                  </a:lnTo>
                  <a:lnTo>
                    <a:pt x="564" y="562"/>
                  </a:lnTo>
                  <a:lnTo>
                    <a:pt x="630" y="499"/>
                  </a:lnTo>
                  <a:lnTo>
                    <a:pt x="699" y="439"/>
                  </a:lnTo>
                  <a:lnTo>
                    <a:pt x="773" y="382"/>
                  </a:lnTo>
                  <a:lnTo>
                    <a:pt x="848" y="327"/>
                  </a:lnTo>
                  <a:lnTo>
                    <a:pt x="926" y="278"/>
                  </a:lnTo>
                  <a:lnTo>
                    <a:pt x="1006" y="231"/>
                  </a:lnTo>
                  <a:lnTo>
                    <a:pt x="1090" y="189"/>
                  </a:lnTo>
                  <a:lnTo>
                    <a:pt x="1175" y="150"/>
                  </a:lnTo>
                  <a:lnTo>
                    <a:pt x="1262" y="116"/>
                  </a:lnTo>
                  <a:lnTo>
                    <a:pt x="1351" y="86"/>
                  </a:lnTo>
                  <a:lnTo>
                    <a:pt x="1443" y="60"/>
                  </a:lnTo>
                  <a:lnTo>
                    <a:pt x="1535" y="39"/>
                  </a:lnTo>
                  <a:lnTo>
                    <a:pt x="1631" y="21"/>
                  </a:lnTo>
                  <a:lnTo>
                    <a:pt x="1727" y="9"/>
                  </a:lnTo>
                  <a:lnTo>
                    <a:pt x="1824" y="2"/>
                  </a:lnTo>
                  <a:lnTo>
                    <a:pt x="1923" y="0"/>
                  </a:lnTo>
                  <a:close/>
                </a:path>
              </a:pathLst>
            </a:custGeom>
            <a:gradFill>
              <a:gsLst>
                <a:gs pos="90000">
                  <a:srgbClr val="88CB0F">
                    <a:shade val="30000"/>
                    <a:satMod val="115000"/>
                  </a:srgbClr>
                </a:gs>
                <a:gs pos="50000">
                  <a:srgbClr val="88CB0F">
                    <a:shade val="67500"/>
                    <a:satMod val="115000"/>
                  </a:srgbClr>
                </a:gs>
                <a:gs pos="29000">
                  <a:srgbClr val="88CB0F">
                    <a:shade val="100000"/>
                    <a:satMod val="115000"/>
                  </a:srgbClr>
                </a:gs>
              </a:gsLst>
              <a:path path="circle">
                <a:fillToRect l="50000" t="50000" r="50000" b="50000"/>
              </a:path>
            </a:gradFill>
            <a:ln>
              <a:noFill/>
            </a:ln>
            <a:effectLst/>
          </p:spPr>
          <p:txBody>
            <a:bodyPr/>
            <a:lstStyle/>
            <a:p>
              <a:pPr fontAlgn="auto">
                <a:spcBef>
                  <a:spcPts val="0"/>
                </a:spcBef>
                <a:spcAft>
                  <a:spcPts val="0"/>
                </a:spcAft>
                <a:defRPr/>
              </a:pPr>
              <a:endParaRPr lang="en-US">
                <a:latin typeface="+mn-lt"/>
                <a:cs typeface="+mn-cs"/>
              </a:endParaRPr>
            </a:p>
          </p:txBody>
        </p:sp>
        <p:sp>
          <p:nvSpPr>
            <p:cNvPr id="101" name="Oval 100"/>
            <p:cNvSpPr/>
            <p:nvPr/>
          </p:nvSpPr>
          <p:spPr>
            <a:xfrm>
              <a:off x="1450182" y="3657603"/>
              <a:ext cx="1163636" cy="852845"/>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2" name="Rectangle 45"/>
          <p:cNvSpPr>
            <a:spLocks noChangeArrowheads="1"/>
          </p:cNvSpPr>
          <p:nvPr/>
        </p:nvSpPr>
        <p:spPr bwMode="auto">
          <a:xfrm>
            <a:off x="5149199" y="3572664"/>
            <a:ext cx="4988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b="1" dirty="0"/>
              <a:t>1990</a:t>
            </a:r>
          </a:p>
        </p:txBody>
      </p:sp>
      <p:grpSp>
        <p:nvGrpSpPr>
          <p:cNvPr id="103" name="Group 31"/>
          <p:cNvGrpSpPr>
            <a:grpSpLocks/>
          </p:cNvGrpSpPr>
          <p:nvPr/>
        </p:nvGrpSpPr>
        <p:grpSpPr bwMode="auto">
          <a:xfrm rot="10800000">
            <a:off x="4502062" y="4318873"/>
            <a:ext cx="1905000" cy="1670052"/>
            <a:chOff x="381000" y="1066800"/>
            <a:chExt cx="1905000" cy="1676401"/>
          </a:xfrm>
        </p:grpSpPr>
        <p:cxnSp>
          <p:nvCxnSpPr>
            <p:cNvPr id="104" name="Straight Connector 103"/>
            <p:cNvCxnSpPr/>
            <p:nvPr/>
          </p:nvCxnSpPr>
          <p:spPr>
            <a:xfrm flipV="1">
              <a:off x="1416050" y="1066800"/>
              <a:ext cx="0" cy="16764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382587" y="1066800"/>
              <a:ext cx="1905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6" name="Rectangle 112"/>
          <p:cNvSpPr>
            <a:spLocks noChangeArrowheads="1"/>
          </p:cNvSpPr>
          <p:nvPr/>
        </p:nvSpPr>
        <p:spPr bwMode="auto">
          <a:xfrm>
            <a:off x="4231782" y="5988926"/>
            <a:ext cx="24537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1200" dirty="0"/>
              <a:t>FHWA SEP-14 Program</a:t>
            </a:r>
          </a:p>
        </p:txBody>
      </p:sp>
      <p:grpSp>
        <p:nvGrpSpPr>
          <p:cNvPr id="107" name="Group 106"/>
          <p:cNvGrpSpPr>
            <a:grpSpLocks noChangeAspect="1"/>
          </p:cNvGrpSpPr>
          <p:nvPr/>
        </p:nvGrpSpPr>
        <p:grpSpPr>
          <a:xfrm>
            <a:off x="6439940" y="2615523"/>
            <a:ext cx="1269839" cy="1310819"/>
            <a:chOff x="1268413" y="3657601"/>
            <a:chExt cx="1527175" cy="1527175"/>
          </a:xfrm>
          <a:effectLst>
            <a:outerShdw blurRad="152400" dir="5400000" sx="90000" sy="-19000" rotWithShape="0">
              <a:prstClr val="black">
                <a:alpha val="22000"/>
              </a:prstClr>
            </a:outerShdw>
          </a:effectLst>
        </p:grpSpPr>
        <p:sp>
          <p:nvSpPr>
            <p:cNvPr id="108" name="Freeform 7"/>
            <p:cNvSpPr>
              <a:spLocks/>
            </p:cNvSpPr>
            <p:nvPr/>
          </p:nvSpPr>
          <p:spPr bwMode="auto">
            <a:xfrm>
              <a:off x="1268413" y="3657601"/>
              <a:ext cx="1527175" cy="1527175"/>
            </a:xfrm>
            <a:custGeom>
              <a:avLst/>
              <a:gdLst>
                <a:gd name="T0" fmla="*/ 2119 w 3846"/>
                <a:gd name="T1" fmla="*/ 9 h 3845"/>
                <a:gd name="T2" fmla="*/ 2403 w 3846"/>
                <a:gd name="T3" fmla="*/ 60 h 3845"/>
                <a:gd name="T4" fmla="*/ 2671 w 3846"/>
                <a:gd name="T5" fmla="*/ 150 h 3845"/>
                <a:gd name="T6" fmla="*/ 2920 w 3846"/>
                <a:gd name="T7" fmla="*/ 278 h 3845"/>
                <a:gd name="T8" fmla="*/ 3147 w 3846"/>
                <a:gd name="T9" fmla="*/ 439 h 3845"/>
                <a:gd name="T10" fmla="*/ 3347 w 3846"/>
                <a:gd name="T11" fmla="*/ 629 h 3845"/>
                <a:gd name="T12" fmla="*/ 3517 w 3846"/>
                <a:gd name="T13" fmla="*/ 848 h 3845"/>
                <a:gd name="T14" fmla="*/ 3656 w 3846"/>
                <a:gd name="T15" fmla="*/ 1089 h 3845"/>
                <a:gd name="T16" fmla="*/ 3760 w 3846"/>
                <a:gd name="T17" fmla="*/ 1350 h 3845"/>
                <a:gd name="T18" fmla="*/ 3824 w 3846"/>
                <a:gd name="T19" fmla="*/ 1629 h 3845"/>
                <a:gd name="T20" fmla="*/ 3846 w 3846"/>
                <a:gd name="T21" fmla="*/ 1922 h 3845"/>
                <a:gd name="T22" fmla="*/ 3824 w 3846"/>
                <a:gd name="T23" fmla="*/ 2215 h 3845"/>
                <a:gd name="T24" fmla="*/ 3760 w 3846"/>
                <a:gd name="T25" fmla="*/ 2495 h 3845"/>
                <a:gd name="T26" fmla="*/ 3656 w 3846"/>
                <a:gd name="T27" fmla="*/ 2756 h 3845"/>
                <a:gd name="T28" fmla="*/ 3517 w 3846"/>
                <a:gd name="T29" fmla="*/ 2997 h 3845"/>
                <a:gd name="T30" fmla="*/ 3347 w 3846"/>
                <a:gd name="T31" fmla="*/ 3215 h 3845"/>
                <a:gd name="T32" fmla="*/ 3147 w 3846"/>
                <a:gd name="T33" fmla="*/ 3406 h 3845"/>
                <a:gd name="T34" fmla="*/ 2920 w 3846"/>
                <a:gd name="T35" fmla="*/ 3567 h 3845"/>
                <a:gd name="T36" fmla="*/ 2671 w 3846"/>
                <a:gd name="T37" fmla="*/ 3693 h 3845"/>
                <a:gd name="T38" fmla="*/ 2403 w 3846"/>
                <a:gd name="T39" fmla="*/ 3784 h 3845"/>
                <a:gd name="T40" fmla="*/ 2119 w 3846"/>
                <a:gd name="T41" fmla="*/ 3835 h 3845"/>
                <a:gd name="T42" fmla="*/ 1824 w 3846"/>
                <a:gd name="T43" fmla="*/ 3842 h 3845"/>
                <a:gd name="T44" fmla="*/ 1535 w 3846"/>
                <a:gd name="T45" fmla="*/ 3806 h 3845"/>
                <a:gd name="T46" fmla="*/ 1262 w 3846"/>
                <a:gd name="T47" fmla="*/ 3728 h 3845"/>
                <a:gd name="T48" fmla="*/ 1006 w 3846"/>
                <a:gd name="T49" fmla="*/ 3612 h 3845"/>
                <a:gd name="T50" fmla="*/ 773 w 3846"/>
                <a:gd name="T51" fmla="*/ 3463 h 3845"/>
                <a:gd name="T52" fmla="*/ 564 w 3846"/>
                <a:gd name="T53" fmla="*/ 3281 h 3845"/>
                <a:gd name="T54" fmla="*/ 382 w 3846"/>
                <a:gd name="T55" fmla="*/ 3073 h 3845"/>
                <a:gd name="T56" fmla="*/ 233 w 3846"/>
                <a:gd name="T57" fmla="*/ 2839 h 3845"/>
                <a:gd name="T58" fmla="*/ 117 w 3846"/>
                <a:gd name="T59" fmla="*/ 2583 h 3845"/>
                <a:gd name="T60" fmla="*/ 39 w 3846"/>
                <a:gd name="T61" fmla="*/ 2310 h 3845"/>
                <a:gd name="T62" fmla="*/ 3 w 3846"/>
                <a:gd name="T63" fmla="*/ 2021 h 3845"/>
                <a:gd name="T64" fmla="*/ 10 w 3846"/>
                <a:gd name="T65" fmla="*/ 1725 h 3845"/>
                <a:gd name="T66" fmla="*/ 61 w 3846"/>
                <a:gd name="T67" fmla="*/ 1442 h 3845"/>
                <a:gd name="T68" fmla="*/ 152 w 3846"/>
                <a:gd name="T69" fmla="*/ 1174 h 3845"/>
                <a:gd name="T70" fmla="*/ 279 w 3846"/>
                <a:gd name="T71" fmla="*/ 925 h 3845"/>
                <a:gd name="T72" fmla="*/ 439 w 3846"/>
                <a:gd name="T73" fmla="*/ 699 h 3845"/>
                <a:gd name="T74" fmla="*/ 630 w 3846"/>
                <a:gd name="T75" fmla="*/ 499 h 3845"/>
                <a:gd name="T76" fmla="*/ 848 w 3846"/>
                <a:gd name="T77" fmla="*/ 327 h 3845"/>
                <a:gd name="T78" fmla="*/ 1090 w 3846"/>
                <a:gd name="T79" fmla="*/ 189 h 3845"/>
                <a:gd name="T80" fmla="*/ 1351 w 3846"/>
                <a:gd name="T81" fmla="*/ 86 h 3845"/>
                <a:gd name="T82" fmla="*/ 1631 w 3846"/>
                <a:gd name="T83" fmla="*/ 21 h 3845"/>
                <a:gd name="T84" fmla="*/ 1923 w 3846"/>
                <a:gd name="T85" fmla="*/ 0 h 3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46" h="3845">
                  <a:moveTo>
                    <a:pt x="1923" y="0"/>
                  </a:moveTo>
                  <a:lnTo>
                    <a:pt x="2022" y="2"/>
                  </a:lnTo>
                  <a:lnTo>
                    <a:pt x="2119" y="9"/>
                  </a:lnTo>
                  <a:lnTo>
                    <a:pt x="2215" y="21"/>
                  </a:lnTo>
                  <a:lnTo>
                    <a:pt x="2310" y="39"/>
                  </a:lnTo>
                  <a:lnTo>
                    <a:pt x="2403" y="60"/>
                  </a:lnTo>
                  <a:lnTo>
                    <a:pt x="2495" y="86"/>
                  </a:lnTo>
                  <a:lnTo>
                    <a:pt x="2584" y="116"/>
                  </a:lnTo>
                  <a:lnTo>
                    <a:pt x="2671" y="150"/>
                  </a:lnTo>
                  <a:lnTo>
                    <a:pt x="2756" y="189"/>
                  </a:lnTo>
                  <a:lnTo>
                    <a:pt x="2839" y="231"/>
                  </a:lnTo>
                  <a:lnTo>
                    <a:pt x="2920" y="278"/>
                  </a:lnTo>
                  <a:lnTo>
                    <a:pt x="2998" y="327"/>
                  </a:lnTo>
                  <a:lnTo>
                    <a:pt x="3073" y="382"/>
                  </a:lnTo>
                  <a:lnTo>
                    <a:pt x="3147" y="439"/>
                  </a:lnTo>
                  <a:lnTo>
                    <a:pt x="3215" y="499"/>
                  </a:lnTo>
                  <a:lnTo>
                    <a:pt x="3283" y="562"/>
                  </a:lnTo>
                  <a:lnTo>
                    <a:pt x="3347" y="629"/>
                  </a:lnTo>
                  <a:lnTo>
                    <a:pt x="3407" y="699"/>
                  </a:lnTo>
                  <a:lnTo>
                    <a:pt x="3464" y="772"/>
                  </a:lnTo>
                  <a:lnTo>
                    <a:pt x="3517" y="848"/>
                  </a:lnTo>
                  <a:lnTo>
                    <a:pt x="3567" y="925"/>
                  </a:lnTo>
                  <a:lnTo>
                    <a:pt x="3613" y="1006"/>
                  </a:lnTo>
                  <a:lnTo>
                    <a:pt x="3656" y="1089"/>
                  </a:lnTo>
                  <a:lnTo>
                    <a:pt x="3695" y="1174"/>
                  </a:lnTo>
                  <a:lnTo>
                    <a:pt x="3729" y="1261"/>
                  </a:lnTo>
                  <a:lnTo>
                    <a:pt x="3760" y="1350"/>
                  </a:lnTo>
                  <a:lnTo>
                    <a:pt x="3785" y="1442"/>
                  </a:lnTo>
                  <a:lnTo>
                    <a:pt x="3807" y="1535"/>
                  </a:lnTo>
                  <a:lnTo>
                    <a:pt x="3824" y="1629"/>
                  </a:lnTo>
                  <a:lnTo>
                    <a:pt x="3836" y="1725"/>
                  </a:lnTo>
                  <a:lnTo>
                    <a:pt x="3844" y="1824"/>
                  </a:lnTo>
                  <a:lnTo>
                    <a:pt x="3846" y="1922"/>
                  </a:lnTo>
                  <a:lnTo>
                    <a:pt x="3844" y="2021"/>
                  </a:lnTo>
                  <a:lnTo>
                    <a:pt x="3836" y="2119"/>
                  </a:lnTo>
                  <a:lnTo>
                    <a:pt x="3824" y="2215"/>
                  </a:lnTo>
                  <a:lnTo>
                    <a:pt x="3807" y="2310"/>
                  </a:lnTo>
                  <a:lnTo>
                    <a:pt x="3785" y="2403"/>
                  </a:lnTo>
                  <a:lnTo>
                    <a:pt x="3760" y="2495"/>
                  </a:lnTo>
                  <a:lnTo>
                    <a:pt x="3729" y="2583"/>
                  </a:lnTo>
                  <a:lnTo>
                    <a:pt x="3695" y="2670"/>
                  </a:lnTo>
                  <a:lnTo>
                    <a:pt x="3656" y="2756"/>
                  </a:lnTo>
                  <a:lnTo>
                    <a:pt x="3613" y="2839"/>
                  </a:lnTo>
                  <a:lnTo>
                    <a:pt x="3567" y="2920"/>
                  </a:lnTo>
                  <a:lnTo>
                    <a:pt x="3517" y="2997"/>
                  </a:lnTo>
                  <a:lnTo>
                    <a:pt x="3464" y="3073"/>
                  </a:lnTo>
                  <a:lnTo>
                    <a:pt x="3407" y="3145"/>
                  </a:lnTo>
                  <a:lnTo>
                    <a:pt x="3347" y="3215"/>
                  </a:lnTo>
                  <a:lnTo>
                    <a:pt x="3283" y="3281"/>
                  </a:lnTo>
                  <a:lnTo>
                    <a:pt x="3215" y="3346"/>
                  </a:lnTo>
                  <a:lnTo>
                    <a:pt x="3147" y="3406"/>
                  </a:lnTo>
                  <a:lnTo>
                    <a:pt x="3073" y="3463"/>
                  </a:lnTo>
                  <a:lnTo>
                    <a:pt x="2998" y="3516"/>
                  </a:lnTo>
                  <a:lnTo>
                    <a:pt x="2920" y="3567"/>
                  </a:lnTo>
                  <a:lnTo>
                    <a:pt x="2839" y="3612"/>
                  </a:lnTo>
                  <a:lnTo>
                    <a:pt x="2756" y="3655"/>
                  </a:lnTo>
                  <a:lnTo>
                    <a:pt x="2671" y="3693"/>
                  </a:lnTo>
                  <a:lnTo>
                    <a:pt x="2584" y="3728"/>
                  </a:lnTo>
                  <a:lnTo>
                    <a:pt x="2495" y="3759"/>
                  </a:lnTo>
                  <a:lnTo>
                    <a:pt x="2403" y="3784"/>
                  </a:lnTo>
                  <a:lnTo>
                    <a:pt x="2310" y="3806"/>
                  </a:lnTo>
                  <a:lnTo>
                    <a:pt x="2215" y="3822"/>
                  </a:lnTo>
                  <a:lnTo>
                    <a:pt x="2119" y="3835"/>
                  </a:lnTo>
                  <a:lnTo>
                    <a:pt x="2022" y="3842"/>
                  </a:lnTo>
                  <a:lnTo>
                    <a:pt x="1923" y="3845"/>
                  </a:lnTo>
                  <a:lnTo>
                    <a:pt x="1824" y="3842"/>
                  </a:lnTo>
                  <a:lnTo>
                    <a:pt x="1727" y="3835"/>
                  </a:lnTo>
                  <a:lnTo>
                    <a:pt x="1631" y="3822"/>
                  </a:lnTo>
                  <a:lnTo>
                    <a:pt x="1535" y="3806"/>
                  </a:lnTo>
                  <a:lnTo>
                    <a:pt x="1443" y="3784"/>
                  </a:lnTo>
                  <a:lnTo>
                    <a:pt x="1351" y="3759"/>
                  </a:lnTo>
                  <a:lnTo>
                    <a:pt x="1262" y="3728"/>
                  </a:lnTo>
                  <a:lnTo>
                    <a:pt x="1175" y="3693"/>
                  </a:lnTo>
                  <a:lnTo>
                    <a:pt x="1090" y="3655"/>
                  </a:lnTo>
                  <a:lnTo>
                    <a:pt x="1006" y="3612"/>
                  </a:lnTo>
                  <a:lnTo>
                    <a:pt x="926" y="3567"/>
                  </a:lnTo>
                  <a:lnTo>
                    <a:pt x="848" y="3516"/>
                  </a:lnTo>
                  <a:lnTo>
                    <a:pt x="773" y="3463"/>
                  </a:lnTo>
                  <a:lnTo>
                    <a:pt x="699" y="3406"/>
                  </a:lnTo>
                  <a:lnTo>
                    <a:pt x="630" y="3346"/>
                  </a:lnTo>
                  <a:lnTo>
                    <a:pt x="564" y="3281"/>
                  </a:lnTo>
                  <a:lnTo>
                    <a:pt x="499" y="3215"/>
                  </a:lnTo>
                  <a:lnTo>
                    <a:pt x="439" y="3145"/>
                  </a:lnTo>
                  <a:lnTo>
                    <a:pt x="382" y="3073"/>
                  </a:lnTo>
                  <a:lnTo>
                    <a:pt x="329" y="2997"/>
                  </a:lnTo>
                  <a:lnTo>
                    <a:pt x="279" y="2920"/>
                  </a:lnTo>
                  <a:lnTo>
                    <a:pt x="233" y="2839"/>
                  </a:lnTo>
                  <a:lnTo>
                    <a:pt x="190" y="2756"/>
                  </a:lnTo>
                  <a:lnTo>
                    <a:pt x="152" y="2670"/>
                  </a:lnTo>
                  <a:lnTo>
                    <a:pt x="117" y="2583"/>
                  </a:lnTo>
                  <a:lnTo>
                    <a:pt x="86" y="2495"/>
                  </a:lnTo>
                  <a:lnTo>
                    <a:pt x="61" y="2403"/>
                  </a:lnTo>
                  <a:lnTo>
                    <a:pt x="39" y="2310"/>
                  </a:lnTo>
                  <a:lnTo>
                    <a:pt x="23" y="2215"/>
                  </a:lnTo>
                  <a:lnTo>
                    <a:pt x="10" y="2119"/>
                  </a:lnTo>
                  <a:lnTo>
                    <a:pt x="3" y="2021"/>
                  </a:lnTo>
                  <a:lnTo>
                    <a:pt x="0" y="1922"/>
                  </a:lnTo>
                  <a:lnTo>
                    <a:pt x="3" y="1824"/>
                  </a:lnTo>
                  <a:lnTo>
                    <a:pt x="10" y="1725"/>
                  </a:lnTo>
                  <a:lnTo>
                    <a:pt x="23" y="1629"/>
                  </a:lnTo>
                  <a:lnTo>
                    <a:pt x="39" y="1535"/>
                  </a:lnTo>
                  <a:lnTo>
                    <a:pt x="61" y="1442"/>
                  </a:lnTo>
                  <a:lnTo>
                    <a:pt x="86" y="1350"/>
                  </a:lnTo>
                  <a:lnTo>
                    <a:pt x="117" y="1261"/>
                  </a:lnTo>
                  <a:lnTo>
                    <a:pt x="152" y="1174"/>
                  </a:lnTo>
                  <a:lnTo>
                    <a:pt x="190" y="1089"/>
                  </a:lnTo>
                  <a:lnTo>
                    <a:pt x="233" y="1006"/>
                  </a:lnTo>
                  <a:lnTo>
                    <a:pt x="279" y="925"/>
                  </a:lnTo>
                  <a:lnTo>
                    <a:pt x="329" y="848"/>
                  </a:lnTo>
                  <a:lnTo>
                    <a:pt x="382" y="772"/>
                  </a:lnTo>
                  <a:lnTo>
                    <a:pt x="439" y="699"/>
                  </a:lnTo>
                  <a:lnTo>
                    <a:pt x="499" y="629"/>
                  </a:lnTo>
                  <a:lnTo>
                    <a:pt x="564" y="562"/>
                  </a:lnTo>
                  <a:lnTo>
                    <a:pt x="630" y="499"/>
                  </a:lnTo>
                  <a:lnTo>
                    <a:pt x="699" y="439"/>
                  </a:lnTo>
                  <a:lnTo>
                    <a:pt x="773" y="382"/>
                  </a:lnTo>
                  <a:lnTo>
                    <a:pt x="848" y="327"/>
                  </a:lnTo>
                  <a:lnTo>
                    <a:pt x="926" y="278"/>
                  </a:lnTo>
                  <a:lnTo>
                    <a:pt x="1006" y="231"/>
                  </a:lnTo>
                  <a:lnTo>
                    <a:pt x="1090" y="189"/>
                  </a:lnTo>
                  <a:lnTo>
                    <a:pt x="1175" y="150"/>
                  </a:lnTo>
                  <a:lnTo>
                    <a:pt x="1262" y="116"/>
                  </a:lnTo>
                  <a:lnTo>
                    <a:pt x="1351" y="86"/>
                  </a:lnTo>
                  <a:lnTo>
                    <a:pt x="1443" y="60"/>
                  </a:lnTo>
                  <a:lnTo>
                    <a:pt x="1535" y="39"/>
                  </a:lnTo>
                  <a:lnTo>
                    <a:pt x="1631" y="21"/>
                  </a:lnTo>
                  <a:lnTo>
                    <a:pt x="1727" y="9"/>
                  </a:lnTo>
                  <a:lnTo>
                    <a:pt x="1824" y="2"/>
                  </a:lnTo>
                  <a:lnTo>
                    <a:pt x="1923" y="0"/>
                  </a:lnTo>
                  <a:close/>
                </a:path>
              </a:pathLst>
            </a:custGeom>
            <a:gradFill>
              <a:gsLst>
                <a:gs pos="90000">
                  <a:srgbClr val="88CB0F">
                    <a:shade val="30000"/>
                    <a:satMod val="115000"/>
                  </a:srgbClr>
                </a:gs>
                <a:gs pos="50000">
                  <a:srgbClr val="88CB0F">
                    <a:shade val="67500"/>
                    <a:satMod val="115000"/>
                  </a:srgbClr>
                </a:gs>
                <a:gs pos="29000">
                  <a:srgbClr val="88CB0F">
                    <a:shade val="100000"/>
                    <a:satMod val="115000"/>
                  </a:srgbClr>
                </a:gs>
              </a:gsLst>
              <a:path path="circle">
                <a:fillToRect l="50000" t="50000" r="50000" b="50000"/>
              </a:path>
            </a:gradFill>
            <a:ln>
              <a:noFill/>
            </a:ln>
            <a:effectLst/>
          </p:spPr>
          <p:txBody>
            <a:bodyPr/>
            <a:lstStyle/>
            <a:p>
              <a:pPr fontAlgn="auto">
                <a:spcBef>
                  <a:spcPts val="0"/>
                </a:spcBef>
                <a:spcAft>
                  <a:spcPts val="0"/>
                </a:spcAft>
                <a:defRPr/>
              </a:pPr>
              <a:endParaRPr lang="en-US">
                <a:latin typeface="+mn-lt"/>
                <a:cs typeface="+mn-cs"/>
              </a:endParaRPr>
            </a:p>
          </p:txBody>
        </p:sp>
        <p:sp>
          <p:nvSpPr>
            <p:cNvPr id="109" name="Oval 108"/>
            <p:cNvSpPr/>
            <p:nvPr/>
          </p:nvSpPr>
          <p:spPr>
            <a:xfrm>
              <a:off x="1450182" y="3657603"/>
              <a:ext cx="1163636" cy="852845"/>
            </a:xfrm>
            <a:prstGeom prst="ellipse">
              <a:avLst/>
            </a:prstGeom>
            <a:gradFill>
              <a:gsLst>
                <a:gs pos="15000">
                  <a:srgbClr val="F1F1F1">
                    <a:lumMod val="94000"/>
                    <a:lumOff val="6000"/>
                    <a:alpha val="67000"/>
                  </a:srgbClr>
                </a:gs>
                <a:gs pos="90000">
                  <a:srgbClr val="F8F8F8">
                    <a:lumMod val="84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10" name="Rectangle 45"/>
          <p:cNvSpPr>
            <a:spLocks noChangeArrowheads="1"/>
          </p:cNvSpPr>
          <p:nvPr/>
        </p:nvSpPr>
        <p:spPr bwMode="auto">
          <a:xfrm>
            <a:off x="6858850" y="3203558"/>
            <a:ext cx="4988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1200" b="1" dirty="0"/>
              <a:t>2002</a:t>
            </a:r>
          </a:p>
        </p:txBody>
      </p:sp>
    </p:spTree>
    <p:extLst>
      <p:ext uri="{BB962C8B-B14F-4D97-AF65-F5344CB8AC3E}">
        <p14:creationId xmlns:p14="http://schemas.microsoft.com/office/powerpoint/2010/main" val="1566418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Background on ODOT’s DB Program</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15</a:t>
            </a:fld>
            <a:endParaRPr lang="en-US" dirty="0"/>
          </a:p>
        </p:txBody>
      </p:sp>
      <p:sp>
        <p:nvSpPr>
          <p:cNvPr id="4" name="Content Placeholder 3"/>
          <p:cNvSpPr>
            <a:spLocks noGrp="1"/>
          </p:cNvSpPr>
          <p:nvPr>
            <p:ph sz="quarter" idx="11"/>
          </p:nvPr>
        </p:nvSpPr>
        <p:spPr/>
        <p:txBody>
          <a:bodyPr/>
          <a:lstStyle/>
          <a:p>
            <a:r>
              <a:rPr lang="en-US" dirty="0"/>
              <a:t>1995:  Pilot program</a:t>
            </a:r>
          </a:p>
          <a:p>
            <a:pPr lvl="1"/>
            <a:r>
              <a:rPr lang="en-US" dirty="0"/>
              <a:t>6 pilot projects, ranging from $250,000 to $14 million</a:t>
            </a:r>
          </a:p>
          <a:p>
            <a:pPr lvl="1"/>
            <a:r>
              <a:rPr lang="en-US" dirty="0"/>
              <a:t>Findings:</a:t>
            </a:r>
          </a:p>
          <a:p>
            <a:pPr lvl="2"/>
            <a:r>
              <a:rPr lang="en-US" dirty="0"/>
              <a:t>Significant time savings over traditional DBB</a:t>
            </a:r>
          </a:p>
          <a:p>
            <a:pPr lvl="2"/>
            <a:r>
              <a:rPr lang="en-US" dirty="0"/>
              <a:t>Few or no change orders and claims</a:t>
            </a:r>
          </a:p>
          <a:p>
            <a:pPr lvl="2"/>
            <a:r>
              <a:rPr lang="en-US" dirty="0"/>
              <a:t>Lower ODOT administrative costs</a:t>
            </a:r>
          </a:p>
          <a:p>
            <a:pPr lvl="2"/>
            <a:r>
              <a:rPr lang="en-US" dirty="0"/>
              <a:t>Reduced inspection requirements</a:t>
            </a:r>
          </a:p>
          <a:p>
            <a:pPr lvl="2"/>
            <a:r>
              <a:rPr lang="en-US" dirty="0"/>
              <a:t>More cooperative atmosphere</a:t>
            </a:r>
          </a:p>
          <a:p>
            <a:pPr lvl="2"/>
            <a:r>
              <a:rPr lang="en-US" dirty="0"/>
              <a:t>Clear scope of work required</a:t>
            </a:r>
          </a:p>
          <a:p>
            <a:pPr lvl="2"/>
            <a:r>
              <a:rPr lang="en-US" dirty="0"/>
              <a:t>One-step procurement process may not be suitable for complex jobs</a:t>
            </a:r>
          </a:p>
          <a:p>
            <a:r>
              <a:rPr lang="en-US" dirty="0"/>
              <a:t>1999:  ODOT granted additional DB authority</a:t>
            </a:r>
          </a:p>
          <a:p>
            <a:r>
              <a:rPr lang="en-US" dirty="0"/>
              <a:t>2011:  Quality Based Selection authority</a:t>
            </a:r>
          </a:p>
          <a:p>
            <a:endParaRPr lang="en-US" dirty="0"/>
          </a:p>
        </p:txBody>
      </p:sp>
    </p:spTree>
    <p:extLst>
      <p:ext uri="{BB962C8B-B14F-4D97-AF65-F5344CB8AC3E}">
        <p14:creationId xmlns:p14="http://schemas.microsoft.com/office/powerpoint/2010/main" val="952268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ODOT DB Project Program History</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16</a:t>
            </a:fld>
            <a:endParaRPr lang="en-US" dirty="0"/>
          </a:p>
        </p:txBody>
      </p:sp>
      <p:graphicFrame>
        <p:nvGraphicFramePr>
          <p:cNvPr id="10" name="Content Placeholder 9"/>
          <p:cNvGraphicFramePr>
            <a:graphicFrameLocks noGrp="1"/>
          </p:cNvGraphicFramePr>
          <p:nvPr>
            <p:ph sz="quarter" idx="11"/>
            <p:extLst>
              <p:ext uri="{D42A27DB-BD31-4B8C-83A1-F6EECF244321}">
                <p14:modId xmlns:p14="http://schemas.microsoft.com/office/powerpoint/2010/main" val="1730455508"/>
              </p:ext>
            </p:extLst>
          </p:nvPr>
        </p:nvGraphicFramePr>
        <p:xfrm>
          <a:off x="304800" y="925516"/>
          <a:ext cx="8353425" cy="5218543"/>
        </p:xfrm>
        <a:graphic>
          <a:graphicData uri="http://schemas.openxmlformats.org/drawingml/2006/table">
            <a:tbl>
              <a:tblPr/>
              <a:tblGrid>
                <a:gridCol w="1669439">
                  <a:extLst>
                    <a:ext uri="{9D8B030D-6E8A-4147-A177-3AD203B41FA5}">
                      <a16:colId xmlns:a16="http://schemas.microsoft.com/office/drawing/2014/main" val="1090263248"/>
                    </a:ext>
                  </a:extLst>
                </a:gridCol>
                <a:gridCol w="1495022">
                  <a:extLst>
                    <a:ext uri="{9D8B030D-6E8A-4147-A177-3AD203B41FA5}">
                      <a16:colId xmlns:a16="http://schemas.microsoft.com/office/drawing/2014/main" val="2763486396"/>
                    </a:ext>
                  </a:extLst>
                </a:gridCol>
                <a:gridCol w="2149089">
                  <a:extLst>
                    <a:ext uri="{9D8B030D-6E8A-4147-A177-3AD203B41FA5}">
                      <a16:colId xmlns:a16="http://schemas.microsoft.com/office/drawing/2014/main" val="3260704993"/>
                    </a:ext>
                  </a:extLst>
                </a:gridCol>
                <a:gridCol w="3039875">
                  <a:extLst>
                    <a:ext uri="{9D8B030D-6E8A-4147-A177-3AD203B41FA5}">
                      <a16:colId xmlns:a16="http://schemas.microsoft.com/office/drawing/2014/main" val="749064432"/>
                    </a:ext>
                  </a:extLst>
                </a:gridCol>
              </a:tblGrid>
              <a:tr h="125538">
                <a:tc>
                  <a:txBody>
                    <a:bodyPr/>
                    <a:lstStyle/>
                    <a:p>
                      <a:pPr algn="ctr" fontAlgn="b"/>
                      <a:r>
                        <a:rPr lang="en-US" sz="1400" b="0" i="0" u="none" strike="noStrike">
                          <a:solidFill>
                            <a:srgbClr val="006100"/>
                          </a:solidFill>
                          <a:effectLst/>
                          <a:latin typeface="Calibri" panose="020F0502020204030204" pitchFamily="34" charset="0"/>
                        </a:rPr>
                        <a:t> Fiscal Year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400" b="0" i="0" u="none" strike="noStrike">
                          <a:solidFill>
                            <a:srgbClr val="006100"/>
                          </a:solidFill>
                          <a:effectLst/>
                          <a:latin typeface="Calibri" panose="020F0502020204030204" pitchFamily="34" charset="0"/>
                        </a:rPr>
                        <a:t> # of Projects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400" b="0" i="0" u="none" strike="noStrike">
                          <a:solidFill>
                            <a:srgbClr val="006100"/>
                          </a:solidFill>
                          <a:effectLst/>
                          <a:latin typeface="Calibri" panose="020F0502020204030204" pitchFamily="34" charset="0"/>
                        </a:rPr>
                        <a:t> Total Value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400" b="0" i="0" u="none" strike="noStrike" dirty="0">
                          <a:solidFill>
                            <a:srgbClr val="006100"/>
                          </a:solidFill>
                          <a:effectLst/>
                          <a:latin typeface="Calibri" panose="020F0502020204030204" pitchFamily="34" charset="0"/>
                        </a:rPr>
                        <a:t> Average of Project Size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602048929"/>
                  </a:ext>
                </a:extLst>
              </a:tr>
              <a:tr h="227223">
                <a:tc>
                  <a:txBody>
                    <a:bodyPr/>
                    <a:lstStyle/>
                    <a:p>
                      <a:pPr algn="r" fontAlgn="b"/>
                      <a:r>
                        <a:rPr lang="en-US" sz="1400" b="0" i="0" u="none" strike="noStrike" dirty="0">
                          <a:solidFill>
                            <a:srgbClr val="006100"/>
                          </a:solidFill>
                          <a:effectLst/>
                          <a:latin typeface="Calibri" panose="020F0502020204030204" pitchFamily="34" charset="0"/>
                        </a:rPr>
                        <a:t> 1998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13,888,653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13,888,653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704536616"/>
                  </a:ext>
                </a:extLst>
              </a:tr>
              <a:tr h="227223">
                <a:tc>
                  <a:txBody>
                    <a:bodyPr/>
                    <a:lstStyle/>
                    <a:p>
                      <a:pPr algn="r" fontAlgn="b"/>
                      <a:r>
                        <a:rPr lang="en-US" sz="1400" b="0" i="0" u="none" strike="noStrike">
                          <a:solidFill>
                            <a:srgbClr val="006100"/>
                          </a:solidFill>
                          <a:effectLst/>
                          <a:latin typeface="Calibri" panose="020F0502020204030204" pitchFamily="34" charset="0"/>
                        </a:rPr>
                        <a:t> 2000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6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113,996,441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18,999,407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4251922968"/>
                  </a:ext>
                </a:extLst>
              </a:tr>
              <a:tr h="227223">
                <a:tc>
                  <a:txBody>
                    <a:bodyPr/>
                    <a:lstStyle/>
                    <a:p>
                      <a:pPr algn="r" fontAlgn="b"/>
                      <a:r>
                        <a:rPr lang="en-US" sz="1400" b="0" i="0" u="none" strike="noStrike">
                          <a:solidFill>
                            <a:srgbClr val="006100"/>
                          </a:solidFill>
                          <a:effectLst/>
                          <a:latin typeface="Calibri" panose="020F0502020204030204" pitchFamily="34" charset="0"/>
                        </a:rPr>
                        <a:t> 2001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11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96,124,911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8,738,628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370511183"/>
                  </a:ext>
                </a:extLst>
              </a:tr>
              <a:tr h="227223">
                <a:tc>
                  <a:txBody>
                    <a:bodyPr/>
                    <a:lstStyle/>
                    <a:p>
                      <a:pPr algn="r" fontAlgn="b"/>
                      <a:r>
                        <a:rPr lang="en-US" sz="1400" b="0" i="0" u="none" strike="noStrike">
                          <a:solidFill>
                            <a:srgbClr val="006100"/>
                          </a:solidFill>
                          <a:effectLst/>
                          <a:latin typeface="Calibri" panose="020F0502020204030204" pitchFamily="34" charset="0"/>
                        </a:rPr>
                        <a:t> 2002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9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4,762,840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529,204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044121609"/>
                  </a:ext>
                </a:extLst>
              </a:tr>
              <a:tr h="227223">
                <a:tc>
                  <a:txBody>
                    <a:bodyPr/>
                    <a:lstStyle/>
                    <a:p>
                      <a:pPr algn="r" fontAlgn="b"/>
                      <a:r>
                        <a:rPr lang="en-US" sz="1400" b="0" i="0" u="none" strike="noStrike">
                          <a:solidFill>
                            <a:srgbClr val="006100"/>
                          </a:solidFill>
                          <a:effectLst/>
                          <a:latin typeface="Calibri" panose="020F0502020204030204" pitchFamily="34" charset="0"/>
                        </a:rPr>
                        <a:t> 2003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23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45,953,966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1,997,999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4046112992"/>
                  </a:ext>
                </a:extLst>
              </a:tr>
              <a:tr h="227223">
                <a:tc>
                  <a:txBody>
                    <a:bodyPr/>
                    <a:lstStyle/>
                    <a:p>
                      <a:pPr algn="r" fontAlgn="b"/>
                      <a:r>
                        <a:rPr lang="en-US" sz="1400" b="0" i="0" u="none" strike="noStrike">
                          <a:solidFill>
                            <a:srgbClr val="006100"/>
                          </a:solidFill>
                          <a:effectLst/>
                          <a:latin typeface="Calibri" panose="020F0502020204030204" pitchFamily="34" charset="0"/>
                        </a:rPr>
                        <a:t> 2004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7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11,060,996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1,580,142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568109663"/>
                  </a:ext>
                </a:extLst>
              </a:tr>
              <a:tr h="227223">
                <a:tc>
                  <a:txBody>
                    <a:bodyPr/>
                    <a:lstStyle/>
                    <a:p>
                      <a:pPr algn="r" fontAlgn="b"/>
                      <a:r>
                        <a:rPr lang="en-US" sz="1400" b="0" i="0" u="none" strike="noStrike">
                          <a:solidFill>
                            <a:srgbClr val="006100"/>
                          </a:solidFill>
                          <a:effectLst/>
                          <a:latin typeface="Calibri" panose="020F0502020204030204" pitchFamily="34" charset="0"/>
                        </a:rPr>
                        <a:t> 2005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31,179,305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7,794,826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725852997"/>
                  </a:ext>
                </a:extLst>
              </a:tr>
              <a:tr h="227223">
                <a:tc>
                  <a:txBody>
                    <a:bodyPr/>
                    <a:lstStyle/>
                    <a:p>
                      <a:pPr algn="r" fontAlgn="b"/>
                      <a:r>
                        <a:rPr lang="en-US" sz="1400" b="0" i="0" u="none" strike="noStrike">
                          <a:solidFill>
                            <a:srgbClr val="006100"/>
                          </a:solidFill>
                          <a:effectLst/>
                          <a:latin typeface="Calibri" panose="020F0502020204030204" pitchFamily="34" charset="0"/>
                        </a:rPr>
                        <a:t> 2006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8,327,978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dirty="0">
                          <a:solidFill>
                            <a:srgbClr val="006100"/>
                          </a:solidFill>
                          <a:effectLst/>
                          <a:latin typeface="Calibri" panose="020F0502020204030204" pitchFamily="34" charset="0"/>
                        </a:rPr>
                        <a:t> $                             2,081,994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503898336"/>
                  </a:ext>
                </a:extLst>
              </a:tr>
              <a:tr h="227223">
                <a:tc>
                  <a:txBody>
                    <a:bodyPr/>
                    <a:lstStyle/>
                    <a:p>
                      <a:pPr algn="r" fontAlgn="b"/>
                      <a:r>
                        <a:rPr lang="en-US" sz="1400" b="0" i="0" u="none" strike="noStrike">
                          <a:solidFill>
                            <a:srgbClr val="006100"/>
                          </a:solidFill>
                          <a:effectLst/>
                          <a:latin typeface="Calibri" panose="020F0502020204030204" pitchFamily="34" charset="0"/>
                        </a:rPr>
                        <a:t> 2007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7,383,920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3,691,960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910658350"/>
                  </a:ext>
                </a:extLst>
              </a:tr>
              <a:tr h="227223">
                <a:tc>
                  <a:txBody>
                    <a:bodyPr/>
                    <a:lstStyle/>
                    <a:p>
                      <a:pPr algn="r" fontAlgn="b"/>
                      <a:r>
                        <a:rPr lang="en-US" sz="1400" b="0" i="0" u="none" strike="noStrike">
                          <a:solidFill>
                            <a:srgbClr val="006100"/>
                          </a:solidFill>
                          <a:effectLst/>
                          <a:latin typeface="Calibri" panose="020F0502020204030204" pitchFamily="34" charset="0"/>
                        </a:rPr>
                        <a:t> 2008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8,655,327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1,731,065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157854578"/>
                  </a:ext>
                </a:extLst>
              </a:tr>
              <a:tr h="227223">
                <a:tc>
                  <a:txBody>
                    <a:bodyPr/>
                    <a:lstStyle/>
                    <a:p>
                      <a:pPr algn="r" fontAlgn="b"/>
                      <a:r>
                        <a:rPr lang="en-US" sz="1400" b="0" i="0" u="none" strike="noStrike">
                          <a:solidFill>
                            <a:srgbClr val="006100"/>
                          </a:solidFill>
                          <a:effectLst/>
                          <a:latin typeface="Calibri" panose="020F0502020204030204" pitchFamily="34" charset="0"/>
                        </a:rPr>
                        <a:t> 2009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12,917,969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dirty="0">
                          <a:solidFill>
                            <a:srgbClr val="006100"/>
                          </a:solidFill>
                          <a:effectLst/>
                          <a:latin typeface="Calibri" panose="020F0502020204030204" pitchFamily="34" charset="0"/>
                        </a:rPr>
                        <a:t> $                             2,583,594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427432802"/>
                  </a:ext>
                </a:extLst>
              </a:tr>
              <a:tr h="227223">
                <a:tc>
                  <a:txBody>
                    <a:bodyPr/>
                    <a:lstStyle/>
                    <a:p>
                      <a:pPr algn="r" fontAlgn="b"/>
                      <a:r>
                        <a:rPr lang="en-US" sz="1400" b="0" i="0" u="none" strike="noStrike">
                          <a:solidFill>
                            <a:srgbClr val="006100"/>
                          </a:solidFill>
                          <a:effectLst/>
                          <a:latin typeface="Calibri" panose="020F0502020204030204" pitchFamily="34" charset="0"/>
                        </a:rPr>
                        <a:t> 2010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25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78,223,915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3,128,957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925894118"/>
                  </a:ext>
                </a:extLst>
              </a:tr>
              <a:tr h="227223">
                <a:tc>
                  <a:txBody>
                    <a:bodyPr/>
                    <a:lstStyle/>
                    <a:p>
                      <a:pPr algn="r" fontAlgn="b"/>
                      <a:r>
                        <a:rPr lang="en-US" sz="1400" b="0" i="0" u="none" strike="noStrike">
                          <a:solidFill>
                            <a:srgbClr val="006100"/>
                          </a:solidFill>
                          <a:effectLst/>
                          <a:latin typeface="Calibri" panose="020F0502020204030204" pitchFamily="34" charset="0"/>
                        </a:rPr>
                        <a:t> 2011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19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534,973,914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28,156,522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741228586"/>
                  </a:ext>
                </a:extLst>
              </a:tr>
              <a:tr h="227223">
                <a:tc>
                  <a:txBody>
                    <a:bodyPr/>
                    <a:lstStyle/>
                    <a:p>
                      <a:pPr algn="r" fontAlgn="b"/>
                      <a:r>
                        <a:rPr lang="en-US" sz="1400" b="0" i="0" u="none" strike="noStrike">
                          <a:solidFill>
                            <a:srgbClr val="006100"/>
                          </a:solidFill>
                          <a:effectLst/>
                          <a:latin typeface="Calibri" panose="020F0502020204030204" pitchFamily="34" charset="0"/>
                        </a:rPr>
                        <a:t> 2012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13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109,610,289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8,431,561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834276057"/>
                  </a:ext>
                </a:extLst>
              </a:tr>
              <a:tr h="227223">
                <a:tc>
                  <a:txBody>
                    <a:bodyPr/>
                    <a:lstStyle/>
                    <a:p>
                      <a:pPr algn="r" fontAlgn="b"/>
                      <a:r>
                        <a:rPr lang="en-US" sz="1400" b="0" i="0" u="none" strike="noStrike">
                          <a:solidFill>
                            <a:srgbClr val="006100"/>
                          </a:solidFill>
                          <a:effectLst/>
                          <a:latin typeface="Calibri" panose="020F0502020204030204" pitchFamily="34" charset="0"/>
                        </a:rPr>
                        <a:t> 2013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24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121,123,694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5,046,821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694934449"/>
                  </a:ext>
                </a:extLst>
              </a:tr>
              <a:tr h="227223">
                <a:tc>
                  <a:txBody>
                    <a:bodyPr/>
                    <a:lstStyle/>
                    <a:p>
                      <a:pPr algn="r" fontAlgn="b"/>
                      <a:r>
                        <a:rPr lang="en-US" sz="1400" b="0" i="0" u="none" strike="noStrike">
                          <a:solidFill>
                            <a:srgbClr val="006100"/>
                          </a:solidFill>
                          <a:effectLst/>
                          <a:latin typeface="Calibri" panose="020F0502020204030204" pitchFamily="34" charset="0"/>
                        </a:rPr>
                        <a:t> 2014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38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625,920,085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16,471,581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683750835"/>
                  </a:ext>
                </a:extLst>
              </a:tr>
              <a:tr h="227223">
                <a:tc>
                  <a:txBody>
                    <a:bodyPr/>
                    <a:lstStyle/>
                    <a:p>
                      <a:pPr algn="r" fontAlgn="b"/>
                      <a:r>
                        <a:rPr lang="en-US" sz="1400" b="0" i="0" u="none" strike="noStrike">
                          <a:solidFill>
                            <a:srgbClr val="006100"/>
                          </a:solidFill>
                          <a:effectLst/>
                          <a:latin typeface="Calibri" panose="020F0502020204030204" pitchFamily="34" charset="0"/>
                        </a:rPr>
                        <a:t> 2015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44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490,235,402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11,141,714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3222620909"/>
                  </a:ext>
                </a:extLst>
              </a:tr>
              <a:tr h="227223">
                <a:tc>
                  <a:txBody>
                    <a:bodyPr/>
                    <a:lstStyle/>
                    <a:p>
                      <a:pPr algn="r" fontAlgn="b"/>
                      <a:r>
                        <a:rPr lang="en-US" sz="1400" b="0" i="0" u="none" strike="noStrike">
                          <a:solidFill>
                            <a:srgbClr val="006100"/>
                          </a:solidFill>
                          <a:effectLst/>
                          <a:latin typeface="Calibri" panose="020F0502020204030204" pitchFamily="34" charset="0"/>
                        </a:rPr>
                        <a:t> 2016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57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206,662,009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3,625,649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778370284"/>
                  </a:ext>
                </a:extLst>
              </a:tr>
              <a:tr h="227223">
                <a:tc>
                  <a:txBody>
                    <a:bodyPr/>
                    <a:lstStyle/>
                    <a:p>
                      <a:pPr algn="r" fontAlgn="b"/>
                      <a:r>
                        <a:rPr lang="en-US" sz="1400" b="0" i="0" u="none" strike="noStrike">
                          <a:solidFill>
                            <a:srgbClr val="006100"/>
                          </a:solidFill>
                          <a:effectLst/>
                          <a:latin typeface="Calibri" panose="020F0502020204030204" pitchFamily="34" charset="0"/>
                        </a:rPr>
                        <a:t> 2017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22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57,703,748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2,622,898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759999837"/>
                  </a:ext>
                </a:extLst>
              </a:tr>
              <a:tr h="227223">
                <a:tc>
                  <a:txBody>
                    <a:bodyPr/>
                    <a:lstStyle/>
                    <a:p>
                      <a:pPr algn="r" fontAlgn="b"/>
                      <a:r>
                        <a:rPr lang="en-US" sz="1400" b="0" i="0" u="none" strike="noStrike">
                          <a:solidFill>
                            <a:srgbClr val="006100"/>
                          </a:solidFill>
                          <a:effectLst/>
                          <a:latin typeface="Calibri" panose="020F0502020204030204" pitchFamily="34" charset="0"/>
                        </a:rPr>
                        <a:t> 2018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28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530,633,133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18,951,183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617522192"/>
                  </a:ext>
                </a:extLst>
              </a:tr>
              <a:tr h="227223">
                <a:tc>
                  <a:txBody>
                    <a:bodyPr/>
                    <a:lstStyle/>
                    <a:p>
                      <a:pPr algn="r" fontAlgn="b"/>
                      <a:r>
                        <a:rPr lang="en-US" sz="1400" b="0" i="0" u="none" strike="noStrike">
                          <a:solidFill>
                            <a:srgbClr val="006100"/>
                          </a:solidFill>
                          <a:effectLst/>
                          <a:latin typeface="Calibri" panose="020F0502020204030204" pitchFamily="34" charset="0"/>
                        </a:rPr>
                        <a:t> 2019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2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87,282,562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43,641,281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358686734"/>
                  </a:ext>
                </a:extLst>
              </a:tr>
              <a:tr h="227223">
                <a:tc>
                  <a:txBody>
                    <a:bodyPr/>
                    <a:lstStyle/>
                    <a:p>
                      <a:pPr algn="r" fontAlgn="b"/>
                      <a:r>
                        <a:rPr lang="en-US" sz="1400" b="0" i="0" u="none" strike="noStrike" dirty="0">
                          <a:solidFill>
                            <a:srgbClr val="006100"/>
                          </a:solidFill>
                          <a:effectLst/>
                          <a:latin typeface="Calibri" panose="020F0502020204030204" pitchFamily="34" charset="0"/>
                        </a:rPr>
                        <a:t> Grand Total </a:t>
                      </a:r>
                    </a:p>
                  </a:txBody>
                  <a:tcPr marL="6277" marR="6277" marT="62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349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a:solidFill>
                            <a:srgbClr val="006100"/>
                          </a:solidFill>
                          <a:effectLst/>
                          <a:latin typeface="Calibri" panose="020F0502020204030204" pitchFamily="34" charset="0"/>
                        </a:rPr>
                        <a:t> $     3,196,621,056 </a:t>
                      </a:r>
                    </a:p>
                  </a:txBody>
                  <a:tcPr marL="6277" marR="6277" marT="62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400" b="0" i="0" u="none" strike="noStrike" dirty="0">
                          <a:solidFill>
                            <a:srgbClr val="006100"/>
                          </a:solidFill>
                          <a:effectLst/>
                          <a:latin typeface="Calibri" panose="020F0502020204030204" pitchFamily="34" charset="0"/>
                        </a:rPr>
                        <a:t> $                             9,159,373 </a:t>
                      </a:r>
                    </a:p>
                  </a:txBody>
                  <a:tcPr marL="6277" marR="6277" marT="62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88222980"/>
                  </a:ext>
                </a:extLst>
              </a:tr>
            </a:tbl>
          </a:graphicData>
        </a:graphic>
      </p:graphicFrame>
    </p:spTree>
    <p:extLst>
      <p:ext uri="{BB962C8B-B14F-4D97-AF65-F5344CB8AC3E}">
        <p14:creationId xmlns:p14="http://schemas.microsoft.com/office/powerpoint/2010/main" val="3006968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ODOT DB Program – Key Projects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17</a:t>
            </a:fld>
            <a:endParaRPr lang="en-US" dirty="0"/>
          </a:p>
        </p:txBody>
      </p:sp>
      <p:sp>
        <p:nvSpPr>
          <p:cNvPr id="4" name="Content Placeholder 3"/>
          <p:cNvSpPr>
            <a:spLocks noGrp="1"/>
          </p:cNvSpPr>
          <p:nvPr>
            <p:ph sz="quarter" idx="11"/>
          </p:nvPr>
        </p:nvSpPr>
        <p:spPr/>
        <p:txBody>
          <a:bodyPr/>
          <a:lstStyle/>
          <a:p>
            <a:pPr lvl="1"/>
            <a:r>
              <a:rPr lang="en-US" sz="2800" dirty="0"/>
              <a:t>CCG1</a:t>
            </a:r>
          </a:p>
          <a:p>
            <a:pPr lvl="1"/>
            <a:r>
              <a:rPr lang="en-US" sz="2800" dirty="0"/>
              <a:t>670/71 Columbus Crossroads</a:t>
            </a:r>
          </a:p>
          <a:p>
            <a:pPr lvl="1"/>
            <a:r>
              <a:rPr lang="en-US" sz="2800" dirty="0"/>
              <a:t>CCG2</a:t>
            </a:r>
          </a:p>
          <a:p>
            <a:pPr lvl="1"/>
            <a:r>
              <a:rPr lang="en-US" sz="2800" dirty="0"/>
              <a:t>71 Widenings (3 projects)</a:t>
            </a:r>
          </a:p>
          <a:p>
            <a:pPr lvl="1"/>
            <a:r>
              <a:rPr lang="en-US" sz="2800" dirty="0"/>
              <a:t>Martin Luther King Interchange</a:t>
            </a:r>
          </a:p>
          <a:p>
            <a:pPr lvl="1"/>
            <a:r>
              <a:rPr lang="en-US" sz="2800" dirty="0"/>
              <a:t>Opportunity Corridor 2</a:t>
            </a:r>
          </a:p>
          <a:p>
            <a:pPr lvl="1"/>
            <a:r>
              <a:rPr lang="en-US" sz="2800" dirty="0"/>
              <a:t>Ohio Bridge Partnership Program</a:t>
            </a:r>
          </a:p>
          <a:p>
            <a:pPr lvl="1"/>
            <a:r>
              <a:rPr lang="en-US" sz="2800" dirty="0"/>
              <a:t>Opportunity Corridor 3</a:t>
            </a:r>
          </a:p>
          <a:p>
            <a:pPr lvl="1"/>
            <a:r>
              <a:rPr lang="en-US" sz="2800" dirty="0"/>
              <a:t>I-480 Valley View Bridge</a:t>
            </a:r>
          </a:p>
          <a:p>
            <a:pPr lvl="1"/>
            <a:r>
              <a:rPr lang="en-US" sz="2800" dirty="0"/>
              <a:t>Luc-2 Anthony Wayne Bridge Dehumidification</a:t>
            </a:r>
          </a:p>
          <a:p>
            <a:pPr lvl="1"/>
            <a:endParaRPr lang="en-US" dirty="0"/>
          </a:p>
        </p:txBody>
      </p:sp>
    </p:spTree>
    <p:extLst>
      <p:ext uri="{BB962C8B-B14F-4D97-AF65-F5344CB8AC3E}">
        <p14:creationId xmlns:p14="http://schemas.microsoft.com/office/powerpoint/2010/main" val="1522561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Authority/Legal Basis for Use of DB</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18</a:t>
            </a:fld>
            <a:endParaRPr lang="en-US" dirty="0"/>
          </a:p>
        </p:txBody>
      </p:sp>
      <p:sp>
        <p:nvSpPr>
          <p:cNvPr id="4" name="Content Placeholder 3"/>
          <p:cNvSpPr>
            <a:spLocks noGrp="1"/>
          </p:cNvSpPr>
          <p:nvPr>
            <p:ph sz="quarter" idx="11"/>
          </p:nvPr>
        </p:nvSpPr>
        <p:spPr/>
        <p:txBody>
          <a:bodyPr/>
          <a:lstStyle/>
          <a:p>
            <a:r>
              <a:rPr lang="en-US" dirty="0"/>
              <a:t>Federal Authority</a:t>
            </a:r>
          </a:p>
          <a:p>
            <a:pPr lvl="1"/>
            <a:r>
              <a:rPr lang="en-US" dirty="0"/>
              <a:t>Law:  Title 23 USC 112(b)(3)</a:t>
            </a:r>
          </a:p>
          <a:p>
            <a:pPr lvl="2"/>
            <a:r>
              <a:rPr lang="en-US" dirty="0"/>
              <a:t>Provides FHWA’s statutory requirements for DB project delivery</a:t>
            </a:r>
          </a:p>
          <a:p>
            <a:pPr lvl="1"/>
            <a:r>
              <a:rPr lang="en-US" dirty="0"/>
              <a:t>Federal Regulations: Title 23 CFR Part 636</a:t>
            </a:r>
          </a:p>
          <a:p>
            <a:pPr lvl="2"/>
            <a:r>
              <a:rPr lang="en-US" dirty="0"/>
              <a:t>Provides FHWA’s regulatory policy regarding use of DB (published December 10, 2002)</a:t>
            </a:r>
          </a:p>
          <a:p>
            <a:pPr lvl="2"/>
            <a:r>
              <a:rPr lang="en-US" dirty="0"/>
              <a:t>August 14, 2007: Subsequent revisions made by SAFETEA-LU</a:t>
            </a:r>
          </a:p>
          <a:p>
            <a:pPr lvl="3"/>
            <a:r>
              <a:rPr lang="en-US" dirty="0"/>
              <a:t>Eliminated $ thresholds</a:t>
            </a:r>
          </a:p>
          <a:p>
            <a:pPr lvl="3"/>
            <a:r>
              <a:rPr lang="en-US" dirty="0"/>
              <a:t>Granted permission to release an RFP or award a DB contract prior to finalization of NEPA process</a:t>
            </a:r>
          </a:p>
          <a:p>
            <a:pPr lvl="3"/>
            <a:r>
              <a:rPr lang="en-US" dirty="0"/>
              <a:t>DB procurement processes that deviate from 23 CFR 636 may still require approval under SEP-14</a:t>
            </a:r>
          </a:p>
          <a:p>
            <a:r>
              <a:rPr lang="en-US" dirty="0"/>
              <a:t>State Authority</a:t>
            </a:r>
          </a:p>
          <a:p>
            <a:pPr lvl="1"/>
            <a:r>
              <a:rPr lang="en-US" dirty="0"/>
              <a:t>ORC 5517.011</a:t>
            </a:r>
          </a:p>
          <a:p>
            <a:pPr lvl="1"/>
            <a:endParaRPr lang="en-US" dirty="0"/>
          </a:p>
          <a:p>
            <a:pPr lvl="1"/>
            <a:endParaRPr lang="en-US" dirty="0"/>
          </a:p>
        </p:txBody>
      </p:sp>
    </p:spTree>
    <p:extLst>
      <p:ext uri="{BB962C8B-B14F-4D97-AF65-F5344CB8AC3E}">
        <p14:creationId xmlns:p14="http://schemas.microsoft.com/office/powerpoint/2010/main" val="3903843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ODOT’s DB Delivery Options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19</a:t>
            </a:fld>
            <a:endParaRPr lang="en-US" dirty="0"/>
          </a:p>
        </p:txBody>
      </p:sp>
      <p:sp>
        <p:nvSpPr>
          <p:cNvPr id="4" name="Content Placeholder 3"/>
          <p:cNvSpPr>
            <a:spLocks noGrp="1"/>
          </p:cNvSpPr>
          <p:nvPr>
            <p:ph sz="quarter" idx="11"/>
          </p:nvPr>
        </p:nvSpPr>
        <p:spPr/>
        <p:txBody>
          <a:bodyPr>
            <a:normAutofit lnSpcReduction="10000"/>
          </a:bodyPr>
          <a:lstStyle/>
          <a:p>
            <a:r>
              <a:rPr lang="en-US" dirty="0"/>
              <a:t>Low-Bid DB (one step)</a:t>
            </a:r>
          </a:p>
          <a:p>
            <a:pPr lvl="1"/>
            <a:r>
              <a:rPr lang="en-US" dirty="0"/>
              <a:t>Majority of ODOT’s DB projects</a:t>
            </a:r>
          </a:p>
          <a:p>
            <a:pPr lvl="1"/>
            <a:r>
              <a:rPr lang="en-US" dirty="0"/>
              <a:t>Contract awarded to lowest prequalified bidder</a:t>
            </a:r>
          </a:p>
          <a:p>
            <a:r>
              <a:rPr lang="en-US" dirty="0"/>
              <a:t>Two-Step Low Bid</a:t>
            </a:r>
          </a:p>
          <a:p>
            <a:pPr lvl="1"/>
            <a:r>
              <a:rPr lang="en-US" dirty="0"/>
              <a:t>MLK Interchange</a:t>
            </a:r>
          </a:p>
          <a:p>
            <a:pPr lvl="1"/>
            <a:r>
              <a:rPr lang="en-US" dirty="0"/>
              <a:t>Sum-271</a:t>
            </a:r>
          </a:p>
          <a:p>
            <a:pPr lvl="1"/>
            <a:r>
              <a:rPr lang="en-US" dirty="0"/>
              <a:t>CCG6B</a:t>
            </a:r>
          </a:p>
          <a:p>
            <a:r>
              <a:rPr lang="en-US" dirty="0"/>
              <a:t>Value-Based DB</a:t>
            </a:r>
          </a:p>
          <a:p>
            <a:pPr lvl="1"/>
            <a:r>
              <a:rPr lang="en-US" dirty="0"/>
              <a:t>5 value-based projects completed to date</a:t>
            </a:r>
          </a:p>
          <a:p>
            <a:pPr lvl="1"/>
            <a:r>
              <a:rPr lang="en-US" dirty="0"/>
              <a:t>Contract awarded to bidder with the best combination of bid price and technical qualifications assessment</a:t>
            </a:r>
          </a:p>
          <a:p>
            <a:r>
              <a:rPr lang="en-US" dirty="0"/>
              <a:t>Two-Step Technically Responsive Low-Bid</a:t>
            </a:r>
          </a:p>
          <a:p>
            <a:pPr lvl="1"/>
            <a:r>
              <a:rPr lang="en-US" dirty="0"/>
              <a:t>Contract awarded to a bidder with a technically responsive proposal and lowest bid</a:t>
            </a:r>
          </a:p>
        </p:txBody>
      </p:sp>
    </p:spTree>
    <p:extLst>
      <p:ext uri="{BB962C8B-B14F-4D97-AF65-F5344CB8AC3E}">
        <p14:creationId xmlns:p14="http://schemas.microsoft.com/office/powerpoint/2010/main" val="3232644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Design-Build</a:t>
            </a:r>
          </a:p>
        </p:txBody>
      </p:sp>
      <p:sp>
        <p:nvSpPr>
          <p:cNvPr id="3" name="Subtitle 2"/>
          <p:cNvSpPr>
            <a:spLocks noGrp="1"/>
          </p:cNvSpPr>
          <p:nvPr>
            <p:ph type="subTitle" idx="1"/>
          </p:nvPr>
        </p:nvSpPr>
        <p:spPr>
          <a:xfrm>
            <a:off x="481009" y="4676774"/>
            <a:ext cx="4611985" cy="581026"/>
          </a:xfrm>
        </p:spPr>
        <p:txBody>
          <a:bodyPr/>
          <a:lstStyle/>
          <a:p>
            <a:r>
              <a:rPr lang="en-US" dirty="0"/>
              <a:t>Course Overview and Introductions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32"/>
            <a:ext cx="3583172" cy="662887"/>
          </a:xfrm>
          <a:prstGeom prst="rect">
            <a:avLst/>
          </a:prstGeom>
        </p:spPr>
      </p:pic>
    </p:spTree>
    <p:extLst>
      <p:ext uri="{BB962C8B-B14F-4D97-AF65-F5344CB8AC3E}">
        <p14:creationId xmlns:p14="http://schemas.microsoft.com/office/powerpoint/2010/main" val="3318569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DB:  Advantages &amp; Limitations</a:t>
            </a:r>
          </a:p>
        </p:txBody>
      </p:sp>
    </p:spTree>
    <p:extLst>
      <p:ext uri="{BB962C8B-B14F-4D97-AF65-F5344CB8AC3E}">
        <p14:creationId xmlns:p14="http://schemas.microsoft.com/office/powerpoint/2010/main" val="1230075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DB</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21</a:t>
            </a:fld>
            <a:endParaRPr lang="en-US" dirty="0"/>
          </a:p>
        </p:txBody>
      </p:sp>
      <p:sp>
        <p:nvSpPr>
          <p:cNvPr id="4" name="Content Placeholder 3"/>
          <p:cNvSpPr>
            <a:spLocks noGrp="1"/>
          </p:cNvSpPr>
          <p:nvPr>
            <p:ph sz="quarter" idx="11"/>
          </p:nvPr>
        </p:nvSpPr>
        <p:spPr/>
        <p:txBody>
          <a:bodyPr/>
          <a:lstStyle/>
          <a:p>
            <a:r>
              <a:rPr lang="en-US" dirty="0"/>
              <a:t>Accelerated Project Delivery</a:t>
            </a:r>
          </a:p>
          <a:p>
            <a:pPr lvl="1"/>
            <a:r>
              <a:rPr lang="en-US" dirty="0"/>
              <a:t>Ability to start or phase construction before entire design is complete </a:t>
            </a:r>
          </a:p>
          <a:p>
            <a:pPr lvl="2"/>
            <a:r>
              <a:rPr lang="en-US" dirty="0"/>
              <a:t>“fast-tracking” construction</a:t>
            </a:r>
          </a:p>
          <a:p>
            <a:pPr lvl="1"/>
            <a:r>
              <a:rPr lang="en-US" dirty="0"/>
              <a:t>More efficient procurement of long-lead items</a:t>
            </a:r>
          </a:p>
          <a:p>
            <a:pPr lvl="1"/>
            <a:r>
              <a:rPr lang="en-US" dirty="0"/>
              <a:t>Earlier cost and schedule certainty</a:t>
            </a:r>
          </a:p>
        </p:txBody>
      </p:sp>
      <p:grpSp>
        <p:nvGrpSpPr>
          <p:cNvPr id="6" name="Group 5"/>
          <p:cNvGrpSpPr/>
          <p:nvPr/>
        </p:nvGrpSpPr>
        <p:grpSpPr>
          <a:xfrm>
            <a:off x="4620482" y="1424746"/>
            <a:ext cx="4128447" cy="1073889"/>
            <a:chOff x="566382" y="1818167"/>
            <a:chExt cx="4128447" cy="1073889"/>
          </a:xfrm>
        </p:grpSpPr>
        <p:grpSp>
          <p:nvGrpSpPr>
            <p:cNvPr id="7" name="Group 6"/>
            <p:cNvGrpSpPr/>
            <p:nvPr/>
          </p:nvGrpSpPr>
          <p:grpSpPr>
            <a:xfrm>
              <a:off x="1010093" y="1818167"/>
              <a:ext cx="3684736" cy="1073889"/>
              <a:chOff x="1010093" y="1818167"/>
              <a:chExt cx="3684736" cy="1073889"/>
            </a:xfrm>
          </p:grpSpPr>
          <p:grpSp>
            <p:nvGrpSpPr>
              <p:cNvPr id="10" name="Group 9"/>
              <p:cNvGrpSpPr/>
              <p:nvPr/>
            </p:nvGrpSpPr>
            <p:grpSpPr>
              <a:xfrm>
                <a:off x="1010093" y="1818167"/>
                <a:ext cx="3684736" cy="1073889"/>
                <a:chOff x="1010093" y="1818167"/>
                <a:chExt cx="3684736" cy="1073889"/>
              </a:xfrm>
            </p:grpSpPr>
            <p:sp>
              <p:nvSpPr>
                <p:cNvPr id="12" name="Rectangle 11"/>
                <p:cNvSpPr/>
                <p:nvPr/>
              </p:nvSpPr>
              <p:spPr>
                <a:xfrm>
                  <a:off x="2651050" y="2089112"/>
                  <a:ext cx="2043779" cy="547854"/>
                </a:xfrm>
                <a:prstGeom prst="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grpSp>
              <p:nvGrpSpPr>
                <p:cNvPr id="13" name="Group 12"/>
                <p:cNvGrpSpPr/>
                <p:nvPr/>
              </p:nvGrpSpPr>
              <p:grpSpPr>
                <a:xfrm>
                  <a:off x="1010093" y="1818167"/>
                  <a:ext cx="1640958" cy="1073889"/>
                  <a:chOff x="1010093" y="1818167"/>
                  <a:chExt cx="1640958" cy="1073889"/>
                </a:xfrm>
              </p:grpSpPr>
              <p:sp>
                <p:nvSpPr>
                  <p:cNvPr id="15" name="Rectangle 14"/>
                  <p:cNvSpPr/>
                  <p:nvPr/>
                </p:nvSpPr>
                <p:spPr>
                  <a:xfrm>
                    <a:off x="1690575" y="2081184"/>
                    <a:ext cx="956934" cy="547854"/>
                  </a:xfrm>
                  <a:prstGeom prst="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16" name="Oval 15"/>
                  <p:cNvSpPr/>
                  <p:nvPr/>
                </p:nvSpPr>
                <p:spPr>
                  <a:xfrm>
                    <a:off x="1010093" y="1818167"/>
                    <a:ext cx="1158949" cy="1073889"/>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cxnSp>
                <p:nvCxnSpPr>
                  <p:cNvPr id="17" name="Straight Arrow Connector 16"/>
                  <p:cNvCxnSpPr>
                    <a:stCxn id="16" idx="2"/>
                    <a:endCxn id="16" idx="6"/>
                  </p:cNvCxnSpPr>
                  <p:nvPr/>
                </p:nvCxnSpPr>
                <p:spPr>
                  <a:xfrm>
                    <a:off x="1010093" y="2355112"/>
                    <a:ext cx="1158949" cy="0"/>
                  </a:xfrm>
                  <a:prstGeom prst="straightConnector1">
                    <a:avLst/>
                  </a:prstGeom>
                  <a:ln w="15875">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105782" y="2116316"/>
                    <a:ext cx="893135" cy="461665"/>
                  </a:xfrm>
                  <a:prstGeom prst="rect">
                    <a:avLst/>
                  </a:prstGeom>
                  <a:noFill/>
                </p:spPr>
                <p:txBody>
                  <a:bodyPr wrap="square" rtlCol="0">
                    <a:spAutoFit/>
                  </a:bodyPr>
                  <a:lstStyle/>
                  <a:p>
                    <a:pPr algn="ctr"/>
                    <a:r>
                      <a:rPr lang="en-US" sz="1200" b="1" dirty="0">
                        <a:solidFill>
                          <a:schemeClr val="bg1">
                            <a:lumMod val="95000"/>
                          </a:schemeClr>
                        </a:solidFill>
                      </a:rPr>
                      <a:t>Design (100%)</a:t>
                    </a:r>
                  </a:p>
                </p:txBody>
              </p:sp>
              <p:cxnSp>
                <p:nvCxnSpPr>
                  <p:cNvPr id="19" name="Straight Arrow Connector 18"/>
                  <p:cNvCxnSpPr/>
                  <p:nvPr/>
                </p:nvCxnSpPr>
                <p:spPr>
                  <a:xfrm>
                    <a:off x="2147776" y="2355112"/>
                    <a:ext cx="503275" cy="0"/>
                  </a:xfrm>
                  <a:prstGeom prst="straightConnector1">
                    <a:avLst/>
                  </a:prstGeom>
                  <a:ln w="15875">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3018743" y="2124790"/>
                  <a:ext cx="1171120" cy="276999"/>
                </a:xfrm>
                <a:prstGeom prst="rect">
                  <a:avLst/>
                </a:prstGeom>
                <a:noFill/>
              </p:spPr>
              <p:txBody>
                <a:bodyPr wrap="square" rtlCol="0">
                  <a:spAutoFit/>
                </a:bodyPr>
                <a:lstStyle/>
                <a:p>
                  <a:pPr algn="ctr"/>
                  <a:r>
                    <a:rPr lang="en-US" sz="1200" b="1" dirty="0">
                      <a:solidFill>
                        <a:schemeClr val="bg1">
                          <a:lumMod val="95000"/>
                        </a:schemeClr>
                      </a:solidFill>
                    </a:rPr>
                    <a:t>Construction</a:t>
                  </a:r>
                </a:p>
              </p:txBody>
            </p:sp>
          </p:grpSp>
          <p:sp>
            <p:nvSpPr>
              <p:cNvPr id="11" name="TextBox 10"/>
              <p:cNvSpPr txBox="1"/>
              <p:nvPr/>
            </p:nvSpPr>
            <p:spPr>
              <a:xfrm>
                <a:off x="2169042" y="2122128"/>
                <a:ext cx="446567" cy="276999"/>
              </a:xfrm>
              <a:prstGeom prst="rect">
                <a:avLst/>
              </a:prstGeom>
              <a:noFill/>
            </p:spPr>
            <p:txBody>
              <a:bodyPr wrap="square" rtlCol="0">
                <a:spAutoFit/>
              </a:bodyPr>
              <a:lstStyle/>
              <a:p>
                <a:r>
                  <a:rPr lang="en-US" sz="1200" b="1" dirty="0">
                    <a:solidFill>
                      <a:schemeClr val="bg1">
                        <a:lumMod val="95000"/>
                      </a:schemeClr>
                    </a:solidFill>
                  </a:rPr>
                  <a:t>Bid</a:t>
                </a:r>
              </a:p>
            </p:txBody>
          </p:sp>
        </p:grpSp>
        <p:cxnSp>
          <p:nvCxnSpPr>
            <p:cNvPr id="8" name="Straight Arrow Connector 7"/>
            <p:cNvCxnSpPr/>
            <p:nvPr/>
          </p:nvCxnSpPr>
          <p:spPr>
            <a:xfrm>
              <a:off x="2517853" y="2353208"/>
              <a:ext cx="2173434" cy="971"/>
            </a:xfrm>
            <a:prstGeom prst="straightConnector1">
              <a:avLst/>
            </a:prstGeom>
            <a:ln w="15875">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66382" y="2078479"/>
              <a:ext cx="369332" cy="495363"/>
            </a:xfrm>
            <a:prstGeom prst="rect">
              <a:avLst/>
            </a:prstGeom>
            <a:noFill/>
          </p:spPr>
          <p:txBody>
            <a:bodyPr vert="vert270" wrap="square" rtlCol="0">
              <a:spAutoFit/>
            </a:bodyPr>
            <a:lstStyle/>
            <a:p>
              <a:r>
                <a:rPr lang="en-US" sz="1200" b="1" dirty="0"/>
                <a:t>DBB</a:t>
              </a:r>
            </a:p>
          </p:txBody>
        </p:sp>
      </p:grpSp>
      <p:grpSp>
        <p:nvGrpSpPr>
          <p:cNvPr id="20" name="Group 19"/>
          <p:cNvGrpSpPr/>
          <p:nvPr/>
        </p:nvGrpSpPr>
        <p:grpSpPr>
          <a:xfrm>
            <a:off x="4620482" y="3716621"/>
            <a:ext cx="3634114" cy="1448925"/>
            <a:chOff x="566382" y="3355099"/>
            <a:chExt cx="3634114" cy="1448925"/>
          </a:xfrm>
        </p:grpSpPr>
        <p:grpSp>
          <p:nvGrpSpPr>
            <p:cNvPr id="21" name="Group 20"/>
            <p:cNvGrpSpPr/>
            <p:nvPr/>
          </p:nvGrpSpPr>
          <p:grpSpPr>
            <a:xfrm>
              <a:off x="992422" y="3355099"/>
              <a:ext cx="3208074" cy="1448925"/>
              <a:chOff x="926283" y="3060193"/>
              <a:chExt cx="3208074" cy="1448925"/>
            </a:xfrm>
          </p:grpSpPr>
          <p:sp>
            <p:nvSpPr>
              <p:cNvPr id="23" name="Rectangle 22"/>
              <p:cNvSpPr/>
              <p:nvPr/>
            </p:nvSpPr>
            <p:spPr>
              <a:xfrm>
                <a:off x="1590490" y="3885578"/>
                <a:ext cx="742784" cy="399158"/>
              </a:xfrm>
              <a:prstGeom prst="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24" name="Oval 23"/>
              <p:cNvSpPr>
                <a:spLocks noChangeAspect="1"/>
              </p:cNvSpPr>
              <p:nvPr/>
            </p:nvSpPr>
            <p:spPr>
              <a:xfrm>
                <a:off x="926283" y="3650007"/>
                <a:ext cx="927159" cy="859111"/>
              </a:xfrm>
              <a:prstGeom prst="ellipse">
                <a:avLst/>
              </a:prstGeom>
              <a:solidFill>
                <a:schemeClr val="bg1">
                  <a:lumMod val="85000"/>
                </a:schemeClr>
              </a:solidFill>
              <a:ln>
                <a:solidFill>
                  <a:schemeClr val="accent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25" name="Oval 24"/>
              <p:cNvSpPr>
                <a:spLocks noChangeAspect="1"/>
              </p:cNvSpPr>
              <p:nvPr/>
            </p:nvSpPr>
            <p:spPr>
              <a:xfrm>
                <a:off x="1066958" y="3785751"/>
                <a:ext cx="625833" cy="579900"/>
              </a:xfrm>
              <a:prstGeom prst="ellips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26" name="TextBox 25"/>
              <p:cNvSpPr txBox="1"/>
              <p:nvPr/>
            </p:nvSpPr>
            <p:spPr>
              <a:xfrm>
                <a:off x="1801891" y="3060193"/>
                <a:ext cx="1867637" cy="646331"/>
              </a:xfrm>
              <a:prstGeom prst="rect">
                <a:avLst/>
              </a:prstGeom>
              <a:noFill/>
            </p:spPr>
            <p:txBody>
              <a:bodyPr wrap="square" rtlCol="0">
                <a:spAutoFit/>
              </a:bodyPr>
              <a:lstStyle/>
              <a:p>
                <a:r>
                  <a:rPr lang="en-US" sz="1200" dirty="0"/>
                  <a:t>Design (% completion by ODOT based on project-specific circumstances)</a:t>
                </a:r>
              </a:p>
            </p:txBody>
          </p:sp>
          <p:sp>
            <p:nvSpPr>
              <p:cNvPr id="27" name="Rectangle 26"/>
              <p:cNvSpPr/>
              <p:nvPr/>
            </p:nvSpPr>
            <p:spPr>
              <a:xfrm>
                <a:off x="2311470" y="3883272"/>
                <a:ext cx="1822887" cy="412154"/>
              </a:xfrm>
              <a:prstGeom prst="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sp>
            <p:nvSpPr>
              <p:cNvPr id="28" name="TextBox 27"/>
              <p:cNvSpPr txBox="1"/>
              <p:nvPr/>
            </p:nvSpPr>
            <p:spPr>
              <a:xfrm>
                <a:off x="2713938" y="3843636"/>
                <a:ext cx="1171120" cy="276999"/>
              </a:xfrm>
              <a:prstGeom prst="rect">
                <a:avLst/>
              </a:prstGeom>
              <a:noFill/>
            </p:spPr>
            <p:txBody>
              <a:bodyPr wrap="square" rtlCol="0">
                <a:spAutoFit/>
              </a:bodyPr>
              <a:lstStyle/>
              <a:p>
                <a:pPr algn="ctr"/>
                <a:r>
                  <a:rPr lang="en-US" sz="1200" b="1" dirty="0">
                    <a:solidFill>
                      <a:schemeClr val="bg1">
                        <a:lumMod val="95000"/>
                      </a:schemeClr>
                    </a:solidFill>
                  </a:rPr>
                  <a:t>Construction</a:t>
                </a:r>
              </a:p>
            </p:txBody>
          </p:sp>
          <p:cxnSp>
            <p:nvCxnSpPr>
              <p:cNvPr id="29" name="Straight Connector 28"/>
              <p:cNvCxnSpPr>
                <a:stCxn id="26" idx="1"/>
                <a:endCxn id="24" idx="0"/>
              </p:cNvCxnSpPr>
              <p:nvPr/>
            </p:nvCxnSpPr>
            <p:spPr>
              <a:xfrm flipH="1">
                <a:off x="1389863" y="3383359"/>
                <a:ext cx="412028" cy="266648"/>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519977" y="3885578"/>
                <a:ext cx="1018348" cy="1756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latin typeface="Arial" pitchFamily="34" charset="0"/>
                  <a:cs typeface="Arial" pitchFamily="34" charset="0"/>
                </a:endParaRPr>
              </a:p>
            </p:txBody>
          </p:sp>
          <p:cxnSp>
            <p:nvCxnSpPr>
              <p:cNvPr id="31" name="Straight Arrow Connector 30"/>
              <p:cNvCxnSpPr/>
              <p:nvPr/>
            </p:nvCxnSpPr>
            <p:spPr>
              <a:xfrm>
                <a:off x="1066958" y="3973341"/>
                <a:ext cx="1485015" cy="59"/>
              </a:xfrm>
              <a:prstGeom prst="straightConnector1">
                <a:avLst/>
              </a:prstGeom>
              <a:ln w="15875">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843585" y="4073019"/>
                <a:ext cx="457251" cy="276999"/>
              </a:xfrm>
              <a:prstGeom prst="rect">
                <a:avLst/>
              </a:prstGeom>
              <a:noFill/>
            </p:spPr>
            <p:txBody>
              <a:bodyPr wrap="square" rtlCol="0">
                <a:spAutoFit/>
              </a:bodyPr>
              <a:lstStyle/>
              <a:p>
                <a:r>
                  <a:rPr lang="en-US" sz="1200" b="1" dirty="0">
                    <a:solidFill>
                      <a:schemeClr val="bg1">
                        <a:lumMod val="95000"/>
                      </a:schemeClr>
                    </a:solidFill>
                  </a:rPr>
                  <a:t>Bid</a:t>
                </a:r>
              </a:p>
            </p:txBody>
          </p:sp>
          <p:cxnSp>
            <p:nvCxnSpPr>
              <p:cNvPr id="33" name="Straight Arrow Connector 32"/>
              <p:cNvCxnSpPr/>
              <p:nvPr/>
            </p:nvCxnSpPr>
            <p:spPr>
              <a:xfrm>
                <a:off x="1864057" y="4102997"/>
                <a:ext cx="366401" cy="0"/>
              </a:xfrm>
              <a:prstGeom prst="straightConnector1">
                <a:avLst/>
              </a:prstGeom>
              <a:ln w="15875">
                <a:solidFill>
                  <a:schemeClr val="bg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7" idx="1"/>
                <a:endCxn id="27" idx="3"/>
              </p:cNvCxnSpPr>
              <p:nvPr/>
            </p:nvCxnSpPr>
            <p:spPr>
              <a:xfrm>
                <a:off x="2311470" y="4089349"/>
                <a:ext cx="1822887" cy="0"/>
              </a:xfrm>
              <a:prstGeom prst="straightConnector1">
                <a:avLst/>
              </a:prstGeom>
              <a:ln w="1270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566382" y="4029359"/>
              <a:ext cx="369332" cy="495363"/>
            </a:xfrm>
            <a:prstGeom prst="rect">
              <a:avLst/>
            </a:prstGeom>
            <a:noFill/>
          </p:spPr>
          <p:txBody>
            <a:bodyPr vert="vert270" wrap="square" rtlCol="0">
              <a:spAutoFit/>
            </a:bodyPr>
            <a:lstStyle/>
            <a:p>
              <a:r>
                <a:rPr lang="en-US" sz="1200" b="1" dirty="0"/>
                <a:t>DB</a:t>
              </a:r>
            </a:p>
          </p:txBody>
        </p:sp>
      </p:grpSp>
      <p:cxnSp>
        <p:nvCxnSpPr>
          <p:cNvPr id="36" name="Straight Connector 35"/>
          <p:cNvCxnSpPr/>
          <p:nvPr/>
        </p:nvCxnSpPr>
        <p:spPr>
          <a:xfrm>
            <a:off x="4805148" y="3232291"/>
            <a:ext cx="3853077"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3761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DB</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22</a:t>
            </a:fld>
            <a:endParaRPr lang="en-US" dirty="0"/>
          </a:p>
        </p:txBody>
      </p:sp>
      <p:sp>
        <p:nvSpPr>
          <p:cNvPr id="4" name="Content Placeholder 3"/>
          <p:cNvSpPr>
            <a:spLocks noGrp="1"/>
          </p:cNvSpPr>
          <p:nvPr>
            <p:ph sz="quarter" idx="11"/>
          </p:nvPr>
        </p:nvSpPr>
        <p:spPr/>
        <p:txBody>
          <a:bodyPr>
            <a:normAutofit/>
          </a:bodyPr>
          <a:lstStyle/>
          <a:p>
            <a:r>
              <a:rPr lang="en-US" dirty="0"/>
              <a:t>Innovation</a:t>
            </a:r>
          </a:p>
          <a:p>
            <a:pPr lvl="1"/>
            <a:r>
              <a:rPr lang="en-US" dirty="0"/>
              <a:t>Allows the contractor flexibility in selecting alternative designs, materials, and construction techniques</a:t>
            </a:r>
          </a:p>
          <a:p>
            <a:pPr lvl="1"/>
            <a:r>
              <a:rPr lang="en-US" dirty="0"/>
              <a:t>Innovation in scheduling/phasing may allow for earlier completion</a:t>
            </a:r>
          </a:p>
          <a:p>
            <a:r>
              <a:rPr lang="en-US" dirty="0"/>
              <a:t>Less cost growth</a:t>
            </a:r>
          </a:p>
          <a:p>
            <a:r>
              <a:rPr lang="en-US" dirty="0"/>
              <a:t>Enhanced constructability</a:t>
            </a:r>
          </a:p>
          <a:p>
            <a:pPr lvl="1"/>
            <a:r>
              <a:rPr lang="en-US" dirty="0"/>
              <a:t>Design can be optimized to contractor’s strengths, potentially leading to time and/or cost savings</a:t>
            </a:r>
          </a:p>
          <a:p>
            <a:r>
              <a:rPr lang="en-US" dirty="0"/>
              <a:t>Better risk allocation</a:t>
            </a:r>
          </a:p>
          <a:p>
            <a:r>
              <a:rPr lang="en-US" dirty="0"/>
              <a:t>Single point of responsibility for quality, cost, and schedule</a:t>
            </a:r>
          </a:p>
          <a:p>
            <a:pPr lvl="1"/>
            <a:r>
              <a:rPr lang="en-US" dirty="0"/>
              <a:t>Minimizes adversarial disputes between designer and contractor</a:t>
            </a:r>
          </a:p>
          <a:p>
            <a:pPr lvl="1"/>
            <a:r>
              <a:rPr lang="en-US" dirty="0"/>
              <a:t>Reduces change orders and claims related to “errors and omissions”</a:t>
            </a:r>
          </a:p>
          <a:p>
            <a:pPr lvl="1"/>
            <a:r>
              <a:rPr lang="en-US" dirty="0"/>
              <a:t>Less management and coordination by ODOT</a:t>
            </a:r>
          </a:p>
          <a:p>
            <a:endParaRPr lang="en-US" dirty="0"/>
          </a:p>
          <a:p>
            <a:endParaRPr lang="en-US" dirty="0"/>
          </a:p>
        </p:txBody>
      </p:sp>
    </p:spTree>
    <p:extLst>
      <p:ext uri="{BB962C8B-B14F-4D97-AF65-F5344CB8AC3E}">
        <p14:creationId xmlns:p14="http://schemas.microsoft.com/office/powerpoint/2010/main" val="3971494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Risks/Limitations of DB</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23</a:t>
            </a:fld>
            <a:endParaRPr lang="en-US" dirty="0"/>
          </a:p>
        </p:txBody>
      </p:sp>
      <p:sp>
        <p:nvSpPr>
          <p:cNvPr id="4" name="Content Placeholder 3"/>
          <p:cNvSpPr>
            <a:spLocks noGrp="1"/>
          </p:cNvSpPr>
          <p:nvPr>
            <p:ph sz="quarter" idx="11"/>
          </p:nvPr>
        </p:nvSpPr>
        <p:spPr/>
        <p:txBody>
          <a:bodyPr/>
          <a:lstStyle/>
          <a:p>
            <a:r>
              <a:rPr lang="en-US" dirty="0"/>
              <a:t>Reduced owner control over design</a:t>
            </a:r>
          </a:p>
          <a:p>
            <a:r>
              <a:rPr lang="en-US" dirty="0"/>
              <a:t>Potential for reduced quality (if subordinated to cost and time)</a:t>
            </a:r>
          </a:p>
          <a:p>
            <a:r>
              <a:rPr lang="en-US" dirty="0"/>
              <a:t>Procurement process can be time-consuming, costly, and complex</a:t>
            </a:r>
          </a:p>
          <a:p>
            <a:r>
              <a:rPr lang="en-US" dirty="0"/>
              <a:t>Potential to reduce opportunities for smaller construction firms</a:t>
            </a:r>
          </a:p>
          <a:p>
            <a:r>
              <a:rPr lang="en-US" dirty="0"/>
              <a:t>Lack of understanding of changes in roles and responsibilities</a:t>
            </a:r>
          </a:p>
          <a:p>
            <a:endParaRPr lang="en-US" dirty="0"/>
          </a:p>
          <a:p>
            <a:endParaRPr lang="en-US" dirty="0"/>
          </a:p>
        </p:txBody>
      </p:sp>
    </p:spTree>
    <p:extLst>
      <p:ext uri="{BB962C8B-B14F-4D97-AF65-F5344CB8AC3E}">
        <p14:creationId xmlns:p14="http://schemas.microsoft.com/office/powerpoint/2010/main" val="1269694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DB:  Project Selection</a:t>
            </a:r>
          </a:p>
        </p:txBody>
      </p:sp>
    </p:spTree>
    <p:extLst>
      <p:ext uri="{BB962C8B-B14F-4D97-AF65-F5344CB8AC3E}">
        <p14:creationId xmlns:p14="http://schemas.microsoft.com/office/powerpoint/2010/main" val="1420502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Using DB (Officially)</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25</a:t>
            </a:fld>
            <a:endParaRPr lang="en-US" dirty="0"/>
          </a:p>
        </p:txBody>
      </p:sp>
      <p:sp>
        <p:nvSpPr>
          <p:cNvPr id="4" name="Content Placeholder 3"/>
          <p:cNvSpPr>
            <a:spLocks noGrp="1"/>
          </p:cNvSpPr>
          <p:nvPr>
            <p:ph sz="quarter" idx="11"/>
          </p:nvPr>
        </p:nvSpPr>
        <p:spPr/>
        <p:txBody>
          <a:bodyPr>
            <a:normAutofit/>
          </a:bodyPr>
          <a:lstStyle/>
          <a:p>
            <a:r>
              <a:rPr lang="en-US" dirty="0"/>
              <a:t>Project has a clearly defined scope and design basis</a:t>
            </a:r>
          </a:p>
          <a:p>
            <a:r>
              <a:rPr lang="en-US" dirty="0"/>
              <a:t>Projects that would benefit from:</a:t>
            </a:r>
          </a:p>
          <a:p>
            <a:pPr lvl="1"/>
            <a:r>
              <a:rPr lang="en-US" dirty="0"/>
              <a:t>Expertise not available in-house</a:t>
            </a:r>
          </a:p>
          <a:p>
            <a:pPr lvl="1"/>
            <a:r>
              <a:rPr lang="en-US" dirty="0"/>
              <a:t>An expedited delivery schedule (e.g., emergency project)</a:t>
            </a:r>
          </a:p>
          <a:p>
            <a:pPr lvl="1"/>
            <a:r>
              <a:rPr lang="en-US" dirty="0"/>
              <a:t>Innovation in design and/or construction</a:t>
            </a:r>
          </a:p>
          <a:p>
            <a:r>
              <a:rPr lang="en-US" dirty="0"/>
              <a:t>No ROW acquisition required through the contract</a:t>
            </a:r>
          </a:p>
          <a:p>
            <a:r>
              <a:rPr lang="en-US" dirty="0"/>
              <a:t>Minimal third party, environmental, and geotechnical issues</a:t>
            </a:r>
          </a:p>
          <a:p>
            <a:r>
              <a:rPr lang="en-US" dirty="0"/>
              <a:t>No complicated geotechnical problems</a:t>
            </a:r>
          </a:p>
          <a:p>
            <a:r>
              <a:rPr lang="en-US" dirty="0"/>
              <a:t>Projects that are Minor or Minimal under ODOT’s PDP</a:t>
            </a:r>
          </a:p>
          <a:p>
            <a:endParaRPr lang="en-US" dirty="0"/>
          </a:p>
          <a:p>
            <a:endParaRPr lang="en-US" dirty="0"/>
          </a:p>
        </p:txBody>
      </p:sp>
    </p:spTree>
    <p:extLst>
      <p:ext uri="{BB962C8B-B14F-4D97-AF65-F5344CB8AC3E}">
        <p14:creationId xmlns:p14="http://schemas.microsoft.com/office/powerpoint/2010/main" val="3541801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Suitable Project Types</a:t>
            </a:r>
          </a:p>
        </p:txBody>
      </p:sp>
      <p:sp>
        <p:nvSpPr>
          <p:cNvPr id="3" name="Slide Number Placeholder 2"/>
          <p:cNvSpPr>
            <a:spLocks noGrp="1"/>
          </p:cNvSpPr>
          <p:nvPr>
            <p:ph type="sldNum" sz="quarter" idx="10"/>
          </p:nvPr>
        </p:nvSpPr>
        <p:spPr/>
        <p:txBody>
          <a:bodyPr/>
          <a:lstStyle/>
          <a:p>
            <a:pPr lvl="1" fontAlgn="auto">
              <a:spcBef>
                <a:spcPts val="900"/>
              </a:spcBef>
              <a:spcAft>
                <a:spcPts val="0"/>
              </a:spcAft>
            </a:pPr>
            <a:fld id="{126B356D-DBE9-445A-9C43-3D3F41468F04}" type="slidenum">
              <a:rPr lang="en-US" smtClean="0"/>
              <a:pPr lvl="1" fontAlgn="auto">
                <a:spcBef>
                  <a:spcPts val="900"/>
                </a:spcBef>
                <a:spcAft>
                  <a:spcPts val="0"/>
                </a:spcAft>
              </a:pPr>
              <a:t>26</a:t>
            </a:fld>
            <a:endParaRPr lang="en-US" dirty="0"/>
          </a:p>
        </p:txBody>
      </p:sp>
      <p:sp>
        <p:nvSpPr>
          <p:cNvPr id="4" name="Content Placeholder 3"/>
          <p:cNvSpPr>
            <a:spLocks noGrp="1"/>
          </p:cNvSpPr>
          <p:nvPr>
            <p:ph sz="quarter" idx="11"/>
          </p:nvPr>
        </p:nvSpPr>
        <p:spPr/>
        <p:txBody>
          <a:bodyPr/>
          <a:lstStyle/>
          <a:p>
            <a:r>
              <a:rPr lang="en-US" dirty="0"/>
              <a:t>Small Projects</a:t>
            </a:r>
          </a:p>
          <a:p>
            <a:pPr lvl="1"/>
            <a:r>
              <a:rPr lang="en-US" dirty="0"/>
              <a:t>Culvert Replacement/Small Bridge</a:t>
            </a:r>
          </a:p>
          <a:p>
            <a:r>
              <a:rPr lang="en-US" dirty="0"/>
              <a:t>Mid-Level Projects</a:t>
            </a:r>
          </a:p>
          <a:p>
            <a:pPr lvl="1"/>
            <a:r>
              <a:rPr lang="en-US" dirty="0"/>
              <a:t>Interstate reconstruction</a:t>
            </a:r>
          </a:p>
          <a:p>
            <a:pPr lvl="1"/>
            <a:r>
              <a:rPr lang="en-US" dirty="0"/>
              <a:t>Widening</a:t>
            </a:r>
          </a:p>
          <a:p>
            <a:pPr lvl="1"/>
            <a:r>
              <a:rPr lang="en-US" dirty="0"/>
              <a:t>Replacement or reconstruction or larger bridges</a:t>
            </a:r>
          </a:p>
          <a:p>
            <a:r>
              <a:rPr lang="en-US" dirty="0"/>
              <a:t>Mega Projects</a:t>
            </a:r>
          </a:p>
          <a:p>
            <a:pPr lvl="1"/>
            <a:r>
              <a:rPr lang="en-US" dirty="0"/>
              <a:t>Corridor reconstruction</a:t>
            </a:r>
          </a:p>
          <a:p>
            <a:pPr lvl="1"/>
            <a:r>
              <a:rPr lang="en-US" dirty="0"/>
              <a:t>Unique or complex structures</a:t>
            </a:r>
          </a:p>
        </p:txBody>
      </p:sp>
    </p:spTree>
    <p:extLst>
      <p:ext uri="{BB962C8B-B14F-4D97-AF65-F5344CB8AC3E}">
        <p14:creationId xmlns:p14="http://schemas.microsoft.com/office/powerpoint/2010/main" val="2223564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793162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Define DB and explain how differs from traditional project delivery</a:t>
            </a:r>
          </a:p>
          <a:p>
            <a:r>
              <a:rPr lang="en-US" dirty="0"/>
              <a:t>Understand the background and origins of DB</a:t>
            </a:r>
          </a:p>
          <a:p>
            <a:r>
              <a:rPr lang="en-US" dirty="0"/>
              <a:t>Identify key Federal and State laws/regulations authorizing and affecting the use of DB</a:t>
            </a:r>
          </a:p>
          <a:p>
            <a:r>
              <a:rPr lang="en-US" dirty="0"/>
              <a:t>Identify key advantages and disadvantages of using DB</a:t>
            </a:r>
          </a:p>
          <a:p>
            <a:r>
              <a:rPr lang="en-US" dirty="0"/>
              <a:t>Identify suitable project types for DB </a:t>
            </a:r>
          </a:p>
          <a:p>
            <a:endParaRPr lang="en-US" dirty="0"/>
          </a:p>
        </p:txBody>
      </p:sp>
      <p:sp>
        <p:nvSpPr>
          <p:cNvPr id="3" name="Title 2"/>
          <p:cNvSpPr>
            <a:spLocks noGrp="1"/>
          </p:cNvSpPr>
          <p:nvPr>
            <p:ph type="title"/>
          </p:nvPr>
        </p:nvSpPr>
        <p:spPr/>
        <p:txBody>
          <a:bodyPr/>
          <a:lstStyle/>
          <a:p>
            <a:r>
              <a:rPr lang="en-US" dirty="0"/>
              <a:t>Learning Outcomes</a:t>
            </a:r>
          </a:p>
        </p:txBody>
      </p:sp>
    </p:spTree>
    <p:extLst>
      <p:ext uri="{BB962C8B-B14F-4D97-AF65-F5344CB8AC3E}">
        <p14:creationId xmlns:p14="http://schemas.microsoft.com/office/powerpoint/2010/main" val="3176197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Course Overview</a:t>
            </a:r>
            <a:endParaRPr lang="en-US" dirty="0"/>
          </a:p>
        </p:txBody>
      </p:sp>
      <p:sp>
        <p:nvSpPr>
          <p:cNvPr id="7" name="Isosceles Triangle 6"/>
          <p:cNvSpPr/>
          <p:nvPr/>
        </p:nvSpPr>
        <p:spPr>
          <a:xfrm rot="10800000">
            <a:off x="341312" y="1535906"/>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8" name="Rectangle 7"/>
          <p:cNvSpPr/>
          <p:nvPr>
            <p:custDataLst>
              <p:tags r:id="rId1"/>
            </p:custDataLst>
          </p:nvPr>
        </p:nvSpPr>
        <p:spPr bwMode="auto">
          <a:xfrm rot="10800000" flipH="1" flipV="1">
            <a:off x="479611" y="106611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Introduction to Design-Build (DB)</a:t>
            </a:r>
          </a:p>
        </p:txBody>
      </p:sp>
      <p:sp>
        <p:nvSpPr>
          <p:cNvPr id="9" name="Rectangle 8"/>
          <p:cNvSpPr/>
          <p:nvPr>
            <p:custDataLst>
              <p:tags r:id="rId2"/>
            </p:custDataLst>
          </p:nvPr>
        </p:nvSpPr>
        <p:spPr bwMode="auto">
          <a:xfrm rot="10800000" flipH="1" flipV="1">
            <a:off x="479611" y="1733131"/>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Project Development</a:t>
            </a:r>
          </a:p>
        </p:txBody>
      </p:sp>
      <p:sp>
        <p:nvSpPr>
          <p:cNvPr id="10" name="Rectangle 9"/>
          <p:cNvSpPr/>
          <p:nvPr>
            <p:custDataLst>
              <p:tags r:id="rId3"/>
            </p:custDataLst>
          </p:nvPr>
        </p:nvSpPr>
        <p:spPr bwMode="auto">
          <a:xfrm rot="10800000" flipH="1" flipV="1">
            <a:off x="479611" y="240014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Procurement and Contracting</a:t>
            </a:r>
          </a:p>
        </p:txBody>
      </p:sp>
      <p:sp>
        <p:nvSpPr>
          <p:cNvPr id="12" name="Freeform 12"/>
          <p:cNvSpPr>
            <a:spLocks/>
          </p:cNvSpPr>
          <p:nvPr>
            <p:custDataLst>
              <p:tags r:id="rId4"/>
            </p:custDataLst>
          </p:nvPr>
        </p:nvSpPr>
        <p:spPr bwMode="auto">
          <a:xfrm rot="10800000" flipH="1" flipV="1">
            <a:off x="333376" y="106611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1</a:t>
            </a:r>
          </a:p>
        </p:txBody>
      </p:sp>
      <p:sp>
        <p:nvSpPr>
          <p:cNvPr id="13" name="Freeform 12"/>
          <p:cNvSpPr>
            <a:spLocks/>
          </p:cNvSpPr>
          <p:nvPr>
            <p:custDataLst>
              <p:tags r:id="rId5"/>
            </p:custDataLst>
          </p:nvPr>
        </p:nvSpPr>
        <p:spPr bwMode="auto">
          <a:xfrm rot="10800000" flipH="1" flipV="1">
            <a:off x="333376" y="1733131"/>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2</a:t>
            </a:r>
          </a:p>
        </p:txBody>
      </p:sp>
      <p:sp>
        <p:nvSpPr>
          <p:cNvPr id="14" name="Freeform 12"/>
          <p:cNvSpPr>
            <a:spLocks/>
          </p:cNvSpPr>
          <p:nvPr>
            <p:custDataLst>
              <p:tags r:id="rId6"/>
            </p:custDataLst>
          </p:nvPr>
        </p:nvSpPr>
        <p:spPr bwMode="auto">
          <a:xfrm rot="10800000" flipH="1" flipV="1">
            <a:off x="333375" y="240014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3</a:t>
            </a:r>
          </a:p>
        </p:txBody>
      </p:sp>
      <p:sp>
        <p:nvSpPr>
          <p:cNvPr id="16" name="Isosceles Triangle 15"/>
          <p:cNvSpPr/>
          <p:nvPr/>
        </p:nvSpPr>
        <p:spPr>
          <a:xfrm rot="10800000">
            <a:off x="341312" y="220980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7" name="Isosceles Triangle 16"/>
          <p:cNvSpPr/>
          <p:nvPr/>
        </p:nvSpPr>
        <p:spPr>
          <a:xfrm rot="10800000">
            <a:off x="341312" y="286512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5" name="Isosceles Triangle 14"/>
          <p:cNvSpPr/>
          <p:nvPr/>
        </p:nvSpPr>
        <p:spPr>
          <a:xfrm rot="10800000">
            <a:off x="369692" y="3561619"/>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8" name="Rectangle 17"/>
          <p:cNvSpPr/>
          <p:nvPr>
            <p:custDataLst>
              <p:tags r:id="rId7"/>
            </p:custDataLst>
          </p:nvPr>
        </p:nvSpPr>
        <p:spPr bwMode="auto">
          <a:xfrm rot="10800000" flipH="1" flipV="1">
            <a:off x="507991" y="3091829"/>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Contract Administration</a:t>
            </a:r>
          </a:p>
        </p:txBody>
      </p:sp>
      <p:sp>
        <p:nvSpPr>
          <p:cNvPr id="21" name="Freeform 12"/>
          <p:cNvSpPr>
            <a:spLocks/>
          </p:cNvSpPr>
          <p:nvPr>
            <p:custDataLst>
              <p:tags r:id="rId8"/>
            </p:custDataLst>
          </p:nvPr>
        </p:nvSpPr>
        <p:spPr bwMode="auto">
          <a:xfrm rot="10800000" flipH="1" flipV="1">
            <a:off x="361756" y="3091829"/>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4</a:t>
            </a:r>
          </a:p>
        </p:txBody>
      </p:sp>
      <p:sp>
        <p:nvSpPr>
          <p:cNvPr id="20" name="Slide Number Placeholder 2"/>
          <p:cNvSpPr txBox="1">
            <a:spLocks/>
          </p:cNvSpPr>
          <p:nvPr/>
        </p:nvSpPr>
        <p:spPr>
          <a:xfrm>
            <a:off x="8848834" y="6578600"/>
            <a:ext cx="211057" cy="187508"/>
          </a:xfrm>
          <a:prstGeom prst="rect">
            <a:avLst/>
          </a:prstGeom>
        </p:spPr>
        <p:txBody>
          <a:bodyPr vert="horz" wrap="none" lIns="0" tIns="0" rIns="0" bIns="0" rtlCol="0" anchor="ctr">
            <a:noAutofit/>
          </a:bodyP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mn-cs"/>
              </a:defRPr>
            </a:lvl1pPr>
            <a:lvl2pPr marL="0" indent="0" algn="r" defTabSz="914400" rtl="0" eaLnBrk="1" fontAlgn="base" latinLnBrk="0" hangingPunct="1">
              <a:spcBef>
                <a:spcPct val="0"/>
              </a:spcBef>
              <a:spcAft>
                <a:spcPct val="0"/>
              </a:spcAft>
              <a:buNone/>
              <a:defRPr kumimoji="0" lang="en-US" sz="800" b="0" i="0" u="none" strike="noStrike" kern="1200" cap="none" spc="0" normalizeH="0" baseline="0" noProof="0" smtClean="0">
                <a:ln>
                  <a:noFill/>
                </a:ln>
                <a:solidFill>
                  <a:schemeClr val="bg1"/>
                </a:solidFill>
                <a:effectLst/>
                <a:uLnTx/>
                <a:uFillTx/>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lvl="1">
              <a:spcBef>
                <a:spcPts val="900"/>
              </a:spcBef>
            </a:pPr>
            <a:endParaRPr lang="en-US" b="1" dirty="0">
              <a:solidFill>
                <a:prstClr val="white"/>
              </a:solidFill>
            </a:endParaRPr>
          </a:p>
        </p:txBody>
      </p:sp>
      <p:sp>
        <p:nvSpPr>
          <p:cNvPr id="19" name="Isosceles Triangle 18"/>
          <p:cNvSpPr/>
          <p:nvPr/>
        </p:nvSpPr>
        <p:spPr>
          <a:xfrm rot="10800000">
            <a:off x="383863" y="4203137"/>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2" name="Rectangle 21"/>
          <p:cNvSpPr/>
          <p:nvPr>
            <p:custDataLst>
              <p:tags r:id="rId9"/>
            </p:custDataLst>
          </p:nvPr>
        </p:nvSpPr>
        <p:spPr bwMode="auto">
          <a:xfrm rot="10800000" flipH="1" flipV="1">
            <a:off x="522162" y="3733347"/>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Course Wrap-Up</a:t>
            </a:r>
          </a:p>
        </p:txBody>
      </p:sp>
      <p:sp>
        <p:nvSpPr>
          <p:cNvPr id="23" name="Freeform 12"/>
          <p:cNvSpPr>
            <a:spLocks/>
          </p:cNvSpPr>
          <p:nvPr>
            <p:custDataLst>
              <p:tags r:id="rId10"/>
            </p:custDataLst>
          </p:nvPr>
        </p:nvSpPr>
        <p:spPr bwMode="auto">
          <a:xfrm rot="10800000" flipH="1" flipV="1">
            <a:off x="375927" y="3733347"/>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5</a:t>
            </a:r>
          </a:p>
        </p:txBody>
      </p:sp>
    </p:spTree>
    <p:extLst>
      <p:ext uri="{BB962C8B-B14F-4D97-AF65-F5344CB8AC3E}">
        <p14:creationId xmlns:p14="http://schemas.microsoft.com/office/powerpoint/2010/main" val="6039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Design-Build</a:t>
            </a:r>
          </a:p>
        </p:txBody>
      </p:sp>
      <p:sp>
        <p:nvSpPr>
          <p:cNvPr id="3" name="Subtitle 2"/>
          <p:cNvSpPr>
            <a:spLocks noGrp="1"/>
          </p:cNvSpPr>
          <p:nvPr>
            <p:ph type="subTitle" idx="1"/>
          </p:nvPr>
        </p:nvSpPr>
        <p:spPr/>
        <p:txBody>
          <a:bodyPr/>
          <a:lstStyle/>
          <a:p>
            <a:r>
              <a:rPr lang="en-US" dirty="0"/>
              <a:t>Part 1:  Introduction to DB</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32"/>
            <a:ext cx="3583172" cy="662887"/>
          </a:xfrm>
          <a:prstGeom prst="rect">
            <a:avLst/>
          </a:prstGeom>
        </p:spPr>
      </p:pic>
    </p:spTree>
    <p:extLst>
      <p:ext uri="{BB962C8B-B14F-4D97-AF65-F5344CB8AC3E}">
        <p14:creationId xmlns:p14="http://schemas.microsoft.com/office/powerpoint/2010/main" val="3038882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Define DB and explain how differs from traditional project delivery</a:t>
            </a:r>
          </a:p>
          <a:p>
            <a:r>
              <a:rPr lang="en-US" dirty="0"/>
              <a:t>Understand the background and origins of DB</a:t>
            </a:r>
          </a:p>
          <a:p>
            <a:r>
              <a:rPr lang="en-US" dirty="0"/>
              <a:t>Identify key Federal and State laws/regulations authorizing and affecting the use of DB</a:t>
            </a:r>
          </a:p>
          <a:p>
            <a:r>
              <a:rPr lang="en-US" dirty="0"/>
              <a:t>Identify key advantages and disadvantages of using DB</a:t>
            </a:r>
          </a:p>
          <a:p>
            <a:r>
              <a:rPr lang="en-US" dirty="0"/>
              <a:t>Identify suitable project types for DB </a:t>
            </a:r>
          </a:p>
          <a:p>
            <a:endParaRPr lang="en-US" dirty="0"/>
          </a:p>
        </p:txBody>
      </p:sp>
      <p:sp>
        <p:nvSpPr>
          <p:cNvPr id="3" name="Title 2"/>
          <p:cNvSpPr>
            <a:spLocks noGrp="1"/>
          </p:cNvSpPr>
          <p:nvPr>
            <p:ph type="title"/>
          </p:nvPr>
        </p:nvSpPr>
        <p:spPr/>
        <p:txBody>
          <a:bodyPr/>
          <a:lstStyle/>
          <a:p>
            <a:r>
              <a:rPr lang="en-US" dirty="0"/>
              <a:t>Learning Outcomes</a:t>
            </a:r>
          </a:p>
        </p:txBody>
      </p:sp>
    </p:spTree>
    <p:extLst>
      <p:ext uri="{BB962C8B-B14F-4D97-AF65-F5344CB8AC3E}">
        <p14:creationId xmlns:p14="http://schemas.microsoft.com/office/powerpoint/2010/main" val="252349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Contents </a:t>
            </a:r>
          </a:p>
        </p:txBody>
      </p:sp>
      <p:sp>
        <p:nvSpPr>
          <p:cNvPr id="7" name="Isosceles Triangle 6"/>
          <p:cNvSpPr/>
          <p:nvPr/>
        </p:nvSpPr>
        <p:spPr>
          <a:xfrm rot="10800000">
            <a:off x="341312" y="1535906"/>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8" name="Rectangle 7"/>
          <p:cNvSpPr/>
          <p:nvPr>
            <p:custDataLst>
              <p:tags r:id="rId1"/>
            </p:custDataLst>
          </p:nvPr>
        </p:nvSpPr>
        <p:spPr bwMode="auto">
          <a:xfrm rot="10800000" flipH="1" flipV="1">
            <a:off x="479611" y="106611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Design-Bid-Build Overview</a:t>
            </a:r>
          </a:p>
        </p:txBody>
      </p:sp>
      <p:sp>
        <p:nvSpPr>
          <p:cNvPr id="9" name="Rectangle 8"/>
          <p:cNvSpPr/>
          <p:nvPr>
            <p:custDataLst>
              <p:tags r:id="rId2"/>
            </p:custDataLst>
          </p:nvPr>
        </p:nvSpPr>
        <p:spPr bwMode="auto">
          <a:xfrm rot="10800000" flipH="1" flipV="1">
            <a:off x="479611" y="1733131"/>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spcBef>
                <a:spcPts val="0"/>
              </a:spcBef>
              <a:spcAft>
                <a:spcPts val="0"/>
              </a:spcAft>
            </a:pPr>
            <a:r>
              <a:rPr lang="en-US" sz="2000" dirty="0">
                <a:solidFill>
                  <a:prstClr val="black"/>
                </a:solidFill>
                <a:latin typeface="Arial"/>
              </a:rPr>
              <a:t>Design-Build Overview</a:t>
            </a:r>
          </a:p>
        </p:txBody>
      </p:sp>
      <p:sp>
        <p:nvSpPr>
          <p:cNvPr id="10" name="Rectangle 9"/>
          <p:cNvSpPr/>
          <p:nvPr>
            <p:custDataLst>
              <p:tags r:id="rId3"/>
            </p:custDataLst>
          </p:nvPr>
        </p:nvSpPr>
        <p:spPr bwMode="auto">
          <a:xfrm rot="10800000" flipH="1" flipV="1">
            <a:off x="479611" y="2400146"/>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Advantages &amp; Limitations of DB</a:t>
            </a:r>
          </a:p>
        </p:txBody>
      </p:sp>
      <p:sp>
        <p:nvSpPr>
          <p:cNvPr id="12" name="Freeform 12"/>
          <p:cNvSpPr>
            <a:spLocks/>
          </p:cNvSpPr>
          <p:nvPr>
            <p:custDataLst>
              <p:tags r:id="rId4"/>
            </p:custDataLst>
          </p:nvPr>
        </p:nvSpPr>
        <p:spPr bwMode="auto">
          <a:xfrm rot="10800000" flipH="1" flipV="1">
            <a:off x="333376" y="106611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1</a:t>
            </a:r>
          </a:p>
        </p:txBody>
      </p:sp>
      <p:sp>
        <p:nvSpPr>
          <p:cNvPr id="13" name="Freeform 12"/>
          <p:cNvSpPr>
            <a:spLocks/>
          </p:cNvSpPr>
          <p:nvPr>
            <p:custDataLst>
              <p:tags r:id="rId5"/>
            </p:custDataLst>
          </p:nvPr>
        </p:nvSpPr>
        <p:spPr bwMode="auto">
          <a:xfrm rot="10800000" flipH="1" flipV="1">
            <a:off x="333376" y="1733131"/>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2</a:t>
            </a:r>
          </a:p>
        </p:txBody>
      </p:sp>
      <p:sp>
        <p:nvSpPr>
          <p:cNvPr id="14" name="Freeform 12"/>
          <p:cNvSpPr>
            <a:spLocks/>
          </p:cNvSpPr>
          <p:nvPr>
            <p:custDataLst>
              <p:tags r:id="rId6"/>
            </p:custDataLst>
          </p:nvPr>
        </p:nvSpPr>
        <p:spPr bwMode="auto">
          <a:xfrm rot="10800000" flipH="1" flipV="1">
            <a:off x="333375" y="2400146"/>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3</a:t>
            </a:r>
          </a:p>
        </p:txBody>
      </p:sp>
      <p:sp>
        <p:nvSpPr>
          <p:cNvPr id="16" name="Isosceles Triangle 15"/>
          <p:cNvSpPr/>
          <p:nvPr/>
        </p:nvSpPr>
        <p:spPr>
          <a:xfrm rot="10800000">
            <a:off x="341312" y="220980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7" name="Isosceles Triangle 16"/>
          <p:cNvSpPr/>
          <p:nvPr/>
        </p:nvSpPr>
        <p:spPr>
          <a:xfrm rot="10800000">
            <a:off x="341312" y="2865120"/>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5" name="Isosceles Triangle 14"/>
          <p:cNvSpPr/>
          <p:nvPr/>
        </p:nvSpPr>
        <p:spPr>
          <a:xfrm rot="10800000">
            <a:off x="369692" y="3561619"/>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18" name="Rectangle 17"/>
          <p:cNvSpPr/>
          <p:nvPr>
            <p:custDataLst>
              <p:tags r:id="rId7"/>
            </p:custDataLst>
          </p:nvPr>
        </p:nvSpPr>
        <p:spPr bwMode="auto">
          <a:xfrm rot="10800000" flipH="1" flipV="1">
            <a:off x="507991" y="3091829"/>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DB Project Selection Criteria</a:t>
            </a:r>
          </a:p>
        </p:txBody>
      </p:sp>
      <p:sp>
        <p:nvSpPr>
          <p:cNvPr id="21" name="Freeform 12"/>
          <p:cNvSpPr>
            <a:spLocks/>
          </p:cNvSpPr>
          <p:nvPr>
            <p:custDataLst>
              <p:tags r:id="rId8"/>
            </p:custDataLst>
          </p:nvPr>
        </p:nvSpPr>
        <p:spPr bwMode="auto">
          <a:xfrm rot="10800000" flipH="1" flipV="1">
            <a:off x="361756" y="3091829"/>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4</a:t>
            </a:r>
          </a:p>
        </p:txBody>
      </p:sp>
      <p:sp>
        <p:nvSpPr>
          <p:cNvPr id="20" name="Slide Number Placeholder 2"/>
          <p:cNvSpPr txBox="1">
            <a:spLocks/>
          </p:cNvSpPr>
          <p:nvPr/>
        </p:nvSpPr>
        <p:spPr>
          <a:xfrm>
            <a:off x="8848834" y="6578600"/>
            <a:ext cx="211057" cy="187508"/>
          </a:xfrm>
          <a:prstGeom prst="rect">
            <a:avLst/>
          </a:prstGeom>
        </p:spPr>
        <p:txBody>
          <a:bodyPr vert="horz" wrap="none" lIns="0" tIns="0" rIns="0" bIns="0" rtlCol="0" anchor="ctr">
            <a:noAutofit/>
          </a:bodyP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mn-cs"/>
              </a:defRPr>
            </a:lvl1pPr>
            <a:lvl2pPr marL="0" indent="0" algn="r" defTabSz="914400" rtl="0" eaLnBrk="1" fontAlgn="base" latinLnBrk="0" hangingPunct="1">
              <a:spcBef>
                <a:spcPct val="0"/>
              </a:spcBef>
              <a:spcAft>
                <a:spcPct val="0"/>
              </a:spcAft>
              <a:buNone/>
              <a:defRPr kumimoji="0" lang="en-US" sz="800" b="0" i="0" u="none" strike="noStrike" kern="1200" cap="none" spc="0" normalizeH="0" baseline="0" noProof="0" smtClean="0">
                <a:ln>
                  <a:noFill/>
                </a:ln>
                <a:solidFill>
                  <a:schemeClr val="bg1"/>
                </a:solidFill>
                <a:effectLst/>
                <a:uLnTx/>
                <a:uFillTx/>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lvl="1">
              <a:spcBef>
                <a:spcPts val="900"/>
              </a:spcBef>
            </a:pPr>
            <a:endParaRPr lang="en-US" b="1" dirty="0">
              <a:solidFill>
                <a:prstClr val="white"/>
              </a:solidFill>
            </a:endParaRPr>
          </a:p>
        </p:txBody>
      </p:sp>
      <p:sp>
        <p:nvSpPr>
          <p:cNvPr id="19" name="Isosceles Triangle 18"/>
          <p:cNvSpPr/>
          <p:nvPr/>
        </p:nvSpPr>
        <p:spPr>
          <a:xfrm rot="10800000">
            <a:off x="383863" y="4203137"/>
            <a:ext cx="134932" cy="116682"/>
          </a:xfrm>
          <a:prstGeom prst="triangle">
            <a:avLst>
              <a:gd name="adj" fmla="val 0"/>
            </a:avLst>
          </a:prstGeom>
          <a:solidFill>
            <a:schemeClr val="accent3"/>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200" dirty="0">
              <a:solidFill>
                <a:prstClr val="white"/>
              </a:solidFill>
              <a:cs typeface="Arial" pitchFamily="34" charset="0"/>
            </a:endParaRPr>
          </a:p>
        </p:txBody>
      </p:sp>
      <p:sp>
        <p:nvSpPr>
          <p:cNvPr id="22" name="Rectangle 21"/>
          <p:cNvSpPr/>
          <p:nvPr>
            <p:custDataLst>
              <p:tags r:id="rId9"/>
            </p:custDataLst>
          </p:nvPr>
        </p:nvSpPr>
        <p:spPr bwMode="auto">
          <a:xfrm rot="10800000" flipH="1" flipV="1">
            <a:off x="522162" y="3733347"/>
            <a:ext cx="7216589" cy="585216"/>
          </a:xfrm>
          <a:prstGeom prst="rect">
            <a:avLst/>
          </a:prstGeom>
          <a:gradFill flip="none" rotWithShape="1">
            <a:gsLst>
              <a:gs pos="0">
                <a:schemeClr val="bg1">
                  <a:lumMod val="95000"/>
                </a:schemeClr>
              </a:gs>
              <a:gs pos="50000">
                <a:srgbClr val="E6E6E6"/>
              </a:gs>
            </a:gsLst>
            <a:lin ang="16200000" scaled="1"/>
            <a:tileRect/>
          </a:gradFill>
          <a:ln w="9525" cap="flat" cmpd="sng" algn="ctr">
            <a:noFill/>
            <a:prstDash val="solid"/>
            <a:round/>
            <a:headEnd type="none" w="med" len="med"/>
            <a:tailEnd type="none" w="med" len="med"/>
          </a:ln>
          <a:effectLst/>
          <a:extLst/>
        </p:spPr>
        <p:txBody>
          <a:bodyPr vert="horz" lIns="457200" tIns="45720" rIns="45720" bIns="45720" numCol="1" anchor="ctr"/>
          <a:lstStyle/>
          <a:p>
            <a:pPr fontAlgn="auto">
              <a:lnSpc>
                <a:spcPct val="120000"/>
              </a:lnSpc>
              <a:spcBef>
                <a:spcPct val="20000"/>
              </a:spcBef>
              <a:spcAft>
                <a:spcPts val="400"/>
              </a:spcAft>
              <a:buClr>
                <a:srgbClr val="B51821"/>
              </a:buClr>
              <a:buSzPct val="100000"/>
              <a:defRPr/>
            </a:pPr>
            <a:r>
              <a:rPr lang="en-US" sz="2000" dirty="0">
                <a:solidFill>
                  <a:prstClr val="black"/>
                </a:solidFill>
                <a:latin typeface="Arial"/>
              </a:rPr>
              <a:t>Questions/Discussion</a:t>
            </a:r>
          </a:p>
        </p:txBody>
      </p:sp>
      <p:sp>
        <p:nvSpPr>
          <p:cNvPr id="23" name="Freeform 12"/>
          <p:cNvSpPr>
            <a:spLocks/>
          </p:cNvSpPr>
          <p:nvPr>
            <p:custDataLst>
              <p:tags r:id="rId10"/>
            </p:custDataLst>
          </p:nvPr>
        </p:nvSpPr>
        <p:spPr bwMode="auto">
          <a:xfrm rot="10800000" flipH="1" flipV="1">
            <a:off x="375927" y="3733347"/>
            <a:ext cx="532800" cy="473056"/>
          </a:xfrm>
          <a:prstGeom prst="homePlate">
            <a:avLst>
              <a:gd name="adj" fmla="val 28337"/>
            </a:avLst>
          </a:prstGeom>
          <a:solidFill>
            <a:schemeClr val="accent1"/>
          </a:solidFill>
          <a:ln w="9525">
            <a:noFill/>
            <a:round/>
            <a:headEnd/>
            <a:tailEnd/>
          </a:ln>
          <a:effectLst>
            <a:outerShdw blurRad="50800" dist="38100" algn="l" rotWithShape="0">
              <a:prstClr val="black">
                <a:alpha val="40000"/>
              </a:prstClr>
            </a:outerShdw>
          </a:effectLst>
        </p:spPr>
        <p:txBody>
          <a:bodyPr vert="horz" wrap="square" lIns="45720" tIns="45720" rIns="91440" bIns="45720" numCol="1" anchor="ctr" anchorCtr="0" compatLnSpc="1">
            <a:prstTxWarp prst="textNoShape">
              <a:avLst/>
            </a:prstTxWarp>
          </a:bodyPr>
          <a:lstStyle/>
          <a:p>
            <a:pPr algn="ctr" fontAlgn="auto">
              <a:spcBef>
                <a:spcPts val="0"/>
              </a:spcBef>
              <a:spcAft>
                <a:spcPts val="0"/>
              </a:spcAft>
            </a:pPr>
            <a:r>
              <a:rPr lang="en-US" b="1" dirty="0">
                <a:solidFill>
                  <a:prstClr val="white"/>
                </a:solidFill>
                <a:latin typeface="Arial"/>
              </a:rPr>
              <a:t>5</a:t>
            </a:r>
          </a:p>
        </p:txBody>
      </p:sp>
    </p:spTree>
    <p:extLst>
      <p:ext uri="{BB962C8B-B14F-4D97-AF65-F5344CB8AC3E}">
        <p14:creationId xmlns:p14="http://schemas.microsoft.com/office/powerpoint/2010/main" val="292529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44488" y="2649821"/>
            <a:ext cx="8037512" cy="1017073"/>
          </a:xfrm>
        </p:spPr>
        <p:txBody>
          <a:bodyPr/>
          <a:lstStyle/>
          <a:p>
            <a:r>
              <a:rPr lang="en-US" sz="3600" dirty="0"/>
              <a:t>DBB:  Overview</a:t>
            </a:r>
          </a:p>
        </p:txBody>
      </p:sp>
    </p:spTree>
    <p:extLst>
      <p:ext uri="{BB962C8B-B14F-4D97-AF65-F5344CB8AC3E}">
        <p14:creationId xmlns:p14="http://schemas.microsoft.com/office/powerpoint/2010/main" val="44171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DBB:  Traditional Contracting Method Defined</a:t>
            </a:r>
          </a:p>
        </p:txBody>
      </p:sp>
      <p:sp>
        <p:nvSpPr>
          <p:cNvPr id="4" name="Content Placeholder 3"/>
          <p:cNvSpPr>
            <a:spLocks noGrp="1"/>
          </p:cNvSpPr>
          <p:nvPr>
            <p:ph sz="quarter" idx="11"/>
          </p:nvPr>
        </p:nvSpPr>
        <p:spPr/>
        <p:txBody>
          <a:bodyPr/>
          <a:lstStyle/>
          <a:p>
            <a:r>
              <a:rPr lang="en-US" dirty="0"/>
              <a:t>Clear separation between design and construction</a:t>
            </a:r>
          </a:p>
          <a:p>
            <a:pPr lvl="1"/>
            <a:r>
              <a:rPr lang="en-US" dirty="0"/>
              <a:t>Designer prepares plans and specifications</a:t>
            </a:r>
          </a:p>
          <a:p>
            <a:pPr lvl="1"/>
            <a:r>
              <a:rPr lang="en-US" dirty="0"/>
              <a:t>Contractor bids on 100% complete plans and specifications</a:t>
            </a:r>
          </a:p>
          <a:p>
            <a:pPr lvl="1"/>
            <a:r>
              <a:rPr lang="en-US" dirty="0"/>
              <a:t>Award to the lowest responsible and responsive bidder</a:t>
            </a:r>
          </a:p>
          <a:p>
            <a:r>
              <a:rPr lang="en-US" dirty="0"/>
              <a:t>Owner retains high level of control and risk</a:t>
            </a:r>
          </a:p>
          <a:p>
            <a:endParaRPr lang="en-US" dirty="0"/>
          </a:p>
        </p:txBody>
      </p:sp>
      <p:grpSp>
        <p:nvGrpSpPr>
          <p:cNvPr id="26" name="Group 25"/>
          <p:cNvGrpSpPr/>
          <p:nvPr/>
        </p:nvGrpSpPr>
        <p:grpSpPr>
          <a:xfrm>
            <a:off x="623630" y="1417806"/>
            <a:ext cx="3233737" cy="1449388"/>
            <a:chOff x="2955132" y="3437983"/>
            <a:chExt cx="3233737" cy="1449388"/>
          </a:xfrm>
        </p:grpSpPr>
        <p:sp>
          <p:nvSpPr>
            <p:cNvPr id="16" name="Line 1039"/>
            <p:cNvSpPr>
              <a:spLocks noChangeShapeType="1"/>
            </p:cNvSpPr>
            <p:nvPr/>
          </p:nvSpPr>
          <p:spPr bwMode="auto">
            <a:xfrm>
              <a:off x="4264819" y="3947571"/>
              <a:ext cx="1588" cy="220662"/>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7" name="Line 1040"/>
            <p:cNvSpPr>
              <a:spLocks noChangeShapeType="1"/>
            </p:cNvSpPr>
            <p:nvPr/>
          </p:nvSpPr>
          <p:spPr bwMode="auto">
            <a:xfrm>
              <a:off x="3526632" y="4168233"/>
              <a:ext cx="1587" cy="220663"/>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8" name="Line 1041"/>
            <p:cNvSpPr>
              <a:spLocks noChangeShapeType="1"/>
            </p:cNvSpPr>
            <p:nvPr/>
          </p:nvSpPr>
          <p:spPr bwMode="auto">
            <a:xfrm>
              <a:off x="4993482" y="4168233"/>
              <a:ext cx="1587" cy="220663"/>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19" name="Line 1042"/>
            <p:cNvSpPr>
              <a:spLocks noChangeShapeType="1"/>
            </p:cNvSpPr>
            <p:nvPr/>
          </p:nvSpPr>
          <p:spPr bwMode="auto">
            <a:xfrm>
              <a:off x="3526632" y="4168233"/>
              <a:ext cx="1466850" cy="1588"/>
            </a:xfrm>
            <a:prstGeom prst="line">
              <a:avLst/>
            </a:prstGeom>
            <a:ln w="28575">
              <a:headEnd/>
              <a:tailEnd/>
            </a:ln>
            <a:extLst/>
          </p:spPr>
          <p:style>
            <a:lnRef idx="1">
              <a:schemeClr val="accent1"/>
            </a:lnRef>
            <a:fillRef idx="0">
              <a:schemeClr val="accent1"/>
            </a:fillRef>
            <a:effectRef idx="0">
              <a:schemeClr val="accent1"/>
            </a:effectRef>
            <a:fontRef idx="minor">
              <a:schemeClr val="tx1"/>
            </a:fontRef>
          </p:style>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20" name="Rectangle 19"/>
            <p:cNvSpPr>
              <a:spLocks noChangeArrowheads="1"/>
            </p:cNvSpPr>
            <p:nvPr/>
          </p:nvSpPr>
          <p:spPr bwMode="auto">
            <a:xfrm>
              <a:off x="2955132" y="4388896"/>
              <a:ext cx="1238250" cy="498475"/>
            </a:xfrm>
            <a:prstGeom prst="rect">
              <a:avLst/>
            </a:prstGeom>
            <a:solidFill>
              <a:srgbClr val="EC64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21" name="Rectangle 20"/>
            <p:cNvSpPr>
              <a:spLocks noChangeArrowheads="1"/>
            </p:cNvSpPr>
            <p:nvPr/>
          </p:nvSpPr>
          <p:spPr bwMode="auto">
            <a:xfrm>
              <a:off x="2999582" y="4474621"/>
              <a:ext cx="113982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a:solidFill>
                    <a:schemeClr val="bg1"/>
                  </a:solidFill>
                  <a:latin typeface="Arial" charset="0"/>
                </a:rPr>
                <a:t>Designer</a:t>
              </a:r>
              <a:endParaRPr lang="en-US" altLang="en-US" b="1">
                <a:solidFill>
                  <a:schemeClr val="bg1"/>
                </a:solidFill>
              </a:endParaRPr>
            </a:p>
          </p:txBody>
        </p:sp>
        <p:sp>
          <p:nvSpPr>
            <p:cNvPr id="22" name="Rectangle 21"/>
            <p:cNvSpPr>
              <a:spLocks noChangeArrowheads="1"/>
            </p:cNvSpPr>
            <p:nvPr/>
          </p:nvSpPr>
          <p:spPr bwMode="auto">
            <a:xfrm>
              <a:off x="4379119" y="4388896"/>
              <a:ext cx="1809750" cy="498475"/>
            </a:xfrm>
            <a:prstGeom prst="rect">
              <a:avLst/>
            </a:prstGeom>
            <a:solidFill>
              <a:srgbClr val="EC6408"/>
            </a:solidFill>
            <a:ln>
              <a:noFill/>
            </a:ln>
            <a:extLst>
              <a:ext uri="{91240B29-F687-4F45-9708-019B960494DF}">
                <a14:hiddenLine xmlns:a14="http://schemas.microsoft.com/office/drawing/2010/main" w="19050">
                  <a:solidFill>
                    <a:srgbClr val="B7C1EB"/>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23" name="Rectangle 22"/>
            <p:cNvSpPr>
              <a:spLocks noChangeArrowheads="1"/>
            </p:cNvSpPr>
            <p:nvPr/>
          </p:nvSpPr>
          <p:spPr bwMode="auto">
            <a:xfrm>
              <a:off x="4580732" y="4474621"/>
              <a:ext cx="15255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a:solidFill>
                    <a:schemeClr val="bg1"/>
                  </a:solidFill>
                  <a:latin typeface="Arial" charset="0"/>
                </a:rPr>
                <a:t>Constructor</a:t>
              </a:r>
              <a:endParaRPr lang="en-US" altLang="en-US" b="1">
                <a:solidFill>
                  <a:schemeClr val="bg1"/>
                </a:solidFill>
              </a:endParaRPr>
            </a:p>
          </p:txBody>
        </p:sp>
        <p:sp>
          <p:nvSpPr>
            <p:cNvPr id="24" name="Rectangle 23"/>
            <p:cNvSpPr>
              <a:spLocks noChangeArrowheads="1"/>
            </p:cNvSpPr>
            <p:nvPr/>
          </p:nvSpPr>
          <p:spPr bwMode="auto">
            <a:xfrm>
              <a:off x="3650457" y="3437983"/>
              <a:ext cx="1238250" cy="509588"/>
            </a:xfrm>
            <a:prstGeom prst="rect">
              <a:avLst/>
            </a:prstGeom>
            <a:solidFill>
              <a:srgbClr val="EC6408"/>
            </a:solidFill>
            <a:ln>
              <a:noFill/>
            </a:ln>
            <a:extLst>
              <a:ext uri="{91240B29-F687-4F45-9708-019B960494DF}">
                <a14:hiddenLine xmlns:a14="http://schemas.microsoft.com/office/drawing/2010/main" w="19050">
                  <a:solidFill>
                    <a:srgbClr val="B7C1EB"/>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endParaRPr lang="en-US"/>
            </a:p>
          </p:txBody>
        </p:sp>
        <p:sp>
          <p:nvSpPr>
            <p:cNvPr id="25" name="Rectangle 24"/>
            <p:cNvSpPr>
              <a:spLocks noChangeArrowheads="1"/>
            </p:cNvSpPr>
            <p:nvPr/>
          </p:nvSpPr>
          <p:spPr bwMode="auto">
            <a:xfrm>
              <a:off x="3842544" y="3525296"/>
              <a:ext cx="8302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r>
                <a:rPr lang="en-US" altLang="en-US" sz="2100" b="1" dirty="0">
                  <a:solidFill>
                    <a:schemeClr val="bg1"/>
                  </a:solidFill>
                  <a:latin typeface="Arial" charset="0"/>
                </a:rPr>
                <a:t>Owner</a:t>
              </a:r>
              <a:endParaRPr lang="en-US" altLang="en-US" dirty="0">
                <a:solidFill>
                  <a:schemeClr val="bg1"/>
                </a:solidFill>
              </a:endParaRPr>
            </a:p>
          </p:txBody>
        </p:sp>
      </p:grpSp>
      <p:grpSp>
        <p:nvGrpSpPr>
          <p:cNvPr id="27" name="Group 3"/>
          <p:cNvGrpSpPr>
            <a:grpSpLocks/>
          </p:cNvGrpSpPr>
          <p:nvPr/>
        </p:nvGrpSpPr>
        <p:grpSpPr bwMode="auto">
          <a:xfrm>
            <a:off x="1295400" y="4129066"/>
            <a:ext cx="1066800" cy="1447800"/>
            <a:chOff x="960" y="1872"/>
            <a:chExt cx="672" cy="912"/>
          </a:xfrm>
        </p:grpSpPr>
        <p:sp>
          <p:nvSpPr>
            <p:cNvPr id="28" name="Rectangle 4" descr="Wide upward diagonal"/>
            <p:cNvSpPr>
              <a:spLocks noChangeArrowheads="1"/>
            </p:cNvSpPr>
            <p:nvPr/>
          </p:nvSpPr>
          <p:spPr bwMode="auto">
            <a:xfrm>
              <a:off x="960" y="1872"/>
              <a:ext cx="672" cy="432"/>
            </a:xfrm>
            <a:prstGeom prst="rect">
              <a:avLst/>
            </a:prstGeom>
            <a:pattFill prst="wdUpDiag">
              <a:fgClr>
                <a:srgbClr val="969696"/>
              </a:fgClr>
              <a:bgClr>
                <a:schemeClr val="bg1"/>
              </a:bgClr>
            </a:pattFill>
            <a:ln w="6350">
              <a:solidFill>
                <a:srgbClr val="808080"/>
              </a:solidFill>
              <a:miter lim="800000"/>
              <a:headEnd/>
              <a:tailEnd/>
            </a:ln>
          </p:spPr>
          <p:txBody>
            <a:bodyPr wrap="none" anchor="ctr"/>
            <a:lstStyle/>
            <a:p>
              <a:endParaRPr lang="en-US"/>
            </a:p>
          </p:txBody>
        </p:sp>
        <p:sp>
          <p:nvSpPr>
            <p:cNvPr id="29" name="AutoShape 5"/>
            <p:cNvSpPr>
              <a:spLocks/>
            </p:cNvSpPr>
            <p:nvPr/>
          </p:nvSpPr>
          <p:spPr bwMode="auto">
            <a:xfrm rot="-5400000">
              <a:off x="1272" y="2088"/>
              <a:ext cx="48" cy="672"/>
            </a:xfrm>
            <a:prstGeom prst="leftBrace">
              <a:avLst>
                <a:gd name="adj1" fmla="val 116667"/>
                <a:gd name="adj2" fmla="val 50000"/>
              </a:avLst>
            </a:prstGeom>
            <a:noFill/>
            <a:ln w="19050">
              <a:solidFill>
                <a:schemeClr val="tx1"/>
              </a:solidFill>
              <a:round/>
              <a:headEnd/>
              <a:tailEnd/>
            </a:ln>
          </p:spPr>
          <p:txBody>
            <a:bodyPr vert="eaVert" wrap="none" anchor="ctr"/>
            <a:lstStyle/>
            <a:p>
              <a:endParaRPr lang="en-US"/>
            </a:p>
          </p:txBody>
        </p:sp>
        <p:sp>
          <p:nvSpPr>
            <p:cNvPr id="30" name="Text Box 6"/>
            <p:cNvSpPr txBox="1">
              <a:spLocks noChangeArrowheads="1"/>
            </p:cNvSpPr>
            <p:nvPr/>
          </p:nvSpPr>
          <p:spPr bwMode="auto">
            <a:xfrm>
              <a:off x="960" y="2496"/>
              <a:ext cx="672" cy="288"/>
            </a:xfrm>
            <a:prstGeom prst="rect">
              <a:avLst/>
            </a:prstGeom>
            <a:noFill/>
            <a:ln w="9525">
              <a:noFill/>
              <a:miter lim="800000"/>
              <a:headEnd/>
              <a:tailEnd/>
            </a:ln>
          </p:spPr>
          <p:txBody>
            <a:bodyPr lIns="0" rIns="0">
              <a:spAutoFit/>
            </a:bodyPr>
            <a:lstStyle/>
            <a:p>
              <a:pPr algn="ctr">
                <a:spcBef>
                  <a:spcPct val="50000"/>
                </a:spcBef>
              </a:pPr>
              <a:r>
                <a:rPr lang="en-US" sz="1200" b="1"/>
                <a:t>Contractor Risk Zone</a:t>
              </a:r>
            </a:p>
          </p:txBody>
        </p:sp>
      </p:grpSp>
      <p:grpSp>
        <p:nvGrpSpPr>
          <p:cNvPr id="32" name="Group 29"/>
          <p:cNvGrpSpPr>
            <a:grpSpLocks/>
          </p:cNvGrpSpPr>
          <p:nvPr/>
        </p:nvGrpSpPr>
        <p:grpSpPr bwMode="auto">
          <a:xfrm>
            <a:off x="533400" y="4281470"/>
            <a:ext cx="3429000" cy="338138"/>
            <a:chOff x="480" y="1728"/>
            <a:chExt cx="2160" cy="213"/>
          </a:xfrm>
        </p:grpSpPr>
        <p:sp>
          <p:nvSpPr>
            <p:cNvPr id="34" name="Text Box 30"/>
            <p:cNvSpPr txBox="1">
              <a:spLocks noChangeArrowheads="1"/>
            </p:cNvSpPr>
            <p:nvPr/>
          </p:nvSpPr>
          <p:spPr bwMode="auto">
            <a:xfrm>
              <a:off x="480" y="1728"/>
              <a:ext cx="480" cy="213"/>
            </a:xfrm>
            <a:prstGeom prst="rect">
              <a:avLst/>
            </a:prstGeom>
            <a:solidFill>
              <a:schemeClr val="bg2">
                <a:lumMod val="25000"/>
              </a:schemeClr>
            </a:solidFill>
            <a:ln w="19050">
              <a:solidFill>
                <a:schemeClr val="tx1"/>
              </a:solidFill>
              <a:miter lim="800000"/>
              <a:headEnd/>
              <a:tailEnd/>
            </a:ln>
          </p:spPr>
          <p:txBody>
            <a:bodyPr lIns="45720" rIns="0">
              <a:spAutoFit/>
            </a:bodyPr>
            <a:lstStyle/>
            <a:p>
              <a:pPr algn="ctr">
                <a:spcBef>
                  <a:spcPct val="50000"/>
                </a:spcBef>
              </a:pPr>
              <a:r>
                <a:rPr lang="en-US" sz="1600" dirty="0">
                  <a:solidFill>
                    <a:schemeClr val="bg1"/>
                  </a:solidFill>
                </a:rPr>
                <a:t>Design</a:t>
              </a:r>
            </a:p>
          </p:txBody>
        </p:sp>
        <p:sp>
          <p:nvSpPr>
            <p:cNvPr id="35" name="Text Box 31"/>
            <p:cNvSpPr txBox="1">
              <a:spLocks noChangeArrowheads="1"/>
            </p:cNvSpPr>
            <p:nvPr/>
          </p:nvSpPr>
          <p:spPr bwMode="auto">
            <a:xfrm>
              <a:off x="960" y="1728"/>
              <a:ext cx="432" cy="213"/>
            </a:xfrm>
            <a:prstGeom prst="rect">
              <a:avLst/>
            </a:prstGeom>
            <a:solidFill>
              <a:schemeClr val="accent4">
                <a:lumMod val="75000"/>
              </a:schemeClr>
            </a:solidFill>
            <a:ln w="19050">
              <a:solidFill>
                <a:schemeClr val="tx1"/>
              </a:solidFill>
              <a:miter lim="800000"/>
              <a:headEnd/>
              <a:tailEnd/>
            </a:ln>
          </p:spPr>
          <p:txBody>
            <a:bodyPr lIns="45720" rIns="0">
              <a:spAutoFit/>
            </a:bodyPr>
            <a:lstStyle/>
            <a:p>
              <a:pPr algn="ctr">
                <a:spcBef>
                  <a:spcPct val="50000"/>
                </a:spcBef>
              </a:pPr>
              <a:r>
                <a:rPr lang="en-US" sz="1600" dirty="0" err="1">
                  <a:solidFill>
                    <a:schemeClr val="bg1"/>
                  </a:solidFill>
                </a:rPr>
                <a:t>Const</a:t>
              </a:r>
              <a:endParaRPr lang="en-US" sz="1600" dirty="0">
                <a:solidFill>
                  <a:schemeClr val="bg1"/>
                </a:solidFill>
              </a:endParaRPr>
            </a:p>
          </p:txBody>
        </p:sp>
        <p:sp>
          <p:nvSpPr>
            <p:cNvPr id="36" name="Text Box 32"/>
            <p:cNvSpPr txBox="1">
              <a:spLocks noChangeArrowheads="1"/>
            </p:cNvSpPr>
            <p:nvPr/>
          </p:nvSpPr>
          <p:spPr bwMode="auto">
            <a:xfrm>
              <a:off x="1392" y="1728"/>
              <a:ext cx="1248" cy="213"/>
            </a:xfrm>
            <a:prstGeom prst="rect">
              <a:avLst/>
            </a:prstGeom>
            <a:solidFill>
              <a:schemeClr val="accent5">
                <a:lumMod val="75000"/>
              </a:schemeClr>
            </a:solidFill>
            <a:ln w="19050">
              <a:solidFill>
                <a:schemeClr val="tx1"/>
              </a:solidFill>
              <a:miter lim="800000"/>
              <a:headEnd/>
              <a:tailEnd/>
            </a:ln>
          </p:spPr>
          <p:txBody>
            <a:bodyPr lIns="45720" rIns="0">
              <a:spAutoFit/>
            </a:bodyPr>
            <a:lstStyle/>
            <a:p>
              <a:pPr algn="ctr">
                <a:spcBef>
                  <a:spcPct val="50000"/>
                </a:spcBef>
              </a:pPr>
              <a:r>
                <a:rPr lang="en-US" sz="1600" dirty="0">
                  <a:solidFill>
                    <a:schemeClr val="bg1"/>
                  </a:solidFill>
                </a:rPr>
                <a:t>Maintenance</a:t>
              </a:r>
            </a:p>
          </p:txBody>
        </p:sp>
      </p:grpSp>
    </p:spTree>
    <p:extLst>
      <p:ext uri="{BB962C8B-B14F-4D97-AF65-F5344CB8AC3E}">
        <p14:creationId xmlns:p14="http://schemas.microsoft.com/office/powerpoint/2010/main" val="203284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Applicable to a wide range of projects</a:t>
            </a:r>
          </a:p>
          <a:p>
            <a:r>
              <a:rPr lang="en-US" dirty="0"/>
              <a:t>Well established and easily understood</a:t>
            </a:r>
          </a:p>
          <a:p>
            <a:r>
              <a:rPr lang="en-US" dirty="0"/>
              <a:t>Owner retains design control</a:t>
            </a:r>
          </a:p>
          <a:p>
            <a:r>
              <a:rPr lang="en-US" dirty="0"/>
              <a:t>Provides lowest price that responsible, competitive bidders can offer</a:t>
            </a:r>
          </a:p>
          <a:p>
            <a:r>
              <a:rPr lang="en-US" dirty="0"/>
              <a:t>Established legal precedents</a:t>
            </a:r>
          </a:p>
          <a:p>
            <a:endParaRPr lang="en-US" dirty="0"/>
          </a:p>
        </p:txBody>
      </p:sp>
      <p:sp>
        <p:nvSpPr>
          <p:cNvPr id="3" name="Title 2"/>
          <p:cNvSpPr>
            <a:spLocks noGrp="1"/>
          </p:cNvSpPr>
          <p:nvPr>
            <p:ph type="title"/>
          </p:nvPr>
        </p:nvSpPr>
        <p:spPr/>
        <p:txBody>
          <a:bodyPr/>
          <a:lstStyle/>
          <a:p>
            <a:r>
              <a:rPr lang="en-US" dirty="0"/>
              <a:t>DBB:  Advantages</a:t>
            </a:r>
          </a:p>
        </p:txBody>
      </p:sp>
    </p:spTree>
    <p:extLst>
      <p:ext uri="{BB962C8B-B14F-4D97-AF65-F5344CB8AC3E}">
        <p14:creationId xmlns:p14="http://schemas.microsoft.com/office/powerpoint/2010/main" val="28424149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pgBziq4Z4027DHBxHZtWI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TKwzqTDlYESeQ_CCgSHyB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EJnV3QWbD0Smfwvf8o451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9jPGP_YiGk2m_AZs5Fe03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0_Z36C8h_k.Zoooy4Pdub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XGGOofTm2ESS58QdXFqoH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NRya.WU32Uy_TwnnnUTc.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6FTHcC2EXkq9yrcAel5.9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rjpkN5a.s0eIRQ1VajZe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0_Z36C8h_k.Zoooy4Pdub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XGGOofTm2ESS58QdXFqoH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NRya.WU32Uy_TwnnnUTc.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6FTHcC2EXkq9yrcAel5.9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_wuZqtZdkkOB.vj.Wd8se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Sq.8oMumbUqcg8JZUStIN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E1_nFA840OlZ.4Wz9RlB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YQUdFQdb3k6Pf0.tJe3aj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Q.ZozDRwkUKmrwVY015d7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yojvTlj3QUWGql_i_7LeJ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T_Qp5HJoRkumCwRmwVWN2A"/>
</p:tagLst>
</file>

<file path=ppt/theme/theme1.xml><?xml version="1.0" encoding="utf-8"?>
<a:theme xmlns:a="http://schemas.openxmlformats.org/drawingml/2006/main" name="MASTER_powerpoint_templat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200" dirty="0" err="1" smtClean="0">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2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resentation xmlns="71eca28a-1192-4472-ade7-3e659e5302c4">Speaker:  Jim Sinnette, FHWA IPD Project Delivery Team Leader
Panelists: Ted West, FHWA Tx Division
                Ryan Rizzo, FHWA MI Division and
                Lal Tarsem, FHWA VA Division
</Presentation>
    <Session_x0020_Title xmlns="71eca28a-1192-4472-ade7-3e659e5302c4">Operational Independent and Non-concurrent Construction Panel Discussion (OINCC)
</Session_x0020_Title>
    <Date xmlns="71eca28a-1192-4472-ade7-3e659e5302c4">2012-06-13T15:15:00+00:00</Da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8C42A27A773D49914CBB3A14042986" ma:contentTypeVersion="3" ma:contentTypeDescription="Create a new document." ma:contentTypeScope="" ma:versionID="d1cc97d669845b17b381c95fe8fc10b3">
  <xsd:schema xmlns:xsd="http://www.w3.org/2001/XMLSchema" xmlns:p="http://schemas.microsoft.com/office/2006/metadata/properties" xmlns:ns2="71eca28a-1192-4472-ade7-3e659e5302c4" targetNamespace="http://schemas.microsoft.com/office/2006/metadata/properties" ma:root="true" ma:fieldsID="157676eb16229120f70a3b1e02b490cf" ns2:_="">
    <xsd:import namespace="71eca28a-1192-4472-ade7-3e659e5302c4"/>
    <xsd:element name="properties">
      <xsd:complexType>
        <xsd:sequence>
          <xsd:element name="documentManagement">
            <xsd:complexType>
              <xsd:all>
                <xsd:element ref="ns2:Date" minOccurs="0"/>
                <xsd:element ref="ns2:Session_x0020_Title" minOccurs="0"/>
                <xsd:element ref="ns2:Presentation" minOccurs="0"/>
              </xsd:all>
            </xsd:complexType>
          </xsd:element>
        </xsd:sequence>
      </xsd:complexType>
    </xsd:element>
  </xsd:schema>
  <xsd:schema xmlns:xsd="http://www.w3.org/2001/XMLSchema" xmlns:dms="http://schemas.microsoft.com/office/2006/documentManagement/types" targetNamespace="71eca28a-1192-4472-ade7-3e659e5302c4" elementFormDefault="qualified">
    <xsd:import namespace="http://schemas.microsoft.com/office/2006/documentManagement/types"/>
    <xsd:element name="Date" ma:index="8" nillable="true" ma:displayName="Date" ma:format="DateTime" ma:internalName="Date">
      <xsd:simpleType>
        <xsd:restriction base="dms:DateTime"/>
      </xsd:simpleType>
    </xsd:element>
    <xsd:element name="Session_x0020_Title" ma:index="9" nillable="true" ma:displayName="Session Title" ma:internalName="Session_x0020_Title">
      <xsd:simpleType>
        <xsd:restriction base="dms:Note"/>
      </xsd:simpleType>
    </xsd:element>
    <xsd:element name="Presentation" ma:index="10" nillable="true" ma:displayName="Presenter(s)" ma:internalName="Presentation">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5B479E5-51A4-48C0-9840-2445F2A00414}">
  <ds:schemaRefs>
    <ds:schemaRef ds:uri="http://schemas.microsoft.com/sharepoint/v3/contenttype/forms"/>
  </ds:schemaRefs>
</ds:datastoreItem>
</file>

<file path=customXml/itemProps2.xml><?xml version="1.0" encoding="utf-8"?>
<ds:datastoreItem xmlns:ds="http://schemas.openxmlformats.org/officeDocument/2006/customXml" ds:itemID="{B555D8CD-9695-44BA-9052-C96E663470FB}">
  <ds:schemaRefs>
    <ds:schemaRef ds:uri="http://purl.org/dc/terms/"/>
    <ds:schemaRef ds:uri="http://purl.org/dc/dcmitype/"/>
    <ds:schemaRef ds:uri="http://schemas.microsoft.com/office/2006/documentManagement/types"/>
    <ds:schemaRef ds:uri="http://purl.org/dc/elements/1.1/"/>
    <ds:schemaRef ds:uri="http://schemas.microsoft.com/office/2006/metadata/properties"/>
    <ds:schemaRef ds:uri="71eca28a-1192-4472-ade7-3e659e5302c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C4DA377-1CE0-4A94-AD9C-AF6109F267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eca28a-1192-4472-ade7-3e659e5302c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18351</TotalTime>
  <Words>3498</Words>
  <Application>Microsoft Office PowerPoint</Application>
  <PresentationFormat>On-screen Show (4:3)</PresentationFormat>
  <Paragraphs>662</Paragraphs>
  <Slides>28</Slides>
  <Notes>28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Calibri</vt:lpstr>
      <vt:lpstr>Franklin Gothic Book</vt:lpstr>
      <vt:lpstr>Franklin Gothic Demi</vt:lpstr>
      <vt:lpstr>Symbol</vt:lpstr>
      <vt:lpstr>Times New Roman</vt:lpstr>
      <vt:lpstr>Wingdings</vt:lpstr>
      <vt:lpstr>MASTER_powerpoint_template</vt:lpstr>
      <vt:lpstr>think-cell Slide</vt:lpstr>
      <vt:lpstr>Design-Build</vt:lpstr>
      <vt:lpstr>Design-Build</vt:lpstr>
      <vt:lpstr>Course Overview</vt:lpstr>
      <vt:lpstr>Design-Build</vt:lpstr>
      <vt:lpstr>Learning Outcomes</vt:lpstr>
      <vt:lpstr>Contents </vt:lpstr>
      <vt:lpstr>DBB:  Overview</vt:lpstr>
      <vt:lpstr>DBB:  Traditional Contracting Method Defined</vt:lpstr>
      <vt:lpstr>DBB:  Advantages</vt:lpstr>
      <vt:lpstr>DBB:  Risks and Limitations</vt:lpstr>
      <vt:lpstr>DB:  Overview</vt:lpstr>
      <vt:lpstr>DB Defined</vt:lpstr>
      <vt:lpstr>Key Differences between DBB and DB</vt:lpstr>
      <vt:lpstr>Historical Perspective of DB</vt:lpstr>
      <vt:lpstr>Historical Background on ODOT’s DB Program</vt:lpstr>
      <vt:lpstr>ODOT DB Project Program History</vt:lpstr>
      <vt:lpstr>ODOT DB Program – Key Projects</vt:lpstr>
      <vt:lpstr>Authority/Legal Basis for Use of DB</vt:lpstr>
      <vt:lpstr>ODOT’s DB Delivery Options</vt:lpstr>
      <vt:lpstr>DB:  Advantages &amp; Limitations</vt:lpstr>
      <vt:lpstr>Advantages of DB</vt:lpstr>
      <vt:lpstr>Advantages of DB</vt:lpstr>
      <vt:lpstr>Risks/Limitations of DB</vt:lpstr>
      <vt:lpstr>DB:  Project Selection</vt:lpstr>
      <vt:lpstr>Criteria for Using DB (Officially)</vt:lpstr>
      <vt:lpstr>Suitable Project Types</vt:lpstr>
      <vt:lpstr>Questions</vt:lpstr>
      <vt:lpstr>Learning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Operational Independent and Non-concurrent Construction-Jim Sinnette</dc:title>
  <dc:creator>Eric Kahlig</dc:creator>
  <cp:lastModifiedBy>Durham, Claudette</cp:lastModifiedBy>
  <cp:revision>46</cp:revision>
  <cp:lastPrinted>2014-05-02T16:40:47Z</cp:lastPrinted>
  <dcterms:modified xsi:type="dcterms:W3CDTF">2018-07-19T14:37:32Z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0x010100668C42A27A773D49914CBB3A14042986</vt:lpwstr>
  </property>
</Properties>
</file>