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09" r:id="rId4"/>
  </p:sldMasterIdLst>
  <p:notesMasterIdLst>
    <p:notesMasterId r:id="rId46"/>
  </p:notesMasterIdLst>
  <p:handoutMasterIdLst>
    <p:handoutMasterId r:id="rId47"/>
  </p:handoutMasterIdLst>
  <p:sldIdLst>
    <p:sldId id="689" r:id="rId5"/>
    <p:sldId id="721" r:id="rId6"/>
    <p:sldId id="815" r:id="rId7"/>
    <p:sldId id="744" r:id="rId8"/>
    <p:sldId id="749" r:id="rId9"/>
    <p:sldId id="670" r:id="rId10"/>
    <p:sldId id="757" r:id="rId11"/>
    <p:sldId id="736" r:id="rId12"/>
    <p:sldId id="739" r:id="rId13"/>
    <p:sldId id="740" r:id="rId14"/>
    <p:sldId id="741" r:id="rId15"/>
    <p:sldId id="751" r:id="rId16"/>
    <p:sldId id="707" r:id="rId17"/>
    <p:sldId id="790" r:id="rId18"/>
    <p:sldId id="758" r:id="rId19"/>
    <p:sldId id="794" r:id="rId20"/>
    <p:sldId id="795" r:id="rId21"/>
    <p:sldId id="798" r:id="rId22"/>
    <p:sldId id="796" r:id="rId23"/>
    <p:sldId id="797" r:id="rId24"/>
    <p:sldId id="817" r:id="rId25"/>
    <p:sldId id="802" r:id="rId26"/>
    <p:sldId id="801" r:id="rId27"/>
    <p:sldId id="830" r:id="rId28"/>
    <p:sldId id="831" r:id="rId29"/>
    <p:sldId id="803" r:id="rId30"/>
    <p:sldId id="784" r:id="rId31"/>
    <p:sldId id="789" r:id="rId32"/>
    <p:sldId id="791" r:id="rId33"/>
    <p:sldId id="818" r:id="rId34"/>
    <p:sldId id="819" r:id="rId35"/>
    <p:sldId id="820" r:id="rId36"/>
    <p:sldId id="821" r:id="rId37"/>
    <p:sldId id="822" r:id="rId38"/>
    <p:sldId id="823" r:id="rId39"/>
    <p:sldId id="824" r:id="rId40"/>
    <p:sldId id="825" r:id="rId41"/>
    <p:sldId id="826" r:id="rId42"/>
    <p:sldId id="827" r:id="rId43"/>
    <p:sldId id="828" r:id="rId44"/>
    <p:sldId id="829" r:id="rId45"/>
  </p:sldIdLst>
  <p:sldSz cx="9144000" cy="6858000" type="screen4x3"/>
  <p:notesSz cx="7010400" cy="9296400"/>
  <p:custDataLst>
    <p:tags r:id="rId48"/>
  </p:custDataLst>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B254"/>
    <a:srgbClr val="0000FF"/>
    <a:srgbClr val="D56441"/>
    <a:srgbClr val="000000"/>
    <a:srgbClr val="996633"/>
    <a:srgbClr val="E9F5DB"/>
    <a:srgbClr val="863172"/>
    <a:srgbClr val="F2EBF0"/>
    <a:srgbClr val="E5D5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9" autoAdjust="0"/>
    <p:restoredTop sz="55738" autoAdjust="0"/>
  </p:normalViewPr>
  <p:slideViewPr>
    <p:cSldViewPr snapToGrid="0" snapToObjects="1">
      <p:cViewPr>
        <p:scale>
          <a:sx n="110" d="100"/>
          <a:sy n="110" d="100"/>
        </p:scale>
        <p:origin x="1620" y="-19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114"/>
    </p:cViewPr>
  </p:notesTextViewPr>
  <p:sorterViewPr>
    <p:cViewPr>
      <p:scale>
        <a:sx n="66" d="100"/>
        <a:sy n="66" d="100"/>
      </p:scale>
      <p:origin x="0" y="528"/>
    </p:cViewPr>
  </p:sorterViewPr>
  <p:notesViewPr>
    <p:cSldViewPr snapToGrid="0" snapToObjects="1">
      <p:cViewPr varScale="1">
        <p:scale>
          <a:sx n="86" d="100"/>
          <a:sy n="86" d="100"/>
        </p:scale>
        <p:origin x="3822"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ags" Target="tags/tag1.xml"/><Relationship Id="rId8" Type="http://schemas.openxmlformats.org/officeDocument/2006/relationships/slide" Target="slides/slide4.xml"/><Relationship Id="rId51" Type="http://schemas.openxmlformats.org/officeDocument/2006/relationships/theme" Target="theme/theme1.xml"/></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980204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4685771" cy="464205"/>
          </a:xfrm>
          <a:prstGeom prst="rect">
            <a:avLst/>
          </a:prstGeom>
        </p:spPr>
        <p:txBody>
          <a:bodyPr vert="horz" lIns="94581" tIns="47290" rIns="94581" bIns="47290" rtlCol="0"/>
          <a:lstStyle>
            <a:lvl1pPr algn="l" fontAlgn="auto">
              <a:spcBef>
                <a:spcPts val="0"/>
              </a:spcBef>
              <a:spcAft>
                <a:spcPts val="0"/>
              </a:spcAft>
              <a:defRPr sz="1200" b="1">
                <a:latin typeface="+mn-lt"/>
              </a:defRPr>
            </a:lvl1pPr>
          </a:lstStyle>
          <a:p>
            <a:pPr>
              <a:defRPr/>
            </a:pPr>
            <a:r>
              <a:rPr lang="en-US" dirty="0"/>
              <a:t>Bonding 101 Presentation for FM/FSp Workshop</a:t>
            </a:r>
          </a:p>
        </p:txBody>
      </p:sp>
      <p:sp>
        <p:nvSpPr>
          <p:cNvPr id="4" name="Slide Image Placeholder 3"/>
          <p:cNvSpPr>
            <a:spLocks noGrp="1" noRot="1" noChangeAspect="1"/>
          </p:cNvSpPr>
          <p:nvPr>
            <p:ph type="sldImg" idx="2"/>
          </p:nvPr>
        </p:nvSpPr>
        <p:spPr>
          <a:xfrm>
            <a:off x="1673225" y="660400"/>
            <a:ext cx="3633788" cy="2724150"/>
          </a:xfrm>
          <a:prstGeom prst="rect">
            <a:avLst/>
          </a:prstGeom>
          <a:noFill/>
          <a:ln w="12700">
            <a:solidFill>
              <a:prstClr val="black"/>
            </a:solidFill>
          </a:ln>
        </p:spPr>
        <p:txBody>
          <a:bodyPr vert="horz" lIns="94581" tIns="47290" rIns="94581" bIns="47290" rtlCol="0" anchor="ctr"/>
          <a:lstStyle/>
          <a:p>
            <a:pPr lvl="0"/>
            <a:endParaRPr lang="en-US" noProof="0" dirty="0"/>
          </a:p>
        </p:txBody>
      </p:sp>
      <p:sp>
        <p:nvSpPr>
          <p:cNvPr id="5" name="Notes Placeholder 4"/>
          <p:cNvSpPr>
            <a:spLocks noGrp="1"/>
          </p:cNvSpPr>
          <p:nvPr>
            <p:ph type="body" sz="quarter" idx="3"/>
          </p:nvPr>
        </p:nvSpPr>
        <p:spPr>
          <a:xfrm>
            <a:off x="701345" y="3718255"/>
            <a:ext cx="5607712" cy="4628217"/>
          </a:xfrm>
          <a:prstGeom prst="rect">
            <a:avLst/>
          </a:prstGeom>
        </p:spPr>
        <p:txBody>
          <a:bodyPr vert="horz" lIns="94581" tIns="47290" rIns="94581" bIns="4729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1" y="8830661"/>
            <a:ext cx="3038145" cy="464205"/>
          </a:xfrm>
          <a:prstGeom prst="rect">
            <a:avLst/>
          </a:prstGeom>
        </p:spPr>
        <p:txBody>
          <a:bodyPr vert="horz" lIns="94581" tIns="47290" rIns="94581" bIns="47290" rtlCol="0" anchor="b"/>
          <a:lstStyle>
            <a:lvl1pPr algn="l" fontAlgn="auto">
              <a:spcBef>
                <a:spcPts val="0"/>
              </a:spcBef>
              <a:spcAft>
                <a:spcPts val="0"/>
              </a:spcAft>
              <a:defRPr sz="1200" b="1">
                <a:latin typeface="+mn-lt"/>
              </a:defRPr>
            </a:lvl1pPr>
          </a:lstStyle>
          <a:p>
            <a:pPr>
              <a:defRPr/>
            </a:pPr>
            <a:r>
              <a:rPr lang="en-US" dirty="0"/>
              <a:t>Instructor Notes</a:t>
            </a:r>
          </a:p>
        </p:txBody>
      </p:sp>
      <p:sp>
        <p:nvSpPr>
          <p:cNvPr id="7" name="Slide Number Placeholder 6"/>
          <p:cNvSpPr>
            <a:spLocks noGrp="1"/>
          </p:cNvSpPr>
          <p:nvPr>
            <p:ph type="sldNum" sz="quarter" idx="5"/>
          </p:nvPr>
        </p:nvSpPr>
        <p:spPr>
          <a:xfrm>
            <a:off x="3970734" y="8830661"/>
            <a:ext cx="3038145" cy="464205"/>
          </a:xfrm>
          <a:prstGeom prst="rect">
            <a:avLst/>
          </a:prstGeom>
        </p:spPr>
        <p:txBody>
          <a:bodyPr vert="horz" lIns="94581" tIns="47290" rIns="94581" bIns="47290" rtlCol="0" anchor="b"/>
          <a:lstStyle>
            <a:lvl1pPr algn="r" fontAlgn="auto">
              <a:spcBef>
                <a:spcPts val="0"/>
              </a:spcBef>
              <a:spcAft>
                <a:spcPts val="0"/>
              </a:spcAft>
              <a:defRPr sz="1200">
                <a:latin typeface="+mn-lt"/>
              </a:defRPr>
            </a:lvl1pPr>
          </a:lstStyle>
          <a:p>
            <a:pPr>
              <a:defRPr/>
            </a:pPr>
            <a:r>
              <a:rPr lang="en-US" dirty="0"/>
              <a:t>Page </a:t>
            </a:r>
            <a:fld id="{251A0E50-E3B3-42CF-A6A1-32C7887B21F3}" type="slidenum">
              <a:rPr lang="en-US"/>
              <a:pPr>
                <a:defRPr/>
              </a:pPr>
              <a:t>‹#›</a:t>
            </a:fld>
            <a:endParaRPr lang="en-US" dirty="0"/>
          </a:p>
        </p:txBody>
      </p:sp>
    </p:spTree>
    <p:extLst>
      <p:ext uri="{BB962C8B-B14F-4D97-AF65-F5344CB8AC3E}">
        <p14:creationId xmlns:p14="http://schemas.microsoft.com/office/powerpoint/2010/main" val="4183681742"/>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100" b="1" kern="1200">
        <a:solidFill>
          <a:schemeClr val="tx1"/>
        </a:solidFill>
        <a:latin typeface="+mn-lt"/>
        <a:ea typeface="+mn-ea"/>
        <a:cs typeface="+mn-cs"/>
      </a:defRPr>
    </a:lvl1pPr>
    <a:lvl2pPr marL="231775" indent="-231775" algn="l" rtl="0" eaLnBrk="0" fontAlgn="base" hangingPunct="0">
      <a:spcBef>
        <a:spcPct val="30000"/>
      </a:spcBef>
      <a:spcAft>
        <a:spcPct val="0"/>
      </a:spcAft>
      <a:buFont typeface="Arial" pitchFamily="34" charset="0"/>
      <a:buChar char="•"/>
      <a:defRPr sz="1100" kern="1200">
        <a:solidFill>
          <a:schemeClr val="tx1"/>
        </a:solidFill>
        <a:latin typeface="+mn-lt"/>
        <a:ea typeface="+mn-ea"/>
        <a:cs typeface="+mn-cs"/>
      </a:defRPr>
    </a:lvl2pPr>
    <a:lvl3pPr marL="569913" indent="-225425" algn="l" rtl="0" eaLnBrk="0" fontAlgn="base" hangingPunct="0">
      <a:spcBef>
        <a:spcPct val="30000"/>
      </a:spcBef>
      <a:spcAft>
        <a:spcPct val="0"/>
      </a:spcAft>
      <a:buFont typeface="Wingdings" pitchFamily="2" charset="2"/>
      <a:buChar char="Ø"/>
      <a:defRPr sz="1100" kern="1200">
        <a:solidFill>
          <a:schemeClr val="tx1"/>
        </a:solidFill>
        <a:latin typeface="+mn-lt"/>
        <a:ea typeface="+mn-ea"/>
        <a:cs typeface="+mn-cs"/>
      </a:defRPr>
    </a:lvl3pPr>
    <a:lvl4pPr marL="1033463" indent="-280988" algn="l" rtl="0" eaLnBrk="0" fontAlgn="base" hangingPunct="0">
      <a:spcBef>
        <a:spcPct val="30000"/>
      </a:spcBef>
      <a:spcAft>
        <a:spcPct val="0"/>
      </a:spcAft>
      <a:buFont typeface="Wingdings" pitchFamily="2" charset="2"/>
      <a:buChar char="ü"/>
      <a:defRPr sz="1100" kern="1200">
        <a:solidFill>
          <a:schemeClr val="tx1"/>
        </a:solidFill>
        <a:latin typeface="+mn-lt"/>
        <a:ea typeface="+mn-ea"/>
        <a:cs typeface="+mn-cs"/>
      </a:defRPr>
    </a:lvl4pPr>
    <a:lvl5pPr marL="1200150" algn="l" rtl="0" eaLnBrk="0" fontAlgn="base" hangingPunct="0">
      <a:spcBef>
        <a:spcPct val="30000"/>
      </a:spcBef>
      <a:spcAft>
        <a:spcPct val="0"/>
      </a:spcAft>
      <a:defRPr sz="11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you will now begin Part 2 of the course, which provides an overview of the DB project development and scoping process.  This part is expected to take 70 minutes, after which we will break for lunch. </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1</a:t>
            </a:fld>
            <a:endParaRPr lang="en-US" dirty="0"/>
          </a:p>
        </p:txBody>
      </p:sp>
    </p:spTree>
    <p:extLst>
      <p:ext uri="{BB962C8B-B14F-4D97-AF65-F5344CB8AC3E}">
        <p14:creationId xmlns:p14="http://schemas.microsoft.com/office/powerpoint/2010/main" val="22175448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Point out the following key changes:</a:t>
            </a:r>
          </a:p>
          <a:p>
            <a:endParaRPr lang="en-US" dirty="0"/>
          </a:p>
          <a:p>
            <a:r>
              <a:rPr lang="en-US" dirty="0"/>
              <a:t>•	</a:t>
            </a:r>
            <a:r>
              <a:rPr lang="en-US" i="1" u="sng" dirty="0"/>
              <a:t>Preparation of the DB Scope of Services document replaces the traditional staged design process.  In developing the Scope, the project team should take the time upfront to determine:</a:t>
            </a:r>
          </a:p>
          <a:p>
            <a:endParaRPr lang="en-US" dirty="0"/>
          </a:p>
          <a:p>
            <a:r>
              <a:rPr lang="en-US" dirty="0"/>
              <a:t>-	What design exceptions it will approve</a:t>
            </a:r>
          </a:p>
          <a:p>
            <a:r>
              <a:rPr lang="en-US" dirty="0"/>
              <a:t>-	What items it can’t live without</a:t>
            </a:r>
          </a:p>
          <a:p>
            <a:endParaRPr lang="en-US" dirty="0"/>
          </a:p>
          <a:p>
            <a:r>
              <a:rPr lang="en-US" dirty="0"/>
              <a:t>•	A VE assessment does not need to be performed</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10</a:t>
            </a:fld>
            <a:endParaRPr lang="en-US" dirty="0"/>
          </a:p>
        </p:txBody>
      </p:sp>
    </p:spTree>
    <p:extLst>
      <p:ext uri="{BB962C8B-B14F-4D97-AF65-F5344CB8AC3E}">
        <p14:creationId xmlns:p14="http://schemas.microsoft.com/office/powerpoint/2010/main" val="24203458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a:t>Use this slide to point out the following:</a:t>
            </a:r>
          </a:p>
          <a:p>
            <a:endParaRPr lang="en-US" dirty="0"/>
          </a:p>
          <a:p>
            <a:r>
              <a:rPr lang="en-US" dirty="0"/>
              <a:t>•	Under DB, there is no clear distinction between the Environmental and Final Engineering phases.</a:t>
            </a:r>
          </a:p>
          <a:p>
            <a:endParaRPr lang="en-US" dirty="0"/>
          </a:p>
          <a:p>
            <a:r>
              <a:rPr lang="en-US" dirty="0"/>
              <a:t>•	</a:t>
            </a:r>
            <a:r>
              <a:rPr lang="en-US" i="1" u="sng" dirty="0">
                <a:solidFill>
                  <a:srgbClr val="FF0000"/>
                </a:solidFill>
              </a:rPr>
              <a:t>Value Engineering does not have to be performed.</a:t>
            </a:r>
          </a:p>
          <a:p>
            <a:endParaRPr lang="en-US" dirty="0"/>
          </a:p>
          <a:p>
            <a:r>
              <a:rPr lang="en-US" dirty="0"/>
              <a:t>•	Even though the lump sum nature of a DB project makes the development of quantities for bidding purposes unnecessary, Estimating still needs a detailed scope and quantities from which to develop a reasonable 	estimate (i.e., not just plug numbers) for Project Filing purposes.  The estimate should be based on the worst case or preferred alternate.  </a:t>
            </a:r>
          </a:p>
          <a:p>
            <a:endParaRPr lang="en-US" dirty="0"/>
          </a:p>
          <a:p>
            <a:r>
              <a:rPr lang="en-US" dirty="0"/>
              <a:t>•	While developing the Scope, develop a listing of appropriate DB-specific pay items. (Note you will discuss this topic in more detail in Part 3 when discussing the bid package preparation)</a:t>
            </a:r>
          </a:p>
          <a:p>
            <a:endParaRPr lang="en-US" dirty="0"/>
          </a:p>
          <a:p>
            <a:r>
              <a:rPr lang="en-US" dirty="0"/>
              <a:t>•	Minor projects can typically be bid after environmental clearance is obtained.</a:t>
            </a:r>
          </a:p>
          <a:p>
            <a:endParaRPr lang="en-US" dirty="0"/>
          </a:p>
          <a:p>
            <a:r>
              <a:rPr lang="en-US" dirty="0"/>
              <a:t>•	Most of ODOT’s DB projects are:</a:t>
            </a:r>
          </a:p>
          <a:p>
            <a:endParaRPr lang="en-US" dirty="0"/>
          </a:p>
          <a:p>
            <a:r>
              <a:rPr lang="en-US" dirty="0"/>
              <a:t>-	Environmentally exempt or qualify for a Level 1 Categorical Exclusion</a:t>
            </a:r>
          </a:p>
          <a:p>
            <a:r>
              <a:rPr lang="en-US" dirty="0"/>
              <a:t>-	Require no ROW acquisition</a:t>
            </a:r>
          </a:p>
          <a:p>
            <a:endParaRPr lang="en-US" dirty="0"/>
          </a:p>
          <a:p>
            <a:r>
              <a:rPr lang="en-US" dirty="0"/>
              <a:t>•	</a:t>
            </a:r>
            <a:r>
              <a:rPr lang="en-US" i="1" u="sng" dirty="0">
                <a:solidFill>
                  <a:srgbClr val="FF0000"/>
                </a:solidFill>
              </a:rPr>
              <a:t>Final Engineering is the responsibility of the DBT</a:t>
            </a:r>
            <a:r>
              <a:rPr lang="en-US" u="sng" dirty="0">
                <a:solidFill>
                  <a:srgbClr val="FF0000"/>
                </a:solidFill>
              </a:rPr>
              <a:t>.</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11</a:t>
            </a:fld>
            <a:endParaRPr lang="en-US" dirty="0"/>
          </a:p>
        </p:txBody>
      </p:sp>
    </p:spTree>
    <p:extLst>
      <p:ext uri="{BB962C8B-B14F-4D97-AF65-F5344CB8AC3E}">
        <p14:creationId xmlns:p14="http://schemas.microsoft.com/office/powerpoint/2010/main" val="37533898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600"/>
              </a:spcAft>
            </a:pPr>
            <a:r>
              <a:rPr lang="en-US" sz="1100" dirty="0">
                <a:effectLst/>
                <a:latin typeface="Times New Roman" panose="02020603050405020304" pitchFamily="18" charset="0"/>
                <a:ea typeface="Times New Roman" panose="02020603050405020304" pitchFamily="18" charset="0"/>
              </a:rPr>
              <a:t>Note that in the interest of time you will not cover this slide in depth.  However, it can serve as a useful reference/checklist for ensuring that key activities and considerations are not forgotten.</a:t>
            </a:r>
          </a:p>
          <a:p>
            <a:pPr marL="0" marR="0">
              <a:spcBef>
                <a:spcPts val="0"/>
              </a:spcBef>
              <a:spcAft>
                <a:spcPts val="600"/>
              </a:spcAft>
            </a:pPr>
            <a:endParaRPr lang="en-US" sz="1100" dirty="0">
              <a:effectLst/>
              <a:latin typeface="Times New Roman" panose="02020603050405020304" pitchFamily="18" charset="0"/>
              <a:ea typeface="Times New Roman" panose="02020603050405020304" pitchFamily="18" charset="0"/>
            </a:endParaRPr>
          </a:p>
          <a:p>
            <a:pPr marL="0" marR="0">
              <a:spcBef>
                <a:spcPts val="0"/>
              </a:spcBef>
              <a:spcAft>
                <a:spcPts val="600"/>
              </a:spcAft>
            </a:pPr>
            <a:r>
              <a:rPr lang="en-US" sz="1100" dirty="0">
                <a:effectLst/>
                <a:latin typeface="Times New Roman" panose="02020603050405020304" pitchFamily="18" charset="0"/>
                <a:ea typeface="Times New Roman" panose="02020603050405020304" pitchFamily="18" charset="0"/>
              </a:rPr>
              <a:t>Explain that the key takeaways from this slide should be the following:</a:t>
            </a:r>
          </a:p>
          <a:p>
            <a:pPr marL="0" marR="0">
              <a:spcBef>
                <a:spcPts val="0"/>
              </a:spcBef>
              <a:spcAft>
                <a:spcPts val="600"/>
              </a:spcAft>
            </a:pPr>
            <a:endParaRPr lang="en-US" sz="11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600"/>
              </a:spcAft>
              <a:buFont typeface="Symbol" panose="05050102010706020507" pitchFamily="18" charset="2"/>
              <a:buChar char=""/>
            </a:pPr>
            <a:r>
              <a:rPr lang="en-US" sz="1100" dirty="0">
                <a:effectLst/>
                <a:latin typeface="Times New Roman" panose="02020603050405020304" pitchFamily="18" charset="0"/>
                <a:ea typeface="Times New Roman" panose="02020603050405020304" pitchFamily="18" charset="0"/>
              </a:rPr>
              <a:t>The scoping and bid package development process can be intensive effort, requiring </a:t>
            </a:r>
          </a:p>
          <a:p>
            <a:pPr marL="342900" marR="0" lvl="0" indent="-342900">
              <a:spcBef>
                <a:spcPts val="0"/>
              </a:spcBef>
              <a:spcAft>
                <a:spcPts val="600"/>
              </a:spcAft>
              <a:buFont typeface="Symbol" panose="05050102010706020507" pitchFamily="18" charset="2"/>
              <a:buChar char=""/>
            </a:pPr>
            <a:endParaRPr lang="en-US" sz="11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600"/>
              </a:spcAft>
              <a:buFont typeface="Times New Roman" panose="02020603050405020304" pitchFamily="18" charset="0"/>
              <a:buChar char="-"/>
            </a:pPr>
            <a:r>
              <a:rPr lang="en-US" sz="1100" dirty="0">
                <a:effectLst/>
                <a:latin typeface="Times New Roman" panose="02020603050405020304" pitchFamily="18" charset="0"/>
                <a:ea typeface="Times New Roman" panose="02020603050405020304" pitchFamily="18" charset="0"/>
              </a:rPr>
              <a:t>input from multiple functional areas and specialized expertise</a:t>
            </a:r>
          </a:p>
          <a:p>
            <a:pPr marL="342900" marR="0" lvl="0" indent="-342900">
              <a:spcBef>
                <a:spcPts val="0"/>
              </a:spcBef>
              <a:spcAft>
                <a:spcPts val="600"/>
              </a:spcAft>
              <a:buFont typeface="Times New Roman" panose="02020603050405020304" pitchFamily="18" charset="0"/>
              <a:buChar char="-"/>
            </a:pPr>
            <a:endParaRPr lang="en-US" sz="11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600"/>
              </a:spcAft>
              <a:buFont typeface="Times New Roman" panose="02020603050405020304" pitchFamily="18" charset="0"/>
              <a:buChar char="-"/>
            </a:pPr>
            <a:r>
              <a:rPr lang="en-US" sz="1100" dirty="0">
                <a:effectLst/>
                <a:latin typeface="Times New Roman" panose="02020603050405020304" pitchFamily="18" charset="0"/>
                <a:ea typeface="Times New Roman" panose="02020603050405020304" pitchFamily="18" charset="0"/>
              </a:rPr>
              <a:t>a dedicated effort to identify goals, risks, and Department preferences, and </a:t>
            </a:r>
          </a:p>
          <a:p>
            <a:pPr marL="342900" marR="0" lvl="0" indent="-342900">
              <a:spcBef>
                <a:spcPts val="0"/>
              </a:spcBef>
              <a:spcAft>
                <a:spcPts val="600"/>
              </a:spcAft>
              <a:buFont typeface="Times New Roman" panose="02020603050405020304" pitchFamily="18" charset="0"/>
              <a:buChar char="-"/>
            </a:pPr>
            <a:endParaRPr lang="en-US" sz="11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600"/>
              </a:spcAft>
              <a:buFont typeface="Times New Roman" panose="02020603050405020304" pitchFamily="18" charset="0"/>
              <a:buChar char="-"/>
            </a:pPr>
            <a:r>
              <a:rPr lang="en-US" sz="1100" dirty="0">
                <a:effectLst/>
                <a:latin typeface="Times New Roman" panose="02020603050405020304" pitchFamily="18" charset="0"/>
                <a:ea typeface="Times New Roman" panose="02020603050405020304" pitchFamily="18" charset="0"/>
              </a:rPr>
              <a:t>a significant effort to evaluate proposals (if a value-based procurement process is used).</a:t>
            </a:r>
          </a:p>
          <a:p>
            <a:pPr marL="342900" marR="0" lvl="0" indent="-342900">
              <a:spcBef>
                <a:spcPts val="0"/>
              </a:spcBef>
              <a:spcAft>
                <a:spcPts val="600"/>
              </a:spcAft>
              <a:buFont typeface="Times New Roman" panose="02020603050405020304" pitchFamily="18" charset="0"/>
              <a:buChar char="-"/>
            </a:pPr>
            <a:endParaRPr lang="en-US" sz="1100" dirty="0">
              <a:effectLst/>
              <a:latin typeface="Times New Roman" panose="02020603050405020304" pitchFamily="18" charset="0"/>
              <a:ea typeface="Times New Roman" panose="02020603050405020304" pitchFamily="18" charset="0"/>
            </a:endParaRPr>
          </a:p>
          <a:p>
            <a:r>
              <a:rPr lang="en-US" sz="1600" dirty="0">
                <a:effectLst/>
                <a:latin typeface="Times New Roman" panose="02020603050405020304" pitchFamily="18" charset="0"/>
                <a:ea typeface="Times New Roman" panose="02020603050405020304" pitchFamily="18" charset="0"/>
              </a:rPr>
              <a:t>Note that the decision to use a two-step low bid or value-based procurement process is a Central Office decision.</a:t>
            </a:r>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12</a:t>
            </a:fld>
            <a:endParaRPr lang="en-US" dirty="0"/>
          </a:p>
        </p:txBody>
      </p:sp>
    </p:spTree>
    <p:extLst>
      <p:ext uri="{BB962C8B-B14F-4D97-AF65-F5344CB8AC3E}">
        <p14:creationId xmlns:p14="http://schemas.microsoft.com/office/powerpoint/2010/main" val="4049312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defTabSz="893118" eaLnBrk="0" hangingPunct="0">
              <a:defRPr>
                <a:solidFill>
                  <a:schemeClr val="tx1"/>
                </a:solidFill>
                <a:latin typeface="Arial" charset="0"/>
              </a:defRPr>
            </a:lvl1pPr>
            <a:lvl2pPr marL="712060" indent="-273870" defTabSz="893118" eaLnBrk="0" hangingPunct="0">
              <a:defRPr>
                <a:solidFill>
                  <a:schemeClr val="tx1"/>
                </a:solidFill>
                <a:latin typeface="Arial" charset="0"/>
              </a:defRPr>
            </a:lvl2pPr>
            <a:lvl3pPr marL="1095478" indent="-219096" defTabSz="893118" eaLnBrk="0" hangingPunct="0">
              <a:defRPr>
                <a:solidFill>
                  <a:schemeClr val="tx1"/>
                </a:solidFill>
                <a:latin typeface="Arial" charset="0"/>
              </a:defRPr>
            </a:lvl3pPr>
            <a:lvl4pPr marL="1533668" indent="-219096" defTabSz="893118" eaLnBrk="0" hangingPunct="0">
              <a:defRPr>
                <a:solidFill>
                  <a:schemeClr val="tx1"/>
                </a:solidFill>
                <a:latin typeface="Arial" charset="0"/>
              </a:defRPr>
            </a:lvl4pPr>
            <a:lvl5pPr marL="1971857" indent="-219096" defTabSz="893118" eaLnBrk="0" hangingPunct="0">
              <a:defRPr>
                <a:solidFill>
                  <a:schemeClr val="tx1"/>
                </a:solidFill>
                <a:latin typeface="Arial" charset="0"/>
              </a:defRPr>
            </a:lvl5pPr>
            <a:lvl6pPr marL="2410048" indent="-219096" defTabSz="893118" eaLnBrk="0" fontAlgn="base" hangingPunct="0">
              <a:spcBef>
                <a:spcPct val="0"/>
              </a:spcBef>
              <a:spcAft>
                <a:spcPct val="0"/>
              </a:spcAft>
              <a:defRPr>
                <a:solidFill>
                  <a:schemeClr val="tx1"/>
                </a:solidFill>
                <a:latin typeface="Arial" charset="0"/>
              </a:defRPr>
            </a:lvl6pPr>
            <a:lvl7pPr marL="2848239" indent="-219096" defTabSz="893118" eaLnBrk="0" fontAlgn="base" hangingPunct="0">
              <a:spcBef>
                <a:spcPct val="0"/>
              </a:spcBef>
              <a:spcAft>
                <a:spcPct val="0"/>
              </a:spcAft>
              <a:defRPr>
                <a:solidFill>
                  <a:schemeClr val="tx1"/>
                </a:solidFill>
                <a:latin typeface="Arial" charset="0"/>
              </a:defRPr>
            </a:lvl7pPr>
            <a:lvl8pPr marL="3286431" indent="-219096" defTabSz="893118" eaLnBrk="0" fontAlgn="base" hangingPunct="0">
              <a:spcBef>
                <a:spcPct val="0"/>
              </a:spcBef>
              <a:spcAft>
                <a:spcPct val="0"/>
              </a:spcAft>
              <a:defRPr>
                <a:solidFill>
                  <a:schemeClr val="tx1"/>
                </a:solidFill>
                <a:latin typeface="Arial" charset="0"/>
              </a:defRPr>
            </a:lvl8pPr>
            <a:lvl9pPr marL="3724621" indent="-219096" defTabSz="893118" eaLnBrk="0" fontAlgn="base" hangingPunct="0">
              <a:spcBef>
                <a:spcPct val="0"/>
              </a:spcBef>
              <a:spcAft>
                <a:spcPct val="0"/>
              </a:spcAft>
              <a:defRPr>
                <a:solidFill>
                  <a:schemeClr val="tx1"/>
                </a:solidFill>
                <a:latin typeface="Arial" charset="0"/>
              </a:defRPr>
            </a:lvl9pPr>
          </a:lstStyle>
          <a:p>
            <a:pPr eaLnBrk="1" hangingPunct="1"/>
            <a:fld id="{663FAB5D-E13C-4DBE-991E-A2811C159719}" type="slidenum">
              <a:rPr lang="en-US" smtClean="0">
                <a:solidFill>
                  <a:prstClr val="black"/>
                </a:solidFill>
              </a:rPr>
              <a:pPr eaLnBrk="1" hangingPunct="1"/>
              <a:t>13</a:t>
            </a:fld>
            <a:endParaRPr lang="en-US" dirty="0">
              <a:solidFill>
                <a:prstClr val="black"/>
              </a:solidFill>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r>
              <a:rPr lang="en-US" dirty="0"/>
              <a:t>Poll the class to see if anyone present has been involved with developing a Scope of Services document. </a:t>
            </a:r>
          </a:p>
        </p:txBody>
      </p:sp>
    </p:spTree>
    <p:extLst>
      <p:ext uri="{BB962C8B-B14F-4D97-AF65-F5344CB8AC3E}">
        <p14:creationId xmlns:p14="http://schemas.microsoft.com/office/powerpoint/2010/main" val="3561554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the bullets shown on the slide, emphasizing that the Scope of Services document essentially replaces the plans and specifications used on a traditional job and acts to establish the Department’s minimum requirements.</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14</a:t>
            </a:fld>
            <a:endParaRPr lang="en-US" dirty="0"/>
          </a:p>
        </p:txBody>
      </p:sp>
    </p:spTree>
    <p:extLst>
      <p:ext uri="{BB962C8B-B14F-4D97-AF65-F5344CB8AC3E}">
        <p14:creationId xmlns:p14="http://schemas.microsoft.com/office/powerpoint/2010/main" val="39241339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the bullets shown on the slide, emphasizing that the Scope sets the minimum.  It should be used to identify what the Department wants, as well as what it does not want. </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15</a:t>
            </a:fld>
            <a:endParaRPr lang="en-US" dirty="0"/>
          </a:p>
        </p:txBody>
      </p:sp>
    </p:spTree>
    <p:extLst>
      <p:ext uri="{BB962C8B-B14F-4D97-AF65-F5344CB8AC3E}">
        <p14:creationId xmlns:p14="http://schemas.microsoft.com/office/powerpoint/2010/main" val="21169923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the bullets shown on the slide.</a:t>
            </a:r>
          </a:p>
          <a:p>
            <a:endParaRPr lang="en-US" dirty="0"/>
          </a:p>
          <a:p>
            <a:r>
              <a:rPr lang="en-US" dirty="0"/>
              <a:t>•	In disputes, the contract is construed against the person writing the contract.  </a:t>
            </a:r>
          </a:p>
          <a:p>
            <a:endParaRPr lang="en-US" dirty="0"/>
          </a:p>
          <a:p>
            <a:r>
              <a:rPr lang="en-US" dirty="0"/>
              <a:t>•	ODOT has the knowledge of the projects and know the intent of the project.  </a:t>
            </a:r>
          </a:p>
          <a:p>
            <a:endParaRPr lang="en-US" dirty="0"/>
          </a:p>
          <a:p>
            <a:r>
              <a:rPr lang="en-US" dirty="0"/>
              <a:t>•	Ensure what is being described can be built</a:t>
            </a:r>
          </a:p>
          <a:p>
            <a:endParaRPr lang="en-US" dirty="0"/>
          </a:p>
          <a:p>
            <a:r>
              <a:rPr lang="en-US" dirty="0"/>
              <a:t>Use this slide to provoke thought by asking the following question:</a:t>
            </a:r>
          </a:p>
          <a:p>
            <a:endParaRPr lang="en-US" dirty="0"/>
          </a:p>
          <a:p>
            <a:r>
              <a:rPr lang="en-US" dirty="0"/>
              <a:t>•	Can anyone think of a Department preference that should be stipulated in the Scope?  Think in terms of what we can live with versus what we can’t live without.</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16</a:t>
            </a:fld>
            <a:endParaRPr lang="en-US" dirty="0"/>
          </a:p>
        </p:txBody>
      </p:sp>
    </p:spTree>
    <p:extLst>
      <p:ext uri="{BB962C8B-B14F-4D97-AF65-F5344CB8AC3E}">
        <p14:creationId xmlns:p14="http://schemas.microsoft.com/office/powerpoint/2010/main" val="28944100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that to avoid misinterpretation, scope requirements should be clear and quantifiable if possible.  By including any vague or unclear requirements, the Department will risk receiving:</a:t>
            </a:r>
          </a:p>
          <a:p>
            <a:endParaRPr lang="en-US" dirty="0"/>
          </a:p>
          <a:p>
            <a:r>
              <a:rPr lang="en-US" dirty="0"/>
              <a:t>•	a design that it doesn’t want, and/or </a:t>
            </a:r>
          </a:p>
          <a:p>
            <a:endParaRPr lang="en-US" dirty="0"/>
          </a:p>
          <a:p>
            <a:r>
              <a:rPr lang="en-US" dirty="0"/>
              <a:t>•	higher bids than anticipated if bidders price in risk.</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17</a:t>
            </a:fld>
            <a:endParaRPr lang="en-US" dirty="0"/>
          </a:p>
        </p:txBody>
      </p:sp>
    </p:spTree>
    <p:extLst>
      <p:ext uri="{BB962C8B-B14F-4D97-AF65-F5344CB8AC3E}">
        <p14:creationId xmlns:p14="http://schemas.microsoft.com/office/powerpoint/2010/main" val="4360395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ODOT’s Scope of Services manual and form and explain that these documents should be used as a checklist to help ensure the development of a complete Scope.</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18</a:t>
            </a:fld>
            <a:endParaRPr lang="en-US" dirty="0"/>
          </a:p>
        </p:txBody>
      </p:sp>
    </p:spTree>
    <p:extLst>
      <p:ext uri="{BB962C8B-B14F-4D97-AF65-F5344CB8AC3E}">
        <p14:creationId xmlns:p14="http://schemas.microsoft.com/office/powerpoint/2010/main" val="12370914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the Scope should include all information related to the presence of material and substances at the site that could create hazardous conditions.  Include the following information:</a:t>
            </a:r>
          </a:p>
          <a:p>
            <a:endParaRPr lang="en-US" dirty="0"/>
          </a:p>
          <a:p>
            <a:r>
              <a:rPr lang="en-US" dirty="0"/>
              <a:t>•	Type of contaminated material present</a:t>
            </a:r>
          </a:p>
          <a:p>
            <a:endParaRPr lang="en-US" dirty="0"/>
          </a:p>
          <a:p>
            <a:r>
              <a:rPr lang="en-US" dirty="0"/>
              <a:t>•	Quantity of materials</a:t>
            </a:r>
          </a:p>
          <a:p>
            <a:endParaRPr lang="en-US" dirty="0"/>
          </a:p>
          <a:p>
            <a:r>
              <a:rPr lang="en-US" dirty="0"/>
              <a:t>•	Locations</a:t>
            </a:r>
          </a:p>
          <a:p>
            <a:endParaRPr lang="en-US" dirty="0"/>
          </a:p>
          <a:p>
            <a:r>
              <a:rPr lang="en-US" dirty="0"/>
              <a:t>•	Parties responsible for testing and handling</a:t>
            </a:r>
          </a:p>
          <a:p>
            <a:endParaRPr lang="en-US" dirty="0"/>
          </a:p>
          <a:p>
            <a:r>
              <a:rPr lang="en-US" dirty="0"/>
              <a:t>•	Payment method</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19</a:t>
            </a:fld>
            <a:endParaRPr lang="en-US" dirty="0"/>
          </a:p>
        </p:txBody>
      </p:sp>
    </p:spTree>
    <p:extLst>
      <p:ext uri="{BB962C8B-B14F-4D97-AF65-F5344CB8AC3E}">
        <p14:creationId xmlns:p14="http://schemas.microsoft.com/office/powerpoint/2010/main" val="1298483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Briefly review the learning outcomes for this section and indicate that you will revisit the outcomes once again at the end of this portion of the training. </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2</a:t>
            </a:fld>
            <a:endParaRPr lang="en-US" dirty="0"/>
          </a:p>
        </p:txBody>
      </p:sp>
    </p:spTree>
    <p:extLst>
      <p:ext uri="{BB962C8B-B14F-4D97-AF65-F5344CB8AC3E}">
        <p14:creationId xmlns:p14="http://schemas.microsoft.com/office/powerpoint/2010/main" val="40541486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a:t>
            </a:r>
          </a:p>
          <a:p>
            <a:endParaRPr lang="en-US" dirty="0"/>
          </a:p>
          <a:p>
            <a:r>
              <a:rPr lang="en-US" dirty="0"/>
              <a:t>•	Because design will likely be incomplete at the procurement stage, the Scope preparer may have to assume a “worst case scenario” from an environmental perspective when preparing permit applications.  This 	“worst case” areas should include all anticipated work areas, including temporary work areas.  </a:t>
            </a:r>
          </a:p>
          <a:p>
            <a:endParaRPr lang="en-US" dirty="0"/>
          </a:p>
          <a:p>
            <a:r>
              <a:rPr lang="en-US" dirty="0"/>
              <a:t>•	Because the DBT has control over the final project design, some permit applications may have to be completed or modified by the DBT. The Scope must be clear in identifying which party is responsible for 	acquiring which permits.</a:t>
            </a:r>
          </a:p>
          <a:p>
            <a:endParaRPr lang="en-US" dirty="0"/>
          </a:p>
          <a:p>
            <a:r>
              <a:rPr lang="en-US" dirty="0"/>
              <a:t>•	Permit conditions may also result in unexpected design and/or construction requirements that may be more costly or time consuming than originally anticipated by the DBT.  The Scope must therefore provide 	enough detail about environmental conditions and commitments and the general status of the permitting process to clearly convey the level of risk to be absorbed by the DBT for environmental compliance issues.</a:t>
            </a:r>
          </a:p>
          <a:p>
            <a:endParaRPr lang="en-US" dirty="0"/>
          </a:p>
          <a:p>
            <a:r>
              <a:rPr lang="en-US" dirty="0"/>
              <a:t>•	Special attention needs to be paid with projects on Scenic Rivers (i.e. the Big and Little Darby, </a:t>
            </a:r>
            <a:r>
              <a:rPr lang="en-US" dirty="0" err="1"/>
              <a:t>Olentangy</a:t>
            </a:r>
            <a:r>
              <a:rPr lang="en-US" dirty="0"/>
              <a:t>, Kokosing Little Miami, Maumee).  These can have special commitments which need specifically called out.</a:t>
            </a:r>
          </a:p>
          <a:p>
            <a:endParaRPr lang="en-US" dirty="0"/>
          </a:p>
          <a:p>
            <a:r>
              <a:rPr lang="en-US" dirty="0"/>
              <a:t>•	The Scope should also stipulate, regardless of the operator named on the permit (i.e., the Department or the DBT), that all environmental violation costs are the responsibility of the DBT.</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20</a:t>
            </a:fld>
            <a:endParaRPr lang="en-US" dirty="0"/>
          </a:p>
        </p:txBody>
      </p:sp>
    </p:spTree>
    <p:extLst>
      <p:ext uri="{BB962C8B-B14F-4D97-AF65-F5344CB8AC3E}">
        <p14:creationId xmlns:p14="http://schemas.microsoft.com/office/powerpoint/2010/main" val="7338721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that although ODOT typically only applies DB to projects having minimal need for ROW acquisition, in some cases, the conceptual design prepared by the Department may not support the identification of all ROW needs prior to the completion of the DBT’s final design.  In this case, the scope needs to address exactly what is required of the DBT to support the Department’s ROW acquisition process.  In general:</a:t>
            </a:r>
          </a:p>
          <a:p>
            <a:endParaRPr lang="en-US" dirty="0"/>
          </a:p>
          <a:p>
            <a:r>
              <a:rPr lang="en-US" dirty="0"/>
              <a:t>•	All necessary ROW will be acquired by ODOT</a:t>
            </a:r>
          </a:p>
          <a:p>
            <a:endParaRPr lang="en-US" dirty="0"/>
          </a:p>
          <a:p>
            <a:r>
              <a:rPr lang="en-US" dirty="0"/>
              <a:t>•	The DBT will prepare ROW plans and legal descriptions </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21</a:t>
            </a:fld>
            <a:endParaRPr lang="en-US" dirty="0"/>
          </a:p>
        </p:txBody>
      </p:sp>
    </p:spTree>
    <p:extLst>
      <p:ext uri="{BB962C8B-B14F-4D97-AF65-F5344CB8AC3E}">
        <p14:creationId xmlns:p14="http://schemas.microsoft.com/office/powerpoint/2010/main" val="33462618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a:t>Interactivity/Talking Points</a:t>
            </a:r>
          </a:p>
          <a:p>
            <a:endParaRPr lang="en-US" dirty="0"/>
          </a:p>
          <a:p>
            <a:r>
              <a:rPr lang="en-US" dirty="0"/>
              <a:t>Use this slide to emphasize that even though the DBT will ultimately be responsible for coordinating with the affected utilities, ODOT’s Utility Coordinator will continue to perform many of the same pre-award and post-award tasks that are necessary under DBB.</a:t>
            </a:r>
          </a:p>
          <a:p>
            <a:endParaRPr lang="en-US" dirty="0"/>
          </a:p>
          <a:p>
            <a:r>
              <a:rPr lang="en-US" dirty="0"/>
              <a:t>Ohio Design-Build Utility Responsibilities Pre sale -</a:t>
            </a:r>
            <a:r>
              <a:rPr lang="en-US" b="0" i="1" dirty="0"/>
              <a:t>Reference Locations </a:t>
            </a:r>
            <a:r>
              <a:rPr lang="en-US" dirty="0"/>
              <a:t>&amp; </a:t>
            </a:r>
            <a:r>
              <a:rPr lang="en-US" i="1" u="sng" dirty="0"/>
              <a:t>Good Practices</a:t>
            </a:r>
          </a:p>
          <a:p>
            <a:endParaRPr lang="en-US" dirty="0"/>
          </a:p>
          <a:p>
            <a:r>
              <a:rPr lang="en-US" dirty="0"/>
              <a:t>ODOT Responsibilities:</a:t>
            </a:r>
          </a:p>
          <a:p>
            <a:endParaRPr lang="en-US" dirty="0"/>
          </a:p>
          <a:p>
            <a:r>
              <a:rPr lang="en-US" dirty="0"/>
              <a:t>PDP: Requirements of utility coordination same on DB as for all projects through the Feasibility Study and the Alternative Evaluation Report. </a:t>
            </a:r>
            <a:r>
              <a:rPr lang="en-US" b="0" i="1" dirty="0"/>
              <a:t>(PDP Manual-Introduction 11.1. lithe project may be chosen for Design-Build during the Planning Phase of the PDP after the Project Initiation Package (PIP) is completed. For some Path 2 projects and the non-complex Path 3 candidate projects, this decision will occur after the Feasibility Study (FS) is completed in the Preliminary Engineering Phase.") </a:t>
            </a:r>
          </a:p>
          <a:p>
            <a:endParaRPr lang="en-US" dirty="0"/>
          </a:p>
          <a:p>
            <a:r>
              <a:rPr lang="en-US" dirty="0"/>
              <a:t>•	Utility Assessment </a:t>
            </a:r>
            <a:r>
              <a:rPr lang="en-US" b="0" i="1" dirty="0"/>
              <a:t>(PDP Manual-Preliminary Engineering: 1. Feasibility Study Development</a:t>
            </a:r>
            <a:r>
              <a:rPr lang="en-US" b="0" dirty="0"/>
              <a:t>)</a:t>
            </a:r>
            <a:r>
              <a:rPr lang="en-US" dirty="0"/>
              <a:t> </a:t>
            </a:r>
          </a:p>
          <a:p>
            <a:endParaRPr lang="en-US" dirty="0"/>
          </a:p>
          <a:p>
            <a:r>
              <a:rPr lang="en-US" dirty="0"/>
              <a:t>•	Utility companies are contacted and asked to locate their underground facilities within the project area. </a:t>
            </a:r>
            <a:r>
              <a:rPr lang="en-US" b="0" i="1" dirty="0"/>
              <a:t>(PDP Manual-Preliminary Engineering: 3: Alternative Evaluation Report) </a:t>
            </a:r>
          </a:p>
          <a:p>
            <a:endParaRPr lang="en-US" dirty="0"/>
          </a:p>
          <a:p>
            <a:r>
              <a:rPr lang="en-US" dirty="0"/>
              <a:t>•	Utilities which conflict with the proposed project work are identified for relocation. </a:t>
            </a:r>
            <a:r>
              <a:rPr lang="en-US" b="0" i="1" dirty="0"/>
              <a:t>(PDP Manual -Preliminary Engineering: 3: Alternative Evaluation Report) </a:t>
            </a:r>
          </a:p>
          <a:p>
            <a:endParaRPr lang="en-US" dirty="0"/>
          </a:p>
          <a:p>
            <a:r>
              <a:rPr lang="en-US" dirty="0"/>
              <a:t>•	Determine estimated utility reimbursement cost. </a:t>
            </a:r>
            <a:r>
              <a:rPr lang="en-US" b="0" i="1" dirty="0"/>
              <a:t>(PDP Manual-Preliminary Engineering: 3: Alternative Evaluation Report) </a:t>
            </a:r>
          </a:p>
          <a:p>
            <a:endParaRPr lang="en-US" dirty="0"/>
          </a:p>
          <a:p>
            <a:r>
              <a:rPr lang="en-US" dirty="0"/>
              <a:t>Determine which utilities are located in the location of the project. Gather and provide all known utility information </a:t>
            </a:r>
            <a:r>
              <a:rPr lang="en-US" b="0" i="1" dirty="0"/>
              <a:t>(PDP Manual-Planning: 8.4) and provide this information to the DBT during the Bidding process and list all underground and overhead utilities, similar to a Utility note (DB Manual-Section 12.1). </a:t>
            </a:r>
          </a:p>
          <a:p>
            <a:endParaRPr lang="en-US" dirty="0"/>
          </a:p>
          <a:p>
            <a:r>
              <a:rPr lang="en-US" dirty="0"/>
              <a:t>Direct the utility owners to relocate or adjust water lines, gas lines, wire lines, service connections, water and gas meter boxes, water and gas valve boxes, light standards, cableways, signals, and all other utility appurtenances within the limits of the proposed construction (unless otherwise noted in the contract). </a:t>
            </a:r>
            <a:r>
              <a:rPr lang="en-US" b="0" i="1" dirty="0">
                <a:solidFill>
                  <a:srgbClr val="00B0F0"/>
                </a:solidFill>
              </a:rPr>
              <a:t>(PN126: 105.07 Cooperation with Utilities) </a:t>
            </a:r>
          </a:p>
          <a:p>
            <a:endParaRPr lang="en-US" dirty="0">
              <a:solidFill>
                <a:srgbClr val="00B0F0"/>
              </a:solidFill>
            </a:endParaRPr>
          </a:p>
          <a:p>
            <a:r>
              <a:rPr lang="en-US" dirty="0"/>
              <a:t>Coordinate early with the utilities to establish realistic relocation schedules upon final design </a:t>
            </a:r>
            <a:r>
              <a:rPr lang="en-US" i="1" u="sng" dirty="0"/>
              <a:t>(Good practice¬ and inferred in 105.07 Cooperation with Utilities -B. "If performance of the Contractor's work is delayed because the utility owners fail to relocate or adjust their facilities as previously agreed, the contract time will be adjusted in accordance with the provisions of108.06.") </a:t>
            </a:r>
          </a:p>
          <a:p>
            <a:endParaRPr lang="en-US" i="1" dirty="0"/>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22</a:t>
            </a:fld>
            <a:endParaRPr lang="en-US" dirty="0"/>
          </a:p>
        </p:txBody>
      </p:sp>
    </p:spTree>
    <p:extLst>
      <p:ext uri="{BB962C8B-B14F-4D97-AF65-F5344CB8AC3E}">
        <p14:creationId xmlns:p14="http://schemas.microsoft.com/office/powerpoint/2010/main" val="40536130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 the class to refer to the ODOT Scoping Manual for a checklist of items that should be considered when preparing the MOT section of the Scope form.</a:t>
            </a:r>
          </a:p>
          <a:p>
            <a:endParaRPr lang="en-US" dirty="0"/>
          </a:p>
          <a:p>
            <a:r>
              <a:rPr lang="en-US" dirty="0"/>
              <a:t>•	Specify minimum number of lanes to maintain.</a:t>
            </a:r>
          </a:p>
          <a:p>
            <a:endParaRPr lang="en-US" dirty="0"/>
          </a:p>
          <a:p>
            <a:r>
              <a:rPr lang="en-US" dirty="0"/>
              <a:t>•	Review all TEM notes and specifically include if needed.  </a:t>
            </a:r>
          </a:p>
          <a:p>
            <a:endParaRPr lang="en-US" dirty="0"/>
          </a:p>
          <a:p>
            <a:r>
              <a:rPr lang="en-US" dirty="0"/>
              <a:t>•	Known restriction on time to be clearly noted.  Do not specify ambiguous restrictions without noting.</a:t>
            </a:r>
          </a:p>
          <a:p>
            <a:endParaRPr lang="en-US" dirty="0"/>
          </a:p>
          <a:p>
            <a:r>
              <a:rPr lang="en-US" dirty="0"/>
              <a:t>•	Innovative Contracting methods allowed.</a:t>
            </a:r>
          </a:p>
          <a:p>
            <a:endParaRPr lang="en-US" dirty="0"/>
          </a:p>
          <a:p>
            <a:r>
              <a:rPr lang="en-US" dirty="0"/>
              <a:t>o	A+B allowed</a:t>
            </a:r>
          </a:p>
          <a:p>
            <a:endParaRPr lang="en-US" dirty="0"/>
          </a:p>
          <a:p>
            <a:r>
              <a:rPr lang="en-US" dirty="0"/>
              <a:t>o	Incentive/Disincentive allowed</a:t>
            </a:r>
          </a:p>
          <a:p>
            <a:endParaRPr lang="en-US" dirty="0"/>
          </a:p>
          <a:p>
            <a:r>
              <a:rPr lang="en-US" dirty="0"/>
              <a:t>o	Window Contract / Flexible Start allowed</a:t>
            </a:r>
          </a:p>
          <a:p>
            <a:endParaRPr lang="en-US" dirty="0"/>
          </a:p>
          <a:p>
            <a:r>
              <a:rPr lang="en-US" dirty="0"/>
              <a:t>If a project goal is to minimize disruption during construction, suggest that preparers may also wish to consider the use of I/Ds related to road closures.</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23</a:t>
            </a:fld>
            <a:endParaRPr lang="en-US" dirty="0"/>
          </a:p>
        </p:txBody>
      </p:sp>
    </p:spTree>
    <p:extLst>
      <p:ext uri="{BB962C8B-B14F-4D97-AF65-F5344CB8AC3E}">
        <p14:creationId xmlns:p14="http://schemas.microsoft.com/office/powerpoint/2010/main" val="9568650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a:t>Coordinate with the Office of Pavements for buildup and types.</a:t>
            </a:r>
          </a:p>
          <a:p>
            <a:endParaRPr lang="en-US" dirty="0"/>
          </a:p>
          <a:p>
            <a:r>
              <a:rPr lang="en-US" dirty="0"/>
              <a:t>o	Rehabilitation types and options to be specified.</a:t>
            </a:r>
          </a:p>
          <a:p>
            <a:endParaRPr lang="en-US" dirty="0"/>
          </a:p>
          <a:p>
            <a:r>
              <a:rPr lang="en-US" dirty="0"/>
              <a:t>Lane Configuration and Turn lane required lengths – specify graphically or narrative.  Ensure clarity.  Specify minimum underdrain depths as design guides specify a max depth.</a:t>
            </a:r>
          </a:p>
          <a:p>
            <a:r>
              <a:rPr lang="en-US" dirty="0"/>
              <a:t>Signage – Overhead or ground mounted (freeway).  Potentially provide preliminary layout.</a:t>
            </a:r>
          </a:p>
          <a:p>
            <a:endParaRPr lang="en-US" dirty="0"/>
          </a:p>
          <a:p>
            <a:r>
              <a:rPr lang="en-US" dirty="0"/>
              <a:t>Provide soil or structure borings, but do not provide recommendations.  DBT to determine capabilities from information provide – interpretation risk on the DBT.</a:t>
            </a:r>
          </a:p>
          <a:p>
            <a:endParaRPr lang="en-US" dirty="0"/>
          </a:p>
          <a:p>
            <a:r>
              <a:rPr lang="en-US" dirty="0"/>
              <a:t>o	Subsurface high risk item.  </a:t>
            </a:r>
          </a:p>
          <a:p>
            <a:r>
              <a:rPr lang="en-US" dirty="0"/>
              <a:t>o	Reuse of existing borings acceptable to provide IF quality of borings appears good and Office of Geotech agrees.  </a:t>
            </a:r>
          </a:p>
          <a:p>
            <a:endParaRPr lang="en-US" dirty="0"/>
          </a:p>
          <a:p>
            <a:r>
              <a:rPr lang="en-US" dirty="0"/>
              <a:t>Perform subgrade analysis and specify subgrade treatment per Geotechnical Bulletin-1 (GB1).</a:t>
            </a:r>
          </a:p>
          <a:p>
            <a:endParaRPr lang="en-US" dirty="0"/>
          </a:p>
          <a:p>
            <a:r>
              <a:rPr lang="en-US" dirty="0"/>
              <a:t>Major drainage installations need evaluated prior to award.  </a:t>
            </a:r>
          </a:p>
          <a:p>
            <a:endParaRPr lang="en-US" dirty="0"/>
          </a:p>
          <a:p>
            <a:r>
              <a:rPr lang="en-US" dirty="0"/>
              <a:t>o	Consideration of reuse only if determined usable prior.  </a:t>
            </a:r>
          </a:p>
          <a:p>
            <a:r>
              <a:rPr lang="en-US" dirty="0"/>
              <a:t>o	Do not leave the determination of quality of drainage structures (pipe and installations) up for DBT to determine if available for reuse.</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24</a:t>
            </a:fld>
            <a:endParaRPr lang="en-US" dirty="0"/>
          </a:p>
        </p:txBody>
      </p:sp>
    </p:spTree>
    <p:extLst>
      <p:ext uri="{BB962C8B-B14F-4D97-AF65-F5344CB8AC3E}">
        <p14:creationId xmlns:p14="http://schemas.microsoft.com/office/powerpoint/2010/main" val="16235062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Specify minimums allowed for structure types.  Considerations given for replacements for railroads.  </a:t>
            </a:r>
          </a:p>
          <a:p>
            <a:endParaRPr lang="en-US" dirty="0"/>
          </a:p>
          <a:p>
            <a:r>
              <a:rPr lang="en-US" dirty="0"/>
              <a:t>Identify bearing work needed for rehabilitated structures.  New vs refurbished.  Shear requirements of existing pier caps need addressed, or potentially ignored.  Loading of existing substructures and unknown piling may disallow concrete beams (if substructure not new).  Consideration needing to be given for drilled shafts vs </a:t>
            </a:r>
          </a:p>
          <a:p>
            <a:endParaRPr lang="en-US" dirty="0"/>
          </a:p>
          <a:p>
            <a:r>
              <a:rPr lang="en-US" dirty="0"/>
              <a:t>Repair areas (patching) needed to be clearly scoped, or consideration for establishing unit price pay item.  Subjective area of evaluation by DBT will almost always be made towards the minimal option.</a:t>
            </a:r>
          </a:p>
          <a:p>
            <a:r>
              <a:rPr lang="en-US" dirty="0"/>
              <a:t>Lighting – consider underpass lighting requirements.  Specify tunnel lighting, if required.  Consideration given for upgrading of system.</a:t>
            </a:r>
          </a:p>
          <a:p>
            <a:endParaRPr lang="en-US" dirty="0"/>
          </a:p>
          <a:p>
            <a:r>
              <a:rPr lang="en-US" dirty="0"/>
              <a:t>Identify allowed design exceptions.  If shown in preliminary engineering, then difficult to disallow after award.  Median towers and median bridge piers often require shoulder exceptions.  </a:t>
            </a:r>
          </a:p>
          <a:p>
            <a:endParaRPr lang="en-US" dirty="0"/>
          </a:p>
          <a:p>
            <a:r>
              <a:rPr lang="en-US" dirty="0"/>
              <a:t>Traffic Signals – Consult with Traffic Engineering for requirements.  Coordinate with municipalities to establish and use their criteria (if applicable)</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25</a:t>
            </a:fld>
            <a:endParaRPr lang="en-US" dirty="0"/>
          </a:p>
        </p:txBody>
      </p:sp>
    </p:spTree>
    <p:extLst>
      <p:ext uri="{BB962C8B-B14F-4D97-AF65-F5344CB8AC3E}">
        <p14:creationId xmlns:p14="http://schemas.microsoft.com/office/powerpoint/2010/main" val="13435262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a:t>Instruct the class to refer to the ODOT Scoping Manual for a checklist of items that should be considered when preparing the design and construction requirements of the Scope form.  Stress the need to include all preferences, plan notes, and special provisions.</a:t>
            </a:r>
          </a:p>
          <a:p>
            <a:endParaRPr lang="en-US" dirty="0"/>
          </a:p>
          <a:p>
            <a:r>
              <a:rPr lang="en-US" dirty="0"/>
              <a:t>A key aspect of scope development entails establishing the basic configuration.  The DBT’s proposal and design must be consistent with the basic configuration (though it could be subject to changes approved in accordance with ACT procedures).  Typical constraints addressed in the basic project configuration include:</a:t>
            </a:r>
          </a:p>
          <a:p>
            <a:endParaRPr lang="en-US" dirty="0"/>
          </a:p>
          <a:p>
            <a:r>
              <a:rPr lang="en-US" dirty="0"/>
              <a:t>•	Project Boundaries:</a:t>
            </a:r>
          </a:p>
          <a:p>
            <a:r>
              <a:rPr lang="en-US" dirty="0"/>
              <a:t>-	ROW plans that depict the limits of ROW or easements obtained or to be obtained by the Department</a:t>
            </a:r>
          </a:p>
          <a:p>
            <a:r>
              <a:rPr lang="en-US" dirty="0"/>
              <a:t>-	Environmental constraints (e.g., wetland protection)</a:t>
            </a:r>
          </a:p>
          <a:p>
            <a:r>
              <a:rPr lang="en-US" dirty="0"/>
              <a:t>-	Project limits</a:t>
            </a:r>
          </a:p>
          <a:p>
            <a:endParaRPr lang="en-US" dirty="0"/>
          </a:p>
          <a:p>
            <a:r>
              <a:rPr lang="en-US" dirty="0"/>
              <a:t>•	Horizontal and vertical alignment;</a:t>
            </a:r>
          </a:p>
          <a:p>
            <a:endParaRPr lang="en-US" dirty="0"/>
          </a:p>
          <a:p>
            <a:r>
              <a:rPr lang="en-US" dirty="0"/>
              <a:t>•	Vertical clearance requirements;</a:t>
            </a:r>
          </a:p>
          <a:p>
            <a:endParaRPr lang="en-US" dirty="0"/>
          </a:p>
          <a:p>
            <a:r>
              <a:rPr lang="en-US" dirty="0"/>
              <a:t>•	Critical project components:</a:t>
            </a:r>
          </a:p>
          <a:p>
            <a:r>
              <a:rPr lang="en-US" dirty="0"/>
              <a:t>-	Number of lanes</a:t>
            </a:r>
          </a:p>
          <a:p>
            <a:r>
              <a:rPr lang="en-US" dirty="0"/>
              <a:t>-	Interchanges </a:t>
            </a:r>
          </a:p>
          <a:p>
            <a:r>
              <a:rPr lang="en-US" dirty="0"/>
              <a:t>-	Ramps</a:t>
            </a:r>
          </a:p>
          <a:p>
            <a:r>
              <a:rPr lang="en-US" dirty="0"/>
              <a:t>-	Location of major structures</a:t>
            </a:r>
          </a:p>
          <a:p>
            <a:endParaRPr lang="en-US" dirty="0"/>
          </a:p>
          <a:p>
            <a:r>
              <a:rPr lang="en-US" dirty="0"/>
              <a:t>•	Other factors that may define the limits and constraints of the project.</a:t>
            </a:r>
          </a:p>
          <a:p>
            <a:endParaRPr lang="en-US" dirty="0"/>
          </a:p>
          <a:p>
            <a:r>
              <a:rPr lang="en-US" dirty="0"/>
              <a:t>Note that Scope preparers may also want to consider using more performance-oriented or end result specifications if innovation is a project goal. </a:t>
            </a:r>
          </a:p>
          <a:p>
            <a:endParaRPr lang="en-US" dirty="0"/>
          </a:p>
          <a:p>
            <a:r>
              <a:rPr lang="en-US" dirty="0"/>
              <a:t>Explain the differences between method and performance specifications:</a:t>
            </a:r>
          </a:p>
          <a:p>
            <a:endParaRPr lang="en-US" dirty="0"/>
          </a:p>
          <a:p>
            <a:r>
              <a:rPr lang="en-US" dirty="0"/>
              <a:t>•	Method specifications (also called prescriptive or recipe specifications) require contractors to use specific materials, equipment, and methods to complete the work.  The prescribed requirements are typically based 	on materials and methods that have historically produced satisfactory results for the Department, thereby eliminating risk associated with newer, less proven methods and risk associated with varying contractor 	performance.  Contractors are provided few, if any, opportunities to deviate from the specified requirements, and, provided that the specifications are met, is not responsible for performance deficiencies of the end 	product (i.e., the Department retains performance risk).</a:t>
            </a:r>
          </a:p>
          <a:p>
            <a:endParaRPr lang="en-US" dirty="0"/>
          </a:p>
          <a:p>
            <a:r>
              <a:rPr lang="en-US" dirty="0"/>
              <a:t>•	Performance specifications contain statements of required results that focus on the desired quality level or performance of the finished work.  (For example, “the interchange should perform at LOS B”). </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26</a:t>
            </a:fld>
            <a:endParaRPr lang="en-US" dirty="0"/>
          </a:p>
        </p:txBody>
      </p:sp>
    </p:spTree>
    <p:extLst>
      <p:ext uri="{BB962C8B-B14F-4D97-AF65-F5344CB8AC3E}">
        <p14:creationId xmlns:p14="http://schemas.microsoft.com/office/powerpoint/2010/main" val="25851156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spark a discussion on how much preliminary design the Department should be performing for a DB project.  Ask the class, </a:t>
            </a:r>
          </a:p>
          <a:p>
            <a:endParaRPr lang="en-US" dirty="0"/>
          </a:p>
          <a:p>
            <a:r>
              <a:rPr lang="en-US" dirty="0"/>
              <a:t>•	Identify some advantages of performing a high level of preliminary design.  </a:t>
            </a:r>
          </a:p>
          <a:p>
            <a:endParaRPr lang="en-US" dirty="0"/>
          </a:p>
          <a:p>
            <a:r>
              <a:rPr lang="en-US" dirty="0"/>
              <a:t>	-	A possible answer would be to retain more control over the end product.  If the class provides this answer, respond by asking:</a:t>
            </a:r>
          </a:p>
          <a:p>
            <a:endParaRPr lang="en-US" dirty="0"/>
          </a:p>
          <a:p>
            <a:r>
              <a:rPr lang="en-US" dirty="0"/>
              <a:t>	-	If we know exactly what we want, does it make sense to use DB?  (yes, if we need to expedite project delivery)</a:t>
            </a:r>
          </a:p>
          <a:p>
            <a:endParaRPr lang="en-US" dirty="0"/>
          </a:p>
          <a:p>
            <a:endParaRPr lang="en-US" dirty="0"/>
          </a:p>
          <a:p>
            <a:r>
              <a:rPr lang="en-US" dirty="0"/>
              <a:t>•	Identify some disadvantages of performing a high level of preliminary design.  Possible answers would include:</a:t>
            </a:r>
          </a:p>
          <a:p>
            <a:endParaRPr lang="en-US" dirty="0"/>
          </a:p>
          <a:p>
            <a:r>
              <a:rPr lang="en-US" dirty="0"/>
              <a:t>	-	Reduces DBT’s ability to innovate </a:t>
            </a:r>
          </a:p>
          <a:p>
            <a:endParaRPr lang="en-US" dirty="0"/>
          </a:p>
          <a:p>
            <a:r>
              <a:rPr lang="en-US" dirty="0"/>
              <a:t>	-	Department retains more design responsibility</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27</a:t>
            </a:fld>
            <a:endParaRPr lang="en-US" dirty="0"/>
          </a:p>
        </p:txBody>
      </p:sp>
    </p:spTree>
    <p:extLst>
      <p:ext uri="{BB962C8B-B14F-4D97-AF65-F5344CB8AC3E}">
        <p14:creationId xmlns:p14="http://schemas.microsoft.com/office/powerpoint/2010/main" val="17670431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quickly reinforce the idea that as the Department performs a higher level of preliminary design, less design risk can be shifted to the DBT.</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28</a:t>
            </a:fld>
            <a:endParaRPr lang="en-US" dirty="0"/>
          </a:p>
        </p:txBody>
      </p:sp>
    </p:spTree>
    <p:extLst>
      <p:ext uri="{BB962C8B-B14F-4D97-AF65-F5344CB8AC3E}">
        <p14:creationId xmlns:p14="http://schemas.microsoft.com/office/powerpoint/2010/main" val="70518564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although DB shifts some risk of faulty design to the DBT, the Department will continue to retain some design risk (hence the criticality of preparing clear and complete scoping documents).  	</a:t>
            </a:r>
          </a:p>
          <a:p>
            <a:endParaRPr lang="en-US" dirty="0"/>
          </a:p>
          <a:p>
            <a:r>
              <a:rPr lang="en-US" dirty="0"/>
              <a:t>•	The information provided by ODOT must be correct based on the actual conditions encountered.</a:t>
            </a:r>
          </a:p>
          <a:p>
            <a:endParaRPr lang="en-US" dirty="0"/>
          </a:p>
          <a:p>
            <a:r>
              <a:rPr lang="en-US" dirty="0"/>
              <a:t>•	If evidence suggests that a design defect stems from owner-issued specifications, the courts may apply the </a:t>
            </a:r>
            <a:r>
              <a:rPr lang="en-US" dirty="0" err="1"/>
              <a:t>Spearin</a:t>
            </a:r>
            <a:r>
              <a:rPr lang="en-US" dirty="0"/>
              <a:t> Doctrine to protect the DBT.</a:t>
            </a:r>
          </a:p>
          <a:p>
            <a:endParaRPr lang="en-US" dirty="0"/>
          </a:p>
          <a:p>
            <a:r>
              <a:rPr lang="en-US" dirty="0"/>
              <a:t>If time allows, ask the class to read the summary of the </a:t>
            </a:r>
            <a:r>
              <a:rPr lang="en-US" dirty="0" err="1"/>
              <a:t>Drennon</a:t>
            </a:r>
            <a:r>
              <a:rPr lang="en-US" dirty="0"/>
              <a:t> Construction case provided in their Participant Workbooks.  Note that this is a recent case in which the </a:t>
            </a:r>
            <a:r>
              <a:rPr lang="en-US" dirty="0" err="1"/>
              <a:t>Spearin</a:t>
            </a:r>
            <a:r>
              <a:rPr lang="en-US" dirty="0"/>
              <a:t> Doctrine was applied to protect a DBT.</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29</a:t>
            </a:fld>
            <a:endParaRPr lang="en-US" dirty="0"/>
          </a:p>
        </p:txBody>
      </p:sp>
    </p:spTree>
    <p:extLst>
      <p:ext uri="{BB962C8B-B14F-4D97-AF65-F5344CB8AC3E}">
        <p14:creationId xmlns:p14="http://schemas.microsoft.com/office/powerpoint/2010/main" val="38188009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present the main topic areas covered in this section.  </a:t>
            </a:r>
          </a:p>
          <a:p>
            <a:endParaRPr lang="en-US" dirty="0"/>
          </a:p>
          <a:p>
            <a:r>
              <a:rPr lang="en-US" dirty="0"/>
              <a:t>Note that the information presented in this section supplements existing Department manuals, such as the PDP, with information specific to the DB method of project delivery.  The information provided has been developed based on lessons learned on ODOT projects as well as best practices from the DB industry, with consideration given to how these practices can be best integrated into the Department’s existing project development and project management processes. </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3</a:t>
            </a:fld>
            <a:endParaRPr lang="en-US" dirty="0"/>
          </a:p>
        </p:txBody>
      </p:sp>
    </p:spTree>
    <p:extLst>
      <p:ext uri="{BB962C8B-B14F-4D97-AF65-F5344CB8AC3E}">
        <p14:creationId xmlns:p14="http://schemas.microsoft.com/office/powerpoint/2010/main" val="161865250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30</a:t>
            </a:fld>
            <a:endParaRPr lang="en-US" dirty="0"/>
          </a:p>
        </p:txBody>
      </p:sp>
    </p:spTree>
    <p:extLst>
      <p:ext uri="{BB962C8B-B14F-4D97-AF65-F5344CB8AC3E}">
        <p14:creationId xmlns:p14="http://schemas.microsoft.com/office/powerpoint/2010/main" val="23926152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b="0" kern="1200" dirty="0">
                <a:solidFill>
                  <a:schemeClr val="tx1"/>
                </a:solidFill>
                <a:effectLst/>
                <a:latin typeface="+mn-lt"/>
                <a:ea typeface="+mn-ea"/>
                <a:cs typeface="+mn-cs"/>
              </a:rPr>
              <a:t>Set up case study by defining  the key scope requirements</a:t>
            </a:r>
          </a:p>
          <a:p>
            <a:endParaRPr lang="en-US" b="0" dirty="0"/>
          </a:p>
          <a:p>
            <a:r>
              <a:rPr lang="en-US" b="0" dirty="0"/>
              <a:t>Describe the key project scope statement for the case study project: </a:t>
            </a:r>
            <a:r>
              <a:rPr lang="en-US" b="0" i="1" dirty="0"/>
              <a:t>“Cap and Column piers shall have a minimum of </a:t>
            </a:r>
            <a:r>
              <a:rPr lang="en-US" b="0" i="1" u="sng" dirty="0"/>
              <a:t>three</a:t>
            </a:r>
            <a:r>
              <a:rPr lang="en-US" b="0" i="1" dirty="0"/>
              <a:t> Columns when completed…”</a:t>
            </a:r>
          </a:p>
          <a:p>
            <a:endParaRPr lang="en-US" b="0" dirty="0"/>
          </a:p>
          <a:p>
            <a:r>
              <a:rPr lang="en-US" b="0" dirty="0"/>
              <a:t>The existing bridge was to be widened, therefore existing piers needed to be widened.</a:t>
            </a:r>
          </a:p>
          <a:p>
            <a:endParaRPr lang="en-US" sz="1100" b="1" kern="1200" dirty="0">
              <a:solidFill>
                <a:schemeClr val="tx1"/>
              </a:solidFill>
              <a:effectLst/>
              <a:latin typeface="+mn-lt"/>
              <a:ea typeface="+mn-ea"/>
              <a:cs typeface="+mn-cs"/>
            </a:endParaRPr>
          </a:p>
          <a:p>
            <a:r>
              <a:rPr lang="en-US" sz="1100" b="1" kern="1200" dirty="0">
                <a:solidFill>
                  <a:schemeClr val="tx1"/>
                </a:solidFill>
                <a:effectLst/>
                <a:latin typeface="+mn-lt"/>
                <a:ea typeface="+mn-ea"/>
                <a:cs typeface="+mn-cs"/>
              </a:rPr>
              <a:t>Transition</a:t>
            </a:r>
          </a:p>
          <a:p>
            <a:r>
              <a:rPr lang="en-US" sz="1100" b="0" kern="1200" dirty="0">
                <a:solidFill>
                  <a:schemeClr val="tx1"/>
                </a:solidFill>
                <a:effectLst/>
                <a:latin typeface="+mn-lt"/>
                <a:ea typeface="+mn-ea"/>
                <a:cs typeface="+mn-cs"/>
              </a:rPr>
              <a:t>The three column configuration to accommodate the bridge widening is illustrated.</a:t>
            </a:r>
          </a:p>
          <a:p>
            <a:endParaRPr lang="en-US" b="0" dirty="0"/>
          </a:p>
          <a:p>
            <a:endParaRPr lang="en-US" b="0" dirty="0"/>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31</a:t>
            </a:fld>
            <a:endParaRPr lang="en-US" dirty="0"/>
          </a:p>
        </p:txBody>
      </p:sp>
    </p:spTree>
    <p:extLst>
      <p:ext uri="{BB962C8B-B14F-4D97-AF65-F5344CB8AC3E}">
        <p14:creationId xmlns:p14="http://schemas.microsoft.com/office/powerpoint/2010/main" val="130699350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kern="1200" dirty="0">
                <a:solidFill>
                  <a:schemeClr val="tx1"/>
                </a:solidFill>
                <a:effectLst/>
                <a:latin typeface="+mn-lt"/>
                <a:ea typeface="+mn-ea"/>
                <a:cs typeface="+mn-cs"/>
              </a:rPr>
              <a:t>Illustrate the configuration</a:t>
            </a:r>
            <a:r>
              <a:rPr lang="en-US" sz="1100" b="0" kern="1200" baseline="0" dirty="0">
                <a:solidFill>
                  <a:schemeClr val="tx1"/>
                </a:solidFill>
                <a:effectLst/>
                <a:latin typeface="+mn-lt"/>
                <a:ea typeface="+mn-ea"/>
                <a:cs typeface="+mn-cs"/>
              </a:rPr>
              <a:t> of widened </a:t>
            </a:r>
            <a:r>
              <a:rPr lang="en-US" sz="1100" b="0" kern="1200" dirty="0">
                <a:solidFill>
                  <a:schemeClr val="tx1"/>
                </a:solidFill>
                <a:effectLst/>
                <a:latin typeface="+mn-lt"/>
                <a:ea typeface="+mn-ea"/>
                <a:cs typeface="+mn-cs"/>
              </a:rPr>
              <a:t>bridge section with</a:t>
            </a:r>
            <a:r>
              <a:rPr lang="en-US" sz="1100" b="0" kern="1200" baseline="0" dirty="0">
                <a:solidFill>
                  <a:schemeClr val="tx1"/>
                </a:solidFill>
                <a:effectLst/>
                <a:latin typeface="+mn-lt"/>
                <a:ea typeface="+mn-ea"/>
                <a:cs typeface="+mn-cs"/>
              </a:rPr>
              <a:t> 3 piers</a:t>
            </a:r>
            <a:endParaRPr lang="en-US" sz="1100" b="0" kern="1200" dirty="0">
              <a:solidFill>
                <a:schemeClr val="tx1"/>
              </a:solidFill>
              <a:effectLst/>
              <a:latin typeface="+mn-lt"/>
              <a:ea typeface="+mn-ea"/>
              <a:cs typeface="+mn-cs"/>
            </a:endParaRPr>
          </a:p>
          <a:p>
            <a:endParaRPr lang="en-US" sz="1100" b="1" kern="1200" dirty="0">
              <a:solidFill>
                <a:schemeClr val="tx1"/>
              </a:solidFill>
              <a:effectLst/>
              <a:latin typeface="+mn-lt"/>
              <a:ea typeface="+mn-ea"/>
              <a:cs typeface="+mn-cs"/>
            </a:endParaRPr>
          </a:p>
          <a:p>
            <a:r>
              <a:rPr lang="en-US" b="0" dirty="0"/>
              <a:t>The conceptual design for widening shows a configuration with three piers to accommodate the widened roadway.</a:t>
            </a:r>
          </a:p>
          <a:p>
            <a:endParaRPr lang="en-US" sz="1100" b="1" kern="1200" dirty="0">
              <a:solidFill>
                <a:schemeClr val="tx1"/>
              </a:solidFill>
              <a:effectLst/>
              <a:latin typeface="+mn-lt"/>
              <a:ea typeface="+mn-ea"/>
              <a:cs typeface="+mn-cs"/>
            </a:endParaRP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32</a:t>
            </a:fld>
            <a:endParaRPr lang="en-US" dirty="0"/>
          </a:p>
        </p:txBody>
      </p:sp>
    </p:spTree>
    <p:extLst>
      <p:ext uri="{BB962C8B-B14F-4D97-AF65-F5344CB8AC3E}">
        <p14:creationId xmlns:p14="http://schemas.microsoft.com/office/powerpoint/2010/main" val="20358574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proposed design for the widened bridge section shows the additional of two piers. </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33</a:t>
            </a:fld>
            <a:endParaRPr lang="en-US" dirty="0"/>
          </a:p>
        </p:txBody>
      </p:sp>
    </p:spTree>
    <p:extLst>
      <p:ext uri="{BB962C8B-B14F-4D97-AF65-F5344CB8AC3E}">
        <p14:creationId xmlns:p14="http://schemas.microsoft.com/office/powerpoint/2010/main" val="22094807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participants whether the proposed configuration complies with the scope requirement as drafted?  Show the configuration again on previous slide if needed.  Ask for one or two responses before giving the answer provided by the DBT.</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34</a:t>
            </a:fld>
            <a:endParaRPr lang="en-US" dirty="0"/>
          </a:p>
        </p:txBody>
      </p:sp>
    </p:spTree>
    <p:extLst>
      <p:ext uri="{BB962C8B-B14F-4D97-AF65-F5344CB8AC3E}">
        <p14:creationId xmlns:p14="http://schemas.microsoft.com/office/powerpoint/2010/main" val="230031653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Emphasize that when drafting scope, say what you want (and don’t want) because that’s what you’ll get.  Draft the scope requirement such that requirements are interpreted the one way intended (unless multiple solutions are sought)</a:t>
            </a:r>
          </a:p>
          <a:p>
            <a:endParaRPr lang="en-US" dirty="0"/>
          </a:p>
          <a:p>
            <a:r>
              <a:rPr lang="en-US" dirty="0"/>
              <a:t>More attention (review) is required for the scoping stages.  Inputs are needed from multiple departments: Planning, Production, Construction, Maintenance, C.O.</a:t>
            </a:r>
          </a:p>
          <a:p>
            <a:endParaRPr lang="en-US" dirty="0"/>
          </a:p>
          <a:p>
            <a:r>
              <a:rPr lang="en-US" dirty="0"/>
              <a:t>Attention is especially needed from those who are going to be involved with the project.  They have the most to gain/lose.  The Project Manager should be sending out for review.  Central Office review will be for consistency through the state – not to direct the project.</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35</a:t>
            </a:fld>
            <a:endParaRPr lang="en-US" dirty="0"/>
          </a:p>
        </p:txBody>
      </p:sp>
    </p:spTree>
    <p:extLst>
      <p:ext uri="{BB962C8B-B14F-4D97-AF65-F5344CB8AC3E}">
        <p14:creationId xmlns:p14="http://schemas.microsoft.com/office/powerpoint/2010/main" val="189322796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Point out to participants that the scope language required that the conduit banks on the bridge be designed in accordance with ODOT’s bridge design standards</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36</a:t>
            </a:fld>
            <a:endParaRPr lang="en-US" dirty="0"/>
          </a:p>
        </p:txBody>
      </p:sp>
    </p:spTree>
    <p:extLst>
      <p:ext uri="{BB962C8B-B14F-4D97-AF65-F5344CB8AC3E}">
        <p14:creationId xmlns:p14="http://schemas.microsoft.com/office/powerpoint/2010/main" val="368641344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the requirements for installation of utilities on bridges addressed the requirements as summarized, but did not provide a standard drawing or detail for installation of conduit banks within one bay of a bridge.  There are no standard drawings!!</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37</a:t>
            </a:fld>
            <a:endParaRPr lang="en-US" dirty="0"/>
          </a:p>
        </p:txBody>
      </p:sp>
    </p:spTree>
    <p:extLst>
      <p:ext uri="{BB962C8B-B14F-4D97-AF65-F5344CB8AC3E}">
        <p14:creationId xmlns:p14="http://schemas.microsoft.com/office/powerpoint/2010/main" val="42395168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participants:</a:t>
            </a:r>
          </a:p>
          <a:p>
            <a:endParaRPr lang="en-US" dirty="0"/>
          </a:p>
          <a:p>
            <a:r>
              <a:rPr lang="en-US" dirty="0"/>
              <a:t>•	Does this proposed design solution (utility hangers fastened to the bridge deck) comply with the design standards referenced in the scope?</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38</a:t>
            </a:fld>
            <a:endParaRPr lang="en-US" dirty="0"/>
          </a:p>
        </p:txBody>
      </p:sp>
    </p:spTree>
    <p:extLst>
      <p:ext uri="{BB962C8B-B14F-4D97-AF65-F5344CB8AC3E}">
        <p14:creationId xmlns:p14="http://schemas.microsoft.com/office/powerpoint/2010/main" val="45237986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pointed out, there were no ODOT design standards for utility hangers</a:t>
            </a:r>
          </a:p>
          <a:p>
            <a:endParaRPr lang="en-US" dirty="0"/>
          </a:p>
          <a:p>
            <a:r>
              <a:rPr lang="en-US" dirty="0"/>
              <a:t>The DBT proposed a solution using utility hangers, but ODOT advised them that it did not meet separate scope requirements to reduce future maintenance costs</a:t>
            </a:r>
          </a:p>
          <a:p>
            <a:endParaRPr lang="en-US" dirty="0"/>
          </a:p>
          <a:p>
            <a:r>
              <a:rPr lang="en-US" dirty="0"/>
              <a:t>The DBT ultimately gave up on the design detail</a:t>
            </a:r>
          </a:p>
          <a:p>
            <a:endParaRPr lang="en-US" dirty="0"/>
          </a:p>
          <a:p>
            <a:endParaRPr lang="en-US" dirty="0"/>
          </a:p>
          <a:p>
            <a:r>
              <a:rPr lang="en-US" dirty="0"/>
              <a:t>Lesson-learned:</a:t>
            </a:r>
          </a:p>
          <a:p>
            <a:endParaRPr lang="en-US" dirty="0"/>
          </a:p>
          <a:p>
            <a:r>
              <a:rPr lang="en-US" dirty="0"/>
              <a:t>•	If the scope references a “standard” for design and construction of an item, make sure a standard actually exists!</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39</a:t>
            </a:fld>
            <a:endParaRPr lang="en-US" dirty="0"/>
          </a:p>
        </p:txBody>
      </p:sp>
    </p:spTree>
    <p:extLst>
      <p:ext uri="{BB962C8B-B14F-4D97-AF65-F5344CB8AC3E}">
        <p14:creationId xmlns:p14="http://schemas.microsoft.com/office/powerpoint/2010/main" val="768823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defTabSz="893118" eaLnBrk="0" hangingPunct="0">
              <a:defRPr>
                <a:solidFill>
                  <a:schemeClr val="tx1"/>
                </a:solidFill>
                <a:latin typeface="Arial" charset="0"/>
              </a:defRPr>
            </a:lvl1pPr>
            <a:lvl2pPr marL="712060" indent="-273870" defTabSz="893118" eaLnBrk="0" hangingPunct="0">
              <a:defRPr>
                <a:solidFill>
                  <a:schemeClr val="tx1"/>
                </a:solidFill>
                <a:latin typeface="Arial" charset="0"/>
              </a:defRPr>
            </a:lvl2pPr>
            <a:lvl3pPr marL="1095478" indent="-219096" defTabSz="893118" eaLnBrk="0" hangingPunct="0">
              <a:defRPr>
                <a:solidFill>
                  <a:schemeClr val="tx1"/>
                </a:solidFill>
                <a:latin typeface="Arial" charset="0"/>
              </a:defRPr>
            </a:lvl3pPr>
            <a:lvl4pPr marL="1533668" indent="-219096" defTabSz="893118" eaLnBrk="0" hangingPunct="0">
              <a:defRPr>
                <a:solidFill>
                  <a:schemeClr val="tx1"/>
                </a:solidFill>
                <a:latin typeface="Arial" charset="0"/>
              </a:defRPr>
            </a:lvl4pPr>
            <a:lvl5pPr marL="1971857" indent="-219096" defTabSz="893118" eaLnBrk="0" hangingPunct="0">
              <a:defRPr>
                <a:solidFill>
                  <a:schemeClr val="tx1"/>
                </a:solidFill>
                <a:latin typeface="Arial" charset="0"/>
              </a:defRPr>
            </a:lvl5pPr>
            <a:lvl6pPr marL="2410048" indent="-219096" defTabSz="893118" eaLnBrk="0" fontAlgn="base" hangingPunct="0">
              <a:spcBef>
                <a:spcPct val="0"/>
              </a:spcBef>
              <a:spcAft>
                <a:spcPct val="0"/>
              </a:spcAft>
              <a:defRPr>
                <a:solidFill>
                  <a:schemeClr val="tx1"/>
                </a:solidFill>
                <a:latin typeface="Arial" charset="0"/>
              </a:defRPr>
            </a:lvl6pPr>
            <a:lvl7pPr marL="2848239" indent="-219096" defTabSz="893118" eaLnBrk="0" fontAlgn="base" hangingPunct="0">
              <a:spcBef>
                <a:spcPct val="0"/>
              </a:spcBef>
              <a:spcAft>
                <a:spcPct val="0"/>
              </a:spcAft>
              <a:defRPr>
                <a:solidFill>
                  <a:schemeClr val="tx1"/>
                </a:solidFill>
                <a:latin typeface="Arial" charset="0"/>
              </a:defRPr>
            </a:lvl7pPr>
            <a:lvl8pPr marL="3286431" indent="-219096" defTabSz="893118" eaLnBrk="0" fontAlgn="base" hangingPunct="0">
              <a:spcBef>
                <a:spcPct val="0"/>
              </a:spcBef>
              <a:spcAft>
                <a:spcPct val="0"/>
              </a:spcAft>
              <a:defRPr>
                <a:solidFill>
                  <a:schemeClr val="tx1"/>
                </a:solidFill>
                <a:latin typeface="Arial" charset="0"/>
              </a:defRPr>
            </a:lvl8pPr>
            <a:lvl9pPr marL="3724621" indent="-219096" defTabSz="893118" eaLnBrk="0" fontAlgn="base" hangingPunct="0">
              <a:spcBef>
                <a:spcPct val="0"/>
              </a:spcBef>
              <a:spcAft>
                <a:spcPct val="0"/>
              </a:spcAft>
              <a:defRPr>
                <a:solidFill>
                  <a:schemeClr val="tx1"/>
                </a:solidFill>
                <a:latin typeface="Arial" charset="0"/>
              </a:defRPr>
            </a:lvl9pPr>
          </a:lstStyle>
          <a:p>
            <a:pPr eaLnBrk="1" hangingPunct="1"/>
            <a:fld id="{663FAB5D-E13C-4DBE-991E-A2811C159719}" type="slidenum">
              <a:rPr lang="en-US" smtClean="0">
                <a:solidFill>
                  <a:prstClr val="black"/>
                </a:solidFill>
              </a:rPr>
              <a:pPr eaLnBrk="1" hangingPunct="1"/>
              <a:t>4</a:t>
            </a:fld>
            <a:endParaRPr lang="en-US" dirty="0">
              <a:solidFill>
                <a:prstClr val="black"/>
              </a:solidFill>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normAutofit lnSpcReduction="10000"/>
          </a:bodyPr>
          <a:lstStyle/>
          <a:p>
            <a:pPr eaLnBrk="1" hangingPunct="1"/>
            <a:r>
              <a:rPr lang="en-US" sz="1100" b="1" i="0" dirty="0">
                <a:latin typeface="+mn-lt"/>
                <a:cs typeface="Times New Roman" panose="02020603050405020304" pitchFamily="18" charset="0"/>
              </a:rPr>
              <a:t>Use this slide to provoke thought and reinforce the information conveyed during Part 1:</a:t>
            </a:r>
          </a:p>
          <a:p>
            <a:pPr eaLnBrk="1" hangingPunct="1"/>
            <a:endParaRPr lang="en-US" sz="1100" b="1" i="0" dirty="0">
              <a:latin typeface="+mn-lt"/>
              <a:cs typeface="Times New Roman" panose="02020603050405020304" pitchFamily="18" charset="0"/>
            </a:endParaRPr>
          </a:p>
          <a:p>
            <a:pPr eaLnBrk="1" hangingPunct="1"/>
            <a:r>
              <a:rPr lang="en-US" sz="1100" b="1" i="0" dirty="0">
                <a:latin typeface="+mn-lt"/>
                <a:cs typeface="Times New Roman" panose="02020603050405020304" pitchFamily="18" charset="0"/>
              </a:rPr>
              <a:t>•	Based on what we learned in Part 1, what are some considerations for using DB?  Possible answers may include:</a:t>
            </a:r>
          </a:p>
          <a:p>
            <a:pPr eaLnBrk="1" hangingPunct="1"/>
            <a:endParaRPr lang="en-US" sz="1100" b="1" i="0" dirty="0">
              <a:latin typeface="+mn-lt"/>
              <a:cs typeface="Times New Roman" panose="02020603050405020304" pitchFamily="18" charset="0"/>
            </a:endParaRPr>
          </a:p>
          <a:p>
            <a:pPr eaLnBrk="1" hangingPunct="1"/>
            <a:r>
              <a:rPr lang="en-US" sz="1100" b="1" i="0" dirty="0">
                <a:latin typeface="+mn-lt"/>
                <a:cs typeface="Times New Roman" panose="02020603050405020304" pitchFamily="18" charset="0"/>
              </a:rPr>
              <a:t>-	Reduce delivery time</a:t>
            </a:r>
          </a:p>
          <a:p>
            <a:pPr eaLnBrk="1" hangingPunct="1"/>
            <a:r>
              <a:rPr lang="en-US" sz="1100" b="1" i="0" dirty="0">
                <a:latin typeface="+mn-lt"/>
                <a:cs typeface="Times New Roman" panose="02020603050405020304" pitchFamily="18" charset="0"/>
              </a:rPr>
              <a:t>-	Promote innovation</a:t>
            </a:r>
          </a:p>
          <a:p>
            <a:pPr eaLnBrk="1" hangingPunct="1"/>
            <a:r>
              <a:rPr lang="en-US" sz="1100" b="1" i="0" dirty="0">
                <a:latin typeface="+mn-lt"/>
                <a:cs typeface="Times New Roman" panose="02020603050405020304" pitchFamily="18" charset="0"/>
              </a:rPr>
              <a:t>-	Allocate risk to the party best able to manage it</a:t>
            </a:r>
          </a:p>
          <a:p>
            <a:pPr eaLnBrk="1" hangingPunct="1"/>
            <a:r>
              <a:rPr lang="en-US" sz="1100" b="1" i="0" dirty="0">
                <a:latin typeface="+mn-lt"/>
                <a:cs typeface="Times New Roman" panose="02020603050405020304" pitchFamily="18" charset="0"/>
              </a:rPr>
              <a:t>-	Enhance constructability</a:t>
            </a:r>
          </a:p>
          <a:p>
            <a:pPr eaLnBrk="1" hangingPunct="1"/>
            <a:r>
              <a:rPr lang="en-US" sz="1100" b="1" i="0" dirty="0">
                <a:latin typeface="+mn-lt"/>
                <a:cs typeface="Times New Roman" panose="02020603050405020304" pitchFamily="18" charset="0"/>
              </a:rPr>
              <a:t>-	Obtain earlier cost certainty</a:t>
            </a:r>
          </a:p>
          <a:p>
            <a:pPr eaLnBrk="1" hangingPunct="1"/>
            <a:r>
              <a:rPr lang="en-US" sz="1100" b="1" i="0" dirty="0">
                <a:latin typeface="+mn-lt"/>
                <a:cs typeface="Times New Roman" panose="02020603050405020304" pitchFamily="18" charset="0"/>
              </a:rPr>
              <a:t>	</a:t>
            </a:r>
          </a:p>
          <a:p>
            <a:pPr marL="285750" indent="-285750" eaLnBrk="1" hangingPunct="1">
              <a:buFont typeface="Arial" panose="020B0604020202020204" pitchFamily="34" charset="0"/>
              <a:buChar char="•"/>
            </a:pPr>
            <a:r>
              <a:rPr lang="en-US" sz="1100" b="1" i="0" dirty="0">
                <a:latin typeface="+mn-lt"/>
                <a:cs typeface="Times New Roman" panose="02020603050405020304" pitchFamily="18" charset="0"/>
              </a:rPr>
              <a:t>Consider the following scenarios.  What delivery method would be most appropriate for the given situation?</a:t>
            </a:r>
          </a:p>
          <a:p>
            <a:pPr marL="0" indent="0" eaLnBrk="1" hangingPunct="1">
              <a:buFont typeface="Arial" panose="020B0604020202020204" pitchFamily="34" charset="0"/>
              <a:buNone/>
            </a:pPr>
            <a:endParaRPr lang="en-US" sz="1100" b="1" i="0" dirty="0">
              <a:latin typeface="+mn-lt"/>
              <a:cs typeface="Times New Roman" panose="02020603050405020304" pitchFamily="18" charset="0"/>
            </a:endParaRPr>
          </a:p>
          <a:p>
            <a:pPr eaLnBrk="1" hangingPunct="1"/>
            <a:r>
              <a:rPr lang="en-US" sz="1100" b="1" i="0" dirty="0">
                <a:latin typeface="+mn-lt"/>
                <a:cs typeface="Times New Roman" panose="02020603050405020304" pitchFamily="18" charset="0"/>
              </a:rPr>
              <a:t>-	We want quick project delivery?  DB</a:t>
            </a:r>
          </a:p>
          <a:p>
            <a:pPr eaLnBrk="1" hangingPunct="1"/>
            <a:r>
              <a:rPr lang="en-US" sz="1100" b="1" i="0" dirty="0">
                <a:latin typeface="+mn-lt"/>
                <a:cs typeface="Times New Roman" panose="02020603050405020304" pitchFamily="18" charset="0"/>
              </a:rPr>
              <a:t>-	Design is complete and not complex (e.g., rehab job)?  DBB</a:t>
            </a:r>
          </a:p>
          <a:p>
            <a:pPr eaLnBrk="1" hangingPunct="1"/>
            <a:r>
              <a:rPr lang="en-US" sz="1100" b="1" i="0" dirty="0">
                <a:latin typeface="+mn-lt"/>
                <a:cs typeface="Times New Roman" panose="02020603050405020304" pitchFamily="18" charset="0"/>
              </a:rPr>
              <a:t>-	Projects having a high sense of urgency?  DB</a:t>
            </a:r>
          </a:p>
          <a:p>
            <a:pPr eaLnBrk="1" hangingPunct="1"/>
            <a:r>
              <a:rPr lang="en-US" sz="1100" b="1" i="0" dirty="0">
                <a:latin typeface="+mn-lt"/>
                <a:cs typeface="Times New Roman" panose="02020603050405020304" pitchFamily="18" charset="0"/>
              </a:rPr>
              <a:t>-	Projects having manageable public controversy and minimal third party or environmental issues? DB</a:t>
            </a:r>
          </a:p>
          <a:p>
            <a:pPr eaLnBrk="1" hangingPunct="1"/>
            <a:endParaRPr lang="en-US" dirty="0"/>
          </a:p>
        </p:txBody>
      </p:sp>
    </p:spTree>
    <p:extLst>
      <p:ext uri="{BB962C8B-B14F-4D97-AF65-F5344CB8AC3E}">
        <p14:creationId xmlns:p14="http://schemas.microsoft.com/office/powerpoint/2010/main" val="35615542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defTabSz="893118" eaLnBrk="0" hangingPunct="0">
              <a:defRPr>
                <a:solidFill>
                  <a:schemeClr val="tx1"/>
                </a:solidFill>
                <a:latin typeface="Arial" charset="0"/>
              </a:defRPr>
            </a:lvl1pPr>
            <a:lvl2pPr marL="712060" indent="-273870" defTabSz="893118" eaLnBrk="0" hangingPunct="0">
              <a:defRPr>
                <a:solidFill>
                  <a:schemeClr val="tx1"/>
                </a:solidFill>
                <a:latin typeface="Arial" charset="0"/>
              </a:defRPr>
            </a:lvl2pPr>
            <a:lvl3pPr marL="1095478" indent="-219096" defTabSz="893118" eaLnBrk="0" hangingPunct="0">
              <a:defRPr>
                <a:solidFill>
                  <a:schemeClr val="tx1"/>
                </a:solidFill>
                <a:latin typeface="Arial" charset="0"/>
              </a:defRPr>
            </a:lvl3pPr>
            <a:lvl4pPr marL="1533668" indent="-219096" defTabSz="893118" eaLnBrk="0" hangingPunct="0">
              <a:defRPr>
                <a:solidFill>
                  <a:schemeClr val="tx1"/>
                </a:solidFill>
                <a:latin typeface="Arial" charset="0"/>
              </a:defRPr>
            </a:lvl4pPr>
            <a:lvl5pPr marL="1971857" indent="-219096" defTabSz="893118" eaLnBrk="0" hangingPunct="0">
              <a:defRPr>
                <a:solidFill>
                  <a:schemeClr val="tx1"/>
                </a:solidFill>
                <a:latin typeface="Arial" charset="0"/>
              </a:defRPr>
            </a:lvl5pPr>
            <a:lvl6pPr marL="2410048" indent="-219096" defTabSz="893118" eaLnBrk="0" fontAlgn="base" hangingPunct="0">
              <a:spcBef>
                <a:spcPct val="0"/>
              </a:spcBef>
              <a:spcAft>
                <a:spcPct val="0"/>
              </a:spcAft>
              <a:defRPr>
                <a:solidFill>
                  <a:schemeClr val="tx1"/>
                </a:solidFill>
                <a:latin typeface="Arial" charset="0"/>
              </a:defRPr>
            </a:lvl6pPr>
            <a:lvl7pPr marL="2848239" indent="-219096" defTabSz="893118" eaLnBrk="0" fontAlgn="base" hangingPunct="0">
              <a:spcBef>
                <a:spcPct val="0"/>
              </a:spcBef>
              <a:spcAft>
                <a:spcPct val="0"/>
              </a:spcAft>
              <a:defRPr>
                <a:solidFill>
                  <a:schemeClr val="tx1"/>
                </a:solidFill>
                <a:latin typeface="Arial" charset="0"/>
              </a:defRPr>
            </a:lvl7pPr>
            <a:lvl8pPr marL="3286431" indent="-219096" defTabSz="893118" eaLnBrk="0" fontAlgn="base" hangingPunct="0">
              <a:spcBef>
                <a:spcPct val="0"/>
              </a:spcBef>
              <a:spcAft>
                <a:spcPct val="0"/>
              </a:spcAft>
              <a:defRPr>
                <a:solidFill>
                  <a:schemeClr val="tx1"/>
                </a:solidFill>
                <a:latin typeface="Arial" charset="0"/>
              </a:defRPr>
            </a:lvl8pPr>
            <a:lvl9pPr marL="3724621" indent="-219096" defTabSz="893118" eaLnBrk="0" fontAlgn="base" hangingPunct="0">
              <a:spcBef>
                <a:spcPct val="0"/>
              </a:spcBef>
              <a:spcAft>
                <a:spcPct val="0"/>
              </a:spcAft>
              <a:defRPr>
                <a:solidFill>
                  <a:schemeClr val="tx1"/>
                </a:solidFill>
                <a:latin typeface="Arial" charset="0"/>
              </a:defRPr>
            </a:lvl9pPr>
          </a:lstStyle>
          <a:p>
            <a:pPr eaLnBrk="1" hangingPunct="1"/>
            <a:fld id="{663FAB5D-E13C-4DBE-991E-A2811C159719}" type="slidenum">
              <a:rPr lang="en-US" smtClean="0">
                <a:solidFill>
                  <a:prstClr val="black"/>
                </a:solidFill>
              </a:rPr>
              <a:pPr eaLnBrk="1" hangingPunct="1"/>
              <a:t>40</a:t>
            </a:fld>
            <a:endParaRPr lang="en-US" dirty="0">
              <a:solidFill>
                <a:prstClr val="black"/>
              </a:solidFill>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r>
              <a:rPr lang="en-US" dirty="0"/>
              <a:t>N/A</a:t>
            </a:r>
          </a:p>
        </p:txBody>
      </p:sp>
    </p:spTree>
    <p:extLst>
      <p:ext uri="{BB962C8B-B14F-4D97-AF65-F5344CB8AC3E}">
        <p14:creationId xmlns:p14="http://schemas.microsoft.com/office/powerpoint/2010/main" val="35615542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a:t>Ask participants:</a:t>
            </a:r>
          </a:p>
          <a:p>
            <a:r>
              <a:rPr lang="en-US" dirty="0"/>
              <a:t>•</a:t>
            </a:r>
            <a:r>
              <a:rPr lang="en-US" baseline="0" dirty="0"/>
              <a:t>   </a:t>
            </a:r>
            <a:r>
              <a:rPr lang="en-US" dirty="0"/>
              <a:t>Identify the basic steps in the DB decision process:</a:t>
            </a:r>
          </a:p>
          <a:p>
            <a:endParaRPr lang="en-US" dirty="0"/>
          </a:p>
          <a:p>
            <a:r>
              <a:rPr lang="en-US" dirty="0"/>
              <a:t>-	Define goals</a:t>
            </a:r>
          </a:p>
          <a:p>
            <a:r>
              <a:rPr lang="en-US" dirty="0"/>
              <a:t>-	Assess Project characteristics</a:t>
            </a:r>
          </a:p>
          <a:p>
            <a:r>
              <a:rPr lang="en-US" dirty="0"/>
              <a:t>-	Decide on DB and procurement method based on alignment of goals and characteristics</a:t>
            </a:r>
          </a:p>
          <a:p>
            <a:endParaRPr lang="en-US" dirty="0"/>
          </a:p>
          <a:p>
            <a:r>
              <a:rPr lang="en-US" dirty="0"/>
              <a:t>•</a:t>
            </a:r>
            <a:r>
              <a:rPr lang="en-US" baseline="0" dirty="0"/>
              <a:t>   </a:t>
            </a:r>
            <a:r>
              <a:rPr lang="en-US" dirty="0"/>
              <a:t>Identify some modifications to PDP process to accommodate DB:</a:t>
            </a:r>
          </a:p>
          <a:p>
            <a:r>
              <a:rPr lang="en-US" dirty="0"/>
              <a:t>-	 Planning: Added project selection process</a:t>
            </a:r>
          </a:p>
          <a:p>
            <a:r>
              <a:rPr lang="en-US" dirty="0"/>
              <a:t>-	Preliminary Engineering: Begin DB scope and bid documents based on feasibility, NEPA, ROW, alternatives analysis, stakeholders, etc.</a:t>
            </a:r>
          </a:p>
          <a:p>
            <a:r>
              <a:rPr lang="en-US" dirty="0"/>
              <a:t>-	Final Engineering: Performed by DBT</a:t>
            </a:r>
          </a:p>
          <a:p>
            <a:endParaRPr lang="en-US" dirty="0"/>
          </a:p>
          <a:p>
            <a:r>
              <a:rPr lang="en-US" dirty="0"/>
              <a:t>•</a:t>
            </a:r>
            <a:r>
              <a:rPr lang="en-US" baseline="0" dirty="0"/>
              <a:t>   </a:t>
            </a:r>
            <a:r>
              <a:rPr lang="en-US" dirty="0"/>
              <a:t>Identify some recommended practices for developing a sufficient Scope of Services:</a:t>
            </a:r>
          </a:p>
          <a:p>
            <a:r>
              <a:rPr lang="en-US" dirty="0"/>
              <a:t>-	Conduct field review before writing scope</a:t>
            </a:r>
          </a:p>
          <a:p>
            <a:r>
              <a:rPr lang="en-US" dirty="0"/>
              <a:t>-	Avoid broad statements of performance or directions regarding means and methods unless necessary</a:t>
            </a:r>
          </a:p>
          <a:p>
            <a:r>
              <a:rPr lang="en-US" dirty="0"/>
              <a:t>-	Draft scope to allow for one interpretation unless otherwise specified</a:t>
            </a:r>
          </a:p>
          <a:p>
            <a:r>
              <a:rPr lang="en-US" dirty="0"/>
              <a:t>-	If scope allows for more than one option, specify the desired alternative </a:t>
            </a:r>
          </a:p>
          <a:p>
            <a:r>
              <a:rPr lang="en-US" dirty="0"/>
              <a:t>-	Specify all preferences, plan notes, and required special provisions</a:t>
            </a:r>
          </a:p>
          <a:p>
            <a:endParaRPr lang="en-US" dirty="0"/>
          </a:p>
          <a:p>
            <a:r>
              <a:rPr lang="en-US" dirty="0"/>
              <a:t>•   Recap the lessons learned from the case study:</a:t>
            </a:r>
          </a:p>
          <a:p>
            <a:r>
              <a:rPr lang="en-US" dirty="0"/>
              <a:t>-	Draft scope carefully to provide one interpretation (if that is the intent)</a:t>
            </a:r>
          </a:p>
          <a:p>
            <a:r>
              <a:rPr lang="en-US" dirty="0"/>
              <a:t>-	Ensure that design standards exist or are consistent with scope language</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41</a:t>
            </a:fld>
            <a:endParaRPr lang="en-US" dirty="0"/>
          </a:p>
        </p:txBody>
      </p:sp>
    </p:spTree>
    <p:extLst>
      <p:ext uri="{BB962C8B-B14F-4D97-AF65-F5344CB8AC3E}">
        <p14:creationId xmlns:p14="http://schemas.microsoft.com/office/powerpoint/2010/main" val="1615815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that before deciding to use DB, the project team should make a concerted effort at defining project goals, assessing project characteristics, and then aligning these to the delivery method.  For example, on an emergency project where the goal is to reduce overall project delivery time, DB may provide the best option.  </a:t>
            </a:r>
          </a:p>
          <a:p>
            <a:endParaRPr lang="en-US" dirty="0"/>
          </a:p>
          <a:p>
            <a:r>
              <a:rPr lang="en-US" dirty="0"/>
              <a:t>Note that an additional consideration, which will be discussed in greater detail in Part 3, relates to also tailoring the procurement approach (low bid vs. value-based) to the project goals and characteristics.  For example, </a:t>
            </a:r>
          </a:p>
          <a:p>
            <a:endParaRPr lang="en-US" dirty="0"/>
          </a:p>
          <a:p>
            <a:r>
              <a:rPr lang="en-US" dirty="0"/>
              <a:t>•	A low bid DB approach would apply to projects where a compressed construction schedule is beneficial or possible but the Department must provide a high level of design definition and retain control of quality and third party coordination. </a:t>
            </a:r>
          </a:p>
          <a:p>
            <a:endParaRPr lang="en-US" dirty="0"/>
          </a:p>
          <a:p>
            <a:r>
              <a:rPr lang="en-US" dirty="0"/>
              <a:t>•	A value-based DB approach is better suited for projects where a low level of design definition is possible, there is greater opportunity for innovation, and the DBT can assume greater responsibility for quality and third party coordination.</a:t>
            </a:r>
          </a:p>
          <a:p>
            <a:endParaRPr lang="en-US" dirty="0"/>
          </a:p>
          <a:p>
            <a:r>
              <a:rPr lang="en-US" dirty="0"/>
              <a:t>A final consideration relates to the use of incentive/disincentive strategies (e.g., for timely completion, quality, etc.) to motivate the contractor to achieve key project goals. </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5</a:t>
            </a:fld>
            <a:endParaRPr lang="en-US" dirty="0"/>
          </a:p>
        </p:txBody>
      </p:sp>
    </p:spTree>
    <p:extLst>
      <p:ext uri="{BB962C8B-B14F-4D97-AF65-F5344CB8AC3E}">
        <p14:creationId xmlns:p14="http://schemas.microsoft.com/office/powerpoint/2010/main" val="3693795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defTabSz="893118" eaLnBrk="0" hangingPunct="0">
              <a:defRPr>
                <a:solidFill>
                  <a:schemeClr val="tx1"/>
                </a:solidFill>
                <a:latin typeface="Arial" charset="0"/>
              </a:defRPr>
            </a:lvl1pPr>
            <a:lvl2pPr marL="712060" indent="-273870" defTabSz="893118" eaLnBrk="0" hangingPunct="0">
              <a:defRPr>
                <a:solidFill>
                  <a:schemeClr val="tx1"/>
                </a:solidFill>
                <a:latin typeface="Arial" charset="0"/>
              </a:defRPr>
            </a:lvl2pPr>
            <a:lvl3pPr marL="1095478" indent="-219096" defTabSz="893118" eaLnBrk="0" hangingPunct="0">
              <a:defRPr>
                <a:solidFill>
                  <a:schemeClr val="tx1"/>
                </a:solidFill>
                <a:latin typeface="Arial" charset="0"/>
              </a:defRPr>
            </a:lvl3pPr>
            <a:lvl4pPr marL="1533668" indent="-219096" defTabSz="893118" eaLnBrk="0" hangingPunct="0">
              <a:defRPr>
                <a:solidFill>
                  <a:schemeClr val="tx1"/>
                </a:solidFill>
                <a:latin typeface="Arial" charset="0"/>
              </a:defRPr>
            </a:lvl4pPr>
            <a:lvl5pPr marL="1971857" indent="-219096" defTabSz="893118" eaLnBrk="0" hangingPunct="0">
              <a:defRPr>
                <a:solidFill>
                  <a:schemeClr val="tx1"/>
                </a:solidFill>
                <a:latin typeface="Arial" charset="0"/>
              </a:defRPr>
            </a:lvl5pPr>
            <a:lvl6pPr marL="2410048" indent="-219096" defTabSz="893118" eaLnBrk="0" fontAlgn="base" hangingPunct="0">
              <a:spcBef>
                <a:spcPct val="0"/>
              </a:spcBef>
              <a:spcAft>
                <a:spcPct val="0"/>
              </a:spcAft>
              <a:defRPr>
                <a:solidFill>
                  <a:schemeClr val="tx1"/>
                </a:solidFill>
                <a:latin typeface="Arial" charset="0"/>
              </a:defRPr>
            </a:lvl6pPr>
            <a:lvl7pPr marL="2848239" indent="-219096" defTabSz="893118" eaLnBrk="0" fontAlgn="base" hangingPunct="0">
              <a:spcBef>
                <a:spcPct val="0"/>
              </a:spcBef>
              <a:spcAft>
                <a:spcPct val="0"/>
              </a:spcAft>
              <a:defRPr>
                <a:solidFill>
                  <a:schemeClr val="tx1"/>
                </a:solidFill>
                <a:latin typeface="Arial" charset="0"/>
              </a:defRPr>
            </a:lvl7pPr>
            <a:lvl8pPr marL="3286431" indent="-219096" defTabSz="893118" eaLnBrk="0" fontAlgn="base" hangingPunct="0">
              <a:spcBef>
                <a:spcPct val="0"/>
              </a:spcBef>
              <a:spcAft>
                <a:spcPct val="0"/>
              </a:spcAft>
              <a:defRPr>
                <a:solidFill>
                  <a:schemeClr val="tx1"/>
                </a:solidFill>
                <a:latin typeface="Arial" charset="0"/>
              </a:defRPr>
            </a:lvl8pPr>
            <a:lvl9pPr marL="3724621" indent="-219096" defTabSz="893118" eaLnBrk="0" fontAlgn="base" hangingPunct="0">
              <a:spcBef>
                <a:spcPct val="0"/>
              </a:spcBef>
              <a:spcAft>
                <a:spcPct val="0"/>
              </a:spcAft>
              <a:defRPr>
                <a:solidFill>
                  <a:schemeClr val="tx1"/>
                </a:solidFill>
                <a:latin typeface="Arial" charset="0"/>
              </a:defRPr>
            </a:lvl9pPr>
          </a:lstStyle>
          <a:p>
            <a:pPr eaLnBrk="1" hangingPunct="1"/>
            <a:fld id="{663FAB5D-E13C-4DBE-991E-A2811C159719}" type="slidenum">
              <a:rPr lang="en-US" smtClean="0">
                <a:solidFill>
                  <a:prstClr val="black"/>
                </a:solidFill>
              </a:rPr>
              <a:pPr eaLnBrk="1" hangingPunct="1"/>
              <a:t>6</a:t>
            </a:fld>
            <a:endParaRPr lang="en-US" dirty="0">
              <a:solidFill>
                <a:prstClr val="black"/>
              </a:solidFill>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r>
              <a:rPr lang="en-US" dirty="0"/>
              <a:t>Ask the class how familiar they are with ODOT’s PDP.  Note that this discussion will address the necessary adjustments to the PDP to accommodate DB.</a:t>
            </a:r>
          </a:p>
        </p:txBody>
      </p:sp>
    </p:spTree>
    <p:extLst>
      <p:ext uri="{BB962C8B-B14F-4D97-AF65-F5344CB8AC3E}">
        <p14:creationId xmlns:p14="http://schemas.microsoft.com/office/powerpoint/2010/main" val="356155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the graphics shown on the slides to identify the high-level differences between the DBB and DB project development processes.</a:t>
            </a:r>
          </a:p>
          <a:p>
            <a:endParaRPr lang="en-US" dirty="0"/>
          </a:p>
          <a:p>
            <a:r>
              <a:rPr lang="en-US" dirty="0"/>
              <a:t>•	Under DBB, the Department conducts preliminary and final design (represented by the green and orange shapes) to procure construction contractors to build the project in strict accordance with the Department’s 	design.</a:t>
            </a:r>
          </a:p>
          <a:p>
            <a:endParaRPr lang="en-US" dirty="0"/>
          </a:p>
          <a:p>
            <a:r>
              <a:rPr lang="en-US" dirty="0"/>
              <a:t>•	Under DB, 100% complete plans and specifications do not form the technical basis of the construction contract.  Instead, the Department’s Scope of Work Document forms the technical basis of the DB contract, and 	the 100% complete plans and specifications are a required deliverable under this contract. As such, the Scoping Phase (akin to Preliminary Design under DBB) takes on heightened importance (again shown in 	orange) under DB.</a:t>
            </a:r>
          </a:p>
          <a:p>
            <a:endParaRPr lang="en-US" dirty="0"/>
          </a:p>
          <a:p>
            <a:r>
              <a:rPr lang="en-US" dirty="0"/>
              <a:t>•	Given the increased complexity of procuring DB teams, the bidding phase (particularly for value-based procurements) is generally longer under DB (as represented in brown in both diagrams).</a:t>
            </a:r>
          </a:p>
          <a:p>
            <a:endParaRPr lang="en-US" dirty="0"/>
          </a:p>
          <a:p>
            <a:r>
              <a:rPr lang="en-US" dirty="0"/>
              <a:t>•	The duration of the overall construction phase (shown in blue) may not differ between the two methods, but the ability to fast-track construction means that overall project duration may be reduced.</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7</a:t>
            </a:fld>
            <a:endParaRPr lang="en-US" dirty="0"/>
          </a:p>
        </p:txBody>
      </p:sp>
    </p:spTree>
    <p:extLst>
      <p:ext uri="{BB962C8B-B14F-4D97-AF65-F5344CB8AC3E}">
        <p14:creationId xmlns:p14="http://schemas.microsoft.com/office/powerpoint/2010/main" val="4056940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Briefly display this slide, which represents ODOT’s standard project development process, as taken from the PDP manual.</a:t>
            </a:r>
          </a:p>
          <a:p>
            <a:endParaRPr lang="en-US" dirty="0"/>
          </a:p>
          <a:p>
            <a:r>
              <a:rPr lang="en-US" dirty="0"/>
              <a:t>Explain that you will use a similar set of graphics in the next few slides to display how DB fits into ODOT’s PDP. </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8</a:t>
            </a:fld>
            <a:endParaRPr lang="en-US" dirty="0"/>
          </a:p>
        </p:txBody>
      </p:sp>
    </p:spTree>
    <p:extLst>
      <p:ext uri="{BB962C8B-B14F-4D97-AF65-F5344CB8AC3E}">
        <p14:creationId xmlns:p14="http://schemas.microsoft.com/office/powerpoint/2010/main" val="16617614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the use of DB will not substantially change the existing Planning phase.  As indicated by the red text shown in the figure, the Planning phase should be expanded to include </a:t>
            </a:r>
          </a:p>
          <a:p>
            <a:endParaRPr lang="en-US" dirty="0"/>
          </a:p>
          <a:p>
            <a:r>
              <a:rPr lang="en-US" dirty="0"/>
              <a:t>•	Identification of project goals and risks</a:t>
            </a:r>
          </a:p>
          <a:p>
            <a:endParaRPr lang="en-US" dirty="0"/>
          </a:p>
          <a:p>
            <a:r>
              <a:rPr lang="en-US" dirty="0"/>
              <a:t>•	Selection of the delivery method that aligns with these goals and risks</a:t>
            </a:r>
          </a:p>
          <a:p>
            <a:endParaRPr lang="en-US" dirty="0"/>
          </a:p>
          <a:p>
            <a:r>
              <a:rPr lang="en-US" dirty="0"/>
              <a:t>Explain that the DB decision itself can generally be made after the completion of the PIP; for more complex projects this may not occur until after the completion of the Feasibility Study in the next Phase.</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9</a:t>
            </a:fld>
            <a:endParaRPr lang="en-US" dirty="0"/>
          </a:p>
        </p:txBody>
      </p:sp>
    </p:spTree>
    <p:extLst>
      <p:ext uri="{BB962C8B-B14F-4D97-AF65-F5344CB8AC3E}">
        <p14:creationId xmlns:p14="http://schemas.microsoft.com/office/powerpoint/2010/main" val="3452848285"/>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8.xml"/><Relationship Id="rId7" Type="http://schemas.openxmlformats.org/officeDocument/2006/relationships/image" Target="../media/image3.png"/><Relationship Id="rId2" Type="http://schemas.openxmlformats.org/officeDocument/2006/relationships/tags" Target="../tags/tag7.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slideMaster" Target="../slideMasters/slideMaster1.xml"/><Relationship Id="rId4" Type="http://schemas.openxmlformats.org/officeDocument/2006/relationships/tags" Target="../tags/tag9.xml"/><Relationship Id="rId9" Type="http://schemas.microsoft.com/office/2007/relationships/hdphoto" Target="../media/hdphoto1.wdp"/></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slideMaster" Target="../slideMasters/slideMaster1.xml"/><Relationship Id="rId4" Type="http://schemas.openxmlformats.org/officeDocument/2006/relationships/tags" Target="../tags/tag1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tags" Target="../tags/tag13.xml"/></Relationships>
</file>

<file path=ppt/slideLayouts/_rels/slideLayout8.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tags" Target="../tags/tag16.xml"/><Relationship Id="rId7" Type="http://schemas.openxmlformats.org/officeDocument/2006/relationships/slideMaster" Target="../slideMasters/slideMaster1.xml"/><Relationship Id="rId2" Type="http://schemas.openxmlformats.org/officeDocument/2006/relationships/tags" Target="../tags/tag15.xml"/><Relationship Id="rId1" Type="http://schemas.openxmlformats.org/officeDocument/2006/relationships/vmlDrawing" Target="../drawings/vmlDrawing4.vml"/><Relationship Id="rId6" Type="http://schemas.openxmlformats.org/officeDocument/2006/relationships/tags" Target="../tags/tag19.xml"/><Relationship Id="rId5" Type="http://schemas.openxmlformats.org/officeDocument/2006/relationships/tags" Target="../tags/tag18.xml"/><Relationship Id="rId4" Type="http://schemas.openxmlformats.org/officeDocument/2006/relationships/tags" Target="../tags/tag17.xml"/><Relationship Id="rId9" Type="http://schemas.openxmlformats.org/officeDocument/2006/relationships/image" Target="../media/image4.emf"/></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aphicFrame>
        <p:nvGraphicFramePr>
          <p:cNvPr id="7" name="Object 6"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2185" name="think-cell Slide" r:id="rId6" imgW="0" imgH="0" progId="">
                  <p:embed/>
                </p:oleObj>
              </mc:Choice>
              <mc:Fallback>
                <p:oleObj name="think-cell Slide" r:id="rId6" imgW="0" imgH="0" progId="">
                  <p:embed/>
                  <p:pic>
                    <p:nvPicPr>
                      <p:cNvPr id="0" name=""/>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ctrTitle" hasCustomPrompt="1"/>
            <p:custDataLst>
              <p:tags r:id="rId3"/>
            </p:custDataLst>
          </p:nvPr>
        </p:nvSpPr>
        <p:spPr>
          <a:xfrm>
            <a:off x="481010" y="3048000"/>
            <a:ext cx="3862390" cy="1409700"/>
          </a:xfrm>
          <a:noFill/>
        </p:spPr>
        <p:txBody>
          <a:bodyPr wrap="square" lIns="0" tIns="0" rIns="0" bIns="0" rtlCol="0" anchor="b" anchorCtr="0">
            <a:noAutofit/>
          </a:bodyPr>
          <a:lstStyle>
            <a:lvl1pPr>
              <a:lnSpc>
                <a:spcPct val="90000"/>
              </a:lnSpc>
              <a:defRPr kumimoji="0" lang="en-US" sz="4000" b="0" i="0" u="none" strike="noStrike" kern="1200" cap="all" spc="0" normalizeH="0" baseline="0" noProof="0" dirty="0" smtClean="0">
                <a:ln>
                  <a:noFill/>
                </a:ln>
                <a:solidFill>
                  <a:schemeClr val="accent1"/>
                </a:solidFill>
                <a:effectLst/>
                <a:uLnTx/>
                <a:uFillTx/>
                <a:latin typeface="Franklin Gothic Book" pitchFamily="34" charset="0"/>
                <a:ea typeface="+mn-ea"/>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Presentation title</a:t>
            </a:r>
          </a:p>
        </p:txBody>
      </p:sp>
      <p:sp>
        <p:nvSpPr>
          <p:cNvPr id="3" name="Subtitle 2"/>
          <p:cNvSpPr>
            <a:spLocks noGrp="1"/>
          </p:cNvSpPr>
          <p:nvPr>
            <p:ph type="subTitle" idx="1" hasCustomPrompt="1"/>
            <p:custDataLst>
              <p:tags r:id="rId4"/>
            </p:custDataLst>
          </p:nvPr>
        </p:nvSpPr>
        <p:spPr>
          <a:xfrm>
            <a:off x="481010" y="4676774"/>
            <a:ext cx="3862390" cy="581026"/>
          </a:xfrm>
          <a:noFill/>
        </p:spPr>
        <p:txBody>
          <a:bodyPr vert="horz" wrap="square" lIns="0" tIns="0" rIns="0" bIns="0" rtlCol="0" anchor="t" anchorCtr="0">
            <a:noAutofit/>
          </a:bodyPr>
          <a:lstStyle>
            <a:lvl1pPr marL="0" indent="0" algn="l">
              <a:buNone/>
              <a:defRPr kumimoji="0" lang="en-US" sz="2400" b="0" i="0" u="none" strike="noStrike" kern="1200" cap="none" spc="0" normalizeH="0" baseline="0" noProof="0" dirty="0" smtClean="0">
                <a:ln>
                  <a:noFill/>
                </a:ln>
                <a:solidFill>
                  <a:schemeClr val="tx1">
                    <a:lumMod val="75000"/>
                    <a:lumOff val="25000"/>
                  </a:schemeClr>
                </a:solidFill>
                <a:effectLst/>
                <a:uLnTx/>
                <a:uFillTx/>
                <a:latin typeface="Franklin Gothic Book" pitchFamily="34" charset="0"/>
                <a:ea typeface="+mn-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dirty="0"/>
              <a:t>Subtitle</a:t>
            </a:r>
          </a:p>
        </p:txBody>
      </p:sp>
      <p:pic>
        <p:nvPicPr>
          <p:cNvPr id="5" name="Picture 4" descr="TitleFooterBlueandWhite.png"/>
          <p:cNvPicPr>
            <a:picLocks noChangeAspect="1"/>
          </p:cNvPicPr>
          <p:nvPr userDrawn="1"/>
        </p:nvPicPr>
        <p:blipFill>
          <a:blip r:embed="rId7" cstate="email">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0" y="5993738"/>
            <a:ext cx="9144000" cy="864262"/>
          </a:xfrm>
          <a:prstGeom prst="rect">
            <a:avLst/>
          </a:prstGeom>
        </p:spPr>
      </p:pic>
      <p:cxnSp>
        <p:nvCxnSpPr>
          <p:cNvPr id="9" name="Straight Connector 8"/>
          <p:cNvCxnSpPr/>
          <p:nvPr userDrawn="1"/>
        </p:nvCxnSpPr>
        <p:spPr>
          <a:xfrm>
            <a:off x="457200" y="4572000"/>
            <a:ext cx="388620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pic>
        <p:nvPicPr>
          <p:cNvPr id="8" name="Picture 7" descr="Header.png"/>
          <p:cNvPicPr>
            <a:picLocks noChangeAspect="1"/>
          </p:cNvPicPr>
          <p:nvPr userDrawn="1"/>
        </p:nvPicPr>
        <p:blipFill>
          <a:blip r:embed="rId8" cstate="email">
            <a:lum bright="70000" contrast="-70000"/>
            <a:extLst>
              <a:ext uri="{BEBA8EAE-BF5A-486C-A8C5-ECC9F3942E4B}">
                <a14:imgProps xmlns:a14="http://schemas.microsoft.com/office/drawing/2010/main">
                  <a14:imgLayer r:embed="rId9">
                    <a14:imgEffect>
                      <a14:artisticPaintStrokes/>
                    </a14:imgEffect>
                    <a14:imgEffect>
                      <a14:saturation sat="66000"/>
                    </a14:imgEffect>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a:off x="0" y="4255"/>
            <a:ext cx="9144000" cy="631576"/>
          </a:xfrm>
          <a:prstGeom prst="rect">
            <a:avLst/>
          </a:prstGeom>
          <a:solidFill>
            <a:srgbClr val="E6E6E6"/>
          </a:solidFill>
        </p:spPr>
      </p:pic>
    </p:spTree>
    <p:extLst>
      <p:ext uri="{BB962C8B-B14F-4D97-AF65-F5344CB8AC3E}">
        <p14:creationId xmlns:p14="http://schemas.microsoft.com/office/powerpoint/2010/main" val="2305947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graphicFrame>
        <p:nvGraphicFramePr>
          <p:cNvPr id="7" name="Object 6"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3209" name="think-cell Slide" r:id="rId6" imgW="0" imgH="0" progId="">
                  <p:embed/>
                </p:oleObj>
              </mc:Choice>
              <mc:Fallback>
                <p:oleObj name="think-cell Slide" r:id="rId6" imgW="0" imgH="0" progId="">
                  <p:embed/>
                  <p:pic>
                    <p:nvPicPr>
                      <p:cNvPr id="0" name=""/>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Title 1"/>
          <p:cNvSpPr>
            <a:spLocks noGrp="1"/>
          </p:cNvSpPr>
          <p:nvPr>
            <p:ph type="ctrTitle" hasCustomPrompt="1"/>
            <p:custDataLst>
              <p:tags r:id="rId3"/>
            </p:custDataLst>
          </p:nvPr>
        </p:nvSpPr>
        <p:spPr>
          <a:xfrm>
            <a:off x="481009" y="3505200"/>
            <a:ext cx="5100433" cy="1057275"/>
          </a:xfrm>
          <a:noFill/>
        </p:spPr>
        <p:txBody>
          <a:bodyPr wrap="square" lIns="0" tIns="0" rIns="0" bIns="0" rtlCol="0" anchor="b" anchorCtr="0">
            <a:noAutofit/>
          </a:bodyPr>
          <a:lstStyle>
            <a:lvl1pPr>
              <a:lnSpc>
                <a:spcPct val="90000"/>
              </a:lnSpc>
              <a:defRPr kumimoji="0" lang="en-US" sz="4000" b="0" i="0" u="none" strike="noStrike" kern="1200" cap="all" spc="0" normalizeH="0" baseline="0" noProof="0" dirty="0" smtClean="0">
                <a:ln>
                  <a:noFill/>
                </a:ln>
                <a:solidFill>
                  <a:schemeClr val="accent1"/>
                </a:solidFill>
                <a:effectLst/>
                <a:uLnTx/>
                <a:uFillTx/>
                <a:latin typeface="Franklin Gothic Book" pitchFamily="34" charset="0"/>
                <a:ea typeface="+mn-ea"/>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Presentation title</a:t>
            </a:r>
          </a:p>
        </p:txBody>
      </p:sp>
      <p:sp>
        <p:nvSpPr>
          <p:cNvPr id="13" name="Subtitle 2"/>
          <p:cNvSpPr>
            <a:spLocks noGrp="1"/>
          </p:cNvSpPr>
          <p:nvPr>
            <p:ph type="subTitle" idx="1" hasCustomPrompt="1"/>
            <p:custDataLst>
              <p:tags r:id="rId4"/>
            </p:custDataLst>
          </p:nvPr>
        </p:nvSpPr>
        <p:spPr>
          <a:xfrm>
            <a:off x="481009" y="4612481"/>
            <a:ext cx="5133855" cy="592931"/>
          </a:xfrm>
          <a:noFill/>
        </p:spPr>
        <p:txBody>
          <a:bodyPr vert="horz" wrap="square" lIns="0" tIns="0" rIns="0" bIns="0" rtlCol="0" anchor="t" anchorCtr="0">
            <a:noAutofit/>
          </a:bodyPr>
          <a:lstStyle>
            <a:lvl1pPr marL="0" indent="0" algn="l">
              <a:buNone/>
              <a:defRPr kumimoji="0" lang="en-US" sz="2400" b="0" i="0" u="none" strike="noStrike" kern="1200" cap="none" spc="0" normalizeH="0" baseline="0" noProof="0" dirty="0" smtClean="0">
                <a:ln>
                  <a:noFill/>
                </a:ln>
                <a:solidFill>
                  <a:schemeClr val="tx1">
                    <a:lumMod val="75000"/>
                    <a:lumOff val="25000"/>
                  </a:schemeClr>
                </a:solidFill>
                <a:effectLst/>
                <a:uLnTx/>
                <a:uFillTx/>
                <a:latin typeface="Franklin Gothic Book" pitchFamily="34" charset="0"/>
                <a:ea typeface="+mn-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dirty="0"/>
              <a:t>Subtitle</a:t>
            </a:r>
          </a:p>
        </p:txBody>
      </p:sp>
      <p:cxnSp>
        <p:nvCxnSpPr>
          <p:cNvPr id="14" name="Straight Connector 13"/>
          <p:cNvCxnSpPr/>
          <p:nvPr userDrawn="1"/>
        </p:nvCxnSpPr>
        <p:spPr>
          <a:xfrm>
            <a:off x="457200" y="4591050"/>
            <a:ext cx="514931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02665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a:t>
            </a:fld>
            <a:endParaRPr lang="en-US" dirty="0"/>
          </a:p>
        </p:txBody>
      </p:sp>
      <p:sp>
        <p:nvSpPr>
          <p:cNvPr id="5" name="Content Placeholder 4"/>
          <p:cNvSpPr>
            <a:spLocks noGrp="1"/>
          </p:cNvSpPr>
          <p:nvPr>
            <p:ph sz="quarter" idx="11"/>
          </p:nvPr>
        </p:nvSpPr>
        <p:spPr>
          <a:xfrm>
            <a:off x="304800" y="925513"/>
            <a:ext cx="8477250" cy="5124450"/>
          </a:xfrm>
        </p:spPr>
        <p:txBody>
          <a:bodyPr/>
          <a:lstStyle>
            <a:lvl1pPr>
              <a:spcBef>
                <a:spcPts val="600"/>
              </a:spcBef>
              <a:spcAft>
                <a:spcPts val="600"/>
              </a:spcAft>
              <a:defRPr/>
            </a:lvl1pPr>
            <a:lvl2pPr>
              <a:spcBef>
                <a:spcPts val="600"/>
              </a:spcBef>
              <a:spcAft>
                <a:spcPts val="600"/>
              </a:spcAft>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17812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33375" y="1066800"/>
            <a:ext cx="8477250" cy="5120640"/>
          </a:xfrm>
        </p:spPr>
        <p:txBody>
          <a:bodyPr/>
          <a:lstStyle>
            <a:lvl1pPr>
              <a:spcBef>
                <a:spcPts val="600"/>
              </a:spcBef>
              <a:spcAft>
                <a:spcPts val="600"/>
              </a:spcAft>
              <a:defRPr>
                <a:latin typeface="Franklin Gothic Book" pitchFamily="34" charset="0"/>
              </a:defRPr>
            </a:lvl1pPr>
            <a:lvl2pPr>
              <a:spcBef>
                <a:spcPts val="300"/>
              </a:spcBef>
              <a:spcAft>
                <a:spcPts val="300"/>
              </a:spcAft>
              <a:defRPr>
                <a:latin typeface="Franklin Gothic Book" pitchFamily="34" charset="0"/>
              </a:defRPr>
            </a:lvl2pPr>
            <a:lvl3pPr>
              <a:defRPr>
                <a:latin typeface="Franklin Gothic Book" pitchFamily="34" charset="0"/>
              </a:defRPr>
            </a:lvl3pPr>
            <a:lvl4pPr>
              <a:defRPr>
                <a:latin typeface="Franklin Gothic Book" pitchFamily="34" charset="0"/>
              </a:defRPr>
            </a:lvl4pPr>
            <a:lvl5pPr>
              <a:defRPr>
                <a:latin typeface="Franklin Gothic Book"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4"/>
            <a:endParaRPr lang="en-US" dirty="0"/>
          </a:p>
          <a:p>
            <a:pPr lvl="4"/>
            <a:endParaRPr lang="en-US" dirty="0"/>
          </a:p>
        </p:txBody>
      </p:sp>
      <p:sp>
        <p:nvSpPr>
          <p:cNvPr id="5" name="Title 4"/>
          <p:cNvSpPr>
            <a:spLocks noGrp="1"/>
          </p:cNvSpPr>
          <p:nvPr>
            <p:ph type="title"/>
          </p:nvPr>
        </p:nvSpPr>
        <p:spPr/>
        <p:txBody>
          <a:bodyPr/>
          <a:lstStyle/>
          <a:p>
            <a:r>
              <a:rPr lang="en-US" dirty="0"/>
              <a:t>Click to edit Master title style</a:t>
            </a:r>
          </a:p>
        </p:txBody>
      </p:sp>
      <p:sp>
        <p:nvSpPr>
          <p:cNvPr id="4" name="Rectangle 3"/>
          <p:cNvSpPr/>
          <p:nvPr userDrawn="1"/>
        </p:nvSpPr>
        <p:spPr>
          <a:xfrm>
            <a:off x="8850756" y="6539531"/>
            <a:ext cx="314510" cy="246221"/>
          </a:xfrm>
          <a:prstGeom prst="rect">
            <a:avLst/>
          </a:prstGeom>
        </p:spPr>
        <p:txBody>
          <a:bodyPr wrap="none">
            <a:spAutoFit/>
          </a:bodyPr>
          <a:lstStyle/>
          <a:p>
            <a:fld id="{9EBA4F59-E7A2-4611-B016-DAE38FE3989A}" type="slidenum">
              <a:rPr kumimoji="0" lang="en-US" sz="1000" b="0" i="0" u="none" strike="noStrike" kern="1200" cap="none" spc="0" normalizeH="0" baseline="0" noProof="0" smtClean="0">
                <a:ln>
                  <a:noFill/>
                </a:ln>
                <a:solidFill>
                  <a:prstClr val="black"/>
                </a:solidFill>
                <a:effectLst/>
                <a:uLnTx/>
                <a:uFillTx/>
                <a:latin typeface="Franklin Gothic Book" pitchFamily="34" charset="0"/>
              </a:rPr>
              <a:pPr marL="230188" marR="0" lvl="0" indent="-230188" algn="l" defTabSz="914400" rtl="0" eaLnBrk="1" fontAlgn="auto" latinLnBrk="0" hangingPunct="1">
                <a:lnSpc>
                  <a:spcPct val="100000"/>
                </a:lnSpc>
                <a:spcBef>
                  <a:spcPct val="20000"/>
                </a:spcBef>
                <a:spcAft>
                  <a:spcPts val="0"/>
                </a:spcAft>
                <a:buClr>
                  <a:srgbClr val="72A376"/>
                </a:buClr>
                <a:buSzTx/>
                <a:buFont typeface="Wingdings" pitchFamily="2" charset="2"/>
                <a:buChar char="§"/>
                <a:tabLst/>
                <a:defRPr/>
              </a:pPr>
              <a:t>‹#›</a:t>
            </a:fld>
            <a:endParaRPr lang="en-US" sz="1000" dirty="0"/>
          </a:p>
        </p:txBody>
      </p:sp>
    </p:spTree>
    <p:extLst>
      <p:ext uri="{BB962C8B-B14F-4D97-AF65-F5344CB8AC3E}">
        <p14:creationId xmlns:p14="http://schemas.microsoft.com/office/powerpoint/2010/main" val="1587968874"/>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a:t>
            </a:fld>
            <a:endParaRPr lang="en-US" dirty="0"/>
          </a:p>
        </p:txBody>
      </p:sp>
      <p:sp>
        <p:nvSpPr>
          <p:cNvPr id="5" name="Content Placeholder 4"/>
          <p:cNvSpPr>
            <a:spLocks noGrp="1"/>
          </p:cNvSpPr>
          <p:nvPr>
            <p:ph sz="quarter" idx="11"/>
          </p:nvPr>
        </p:nvSpPr>
        <p:spPr>
          <a:xfrm>
            <a:off x="404812" y="1052512"/>
            <a:ext cx="4023360" cy="512064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2"/>
          </p:nvPr>
        </p:nvSpPr>
        <p:spPr>
          <a:xfrm>
            <a:off x="4731495" y="1052512"/>
            <a:ext cx="4023360" cy="512064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86809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Content Placeholder 4"/>
          <p:cNvSpPr>
            <a:spLocks noGrp="1"/>
          </p:cNvSpPr>
          <p:nvPr>
            <p:ph sz="quarter" idx="11"/>
          </p:nvPr>
        </p:nvSpPr>
        <p:spPr>
          <a:xfrm>
            <a:off x="4674787" y="1051849"/>
            <a:ext cx="3822192" cy="512064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Picture Placeholder 6"/>
          <p:cNvSpPr>
            <a:spLocks noGrp="1"/>
          </p:cNvSpPr>
          <p:nvPr>
            <p:ph type="pic" sz="quarter" idx="12"/>
          </p:nvPr>
        </p:nvSpPr>
        <p:spPr>
          <a:xfrm>
            <a:off x="414338" y="1051850"/>
            <a:ext cx="3817937" cy="5120640"/>
          </a:xfrm>
        </p:spPr>
        <p:txBody>
          <a:bodyPr/>
          <a:lstStyle/>
          <a:p>
            <a:endParaRPr lang="en-US"/>
          </a:p>
        </p:txBody>
      </p:sp>
      <p:sp>
        <p:nvSpPr>
          <p:cNvPr id="8" name="Rectangle 7"/>
          <p:cNvSpPr/>
          <p:nvPr userDrawn="1"/>
        </p:nvSpPr>
        <p:spPr>
          <a:xfrm>
            <a:off x="8850756" y="6539531"/>
            <a:ext cx="314510" cy="246221"/>
          </a:xfrm>
          <a:prstGeom prst="rect">
            <a:avLst/>
          </a:prstGeom>
        </p:spPr>
        <p:txBody>
          <a:bodyPr wrap="none">
            <a:spAutoFit/>
          </a:bodyPr>
          <a:lstStyle/>
          <a:p>
            <a:fld id="{9EBA4F59-E7A2-4611-B016-DAE38FE3989A}" type="slidenum">
              <a:rPr kumimoji="0" lang="en-US" sz="1000" b="0" i="0" u="none" strike="noStrike" kern="1200" cap="none" spc="0" normalizeH="0" baseline="0" noProof="0" smtClean="0">
                <a:ln>
                  <a:noFill/>
                </a:ln>
                <a:solidFill>
                  <a:prstClr val="black"/>
                </a:solidFill>
                <a:effectLst/>
                <a:uLnTx/>
                <a:uFillTx/>
                <a:latin typeface="Franklin Gothic Book" pitchFamily="34" charset="0"/>
              </a:rPr>
              <a:pPr marL="230188" marR="0" lvl="0" indent="-230188" algn="l" defTabSz="914400" rtl="0" eaLnBrk="1" fontAlgn="auto" latinLnBrk="0" hangingPunct="1">
                <a:lnSpc>
                  <a:spcPct val="100000"/>
                </a:lnSpc>
                <a:spcBef>
                  <a:spcPct val="20000"/>
                </a:spcBef>
                <a:spcAft>
                  <a:spcPts val="0"/>
                </a:spcAft>
                <a:buClr>
                  <a:srgbClr val="72A376"/>
                </a:buClr>
                <a:buSzTx/>
                <a:buFont typeface="Wingdings" pitchFamily="2" charset="2"/>
                <a:buChar char="§"/>
                <a:tabLst/>
                <a:defRPr/>
              </a:pPr>
              <a:t>‹#›</a:t>
            </a:fld>
            <a:endParaRPr lang="en-US" sz="1000" dirty="0"/>
          </a:p>
        </p:txBody>
      </p:sp>
    </p:spTree>
    <p:extLst>
      <p:ext uri="{BB962C8B-B14F-4D97-AF65-F5344CB8AC3E}">
        <p14:creationId xmlns:p14="http://schemas.microsoft.com/office/powerpoint/2010/main" val="3264442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latin typeface="Franklin Gothic Demi" pitchFamily="34" charset="0"/>
              </a:defRPr>
            </a:lvl1pPr>
          </a:lstStyle>
          <a:p>
            <a:r>
              <a:rPr lang="en-US"/>
              <a:t>Click to edit Master title style</a:t>
            </a:r>
            <a:endParaRPr lang="en-US" dirty="0"/>
          </a:p>
        </p:txBody>
      </p:sp>
      <p:sp>
        <p:nvSpPr>
          <p:cNvPr id="3" name="Title 1"/>
          <p:cNvSpPr txBox="1">
            <a:spLocks/>
          </p:cNvSpPr>
          <p:nvPr userDrawn="1">
            <p:custDataLst>
              <p:tags r:id="rId1"/>
            </p:custDataLst>
          </p:nvPr>
        </p:nvSpPr>
        <p:spPr bwMode="gray">
          <a:xfrm>
            <a:off x="481009" y="3505200"/>
            <a:ext cx="5100433" cy="1057275"/>
          </a:xfrm>
          <a:prstGeom prst="rect">
            <a:avLst/>
          </a:prstGeom>
          <a:noFill/>
        </p:spPr>
        <p:txBody>
          <a:bodyPr wrap="square" lIns="0" tIns="0" rIns="0" bIns="0" rtlCol="0" anchor="b" anchorCtr="0">
            <a:noAutofit/>
          </a:bodyPr>
          <a:lstStyle>
            <a:lvl1pPr marL="0" algn="l" defTabSz="914400" rtl="0" eaLnBrk="1" latinLnBrk="0" hangingPunct="1">
              <a:lnSpc>
                <a:spcPct val="90000"/>
              </a:lnSpc>
              <a:spcBef>
                <a:spcPct val="0"/>
              </a:spcBef>
              <a:buNone/>
              <a:defRPr kumimoji="0" lang="en-US" sz="4000" b="0" i="0" u="none" strike="noStrike" kern="1200" cap="all" spc="0" normalizeH="0" baseline="0" noProof="0" dirty="0" smtClean="0">
                <a:ln>
                  <a:noFill/>
                </a:ln>
                <a:solidFill>
                  <a:schemeClr val="accent1"/>
                </a:solidFill>
                <a:effectLst/>
                <a:uLnTx/>
                <a:uFillTx/>
                <a:latin typeface="Franklin Gothic Book" pitchFamily="34" charset="0"/>
                <a:ea typeface="+mn-ea"/>
                <a:cs typeface="Arial" pitchFamily="34" charset="0"/>
              </a:defRPr>
            </a:lvl1pPr>
          </a:lstStyle>
          <a:p>
            <a:pPr fontAlgn="auto">
              <a:lnSpc>
                <a:spcPct val="100000"/>
              </a:lnSpc>
              <a:spcBef>
                <a:spcPts val="0"/>
              </a:spcBef>
              <a:spcAft>
                <a:spcPts val="0"/>
              </a:spcAft>
              <a:defRPr/>
            </a:pPr>
            <a:r>
              <a:rPr lang="en-US" dirty="0"/>
              <a:t>Presentation title</a:t>
            </a:r>
          </a:p>
        </p:txBody>
      </p:sp>
      <p:sp>
        <p:nvSpPr>
          <p:cNvPr id="4" name="Subtitle 2"/>
          <p:cNvSpPr>
            <a:spLocks noGrp="1"/>
          </p:cNvSpPr>
          <p:nvPr>
            <p:ph type="subTitle" idx="1" hasCustomPrompt="1"/>
            <p:custDataLst>
              <p:tags r:id="rId2"/>
            </p:custDataLst>
          </p:nvPr>
        </p:nvSpPr>
        <p:spPr>
          <a:xfrm>
            <a:off x="481009" y="4612481"/>
            <a:ext cx="5133855" cy="592931"/>
          </a:xfrm>
          <a:noFill/>
        </p:spPr>
        <p:txBody>
          <a:bodyPr vert="horz" wrap="square" lIns="0" tIns="0" rIns="0" bIns="0" rtlCol="0" anchor="t" anchorCtr="0">
            <a:noAutofit/>
          </a:bodyPr>
          <a:lstStyle>
            <a:lvl1pPr marL="0" indent="0" algn="l">
              <a:buNone/>
              <a:defRPr kumimoji="0" lang="en-US" sz="2400" b="0" i="0" u="none" strike="noStrike" kern="1200" cap="none" spc="0" normalizeH="0" baseline="0" noProof="0" dirty="0" smtClean="0">
                <a:ln>
                  <a:noFill/>
                </a:ln>
                <a:solidFill>
                  <a:schemeClr val="tx1">
                    <a:lumMod val="75000"/>
                    <a:lumOff val="25000"/>
                  </a:schemeClr>
                </a:solidFill>
                <a:effectLst/>
                <a:uLnTx/>
                <a:uFillTx/>
                <a:latin typeface="Franklin Gothic Book" pitchFamily="34" charset="0"/>
                <a:ea typeface="+mn-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dirty="0"/>
              <a:t>Subtitle</a:t>
            </a:r>
          </a:p>
        </p:txBody>
      </p:sp>
      <p:cxnSp>
        <p:nvCxnSpPr>
          <p:cNvPr id="5" name="Straight Connector 4"/>
          <p:cNvCxnSpPr/>
          <p:nvPr userDrawn="1"/>
        </p:nvCxnSpPr>
        <p:spPr>
          <a:xfrm>
            <a:off x="457200" y="4572000"/>
            <a:ext cx="4805916"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00318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Section Header">
    <p:spTree>
      <p:nvGrpSpPr>
        <p:cNvPr id="1" name=""/>
        <p:cNvGrpSpPr/>
        <p:nvPr/>
      </p:nvGrpSpPr>
      <p:grpSpPr>
        <a:xfrm>
          <a:off x="0" y="0"/>
          <a:ext cx="0" cy="0"/>
          <a:chOff x="0" y="0"/>
          <a:chExt cx="0" cy="0"/>
        </a:xfrm>
      </p:grpSpPr>
      <p:graphicFrame>
        <p:nvGraphicFramePr>
          <p:cNvPr id="23" name="Object 22" hidden="1"/>
          <p:cNvGraphicFramePr>
            <a:graphicFrameLocks noChangeAspect="1"/>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4232" name="think-cell Slide" r:id="rId8" imgW="360" imgH="360" progId="">
                  <p:embed/>
                </p:oleObj>
              </mc:Choice>
              <mc:Fallback>
                <p:oleObj name="think-cell Slide" r:id="rId8" imgW="360" imgH="360" progId="">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Rectangle 6"/>
          <p:cNvSpPr/>
          <p:nvPr userDrawn="1">
            <p:custDataLst>
              <p:tags r:id="rId3"/>
            </p:custDataLst>
          </p:nvPr>
        </p:nvSpPr>
        <p:spPr>
          <a:xfrm>
            <a:off x="0" y="0"/>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solidFill>
                <a:prstClr val="white"/>
              </a:solidFill>
            </a:endParaRPr>
          </a:p>
        </p:txBody>
      </p:sp>
      <p:sp>
        <p:nvSpPr>
          <p:cNvPr id="21" name="Isosceles Triangle 20"/>
          <p:cNvSpPr/>
          <p:nvPr>
            <p:custDataLst>
              <p:tags r:id="rId4"/>
            </p:custDataLst>
          </p:nvPr>
        </p:nvSpPr>
        <p:spPr>
          <a:xfrm rot="10800000">
            <a:off x="66256" y="3850479"/>
            <a:ext cx="296862" cy="200026"/>
          </a:xfrm>
          <a:prstGeom prst="triangle">
            <a:avLst>
              <a:gd name="adj" fmla="val 0"/>
            </a:avLst>
          </a:prstGeom>
          <a:solidFill>
            <a:schemeClr val="accent3"/>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200" dirty="0">
              <a:solidFill>
                <a:prstClr val="white"/>
              </a:solidFill>
              <a:cs typeface="Arial" pitchFamily="34" charset="0"/>
            </a:endParaRPr>
          </a:p>
        </p:txBody>
      </p:sp>
      <p:sp>
        <p:nvSpPr>
          <p:cNvPr id="20" name="Pentagon 19"/>
          <p:cNvSpPr/>
          <p:nvPr>
            <p:custDataLst>
              <p:tags r:id="rId5"/>
            </p:custDataLst>
          </p:nvPr>
        </p:nvSpPr>
        <p:spPr>
          <a:xfrm>
            <a:off x="64008" y="2466975"/>
            <a:ext cx="8812213" cy="1382764"/>
          </a:xfrm>
          <a:prstGeom prst="homePlate">
            <a:avLst>
              <a:gd name="adj" fmla="val 33333"/>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200" dirty="0">
              <a:solidFill>
                <a:prstClr val="white"/>
              </a:solidFill>
              <a:cs typeface="Arial" pitchFamily="34" charset="0"/>
            </a:endParaRPr>
          </a:p>
        </p:txBody>
      </p:sp>
      <p:sp>
        <p:nvSpPr>
          <p:cNvPr id="2" name="Title 1"/>
          <p:cNvSpPr>
            <a:spLocks noGrp="1"/>
          </p:cNvSpPr>
          <p:nvPr userDrawn="1">
            <p:ph type="title" hasCustomPrompt="1"/>
            <p:custDataLst>
              <p:tags r:id="rId6"/>
            </p:custDataLst>
          </p:nvPr>
        </p:nvSpPr>
        <p:spPr>
          <a:xfrm>
            <a:off x="664962" y="2649821"/>
            <a:ext cx="5532638" cy="1017073"/>
          </a:xfrm>
          <a:noFill/>
        </p:spPr>
        <p:txBody>
          <a:bodyPr wrap="square" lIns="0" tIns="0" rIns="0" bIns="0" rtlCol="0" anchor="ctr">
            <a:noAutofit/>
          </a:bodyPr>
          <a:lstStyle>
            <a:lvl1pPr marL="0" marR="0" indent="0" algn="l" defTabSz="914400" rtl="0" eaLnBrk="1" fontAlgn="auto" latinLnBrk="0" hangingPunct="1">
              <a:lnSpc>
                <a:spcPts val="4600"/>
              </a:lnSpc>
              <a:spcBef>
                <a:spcPct val="0"/>
              </a:spcBef>
              <a:spcAft>
                <a:spcPts val="0"/>
              </a:spcAft>
              <a:buClrTx/>
              <a:buSzTx/>
              <a:buFontTx/>
              <a:buNone/>
              <a:tabLst/>
              <a:defRPr kumimoji="0" lang="en-US" sz="4000" b="1" i="0" u="none" strike="noStrike" kern="1200" cap="all" spc="0" normalizeH="0" baseline="0" noProof="0" dirty="0" smtClean="0">
                <a:ln>
                  <a:noFill/>
                </a:ln>
                <a:solidFill>
                  <a:schemeClr val="accent4">
                    <a:lumMod val="50000"/>
                  </a:schemeClr>
                </a:solidFill>
                <a:effectLst>
                  <a:outerShdw blurRad="38100" dist="38100" dir="2700000" algn="tl">
                    <a:srgbClr val="000000">
                      <a:alpha val="43137"/>
                    </a:srgbClr>
                  </a:outerShdw>
                </a:effectLst>
                <a:uLnTx/>
                <a:uFillTx/>
                <a:latin typeface="Arial" pitchFamily="34" charset="0"/>
                <a:ea typeface="+mn-ea"/>
                <a:cs typeface="Arial" pitchFamily="34" charset="0"/>
              </a:defRPr>
            </a:lvl1pPr>
          </a:lstStyle>
          <a:p>
            <a:pPr marL="0" marR="0" lvl="0" indent="0" algn="l" defTabSz="914400" rtl="0" eaLnBrk="1" fontAlgn="auto" latinLnBrk="0" hangingPunct="1">
              <a:lnSpc>
                <a:spcPts val="4600"/>
              </a:lnSpc>
              <a:spcBef>
                <a:spcPct val="0"/>
              </a:spcBef>
              <a:spcAft>
                <a:spcPts val="0"/>
              </a:spcAft>
              <a:buClrTx/>
              <a:buSzTx/>
              <a:buFontTx/>
              <a:buNone/>
              <a:tabLst/>
              <a:defRPr/>
            </a:pPr>
            <a:r>
              <a:rPr lang="en-US" dirty="0"/>
              <a:t>Section Divider</a:t>
            </a:r>
          </a:p>
        </p:txBody>
      </p:sp>
    </p:spTree>
    <p:extLst>
      <p:ext uri="{BB962C8B-B14F-4D97-AF65-F5344CB8AC3E}">
        <p14:creationId xmlns:p14="http://schemas.microsoft.com/office/powerpoint/2010/main" val="666575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4.xml"/><Relationship Id="rId18" Type="http://schemas.microsoft.com/office/2007/relationships/hdphoto" Target="../media/hdphoto1.wdp"/><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3.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5" Type="http://schemas.openxmlformats.org/officeDocument/2006/relationships/slideLayout" Target="../slideLayouts/slideLayout5.xml"/><Relationship Id="rId15" Type="http://schemas.openxmlformats.org/officeDocument/2006/relationships/tags" Target="../tags/tag6.xml"/><Relationship Id="rId10" Type="http://schemas.openxmlformats.org/officeDocument/2006/relationships/vmlDrawing" Target="../drawings/vmlDrawing1.vml"/><Relationship Id="rId19"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theme" Target="../theme/theme1.xml"/><Relationship Id="rId14" Type="http://schemas.openxmlformats.org/officeDocument/2006/relationships/tags" Target="../tags/tag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6E6E6"/>
        </a:solidFill>
        <a:effectLst/>
      </p:bgPr>
    </p:bg>
    <p:spTree>
      <p:nvGrpSpPr>
        <p:cNvPr id="1" name=""/>
        <p:cNvGrpSpPr/>
        <p:nvPr/>
      </p:nvGrpSpPr>
      <p:grpSpPr>
        <a:xfrm>
          <a:off x="0" y="0"/>
          <a:ext cx="0" cy="0"/>
          <a:chOff x="0" y="0"/>
          <a:chExt cx="0" cy="0"/>
        </a:xfrm>
      </p:grpSpPr>
      <p:pic>
        <p:nvPicPr>
          <p:cNvPr id="5" name="Picture 4" descr="Footer.png"/>
          <p:cNvPicPr>
            <a:picLocks noChangeAspect="1"/>
          </p:cNvPicPr>
          <p:nvPr/>
        </p:nvPicPr>
        <p:blipFill>
          <a:blip r:embed="rId16" cstate="email">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0" y="6292906"/>
            <a:ext cx="9144000" cy="565094"/>
          </a:xfrm>
          <a:prstGeom prst="rect">
            <a:avLst/>
          </a:prstGeom>
        </p:spPr>
      </p:pic>
      <p:pic>
        <p:nvPicPr>
          <p:cNvPr id="4" name="Picture 3" descr="Header.png"/>
          <p:cNvPicPr>
            <a:picLocks noChangeAspect="1"/>
          </p:cNvPicPr>
          <p:nvPr userDrawn="1"/>
        </p:nvPicPr>
        <p:blipFill>
          <a:blip r:embed="rId17" cstate="email">
            <a:duotone>
              <a:schemeClr val="accent1">
                <a:shade val="45000"/>
                <a:satMod val="135000"/>
              </a:schemeClr>
              <a:prstClr val="white"/>
            </a:duotone>
            <a:extLst>
              <a:ext uri="{BEBA8EAE-BF5A-486C-A8C5-ECC9F3942E4B}">
                <a14:imgProps xmlns:a14="http://schemas.microsoft.com/office/drawing/2010/main">
                  <a14:imgLayer r:embed="rId18">
                    <a14:imgEffect>
                      <a14:artisticPaintStrokes/>
                    </a14:imgEffect>
                    <a14:imgEffect>
                      <a14:saturation sat="66000"/>
                    </a14:imgEffect>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a:off x="0" y="0"/>
            <a:ext cx="9144000" cy="631576"/>
          </a:xfrm>
          <a:prstGeom prst="rect">
            <a:avLst/>
          </a:prstGeom>
          <a:solidFill>
            <a:srgbClr val="E6E6E6"/>
          </a:solidFill>
        </p:spPr>
      </p:pic>
      <p:graphicFrame>
        <p:nvGraphicFramePr>
          <p:cNvPr id="10" name="Object 9" hidden="1"/>
          <p:cNvGraphicFramePr>
            <a:graphicFrameLocks/>
          </p:cNvGraphicFramePr>
          <p:nvPr>
            <p:custDataLst>
              <p:tags r:id="rId11"/>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170" name="think-cell Slide" r:id="rId19" imgW="0" imgH="0" progId="">
                  <p:embed/>
                </p:oleObj>
              </mc:Choice>
              <mc:Fallback>
                <p:oleObj name="think-cell Slide" r:id="rId19" imgW="0" imgH="0" progId="">
                  <p:embed/>
                  <p:pic>
                    <p:nvPicPr>
                      <p:cNvPr id="0" name=""/>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 name="Rectangle 12"/>
          <p:cNvSpPr/>
          <p:nvPr userDrawn="1">
            <p:custDataLst>
              <p:tags r:id="rId12"/>
            </p:custDataLst>
          </p:nvPr>
        </p:nvSpPr>
        <p:spPr>
          <a:xfrm>
            <a:off x="8886825" y="6579399"/>
            <a:ext cx="257175" cy="1905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200" dirty="0">
              <a:solidFill>
                <a:prstClr val="white"/>
              </a:solidFill>
              <a:cs typeface="Arial" pitchFamily="34" charset="0"/>
            </a:endParaRPr>
          </a:p>
        </p:txBody>
      </p:sp>
      <p:sp>
        <p:nvSpPr>
          <p:cNvPr id="2" name="Title Placeholder 1"/>
          <p:cNvSpPr>
            <a:spLocks noGrp="1"/>
          </p:cNvSpPr>
          <p:nvPr>
            <p:ph type="title"/>
            <p:custDataLst>
              <p:tags r:id="rId13"/>
            </p:custDataLst>
          </p:nvPr>
        </p:nvSpPr>
        <p:spPr bwMode="gray">
          <a:xfrm>
            <a:off x="304800" y="76200"/>
            <a:ext cx="8353425" cy="461665"/>
          </a:xfrm>
          <a:prstGeom prst="rect">
            <a:avLst/>
          </a:prstGeom>
          <a:noFill/>
        </p:spPr>
        <p:txBody>
          <a:bodyPr wrap="square" lIns="0" rtlCol="0">
            <a:spAutoFit/>
          </a:bodyPr>
          <a:lstStyle/>
          <a:p>
            <a:r>
              <a:rPr lang="en-US" dirty="0"/>
              <a:t>Click to edit Master title style</a:t>
            </a:r>
          </a:p>
        </p:txBody>
      </p:sp>
      <p:sp>
        <p:nvSpPr>
          <p:cNvPr id="3" name="Text Placeholder 2"/>
          <p:cNvSpPr>
            <a:spLocks noGrp="1"/>
          </p:cNvSpPr>
          <p:nvPr>
            <p:ph type="body" idx="1"/>
            <p:custDataLst>
              <p:tags r:id="rId14"/>
            </p:custDataLst>
          </p:nvPr>
        </p:nvSpPr>
        <p:spPr>
          <a:xfrm>
            <a:off x="333375" y="1066800"/>
            <a:ext cx="8477250" cy="5181600"/>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custDataLst>
              <p:tags r:id="rId15"/>
            </p:custDataLst>
          </p:nvPr>
        </p:nvSpPr>
        <p:spPr>
          <a:xfrm>
            <a:off x="8870949" y="6582395"/>
            <a:ext cx="211057" cy="187507"/>
          </a:xfrm>
          <a:prstGeom prst="rect">
            <a:avLst/>
          </a:prstGeom>
        </p:spPr>
        <p:txBody>
          <a:bodyPr vert="horz" wrap="none" lIns="0" tIns="0" rIns="0" bIns="0" rtlCol="0" anchor="ctr">
            <a:noAutofit/>
          </a:bodyPr>
          <a:lstStyle>
            <a:lvl1pPr algn="r">
              <a:defRPr sz="1200">
                <a:solidFill>
                  <a:schemeClr val="tx1">
                    <a:tint val="75000"/>
                  </a:schemeClr>
                </a:solidFill>
              </a:defRPr>
            </a:lvl1pPr>
            <a:lvl2pPr marL="0" indent="0" algn="r" defTabSz="914400" rtl="0" eaLnBrk="1" latinLnBrk="0" hangingPunct="1">
              <a:buNone/>
              <a:defRPr kumimoji="0" lang="en-US" sz="800" b="0" i="0" u="none" strike="noStrike" kern="1200" cap="none" spc="0" normalizeH="0" baseline="0" noProof="0" smtClean="0">
                <a:ln>
                  <a:noFill/>
                </a:ln>
                <a:solidFill>
                  <a:schemeClr val="accent6">
                    <a:lumMod val="25000"/>
                  </a:schemeClr>
                </a:solidFill>
                <a:effectLst/>
                <a:uLnTx/>
                <a:uFillTx/>
                <a:latin typeface="Arial" pitchFamily="34" charset="0"/>
                <a:ea typeface="+mn-ea"/>
                <a:cs typeface="Arial" pitchFamily="34" charset="0"/>
              </a:defRPr>
            </a:lvl2pPr>
          </a:lstStyle>
          <a:p>
            <a:pPr lvl="1" fontAlgn="auto">
              <a:spcBef>
                <a:spcPts val="900"/>
              </a:spcBef>
              <a:spcAft>
                <a:spcPts val="0"/>
              </a:spcAft>
            </a:pPr>
            <a:fld id="{126B356D-DBE9-445A-9C43-3D3F41468F04}" type="slidenum">
              <a:rPr lang="en-US" smtClean="0"/>
              <a:pPr lvl="1" fontAlgn="auto">
                <a:spcBef>
                  <a:spcPts val="900"/>
                </a:spcBef>
                <a:spcAft>
                  <a:spcPts val="0"/>
                </a:spcAft>
              </a:pPr>
              <a:t>‹#›</a:t>
            </a:fld>
            <a:endParaRPr lang="en-US" dirty="0"/>
          </a:p>
        </p:txBody>
      </p:sp>
    </p:spTree>
    <p:extLst>
      <p:ext uri="{BB962C8B-B14F-4D97-AF65-F5344CB8AC3E}">
        <p14:creationId xmlns:p14="http://schemas.microsoft.com/office/powerpoint/2010/main" val="1254370271"/>
      </p:ext>
    </p:extLst>
  </p:cSld>
  <p:clrMap bg1="lt1" tx1="dk1" bg2="lt2" tx2="dk2" accent1="accent1" accent2="accent2" accent3="accent3" accent4="accent4" accent5="accent5" accent6="accent6" hlink="hlink" folHlink="folHlink"/>
  <p:sldLayoutIdLst>
    <p:sldLayoutId id="2147483910" r:id="rId1"/>
    <p:sldLayoutId id="2147483911" r:id="rId2"/>
    <p:sldLayoutId id="2147483917" r:id="rId3"/>
    <p:sldLayoutId id="2147483912" r:id="rId4"/>
    <p:sldLayoutId id="2147483918" r:id="rId5"/>
    <p:sldLayoutId id="2147483916" r:id="rId6"/>
    <p:sldLayoutId id="2147483913" r:id="rId7"/>
    <p:sldLayoutId id="2147483915" r:id="rId8"/>
  </p:sldLayoutIdLst>
  <p:hf hdr="0" ftr="0" dt="0"/>
  <p:txStyles>
    <p:titleStyle>
      <a:lvl1pPr marL="0" algn="l" defTabSz="914400" rtl="0" eaLnBrk="1" latinLnBrk="0" hangingPunct="1">
        <a:lnSpc>
          <a:spcPct val="100000"/>
        </a:lnSpc>
        <a:spcBef>
          <a:spcPct val="0"/>
        </a:spcBef>
        <a:buNone/>
        <a:defRPr lang="en-US" sz="2400" b="0" kern="1200" dirty="0" smtClean="0">
          <a:solidFill>
            <a:schemeClr val="bg1"/>
          </a:solidFill>
          <a:effectLst/>
          <a:latin typeface="Franklin Gothic Demi" pitchFamily="34" charset="0"/>
          <a:ea typeface="+mn-ea"/>
          <a:cs typeface="Arial" pitchFamily="34" charset="0"/>
        </a:defRPr>
      </a:lvl1pPr>
    </p:titleStyle>
    <p:bodyStyle>
      <a:lvl1pPr marL="230188" indent="-230188" algn="l" defTabSz="914400" rtl="0" eaLnBrk="1" latinLnBrk="0" hangingPunct="1">
        <a:spcBef>
          <a:spcPct val="20000"/>
        </a:spcBef>
        <a:buClr>
          <a:schemeClr val="accent1"/>
        </a:buClr>
        <a:buFont typeface="Wingdings" pitchFamily="2" charset="2"/>
        <a:buChar char="§"/>
        <a:defRPr sz="2400" kern="1200">
          <a:solidFill>
            <a:schemeClr val="tx1"/>
          </a:solidFill>
          <a:latin typeface="Franklin Gothic Book" pitchFamily="34" charset="0"/>
          <a:ea typeface="+mn-ea"/>
          <a:cs typeface="+mn-cs"/>
        </a:defRPr>
      </a:lvl1pPr>
      <a:lvl2pPr marL="514350" indent="-230188" algn="l" defTabSz="914400" rtl="0" eaLnBrk="1" latinLnBrk="0" hangingPunct="1">
        <a:spcBef>
          <a:spcPct val="20000"/>
        </a:spcBef>
        <a:buClr>
          <a:schemeClr val="bg2">
            <a:lumMod val="25000"/>
          </a:schemeClr>
        </a:buClr>
        <a:buFont typeface="Arial" pitchFamily="34" charset="0"/>
        <a:buChar char="–"/>
        <a:defRPr sz="2000" kern="1200">
          <a:solidFill>
            <a:schemeClr val="tx1"/>
          </a:solidFill>
          <a:latin typeface="Franklin Gothic Book" pitchFamily="34" charset="0"/>
          <a:ea typeface="+mn-ea"/>
          <a:cs typeface="+mn-cs"/>
        </a:defRPr>
      </a:lvl2pPr>
      <a:lvl3pPr marL="742950" indent="-171450" algn="l" defTabSz="914400" rtl="0" eaLnBrk="1" latinLnBrk="0" hangingPunct="1">
        <a:spcBef>
          <a:spcPct val="20000"/>
        </a:spcBef>
        <a:buClr>
          <a:schemeClr val="bg2">
            <a:lumMod val="25000"/>
          </a:schemeClr>
        </a:buClr>
        <a:buFont typeface="Arial" pitchFamily="34" charset="0"/>
        <a:buChar char="•"/>
        <a:defRPr sz="1800" kern="1200">
          <a:solidFill>
            <a:schemeClr val="tx1"/>
          </a:solidFill>
          <a:latin typeface="Franklin Gothic Book" pitchFamily="34" charset="0"/>
          <a:ea typeface="+mn-ea"/>
          <a:cs typeface="+mn-cs"/>
        </a:defRPr>
      </a:lvl3pPr>
      <a:lvl4pPr marL="971550" indent="-228600" algn="l" defTabSz="914400" rtl="0" eaLnBrk="1" latinLnBrk="0" hangingPunct="1">
        <a:spcBef>
          <a:spcPct val="20000"/>
        </a:spcBef>
        <a:buClr>
          <a:schemeClr val="bg2">
            <a:lumMod val="25000"/>
          </a:schemeClr>
        </a:buClr>
        <a:buFont typeface="Arial" pitchFamily="34" charset="0"/>
        <a:buChar char="–"/>
        <a:defRPr sz="1800" kern="1200">
          <a:solidFill>
            <a:schemeClr val="tx1"/>
          </a:solidFill>
          <a:latin typeface="Franklin Gothic Book" pitchFamily="34" charset="0"/>
          <a:ea typeface="+mn-ea"/>
          <a:cs typeface="+mn-cs"/>
        </a:defRPr>
      </a:lvl4pPr>
      <a:lvl5pPr marL="1143000" indent="-171450" algn="l" defTabSz="914400" rtl="0" eaLnBrk="1" latinLnBrk="0" hangingPunct="1">
        <a:spcBef>
          <a:spcPct val="20000"/>
        </a:spcBef>
        <a:buClr>
          <a:schemeClr val="bg2">
            <a:lumMod val="25000"/>
          </a:schemeClr>
        </a:buClr>
        <a:buFont typeface="Arial" pitchFamily="34" charset="0"/>
        <a:buChar char="»"/>
        <a:defRPr sz="1800" kern="1200">
          <a:solidFill>
            <a:schemeClr val="tx1"/>
          </a:solidFill>
          <a:latin typeface="Franklin Gothic Book"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tags" Target="../tags/tag27.xml"/><Relationship Id="rId3" Type="http://schemas.openxmlformats.org/officeDocument/2006/relationships/tags" Target="../tags/tag22.xml"/><Relationship Id="rId7" Type="http://schemas.openxmlformats.org/officeDocument/2006/relationships/tags" Target="../tags/tag26.xml"/><Relationship Id="rId12" Type="http://schemas.openxmlformats.org/officeDocument/2006/relationships/notesSlide" Target="../notesSlides/notesSlide3.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tags" Target="../tags/tag25.xml"/><Relationship Id="rId11" Type="http://schemas.openxmlformats.org/officeDocument/2006/relationships/slideLayout" Target="../slideLayouts/slideLayout4.xml"/><Relationship Id="rId5" Type="http://schemas.openxmlformats.org/officeDocument/2006/relationships/tags" Target="../tags/tag24.xml"/><Relationship Id="rId10" Type="http://schemas.openxmlformats.org/officeDocument/2006/relationships/tags" Target="../tags/tag29.xml"/><Relationship Id="rId4" Type="http://schemas.openxmlformats.org/officeDocument/2006/relationships/tags" Target="../tags/tag23.xml"/><Relationship Id="rId9" Type="http://schemas.openxmlformats.org/officeDocument/2006/relationships/tags" Target="../tags/tag2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2.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3.xml"/><Relationship Id="rId1" Type="http://schemas.openxmlformats.org/officeDocument/2006/relationships/slideLayout" Target="../slideLayouts/slideLayout4.xml"/><Relationship Id="rId5" Type="http://schemas.openxmlformats.org/officeDocument/2006/relationships/image" Target="../media/image11.png"/><Relationship Id="rId4" Type="http://schemas.openxmlformats.org/officeDocument/2006/relationships/image" Target="../media/image10.pn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Design-Build</a:t>
            </a:r>
          </a:p>
        </p:txBody>
      </p:sp>
      <p:sp>
        <p:nvSpPr>
          <p:cNvPr id="3" name="Subtitle 2"/>
          <p:cNvSpPr>
            <a:spLocks noGrp="1"/>
          </p:cNvSpPr>
          <p:nvPr>
            <p:ph type="subTitle" idx="1"/>
          </p:nvPr>
        </p:nvSpPr>
        <p:spPr>
          <a:xfrm>
            <a:off x="481010" y="4676774"/>
            <a:ext cx="5303102" cy="581026"/>
          </a:xfrm>
        </p:spPr>
        <p:txBody>
          <a:bodyPr/>
          <a:lstStyle/>
          <a:p>
            <a:r>
              <a:rPr lang="en-US" dirty="0"/>
              <a:t>Part 2:  Project Development</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632"/>
            <a:ext cx="3583172" cy="662887"/>
          </a:xfrm>
          <a:prstGeom prst="rect">
            <a:avLst/>
          </a:prstGeom>
        </p:spPr>
      </p:pic>
    </p:spTree>
    <p:extLst>
      <p:ext uri="{BB962C8B-B14F-4D97-AF65-F5344CB8AC3E}">
        <p14:creationId xmlns:p14="http://schemas.microsoft.com/office/powerpoint/2010/main" val="27584223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DB Modify the PDP?</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10</a:t>
            </a:fld>
            <a:endParaRPr lang="en-US" dirty="0"/>
          </a:p>
        </p:txBody>
      </p:sp>
      <p:sp>
        <p:nvSpPr>
          <p:cNvPr id="5" name="Content Placeholder 4"/>
          <p:cNvSpPr>
            <a:spLocks noGrp="1"/>
          </p:cNvSpPr>
          <p:nvPr>
            <p:ph sz="quarter" idx="12"/>
          </p:nvPr>
        </p:nvSpPr>
        <p:spPr/>
        <p:txBody>
          <a:bodyPr>
            <a:normAutofit/>
          </a:bodyPr>
          <a:lstStyle/>
          <a:p>
            <a:pPr>
              <a:spcBef>
                <a:spcPts val="600"/>
              </a:spcBef>
              <a:spcAft>
                <a:spcPts val="600"/>
              </a:spcAft>
            </a:pPr>
            <a:r>
              <a:rPr lang="en-US" sz="2200" dirty="0"/>
              <a:t>Preliminary Engineering</a:t>
            </a:r>
          </a:p>
          <a:p>
            <a:pPr lvl="1">
              <a:spcBef>
                <a:spcPts val="600"/>
              </a:spcBef>
              <a:spcAft>
                <a:spcPts val="600"/>
              </a:spcAft>
            </a:pPr>
            <a:r>
              <a:rPr lang="en-US" sz="1700" dirty="0"/>
              <a:t>Red Flag Summary</a:t>
            </a:r>
          </a:p>
          <a:p>
            <a:pPr lvl="1">
              <a:spcBef>
                <a:spcPts val="600"/>
              </a:spcBef>
              <a:spcAft>
                <a:spcPts val="600"/>
              </a:spcAft>
            </a:pPr>
            <a:r>
              <a:rPr lang="en-US" sz="1700" dirty="0"/>
              <a:t>Feasibility Study</a:t>
            </a:r>
          </a:p>
          <a:p>
            <a:pPr lvl="1">
              <a:spcBef>
                <a:spcPts val="600"/>
              </a:spcBef>
              <a:spcAft>
                <a:spcPts val="600"/>
              </a:spcAft>
            </a:pPr>
            <a:r>
              <a:rPr lang="en-US" sz="1700" dirty="0"/>
              <a:t>Utility Coordination</a:t>
            </a:r>
          </a:p>
          <a:p>
            <a:pPr lvl="2">
              <a:spcBef>
                <a:spcPts val="600"/>
              </a:spcBef>
              <a:spcAft>
                <a:spcPts val="600"/>
              </a:spcAft>
            </a:pPr>
            <a:r>
              <a:rPr lang="en-US" sz="1500" dirty="0"/>
              <a:t>Utility assessment</a:t>
            </a:r>
          </a:p>
          <a:p>
            <a:pPr lvl="2">
              <a:spcBef>
                <a:spcPts val="600"/>
              </a:spcBef>
              <a:spcAft>
                <a:spcPts val="600"/>
              </a:spcAft>
            </a:pPr>
            <a:r>
              <a:rPr lang="en-US" sz="1500" dirty="0"/>
              <a:t>Contact utilities</a:t>
            </a:r>
          </a:p>
          <a:p>
            <a:pPr lvl="2">
              <a:spcBef>
                <a:spcPts val="600"/>
              </a:spcBef>
              <a:spcAft>
                <a:spcPts val="600"/>
              </a:spcAft>
            </a:pPr>
            <a:r>
              <a:rPr lang="en-US" sz="1500" dirty="0"/>
              <a:t>Begin relocation (if applicable and possible)</a:t>
            </a:r>
          </a:p>
          <a:p>
            <a:pPr>
              <a:spcBef>
                <a:spcPts val="600"/>
              </a:spcBef>
              <a:spcAft>
                <a:spcPts val="600"/>
              </a:spcAft>
            </a:pPr>
            <a:r>
              <a:rPr lang="en-US" sz="2200" dirty="0"/>
              <a:t>Initial Scoping</a:t>
            </a:r>
          </a:p>
          <a:p>
            <a:pPr lvl="1">
              <a:spcBef>
                <a:spcPts val="600"/>
              </a:spcBef>
              <a:spcAft>
                <a:spcPts val="600"/>
              </a:spcAft>
            </a:pPr>
            <a:r>
              <a:rPr lang="en-US" sz="1700" dirty="0"/>
              <a:t>Preparation of DB Scope of Services and Bid Documents</a:t>
            </a:r>
          </a:p>
          <a:p>
            <a:pPr lvl="1">
              <a:spcBef>
                <a:spcPts val="600"/>
              </a:spcBef>
              <a:spcAft>
                <a:spcPts val="600"/>
              </a:spcAft>
            </a:pPr>
            <a:r>
              <a:rPr lang="en-US" sz="1700" dirty="0"/>
              <a:t>Identify design exceptions</a:t>
            </a:r>
          </a:p>
          <a:p>
            <a:pPr lvl="1"/>
            <a:endParaRPr lang="en-US" dirty="0"/>
          </a:p>
          <a:p>
            <a:pPr lvl="1"/>
            <a:endParaRPr lang="en-US" dirty="0"/>
          </a:p>
          <a:p>
            <a:endParaRPr lang="en-US" dirty="0"/>
          </a:p>
        </p:txBody>
      </p:sp>
      <p:grpSp>
        <p:nvGrpSpPr>
          <p:cNvPr id="4" name="Group 3"/>
          <p:cNvGrpSpPr/>
          <p:nvPr/>
        </p:nvGrpSpPr>
        <p:grpSpPr>
          <a:xfrm>
            <a:off x="832104" y="1042416"/>
            <a:ext cx="3127248" cy="4434840"/>
            <a:chOff x="832104" y="676656"/>
            <a:chExt cx="3127248" cy="4434840"/>
          </a:xfrm>
        </p:grpSpPr>
        <p:sp>
          <p:nvSpPr>
            <p:cNvPr id="12" name="Notched Right Arrow 11"/>
            <p:cNvSpPr/>
            <p:nvPr/>
          </p:nvSpPr>
          <p:spPr>
            <a:xfrm>
              <a:off x="832104" y="676656"/>
              <a:ext cx="3127248" cy="1605202"/>
            </a:xfrm>
            <a:prstGeom prst="notchedRightArrow">
              <a:avLst/>
            </a:prstGeom>
            <a:solidFill>
              <a:srgbClr val="D5644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sp>
          <p:nvSpPr>
            <p:cNvPr id="13" name="Rectangle 12"/>
            <p:cNvSpPr/>
            <p:nvPr/>
          </p:nvSpPr>
          <p:spPr>
            <a:xfrm>
              <a:off x="864571" y="1949392"/>
              <a:ext cx="2099635" cy="3162104"/>
            </a:xfrm>
            <a:prstGeom prst="rect">
              <a:avLst/>
            </a:prstGeom>
            <a:gradFill flip="none" rotWithShape="1">
              <a:gsLst>
                <a:gs pos="0">
                  <a:srgbClr val="D56441">
                    <a:tint val="66000"/>
                    <a:satMod val="160000"/>
                  </a:srgbClr>
                </a:gs>
                <a:gs pos="50000">
                  <a:srgbClr val="D56441">
                    <a:tint val="44500"/>
                    <a:satMod val="160000"/>
                  </a:srgbClr>
                </a:gs>
                <a:gs pos="100000">
                  <a:srgbClr val="D56441">
                    <a:tint val="23500"/>
                    <a:satMod val="160000"/>
                  </a:srgbClr>
                </a:gs>
              </a:gsLst>
              <a:lin ang="5400000" scaled="1"/>
              <a:tileRect/>
            </a:gra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sp>
          <p:nvSpPr>
            <p:cNvPr id="14" name="TextBox 13"/>
            <p:cNvSpPr txBox="1"/>
            <p:nvPr/>
          </p:nvSpPr>
          <p:spPr>
            <a:xfrm>
              <a:off x="1316421" y="1208871"/>
              <a:ext cx="2191605" cy="626911"/>
            </a:xfrm>
            <a:prstGeom prst="rect">
              <a:avLst/>
            </a:prstGeom>
            <a:noFill/>
          </p:spPr>
          <p:txBody>
            <a:bodyPr wrap="square" rtlCol="0">
              <a:spAutoFit/>
            </a:bodyPr>
            <a:lstStyle/>
            <a:p>
              <a:r>
                <a:rPr lang="en-US" sz="1400" b="1" dirty="0">
                  <a:solidFill>
                    <a:schemeClr val="bg1"/>
                  </a:solidFill>
                </a:rPr>
                <a:t>Preliminary Engineering</a:t>
              </a:r>
            </a:p>
          </p:txBody>
        </p:sp>
        <p:sp>
          <p:nvSpPr>
            <p:cNvPr id="15" name="TextBox 14"/>
            <p:cNvSpPr txBox="1"/>
            <p:nvPr/>
          </p:nvSpPr>
          <p:spPr>
            <a:xfrm>
              <a:off x="864571" y="1958501"/>
              <a:ext cx="2042828" cy="2877711"/>
            </a:xfrm>
            <a:prstGeom prst="rect">
              <a:avLst/>
            </a:prstGeom>
            <a:noFill/>
          </p:spPr>
          <p:txBody>
            <a:bodyPr wrap="square" rtlCol="0">
              <a:spAutoFit/>
            </a:bodyPr>
            <a:lstStyle/>
            <a:p>
              <a:pPr marL="171450" indent="-171450">
                <a:spcBef>
                  <a:spcPts val="600"/>
                </a:spcBef>
                <a:buFont typeface="Arial" panose="020B0604020202020204" pitchFamily="34" charset="0"/>
                <a:buChar char="•"/>
              </a:pPr>
              <a:r>
                <a:rPr lang="en-US" sz="1000" b="1" dirty="0">
                  <a:solidFill>
                    <a:srgbClr val="C00000"/>
                  </a:solidFill>
                </a:rPr>
                <a:t>Feasibility Study</a:t>
              </a:r>
            </a:p>
            <a:p>
              <a:pPr marL="171450" indent="-171450">
                <a:spcBef>
                  <a:spcPts val="600"/>
                </a:spcBef>
                <a:buFont typeface="Arial" panose="020B0604020202020204" pitchFamily="34" charset="0"/>
                <a:buChar char="•"/>
              </a:pPr>
              <a:r>
                <a:rPr lang="en-US" sz="1100" b="1" i="1" dirty="0">
                  <a:solidFill>
                    <a:schemeClr val="accent1">
                      <a:lumMod val="75000"/>
                    </a:schemeClr>
                  </a:solidFill>
                </a:rPr>
                <a:t>Confirm project is a viable candidate for DB delivery</a:t>
              </a:r>
            </a:p>
            <a:p>
              <a:pPr marL="171450" indent="-171450">
                <a:spcBef>
                  <a:spcPts val="600"/>
                </a:spcBef>
                <a:buFont typeface="Arial" panose="020B0604020202020204" pitchFamily="34" charset="0"/>
                <a:buChar char="•"/>
              </a:pPr>
              <a:r>
                <a:rPr lang="en-US" sz="1000" b="1" dirty="0">
                  <a:solidFill>
                    <a:srgbClr val="C00000"/>
                  </a:solidFill>
                </a:rPr>
                <a:t>NEPA Studies</a:t>
              </a:r>
            </a:p>
            <a:p>
              <a:pPr marL="171450" indent="-171450">
                <a:spcBef>
                  <a:spcPts val="600"/>
                </a:spcBef>
                <a:buFont typeface="Arial" panose="020B0604020202020204" pitchFamily="34" charset="0"/>
                <a:buChar char="•"/>
              </a:pPr>
              <a:r>
                <a:rPr lang="en-US" sz="1100" b="1" i="1" dirty="0">
                  <a:solidFill>
                    <a:schemeClr val="accent1">
                      <a:lumMod val="75000"/>
                    </a:schemeClr>
                  </a:solidFill>
                </a:rPr>
                <a:t>Begin DB Scope of Services Document</a:t>
              </a:r>
            </a:p>
            <a:p>
              <a:pPr marL="171450" indent="-171450">
                <a:spcBef>
                  <a:spcPts val="600"/>
                </a:spcBef>
                <a:buFont typeface="Arial" panose="020B0604020202020204" pitchFamily="34" charset="0"/>
                <a:buChar char="•"/>
              </a:pPr>
              <a:r>
                <a:rPr lang="en-US" sz="1100" b="1" i="1" dirty="0">
                  <a:solidFill>
                    <a:schemeClr val="accent1">
                      <a:lumMod val="75000"/>
                    </a:schemeClr>
                  </a:solidFill>
                </a:rPr>
                <a:t>Prepare Bid Package</a:t>
              </a:r>
            </a:p>
            <a:p>
              <a:pPr marL="171450" indent="-171450">
                <a:spcBef>
                  <a:spcPts val="600"/>
                </a:spcBef>
                <a:buFont typeface="Arial" panose="020B0604020202020204" pitchFamily="34" charset="0"/>
                <a:buChar char="•"/>
              </a:pPr>
              <a:r>
                <a:rPr lang="en-US" sz="1000" b="1" dirty="0">
                  <a:solidFill>
                    <a:srgbClr val="C00000"/>
                  </a:solidFill>
                </a:rPr>
                <a:t>Cost Estimates</a:t>
              </a:r>
            </a:p>
            <a:p>
              <a:pPr marL="171450" indent="-171450">
                <a:spcBef>
                  <a:spcPts val="600"/>
                </a:spcBef>
                <a:buFont typeface="Arial" panose="020B0604020202020204" pitchFamily="34" charset="0"/>
                <a:buChar char="•"/>
              </a:pPr>
              <a:r>
                <a:rPr lang="en-US" sz="1000" b="1" dirty="0">
                  <a:solidFill>
                    <a:srgbClr val="C00000"/>
                  </a:solidFill>
                </a:rPr>
                <a:t>Alt. </a:t>
              </a:r>
              <a:r>
                <a:rPr lang="en-US" sz="1000" b="1" dirty="0" err="1">
                  <a:solidFill>
                    <a:srgbClr val="C00000"/>
                  </a:solidFill>
                </a:rPr>
                <a:t>Eval</a:t>
              </a:r>
              <a:r>
                <a:rPr lang="en-US" sz="1000" b="1" dirty="0">
                  <a:solidFill>
                    <a:srgbClr val="C00000"/>
                  </a:solidFill>
                </a:rPr>
                <a:t>. Report</a:t>
              </a:r>
            </a:p>
            <a:p>
              <a:pPr marL="171450" indent="-171450">
                <a:spcBef>
                  <a:spcPts val="600"/>
                </a:spcBef>
                <a:buFont typeface="Arial" panose="020B0604020202020204" pitchFamily="34" charset="0"/>
                <a:buChar char="•"/>
              </a:pPr>
              <a:r>
                <a:rPr lang="en-US" sz="1000" b="1" strike="sngStrike" dirty="0">
                  <a:solidFill>
                    <a:srgbClr val="C00000"/>
                  </a:solidFill>
                </a:rPr>
                <a:t>Value Engineering</a:t>
              </a:r>
            </a:p>
            <a:p>
              <a:pPr marL="171450" indent="-171450">
                <a:spcBef>
                  <a:spcPts val="600"/>
                </a:spcBef>
                <a:buFont typeface="Arial" panose="020B0604020202020204" pitchFamily="34" charset="0"/>
                <a:buChar char="•"/>
              </a:pPr>
              <a:r>
                <a:rPr lang="en-US" sz="1000" b="1" strike="sngStrike" dirty="0">
                  <a:solidFill>
                    <a:srgbClr val="C00000"/>
                  </a:solidFill>
                </a:rPr>
                <a:t>Begin Stage 1 Design</a:t>
              </a:r>
            </a:p>
            <a:p>
              <a:pPr marL="171450" indent="-171450">
                <a:spcBef>
                  <a:spcPts val="600"/>
                </a:spcBef>
                <a:buFont typeface="Arial" panose="020B0604020202020204" pitchFamily="34" charset="0"/>
                <a:buChar char="•"/>
              </a:pPr>
              <a:r>
                <a:rPr lang="en-US" sz="1000" b="1" dirty="0">
                  <a:solidFill>
                    <a:srgbClr val="C00000"/>
                  </a:solidFill>
                </a:rPr>
                <a:t>Stakeholder Involvement</a:t>
              </a:r>
            </a:p>
          </p:txBody>
        </p:sp>
      </p:grpSp>
    </p:spTree>
    <p:extLst>
      <p:ext uri="{BB962C8B-B14F-4D97-AF65-F5344CB8AC3E}">
        <p14:creationId xmlns:p14="http://schemas.microsoft.com/office/powerpoint/2010/main" val="3580636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hevron 3"/>
          <p:cNvSpPr/>
          <p:nvPr/>
        </p:nvSpPr>
        <p:spPr>
          <a:xfrm>
            <a:off x="2002916" y="1461426"/>
            <a:ext cx="3094075" cy="781493"/>
          </a:xfrm>
          <a:prstGeom prst="chevron">
            <a:avLst/>
          </a:prstGeom>
          <a:solidFill>
            <a:srgbClr val="C2B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solidFill>
                <a:schemeClr val="tx1"/>
              </a:solidFill>
              <a:latin typeface="Arial" pitchFamily="34" charset="0"/>
              <a:cs typeface="Arial" pitchFamily="34" charset="0"/>
            </a:endParaRPr>
          </a:p>
        </p:txBody>
      </p:sp>
      <p:sp>
        <p:nvSpPr>
          <p:cNvPr id="2" name="Title 1"/>
          <p:cNvSpPr>
            <a:spLocks noGrp="1"/>
          </p:cNvSpPr>
          <p:nvPr>
            <p:ph type="title"/>
          </p:nvPr>
        </p:nvSpPr>
        <p:spPr/>
        <p:txBody>
          <a:bodyPr/>
          <a:lstStyle/>
          <a:p>
            <a:r>
              <a:rPr lang="en-US" dirty="0"/>
              <a:t>How Does DB Modify the PDP?</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11</a:t>
            </a:fld>
            <a:endParaRPr lang="en-US" dirty="0"/>
          </a:p>
        </p:txBody>
      </p:sp>
      <p:sp>
        <p:nvSpPr>
          <p:cNvPr id="5" name="Content Placeholder 4"/>
          <p:cNvSpPr>
            <a:spLocks noGrp="1"/>
          </p:cNvSpPr>
          <p:nvPr>
            <p:ph sz="quarter" idx="12"/>
          </p:nvPr>
        </p:nvSpPr>
        <p:spPr/>
        <p:txBody>
          <a:bodyPr/>
          <a:lstStyle/>
          <a:p>
            <a:endParaRPr lang="en-US" dirty="0"/>
          </a:p>
          <a:p>
            <a:pPr lvl="1"/>
            <a:endParaRPr lang="en-US" dirty="0"/>
          </a:p>
          <a:p>
            <a:endParaRPr lang="en-US" dirty="0"/>
          </a:p>
        </p:txBody>
      </p:sp>
      <p:sp>
        <p:nvSpPr>
          <p:cNvPr id="11" name="Rectangle 10"/>
          <p:cNvSpPr/>
          <p:nvPr/>
        </p:nvSpPr>
        <p:spPr>
          <a:xfrm>
            <a:off x="2034201" y="2315152"/>
            <a:ext cx="4345381" cy="3162104"/>
          </a:xfrm>
          <a:prstGeom prst="rect">
            <a:avLst/>
          </a:prstGeom>
          <a:gradFill flip="none" rotWithShape="1">
            <a:gsLst>
              <a:gs pos="0">
                <a:srgbClr val="C2B254">
                  <a:tint val="66000"/>
                  <a:satMod val="160000"/>
                </a:srgbClr>
              </a:gs>
              <a:gs pos="50000">
                <a:srgbClr val="C2B254">
                  <a:tint val="44500"/>
                  <a:satMod val="160000"/>
                </a:srgbClr>
              </a:gs>
              <a:gs pos="100000">
                <a:srgbClr val="C2B254">
                  <a:tint val="23500"/>
                  <a:satMod val="160000"/>
                </a:srgbClr>
              </a:gs>
            </a:gsLst>
            <a:lin ang="5400000" scaled="1"/>
            <a:tileRect/>
          </a:gra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sp>
        <p:nvSpPr>
          <p:cNvPr id="16" name="TextBox 15"/>
          <p:cNvSpPr txBox="1"/>
          <p:nvPr/>
        </p:nvSpPr>
        <p:spPr>
          <a:xfrm>
            <a:off x="2454152" y="1549151"/>
            <a:ext cx="2191605" cy="626911"/>
          </a:xfrm>
          <a:prstGeom prst="rect">
            <a:avLst/>
          </a:prstGeom>
          <a:noFill/>
        </p:spPr>
        <p:txBody>
          <a:bodyPr wrap="square" rtlCol="0">
            <a:spAutoFit/>
          </a:bodyPr>
          <a:lstStyle/>
          <a:p>
            <a:r>
              <a:rPr lang="en-US" sz="1400" b="1" dirty="0">
                <a:solidFill>
                  <a:schemeClr val="bg1"/>
                </a:solidFill>
              </a:rPr>
              <a:t>Environmental Engineering</a:t>
            </a:r>
          </a:p>
        </p:txBody>
      </p:sp>
      <p:sp>
        <p:nvSpPr>
          <p:cNvPr id="17" name="TextBox 16"/>
          <p:cNvSpPr txBox="1"/>
          <p:nvPr/>
        </p:nvSpPr>
        <p:spPr>
          <a:xfrm>
            <a:off x="2002302" y="2324261"/>
            <a:ext cx="2204589" cy="2123658"/>
          </a:xfrm>
          <a:prstGeom prst="rect">
            <a:avLst/>
          </a:prstGeom>
          <a:noFill/>
        </p:spPr>
        <p:txBody>
          <a:bodyPr wrap="square" rtlCol="0">
            <a:spAutoFit/>
          </a:bodyPr>
          <a:lstStyle/>
          <a:p>
            <a:pPr marL="171450" indent="-171450">
              <a:spcBef>
                <a:spcPts val="600"/>
              </a:spcBef>
              <a:buFont typeface="Arial" panose="020B0604020202020204" pitchFamily="34" charset="0"/>
              <a:buChar char="•"/>
            </a:pPr>
            <a:r>
              <a:rPr lang="en-US" sz="1000" b="1" dirty="0">
                <a:solidFill>
                  <a:srgbClr val="C2B254"/>
                </a:solidFill>
              </a:rPr>
              <a:t>Preferred Alternative</a:t>
            </a:r>
          </a:p>
          <a:p>
            <a:pPr marL="171450" indent="-171450">
              <a:spcBef>
                <a:spcPts val="600"/>
              </a:spcBef>
              <a:buFont typeface="Arial" panose="020B0604020202020204" pitchFamily="34" charset="0"/>
              <a:buChar char="•"/>
            </a:pPr>
            <a:r>
              <a:rPr lang="en-US" sz="1000" b="1" dirty="0">
                <a:solidFill>
                  <a:srgbClr val="C2B254"/>
                </a:solidFill>
              </a:rPr>
              <a:t>Stage 1 Design &amp; Approval</a:t>
            </a:r>
          </a:p>
          <a:p>
            <a:pPr marL="171450" indent="-171450">
              <a:spcBef>
                <a:spcPts val="600"/>
              </a:spcBef>
              <a:buFont typeface="Arial" panose="020B0604020202020204" pitchFamily="34" charset="0"/>
              <a:buChar char="•"/>
            </a:pPr>
            <a:r>
              <a:rPr lang="en-US" sz="1000" b="1" strike="sngStrike" dirty="0">
                <a:solidFill>
                  <a:srgbClr val="C2B254"/>
                </a:solidFill>
              </a:rPr>
              <a:t>Value Engineering</a:t>
            </a:r>
          </a:p>
          <a:p>
            <a:pPr marL="171450" indent="-171450">
              <a:spcBef>
                <a:spcPts val="600"/>
              </a:spcBef>
              <a:buFont typeface="Arial" panose="020B0604020202020204" pitchFamily="34" charset="0"/>
              <a:buChar char="•"/>
            </a:pPr>
            <a:r>
              <a:rPr lang="en-US" sz="1000" b="1" dirty="0">
                <a:solidFill>
                  <a:srgbClr val="C2B254"/>
                </a:solidFill>
              </a:rPr>
              <a:t>Cost Estimates</a:t>
            </a:r>
          </a:p>
          <a:p>
            <a:pPr marL="171450" indent="-171450">
              <a:spcBef>
                <a:spcPts val="600"/>
              </a:spcBef>
              <a:buFont typeface="Arial" panose="020B0604020202020204" pitchFamily="34" charset="0"/>
              <a:buChar char="•"/>
            </a:pPr>
            <a:r>
              <a:rPr lang="en-US" sz="1000" b="1" dirty="0">
                <a:solidFill>
                  <a:srgbClr val="C2B254"/>
                </a:solidFill>
              </a:rPr>
              <a:t>NEPA &amp; Permit Approval</a:t>
            </a:r>
          </a:p>
          <a:p>
            <a:pPr marL="171450" indent="-171450">
              <a:spcBef>
                <a:spcPts val="600"/>
              </a:spcBef>
              <a:buFont typeface="Arial" panose="020B0604020202020204" pitchFamily="34" charset="0"/>
              <a:buChar char="•"/>
            </a:pPr>
            <a:r>
              <a:rPr lang="en-US" sz="1000" b="1" strike="sngStrike" dirty="0">
                <a:solidFill>
                  <a:srgbClr val="C2B254"/>
                </a:solidFill>
              </a:rPr>
              <a:t>Stage 2 Design &amp; Approval</a:t>
            </a:r>
          </a:p>
          <a:p>
            <a:pPr marL="171450" indent="-171450">
              <a:spcBef>
                <a:spcPts val="600"/>
              </a:spcBef>
              <a:buFont typeface="Arial" panose="020B0604020202020204" pitchFamily="34" charset="0"/>
              <a:buChar char="•"/>
            </a:pPr>
            <a:r>
              <a:rPr lang="en-US" sz="1000" b="1" dirty="0">
                <a:solidFill>
                  <a:srgbClr val="C2B254"/>
                </a:solidFill>
              </a:rPr>
              <a:t>ROW Plans</a:t>
            </a:r>
          </a:p>
          <a:p>
            <a:pPr marL="171450" indent="-171450">
              <a:spcBef>
                <a:spcPts val="600"/>
              </a:spcBef>
              <a:buFont typeface="Arial" panose="020B0604020202020204" pitchFamily="34" charset="0"/>
              <a:buChar char="•"/>
            </a:pPr>
            <a:r>
              <a:rPr lang="en-US" sz="1000" b="1" dirty="0">
                <a:solidFill>
                  <a:srgbClr val="C2B254"/>
                </a:solidFill>
              </a:rPr>
              <a:t>Stakeholder Involvement</a:t>
            </a:r>
          </a:p>
          <a:p>
            <a:pPr marL="171450" indent="-171450">
              <a:spcBef>
                <a:spcPts val="600"/>
              </a:spcBef>
              <a:buFont typeface="Arial" panose="020B0604020202020204" pitchFamily="34" charset="0"/>
              <a:buChar char="•"/>
            </a:pPr>
            <a:r>
              <a:rPr lang="en-US" sz="1200" b="1" i="1" dirty="0">
                <a:solidFill>
                  <a:srgbClr val="FF0000"/>
                </a:solidFill>
              </a:rPr>
              <a:t>Complete DB Scope</a:t>
            </a:r>
          </a:p>
        </p:txBody>
      </p:sp>
      <p:sp>
        <p:nvSpPr>
          <p:cNvPr id="13" name="Notched Right Arrow 12"/>
          <p:cNvSpPr/>
          <p:nvPr/>
        </p:nvSpPr>
        <p:spPr>
          <a:xfrm>
            <a:off x="4101937" y="1037864"/>
            <a:ext cx="3127248" cy="1605202"/>
          </a:xfrm>
          <a:prstGeom prst="notchedRightArrow">
            <a:avLst/>
          </a:prstGeom>
          <a:solidFill>
            <a:schemeClr val="accent3">
              <a:lumMod val="5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solidFill>
                <a:schemeClr val="accent3">
                  <a:lumMod val="75000"/>
                </a:schemeClr>
              </a:solidFill>
              <a:latin typeface="Arial" pitchFamily="34" charset="0"/>
              <a:cs typeface="Arial" pitchFamily="34" charset="0"/>
            </a:endParaRPr>
          </a:p>
        </p:txBody>
      </p:sp>
      <p:sp>
        <p:nvSpPr>
          <p:cNvPr id="15" name="TextBox 14"/>
          <p:cNvSpPr txBox="1"/>
          <p:nvPr/>
        </p:nvSpPr>
        <p:spPr>
          <a:xfrm>
            <a:off x="4586253" y="1646521"/>
            <a:ext cx="2642931" cy="368772"/>
          </a:xfrm>
          <a:prstGeom prst="rect">
            <a:avLst/>
          </a:prstGeom>
          <a:noFill/>
        </p:spPr>
        <p:txBody>
          <a:bodyPr wrap="square" rtlCol="0">
            <a:spAutoFit/>
          </a:bodyPr>
          <a:lstStyle/>
          <a:p>
            <a:r>
              <a:rPr lang="en-US" sz="1400" b="1" dirty="0">
                <a:solidFill>
                  <a:schemeClr val="bg1"/>
                </a:solidFill>
              </a:rPr>
              <a:t>Final Engineering</a:t>
            </a:r>
          </a:p>
        </p:txBody>
      </p:sp>
      <p:sp>
        <p:nvSpPr>
          <p:cNvPr id="18" name="TextBox 17"/>
          <p:cNvSpPr txBox="1"/>
          <p:nvPr/>
        </p:nvSpPr>
        <p:spPr>
          <a:xfrm>
            <a:off x="4206891" y="2346727"/>
            <a:ext cx="2042828" cy="2554545"/>
          </a:xfrm>
          <a:prstGeom prst="rect">
            <a:avLst/>
          </a:prstGeom>
          <a:noFill/>
        </p:spPr>
        <p:txBody>
          <a:bodyPr wrap="square" rtlCol="0">
            <a:spAutoFit/>
          </a:bodyPr>
          <a:lstStyle/>
          <a:p>
            <a:pPr marL="171450" indent="-171450">
              <a:spcBef>
                <a:spcPts val="600"/>
              </a:spcBef>
              <a:buFont typeface="Arial" panose="020B0604020202020204" pitchFamily="34" charset="0"/>
              <a:buChar char="•"/>
            </a:pPr>
            <a:r>
              <a:rPr lang="en-US" sz="1000" b="1" dirty="0">
                <a:solidFill>
                  <a:schemeClr val="accent3">
                    <a:lumMod val="50000"/>
                  </a:schemeClr>
                </a:solidFill>
              </a:rPr>
              <a:t>ROW/Utility Acquisition and Relocation </a:t>
            </a:r>
          </a:p>
          <a:p>
            <a:pPr marL="171450" indent="-171450">
              <a:spcBef>
                <a:spcPts val="600"/>
              </a:spcBef>
              <a:buFont typeface="Arial" panose="020B0604020202020204" pitchFamily="34" charset="0"/>
              <a:buChar char="•"/>
            </a:pPr>
            <a:r>
              <a:rPr lang="en-US" sz="1000" b="1" strike="sngStrike" dirty="0">
                <a:solidFill>
                  <a:schemeClr val="accent3">
                    <a:lumMod val="50000"/>
                  </a:schemeClr>
                </a:solidFill>
              </a:rPr>
              <a:t>Stage 3 Design &amp; Approval</a:t>
            </a:r>
          </a:p>
          <a:p>
            <a:pPr marL="171450" indent="-171450">
              <a:spcBef>
                <a:spcPts val="600"/>
              </a:spcBef>
              <a:buFont typeface="Arial" panose="020B0604020202020204" pitchFamily="34" charset="0"/>
              <a:buChar char="•"/>
            </a:pPr>
            <a:r>
              <a:rPr lang="en-US" sz="1200" b="1" i="1" dirty="0">
                <a:solidFill>
                  <a:schemeClr val="accent3">
                    <a:lumMod val="50000"/>
                  </a:schemeClr>
                </a:solidFill>
              </a:rPr>
              <a:t>Cost Estimates</a:t>
            </a:r>
          </a:p>
          <a:p>
            <a:pPr marL="171450" indent="-171450">
              <a:spcBef>
                <a:spcPts val="600"/>
              </a:spcBef>
              <a:buFont typeface="Arial" panose="020B0604020202020204" pitchFamily="34" charset="0"/>
              <a:buChar char="•"/>
            </a:pPr>
            <a:r>
              <a:rPr lang="en-US" sz="1000" b="1" strike="sngStrike" dirty="0">
                <a:solidFill>
                  <a:schemeClr val="accent3">
                    <a:lumMod val="50000"/>
                  </a:schemeClr>
                </a:solidFill>
              </a:rPr>
              <a:t>Final Plan Package</a:t>
            </a:r>
          </a:p>
          <a:p>
            <a:pPr marL="171450" indent="-171450">
              <a:spcBef>
                <a:spcPts val="600"/>
              </a:spcBef>
              <a:buFont typeface="Arial" panose="020B0604020202020204" pitchFamily="34" charset="0"/>
              <a:buChar char="•"/>
            </a:pPr>
            <a:r>
              <a:rPr lang="en-US" sz="1000" b="1" dirty="0">
                <a:solidFill>
                  <a:schemeClr val="accent3">
                    <a:lumMod val="50000"/>
                  </a:schemeClr>
                </a:solidFill>
              </a:rPr>
              <a:t>Mitigation</a:t>
            </a:r>
          </a:p>
          <a:p>
            <a:pPr marL="171450" indent="-171450">
              <a:spcBef>
                <a:spcPts val="600"/>
              </a:spcBef>
              <a:buFont typeface="Arial" panose="020B0604020202020204" pitchFamily="34" charset="0"/>
              <a:buChar char="•"/>
            </a:pPr>
            <a:r>
              <a:rPr lang="en-US" sz="1000" b="1" dirty="0">
                <a:solidFill>
                  <a:schemeClr val="accent3">
                    <a:lumMod val="50000"/>
                  </a:schemeClr>
                </a:solidFill>
              </a:rPr>
              <a:t>Stakeholder Involvement</a:t>
            </a:r>
          </a:p>
          <a:p>
            <a:pPr marL="171450" indent="-171450">
              <a:spcBef>
                <a:spcPts val="600"/>
              </a:spcBef>
              <a:buFont typeface="Arial" panose="020B0604020202020204" pitchFamily="34" charset="0"/>
              <a:buChar char="•"/>
            </a:pPr>
            <a:r>
              <a:rPr lang="en-US" sz="1200" b="1" i="1" dirty="0">
                <a:solidFill>
                  <a:srgbClr val="FF0000"/>
                </a:solidFill>
              </a:rPr>
              <a:t>Bid phase</a:t>
            </a:r>
          </a:p>
          <a:p>
            <a:pPr marL="171450" indent="-171450">
              <a:spcBef>
                <a:spcPts val="600"/>
              </a:spcBef>
              <a:buFont typeface="Arial" panose="020B0604020202020204" pitchFamily="34" charset="0"/>
              <a:buChar char="•"/>
            </a:pPr>
            <a:r>
              <a:rPr lang="en-US" sz="1200" b="1" i="1" dirty="0">
                <a:solidFill>
                  <a:srgbClr val="FF0000"/>
                </a:solidFill>
              </a:rPr>
              <a:t>Aware </a:t>
            </a:r>
          </a:p>
          <a:p>
            <a:pPr marL="171450" indent="-171450">
              <a:spcBef>
                <a:spcPts val="600"/>
              </a:spcBef>
              <a:buFont typeface="Arial" panose="020B0604020202020204" pitchFamily="34" charset="0"/>
              <a:buChar char="•"/>
            </a:pPr>
            <a:r>
              <a:rPr lang="en-US" sz="1200" b="1" i="1" dirty="0">
                <a:solidFill>
                  <a:srgbClr val="FF0000"/>
                </a:solidFill>
              </a:rPr>
              <a:t>Final Engineering by DBT</a:t>
            </a:r>
          </a:p>
        </p:txBody>
      </p:sp>
    </p:spTree>
    <p:extLst>
      <p:ext uri="{BB962C8B-B14F-4D97-AF65-F5344CB8AC3E}">
        <p14:creationId xmlns:p14="http://schemas.microsoft.com/office/powerpoint/2010/main" val="40844218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DB Project Development</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12</a:t>
            </a:fld>
            <a:endParaRPr lang="en-US" dirty="0"/>
          </a:p>
        </p:txBody>
      </p:sp>
      <p:graphicFrame>
        <p:nvGraphicFramePr>
          <p:cNvPr id="5" name="Content Placeholder 4"/>
          <p:cNvGraphicFramePr>
            <a:graphicFrameLocks noGrp="1"/>
          </p:cNvGraphicFramePr>
          <p:nvPr>
            <p:ph sz="quarter" idx="11"/>
            <p:extLst>
              <p:ext uri="{D42A27DB-BD31-4B8C-83A1-F6EECF244321}">
                <p14:modId xmlns:p14="http://schemas.microsoft.com/office/powerpoint/2010/main" val="3355510228"/>
              </p:ext>
            </p:extLst>
          </p:nvPr>
        </p:nvGraphicFramePr>
        <p:xfrm>
          <a:off x="108125" y="755861"/>
          <a:ext cx="8931349" cy="5334000"/>
        </p:xfrm>
        <a:graphic>
          <a:graphicData uri="http://schemas.openxmlformats.org/drawingml/2006/table">
            <a:tbl>
              <a:tblPr firstRow="1" bandRow="1">
                <a:tableStyleId>{5C22544A-7EE6-4342-B048-85BDC9FD1C3A}</a:tableStyleId>
              </a:tblPr>
              <a:tblGrid>
                <a:gridCol w="412059">
                  <a:extLst>
                    <a:ext uri="{9D8B030D-6E8A-4147-A177-3AD203B41FA5}">
                      <a16:colId xmlns:a16="http://schemas.microsoft.com/office/drawing/2014/main" val="20000"/>
                    </a:ext>
                  </a:extLst>
                </a:gridCol>
                <a:gridCol w="1703858">
                  <a:extLst>
                    <a:ext uri="{9D8B030D-6E8A-4147-A177-3AD203B41FA5}">
                      <a16:colId xmlns:a16="http://schemas.microsoft.com/office/drawing/2014/main" val="20001"/>
                    </a:ext>
                  </a:extLst>
                </a:gridCol>
                <a:gridCol w="1703858">
                  <a:extLst>
                    <a:ext uri="{9D8B030D-6E8A-4147-A177-3AD203B41FA5}">
                      <a16:colId xmlns:a16="http://schemas.microsoft.com/office/drawing/2014/main" val="20002"/>
                    </a:ext>
                  </a:extLst>
                </a:gridCol>
                <a:gridCol w="1703858">
                  <a:extLst>
                    <a:ext uri="{9D8B030D-6E8A-4147-A177-3AD203B41FA5}">
                      <a16:colId xmlns:a16="http://schemas.microsoft.com/office/drawing/2014/main" val="20003"/>
                    </a:ext>
                  </a:extLst>
                </a:gridCol>
                <a:gridCol w="1703858">
                  <a:extLst>
                    <a:ext uri="{9D8B030D-6E8A-4147-A177-3AD203B41FA5}">
                      <a16:colId xmlns:a16="http://schemas.microsoft.com/office/drawing/2014/main" val="20004"/>
                    </a:ext>
                  </a:extLst>
                </a:gridCol>
                <a:gridCol w="1703858">
                  <a:extLst>
                    <a:ext uri="{9D8B030D-6E8A-4147-A177-3AD203B41FA5}">
                      <a16:colId xmlns:a16="http://schemas.microsoft.com/office/drawing/2014/main" val="20005"/>
                    </a:ext>
                  </a:extLst>
                </a:gridCol>
              </a:tblGrid>
              <a:tr h="370840">
                <a:tc>
                  <a:txBody>
                    <a:bodyPr/>
                    <a:lstStyle/>
                    <a:p>
                      <a:endParaRPr lang="en-US" sz="1400" dirty="0"/>
                    </a:p>
                  </a:txBody>
                  <a:tcPr>
                    <a:lnR w="28575" cap="flat" cmpd="sng" algn="ctr">
                      <a:solidFill>
                        <a:schemeClr val="bg1"/>
                      </a:solidFill>
                      <a:prstDash val="solid"/>
                      <a:round/>
                      <a:headEnd type="none" w="med" len="med"/>
                      <a:tailEnd type="none" w="med" len="med"/>
                    </a:lnR>
                    <a:solidFill>
                      <a:schemeClr val="accent1"/>
                    </a:solidFill>
                  </a:tcPr>
                </a:tc>
                <a:tc>
                  <a:txBody>
                    <a:bodyPr/>
                    <a:lstStyle/>
                    <a:p>
                      <a:pPr algn="ctr"/>
                      <a:r>
                        <a:rPr lang="en-US" sz="1400" dirty="0"/>
                        <a:t>Preliminary Project Development</a:t>
                      </a:r>
                    </a:p>
                  </a:txBody>
                  <a:tcPr anchor="ctr">
                    <a:lnL w="28575" cap="flat" cmpd="sng" algn="ctr">
                      <a:solidFill>
                        <a:schemeClr val="bg1"/>
                      </a:solidFill>
                      <a:prstDash val="solid"/>
                      <a:round/>
                      <a:headEnd type="none" w="med" len="med"/>
                      <a:tailEnd type="none" w="med" len="med"/>
                    </a:lnL>
                    <a:solidFill>
                      <a:schemeClr val="accent1"/>
                    </a:solidFill>
                  </a:tcPr>
                </a:tc>
                <a:tc>
                  <a:txBody>
                    <a:bodyPr/>
                    <a:lstStyle/>
                    <a:p>
                      <a:pPr algn="ctr"/>
                      <a:r>
                        <a:rPr lang="en-US" sz="1400" dirty="0"/>
                        <a:t>Identify</a:t>
                      </a:r>
                      <a:r>
                        <a:rPr lang="en-US" sz="1400" baseline="0" dirty="0"/>
                        <a:t> and Allocate Project Risk</a:t>
                      </a:r>
                      <a:endParaRPr lang="en-US" sz="1400" dirty="0"/>
                    </a:p>
                  </a:txBody>
                  <a:tcPr anchor="ctr">
                    <a:solidFill>
                      <a:schemeClr val="accent1"/>
                    </a:solidFill>
                  </a:tcPr>
                </a:tc>
                <a:tc>
                  <a:txBody>
                    <a:bodyPr/>
                    <a:lstStyle/>
                    <a:p>
                      <a:pPr algn="ctr"/>
                      <a:r>
                        <a:rPr lang="en-US" sz="1400" dirty="0"/>
                        <a:t>Finalize</a:t>
                      </a:r>
                      <a:r>
                        <a:rPr lang="en-US" sz="1400" baseline="0" dirty="0"/>
                        <a:t> Project Scope</a:t>
                      </a:r>
                      <a:endParaRPr lang="en-US" sz="1400" dirty="0"/>
                    </a:p>
                  </a:txBody>
                  <a:tcPr anchor="ctr">
                    <a:solidFill>
                      <a:schemeClr val="accent1"/>
                    </a:solidFill>
                  </a:tcPr>
                </a:tc>
                <a:tc>
                  <a:txBody>
                    <a:bodyPr/>
                    <a:lstStyle/>
                    <a:p>
                      <a:pPr algn="ctr"/>
                      <a:r>
                        <a:rPr lang="en-US" sz="1400" dirty="0"/>
                        <a:t>Procurement</a:t>
                      </a:r>
                      <a:r>
                        <a:rPr lang="en-US" sz="1400" baseline="0" dirty="0"/>
                        <a:t> Process</a:t>
                      </a:r>
                      <a:endParaRPr lang="en-US" sz="1400" dirty="0"/>
                    </a:p>
                  </a:txBody>
                  <a:tcPr anchor="ctr">
                    <a:solidFill>
                      <a:schemeClr val="accent1"/>
                    </a:solidFill>
                  </a:tcPr>
                </a:tc>
                <a:tc>
                  <a:txBody>
                    <a:bodyPr/>
                    <a:lstStyle/>
                    <a:p>
                      <a:pPr algn="ctr"/>
                      <a:r>
                        <a:rPr lang="en-US" sz="1400" dirty="0"/>
                        <a:t>Award</a:t>
                      </a:r>
                    </a:p>
                    <a:p>
                      <a:pPr algn="ctr"/>
                      <a:endParaRPr lang="en-US" sz="1400" dirty="0"/>
                    </a:p>
                  </a:txBody>
                  <a:tcPr anchor="ctr">
                    <a:solidFill>
                      <a:schemeClr val="accent1"/>
                    </a:solidFill>
                  </a:tcPr>
                </a:tc>
                <a:extLst>
                  <a:ext uri="{0D108BD9-81ED-4DB2-BD59-A6C34878D82A}">
                    <a16:rowId xmlns:a16="http://schemas.microsoft.com/office/drawing/2014/main" val="10000"/>
                  </a:ext>
                </a:extLst>
              </a:tr>
              <a:tr h="370840">
                <a:tc>
                  <a:txBody>
                    <a:bodyPr/>
                    <a:lstStyle/>
                    <a:p>
                      <a:pPr algn="ctr"/>
                      <a:r>
                        <a:rPr lang="en-US" sz="1400" b="1" dirty="0">
                          <a:solidFill>
                            <a:schemeClr val="bg1"/>
                          </a:solidFill>
                        </a:rPr>
                        <a:t>Key Activities</a:t>
                      </a:r>
                    </a:p>
                  </a:txBody>
                  <a:tcPr vert="vert270" anchor="ctr">
                    <a:lnR w="28575" cap="flat" cmpd="sng" algn="ctr">
                      <a:solidFill>
                        <a:schemeClr val="bg1"/>
                      </a:solidFill>
                      <a:prstDash val="solid"/>
                      <a:round/>
                      <a:headEnd type="none" w="med" len="med"/>
                      <a:tailEnd type="none" w="med" len="med"/>
                    </a:lnR>
                    <a:solidFill>
                      <a:schemeClr val="accent1"/>
                    </a:solidFill>
                  </a:tcPr>
                </a:tc>
                <a:tc>
                  <a:txBody>
                    <a:bodyPr/>
                    <a:lstStyle/>
                    <a:p>
                      <a:pPr marL="173736" lvl="1" indent="-171450">
                        <a:spcBef>
                          <a:spcPts val="600"/>
                        </a:spcBef>
                        <a:buFont typeface="Arial" panose="020B0604020202020204" pitchFamily="34" charset="0"/>
                        <a:buChar char="•"/>
                      </a:pPr>
                      <a:r>
                        <a:rPr lang="en-US" sz="1000" b="0" dirty="0">
                          <a:solidFill>
                            <a:schemeClr val="accent1">
                              <a:lumMod val="50000"/>
                            </a:schemeClr>
                          </a:solidFill>
                        </a:rPr>
                        <a:t>Field review</a:t>
                      </a:r>
                    </a:p>
                    <a:p>
                      <a:pPr marL="173736" lvl="1" indent="-171450">
                        <a:spcBef>
                          <a:spcPts val="600"/>
                        </a:spcBef>
                        <a:buFont typeface="Arial" panose="020B0604020202020204" pitchFamily="34" charset="0"/>
                        <a:buChar char="•"/>
                      </a:pPr>
                      <a:r>
                        <a:rPr lang="en-US" sz="1000" b="0" dirty="0">
                          <a:solidFill>
                            <a:schemeClr val="accent1">
                              <a:lumMod val="50000"/>
                            </a:schemeClr>
                          </a:solidFill>
                        </a:rPr>
                        <a:t>Red Flag Summary</a:t>
                      </a:r>
                    </a:p>
                    <a:p>
                      <a:pPr marL="173736" lvl="1" indent="-171450">
                        <a:spcBef>
                          <a:spcPts val="600"/>
                        </a:spcBef>
                        <a:buFont typeface="Arial" panose="020B0604020202020204" pitchFamily="34" charset="0"/>
                        <a:buChar char="•"/>
                      </a:pPr>
                      <a:r>
                        <a:rPr lang="en-US" sz="1000" b="0" dirty="0">
                          <a:solidFill>
                            <a:schemeClr val="accent1">
                              <a:lumMod val="50000"/>
                            </a:schemeClr>
                          </a:solidFill>
                        </a:rPr>
                        <a:t>Preliminary engineering </a:t>
                      </a:r>
                    </a:p>
                    <a:p>
                      <a:pPr marL="173736" lvl="1" indent="-171450">
                        <a:spcBef>
                          <a:spcPts val="600"/>
                        </a:spcBef>
                        <a:buFont typeface="Arial" panose="020B0604020202020204" pitchFamily="34" charset="0"/>
                        <a:buChar char="•"/>
                      </a:pPr>
                      <a:r>
                        <a:rPr lang="en-US" sz="1000" b="0" dirty="0">
                          <a:solidFill>
                            <a:schemeClr val="accent1">
                              <a:lumMod val="50000"/>
                            </a:schemeClr>
                          </a:solidFill>
                        </a:rPr>
                        <a:t>Preliminary</a:t>
                      </a:r>
                      <a:r>
                        <a:rPr lang="en-US" sz="1000" b="0" baseline="0" dirty="0">
                          <a:solidFill>
                            <a:schemeClr val="accent1">
                              <a:lumMod val="50000"/>
                            </a:schemeClr>
                          </a:solidFill>
                        </a:rPr>
                        <a:t> scope definition</a:t>
                      </a:r>
                      <a:endParaRPr lang="en-US" sz="1800" b="0" dirty="0">
                        <a:solidFill>
                          <a:schemeClr val="accent1">
                            <a:lumMod val="50000"/>
                          </a:schemeClr>
                        </a:solidFill>
                      </a:endParaRPr>
                    </a:p>
                  </a:txBody>
                  <a:tcPr>
                    <a:lnL w="28575" cap="flat" cmpd="sng" algn="ctr">
                      <a:solidFill>
                        <a:schemeClr val="bg1"/>
                      </a:solidFill>
                      <a:prstDash val="solid"/>
                      <a:round/>
                      <a:headEnd type="none" w="med" len="med"/>
                      <a:tailEnd type="none" w="med" len="med"/>
                    </a:lnL>
                    <a:solidFill>
                      <a:schemeClr val="accent1">
                        <a:lumMod val="20000"/>
                        <a:lumOff val="80000"/>
                      </a:schemeClr>
                    </a:solidFill>
                  </a:tcPr>
                </a:tc>
                <a:tc>
                  <a:txBody>
                    <a:bodyPr/>
                    <a:lstStyle/>
                    <a:p>
                      <a:pPr marL="173736" lvl="1" indent="-171450">
                        <a:spcBef>
                          <a:spcPts val="600"/>
                        </a:spcBef>
                        <a:buFont typeface="Arial" panose="020B0604020202020204" pitchFamily="34" charset="0"/>
                        <a:buChar char="•"/>
                      </a:pPr>
                      <a:r>
                        <a:rPr lang="en-US" sz="1000" b="0" dirty="0">
                          <a:solidFill>
                            <a:schemeClr val="accent1">
                              <a:lumMod val="50000"/>
                            </a:schemeClr>
                          </a:solidFill>
                        </a:rPr>
                        <a:t>Risk</a:t>
                      </a:r>
                      <a:r>
                        <a:rPr lang="en-US" sz="1000" b="0" baseline="0" dirty="0">
                          <a:solidFill>
                            <a:schemeClr val="accent1">
                              <a:lumMod val="50000"/>
                            </a:schemeClr>
                          </a:solidFill>
                        </a:rPr>
                        <a:t> Workshop</a:t>
                      </a:r>
                      <a:endParaRPr lang="en-US" sz="1000" b="0" dirty="0">
                        <a:solidFill>
                          <a:schemeClr val="accent1">
                            <a:lumMod val="50000"/>
                          </a:schemeClr>
                        </a:solidFill>
                      </a:endParaRPr>
                    </a:p>
                    <a:p>
                      <a:pPr marL="356616" indent="-171450">
                        <a:spcBef>
                          <a:spcPts val="600"/>
                        </a:spcBef>
                        <a:buFont typeface="Courier New" panose="02070309020205020404" pitchFamily="49" charset="0"/>
                        <a:buChar char="o"/>
                      </a:pPr>
                      <a:r>
                        <a:rPr lang="en-US" sz="1000" b="0" dirty="0">
                          <a:solidFill>
                            <a:schemeClr val="accent1">
                              <a:lumMod val="50000"/>
                            </a:schemeClr>
                          </a:solidFill>
                        </a:rPr>
                        <a:t>Identify risks</a:t>
                      </a:r>
                    </a:p>
                    <a:p>
                      <a:pPr marL="356616" indent="-171450">
                        <a:spcBef>
                          <a:spcPts val="600"/>
                        </a:spcBef>
                        <a:buFont typeface="Courier New" panose="02070309020205020404" pitchFamily="49" charset="0"/>
                        <a:buChar char="o"/>
                      </a:pPr>
                      <a:r>
                        <a:rPr lang="en-US" sz="1000" b="0" dirty="0">
                          <a:solidFill>
                            <a:schemeClr val="accent1">
                              <a:lumMod val="50000"/>
                            </a:schemeClr>
                          </a:solidFill>
                        </a:rPr>
                        <a:t>Analyze risks</a:t>
                      </a:r>
                    </a:p>
                    <a:p>
                      <a:pPr marL="356616" indent="-171450">
                        <a:spcBef>
                          <a:spcPts val="600"/>
                        </a:spcBef>
                        <a:buFont typeface="Courier New" panose="02070309020205020404" pitchFamily="49" charset="0"/>
                        <a:buChar char="o"/>
                      </a:pPr>
                      <a:r>
                        <a:rPr lang="en-US" sz="1000" b="0" dirty="0">
                          <a:solidFill>
                            <a:schemeClr val="accent1">
                              <a:lumMod val="50000"/>
                            </a:schemeClr>
                          </a:solidFill>
                        </a:rPr>
                        <a:t>Allocate to party best able to manage</a:t>
                      </a:r>
                    </a:p>
                    <a:p>
                      <a:pPr marL="173736" lvl="1" indent="-171450">
                        <a:spcBef>
                          <a:spcPts val="600"/>
                        </a:spcBef>
                        <a:buFont typeface="Arial" panose="020B0604020202020204" pitchFamily="34" charset="0"/>
                        <a:buChar char="•"/>
                      </a:pPr>
                      <a:r>
                        <a:rPr lang="en-US" sz="1000" b="0" dirty="0">
                          <a:solidFill>
                            <a:schemeClr val="accent1">
                              <a:lumMod val="50000"/>
                            </a:schemeClr>
                          </a:solidFill>
                        </a:rPr>
                        <a:t>Determine</a:t>
                      </a:r>
                      <a:r>
                        <a:rPr lang="en-US" sz="1000" b="0" baseline="0" dirty="0">
                          <a:solidFill>
                            <a:schemeClr val="accent1">
                              <a:lumMod val="50000"/>
                            </a:schemeClr>
                          </a:solidFill>
                        </a:rPr>
                        <a:t> procurement approach</a:t>
                      </a:r>
                      <a:endParaRPr lang="en-US" sz="1000" b="0" dirty="0">
                        <a:solidFill>
                          <a:schemeClr val="accent1">
                            <a:lumMod val="50000"/>
                          </a:schemeClr>
                        </a:solidFill>
                      </a:endParaRPr>
                    </a:p>
                    <a:p>
                      <a:pPr marL="356616" indent="-171450">
                        <a:spcBef>
                          <a:spcPts val="600"/>
                        </a:spcBef>
                        <a:buFont typeface="Courier New" panose="02070309020205020404" pitchFamily="49" charset="0"/>
                        <a:buChar char="o"/>
                      </a:pPr>
                      <a:r>
                        <a:rPr lang="en-US" sz="1000" b="0" dirty="0">
                          <a:solidFill>
                            <a:schemeClr val="accent1">
                              <a:lumMod val="50000"/>
                            </a:schemeClr>
                          </a:solidFill>
                        </a:rPr>
                        <a:t>Low bid vs. value-based</a:t>
                      </a:r>
                    </a:p>
                    <a:p>
                      <a:pPr marL="356616" indent="-171450">
                        <a:spcBef>
                          <a:spcPts val="600"/>
                        </a:spcBef>
                        <a:buFont typeface="Courier New" panose="02070309020205020404" pitchFamily="49" charset="0"/>
                        <a:buChar char="o"/>
                      </a:pPr>
                      <a:r>
                        <a:rPr lang="en-US" sz="1000" b="0" dirty="0">
                          <a:solidFill>
                            <a:schemeClr val="accent1">
                              <a:lumMod val="50000"/>
                            </a:schemeClr>
                          </a:solidFill>
                        </a:rPr>
                        <a:t>One vs. two-step</a:t>
                      </a:r>
                    </a:p>
                    <a:p>
                      <a:pPr marL="356616" indent="-171450">
                        <a:spcBef>
                          <a:spcPts val="600"/>
                        </a:spcBef>
                        <a:buFont typeface="Courier New" panose="02070309020205020404" pitchFamily="49" charset="0"/>
                        <a:buChar char="o"/>
                      </a:pPr>
                      <a:endParaRPr lang="en-US" sz="1000" b="0" dirty="0">
                        <a:solidFill>
                          <a:schemeClr val="accent1">
                            <a:lumMod val="50000"/>
                          </a:schemeClr>
                        </a:solidFill>
                      </a:endParaRPr>
                    </a:p>
                    <a:p>
                      <a:pPr marL="173736" lvl="1" indent="-171450">
                        <a:spcBef>
                          <a:spcPts val="600"/>
                        </a:spcBef>
                        <a:buFont typeface="Arial" panose="020B0604020202020204" pitchFamily="34" charset="0"/>
                        <a:buChar char="•"/>
                      </a:pPr>
                      <a:endParaRPr lang="en-US" sz="1000" b="0" dirty="0">
                        <a:solidFill>
                          <a:schemeClr val="accent1">
                            <a:lumMod val="50000"/>
                          </a:schemeClr>
                        </a:solidFill>
                      </a:endParaRPr>
                    </a:p>
                  </a:txBody>
                  <a:tcPr>
                    <a:solidFill>
                      <a:schemeClr val="accent1">
                        <a:lumMod val="20000"/>
                        <a:lumOff val="80000"/>
                      </a:schemeClr>
                    </a:solidFill>
                  </a:tcPr>
                </a:tc>
                <a:tc>
                  <a:txBody>
                    <a:bodyPr/>
                    <a:lstStyle/>
                    <a:p>
                      <a:pPr marL="171450" indent="-171450">
                        <a:buFont typeface="Arial" panose="020B0604020202020204" pitchFamily="34" charset="0"/>
                        <a:buChar char="•"/>
                      </a:pPr>
                      <a:r>
                        <a:rPr lang="en-US" sz="1000" dirty="0">
                          <a:solidFill>
                            <a:schemeClr val="accent1">
                              <a:lumMod val="50000"/>
                            </a:schemeClr>
                          </a:solidFill>
                        </a:rPr>
                        <a:t>Obtain input from multiple departments as necessary</a:t>
                      </a:r>
                    </a:p>
                    <a:p>
                      <a:pPr marL="356616" indent="-171450">
                        <a:spcBef>
                          <a:spcPts val="600"/>
                        </a:spcBef>
                        <a:buFont typeface="Courier New" panose="02070309020205020404" pitchFamily="49" charset="0"/>
                        <a:buChar char="o"/>
                      </a:pPr>
                      <a:r>
                        <a:rPr lang="en-US" sz="1000" b="0" dirty="0">
                          <a:solidFill>
                            <a:schemeClr val="accent1">
                              <a:lumMod val="50000"/>
                            </a:schemeClr>
                          </a:solidFill>
                        </a:rPr>
                        <a:t>Planning</a:t>
                      </a:r>
                    </a:p>
                    <a:p>
                      <a:pPr marL="356616" indent="-171450">
                        <a:spcBef>
                          <a:spcPts val="600"/>
                        </a:spcBef>
                        <a:buFont typeface="Courier New" panose="02070309020205020404" pitchFamily="49" charset="0"/>
                        <a:buChar char="o"/>
                      </a:pPr>
                      <a:r>
                        <a:rPr lang="en-US" sz="1000" b="0" dirty="0">
                          <a:solidFill>
                            <a:schemeClr val="accent1">
                              <a:lumMod val="50000"/>
                            </a:schemeClr>
                          </a:solidFill>
                        </a:rPr>
                        <a:t>Production</a:t>
                      </a:r>
                    </a:p>
                    <a:p>
                      <a:pPr marL="356616" indent="-171450">
                        <a:spcBef>
                          <a:spcPts val="600"/>
                        </a:spcBef>
                        <a:buFont typeface="Courier New" panose="02070309020205020404" pitchFamily="49" charset="0"/>
                        <a:buChar char="o"/>
                      </a:pPr>
                      <a:r>
                        <a:rPr lang="en-US" sz="1000" b="0" dirty="0">
                          <a:solidFill>
                            <a:schemeClr val="accent1">
                              <a:lumMod val="50000"/>
                            </a:schemeClr>
                          </a:solidFill>
                        </a:rPr>
                        <a:t>Construction</a:t>
                      </a:r>
                    </a:p>
                    <a:p>
                      <a:pPr marL="356616" indent="-171450">
                        <a:spcBef>
                          <a:spcPts val="600"/>
                        </a:spcBef>
                        <a:buFont typeface="Courier New" panose="02070309020205020404" pitchFamily="49" charset="0"/>
                        <a:buChar char="o"/>
                      </a:pPr>
                      <a:r>
                        <a:rPr lang="en-US" sz="1000" b="0" dirty="0">
                          <a:solidFill>
                            <a:schemeClr val="accent1">
                              <a:lumMod val="50000"/>
                            </a:schemeClr>
                          </a:solidFill>
                        </a:rPr>
                        <a:t>Maintenance </a:t>
                      </a:r>
                    </a:p>
                    <a:p>
                      <a:pPr marL="356616" indent="-171450">
                        <a:spcBef>
                          <a:spcPts val="600"/>
                        </a:spcBef>
                        <a:buFont typeface="Courier New" panose="02070309020205020404" pitchFamily="49" charset="0"/>
                        <a:buChar char="o"/>
                      </a:pPr>
                      <a:r>
                        <a:rPr lang="en-US" sz="1000" b="0" dirty="0">
                          <a:solidFill>
                            <a:schemeClr val="accent1">
                              <a:lumMod val="50000"/>
                            </a:schemeClr>
                          </a:solidFill>
                        </a:rPr>
                        <a:t>Central Office</a:t>
                      </a:r>
                    </a:p>
                    <a:p>
                      <a:pPr marL="173736" lvl="1" indent="-171450">
                        <a:spcBef>
                          <a:spcPts val="600"/>
                        </a:spcBef>
                        <a:buFont typeface="Arial" panose="020B0604020202020204" pitchFamily="34" charset="0"/>
                        <a:buChar char="•"/>
                      </a:pPr>
                      <a:r>
                        <a:rPr lang="en-US" sz="1000" b="0" dirty="0">
                          <a:solidFill>
                            <a:schemeClr val="accent1">
                              <a:lumMod val="50000"/>
                            </a:schemeClr>
                          </a:solidFill>
                        </a:rPr>
                        <a:t>Determine design criteria</a:t>
                      </a:r>
                    </a:p>
                    <a:p>
                      <a:pPr marL="173736" lvl="1" indent="-171450">
                        <a:spcBef>
                          <a:spcPts val="600"/>
                        </a:spcBef>
                        <a:buFont typeface="Arial" panose="020B0604020202020204" pitchFamily="34" charset="0"/>
                        <a:buChar char="•"/>
                      </a:pPr>
                      <a:r>
                        <a:rPr lang="en-US" sz="1000" b="0" dirty="0">
                          <a:solidFill>
                            <a:schemeClr val="accent1">
                              <a:lumMod val="50000"/>
                            </a:schemeClr>
                          </a:solidFill>
                        </a:rPr>
                        <a:t>Prepare Scope of Services</a:t>
                      </a:r>
                    </a:p>
                    <a:p>
                      <a:pPr marL="173736" lvl="1" indent="-171450">
                        <a:spcBef>
                          <a:spcPts val="600"/>
                        </a:spcBef>
                        <a:buFont typeface="Arial" panose="020B0604020202020204" pitchFamily="34" charset="0"/>
                        <a:buChar char="•"/>
                      </a:pPr>
                      <a:r>
                        <a:rPr lang="en-US" sz="1000" b="0" baseline="0" dirty="0">
                          <a:solidFill>
                            <a:schemeClr val="accent1">
                              <a:lumMod val="50000"/>
                            </a:schemeClr>
                          </a:solidFill>
                        </a:rPr>
                        <a:t>Prepare cost estimate</a:t>
                      </a:r>
                      <a:endParaRPr lang="en-US" sz="1000" b="0" dirty="0">
                        <a:solidFill>
                          <a:schemeClr val="accent1">
                            <a:lumMod val="50000"/>
                          </a:schemeClr>
                        </a:solidFill>
                      </a:endParaRPr>
                    </a:p>
                  </a:txBody>
                  <a:tcPr>
                    <a:solidFill>
                      <a:schemeClr val="accent1">
                        <a:lumMod val="20000"/>
                        <a:lumOff val="80000"/>
                      </a:schemeClr>
                    </a:solidFill>
                  </a:tcPr>
                </a:tc>
                <a:tc>
                  <a:txBody>
                    <a:bodyPr/>
                    <a:lstStyle/>
                    <a:p>
                      <a:pPr marL="173736" lvl="1" indent="-171450">
                        <a:spcBef>
                          <a:spcPts val="600"/>
                        </a:spcBef>
                        <a:buFont typeface="Arial" panose="020B0604020202020204" pitchFamily="34" charset="0"/>
                        <a:buChar char="•"/>
                      </a:pPr>
                      <a:r>
                        <a:rPr lang="en-US" sz="1000" b="0" dirty="0">
                          <a:solidFill>
                            <a:schemeClr val="accent1">
                              <a:lumMod val="50000"/>
                            </a:schemeClr>
                          </a:solidFill>
                        </a:rPr>
                        <a:t>Develop</a:t>
                      </a:r>
                      <a:r>
                        <a:rPr lang="en-US" sz="1000" b="0" baseline="0" dirty="0">
                          <a:solidFill>
                            <a:schemeClr val="accent1">
                              <a:lumMod val="50000"/>
                            </a:schemeClr>
                          </a:solidFill>
                        </a:rPr>
                        <a:t> bid package</a:t>
                      </a:r>
                    </a:p>
                    <a:p>
                      <a:pPr marL="356616" indent="-171450">
                        <a:spcBef>
                          <a:spcPts val="600"/>
                        </a:spcBef>
                        <a:buFont typeface="Courier New" panose="02070309020205020404" pitchFamily="49" charset="0"/>
                        <a:buChar char="o"/>
                      </a:pPr>
                      <a:r>
                        <a:rPr lang="en-US" sz="1000" b="0" dirty="0">
                          <a:solidFill>
                            <a:schemeClr val="accent1">
                              <a:lumMod val="50000"/>
                            </a:schemeClr>
                          </a:solidFill>
                        </a:rPr>
                        <a:t>Scope of Services</a:t>
                      </a:r>
                    </a:p>
                    <a:p>
                      <a:pPr marL="356616" indent="-171450">
                        <a:spcBef>
                          <a:spcPts val="600"/>
                        </a:spcBef>
                        <a:buFont typeface="Courier New" panose="02070309020205020404" pitchFamily="49" charset="0"/>
                        <a:buChar char="o"/>
                      </a:pPr>
                      <a:r>
                        <a:rPr lang="en-US" sz="1000" b="0" dirty="0">
                          <a:solidFill>
                            <a:schemeClr val="accent1">
                              <a:lumMod val="50000"/>
                            </a:schemeClr>
                          </a:solidFill>
                        </a:rPr>
                        <a:t>Proposal Notes</a:t>
                      </a:r>
                    </a:p>
                    <a:p>
                      <a:pPr marL="173736" lvl="1" indent="-171450">
                        <a:spcBef>
                          <a:spcPts val="600"/>
                        </a:spcBef>
                        <a:buFont typeface="Arial" panose="020B0604020202020204" pitchFamily="34" charset="0"/>
                        <a:buChar char="•"/>
                      </a:pPr>
                      <a:r>
                        <a:rPr lang="en-US" sz="1000" b="0" baseline="0" dirty="0">
                          <a:solidFill>
                            <a:schemeClr val="accent1">
                              <a:lumMod val="50000"/>
                            </a:schemeClr>
                          </a:solidFill>
                        </a:rPr>
                        <a:t>Develop evaluation plan (for value-based)</a:t>
                      </a:r>
                    </a:p>
                    <a:p>
                      <a:pPr marL="173736" lvl="1" indent="-171450">
                        <a:spcBef>
                          <a:spcPts val="600"/>
                        </a:spcBef>
                        <a:buFont typeface="Arial" panose="020B0604020202020204" pitchFamily="34" charset="0"/>
                        <a:buChar char="•"/>
                      </a:pPr>
                      <a:r>
                        <a:rPr lang="en-US" sz="1000" b="0" baseline="0" dirty="0">
                          <a:solidFill>
                            <a:schemeClr val="accent1">
                              <a:lumMod val="50000"/>
                            </a:schemeClr>
                          </a:solidFill>
                        </a:rPr>
                        <a:t>Pre-Bid Meeting (at District’s discretion; recommended for complex projects)</a:t>
                      </a:r>
                      <a:endParaRPr lang="en-US" sz="1000" b="0" dirty="0">
                        <a:solidFill>
                          <a:schemeClr val="accent1">
                            <a:lumMod val="50000"/>
                          </a:schemeClr>
                        </a:solidFill>
                      </a:endParaRPr>
                    </a:p>
                  </a:txBody>
                  <a:tcPr>
                    <a:solidFill>
                      <a:schemeClr val="accent1">
                        <a:lumMod val="20000"/>
                        <a:lumOff val="80000"/>
                      </a:schemeClr>
                    </a:solidFill>
                  </a:tcPr>
                </a:tc>
                <a:tc>
                  <a:txBody>
                    <a:bodyPr/>
                    <a:lstStyle/>
                    <a:p>
                      <a:pPr marL="173736" lvl="1" indent="-171450">
                        <a:spcBef>
                          <a:spcPts val="600"/>
                        </a:spcBef>
                        <a:buFont typeface="Arial" panose="020B0604020202020204" pitchFamily="34" charset="0"/>
                        <a:buChar char="•"/>
                      </a:pPr>
                      <a:r>
                        <a:rPr lang="en-US" sz="1000" b="0" dirty="0">
                          <a:solidFill>
                            <a:schemeClr val="accent1">
                              <a:lumMod val="50000"/>
                            </a:schemeClr>
                          </a:solidFill>
                        </a:rPr>
                        <a:t>Confirm responsiveness</a:t>
                      </a:r>
                    </a:p>
                    <a:p>
                      <a:pPr marL="173736" lvl="1" indent="-171450">
                        <a:spcBef>
                          <a:spcPts val="600"/>
                        </a:spcBef>
                        <a:buFont typeface="Arial" panose="020B0604020202020204" pitchFamily="34" charset="0"/>
                        <a:buChar char="•"/>
                      </a:pPr>
                      <a:r>
                        <a:rPr lang="en-US" sz="1000" b="0" baseline="0" dirty="0">
                          <a:solidFill>
                            <a:schemeClr val="accent1">
                              <a:lumMod val="50000"/>
                            </a:schemeClr>
                          </a:solidFill>
                        </a:rPr>
                        <a:t>Make contract award recommendation</a:t>
                      </a:r>
                    </a:p>
                    <a:p>
                      <a:pPr marL="173736" lvl="1" indent="-171450">
                        <a:spcBef>
                          <a:spcPts val="600"/>
                        </a:spcBef>
                        <a:buFont typeface="Arial" panose="020B0604020202020204" pitchFamily="34" charset="0"/>
                        <a:buChar char="•"/>
                      </a:pPr>
                      <a:r>
                        <a:rPr lang="en-US" sz="1000" b="0" baseline="0" dirty="0">
                          <a:solidFill>
                            <a:schemeClr val="accent1">
                              <a:lumMod val="50000"/>
                            </a:schemeClr>
                          </a:solidFill>
                        </a:rPr>
                        <a:t>Pay stipends (if applicable)</a:t>
                      </a:r>
                    </a:p>
                    <a:p>
                      <a:pPr marL="173736" lvl="1" indent="-171450">
                        <a:spcBef>
                          <a:spcPts val="600"/>
                        </a:spcBef>
                        <a:buFont typeface="Arial" panose="020B0604020202020204" pitchFamily="34" charset="0"/>
                        <a:buChar char="•"/>
                      </a:pPr>
                      <a:r>
                        <a:rPr lang="en-US" sz="1000" b="0" baseline="0" dirty="0">
                          <a:solidFill>
                            <a:schemeClr val="accent1">
                              <a:lumMod val="50000"/>
                            </a:schemeClr>
                          </a:solidFill>
                        </a:rPr>
                        <a:t>Debrief unsuccessful proposers </a:t>
                      </a:r>
                      <a:endParaRPr lang="en-US" sz="1000" b="0" dirty="0">
                        <a:solidFill>
                          <a:schemeClr val="accent1">
                            <a:lumMod val="50000"/>
                          </a:schemeClr>
                        </a:solidFill>
                      </a:endParaRPr>
                    </a:p>
                  </a:txBody>
                  <a:tcPr>
                    <a:solidFill>
                      <a:schemeClr val="accent1">
                        <a:lumMod val="20000"/>
                        <a:lumOff val="80000"/>
                      </a:schemeClr>
                    </a:solidFill>
                  </a:tcPr>
                </a:tc>
                <a:extLst>
                  <a:ext uri="{0D108BD9-81ED-4DB2-BD59-A6C34878D82A}">
                    <a16:rowId xmlns:a16="http://schemas.microsoft.com/office/drawing/2014/main" val="10001"/>
                  </a:ext>
                </a:extLst>
              </a:tr>
              <a:tr h="1157279">
                <a:tc>
                  <a:txBody>
                    <a:bodyPr/>
                    <a:lstStyle/>
                    <a:p>
                      <a:pPr algn="ctr"/>
                      <a:r>
                        <a:rPr lang="en-US" sz="1400" b="1" dirty="0">
                          <a:solidFill>
                            <a:schemeClr val="bg1"/>
                          </a:solidFill>
                        </a:rPr>
                        <a:t>Considerations</a:t>
                      </a:r>
                    </a:p>
                  </a:txBody>
                  <a:tcPr vert="vert270" anchor="ctr">
                    <a:lnR w="28575" cap="flat" cmpd="sng" algn="ctr">
                      <a:solidFill>
                        <a:schemeClr val="bg1"/>
                      </a:solidFill>
                      <a:prstDash val="solid"/>
                      <a:round/>
                      <a:headEnd type="none" w="med" len="med"/>
                      <a:tailEnd type="none" w="med" len="med"/>
                    </a:lnR>
                    <a:solidFill>
                      <a:schemeClr val="accent1"/>
                    </a:solidFill>
                  </a:tcPr>
                </a:tc>
                <a:tc>
                  <a:txBody>
                    <a:bodyPr/>
                    <a:lstStyle/>
                    <a:p>
                      <a:pPr marL="173736" lvl="1" indent="-171450">
                        <a:spcBef>
                          <a:spcPts val="600"/>
                        </a:spcBef>
                        <a:buFont typeface="Arial" panose="020B0604020202020204" pitchFamily="34" charset="0"/>
                        <a:buChar char="•"/>
                      </a:pPr>
                      <a:r>
                        <a:rPr lang="en-US" sz="1000" b="0" dirty="0">
                          <a:solidFill>
                            <a:schemeClr val="accent1">
                              <a:lumMod val="50000"/>
                            </a:schemeClr>
                          </a:solidFill>
                        </a:rPr>
                        <a:t>Level of design and development required</a:t>
                      </a:r>
                    </a:p>
                    <a:p>
                      <a:pPr marL="173736" lvl="1" indent="-171450">
                        <a:spcBef>
                          <a:spcPts val="600"/>
                        </a:spcBef>
                        <a:buFont typeface="Arial" panose="020B0604020202020204" pitchFamily="34" charset="0"/>
                        <a:buChar char="•"/>
                      </a:pPr>
                      <a:r>
                        <a:rPr lang="en-US" sz="1000" b="0" dirty="0">
                          <a:solidFill>
                            <a:schemeClr val="accent1">
                              <a:lumMod val="50000"/>
                            </a:schemeClr>
                          </a:solidFill>
                        </a:rPr>
                        <a:t>Permitting requirements</a:t>
                      </a:r>
                    </a:p>
                    <a:p>
                      <a:pPr marL="173736" lvl="1" indent="-171450">
                        <a:spcBef>
                          <a:spcPts val="600"/>
                        </a:spcBef>
                        <a:buFont typeface="Arial" panose="020B0604020202020204" pitchFamily="34" charset="0"/>
                        <a:buChar char="•"/>
                      </a:pPr>
                      <a:r>
                        <a:rPr lang="en-US" sz="1000" b="0" dirty="0">
                          <a:solidFill>
                            <a:schemeClr val="accent1">
                              <a:lumMod val="50000"/>
                            </a:schemeClr>
                          </a:solidFill>
                        </a:rPr>
                        <a:t>ROW acquisition</a:t>
                      </a:r>
                    </a:p>
                    <a:p>
                      <a:pPr marL="173736" lvl="1" indent="-171450">
                        <a:spcBef>
                          <a:spcPts val="600"/>
                        </a:spcBef>
                        <a:buFont typeface="Arial" panose="020B0604020202020204" pitchFamily="34" charset="0"/>
                        <a:buChar char="•"/>
                      </a:pPr>
                      <a:r>
                        <a:rPr lang="en-US" sz="1000" b="0" dirty="0">
                          <a:solidFill>
                            <a:schemeClr val="accent1">
                              <a:lumMod val="50000"/>
                            </a:schemeClr>
                          </a:solidFill>
                        </a:rPr>
                        <a:t>Environmental clearance</a:t>
                      </a:r>
                    </a:p>
                    <a:p>
                      <a:pPr marL="173736" lvl="1" indent="-171450">
                        <a:spcBef>
                          <a:spcPts val="600"/>
                        </a:spcBef>
                        <a:buFont typeface="Arial" panose="020B0604020202020204" pitchFamily="34" charset="0"/>
                        <a:buChar char="•"/>
                      </a:pPr>
                      <a:r>
                        <a:rPr lang="en-US" sz="1000" b="0" dirty="0">
                          <a:solidFill>
                            <a:schemeClr val="accent1">
                              <a:lumMod val="50000"/>
                            </a:schemeClr>
                          </a:solidFill>
                        </a:rPr>
                        <a:t>Utility relocation</a:t>
                      </a:r>
                    </a:p>
                    <a:p>
                      <a:pPr marL="173736" lvl="1" indent="-171450">
                        <a:spcBef>
                          <a:spcPts val="600"/>
                        </a:spcBef>
                        <a:buFont typeface="Arial" panose="020B0604020202020204" pitchFamily="34" charset="0"/>
                        <a:buChar char="•"/>
                      </a:pPr>
                      <a:r>
                        <a:rPr lang="en-US" sz="1000" b="0" dirty="0">
                          <a:solidFill>
                            <a:schemeClr val="accent1">
                              <a:lumMod val="50000"/>
                            </a:schemeClr>
                          </a:solidFill>
                        </a:rPr>
                        <a:t>Schedule requirements</a:t>
                      </a:r>
                    </a:p>
                    <a:p>
                      <a:pPr marL="173736" lvl="1" indent="-171450">
                        <a:spcBef>
                          <a:spcPts val="600"/>
                        </a:spcBef>
                        <a:buFont typeface="Arial" panose="020B0604020202020204" pitchFamily="34" charset="0"/>
                        <a:buChar char="•"/>
                      </a:pPr>
                      <a:r>
                        <a:rPr lang="en-US" sz="1000" b="0" dirty="0">
                          <a:solidFill>
                            <a:schemeClr val="accent1">
                              <a:lumMod val="50000"/>
                            </a:schemeClr>
                          </a:solidFill>
                        </a:rPr>
                        <a:t>Traffic maintenance</a:t>
                      </a:r>
                    </a:p>
                  </a:txBody>
                  <a:tcPr>
                    <a:lnL w="28575" cap="flat" cmpd="sng" algn="ctr">
                      <a:solidFill>
                        <a:schemeClr val="bg1"/>
                      </a:solidFill>
                      <a:prstDash val="solid"/>
                      <a:round/>
                      <a:headEnd type="none" w="med" len="med"/>
                      <a:tailEnd type="none" w="med" len="med"/>
                    </a:lnL>
                    <a:solidFill>
                      <a:schemeClr val="accent2">
                        <a:lumMod val="20000"/>
                        <a:lumOff val="80000"/>
                      </a:schemeClr>
                    </a:solidFill>
                  </a:tcPr>
                </a:tc>
                <a:tc>
                  <a:txBody>
                    <a:bodyPr/>
                    <a:lstStyle/>
                    <a:p>
                      <a:pPr marL="173736" lvl="1" indent="-171450">
                        <a:spcBef>
                          <a:spcPts val="600"/>
                        </a:spcBef>
                        <a:buFont typeface="Arial" panose="020B0604020202020204" pitchFamily="34" charset="0"/>
                        <a:buChar char="•"/>
                      </a:pPr>
                      <a:r>
                        <a:rPr lang="en-US" sz="1000" b="0" dirty="0">
                          <a:solidFill>
                            <a:schemeClr val="accent1">
                              <a:lumMod val="50000"/>
                            </a:schemeClr>
                          </a:solidFill>
                        </a:rPr>
                        <a:t>ROW acquisition</a:t>
                      </a:r>
                    </a:p>
                    <a:p>
                      <a:pPr marL="173736" lvl="1" indent="-171450">
                        <a:spcBef>
                          <a:spcPts val="600"/>
                        </a:spcBef>
                        <a:buFont typeface="Arial" panose="020B0604020202020204" pitchFamily="34" charset="0"/>
                        <a:buChar char="•"/>
                      </a:pPr>
                      <a:r>
                        <a:rPr lang="en-US" sz="1000" b="0" dirty="0">
                          <a:solidFill>
                            <a:schemeClr val="accent1">
                              <a:lumMod val="50000"/>
                            </a:schemeClr>
                          </a:solidFill>
                        </a:rPr>
                        <a:t>Third-party issues (railroads, utilities, permitting)</a:t>
                      </a:r>
                    </a:p>
                    <a:p>
                      <a:pPr marL="173736" lvl="1" indent="-171450">
                        <a:spcBef>
                          <a:spcPts val="600"/>
                        </a:spcBef>
                        <a:buFont typeface="Arial" panose="020B0604020202020204" pitchFamily="34" charset="0"/>
                        <a:buChar char="•"/>
                      </a:pPr>
                      <a:r>
                        <a:rPr lang="en-US" sz="1000" b="0" dirty="0">
                          <a:solidFill>
                            <a:schemeClr val="accent1">
                              <a:lumMod val="50000"/>
                            </a:schemeClr>
                          </a:solidFill>
                        </a:rPr>
                        <a:t>Construction phase risks (DSC, traffic management, schedule)</a:t>
                      </a:r>
                    </a:p>
                    <a:p>
                      <a:pPr marL="173736" lvl="1" indent="-171450">
                        <a:spcBef>
                          <a:spcPts val="600"/>
                        </a:spcBef>
                        <a:buFont typeface="Arial" panose="020B0604020202020204" pitchFamily="34" charset="0"/>
                        <a:buChar char="•"/>
                      </a:pPr>
                      <a:endParaRPr lang="en-US" sz="1000" b="0" dirty="0">
                        <a:solidFill>
                          <a:schemeClr val="accent1">
                            <a:lumMod val="50000"/>
                          </a:schemeClr>
                        </a:solidFill>
                      </a:endParaRPr>
                    </a:p>
                  </a:txBody>
                  <a:tcPr>
                    <a:solidFill>
                      <a:schemeClr val="accent2">
                        <a:lumMod val="20000"/>
                        <a:lumOff val="80000"/>
                      </a:schemeClr>
                    </a:solidFill>
                  </a:tcPr>
                </a:tc>
                <a:tc>
                  <a:txBody>
                    <a:bodyPr/>
                    <a:lstStyle/>
                    <a:p>
                      <a:pPr marL="173736" lvl="1" indent="-171450">
                        <a:spcBef>
                          <a:spcPts val="600"/>
                        </a:spcBef>
                        <a:buFont typeface="Arial" panose="020B0604020202020204" pitchFamily="34" charset="0"/>
                        <a:buChar char="•"/>
                      </a:pPr>
                      <a:r>
                        <a:rPr lang="en-US" sz="1000" b="0" dirty="0">
                          <a:solidFill>
                            <a:schemeClr val="accent1">
                              <a:lumMod val="50000"/>
                            </a:schemeClr>
                          </a:solidFill>
                        </a:rPr>
                        <a:t>Level of design to maximize benefit of DB</a:t>
                      </a:r>
                    </a:p>
                  </a:txBody>
                  <a:tcPr>
                    <a:solidFill>
                      <a:schemeClr val="accent2">
                        <a:lumMod val="20000"/>
                        <a:lumOff val="80000"/>
                      </a:schemeClr>
                    </a:solidFill>
                  </a:tcPr>
                </a:tc>
                <a:tc>
                  <a:txBody>
                    <a:bodyPr/>
                    <a:lstStyle/>
                    <a:p>
                      <a:pPr marL="173736" lvl="1" indent="-171450">
                        <a:spcBef>
                          <a:spcPts val="600"/>
                        </a:spcBef>
                        <a:buFont typeface="Arial" panose="020B0604020202020204" pitchFamily="34" charset="0"/>
                        <a:buChar char="•"/>
                      </a:pPr>
                      <a:r>
                        <a:rPr lang="en-US" sz="1000" b="0" dirty="0">
                          <a:solidFill>
                            <a:schemeClr val="accent1">
                              <a:lumMod val="50000"/>
                            </a:schemeClr>
                          </a:solidFill>
                        </a:rPr>
                        <a:t>Low bid</a:t>
                      </a:r>
                      <a:r>
                        <a:rPr lang="en-US" sz="1000" b="0" baseline="0" dirty="0">
                          <a:solidFill>
                            <a:schemeClr val="accent1">
                              <a:lumMod val="50000"/>
                            </a:schemeClr>
                          </a:solidFill>
                        </a:rPr>
                        <a:t> vs. value-based vs. Technically Responsive</a:t>
                      </a:r>
                    </a:p>
                    <a:p>
                      <a:pPr marL="173736" lvl="1" indent="-171450">
                        <a:spcBef>
                          <a:spcPts val="600"/>
                        </a:spcBef>
                        <a:buFont typeface="Arial" panose="020B0604020202020204" pitchFamily="34" charset="0"/>
                        <a:buChar char="•"/>
                      </a:pPr>
                      <a:r>
                        <a:rPr lang="en-US" sz="1000" b="0" baseline="0" dirty="0">
                          <a:solidFill>
                            <a:schemeClr val="accent1">
                              <a:lumMod val="50000"/>
                            </a:schemeClr>
                          </a:solidFill>
                        </a:rPr>
                        <a:t>One-step vs. Two-step</a:t>
                      </a:r>
                    </a:p>
                    <a:p>
                      <a:pPr marL="173736" lvl="1" indent="-171450">
                        <a:spcBef>
                          <a:spcPts val="600"/>
                        </a:spcBef>
                        <a:buFont typeface="Arial" panose="020B0604020202020204" pitchFamily="34" charset="0"/>
                        <a:buChar char="•"/>
                      </a:pPr>
                      <a:r>
                        <a:rPr lang="en-US" sz="1000" b="0" baseline="0" dirty="0">
                          <a:solidFill>
                            <a:schemeClr val="accent1">
                              <a:lumMod val="50000"/>
                            </a:schemeClr>
                          </a:solidFill>
                        </a:rPr>
                        <a:t>ATCs</a:t>
                      </a:r>
                    </a:p>
                    <a:p>
                      <a:pPr marL="173736" lvl="1" indent="-171450">
                        <a:spcBef>
                          <a:spcPts val="600"/>
                        </a:spcBef>
                        <a:buFont typeface="Arial" panose="020B0604020202020204" pitchFamily="34" charset="0"/>
                        <a:buChar char="•"/>
                      </a:pPr>
                      <a:r>
                        <a:rPr lang="en-US" sz="1000" b="0" baseline="0" dirty="0">
                          <a:solidFill>
                            <a:schemeClr val="accent1">
                              <a:lumMod val="50000"/>
                            </a:schemeClr>
                          </a:solidFill>
                        </a:rPr>
                        <a:t>Evaluation and selection method (for value-based)</a:t>
                      </a:r>
                    </a:p>
                    <a:p>
                      <a:pPr marL="173736" lvl="1" indent="-171450">
                        <a:spcBef>
                          <a:spcPts val="600"/>
                        </a:spcBef>
                        <a:buFont typeface="Arial" panose="020B0604020202020204" pitchFamily="34" charset="0"/>
                        <a:buChar char="•"/>
                      </a:pPr>
                      <a:r>
                        <a:rPr lang="en-US" sz="1000" b="0" baseline="0" dirty="0">
                          <a:solidFill>
                            <a:schemeClr val="accent1">
                              <a:lumMod val="50000"/>
                            </a:schemeClr>
                          </a:solidFill>
                        </a:rPr>
                        <a:t>Stipends</a:t>
                      </a:r>
                      <a:endParaRPr lang="en-US" sz="1000" b="0" dirty="0">
                        <a:solidFill>
                          <a:schemeClr val="accent1">
                            <a:lumMod val="50000"/>
                          </a:schemeClr>
                        </a:solidFill>
                      </a:endParaRPr>
                    </a:p>
                  </a:txBody>
                  <a:tcPr>
                    <a:solidFill>
                      <a:schemeClr val="accent2">
                        <a:lumMod val="20000"/>
                        <a:lumOff val="80000"/>
                      </a:schemeClr>
                    </a:solidFill>
                  </a:tcPr>
                </a:tc>
                <a:tc>
                  <a:txBody>
                    <a:bodyPr/>
                    <a:lstStyle/>
                    <a:p>
                      <a:pPr marL="173736" lvl="1" indent="-171450">
                        <a:spcBef>
                          <a:spcPts val="600"/>
                        </a:spcBef>
                        <a:buFont typeface="Arial" panose="020B0604020202020204" pitchFamily="34" charset="0"/>
                        <a:buChar char="•"/>
                      </a:pPr>
                      <a:r>
                        <a:rPr lang="en-US" sz="1000" b="0" dirty="0">
                          <a:solidFill>
                            <a:schemeClr val="accent1">
                              <a:lumMod val="50000"/>
                            </a:schemeClr>
                          </a:solidFill>
                        </a:rPr>
                        <a:t>Have requirements</a:t>
                      </a:r>
                      <a:r>
                        <a:rPr lang="en-US" sz="1000" b="0" baseline="0" dirty="0">
                          <a:solidFill>
                            <a:schemeClr val="accent1">
                              <a:lumMod val="50000"/>
                            </a:schemeClr>
                          </a:solidFill>
                        </a:rPr>
                        <a:t> been met?</a:t>
                      </a:r>
                    </a:p>
                    <a:p>
                      <a:pPr marL="173736" lvl="1" indent="-171450">
                        <a:spcBef>
                          <a:spcPts val="600"/>
                        </a:spcBef>
                        <a:buFont typeface="Arial" panose="020B0604020202020204" pitchFamily="34" charset="0"/>
                        <a:buChar char="•"/>
                      </a:pPr>
                      <a:r>
                        <a:rPr lang="en-US" sz="1000" b="0" baseline="0" dirty="0">
                          <a:solidFill>
                            <a:schemeClr val="accent1">
                              <a:lumMod val="50000"/>
                            </a:schemeClr>
                          </a:solidFill>
                        </a:rPr>
                        <a:t>Bid escrow</a:t>
                      </a:r>
                    </a:p>
                    <a:p>
                      <a:pPr marL="173736" lvl="1" indent="-171450">
                        <a:spcBef>
                          <a:spcPts val="600"/>
                        </a:spcBef>
                        <a:buFont typeface="Arial" panose="020B0604020202020204" pitchFamily="34" charset="0"/>
                        <a:buChar char="•"/>
                      </a:pPr>
                      <a:r>
                        <a:rPr lang="en-US" sz="1000" b="0" baseline="0" dirty="0">
                          <a:solidFill>
                            <a:schemeClr val="accent1">
                              <a:lumMod val="50000"/>
                            </a:schemeClr>
                          </a:solidFill>
                        </a:rPr>
                        <a:t>Bonds and insurance</a:t>
                      </a:r>
                    </a:p>
                    <a:p>
                      <a:pPr marL="173736" lvl="1" indent="-171450">
                        <a:spcBef>
                          <a:spcPts val="600"/>
                        </a:spcBef>
                        <a:buFont typeface="Arial" panose="020B0604020202020204" pitchFamily="34" charset="0"/>
                        <a:buChar char="•"/>
                      </a:pPr>
                      <a:r>
                        <a:rPr lang="en-US" sz="1000" b="0" baseline="0" dirty="0">
                          <a:solidFill>
                            <a:schemeClr val="accent1">
                              <a:lumMod val="50000"/>
                            </a:schemeClr>
                          </a:solidFill>
                        </a:rPr>
                        <a:t>Quality management plans</a:t>
                      </a:r>
                    </a:p>
                    <a:p>
                      <a:pPr marL="173736" lvl="1" indent="-171450">
                        <a:spcBef>
                          <a:spcPts val="600"/>
                        </a:spcBef>
                        <a:buFont typeface="Arial" panose="020B0604020202020204" pitchFamily="34" charset="0"/>
                        <a:buChar char="•"/>
                      </a:pPr>
                      <a:r>
                        <a:rPr lang="en-US" sz="1000" b="0" baseline="0" dirty="0">
                          <a:solidFill>
                            <a:schemeClr val="accent1">
                              <a:lumMod val="50000"/>
                            </a:schemeClr>
                          </a:solidFill>
                        </a:rPr>
                        <a:t>Preliminary schedule and NTP date</a:t>
                      </a:r>
                      <a:endParaRPr lang="en-US" sz="1000" b="0" dirty="0">
                        <a:solidFill>
                          <a:schemeClr val="accent1">
                            <a:lumMod val="50000"/>
                          </a:schemeClr>
                        </a:solidFill>
                      </a:endParaRPr>
                    </a:p>
                  </a:txBody>
                  <a:tcPr>
                    <a:solidFill>
                      <a:schemeClr val="accent2">
                        <a:lumMod val="20000"/>
                        <a:lumOff val="8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79792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44488" y="2649821"/>
            <a:ext cx="8037512" cy="1017073"/>
          </a:xfrm>
        </p:spPr>
        <p:txBody>
          <a:bodyPr/>
          <a:lstStyle/>
          <a:p>
            <a:r>
              <a:rPr lang="en-US" sz="3600" dirty="0"/>
              <a:t>Project Scoping</a:t>
            </a:r>
          </a:p>
        </p:txBody>
      </p:sp>
    </p:spTree>
    <p:extLst>
      <p:ext uri="{BB962C8B-B14F-4D97-AF65-F5344CB8AC3E}">
        <p14:creationId xmlns:p14="http://schemas.microsoft.com/office/powerpoint/2010/main" val="12300756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of Scope of Services Document</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14</a:t>
            </a:fld>
            <a:endParaRPr lang="en-US" dirty="0"/>
          </a:p>
        </p:txBody>
      </p:sp>
      <p:sp>
        <p:nvSpPr>
          <p:cNvPr id="4" name="Content Placeholder 3"/>
          <p:cNvSpPr>
            <a:spLocks noGrp="1"/>
          </p:cNvSpPr>
          <p:nvPr>
            <p:ph sz="quarter" idx="11"/>
          </p:nvPr>
        </p:nvSpPr>
        <p:spPr/>
        <p:txBody>
          <a:bodyPr/>
          <a:lstStyle/>
          <a:p>
            <a:r>
              <a:rPr lang="en-US" dirty="0"/>
              <a:t>Replaces the 100% complete plans and specifications used to fully define project requirements on a DBB project</a:t>
            </a:r>
          </a:p>
          <a:p>
            <a:r>
              <a:rPr lang="en-US" dirty="0"/>
              <a:t>Communicates ODOT’s minimum requirements and expectations regarding the project’s:</a:t>
            </a:r>
          </a:p>
          <a:p>
            <a:pPr lvl="1"/>
            <a:r>
              <a:rPr lang="en-US" dirty="0"/>
              <a:t>physical components </a:t>
            </a:r>
          </a:p>
          <a:p>
            <a:pPr lvl="1"/>
            <a:r>
              <a:rPr lang="en-US" dirty="0"/>
              <a:t>basic configuration</a:t>
            </a:r>
          </a:p>
          <a:p>
            <a:pPr lvl="1"/>
            <a:r>
              <a:rPr lang="en-US" dirty="0"/>
              <a:t>operational requirements</a:t>
            </a:r>
          </a:p>
          <a:p>
            <a:pPr lvl="1"/>
            <a:r>
              <a:rPr lang="en-US" dirty="0"/>
              <a:t>performance</a:t>
            </a:r>
          </a:p>
          <a:p>
            <a:r>
              <a:rPr lang="en-US" dirty="0"/>
              <a:t>Represents ODOT’s last chance to fully influence the design (w/o additional post-award costs)</a:t>
            </a:r>
          </a:p>
          <a:p>
            <a:pPr lvl="1"/>
            <a:endParaRPr lang="en-US" dirty="0"/>
          </a:p>
          <a:p>
            <a:pPr lvl="1"/>
            <a:endParaRPr lang="en-US" dirty="0"/>
          </a:p>
        </p:txBody>
      </p:sp>
    </p:spTree>
    <p:extLst>
      <p:ext uri="{BB962C8B-B14F-4D97-AF65-F5344CB8AC3E}">
        <p14:creationId xmlns:p14="http://schemas.microsoft.com/office/powerpoint/2010/main" val="3616012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Scoping Objectives</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15</a:t>
            </a:fld>
            <a:endParaRPr lang="en-US" dirty="0"/>
          </a:p>
        </p:txBody>
      </p:sp>
      <p:sp>
        <p:nvSpPr>
          <p:cNvPr id="4" name="Content Placeholder 3"/>
          <p:cNvSpPr>
            <a:spLocks noGrp="1"/>
          </p:cNvSpPr>
          <p:nvPr>
            <p:ph sz="quarter" idx="11"/>
          </p:nvPr>
        </p:nvSpPr>
        <p:spPr/>
        <p:txBody>
          <a:bodyPr/>
          <a:lstStyle/>
          <a:p>
            <a:pPr>
              <a:spcBef>
                <a:spcPts val="600"/>
              </a:spcBef>
              <a:spcAft>
                <a:spcPts val="600"/>
              </a:spcAft>
            </a:pPr>
            <a:r>
              <a:rPr lang="en-US" dirty="0"/>
              <a:t>Develop a clear and complete project description for inclusion in the bid and contract documents</a:t>
            </a:r>
          </a:p>
          <a:p>
            <a:pPr lvl="1">
              <a:spcBef>
                <a:spcPts val="600"/>
              </a:spcBef>
              <a:spcAft>
                <a:spcPts val="600"/>
              </a:spcAft>
            </a:pPr>
            <a:r>
              <a:rPr lang="en-US" dirty="0"/>
              <a:t>Requirements should ideally have only one interpretation</a:t>
            </a:r>
          </a:p>
          <a:p>
            <a:pPr lvl="1">
              <a:spcBef>
                <a:spcPts val="600"/>
              </a:spcBef>
              <a:spcAft>
                <a:spcPts val="600"/>
              </a:spcAft>
            </a:pPr>
            <a:r>
              <a:rPr lang="en-US" dirty="0"/>
              <a:t>Scope should reflect ODOT’s essential needs and preferences</a:t>
            </a:r>
          </a:p>
          <a:p>
            <a:pPr lvl="1">
              <a:spcBef>
                <a:spcPts val="600"/>
              </a:spcBef>
              <a:spcAft>
                <a:spcPts val="600"/>
              </a:spcAft>
            </a:pPr>
            <a:r>
              <a:rPr lang="en-US" dirty="0"/>
              <a:t>Scope sets the minimum</a:t>
            </a:r>
          </a:p>
          <a:p>
            <a:pPr lvl="1">
              <a:spcBef>
                <a:spcPts val="600"/>
              </a:spcBef>
              <a:spcAft>
                <a:spcPts val="600"/>
              </a:spcAft>
            </a:pPr>
            <a:r>
              <a:rPr lang="en-US" dirty="0"/>
              <a:t>Changes from minimum = Change Orders</a:t>
            </a:r>
          </a:p>
          <a:p>
            <a:pPr>
              <a:spcBef>
                <a:spcPts val="600"/>
              </a:spcBef>
              <a:spcAft>
                <a:spcPts val="600"/>
              </a:spcAft>
            </a:pPr>
            <a:r>
              <a:rPr lang="en-US" dirty="0"/>
              <a:t>Do </a:t>
            </a:r>
            <a:r>
              <a:rPr lang="en-US" b="1" dirty="0">
                <a:solidFill>
                  <a:srgbClr val="FF0000"/>
                </a:solidFill>
              </a:rPr>
              <a:t>NOT</a:t>
            </a:r>
            <a:r>
              <a:rPr lang="en-US" dirty="0">
                <a:solidFill>
                  <a:srgbClr val="FF0000"/>
                </a:solidFill>
              </a:rPr>
              <a:t> </a:t>
            </a:r>
            <a:r>
              <a:rPr lang="en-US" dirty="0"/>
              <a:t>rely on design review process to further refine requirements</a:t>
            </a:r>
          </a:p>
          <a:p>
            <a:pPr lvl="1">
              <a:spcBef>
                <a:spcPts val="600"/>
              </a:spcBef>
              <a:spcAft>
                <a:spcPts val="600"/>
              </a:spcAft>
            </a:pPr>
            <a:r>
              <a:rPr lang="en-US" dirty="0"/>
              <a:t>Use scope to identify what you want and what you don’t want (</a:t>
            </a:r>
            <a:r>
              <a:rPr lang="en-US" dirty="0" err="1"/>
              <a:t>i.e</a:t>
            </a:r>
            <a:r>
              <a:rPr lang="en-US" dirty="0"/>
              <a:t>, what you can live with vs. what you can’t live without)</a:t>
            </a:r>
          </a:p>
          <a:p>
            <a:pPr>
              <a:spcBef>
                <a:spcPts val="600"/>
              </a:spcBef>
              <a:spcAft>
                <a:spcPts val="600"/>
              </a:spcAft>
            </a:pPr>
            <a:endParaRPr lang="en-US" dirty="0"/>
          </a:p>
        </p:txBody>
      </p:sp>
    </p:spTree>
    <p:extLst>
      <p:ext uri="{BB962C8B-B14F-4D97-AF65-F5344CB8AC3E}">
        <p14:creationId xmlns:p14="http://schemas.microsoft.com/office/powerpoint/2010/main" val="4094585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 Development</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16</a:t>
            </a:fld>
            <a:endParaRPr lang="en-US" dirty="0"/>
          </a:p>
        </p:txBody>
      </p:sp>
      <p:sp>
        <p:nvSpPr>
          <p:cNvPr id="4" name="Content Placeholder 3"/>
          <p:cNvSpPr>
            <a:spLocks noGrp="1"/>
          </p:cNvSpPr>
          <p:nvPr>
            <p:ph sz="quarter" idx="11"/>
          </p:nvPr>
        </p:nvSpPr>
        <p:spPr/>
        <p:txBody>
          <a:bodyPr/>
          <a:lstStyle/>
          <a:p>
            <a:r>
              <a:rPr lang="en-US" dirty="0"/>
              <a:t>Conduct field review before writing scope</a:t>
            </a:r>
          </a:p>
          <a:p>
            <a:pPr lvl="1"/>
            <a:r>
              <a:rPr lang="en-US" dirty="0"/>
              <a:t>Evaluate items such as fatigue analysis and corrosion protection system upfront so that the required repairs can be defined in the scope</a:t>
            </a:r>
          </a:p>
          <a:p>
            <a:pPr lvl="1"/>
            <a:r>
              <a:rPr lang="en-US" dirty="0"/>
              <a:t>Perform subsurface exploration to allow inclusion of such information in the scope</a:t>
            </a:r>
          </a:p>
          <a:p>
            <a:r>
              <a:rPr lang="en-US" dirty="0"/>
              <a:t>Use ODOT’s </a:t>
            </a:r>
            <a:r>
              <a:rPr lang="en-US" i="1" dirty="0"/>
              <a:t>Scope of Services Form</a:t>
            </a:r>
          </a:p>
          <a:p>
            <a:pPr lvl="1"/>
            <a:r>
              <a:rPr lang="en-US" dirty="0"/>
              <a:t>Instructions for completing the form provided in ODOT’s </a:t>
            </a:r>
            <a:r>
              <a:rPr lang="en-US" i="1" dirty="0"/>
              <a:t>DB Scope Manual</a:t>
            </a:r>
          </a:p>
          <a:p>
            <a:r>
              <a:rPr lang="en-US" dirty="0"/>
              <a:t>Specify the desired alternate if ODOT design and specification requirements allow more than one option</a:t>
            </a:r>
          </a:p>
          <a:p>
            <a:r>
              <a:rPr lang="en-US" dirty="0"/>
              <a:t>Specify all preferences, plan notes, and special provisions</a:t>
            </a:r>
          </a:p>
        </p:txBody>
      </p:sp>
    </p:spTree>
    <p:extLst>
      <p:ext uri="{BB962C8B-B14F-4D97-AF65-F5344CB8AC3E}">
        <p14:creationId xmlns:p14="http://schemas.microsoft.com/office/powerpoint/2010/main" val="548387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 Development</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17</a:t>
            </a:fld>
            <a:endParaRPr lang="en-US" dirty="0"/>
          </a:p>
        </p:txBody>
      </p:sp>
      <p:sp>
        <p:nvSpPr>
          <p:cNvPr id="4" name="Content Placeholder 3"/>
          <p:cNvSpPr>
            <a:spLocks noGrp="1"/>
          </p:cNvSpPr>
          <p:nvPr>
            <p:ph sz="quarter" idx="11"/>
          </p:nvPr>
        </p:nvSpPr>
        <p:spPr/>
        <p:txBody>
          <a:bodyPr/>
          <a:lstStyle/>
          <a:p>
            <a:r>
              <a:rPr lang="en-US" dirty="0"/>
              <a:t>Things to avoid</a:t>
            </a:r>
          </a:p>
          <a:p>
            <a:pPr lvl="1"/>
            <a:r>
              <a:rPr lang="en-US" dirty="0"/>
              <a:t>Phrases such as “as directed by the engineer,” “if recommended by the Department,” “It is the intention of…”</a:t>
            </a:r>
          </a:p>
          <a:p>
            <a:pPr lvl="1"/>
            <a:r>
              <a:rPr lang="en-US" dirty="0"/>
              <a:t>“Rehabilitation of…”, “Repair…”, “Improve…” (if needed, set forth parameters)</a:t>
            </a:r>
          </a:p>
          <a:p>
            <a:pPr lvl="1"/>
            <a:r>
              <a:rPr lang="en-US" dirty="0"/>
              <a:t>Procedural directions regarding construction means and methods, unless absolutely necessary</a:t>
            </a:r>
          </a:p>
          <a:p>
            <a:pPr lvl="1"/>
            <a:r>
              <a:rPr lang="en-US" dirty="0"/>
              <a:t>Broad statements of performance (e.g., minimize impact of traffic)</a:t>
            </a:r>
          </a:p>
          <a:p>
            <a:endParaRPr lang="en-US" dirty="0"/>
          </a:p>
        </p:txBody>
      </p:sp>
    </p:spTree>
    <p:extLst>
      <p:ext uri="{BB962C8B-B14F-4D97-AF65-F5344CB8AC3E}">
        <p14:creationId xmlns:p14="http://schemas.microsoft.com/office/powerpoint/2010/main" val="11822415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Scope Areas to Address</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18</a:t>
            </a:fld>
            <a:endParaRPr lang="en-US" dirty="0"/>
          </a:p>
        </p:txBody>
      </p:sp>
      <p:sp>
        <p:nvSpPr>
          <p:cNvPr id="4" name="Content Placeholder 3"/>
          <p:cNvSpPr>
            <a:spLocks noGrp="1"/>
          </p:cNvSpPr>
          <p:nvPr>
            <p:ph sz="quarter" idx="11"/>
          </p:nvPr>
        </p:nvSpPr>
        <p:spPr/>
        <p:txBody>
          <a:bodyPr/>
          <a:lstStyle/>
          <a:p>
            <a:r>
              <a:rPr lang="en-US" dirty="0"/>
              <a:t>Hazardous Materials</a:t>
            </a:r>
          </a:p>
          <a:p>
            <a:r>
              <a:rPr lang="en-US" dirty="0"/>
              <a:t>Environmental</a:t>
            </a:r>
          </a:p>
          <a:p>
            <a:r>
              <a:rPr lang="en-US" dirty="0"/>
              <a:t>ROW</a:t>
            </a:r>
          </a:p>
          <a:p>
            <a:r>
              <a:rPr lang="en-US" dirty="0"/>
              <a:t>Maintenance of Traffic</a:t>
            </a:r>
          </a:p>
          <a:p>
            <a:r>
              <a:rPr lang="en-US" dirty="0"/>
              <a:t>Technical Criteria</a:t>
            </a:r>
          </a:p>
          <a:p>
            <a:r>
              <a:rPr lang="en-US" dirty="0"/>
              <a:t>Design Exceptions </a:t>
            </a:r>
          </a:p>
          <a:p>
            <a:pPr lvl="1"/>
            <a:r>
              <a:rPr lang="en-US" dirty="0"/>
              <a:t>Shoulders</a:t>
            </a:r>
          </a:p>
          <a:p>
            <a:pPr lvl="1"/>
            <a:r>
              <a:rPr lang="en-US" dirty="0"/>
              <a:t>Super-elevation</a:t>
            </a:r>
          </a:p>
          <a:p>
            <a:pPr lvl="1"/>
            <a:r>
              <a:rPr lang="en-US" dirty="0"/>
              <a:t>Geometrics</a:t>
            </a:r>
          </a:p>
        </p:txBody>
      </p:sp>
    </p:spTree>
    <p:extLst>
      <p:ext uri="{BB962C8B-B14F-4D97-AF65-F5344CB8AC3E}">
        <p14:creationId xmlns:p14="http://schemas.microsoft.com/office/powerpoint/2010/main" val="11762709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Hazardous Materials</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19</a:t>
            </a:fld>
            <a:endParaRPr lang="en-US" dirty="0"/>
          </a:p>
        </p:txBody>
      </p:sp>
      <p:sp>
        <p:nvSpPr>
          <p:cNvPr id="4" name="Content Placeholder 3"/>
          <p:cNvSpPr>
            <a:spLocks noGrp="1"/>
          </p:cNvSpPr>
          <p:nvPr>
            <p:ph sz="quarter" idx="11"/>
          </p:nvPr>
        </p:nvSpPr>
        <p:spPr/>
        <p:txBody>
          <a:bodyPr/>
          <a:lstStyle/>
          <a:p>
            <a:r>
              <a:rPr lang="en-US" dirty="0"/>
              <a:t>Provide bidders with all information related to the presence of hazardous materials and substances at the site</a:t>
            </a:r>
          </a:p>
          <a:p>
            <a:r>
              <a:rPr lang="en-US" dirty="0"/>
              <a:t>For asbestos:</a:t>
            </a:r>
          </a:p>
          <a:p>
            <a:pPr lvl="1"/>
            <a:r>
              <a:rPr lang="en-US" dirty="0"/>
              <a:t>Identify if and when asbestos inspection was conducted (or if investigation is a DBT responsibility)</a:t>
            </a:r>
          </a:p>
          <a:p>
            <a:pPr lvl="2"/>
            <a:r>
              <a:rPr lang="en-US" dirty="0"/>
              <a:t>HIGHLY recommend performance of asbestos investigation</a:t>
            </a:r>
          </a:p>
          <a:p>
            <a:pPr lvl="2"/>
            <a:r>
              <a:rPr lang="en-US" dirty="0"/>
              <a:t>Risk item</a:t>
            </a:r>
          </a:p>
          <a:p>
            <a:pPr lvl="1"/>
            <a:r>
              <a:rPr lang="en-US" dirty="0"/>
              <a:t>Identify whether or not asbestos was encountered</a:t>
            </a:r>
          </a:p>
          <a:p>
            <a:pPr lvl="1"/>
            <a:r>
              <a:rPr lang="en-US" dirty="0"/>
              <a:t>Attach investigation results </a:t>
            </a:r>
          </a:p>
          <a:p>
            <a:pPr lvl="2"/>
            <a:endParaRPr lang="en-US" dirty="0"/>
          </a:p>
        </p:txBody>
      </p:sp>
    </p:spTree>
    <p:extLst>
      <p:ext uri="{BB962C8B-B14F-4D97-AF65-F5344CB8AC3E}">
        <p14:creationId xmlns:p14="http://schemas.microsoft.com/office/powerpoint/2010/main" val="4174036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Understand how to integrate the DB project development process into ODOT’s standard processes</a:t>
            </a:r>
          </a:p>
          <a:p>
            <a:r>
              <a:rPr lang="en-US" dirty="0"/>
              <a:t>Understand the importance of developing complete and thorough scoping documents</a:t>
            </a:r>
          </a:p>
          <a:p>
            <a:endParaRPr lang="en-US" dirty="0"/>
          </a:p>
        </p:txBody>
      </p:sp>
      <p:sp>
        <p:nvSpPr>
          <p:cNvPr id="3" name="Title 2"/>
          <p:cNvSpPr>
            <a:spLocks noGrp="1"/>
          </p:cNvSpPr>
          <p:nvPr>
            <p:ph type="title"/>
          </p:nvPr>
        </p:nvSpPr>
        <p:spPr/>
        <p:txBody>
          <a:bodyPr/>
          <a:lstStyle/>
          <a:p>
            <a:r>
              <a:rPr lang="en-US" dirty="0"/>
              <a:t>Learning Outcomes</a:t>
            </a:r>
          </a:p>
        </p:txBody>
      </p:sp>
    </p:spTree>
    <p:extLst>
      <p:ext uri="{BB962C8B-B14F-4D97-AF65-F5344CB8AC3E}">
        <p14:creationId xmlns:p14="http://schemas.microsoft.com/office/powerpoint/2010/main" val="25234993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Environmental</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20</a:t>
            </a:fld>
            <a:endParaRPr lang="en-US" dirty="0"/>
          </a:p>
        </p:txBody>
      </p:sp>
      <p:sp>
        <p:nvSpPr>
          <p:cNvPr id="4" name="Content Placeholder 3"/>
          <p:cNvSpPr>
            <a:spLocks noGrp="1"/>
          </p:cNvSpPr>
          <p:nvPr>
            <p:ph sz="quarter" idx="11"/>
          </p:nvPr>
        </p:nvSpPr>
        <p:spPr/>
        <p:txBody>
          <a:bodyPr>
            <a:normAutofit/>
          </a:bodyPr>
          <a:lstStyle/>
          <a:p>
            <a:r>
              <a:rPr lang="en-US" dirty="0"/>
              <a:t>Determine and size project impact area to accommodate “worst case scenario” environmentally</a:t>
            </a:r>
          </a:p>
          <a:p>
            <a:r>
              <a:rPr lang="en-US" dirty="0"/>
              <a:t>Address Scenic Rivers</a:t>
            </a:r>
          </a:p>
          <a:p>
            <a:r>
              <a:rPr lang="en-US" dirty="0"/>
              <a:t>Address environmental commitments made as part of NEPA process</a:t>
            </a:r>
          </a:p>
          <a:p>
            <a:r>
              <a:rPr lang="en-US" dirty="0"/>
              <a:t>Determine permit requirements </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97880" y="2845195"/>
            <a:ext cx="3184126" cy="3369867"/>
          </a:xfrm>
          <a:prstGeom prst="rect">
            <a:avLst/>
          </a:prstGeom>
        </p:spPr>
      </p:pic>
    </p:spTree>
    <p:extLst>
      <p:ext uri="{BB962C8B-B14F-4D97-AF65-F5344CB8AC3E}">
        <p14:creationId xmlns:p14="http://schemas.microsoft.com/office/powerpoint/2010/main" val="2188555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Right of Way </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21</a:t>
            </a:fld>
            <a:endParaRPr lang="en-US" dirty="0"/>
          </a:p>
        </p:txBody>
      </p:sp>
      <p:sp>
        <p:nvSpPr>
          <p:cNvPr id="4" name="Content Placeholder 3"/>
          <p:cNvSpPr>
            <a:spLocks noGrp="1"/>
          </p:cNvSpPr>
          <p:nvPr>
            <p:ph sz="quarter" idx="11"/>
          </p:nvPr>
        </p:nvSpPr>
        <p:spPr/>
        <p:txBody>
          <a:bodyPr/>
          <a:lstStyle/>
          <a:p>
            <a:r>
              <a:rPr lang="en-US" dirty="0"/>
              <a:t>ODOT generally acquires all ROW prior to award</a:t>
            </a:r>
          </a:p>
          <a:p>
            <a:r>
              <a:rPr lang="en-US" dirty="0"/>
              <a:t>If the DBT requires additional ROW to accommodate its design, typical responsibilities are as follows:</a:t>
            </a:r>
          </a:p>
        </p:txBody>
      </p:sp>
      <p:graphicFrame>
        <p:nvGraphicFramePr>
          <p:cNvPr id="5" name="Table 4"/>
          <p:cNvGraphicFramePr>
            <a:graphicFrameLocks noGrp="1"/>
          </p:cNvGraphicFramePr>
          <p:nvPr>
            <p:extLst>
              <p:ext uri="{D42A27DB-BD31-4B8C-83A1-F6EECF244321}">
                <p14:modId xmlns:p14="http://schemas.microsoft.com/office/powerpoint/2010/main" val="2965964721"/>
              </p:ext>
            </p:extLst>
          </p:nvPr>
        </p:nvGraphicFramePr>
        <p:xfrm>
          <a:off x="304800" y="2374604"/>
          <a:ext cx="8477250" cy="2473960"/>
        </p:xfrm>
        <a:graphic>
          <a:graphicData uri="http://schemas.openxmlformats.org/drawingml/2006/table">
            <a:tbl>
              <a:tblPr firstRow="1" bandRow="1">
                <a:tableStyleId>{5C22544A-7EE6-4342-B048-85BDC9FD1C3A}</a:tableStyleId>
              </a:tblPr>
              <a:tblGrid>
                <a:gridCol w="4238625">
                  <a:extLst>
                    <a:ext uri="{9D8B030D-6E8A-4147-A177-3AD203B41FA5}">
                      <a16:colId xmlns:a16="http://schemas.microsoft.com/office/drawing/2014/main" val="20000"/>
                    </a:ext>
                  </a:extLst>
                </a:gridCol>
                <a:gridCol w="4238625">
                  <a:extLst>
                    <a:ext uri="{9D8B030D-6E8A-4147-A177-3AD203B41FA5}">
                      <a16:colId xmlns:a16="http://schemas.microsoft.com/office/drawing/2014/main" val="20001"/>
                    </a:ext>
                  </a:extLst>
                </a:gridCol>
              </a:tblGrid>
              <a:tr h="370840">
                <a:tc>
                  <a:txBody>
                    <a:bodyPr/>
                    <a:lstStyle/>
                    <a:p>
                      <a:pPr algn="ctr"/>
                      <a:r>
                        <a:rPr lang="en-US" baseline="0" dirty="0"/>
                        <a:t>DBT Responsibilities </a:t>
                      </a:r>
                      <a:endParaRPr lang="en-US" dirty="0"/>
                    </a:p>
                  </a:txBody>
                  <a:tcPr/>
                </a:tc>
                <a:tc>
                  <a:txBody>
                    <a:bodyPr/>
                    <a:lstStyle/>
                    <a:p>
                      <a:pPr algn="ctr"/>
                      <a:r>
                        <a:rPr lang="en-US" dirty="0"/>
                        <a:t>ODOT Responsibilities </a:t>
                      </a:r>
                    </a:p>
                  </a:txBody>
                  <a:tcPr/>
                </a:tc>
                <a:extLst>
                  <a:ext uri="{0D108BD9-81ED-4DB2-BD59-A6C34878D82A}">
                    <a16:rowId xmlns:a16="http://schemas.microsoft.com/office/drawing/2014/main" val="10000"/>
                  </a:ext>
                </a:extLst>
              </a:tr>
              <a:tr h="370840">
                <a:tc>
                  <a:txBody>
                    <a:bodyPr/>
                    <a:lstStyle/>
                    <a:p>
                      <a:pPr marL="285750" indent="-285750">
                        <a:spcBef>
                          <a:spcPts val="600"/>
                        </a:spcBef>
                        <a:buFont typeface="Arial" panose="020B0604020202020204" pitchFamily="34" charset="0"/>
                        <a:buChar char="•"/>
                      </a:pPr>
                      <a:r>
                        <a:rPr lang="en-US" sz="1600" dirty="0"/>
                        <a:t>Prepare and submit ROW plans and legal descriptions</a:t>
                      </a:r>
                    </a:p>
                    <a:p>
                      <a:pPr marL="285750" indent="-285750">
                        <a:spcBef>
                          <a:spcPts val="600"/>
                        </a:spcBef>
                        <a:buFont typeface="Arial" panose="020B0604020202020204" pitchFamily="34" charset="0"/>
                        <a:buChar char="•"/>
                      </a:pPr>
                      <a:r>
                        <a:rPr lang="en-US" sz="1600" dirty="0"/>
                        <a:t>Contract</a:t>
                      </a:r>
                      <a:r>
                        <a:rPr lang="en-US" sz="1600" baseline="0" dirty="0"/>
                        <a:t> with ODOT pre-approved Title Agent to perform Search and Title Reports </a:t>
                      </a:r>
                    </a:p>
                    <a:p>
                      <a:pPr marL="285750" indent="-285750">
                        <a:spcBef>
                          <a:spcPts val="600"/>
                        </a:spcBef>
                        <a:buFont typeface="Arial" panose="020B0604020202020204" pitchFamily="34" charset="0"/>
                        <a:buChar char="•"/>
                      </a:pPr>
                      <a:endParaRPr lang="en-US" sz="1600" dirty="0"/>
                    </a:p>
                  </a:txBody>
                  <a:tcPr/>
                </a:tc>
                <a:tc>
                  <a:txBody>
                    <a:bodyPr/>
                    <a:lstStyle/>
                    <a:p>
                      <a:pPr marL="285750" indent="-285750">
                        <a:spcBef>
                          <a:spcPts val="600"/>
                        </a:spcBef>
                        <a:buFont typeface="Arial" panose="020B0604020202020204" pitchFamily="34" charset="0"/>
                        <a:buChar char="•"/>
                      </a:pPr>
                      <a:r>
                        <a:rPr lang="en-US" sz="1600" dirty="0"/>
                        <a:t>Acquire</a:t>
                      </a:r>
                      <a:r>
                        <a:rPr lang="en-US" sz="1600" baseline="0" dirty="0"/>
                        <a:t> ROW</a:t>
                      </a:r>
                    </a:p>
                    <a:p>
                      <a:pPr marL="285750" indent="-285750">
                        <a:spcBef>
                          <a:spcPts val="600"/>
                        </a:spcBef>
                        <a:buFont typeface="Arial" panose="020B0604020202020204" pitchFamily="34" charset="0"/>
                        <a:buChar char="•"/>
                      </a:pPr>
                      <a:r>
                        <a:rPr lang="en-US" sz="1600" baseline="0" dirty="0"/>
                        <a:t>Perform Relocation Assistance study (if required)</a:t>
                      </a:r>
                    </a:p>
                    <a:p>
                      <a:pPr marL="285750" indent="-285750">
                        <a:spcBef>
                          <a:spcPts val="600"/>
                        </a:spcBef>
                        <a:buFont typeface="Arial" panose="020B0604020202020204" pitchFamily="34" charset="0"/>
                        <a:buChar char="•"/>
                      </a:pPr>
                      <a:r>
                        <a:rPr lang="en-US" sz="1600" baseline="0" dirty="0"/>
                        <a:t>Provide ROW Cost Estimate</a:t>
                      </a:r>
                    </a:p>
                    <a:p>
                      <a:pPr marL="285750" indent="-285750">
                        <a:spcBef>
                          <a:spcPts val="600"/>
                        </a:spcBef>
                        <a:buFont typeface="Arial" panose="020B0604020202020204" pitchFamily="34" charset="0"/>
                        <a:buChar char="•"/>
                      </a:pPr>
                      <a:r>
                        <a:rPr lang="en-US" sz="1600" baseline="0" dirty="0"/>
                        <a:t>Prepare and submit Certificates of ROW to FHWA</a:t>
                      </a:r>
                    </a:p>
                    <a:p>
                      <a:pPr marL="285750" indent="-285750">
                        <a:spcBef>
                          <a:spcPts val="600"/>
                        </a:spcBef>
                        <a:buFont typeface="Arial" panose="020B0604020202020204" pitchFamily="34" charset="0"/>
                        <a:buChar char="•"/>
                      </a:pPr>
                      <a:endParaRPr lang="en-US" sz="1600" baseline="0"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935692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Utilities</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22</a:t>
            </a:fld>
            <a:endParaRPr lang="en-US" dirty="0"/>
          </a:p>
        </p:txBody>
      </p:sp>
      <p:graphicFrame>
        <p:nvGraphicFramePr>
          <p:cNvPr id="5" name="Content Placeholder 4"/>
          <p:cNvGraphicFramePr>
            <a:graphicFrameLocks noGrp="1"/>
          </p:cNvGraphicFramePr>
          <p:nvPr>
            <p:ph sz="quarter" idx="11"/>
            <p:extLst>
              <p:ext uri="{D42A27DB-BD31-4B8C-83A1-F6EECF244321}">
                <p14:modId xmlns:p14="http://schemas.microsoft.com/office/powerpoint/2010/main" val="2566146070"/>
              </p:ext>
            </p:extLst>
          </p:nvPr>
        </p:nvGraphicFramePr>
        <p:xfrm>
          <a:off x="304800" y="787284"/>
          <a:ext cx="8477250" cy="5306679"/>
        </p:xfrm>
        <a:graphic>
          <a:graphicData uri="http://schemas.openxmlformats.org/drawingml/2006/table">
            <a:tbl>
              <a:tblPr firstRow="1" bandRow="1">
                <a:tableStyleId>{5C22544A-7EE6-4342-B048-85BDC9FD1C3A}</a:tableStyleId>
              </a:tblPr>
              <a:tblGrid>
                <a:gridCol w="4238625">
                  <a:extLst>
                    <a:ext uri="{9D8B030D-6E8A-4147-A177-3AD203B41FA5}">
                      <a16:colId xmlns:a16="http://schemas.microsoft.com/office/drawing/2014/main" val="20000"/>
                    </a:ext>
                  </a:extLst>
                </a:gridCol>
                <a:gridCol w="4238625">
                  <a:extLst>
                    <a:ext uri="{9D8B030D-6E8A-4147-A177-3AD203B41FA5}">
                      <a16:colId xmlns:a16="http://schemas.microsoft.com/office/drawing/2014/main" val="20001"/>
                    </a:ext>
                  </a:extLst>
                </a:gridCol>
              </a:tblGrid>
              <a:tr h="353615">
                <a:tc>
                  <a:txBody>
                    <a:bodyPr/>
                    <a:lstStyle/>
                    <a:p>
                      <a:pPr algn="ctr"/>
                      <a:r>
                        <a:rPr lang="en-US" dirty="0"/>
                        <a:t>Utility Coordinator Responsibilities</a:t>
                      </a:r>
                    </a:p>
                  </a:txBody>
                  <a:tcPr/>
                </a:tc>
                <a:tc>
                  <a:txBody>
                    <a:bodyPr/>
                    <a:lstStyle/>
                    <a:p>
                      <a:pPr algn="ctr"/>
                      <a:r>
                        <a:rPr lang="en-US" dirty="0"/>
                        <a:t>DBT Responsibilities </a:t>
                      </a:r>
                    </a:p>
                  </a:txBody>
                  <a:tcPr/>
                </a:tc>
                <a:extLst>
                  <a:ext uri="{0D108BD9-81ED-4DB2-BD59-A6C34878D82A}">
                    <a16:rowId xmlns:a16="http://schemas.microsoft.com/office/drawing/2014/main" val="10000"/>
                  </a:ext>
                </a:extLst>
              </a:tr>
              <a:tr h="4940919">
                <a:tc>
                  <a:txBody>
                    <a:bodyPr/>
                    <a:lstStyle/>
                    <a:p>
                      <a:pPr marL="0" indent="0">
                        <a:spcBef>
                          <a:spcPts val="300"/>
                        </a:spcBef>
                        <a:buFont typeface="Arial" panose="020B0604020202020204" pitchFamily="34" charset="0"/>
                        <a:buNone/>
                      </a:pPr>
                      <a:r>
                        <a:rPr lang="en-US" sz="1600" u="sng" baseline="0"/>
                        <a:t>Pre-Award</a:t>
                      </a:r>
                    </a:p>
                    <a:p>
                      <a:pPr marL="285750" indent="-285750">
                        <a:spcBef>
                          <a:spcPts val="300"/>
                        </a:spcBef>
                        <a:buFont typeface="Arial" panose="020B0604020202020204" pitchFamily="34" charset="0"/>
                        <a:buChar char="•"/>
                      </a:pPr>
                      <a:r>
                        <a:rPr lang="en-US" sz="1600" baseline="0"/>
                        <a:t>Identify </a:t>
                      </a:r>
                      <a:r>
                        <a:rPr lang="en-US" sz="1600" baseline="0" dirty="0"/>
                        <a:t>potential utilities</a:t>
                      </a:r>
                    </a:p>
                    <a:p>
                      <a:pPr marL="285750" indent="-285750">
                        <a:spcBef>
                          <a:spcPts val="300"/>
                        </a:spcBef>
                        <a:buFont typeface="Arial" panose="020B0604020202020204" pitchFamily="34" charset="0"/>
                        <a:buChar char="•"/>
                      </a:pPr>
                      <a:r>
                        <a:rPr lang="en-US" sz="1600" baseline="0" dirty="0"/>
                        <a:t>Contact utility </a:t>
                      </a:r>
                      <a:r>
                        <a:rPr lang="en-US" sz="1600" baseline="0"/>
                        <a:t>companies to </a:t>
                      </a:r>
                      <a:r>
                        <a:rPr lang="en-US" sz="1600" baseline="0" dirty="0"/>
                        <a:t>locate </a:t>
                      </a:r>
                      <a:r>
                        <a:rPr lang="en-US" sz="1600" baseline="0"/>
                        <a:t>underground facilities and identify </a:t>
                      </a:r>
                      <a:r>
                        <a:rPr lang="en-US" sz="1600" baseline="0" dirty="0"/>
                        <a:t>known conflicts</a:t>
                      </a:r>
                    </a:p>
                    <a:p>
                      <a:pPr marL="285750" indent="-285750">
                        <a:spcBef>
                          <a:spcPts val="300"/>
                        </a:spcBef>
                        <a:buFont typeface="Arial" panose="020B0604020202020204" pitchFamily="34" charset="0"/>
                        <a:buChar char="•"/>
                      </a:pPr>
                      <a:r>
                        <a:rPr lang="en-US" sz="1600" baseline="0" dirty="0"/>
                        <a:t>Estimate utility </a:t>
                      </a:r>
                      <a:r>
                        <a:rPr lang="en-US" sz="1600" baseline="0"/>
                        <a:t>reimbursement costs</a:t>
                      </a:r>
                    </a:p>
                    <a:p>
                      <a:pPr marL="285750" indent="-285750">
                        <a:spcBef>
                          <a:spcPts val="300"/>
                        </a:spcBef>
                        <a:buFont typeface="Arial" panose="020B0604020202020204" pitchFamily="34" charset="0"/>
                        <a:buChar char="•"/>
                      </a:pPr>
                      <a:r>
                        <a:rPr lang="en-US" sz="1600" baseline="0"/>
                        <a:t>Begin relocation (if necessary)</a:t>
                      </a:r>
                    </a:p>
                    <a:p>
                      <a:pPr marL="285750" indent="-285750">
                        <a:spcBef>
                          <a:spcPts val="300"/>
                        </a:spcBef>
                        <a:buFont typeface="Arial" panose="020B0604020202020204" pitchFamily="34" charset="0"/>
                        <a:buChar char="•"/>
                      </a:pPr>
                      <a:r>
                        <a:rPr lang="en-US" sz="1600" baseline="0"/>
                        <a:t>Attach all known utility information to the Scope and list all underground &amp; overhead utilities</a:t>
                      </a:r>
                    </a:p>
                    <a:p>
                      <a:pPr marL="285750" indent="-285750">
                        <a:spcBef>
                          <a:spcPts val="300"/>
                        </a:spcBef>
                        <a:buFont typeface="Arial" panose="020B0604020202020204" pitchFamily="34" charset="0"/>
                        <a:buChar char="•"/>
                      </a:pPr>
                      <a:r>
                        <a:rPr lang="en-US" sz="1600" baseline="0"/>
                        <a:t>Answer pre-bid questions related to utilities</a:t>
                      </a:r>
                    </a:p>
                    <a:p>
                      <a:pPr marL="0" indent="0">
                        <a:spcBef>
                          <a:spcPts val="300"/>
                        </a:spcBef>
                        <a:buFont typeface="Arial" panose="020B0604020202020204" pitchFamily="34" charset="0"/>
                        <a:buNone/>
                      </a:pPr>
                      <a:r>
                        <a:rPr lang="en-US" sz="1600" u="sng" baseline="0"/>
                        <a:t>Post-Awar</a:t>
                      </a:r>
                      <a:r>
                        <a:rPr lang="en-US" sz="1600" baseline="0"/>
                        <a:t>d</a:t>
                      </a:r>
                    </a:p>
                    <a:p>
                      <a:pPr marL="285750" indent="-285750">
                        <a:spcBef>
                          <a:spcPts val="300"/>
                        </a:spcBef>
                        <a:buFont typeface="Arial" panose="020B0604020202020204" pitchFamily="34" charset="0"/>
                        <a:buChar char="•"/>
                      </a:pPr>
                      <a:r>
                        <a:rPr lang="en-US" sz="1600" baseline="0"/>
                        <a:t>Direct relocation needs to utilities</a:t>
                      </a:r>
                    </a:p>
                    <a:p>
                      <a:pPr marL="285750" indent="-285750">
                        <a:spcBef>
                          <a:spcPts val="300"/>
                        </a:spcBef>
                        <a:buFont typeface="Arial" panose="020B0604020202020204" pitchFamily="34" charset="0"/>
                        <a:buChar char="•"/>
                      </a:pPr>
                      <a:r>
                        <a:rPr lang="en-US" sz="1600" baseline="0"/>
                        <a:t>Attend all utility meetings</a:t>
                      </a:r>
                    </a:p>
                    <a:p>
                      <a:pPr marL="285750" indent="-285750">
                        <a:spcBef>
                          <a:spcPts val="300"/>
                        </a:spcBef>
                        <a:buFont typeface="Arial" panose="020B0604020202020204" pitchFamily="34" charset="0"/>
                        <a:buChar char="•"/>
                      </a:pPr>
                      <a:r>
                        <a:rPr lang="en-US" sz="1600" baseline="0"/>
                        <a:t>Authorize funds for relocation</a:t>
                      </a:r>
                    </a:p>
                    <a:p>
                      <a:pPr marL="285750" indent="-285750">
                        <a:spcBef>
                          <a:spcPts val="300"/>
                        </a:spcBef>
                        <a:buFont typeface="Arial" panose="020B0604020202020204" pitchFamily="34" charset="0"/>
                        <a:buChar char="•"/>
                      </a:pPr>
                      <a:r>
                        <a:rPr lang="en-US" sz="1600" baseline="0"/>
                        <a:t>Assist and keep records of DBT’s coordination process</a:t>
                      </a:r>
                      <a:endParaRPr lang="en-US" sz="1600" baseline="0" dirty="0"/>
                    </a:p>
                  </a:txBody>
                  <a:tcPr/>
                </a:tc>
                <a:tc>
                  <a:txBody>
                    <a:bodyPr/>
                    <a:lstStyle/>
                    <a:p>
                      <a:pPr marL="285750" indent="-285750">
                        <a:spcBef>
                          <a:spcPts val="300"/>
                        </a:spcBef>
                        <a:buFont typeface="Arial" panose="020B0604020202020204" pitchFamily="34" charset="0"/>
                        <a:buChar char="•"/>
                      </a:pPr>
                      <a:r>
                        <a:rPr lang="en-US" sz="1600" baseline="0" dirty="0"/>
                        <a:t>Coordinate with all affected utility owners</a:t>
                      </a:r>
                    </a:p>
                    <a:p>
                      <a:pPr marL="285750" indent="-285750">
                        <a:spcBef>
                          <a:spcPts val="300"/>
                        </a:spcBef>
                        <a:buFont typeface="Arial" panose="020B0604020202020204" pitchFamily="34" charset="0"/>
                        <a:buChar char="•"/>
                      </a:pPr>
                      <a:r>
                        <a:rPr lang="en-US" sz="1600" baseline="0" dirty="0"/>
                        <a:t>Identify utility relocation needs</a:t>
                      </a:r>
                    </a:p>
                    <a:p>
                      <a:pPr marL="285750" indent="-285750">
                        <a:spcBef>
                          <a:spcPts val="300"/>
                        </a:spcBef>
                        <a:buFont typeface="Arial" panose="020B0604020202020204" pitchFamily="34" charset="0"/>
                        <a:buChar char="•"/>
                      </a:pPr>
                      <a:r>
                        <a:rPr lang="en-US" sz="1600" baseline="0" dirty="0"/>
                        <a:t>Coordinate utility relocation with construction activities </a:t>
                      </a:r>
                    </a:p>
                    <a:p>
                      <a:pPr marL="285750" indent="-285750">
                        <a:spcBef>
                          <a:spcPts val="300"/>
                        </a:spcBef>
                        <a:buFont typeface="Arial" panose="020B0604020202020204" pitchFamily="34" charset="0"/>
                        <a:buChar char="•"/>
                      </a:pPr>
                      <a:r>
                        <a:rPr lang="en-US" sz="1600" baseline="0" dirty="0"/>
                        <a:t>Minimize potential delays in coordination and relocation of affected utilities</a:t>
                      </a:r>
                    </a:p>
                    <a:p>
                      <a:pPr marL="285750" indent="-285750">
                        <a:spcBef>
                          <a:spcPts val="300"/>
                        </a:spcBef>
                        <a:buFont typeface="Arial" panose="020B0604020202020204" pitchFamily="34" charset="0"/>
                        <a:buChar char="•"/>
                      </a:pPr>
                      <a:r>
                        <a:rPr lang="en-US" sz="1600" baseline="0" dirty="0"/>
                        <a:t>Attend meetings with utility owners and District Utility Coordinator </a:t>
                      </a:r>
                    </a:p>
                    <a:p>
                      <a:pPr marL="285750" indent="-285750">
                        <a:spcBef>
                          <a:spcPts val="300"/>
                        </a:spcBef>
                        <a:buFont typeface="Arial" panose="020B0604020202020204" pitchFamily="34" charset="0"/>
                        <a:buChar char="•"/>
                      </a:pPr>
                      <a:r>
                        <a:rPr lang="en-US" sz="1600" baseline="0" dirty="0"/>
                        <a:t>Coordinate proposed betterments with Utility Coordinator</a:t>
                      </a:r>
                    </a:p>
                    <a:p>
                      <a:pPr marL="285750" indent="-285750">
                        <a:spcBef>
                          <a:spcPts val="300"/>
                        </a:spcBef>
                        <a:buFont typeface="Arial" panose="020B0604020202020204" pitchFamily="34" charset="0"/>
                        <a:buChar char="•"/>
                      </a:pPr>
                      <a:endParaRPr lang="en-US" sz="1600" baseline="0"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532970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Maintenance of Traffic</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23</a:t>
            </a:fld>
            <a:endParaRPr lang="en-US" dirty="0"/>
          </a:p>
        </p:txBody>
      </p:sp>
      <p:sp>
        <p:nvSpPr>
          <p:cNvPr id="4" name="Content Placeholder 3"/>
          <p:cNvSpPr>
            <a:spLocks noGrp="1"/>
          </p:cNvSpPr>
          <p:nvPr>
            <p:ph sz="quarter" idx="11"/>
          </p:nvPr>
        </p:nvSpPr>
        <p:spPr/>
        <p:txBody>
          <a:bodyPr/>
          <a:lstStyle/>
          <a:p>
            <a:r>
              <a:rPr lang="en-US" dirty="0"/>
              <a:t>Identify all:</a:t>
            </a:r>
          </a:p>
          <a:p>
            <a:pPr lvl="1"/>
            <a:r>
              <a:rPr lang="en-US" dirty="0"/>
              <a:t>Preferences</a:t>
            </a:r>
          </a:p>
          <a:p>
            <a:pPr lvl="1"/>
            <a:r>
              <a:rPr lang="en-US" dirty="0"/>
              <a:t>Special provisions</a:t>
            </a:r>
          </a:p>
          <a:p>
            <a:pPr lvl="1"/>
            <a:r>
              <a:rPr lang="en-US" dirty="0"/>
              <a:t>Work restrictions</a:t>
            </a:r>
          </a:p>
          <a:p>
            <a:pPr lvl="1"/>
            <a:r>
              <a:rPr lang="en-US" dirty="0"/>
              <a:t>Work area limits</a:t>
            </a:r>
          </a:p>
          <a:p>
            <a:pPr lvl="1"/>
            <a:r>
              <a:rPr lang="en-US" dirty="0"/>
              <a:t>Applicable TEM Designer Notes</a:t>
            </a:r>
          </a:p>
          <a:p>
            <a:r>
              <a:rPr lang="en-US" dirty="0"/>
              <a:t>Consider Incentive/Disincentive or Lane Rental Strategies</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2688083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Scoping Areas of Concern</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24</a:t>
            </a:fld>
            <a:endParaRPr lang="en-US" dirty="0"/>
          </a:p>
        </p:txBody>
      </p:sp>
      <p:sp>
        <p:nvSpPr>
          <p:cNvPr id="4" name="Content Placeholder 3"/>
          <p:cNvSpPr>
            <a:spLocks noGrp="1"/>
          </p:cNvSpPr>
          <p:nvPr>
            <p:ph sz="quarter" idx="11"/>
          </p:nvPr>
        </p:nvSpPr>
        <p:spPr/>
        <p:txBody>
          <a:bodyPr>
            <a:normAutofit fontScale="92500" lnSpcReduction="10000"/>
          </a:bodyPr>
          <a:lstStyle/>
          <a:p>
            <a:r>
              <a:rPr lang="en-US" dirty="0"/>
              <a:t>Roadway</a:t>
            </a:r>
          </a:p>
          <a:p>
            <a:pPr lvl="1"/>
            <a:r>
              <a:rPr lang="en-US" dirty="0"/>
              <a:t>Lane Configuration</a:t>
            </a:r>
          </a:p>
          <a:p>
            <a:pPr lvl="1"/>
            <a:r>
              <a:rPr lang="en-US" dirty="0"/>
              <a:t>Signage Layout (if warranted)</a:t>
            </a:r>
          </a:p>
          <a:p>
            <a:r>
              <a:rPr lang="en-US" dirty="0"/>
              <a:t>Geotech</a:t>
            </a:r>
          </a:p>
          <a:p>
            <a:pPr lvl="1"/>
            <a:r>
              <a:rPr lang="en-US" dirty="0"/>
              <a:t>Provide soil and subsurface information</a:t>
            </a:r>
          </a:p>
          <a:p>
            <a:pPr lvl="1"/>
            <a:r>
              <a:rPr lang="en-US" dirty="0"/>
              <a:t>No interpretation</a:t>
            </a:r>
          </a:p>
          <a:p>
            <a:pPr lvl="1"/>
            <a:r>
              <a:rPr lang="en-US" dirty="0"/>
              <a:t>Subgrade Stabilization requirements</a:t>
            </a:r>
          </a:p>
          <a:p>
            <a:r>
              <a:rPr lang="en-US" dirty="0"/>
              <a:t>Utilities</a:t>
            </a:r>
          </a:p>
          <a:p>
            <a:pPr lvl="1"/>
            <a:r>
              <a:rPr lang="en-US" dirty="0"/>
              <a:t>Identify conflicts</a:t>
            </a:r>
          </a:p>
          <a:p>
            <a:pPr lvl="1"/>
            <a:r>
              <a:rPr lang="en-US" dirty="0"/>
              <a:t>Identify relocation timeframes (if possible)</a:t>
            </a:r>
          </a:p>
          <a:p>
            <a:r>
              <a:rPr lang="en-US" dirty="0"/>
              <a:t>Drainage</a:t>
            </a:r>
          </a:p>
          <a:p>
            <a:pPr lvl="1"/>
            <a:r>
              <a:rPr lang="en-US" dirty="0"/>
              <a:t>Reuse vs replacement</a:t>
            </a:r>
          </a:p>
        </p:txBody>
      </p:sp>
    </p:spTree>
    <p:extLst>
      <p:ext uri="{BB962C8B-B14F-4D97-AF65-F5344CB8AC3E}">
        <p14:creationId xmlns:p14="http://schemas.microsoft.com/office/powerpoint/2010/main" val="2091827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Scoping Areas of Concern</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25</a:t>
            </a:fld>
            <a:endParaRPr lang="en-US" dirty="0"/>
          </a:p>
        </p:txBody>
      </p:sp>
      <p:sp>
        <p:nvSpPr>
          <p:cNvPr id="4" name="Content Placeholder 3"/>
          <p:cNvSpPr>
            <a:spLocks noGrp="1"/>
          </p:cNvSpPr>
          <p:nvPr>
            <p:ph sz="quarter" idx="11"/>
          </p:nvPr>
        </p:nvSpPr>
        <p:spPr/>
        <p:txBody>
          <a:bodyPr>
            <a:normAutofit fontScale="92500" lnSpcReduction="20000"/>
          </a:bodyPr>
          <a:lstStyle/>
          <a:p>
            <a:r>
              <a:rPr lang="en-US" dirty="0"/>
              <a:t>Structures</a:t>
            </a:r>
          </a:p>
          <a:p>
            <a:pPr lvl="1"/>
            <a:r>
              <a:rPr lang="en-US" dirty="0"/>
              <a:t>Repairs / Patching</a:t>
            </a:r>
          </a:p>
          <a:p>
            <a:pPr lvl="1"/>
            <a:r>
              <a:rPr lang="en-US" dirty="0"/>
              <a:t>Steel / Concrete</a:t>
            </a:r>
          </a:p>
          <a:p>
            <a:pPr lvl="1"/>
            <a:r>
              <a:rPr lang="en-US" dirty="0"/>
              <a:t>Bearings</a:t>
            </a:r>
          </a:p>
          <a:p>
            <a:r>
              <a:rPr lang="en-US" dirty="0"/>
              <a:t>Lighting</a:t>
            </a:r>
          </a:p>
          <a:p>
            <a:pPr lvl="1"/>
            <a:r>
              <a:rPr lang="en-US" dirty="0"/>
              <a:t>City Standards</a:t>
            </a:r>
          </a:p>
          <a:p>
            <a:pPr lvl="1"/>
            <a:r>
              <a:rPr lang="en-US" dirty="0"/>
              <a:t>2 vs 3 wire</a:t>
            </a:r>
          </a:p>
          <a:p>
            <a:pPr lvl="1"/>
            <a:r>
              <a:rPr lang="en-US" dirty="0"/>
              <a:t>Underpass and Tunnel Lighting</a:t>
            </a:r>
          </a:p>
          <a:p>
            <a:r>
              <a:rPr lang="en-US" dirty="0"/>
              <a:t>Design Exceptions</a:t>
            </a:r>
          </a:p>
          <a:p>
            <a:pPr lvl="1"/>
            <a:r>
              <a:rPr lang="en-US" dirty="0"/>
              <a:t>Identify any allowed</a:t>
            </a:r>
          </a:p>
          <a:p>
            <a:pPr lvl="1"/>
            <a:r>
              <a:rPr lang="en-US" dirty="0"/>
              <a:t>Clear Prior</a:t>
            </a:r>
          </a:p>
          <a:p>
            <a:pPr lvl="2"/>
            <a:r>
              <a:rPr lang="en-US" dirty="0"/>
              <a:t>Interstate &amp; Bridge Piers / Light Towers</a:t>
            </a:r>
          </a:p>
          <a:p>
            <a:pPr lvl="2"/>
            <a:r>
              <a:rPr lang="en-US" dirty="0"/>
              <a:t>Preliminary Engineering Design Exceptions</a:t>
            </a:r>
          </a:p>
          <a:p>
            <a:pPr lvl="2"/>
            <a:r>
              <a:rPr lang="en-US" dirty="0"/>
              <a:t>Shoulder Widths</a:t>
            </a:r>
          </a:p>
          <a:p>
            <a:pPr lvl="1"/>
            <a:endParaRPr lang="en-US" dirty="0"/>
          </a:p>
          <a:p>
            <a:pPr lvl="1"/>
            <a:endParaRPr lang="en-US" dirty="0"/>
          </a:p>
        </p:txBody>
      </p:sp>
    </p:spTree>
    <p:extLst>
      <p:ext uri="{BB962C8B-B14F-4D97-AF65-F5344CB8AC3E}">
        <p14:creationId xmlns:p14="http://schemas.microsoft.com/office/powerpoint/2010/main" val="13514476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Technical Criteria</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26</a:t>
            </a:fld>
            <a:endParaRPr lang="en-US" dirty="0"/>
          </a:p>
        </p:txBody>
      </p:sp>
      <p:sp>
        <p:nvSpPr>
          <p:cNvPr id="4" name="Content Placeholder 3"/>
          <p:cNvSpPr>
            <a:spLocks noGrp="1"/>
          </p:cNvSpPr>
          <p:nvPr>
            <p:ph sz="quarter" idx="11"/>
          </p:nvPr>
        </p:nvSpPr>
        <p:spPr/>
        <p:txBody>
          <a:bodyPr/>
          <a:lstStyle/>
          <a:p>
            <a:r>
              <a:rPr lang="en-US" dirty="0"/>
              <a:t>Specify basic configuration</a:t>
            </a:r>
          </a:p>
          <a:p>
            <a:r>
              <a:rPr lang="en-US" dirty="0"/>
              <a:t>Specify preferences</a:t>
            </a:r>
          </a:p>
          <a:p>
            <a:r>
              <a:rPr lang="en-US" dirty="0"/>
              <a:t>Identify restrictions</a:t>
            </a:r>
          </a:p>
          <a:p>
            <a:r>
              <a:rPr lang="en-US" dirty="0"/>
              <a:t>Supply existing plans and studies</a:t>
            </a:r>
          </a:p>
          <a:p>
            <a:r>
              <a:rPr lang="en-US" dirty="0"/>
              <a:t>Prescriptive (method) vs. performance specifications</a:t>
            </a:r>
          </a:p>
          <a:p>
            <a:endParaRPr lang="en-US" dirty="0"/>
          </a:p>
        </p:txBody>
      </p:sp>
    </p:spTree>
    <p:extLst>
      <p:ext uri="{BB962C8B-B14F-4D97-AF65-F5344CB8AC3E}">
        <p14:creationId xmlns:p14="http://schemas.microsoft.com/office/powerpoint/2010/main" val="39052447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Far to Take Preliminary Design?</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27</a:t>
            </a:fld>
            <a:endParaRPr lang="en-US" dirty="0"/>
          </a:p>
        </p:txBody>
      </p:sp>
      <p:sp>
        <p:nvSpPr>
          <p:cNvPr id="4" name="Content Placeholder 3"/>
          <p:cNvSpPr>
            <a:spLocks noGrp="1"/>
          </p:cNvSpPr>
          <p:nvPr>
            <p:ph sz="quarter" idx="11"/>
          </p:nvPr>
        </p:nvSpPr>
        <p:spPr/>
        <p:txBody>
          <a:bodyPr>
            <a:normAutofit/>
          </a:bodyPr>
          <a:lstStyle/>
          <a:p>
            <a:r>
              <a:rPr lang="en-US" dirty="0"/>
              <a:t>ODOT generally prepares Red Flag Summary, performs preliminary engineering, and prepares Scope of Services</a:t>
            </a:r>
          </a:p>
          <a:p>
            <a:r>
              <a:rPr lang="en-US" dirty="0"/>
              <a:t>Appropriate level of preliminary design driven by:</a:t>
            </a:r>
          </a:p>
          <a:p>
            <a:pPr lvl="1"/>
            <a:r>
              <a:rPr lang="en-US" dirty="0"/>
              <a:t>Project goals</a:t>
            </a:r>
          </a:p>
          <a:p>
            <a:pPr lvl="1"/>
            <a:r>
              <a:rPr lang="en-US" dirty="0"/>
              <a:t>Risk-sharing decisions</a:t>
            </a:r>
          </a:p>
          <a:p>
            <a:pPr lvl="1"/>
            <a:r>
              <a:rPr lang="en-US" dirty="0"/>
              <a:t>Procurement approach (least cost vs. technically responsive vs. value-based)</a:t>
            </a:r>
          </a:p>
          <a:p>
            <a:r>
              <a:rPr lang="en-US" dirty="0"/>
              <a:t>Level of design can affect:</a:t>
            </a:r>
          </a:p>
          <a:p>
            <a:pPr lvl="1"/>
            <a:r>
              <a:rPr lang="en-US" dirty="0"/>
              <a:t>DBT’s ability to innovate</a:t>
            </a:r>
          </a:p>
          <a:p>
            <a:pPr lvl="1"/>
            <a:r>
              <a:rPr lang="en-US" dirty="0"/>
              <a:t>Extent to which DBT can influence cost and time savings through ATCs or alternate designs</a:t>
            </a:r>
          </a:p>
          <a:p>
            <a:pPr lvl="1"/>
            <a:r>
              <a:rPr lang="en-US" dirty="0"/>
              <a:t>Risk transfer between ODOT and DBT </a:t>
            </a:r>
          </a:p>
        </p:txBody>
      </p:sp>
    </p:spTree>
    <p:extLst>
      <p:ext uri="{BB962C8B-B14F-4D97-AF65-F5344CB8AC3E}">
        <p14:creationId xmlns:p14="http://schemas.microsoft.com/office/powerpoint/2010/main" val="26343626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 of Design vs. Risk</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28</a:t>
            </a:fld>
            <a:endParaRPr lang="en-US" dirty="0"/>
          </a:p>
        </p:txBody>
      </p:sp>
      <p:grpSp>
        <p:nvGrpSpPr>
          <p:cNvPr id="5" name="Group 3"/>
          <p:cNvGrpSpPr>
            <a:grpSpLocks/>
          </p:cNvGrpSpPr>
          <p:nvPr/>
        </p:nvGrpSpPr>
        <p:grpSpPr bwMode="auto">
          <a:xfrm>
            <a:off x="792494" y="1533015"/>
            <a:ext cx="7532795" cy="3712037"/>
            <a:chOff x="699" y="1334"/>
            <a:chExt cx="4566" cy="2214"/>
          </a:xfrm>
        </p:grpSpPr>
        <p:grpSp>
          <p:nvGrpSpPr>
            <p:cNvPr id="6" name="Group 4"/>
            <p:cNvGrpSpPr>
              <a:grpSpLocks/>
            </p:cNvGrpSpPr>
            <p:nvPr/>
          </p:nvGrpSpPr>
          <p:grpSpPr bwMode="auto">
            <a:xfrm>
              <a:off x="784" y="1334"/>
              <a:ext cx="4481" cy="2214"/>
              <a:chOff x="784" y="1334"/>
              <a:chExt cx="4481" cy="2214"/>
            </a:xfrm>
          </p:grpSpPr>
          <p:sp>
            <p:nvSpPr>
              <p:cNvPr id="8" name="Text Box 5"/>
              <p:cNvSpPr txBox="1">
                <a:spLocks noChangeArrowheads="1"/>
              </p:cNvSpPr>
              <p:nvPr/>
            </p:nvSpPr>
            <p:spPr bwMode="auto">
              <a:xfrm>
                <a:off x="784" y="1334"/>
                <a:ext cx="424"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7200">
                    <a:solidFill>
                      <a:schemeClr val="tx2"/>
                    </a:solidFill>
                    <a:latin typeface="Arial Black" pitchFamily="34" charset="0"/>
                  </a:defRPr>
                </a:lvl1pPr>
                <a:lvl2pPr marL="742950" indent="-285750" eaLnBrk="0" hangingPunct="0">
                  <a:defRPr sz="7200">
                    <a:solidFill>
                      <a:schemeClr val="tx2"/>
                    </a:solidFill>
                    <a:latin typeface="Arial Black" pitchFamily="34" charset="0"/>
                  </a:defRPr>
                </a:lvl2pPr>
                <a:lvl3pPr marL="1143000" indent="-228600" eaLnBrk="0" hangingPunct="0">
                  <a:defRPr sz="7200">
                    <a:solidFill>
                      <a:schemeClr val="tx2"/>
                    </a:solidFill>
                    <a:latin typeface="Arial Black" pitchFamily="34" charset="0"/>
                  </a:defRPr>
                </a:lvl3pPr>
                <a:lvl4pPr marL="1600200" indent="-228600" eaLnBrk="0" hangingPunct="0">
                  <a:defRPr sz="7200">
                    <a:solidFill>
                      <a:schemeClr val="tx2"/>
                    </a:solidFill>
                    <a:latin typeface="Arial Black" pitchFamily="34" charset="0"/>
                  </a:defRPr>
                </a:lvl4pPr>
                <a:lvl5pPr marL="2057400" indent="-228600" eaLnBrk="0" hangingPunct="0">
                  <a:defRPr sz="7200">
                    <a:solidFill>
                      <a:schemeClr val="tx2"/>
                    </a:solidFill>
                    <a:latin typeface="Arial Black" pitchFamily="34" charset="0"/>
                  </a:defRPr>
                </a:lvl5pPr>
                <a:lvl6pPr marL="2514600" indent="-228600" algn="ctr" eaLnBrk="0" fontAlgn="base" hangingPunct="0">
                  <a:spcBef>
                    <a:spcPct val="0"/>
                  </a:spcBef>
                  <a:spcAft>
                    <a:spcPct val="0"/>
                  </a:spcAft>
                  <a:defRPr sz="7200">
                    <a:solidFill>
                      <a:schemeClr val="tx2"/>
                    </a:solidFill>
                    <a:latin typeface="Arial Black" pitchFamily="34" charset="0"/>
                  </a:defRPr>
                </a:lvl6pPr>
                <a:lvl7pPr marL="2971800" indent="-228600" algn="ctr" eaLnBrk="0" fontAlgn="base" hangingPunct="0">
                  <a:spcBef>
                    <a:spcPct val="0"/>
                  </a:spcBef>
                  <a:spcAft>
                    <a:spcPct val="0"/>
                  </a:spcAft>
                  <a:defRPr sz="7200">
                    <a:solidFill>
                      <a:schemeClr val="tx2"/>
                    </a:solidFill>
                    <a:latin typeface="Arial Black" pitchFamily="34" charset="0"/>
                  </a:defRPr>
                </a:lvl7pPr>
                <a:lvl8pPr marL="3429000" indent="-228600" algn="ctr" eaLnBrk="0" fontAlgn="base" hangingPunct="0">
                  <a:spcBef>
                    <a:spcPct val="0"/>
                  </a:spcBef>
                  <a:spcAft>
                    <a:spcPct val="0"/>
                  </a:spcAft>
                  <a:defRPr sz="7200">
                    <a:solidFill>
                      <a:schemeClr val="tx2"/>
                    </a:solidFill>
                    <a:latin typeface="Arial Black" pitchFamily="34" charset="0"/>
                  </a:defRPr>
                </a:lvl8pPr>
                <a:lvl9pPr marL="3886200" indent="-228600" algn="ctr" eaLnBrk="0" fontAlgn="base" hangingPunct="0">
                  <a:spcBef>
                    <a:spcPct val="0"/>
                  </a:spcBef>
                  <a:spcAft>
                    <a:spcPct val="0"/>
                  </a:spcAft>
                  <a:defRPr sz="7200">
                    <a:solidFill>
                      <a:schemeClr val="tx2"/>
                    </a:solidFill>
                    <a:latin typeface="Arial Black" pitchFamily="34" charset="0"/>
                  </a:defRPr>
                </a:lvl9pPr>
              </a:lstStyle>
              <a:p>
                <a:pPr algn="l"/>
                <a:r>
                  <a:rPr lang="en-US" altLang="en-US" sz="1600" b="1" dirty="0">
                    <a:solidFill>
                      <a:schemeClr val="tx1"/>
                    </a:solidFill>
                    <a:latin typeface="Times New Roman" pitchFamily="18" charset="0"/>
                  </a:rPr>
                  <a:t>MAX</a:t>
                </a:r>
              </a:p>
            </p:txBody>
          </p:sp>
          <p:sp>
            <p:nvSpPr>
              <p:cNvPr id="9" name="Text Box 6"/>
              <p:cNvSpPr txBox="1">
                <a:spLocks noChangeArrowheads="1"/>
              </p:cNvSpPr>
              <p:nvPr/>
            </p:nvSpPr>
            <p:spPr bwMode="auto">
              <a:xfrm>
                <a:off x="857" y="3060"/>
                <a:ext cx="38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7200">
                    <a:solidFill>
                      <a:schemeClr val="tx2"/>
                    </a:solidFill>
                    <a:latin typeface="Arial Black" pitchFamily="34" charset="0"/>
                  </a:defRPr>
                </a:lvl1pPr>
                <a:lvl2pPr marL="742950" indent="-285750" eaLnBrk="0" hangingPunct="0">
                  <a:defRPr sz="7200">
                    <a:solidFill>
                      <a:schemeClr val="tx2"/>
                    </a:solidFill>
                    <a:latin typeface="Arial Black" pitchFamily="34" charset="0"/>
                  </a:defRPr>
                </a:lvl2pPr>
                <a:lvl3pPr marL="1143000" indent="-228600" eaLnBrk="0" hangingPunct="0">
                  <a:defRPr sz="7200">
                    <a:solidFill>
                      <a:schemeClr val="tx2"/>
                    </a:solidFill>
                    <a:latin typeface="Arial Black" pitchFamily="34" charset="0"/>
                  </a:defRPr>
                </a:lvl3pPr>
                <a:lvl4pPr marL="1600200" indent="-228600" eaLnBrk="0" hangingPunct="0">
                  <a:defRPr sz="7200">
                    <a:solidFill>
                      <a:schemeClr val="tx2"/>
                    </a:solidFill>
                    <a:latin typeface="Arial Black" pitchFamily="34" charset="0"/>
                  </a:defRPr>
                </a:lvl4pPr>
                <a:lvl5pPr marL="2057400" indent="-228600" eaLnBrk="0" hangingPunct="0">
                  <a:defRPr sz="7200">
                    <a:solidFill>
                      <a:schemeClr val="tx2"/>
                    </a:solidFill>
                    <a:latin typeface="Arial Black" pitchFamily="34" charset="0"/>
                  </a:defRPr>
                </a:lvl5pPr>
                <a:lvl6pPr marL="2514600" indent="-228600" algn="ctr" eaLnBrk="0" fontAlgn="base" hangingPunct="0">
                  <a:spcBef>
                    <a:spcPct val="0"/>
                  </a:spcBef>
                  <a:spcAft>
                    <a:spcPct val="0"/>
                  </a:spcAft>
                  <a:defRPr sz="7200">
                    <a:solidFill>
                      <a:schemeClr val="tx2"/>
                    </a:solidFill>
                    <a:latin typeface="Arial Black" pitchFamily="34" charset="0"/>
                  </a:defRPr>
                </a:lvl6pPr>
                <a:lvl7pPr marL="2971800" indent="-228600" algn="ctr" eaLnBrk="0" fontAlgn="base" hangingPunct="0">
                  <a:spcBef>
                    <a:spcPct val="0"/>
                  </a:spcBef>
                  <a:spcAft>
                    <a:spcPct val="0"/>
                  </a:spcAft>
                  <a:defRPr sz="7200">
                    <a:solidFill>
                      <a:schemeClr val="tx2"/>
                    </a:solidFill>
                    <a:latin typeface="Arial Black" pitchFamily="34" charset="0"/>
                  </a:defRPr>
                </a:lvl7pPr>
                <a:lvl8pPr marL="3429000" indent="-228600" algn="ctr" eaLnBrk="0" fontAlgn="base" hangingPunct="0">
                  <a:spcBef>
                    <a:spcPct val="0"/>
                  </a:spcBef>
                  <a:spcAft>
                    <a:spcPct val="0"/>
                  </a:spcAft>
                  <a:defRPr sz="7200">
                    <a:solidFill>
                      <a:schemeClr val="tx2"/>
                    </a:solidFill>
                    <a:latin typeface="Arial Black" pitchFamily="34" charset="0"/>
                  </a:defRPr>
                </a:lvl8pPr>
                <a:lvl9pPr marL="3886200" indent="-228600" algn="ctr" eaLnBrk="0" fontAlgn="base" hangingPunct="0">
                  <a:spcBef>
                    <a:spcPct val="0"/>
                  </a:spcBef>
                  <a:spcAft>
                    <a:spcPct val="0"/>
                  </a:spcAft>
                  <a:defRPr sz="7200">
                    <a:solidFill>
                      <a:schemeClr val="tx2"/>
                    </a:solidFill>
                    <a:latin typeface="Arial Black" pitchFamily="34" charset="0"/>
                  </a:defRPr>
                </a:lvl9pPr>
              </a:lstStyle>
              <a:p>
                <a:pPr algn="l"/>
                <a:r>
                  <a:rPr lang="en-US" altLang="en-US" sz="1600" b="1" dirty="0">
                    <a:solidFill>
                      <a:schemeClr val="tx1"/>
                    </a:solidFill>
                    <a:latin typeface="Times New Roman" pitchFamily="18" charset="0"/>
                  </a:rPr>
                  <a:t>MIN</a:t>
                </a:r>
              </a:p>
            </p:txBody>
          </p:sp>
          <p:sp>
            <p:nvSpPr>
              <p:cNvPr id="10" name="Text Box 7"/>
              <p:cNvSpPr txBox="1">
                <a:spLocks noChangeArrowheads="1"/>
              </p:cNvSpPr>
              <p:nvPr/>
            </p:nvSpPr>
            <p:spPr bwMode="auto">
              <a:xfrm>
                <a:off x="2566" y="3315"/>
                <a:ext cx="1428"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7200">
                    <a:solidFill>
                      <a:schemeClr val="tx2"/>
                    </a:solidFill>
                    <a:latin typeface="Arial Black" pitchFamily="34" charset="0"/>
                  </a:defRPr>
                </a:lvl1pPr>
                <a:lvl2pPr marL="742950" indent="-285750" eaLnBrk="0" hangingPunct="0">
                  <a:defRPr sz="7200">
                    <a:solidFill>
                      <a:schemeClr val="tx2"/>
                    </a:solidFill>
                    <a:latin typeface="Arial Black" pitchFamily="34" charset="0"/>
                  </a:defRPr>
                </a:lvl2pPr>
                <a:lvl3pPr marL="1143000" indent="-228600" eaLnBrk="0" hangingPunct="0">
                  <a:defRPr sz="7200">
                    <a:solidFill>
                      <a:schemeClr val="tx2"/>
                    </a:solidFill>
                    <a:latin typeface="Arial Black" pitchFamily="34" charset="0"/>
                  </a:defRPr>
                </a:lvl3pPr>
                <a:lvl4pPr marL="1600200" indent="-228600" eaLnBrk="0" hangingPunct="0">
                  <a:defRPr sz="7200">
                    <a:solidFill>
                      <a:schemeClr val="tx2"/>
                    </a:solidFill>
                    <a:latin typeface="Arial Black" pitchFamily="34" charset="0"/>
                  </a:defRPr>
                </a:lvl4pPr>
                <a:lvl5pPr marL="2057400" indent="-228600" eaLnBrk="0" hangingPunct="0">
                  <a:defRPr sz="7200">
                    <a:solidFill>
                      <a:schemeClr val="tx2"/>
                    </a:solidFill>
                    <a:latin typeface="Arial Black" pitchFamily="34" charset="0"/>
                  </a:defRPr>
                </a:lvl5pPr>
                <a:lvl6pPr marL="2514600" indent="-228600" algn="ctr" eaLnBrk="0" fontAlgn="base" hangingPunct="0">
                  <a:spcBef>
                    <a:spcPct val="0"/>
                  </a:spcBef>
                  <a:spcAft>
                    <a:spcPct val="0"/>
                  </a:spcAft>
                  <a:defRPr sz="7200">
                    <a:solidFill>
                      <a:schemeClr val="tx2"/>
                    </a:solidFill>
                    <a:latin typeface="Arial Black" pitchFamily="34" charset="0"/>
                  </a:defRPr>
                </a:lvl6pPr>
                <a:lvl7pPr marL="2971800" indent="-228600" algn="ctr" eaLnBrk="0" fontAlgn="base" hangingPunct="0">
                  <a:spcBef>
                    <a:spcPct val="0"/>
                  </a:spcBef>
                  <a:spcAft>
                    <a:spcPct val="0"/>
                  </a:spcAft>
                  <a:defRPr sz="7200">
                    <a:solidFill>
                      <a:schemeClr val="tx2"/>
                    </a:solidFill>
                    <a:latin typeface="Arial Black" pitchFamily="34" charset="0"/>
                  </a:defRPr>
                </a:lvl7pPr>
                <a:lvl8pPr marL="3429000" indent="-228600" algn="ctr" eaLnBrk="0" fontAlgn="base" hangingPunct="0">
                  <a:spcBef>
                    <a:spcPct val="0"/>
                  </a:spcBef>
                  <a:spcAft>
                    <a:spcPct val="0"/>
                  </a:spcAft>
                  <a:defRPr sz="7200">
                    <a:solidFill>
                      <a:schemeClr val="tx2"/>
                    </a:solidFill>
                    <a:latin typeface="Arial Black" pitchFamily="34" charset="0"/>
                  </a:defRPr>
                </a:lvl8pPr>
                <a:lvl9pPr marL="3886200" indent="-228600" algn="ctr" eaLnBrk="0" fontAlgn="base" hangingPunct="0">
                  <a:spcBef>
                    <a:spcPct val="0"/>
                  </a:spcBef>
                  <a:spcAft>
                    <a:spcPct val="0"/>
                  </a:spcAft>
                  <a:defRPr sz="7200">
                    <a:solidFill>
                      <a:schemeClr val="tx2"/>
                    </a:solidFill>
                    <a:latin typeface="Arial Black" pitchFamily="34" charset="0"/>
                  </a:defRPr>
                </a:lvl9pPr>
              </a:lstStyle>
              <a:p>
                <a:pPr algn="l"/>
                <a:r>
                  <a:rPr lang="en-US" altLang="en-US" sz="1800" b="1" dirty="0">
                    <a:solidFill>
                      <a:schemeClr val="tx1"/>
                    </a:solidFill>
                    <a:latin typeface="Times New Roman" pitchFamily="18" charset="0"/>
                  </a:rPr>
                  <a:t>LEVEL OF DESIGN</a:t>
                </a:r>
              </a:p>
            </p:txBody>
          </p:sp>
          <p:sp>
            <p:nvSpPr>
              <p:cNvPr id="11" name="Rectangle 8"/>
              <p:cNvSpPr>
                <a:spLocks noChangeArrowheads="1"/>
              </p:cNvSpPr>
              <p:nvPr/>
            </p:nvSpPr>
            <p:spPr bwMode="auto">
              <a:xfrm>
                <a:off x="1344" y="1440"/>
                <a:ext cx="3792" cy="1776"/>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wrap="none" anchor="ctr"/>
              <a:lstStyle>
                <a:lvl1pPr eaLnBrk="0" hangingPunct="0">
                  <a:defRPr sz="7200">
                    <a:solidFill>
                      <a:schemeClr val="tx2"/>
                    </a:solidFill>
                    <a:latin typeface="Arial Black" pitchFamily="34" charset="0"/>
                  </a:defRPr>
                </a:lvl1pPr>
                <a:lvl2pPr marL="742950" indent="-285750" eaLnBrk="0" hangingPunct="0">
                  <a:defRPr sz="7200">
                    <a:solidFill>
                      <a:schemeClr val="tx2"/>
                    </a:solidFill>
                    <a:latin typeface="Arial Black" pitchFamily="34" charset="0"/>
                  </a:defRPr>
                </a:lvl2pPr>
                <a:lvl3pPr marL="1143000" indent="-228600" eaLnBrk="0" hangingPunct="0">
                  <a:defRPr sz="7200">
                    <a:solidFill>
                      <a:schemeClr val="tx2"/>
                    </a:solidFill>
                    <a:latin typeface="Arial Black" pitchFamily="34" charset="0"/>
                  </a:defRPr>
                </a:lvl3pPr>
                <a:lvl4pPr marL="1600200" indent="-228600" eaLnBrk="0" hangingPunct="0">
                  <a:defRPr sz="7200">
                    <a:solidFill>
                      <a:schemeClr val="tx2"/>
                    </a:solidFill>
                    <a:latin typeface="Arial Black" pitchFamily="34" charset="0"/>
                  </a:defRPr>
                </a:lvl4pPr>
                <a:lvl5pPr marL="2057400" indent="-228600" eaLnBrk="0" hangingPunct="0">
                  <a:defRPr sz="7200">
                    <a:solidFill>
                      <a:schemeClr val="tx2"/>
                    </a:solidFill>
                    <a:latin typeface="Arial Black" pitchFamily="34" charset="0"/>
                  </a:defRPr>
                </a:lvl5pPr>
                <a:lvl6pPr marL="2514600" indent="-228600" algn="ctr" eaLnBrk="0" fontAlgn="base" hangingPunct="0">
                  <a:spcBef>
                    <a:spcPct val="0"/>
                  </a:spcBef>
                  <a:spcAft>
                    <a:spcPct val="0"/>
                  </a:spcAft>
                  <a:defRPr sz="7200">
                    <a:solidFill>
                      <a:schemeClr val="tx2"/>
                    </a:solidFill>
                    <a:latin typeface="Arial Black" pitchFamily="34" charset="0"/>
                  </a:defRPr>
                </a:lvl6pPr>
                <a:lvl7pPr marL="2971800" indent="-228600" algn="ctr" eaLnBrk="0" fontAlgn="base" hangingPunct="0">
                  <a:spcBef>
                    <a:spcPct val="0"/>
                  </a:spcBef>
                  <a:spcAft>
                    <a:spcPct val="0"/>
                  </a:spcAft>
                  <a:defRPr sz="7200">
                    <a:solidFill>
                      <a:schemeClr val="tx2"/>
                    </a:solidFill>
                    <a:latin typeface="Arial Black" pitchFamily="34" charset="0"/>
                  </a:defRPr>
                </a:lvl7pPr>
                <a:lvl8pPr marL="3429000" indent="-228600" algn="ctr" eaLnBrk="0" fontAlgn="base" hangingPunct="0">
                  <a:spcBef>
                    <a:spcPct val="0"/>
                  </a:spcBef>
                  <a:spcAft>
                    <a:spcPct val="0"/>
                  </a:spcAft>
                  <a:defRPr sz="7200">
                    <a:solidFill>
                      <a:schemeClr val="tx2"/>
                    </a:solidFill>
                    <a:latin typeface="Arial Black" pitchFamily="34" charset="0"/>
                  </a:defRPr>
                </a:lvl8pPr>
                <a:lvl9pPr marL="3886200" indent="-228600" algn="ctr" eaLnBrk="0" fontAlgn="base" hangingPunct="0">
                  <a:spcBef>
                    <a:spcPct val="0"/>
                  </a:spcBef>
                  <a:spcAft>
                    <a:spcPct val="0"/>
                  </a:spcAft>
                  <a:defRPr sz="7200">
                    <a:solidFill>
                      <a:schemeClr val="tx2"/>
                    </a:solidFill>
                    <a:latin typeface="Arial Black" pitchFamily="34" charset="0"/>
                  </a:defRPr>
                </a:lvl9pPr>
              </a:lstStyle>
              <a:p>
                <a:pPr eaLnBrk="1" hangingPunct="1"/>
                <a:endParaRPr lang="en-US" altLang="en-US"/>
              </a:p>
            </p:txBody>
          </p:sp>
          <p:sp>
            <p:nvSpPr>
              <p:cNvPr id="12" name="Line 9"/>
              <p:cNvSpPr>
                <a:spLocks noChangeShapeType="1"/>
              </p:cNvSpPr>
              <p:nvPr/>
            </p:nvSpPr>
            <p:spPr bwMode="auto">
              <a:xfrm>
                <a:off x="1344" y="2160"/>
                <a:ext cx="3792"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Line 10"/>
              <p:cNvSpPr>
                <a:spLocks noChangeShapeType="1"/>
              </p:cNvSpPr>
              <p:nvPr/>
            </p:nvSpPr>
            <p:spPr bwMode="auto">
              <a:xfrm>
                <a:off x="1344" y="2544"/>
                <a:ext cx="3792"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Line 11"/>
              <p:cNvSpPr>
                <a:spLocks noChangeShapeType="1"/>
              </p:cNvSpPr>
              <p:nvPr/>
            </p:nvSpPr>
            <p:spPr bwMode="auto">
              <a:xfrm>
                <a:off x="1344" y="2880"/>
                <a:ext cx="3792"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 name="Line 12"/>
              <p:cNvSpPr>
                <a:spLocks noChangeShapeType="1"/>
              </p:cNvSpPr>
              <p:nvPr/>
            </p:nvSpPr>
            <p:spPr bwMode="auto">
              <a:xfrm>
                <a:off x="1344" y="1824"/>
                <a:ext cx="3792"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 name="Text Box 13"/>
              <p:cNvSpPr txBox="1">
                <a:spLocks noChangeArrowheads="1"/>
              </p:cNvSpPr>
              <p:nvPr/>
            </p:nvSpPr>
            <p:spPr bwMode="auto">
              <a:xfrm rot="1374726">
                <a:off x="1901" y="1937"/>
                <a:ext cx="415"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7200">
                    <a:solidFill>
                      <a:schemeClr val="tx2"/>
                    </a:solidFill>
                    <a:latin typeface="Arial Black" pitchFamily="34" charset="0"/>
                  </a:defRPr>
                </a:lvl1pPr>
                <a:lvl2pPr marL="742950" indent="-285750" eaLnBrk="0" hangingPunct="0">
                  <a:defRPr sz="7200">
                    <a:solidFill>
                      <a:schemeClr val="tx2"/>
                    </a:solidFill>
                    <a:latin typeface="Arial Black" pitchFamily="34" charset="0"/>
                  </a:defRPr>
                </a:lvl2pPr>
                <a:lvl3pPr marL="1143000" indent="-228600" eaLnBrk="0" hangingPunct="0">
                  <a:defRPr sz="7200">
                    <a:solidFill>
                      <a:schemeClr val="tx2"/>
                    </a:solidFill>
                    <a:latin typeface="Arial Black" pitchFamily="34" charset="0"/>
                  </a:defRPr>
                </a:lvl3pPr>
                <a:lvl4pPr marL="1600200" indent="-228600" eaLnBrk="0" hangingPunct="0">
                  <a:defRPr sz="7200">
                    <a:solidFill>
                      <a:schemeClr val="tx2"/>
                    </a:solidFill>
                    <a:latin typeface="Arial Black" pitchFamily="34" charset="0"/>
                  </a:defRPr>
                </a:lvl4pPr>
                <a:lvl5pPr marL="2057400" indent="-228600" eaLnBrk="0" hangingPunct="0">
                  <a:defRPr sz="7200">
                    <a:solidFill>
                      <a:schemeClr val="tx2"/>
                    </a:solidFill>
                    <a:latin typeface="Arial Black" pitchFamily="34" charset="0"/>
                  </a:defRPr>
                </a:lvl5pPr>
                <a:lvl6pPr marL="2514600" indent="-228600" algn="ctr" eaLnBrk="0" fontAlgn="base" hangingPunct="0">
                  <a:spcBef>
                    <a:spcPct val="0"/>
                  </a:spcBef>
                  <a:spcAft>
                    <a:spcPct val="0"/>
                  </a:spcAft>
                  <a:defRPr sz="7200">
                    <a:solidFill>
                      <a:schemeClr val="tx2"/>
                    </a:solidFill>
                    <a:latin typeface="Arial Black" pitchFamily="34" charset="0"/>
                  </a:defRPr>
                </a:lvl6pPr>
                <a:lvl7pPr marL="2971800" indent="-228600" algn="ctr" eaLnBrk="0" fontAlgn="base" hangingPunct="0">
                  <a:spcBef>
                    <a:spcPct val="0"/>
                  </a:spcBef>
                  <a:spcAft>
                    <a:spcPct val="0"/>
                  </a:spcAft>
                  <a:defRPr sz="7200">
                    <a:solidFill>
                      <a:schemeClr val="tx2"/>
                    </a:solidFill>
                    <a:latin typeface="Arial Black" pitchFamily="34" charset="0"/>
                  </a:defRPr>
                </a:lvl7pPr>
                <a:lvl8pPr marL="3429000" indent="-228600" algn="ctr" eaLnBrk="0" fontAlgn="base" hangingPunct="0">
                  <a:spcBef>
                    <a:spcPct val="0"/>
                  </a:spcBef>
                  <a:spcAft>
                    <a:spcPct val="0"/>
                  </a:spcAft>
                  <a:defRPr sz="7200">
                    <a:solidFill>
                      <a:schemeClr val="tx2"/>
                    </a:solidFill>
                    <a:latin typeface="Arial Black" pitchFamily="34" charset="0"/>
                  </a:defRPr>
                </a:lvl8pPr>
                <a:lvl9pPr marL="3886200" indent="-228600" algn="ctr" eaLnBrk="0" fontAlgn="base" hangingPunct="0">
                  <a:spcBef>
                    <a:spcPct val="0"/>
                  </a:spcBef>
                  <a:spcAft>
                    <a:spcPct val="0"/>
                  </a:spcAft>
                  <a:defRPr sz="7200">
                    <a:solidFill>
                      <a:schemeClr val="tx2"/>
                    </a:solidFill>
                    <a:latin typeface="Arial Black" pitchFamily="34" charset="0"/>
                  </a:defRPr>
                </a:lvl9pPr>
              </a:lstStyle>
              <a:p>
                <a:pPr algn="l"/>
                <a:r>
                  <a:rPr lang="en-US" altLang="en-US" sz="1800" b="1" dirty="0">
                    <a:solidFill>
                      <a:schemeClr val="tx1"/>
                    </a:solidFill>
                    <a:latin typeface="Times New Roman" pitchFamily="18" charset="0"/>
                  </a:rPr>
                  <a:t>DBT</a:t>
                </a:r>
              </a:p>
            </p:txBody>
          </p:sp>
          <p:sp>
            <p:nvSpPr>
              <p:cNvPr id="17" name="Text Box 14"/>
              <p:cNvSpPr txBox="1">
                <a:spLocks noChangeArrowheads="1"/>
              </p:cNvSpPr>
              <p:nvPr/>
            </p:nvSpPr>
            <p:spPr bwMode="auto">
              <a:xfrm rot="20298660">
                <a:off x="4028" y="1904"/>
                <a:ext cx="682"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7200">
                    <a:solidFill>
                      <a:schemeClr val="tx2"/>
                    </a:solidFill>
                    <a:latin typeface="Arial Black" pitchFamily="34" charset="0"/>
                  </a:defRPr>
                </a:lvl1pPr>
                <a:lvl2pPr marL="742950" indent="-285750" eaLnBrk="0" hangingPunct="0">
                  <a:defRPr sz="7200">
                    <a:solidFill>
                      <a:schemeClr val="tx2"/>
                    </a:solidFill>
                    <a:latin typeface="Arial Black" pitchFamily="34" charset="0"/>
                  </a:defRPr>
                </a:lvl2pPr>
                <a:lvl3pPr marL="1143000" indent="-228600" eaLnBrk="0" hangingPunct="0">
                  <a:defRPr sz="7200">
                    <a:solidFill>
                      <a:schemeClr val="tx2"/>
                    </a:solidFill>
                    <a:latin typeface="Arial Black" pitchFamily="34" charset="0"/>
                  </a:defRPr>
                </a:lvl3pPr>
                <a:lvl4pPr marL="1600200" indent="-228600" eaLnBrk="0" hangingPunct="0">
                  <a:defRPr sz="7200">
                    <a:solidFill>
                      <a:schemeClr val="tx2"/>
                    </a:solidFill>
                    <a:latin typeface="Arial Black" pitchFamily="34" charset="0"/>
                  </a:defRPr>
                </a:lvl4pPr>
                <a:lvl5pPr marL="2057400" indent="-228600" eaLnBrk="0" hangingPunct="0">
                  <a:defRPr sz="7200">
                    <a:solidFill>
                      <a:schemeClr val="tx2"/>
                    </a:solidFill>
                    <a:latin typeface="Arial Black" pitchFamily="34" charset="0"/>
                  </a:defRPr>
                </a:lvl5pPr>
                <a:lvl6pPr marL="2514600" indent="-228600" algn="ctr" eaLnBrk="0" fontAlgn="base" hangingPunct="0">
                  <a:spcBef>
                    <a:spcPct val="0"/>
                  </a:spcBef>
                  <a:spcAft>
                    <a:spcPct val="0"/>
                  </a:spcAft>
                  <a:defRPr sz="7200">
                    <a:solidFill>
                      <a:schemeClr val="tx2"/>
                    </a:solidFill>
                    <a:latin typeface="Arial Black" pitchFamily="34" charset="0"/>
                  </a:defRPr>
                </a:lvl6pPr>
                <a:lvl7pPr marL="2971800" indent="-228600" algn="ctr" eaLnBrk="0" fontAlgn="base" hangingPunct="0">
                  <a:spcBef>
                    <a:spcPct val="0"/>
                  </a:spcBef>
                  <a:spcAft>
                    <a:spcPct val="0"/>
                  </a:spcAft>
                  <a:defRPr sz="7200">
                    <a:solidFill>
                      <a:schemeClr val="tx2"/>
                    </a:solidFill>
                    <a:latin typeface="Arial Black" pitchFamily="34" charset="0"/>
                  </a:defRPr>
                </a:lvl7pPr>
                <a:lvl8pPr marL="3429000" indent="-228600" algn="ctr" eaLnBrk="0" fontAlgn="base" hangingPunct="0">
                  <a:spcBef>
                    <a:spcPct val="0"/>
                  </a:spcBef>
                  <a:spcAft>
                    <a:spcPct val="0"/>
                  </a:spcAft>
                  <a:defRPr sz="7200">
                    <a:solidFill>
                      <a:schemeClr val="tx2"/>
                    </a:solidFill>
                    <a:latin typeface="Arial Black" pitchFamily="34" charset="0"/>
                  </a:defRPr>
                </a:lvl8pPr>
                <a:lvl9pPr marL="3886200" indent="-228600" algn="ctr" eaLnBrk="0" fontAlgn="base" hangingPunct="0">
                  <a:spcBef>
                    <a:spcPct val="0"/>
                  </a:spcBef>
                  <a:spcAft>
                    <a:spcPct val="0"/>
                  </a:spcAft>
                  <a:defRPr sz="7200">
                    <a:solidFill>
                      <a:schemeClr val="tx2"/>
                    </a:solidFill>
                    <a:latin typeface="Arial Black" pitchFamily="34" charset="0"/>
                  </a:defRPr>
                </a:lvl9pPr>
              </a:lstStyle>
              <a:p>
                <a:pPr algn="l"/>
                <a:r>
                  <a:rPr lang="en-US" altLang="en-US" sz="1800" b="1" dirty="0">
                    <a:solidFill>
                      <a:schemeClr val="tx1"/>
                    </a:solidFill>
                    <a:latin typeface="Times New Roman" pitchFamily="18" charset="0"/>
                  </a:rPr>
                  <a:t>OWNER</a:t>
                </a:r>
              </a:p>
            </p:txBody>
          </p:sp>
          <p:sp>
            <p:nvSpPr>
              <p:cNvPr id="18" name="Line 15"/>
              <p:cNvSpPr>
                <a:spLocks noChangeShapeType="1"/>
              </p:cNvSpPr>
              <p:nvPr/>
            </p:nvSpPr>
            <p:spPr bwMode="auto">
              <a:xfrm flipV="1">
                <a:off x="1500" y="1506"/>
                <a:ext cx="3556" cy="1614"/>
              </a:xfrm>
              <a:prstGeom prst="line">
                <a:avLst/>
              </a:prstGeom>
              <a:noFill/>
              <a:ln w="571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 name="Line 16"/>
              <p:cNvSpPr>
                <a:spLocks noChangeShapeType="1"/>
              </p:cNvSpPr>
              <p:nvPr/>
            </p:nvSpPr>
            <p:spPr bwMode="auto">
              <a:xfrm flipH="1" flipV="1">
                <a:off x="1432" y="1536"/>
                <a:ext cx="3552" cy="1584"/>
              </a:xfrm>
              <a:prstGeom prst="line">
                <a:avLst/>
              </a:prstGeom>
              <a:noFill/>
              <a:ln w="571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 name="Text Box 17"/>
              <p:cNvSpPr txBox="1">
                <a:spLocks noChangeArrowheads="1"/>
              </p:cNvSpPr>
              <p:nvPr/>
            </p:nvSpPr>
            <p:spPr bwMode="auto">
              <a:xfrm>
                <a:off x="1176" y="3294"/>
                <a:ext cx="289"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7200">
                    <a:solidFill>
                      <a:schemeClr val="tx2"/>
                    </a:solidFill>
                    <a:latin typeface="Arial Black" pitchFamily="34" charset="0"/>
                  </a:defRPr>
                </a:lvl1pPr>
                <a:lvl2pPr marL="742950" indent="-285750" eaLnBrk="0" hangingPunct="0">
                  <a:defRPr sz="7200">
                    <a:solidFill>
                      <a:schemeClr val="tx2"/>
                    </a:solidFill>
                    <a:latin typeface="Arial Black" pitchFamily="34" charset="0"/>
                  </a:defRPr>
                </a:lvl2pPr>
                <a:lvl3pPr marL="1143000" indent="-228600" eaLnBrk="0" hangingPunct="0">
                  <a:defRPr sz="7200">
                    <a:solidFill>
                      <a:schemeClr val="tx2"/>
                    </a:solidFill>
                    <a:latin typeface="Arial Black" pitchFamily="34" charset="0"/>
                  </a:defRPr>
                </a:lvl3pPr>
                <a:lvl4pPr marL="1600200" indent="-228600" eaLnBrk="0" hangingPunct="0">
                  <a:defRPr sz="7200">
                    <a:solidFill>
                      <a:schemeClr val="tx2"/>
                    </a:solidFill>
                    <a:latin typeface="Arial Black" pitchFamily="34" charset="0"/>
                  </a:defRPr>
                </a:lvl4pPr>
                <a:lvl5pPr marL="2057400" indent="-228600" eaLnBrk="0" hangingPunct="0">
                  <a:defRPr sz="7200">
                    <a:solidFill>
                      <a:schemeClr val="tx2"/>
                    </a:solidFill>
                    <a:latin typeface="Arial Black" pitchFamily="34" charset="0"/>
                  </a:defRPr>
                </a:lvl5pPr>
                <a:lvl6pPr marL="2514600" indent="-228600" algn="ctr" eaLnBrk="0" fontAlgn="base" hangingPunct="0">
                  <a:spcBef>
                    <a:spcPct val="0"/>
                  </a:spcBef>
                  <a:spcAft>
                    <a:spcPct val="0"/>
                  </a:spcAft>
                  <a:defRPr sz="7200">
                    <a:solidFill>
                      <a:schemeClr val="tx2"/>
                    </a:solidFill>
                    <a:latin typeface="Arial Black" pitchFamily="34" charset="0"/>
                  </a:defRPr>
                </a:lvl6pPr>
                <a:lvl7pPr marL="2971800" indent="-228600" algn="ctr" eaLnBrk="0" fontAlgn="base" hangingPunct="0">
                  <a:spcBef>
                    <a:spcPct val="0"/>
                  </a:spcBef>
                  <a:spcAft>
                    <a:spcPct val="0"/>
                  </a:spcAft>
                  <a:defRPr sz="7200">
                    <a:solidFill>
                      <a:schemeClr val="tx2"/>
                    </a:solidFill>
                    <a:latin typeface="Arial Black" pitchFamily="34" charset="0"/>
                  </a:defRPr>
                </a:lvl7pPr>
                <a:lvl8pPr marL="3429000" indent="-228600" algn="ctr" eaLnBrk="0" fontAlgn="base" hangingPunct="0">
                  <a:spcBef>
                    <a:spcPct val="0"/>
                  </a:spcBef>
                  <a:spcAft>
                    <a:spcPct val="0"/>
                  </a:spcAft>
                  <a:defRPr sz="7200">
                    <a:solidFill>
                      <a:schemeClr val="tx2"/>
                    </a:solidFill>
                    <a:latin typeface="Arial Black" pitchFamily="34" charset="0"/>
                  </a:defRPr>
                </a:lvl8pPr>
                <a:lvl9pPr marL="3886200" indent="-228600" algn="ctr" eaLnBrk="0" fontAlgn="base" hangingPunct="0">
                  <a:spcBef>
                    <a:spcPct val="0"/>
                  </a:spcBef>
                  <a:spcAft>
                    <a:spcPct val="0"/>
                  </a:spcAft>
                  <a:defRPr sz="7200">
                    <a:solidFill>
                      <a:schemeClr val="tx2"/>
                    </a:solidFill>
                    <a:latin typeface="Arial Black" pitchFamily="34" charset="0"/>
                  </a:defRPr>
                </a:lvl9pPr>
              </a:lstStyle>
              <a:p>
                <a:pPr algn="l"/>
                <a:r>
                  <a:rPr lang="en-US" altLang="en-US" sz="1600" dirty="0">
                    <a:solidFill>
                      <a:schemeClr val="tx1"/>
                    </a:solidFill>
                    <a:latin typeface="Times New Roman" pitchFamily="18" charset="0"/>
                  </a:rPr>
                  <a:t>0%</a:t>
                </a:r>
              </a:p>
            </p:txBody>
          </p:sp>
          <p:sp>
            <p:nvSpPr>
              <p:cNvPr id="21" name="Text Box 18"/>
              <p:cNvSpPr txBox="1">
                <a:spLocks noChangeArrowheads="1"/>
              </p:cNvSpPr>
              <p:nvPr/>
            </p:nvSpPr>
            <p:spPr bwMode="auto">
              <a:xfrm>
                <a:off x="4847" y="3310"/>
                <a:ext cx="41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7200">
                    <a:solidFill>
                      <a:schemeClr val="tx2"/>
                    </a:solidFill>
                    <a:latin typeface="Arial Black" pitchFamily="34" charset="0"/>
                  </a:defRPr>
                </a:lvl1pPr>
                <a:lvl2pPr marL="742950" indent="-285750" eaLnBrk="0" hangingPunct="0">
                  <a:defRPr sz="7200">
                    <a:solidFill>
                      <a:schemeClr val="tx2"/>
                    </a:solidFill>
                    <a:latin typeface="Arial Black" pitchFamily="34" charset="0"/>
                  </a:defRPr>
                </a:lvl2pPr>
                <a:lvl3pPr marL="1143000" indent="-228600" eaLnBrk="0" hangingPunct="0">
                  <a:defRPr sz="7200">
                    <a:solidFill>
                      <a:schemeClr val="tx2"/>
                    </a:solidFill>
                    <a:latin typeface="Arial Black" pitchFamily="34" charset="0"/>
                  </a:defRPr>
                </a:lvl3pPr>
                <a:lvl4pPr marL="1600200" indent="-228600" eaLnBrk="0" hangingPunct="0">
                  <a:defRPr sz="7200">
                    <a:solidFill>
                      <a:schemeClr val="tx2"/>
                    </a:solidFill>
                    <a:latin typeface="Arial Black" pitchFamily="34" charset="0"/>
                  </a:defRPr>
                </a:lvl4pPr>
                <a:lvl5pPr marL="2057400" indent="-228600" eaLnBrk="0" hangingPunct="0">
                  <a:defRPr sz="7200">
                    <a:solidFill>
                      <a:schemeClr val="tx2"/>
                    </a:solidFill>
                    <a:latin typeface="Arial Black" pitchFamily="34" charset="0"/>
                  </a:defRPr>
                </a:lvl5pPr>
                <a:lvl6pPr marL="2514600" indent="-228600" algn="ctr" eaLnBrk="0" fontAlgn="base" hangingPunct="0">
                  <a:spcBef>
                    <a:spcPct val="0"/>
                  </a:spcBef>
                  <a:spcAft>
                    <a:spcPct val="0"/>
                  </a:spcAft>
                  <a:defRPr sz="7200">
                    <a:solidFill>
                      <a:schemeClr val="tx2"/>
                    </a:solidFill>
                    <a:latin typeface="Arial Black" pitchFamily="34" charset="0"/>
                  </a:defRPr>
                </a:lvl6pPr>
                <a:lvl7pPr marL="2971800" indent="-228600" algn="ctr" eaLnBrk="0" fontAlgn="base" hangingPunct="0">
                  <a:spcBef>
                    <a:spcPct val="0"/>
                  </a:spcBef>
                  <a:spcAft>
                    <a:spcPct val="0"/>
                  </a:spcAft>
                  <a:defRPr sz="7200">
                    <a:solidFill>
                      <a:schemeClr val="tx2"/>
                    </a:solidFill>
                    <a:latin typeface="Arial Black" pitchFamily="34" charset="0"/>
                  </a:defRPr>
                </a:lvl7pPr>
                <a:lvl8pPr marL="3429000" indent="-228600" algn="ctr" eaLnBrk="0" fontAlgn="base" hangingPunct="0">
                  <a:spcBef>
                    <a:spcPct val="0"/>
                  </a:spcBef>
                  <a:spcAft>
                    <a:spcPct val="0"/>
                  </a:spcAft>
                  <a:defRPr sz="7200">
                    <a:solidFill>
                      <a:schemeClr val="tx2"/>
                    </a:solidFill>
                    <a:latin typeface="Arial Black" pitchFamily="34" charset="0"/>
                  </a:defRPr>
                </a:lvl8pPr>
                <a:lvl9pPr marL="3886200" indent="-228600" algn="ctr" eaLnBrk="0" fontAlgn="base" hangingPunct="0">
                  <a:spcBef>
                    <a:spcPct val="0"/>
                  </a:spcBef>
                  <a:spcAft>
                    <a:spcPct val="0"/>
                  </a:spcAft>
                  <a:defRPr sz="7200">
                    <a:solidFill>
                      <a:schemeClr val="tx2"/>
                    </a:solidFill>
                    <a:latin typeface="Arial Black" pitchFamily="34" charset="0"/>
                  </a:defRPr>
                </a:lvl9pPr>
              </a:lstStyle>
              <a:p>
                <a:pPr algn="l"/>
                <a:r>
                  <a:rPr lang="en-US" altLang="en-US" sz="1600" dirty="0">
                    <a:solidFill>
                      <a:schemeClr val="tx1"/>
                    </a:solidFill>
                    <a:latin typeface="Times New Roman" pitchFamily="18" charset="0"/>
                  </a:rPr>
                  <a:t>100%</a:t>
                </a:r>
              </a:p>
            </p:txBody>
          </p:sp>
          <p:sp>
            <p:nvSpPr>
              <p:cNvPr id="22" name="Text Box 19"/>
              <p:cNvSpPr txBox="1">
                <a:spLocks noChangeArrowheads="1"/>
              </p:cNvSpPr>
              <p:nvPr/>
            </p:nvSpPr>
            <p:spPr bwMode="auto">
              <a:xfrm>
                <a:off x="1056" y="2736"/>
                <a:ext cx="229"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7200">
                    <a:solidFill>
                      <a:schemeClr val="tx2"/>
                    </a:solidFill>
                    <a:latin typeface="Arial Black" pitchFamily="34" charset="0"/>
                  </a:defRPr>
                </a:lvl1pPr>
                <a:lvl2pPr marL="742950" indent="-285750" eaLnBrk="0" hangingPunct="0">
                  <a:defRPr sz="7200">
                    <a:solidFill>
                      <a:schemeClr val="tx2"/>
                    </a:solidFill>
                    <a:latin typeface="Arial Black" pitchFamily="34" charset="0"/>
                  </a:defRPr>
                </a:lvl2pPr>
                <a:lvl3pPr marL="1143000" indent="-228600" eaLnBrk="0" hangingPunct="0">
                  <a:defRPr sz="7200">
                    <a:solidFill>
                      <a:schemeClr val="tx2"/>
                    </a:solidFill>
                    <a:latin typeface="Arial Black" pitchFamily="34" charset="0"/>
                  </a:defRPr>
                </a:lvl3pPr>
                <a:lvl4pPr marL="1600200" indent="-228600" eaLnBrk="0" hangingPunct="0">
                  <a:defRPr sz="7200">
                    <a:solidFill>
                      <a:schemeClr val="tx2"/>
                    </a:solidFill>
                    <a:latin typeface="Arial Black" pitchFamily="34" charset="0"/>
                  </a:defRPr>
                </a:lvl4pPr>
                <a:lvl5pPr marL="2057400" indent="-228600" eaLnBrk="0" hangingPunct="0">
                  <a:defRPr sz="7200">
                    <a:solidFill>
                      <a:schemeClr val="tx2"/>
                    </a:solidFill>
                    <a:latin typeface="Arial Black" pitchFamily="34" charset="0"/>
                  </a:defRPr>
                </a:lvl5pPr>
                <a:lvl6pPr marL="2514600" indent="-228600" algn="ctr" eaLnBrk="0" fontAlgn="base" hangingPunct="0">
                  <a:spcBef>
                    <a:spcPct val="0"/>
                  </a:spcBef>
                  <a:spcAft>
                    <a:spcPct val="0"/>
                  </a:spcAft>
                  <a:defRPr sz="7200">
                    <a:solidFill>
                      <a:schemeClr val="tx2"/>
                    </a:solidFill>
                    <a:latin typeface="Arial Black" pitchFamily="34" charset="0"/>
                  </a:defRPr>
                </a:lvl6pPr>
                <a:lvl7pPr marL="2971800" indent="-228600" algn="ctr" eaLnBrk="0" fontAlgn="base" hangingPunct="0">
                  <a:spcBef>
                    <a:spcPct val="0"/>
                  </a:spcBef>
                  <a:spcAft>
                    <a:spcPct val="0"/>
                  </a:spcAft>
                  <a:defRPr sz="7200">
                    <a:solidFill>
                      <a:schemeClr val="tx2"/>
                    </a:solidFill>
                    <a:latin typeface="Arial Black" pitchFamily="34" charset="0"/>
                  </a:defRPr>
                </a:lvl7pPr>
                <a:lvl8pPr marL="3429000" indent="-228600" algn="ctr" eaLnBrk="0" fontAlgn="base" hangingPunct="0">
                  <a:spcBef>
                    <a:spcPct val="0"/>
                  </a:spcBef>
                  <a:spcAft>
                    <a:spcPct val="0"/>
                  </a:spcAft>
                  <a:defRPr sz="7200">
                    <a:solidFill>
                      <a:schemeClr val="tx2"/>
                    </a:solidFill>
                    <a:latin typeface="Arial Black" pitchFamily="34" charset="0"/>
                  </a:defRPr>
                </a:lvl8pPr>
                <a:lvl9pPr marL="3886200" indent="-228600" algn="ctr" eaLnBrk="0" fontAlgn="base" hangingPunct="0">
                  <a:spcBef>
                    <a:spcPct val="0"/>
                  </a:spcBef>
                  <a:spcAft>
                    <a:spcPct val="0"/>
                  </a:spcAft>
                  <a:defRPr sz="7200">
                    <a:solidFill>
                      <a:schemeClr val="tx2"/>
                    </a:solidFill>
                    <a:latin typeface="Arial Black" pitchFamily="34" charset="0"/>
                  </a:defRPr>
                </a:lvl9pPr>
              </a:lstStyle>
              <a:p>
                <a:pPr algn="l"/>
                <a:r>
                  <a:rPr lang="en-US" altLang="en-US" sz="1400">
                    <a:solidFill>
                      <a:schemeClr val="tx1"/>
                    </a:solidFill>
                    <a:latin typeface="Times New Roman" pitchFamily="18" charset="0"/>
                  </a:rPr>
                  <a:t>20</a:t>
                </a:r>
              </a:p>
            </p:txBody>
          </p:sp>
          <p:sp>
            <p:nvSpPr>
              <p:cNvPr id="23" name="Text Box 20"/>
              <p:cNvSpPr txBox="1">
                <a:spLocks noChangeArrowheads="1"/>
              </p:cNvSpPr>
              <p:nvPr/>
            </p:nvSpPr>
            <p:spPr bwMode="auto">
              <a:xfrm>
                <a:off x="1056" y="2400"/>
                <a:ext cx="229"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7200">
                    <a:solidFill>
                      <a:schemeClr val="tx2"/>
                    </a:solidFill>
                    <a:latin typeface="Arial Black" pitchFamily="34" charset="0"/>
                  </a:defRPr>
                </a:lvl1pPr>
                <a:lvl2pPr marL="742950" indent="-285750" eaLnBrk="0" hangingPunct="0">
                  <a:defRPr sz="7200">
                    <a:solidFill>
                      <a:schemeClr val="tx2"/>
                    </a:solidFill>
                    <a:latin typeface="Arial Black" pitchFamily="34" charset="0"/>
                  </a:defRPr>
                </a:lvl2pPr>
                <a:lvl3pPr marL="1143000" indent="-228600" eaLnBrk="0" hangingPunct="0">
                  <a:defRPr sz="7200">
                    <a:solidFill>
                      <a:schemeClr val="tx2"/>
                    </a:solidFill>
                    <a:latin typeface="Arial Black" pitchFamily="34" charset="0"/>
                  </a:defRPr>
                </a:lvl3pPr>
                <a:lvl4pPr marL="1600200" indent="-228600" eaLnBrk="0" hangingPunct="0">
                  <a:defRPr sz="7200">
                    <a:solidFill>
                      <a:schemeClr val="tx2"/>
                    </a:solidFill>
                    <a:latin typeface="Arial Black" pitchFamily="34" charset="0"/>
                  </a:defRPr>
                </a:lvl4pPr>
                <a:lvl5pPr marL="2057400" indent="-228600" eaLnBrk="0" hangingPunct="0">
                  <a:defRPr sz="7200">
                    <a:solidFill>
                      <a:schemeClr val="tx2"/>
                    </a:solidFill>
                    <a:latin typeface="Arial Black" pitchFamily="34" charset="0"/>
                  </a:defRPr>
                </a:lvl5pPr>
                <a:lvl6pPr marL="2514600" indent="-228600" algn="ctr" eaLnBrk="0" fontAlgn="base" hangingPunct="0">
                  <a:spcBef>
                    <a:spcPct val="0"/>
                  </a:spcBef>
                  <a:spcAft>
                    <a:spcPct val="0"/>
                  </a:spcAft>
                  <a:defRPr sz="7200">
                    <a:solidFill>
                      <a:schemeClr val="tx2"/>
                    </a:solidFill>
                    <a:latin typeface="Arial Black" pitchFamily="34" charset="0"/>
                  </a:defRPr>
                </a:lvl6pPr>
                <a:lvl7pPr marL="2971800" indent="-228600" algn="ctr" eaLnBrk="0" fontAlgn="base" hangingPunct="0">
                  <a:spcBef>
                    <a:spcPct val="0"/>
                  </a:spcBef>
                  <a:spcAft>
                    <a:spcPct val="0"/>
                  </a:spcAft>
                  <a:defRPr sz="7200">
                    <a:solidFill>
                      <a:schemeClr val="tx2"/>
                    </a:solidFill>
                    <a:latin typeface="Arial Black" pitchFamily="34" charset="0"/>
                  </a:defRPr>
                </a:lvl7pPr>
                <a:lvl8pPr marL="3429000" indent="-228600" algn="ctr" eaLnBrk="0" fontAlgn="base" hangingPunct="0">
                  <a:spcBef>
                    <a:spcPct val="0"/>
                  </a:spcBef>
                  <a:spcAft>
                    <a:spcPct val="0"/>
                  </a:spcAft>
                  <a:defRPr sz="7200">
                    <a:solidFill>
                      <a:schemeClr val="tx2"/>
                    </a:solidFill>
                    <a:latin typeface="Arial Black" pitchFamily="34" charset="0"/>
                  </a:defRPr>
                </a:lvl8pPr>
                <a:lvl9pPr marL="3886200" indent="-228600" algn="ctr" eaLnBrk="0" fontAlgn="base" hangingPunct="0">
                  <a:spcBef>
                    <a:spcPct val="0"/>
                  </a:spcBef>
                  <a:spcAft>
                    <a:spcPct val="0"/>
                  </a:spcAft>
                  <a:defRPr sz="7200">
                    <a:solidFill>
                      <a:schemeClr val="tx2"/>
                    </a:solidFill>
                    <a:latin typeface="Arial Black" pitchFamily="34" charset="0"/>
                  </a:defRPr>
                </a:lvl9pPr>
              </a:lstStyle>
              <a:p>
                <a:pPr algn="l"/>
                <a:r>
                  <a:rPr lang="en-US" altLang="en-US" sz="1400">
                    <a:solidFill>
                      <a:schemeClr val="tx1"/>
                    </a:solidFill>
                    <a:latin typeface="Times New Roman" pitchFamily="18" charset="0"/>
                  </a:rPr>
                  <a:t>40</a:t>
                </a:r>
              </a:p>
            </p:txBody>
          </p:sp>
          <p:sp>
            <p:nvSpPr>
              <p:cNvPr id="24" name="Text Box 21"/>
              <p:cNvSpPr txBox="1">
                <a:spLocks noChangeArrowheads="1"/>
              </p:cNvSpPr>
              <p:nvPr/>
            </p:nvSpPr>
            <p:spPr bwMode="auto">
              <a:xfrm>
                <a:off x="1056" y="2016"/>
                <a:ext cx="229"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7200">
                    <a:solidFill>
                      <a:schemeClr val="tx2"/>
                    </a:solidFill>
                    <a:latin typeface="Arial Black" pitchFamily="34" charset="0"/>
                  </a:defRPr>
                </a:lvl1pPr>
                <a:lvl2pPr marL="742950" indent="-285750" eaLnBrk="0" hangingPunct="0">
                  <a:defRPr sz="7200">
                    <a:solidFill>
                      <a:schemeClr val="tx2"/>
                    </a:solidFill>
                    <a:latin typeface="Arial Black" pitchFamily="34" charset="0"/>
                  </a:defRPr>
                </a:lvl2pPr>
                <a:lvl3pPr marL="1143000" indent="-228600" eaLnBrk="0" hangingPunct="0">
                  <a:defRPr sz="7200">
                    <a:solidFill>
                      <a:schemeClr val="tx2"/>
                    </a:solidFill>
                    <a:latin typeface="Arial Black" pitchFamily="34" charset="0"/>
                  </a:defRPr>
                </a:lvl3pPr>
                <a:lvl4pPr marL="1600200" indent="-228600" eaLnBrk="0" hangingPunct="0">
                  <a:defRPr sz="7200">
                    <a:solidFill>
                      <a:schemeClr val="tx2"/>
                    </a:solidFill>
                    <a:latin typeface="Arial Black" pitchFamily="34" charset="0"/>
                  </a:defRPr>
                </a:lvl4pPr>
                <a:lvl5pPr marL="2057400" indent="-228600" eaLnBrk="0" hangingPunct="0">
                  <a:defRPr sz="7200">
                    <a:solidFill>
                      <a:schemeClr val="tx2"/>
                    </a:solidFill>
                    <a:latin typeface="Arial Black" pitchFamily="34" charset="0"/>
                  </a:defRPr>
                </a:lvl5pPr>
                <a:lvl6pPr marL="2514600" indent="-228600" algn="ctr" eaLnBrk="0" fontAlgn="base" hangingPunct="0">
                  <a:spcBef>
                    <a:spcPct val="0"/>
                  </a:spcBef>
                  <a:spcAft>
                    <a:spcPct val="0"/>
                  </a:spcAft>
                  <a:defRPr sz="7200">
                    <a:solidFill>
                      <a:schemeClr val="tx2"/>
                    </a:solidFill>
                    <a:latin typeface="Arial Black" pitchFamily="34" charset="0"/>
                  </a:defRPr>
                </a:lvl6pPr>
                <a:lvl7pPr marL="2971800" indent="-228600" algn="ctr" eaLnBrk="0" fontAlgn="base" hangingPunct="0">
                  <a:spcBef>
                    <a:spcPct val="0"/>
                  </a:spcBef>
                  <a:spcAft>
                    <a:spcPct val="0"/>
                  </a:spcAft>
                  <a:defRPr sz="7200">
                    <a:solidFill>
                      <a:schemeClr val="tx2"/>
                    </a:solidFill>
                    <a:latin typeface="Arial Black" pitchFamily="34" charset="0"/>
                  </a:defRPr>
                </a:lvl7pPr>
                <a:lvl8pPr marL="3429000" indent="-228600" algn="ctr" eaLnBrk="0" fontAlgn="base" hangingPunct="0">
                  <a:spcBef>
                    <a:spcPct val="0"/>
                  </a:spcBef>
                  <a:spcAft>
                    <a:spcPct val="0"/>
                  </a:spcAft>
                  <a:defRPr sz="7200">
                    <a:solidFill>
                      <a:schemeClr val="tx2"/>
                    </a:solidFill>
                    <a:latin typeface="Arial Black" pitchFamily="34" charset="0"/>
                  </a:defRPr>
                </a:lvl8pPr>
                <a:lvl9pPr marL="3886200" indent="-228600" algn="ctr" eaLnBrk="0" fontAlgn="base" hangingPunct="0">
                  <a:spcBef>
                    <a:spcPct val="0"/>
                  </a:spcBef>
                  <a:spcAft>
                    <a:spcPct val="0"/>
                  </a:spcAft>
                  <a:defRPr sz="7200">
                    <a:solidFill>
                      <a:schemeClr val="tx2"/>
                    </a:solidFill>
                    <a:latin typeface="Arial Black" pitchFamily="34" charset="0"/>
                  </a:defRPr>
                </a:lvl9pPr>
              </a:lstStyle>
              <a:p>
                <a:pPr algn="l"/>
                <a:r>
                  <a:rPr lang="en-US" altLang="en-US" sz="1400">
                    <a:solidFill>
                      <a:schemeClr val="tx1"/>
                    </a:solidFill>
                    <a:latin typeface="Times New Roman" pitchFamily="18" charset="0"/>
                  </a:rPr>
                  <a:t>60</a:t>
                </a:r>
              </a:p>
            </p:txBody>
          </p:sp>
          <p:sp>
            <p:nvSpPr>
              <p:cNvPr id="25" name="Text Box 22"/>
              <p:cNvSpPr txBox="1">
                <a:spLocks noChangeArrowheads="1"/>
              </p:cNvSpPr>
              <p:nvPr/>
            </p:nvSpPr>
            <p:spPr bwMode="auto">
              <a:xfrm>
                <a:off x="1056" y="1680"/>
                <a:ext cx="229"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7200">
                    <a:solidFill>
                      <a:schemeClr val="tx2"/>
                    </a:solidFill>
                    <a:latin typeface="Arial Black" pitchFamily="34" charset="0"/>
                  </a:defRPr>
                </a:lvl1pPr>
                <a:lvl2pPr marL="742950" indent="-285750" eaLnBrk="0" hangingPunct="0">
                  <a:defRPr sz="7200">
                    <a:solidFill>
                      <a:schemeClr val="tx2"/>
                    </a:solidFill>
                    <a:latin typeface="Arial Black" pitchFamily="34" charset="0"/>
                  </a:defRPr>
                </a:lvl2pPr>
                <a:lvl3pPr marL="1143000" indent="-228600" eaLnBrk="0" hangingPunct="0">
                  <a:defRPr sz="7200">
                    <a:solidFill>
                      <a:schemeClr val="tx2"/>
                    </a:solidFill>
                    <a:latin typeface="Arial Black" pitchFamily="34" charset="0"/>
                  </a:defRPr>
                </a:lvl3pPr>
                <a:lvl4pPr marL="1600200" indent="-228600" eaLnBrk="0" hangingPunct="0">
                  <a:defRPr sz="7200">
                    <a:solidFill>
                      <a:schemeClr val="tx2"/>
                    </a:solidFill>
                    <a:latin typeface="Arial Black" pitchFamily="34" charset="0"/>
                  </a:defRPr>
                </a:lvl4pPr>
                <a:lvl5pPr marL="2057400" indent="-228600" eaLnBrk="0" hangingPunct="0">
                  <a:defRPr sz="7200">
                    <a:solidFill>
                      <a:schemeClr val="tx2"/>
                    </a:solidFill>
                    <a:latin typeface="Arial Black" pitchFamily="34" charset="0"/>
                  </a:defRPr>
                </a:lvl5pPr>
                <a:lvl6pPr marL="2514600" indent="-228600" algn="ctr" eaLnBrk="0" fontAlgn="base" hangingPunct="0">
                  <a:spcBef>
                    <a:spcPct val="0"/>
                  </a:spcBef>
                  <a:spcAft>
                    <a:spcPct val="0"/>
                  </a:spcAft>
                  <a:defRPr sz="7200">
                    <a:solidFill>
                      <a:schemeClr val="tx2"/>
                    </a:solidFill>
                    <a:latin typeface="Arial Black" pitchFamily="34" charset="0"/>
                  </a:defRPr>
                </a:lvl6pPr>
                <a:lvl7pPr marL="2971800" indent="-228600" algn="ctr" eaLnBrk="0" fontAlgn="base" hangingPunct="0">
                  <a:spcBef>
                    <a:spcPct val="0"/>
                  </a:spcBef>
                  <a:spcAft>
                    <a:spcPct val="0"/>
                  </a:spcAft>
                  <a:defRPr sz="7200">
                    <a:solidFill>
                      <a:schemeClr val="tx2"/>
                    </a:solidFill>
                    <a:latin typeface="Arial Black" pitchFamily="34" charset="0"/>
                  </a:defRPr>
                </a:lvl7pPr>
                <a:lvl8pPr marL="3429000" indent="-228600" algn="ctr" eaLnBrk="0" fontAlgn="base" hangingPunct="0">
                  <a:spcBef>
                    <a:spcPct val="0"/>
                  </a:spcBef>
                  <a:spcAft>
                    <a:spcPct val="0"/>
                  </a:spcAft>
                  <a:defRPr sz="7200">
                    <a:solidFill>
                      <a:schemeClr val="tx2"/>
                    </a:solidFill>
                    <a:latin typeface="Arial Black" pitchFamily="34" charset="0"/>
                  </a:defRPr>
                </a:lvl8pPr>
                <a:lvl9pPr marL="3886200" indent="-228600" algn="ctr" eaLnBrk="0" fontAlgn="base" hangingPunct="0">
                  <a:spcBef>
                    <a:spcPct val="0"/>
                  </a:spcBef>
                  <a:spcAft>
                    <a:spcPct val="0"/>
                  </a:spcAft>
                  <a:defRPr sz="7200">
                    <a:solidFill>
                      <a:schemeClr val="tx2"/>
                    </a:solidFill>
                    <a:latin typeface="Arial Black" pitchFamily="34" charset="0"/>
                  </a:defRPr>
                </a:lvl9pPr>
              </a:lstStyle>
              <a:p>
                <a:pPr algn="l"/>
                <a:r>
                  <a:rPr lang="en-US" altLang="en-US" sz="1400" dirty="0">
                    <a:solidFill>
                      <a:schemeClr val="tx1"/>
                    </a:solidFill>
                    <a:latin typeface="Times New Roman" pitchFamily="18" charset="0"/>
                  </a:rPr>
                  <a:t>80</a:t>
                </a:r>
              </a:p>
            </p:txBody>
          </p:sp>
        </p:grpSp>
        <p:sp>
          <p:nvSpPr>
            <p:cNvPr id="7" name="Text Box 23"/>
            <p:cNvSpPr txBox="1">
              <a:spLocks noChangeArrowheads="1"/>
            </p:cNvSpPr>
            <p:nvPr/>
          </p:nvSpPr>
          <p:spPr bwMode="auto">
            <a:xfrm rot="16200000">
              <a:off x="456" y="2164"/>
              <a:ext cx="72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7200">
                  <a:solidFill>
                    <a:schemeClr val="tx2"/>
                  </a:solidFill>
                  <a:latin typeface="Arial Black" pitchFamily="34" charset="0"/>
                </a:defRPr>
              </a:lvl1pPr>
              <a:lvl2pPr marL="742950" indent="-285750" eaLnBrk="0" hangingPunct="0">
                <a:defRPr sz="7200">
                  <a:solidFill>
                    <a:schemeClr val="tx2"/>
                  </a:solidFill>
                  <a:latin typeface="Arial Black" pitchFamily="34" charset="0"/>
                </a:defRPr>
              </a:lvl2pPr>
              <a:lvl3pPr marL="1143000" indent="-228600" eaLnBrk="0" hangingPunct="0">
                <a:defRPr sz="7200">
                  <a:solidFill>
                    <a:schemeClr val="tx2"/>
                  </a:solidFill>
                  <a:latin typeface="Arial Black" pitchFamily="34" charset="0"/>
                </a:defRPr>
              </a:lvl3pPr>
              <a:lvl4pPr marL="1600200" indent="-228600" eaLnBrk="0" hangingPunct="0">
                <a:defRPr sz="7200">
                  <a:solidFill>
                    <a:schemeClr val="tx2"/>
                  </a:solidFill>
                  <a:latin typeface="Arial Black" pitchFamily="34" charset="0"/>
                </a:defRPr>
              </a:lvl4pPr>
              <a:lvl5pPr marL="2057400" indent="-228600" eaLnBrk="0" hangingPunct="0">
                <a:defRPr sz="7200">
                  <a:solidFill>
                    <a:schemeClr val="tx2"/>
                  </a:solidFill>
                  <a:latin typeface="Arial Black" pitchFamily="34" charset="0"/>
                </a:defRPr>
              </a:lvl5pPr>
              <a:lvl6pPr marL="2514600" indent="-228600" algn="ctr" eaLnBrk="0" fontAlgn="base" hangingPunct="0">
                <a:spcBef>
                  <a:spcPct val="0"/>
                </a:spcBef>
                <a:spcAft>
                  <a:spcPct val="0"/>
                </a:spcAft>
                <a:defRPr sz="7200">
                  <a:solidFill>
                    <a:schemeClr val="tx2"/>
                  </a:solidFill>
                  <a:latin typeface="Arial Black" pitchFamily="34" charset="0"/>
                </a:defRPr>
              </a:lvl6pPr>
              <a:lvl7pPr marL="2971800" indent="-228600" algn="ctr" eaLnBrk="0" fontAlgn="base" hangingPunct="0">
                <a:spcBef>
                  <a:spcPct val="0"/>
                </a:spcBef>
                <a:spcAft>
                  <a:spcPct val="0"/>
                </a:spcAft>
                <a:defRPr sz="7200">
                  <a:solidFill>
                    <a:schemeClr val="tx2"/>
                  </a:solidFill>
                  <a:latin typeface="Arial Black" pitchFamily="34" charset="0"/>
                </a:defRPr>
              </a:lvl7pPr>
              <a:lvl8pPr marL="3429000" indent="-228600" algn="ctr" eaLnBrk="0" fontAlgn="base" hangingPunct="0">
                <a:spcBef>
                  <a:spcPct val="0"/>
                </a:spcBef>
                <a:spcAft>
                  <a:spcPct val="0"/>
                </a:spcAft>
                <a:defRPr sz="7200">
                  <a:solidFill>
                    <a:schemeClr val="tx2"/>
                  </a:solidFill>
                  <a:latin typeface="Arial Black" pitchFamily="34" charset="0"/>
                </a:defRPr>
              </a:lvl8pPr>
              <a:lvl9pPr marL="3886200" indent="-228600" algn="ctr" eaLnBrk="0" fontAlgn="base" hangingPunct="0">
                <a:spcBef>
                  <a:spcPct val="0"/>
                </a:spcBef>
                <a:spcAft>
                  <a:spcPct val="0"/>
                </a:spcAft>
                <a:defRPr sz="7200">
                  <a:solidFill>
                    <a:schemeClr val="tx2"/>
                  </a:solidFill>
                  <a:latin typeface="Arial Black" pitchFamily="34" charset="0"/>
                </a:defRPr>
              </a:lvl9pPr>
            </a:lstStyle>
            <a:p>
              <a:pPr algn="l" eaLnBrk="1" hangingPunct="1">
                <a:spcBef>
                  <a:spcPct val="50000"/>
                </a:spcBef>
              </a:pPr>
              <a:r>
                <a:rPr lang="en-US" altLang="en-US" sz="1800" b="1" dirty="0">
                  <a:solidFill>
                    <a:schemeClr val="tx1"/>
                  </a:solidFill>
                  <a:latin typeface="Times New Roman" pitchFamily="18" charset="0"/>
                </a:rPr>
                <a:t>RISK</a:t>
              </a:r>
            </a:p>
          </p:txBody>
        </p:sp>
      </p:grpSp>
    </p:spTree>
    <p:extLst>
      <p:ext uri="{BB962C8B-B14F-4D97-AF65-F5344CB8AC3E}">
        <p14:creationId xmlns:p14="http://schemas.microsoft.com/office/powerpoint/2010/main" val="9845819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Risk and </a:t>
            </a:r>
            <a:r>
              <a:rPr lang="en-US" dirty="0" err="1"/>
              <a:t>Spearin</a:t>
            </a:r>
            <a:r>
              <a:rPr lang="en-US" dirty="0"/>
              <a:t> Doctrine</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29</a:t>
            </a:fld>
            <a:endParaRPr lang="en-US" dirty="0"/>
          </a:p>
        </p:txBody>
      </p:sp>
      <p:sp>
        <p:nvSpPr>
          <p:cNvPr id="4" name="Content Placeholder 3"/>
          <p:cNvSpPr>
            <a:spLocks noGrp="1"/>
          </p:cNvSpPr>
          <p:nvPr>
            <p:ph sz="quarter" idx="11"/>
          </p:nvPr>
        </p:nvSpPr>
        <p:spPr/>
        <p:txBody>
          <a:bodyPr>
            <a:normAutofit lnSpcReduction="10000"/>
          </a:bodyPr>
          <a:lstStyle/>
          <a:p>
            <a:r>
              <a:rPr lang="en-US" dirty="0"/>
              <a:t>DB contract can transfer some of the design risk to the DBT</a:t>
            </a:r>
          </a:p>
          <a:p>
            <a:pPr lvl="1"/>
            <a:r>
              <a:rPr lang="en-US" dirty="0"/>
              <a:t>To the extent that DBT provides the plans and specifications, it impliedly warrants their adequacy and sufficiency</a:t>
            </a:r>
          </a:p>
          <a:p>
            <a:pPr lvl="1"/>
            <a:r>
              <a:rPr lang="en-US" dirty="0"/>
              <a:t>Owners can assert a shield from any </a:t>
            </a:r>
            <a:r>
              <a:rPr lang="en-US" i="1" dirty="0" err="1"/>
              <a:t>Spearin</a:t>
            </a:r>
            <a:r>
              <a:rPr lang="en-US" dirty="0"/>
              <a:t> liability when the DBT’s design results in cost overruns or does not work</a:t>
            </a:r>
          </a:p>
          <a:p>
            <a:pPr marL="0" indent="0">
              <a:buNone/>
            </a:pPr>
            <a:r>
              <a:rPr lang="en-US" dirty="0">
                <a:solidFill>
                  <a:srgbClr val="FF0000"/>
                </a:solidFill>
              </a:rPr>
              <a:t>However…</a:t>
            </a:r>
          </a:p>
          <a:p>
            <a:r>
              <a:rPr lang="en-US" dirty="0" err="1"/>
              <a:t>Spearin</a:t>
            </a:r>
            <a:r>
              <a:rPr lang="en-US" dirty="0"/>
              <a:t> Doctrine is still alive under DB</a:t>
            </a:r>
          </a:p>
          <a:p>
            <a:pPr lvl="1"/>
            <a:r>
              <a:rPr lang="en-US" dirty="0"/>
              <a:t>Risk of design deficiencies may continue to reside with owners if design details included in the DB contract set forth specific requirements, sizes, quantities, etc. and remain under the owner’s control</a:t>
            </a:r>
          </a:p>
          <a:p>
            <a:pPr lvl="1"/>
            <a:r>
              <a:rPr lang="en-US" dirty="0"/>
              <a:t>General disclaimers and exculpatory contract clauses cannot be relied upon to relieve owners from liability</a:t>
            </a:r>
          </a:p>
          <a:p>
            <a:pPr lvl="1"/>
            <a:r>
              <a:rPr lang="en-US" dirty="0"/>
              <a:t>What ODOT provides must be correct based on actual conditions encountered</a:t>
            </a:r>
          </a:p>
        </p:txBody>
      </p:sp>
    </p:spTree>
    <p:extLst>
      <p:ext uri="{BB962C8B-B14F-4D97-AF65-F5344CB8AC3E}">
        <p14:creationId xmlns:p14="http://schemas.microsoft.com/office/powerpoint/2010/main" val="23516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Contents </a:t>
            </a:r>
          </a:p>
        </p:txBody>
      </p:sp>
      <p:sp>
        <p:nvSpPr>
          <p:cNvPr id="7" name="Isosceles Triangle 6"/>
          <p:cNvSpPr/>
          <p:nvPr/>
        </p:nvSpPr>
        <p:spPr>
          <a:xfrm rot="10800000">
            <a:off x="341312" y="1535906"/>
            <a:ext cx="134932" cy="116682"/>
          </a:xfrm>
          <a:prstGeom prst="triangle">
            <a:avLst>
              <a:gd name="adj" fmla="val 0"/>
            </a:avLst>
          </a:prstGeom>
          <a:solidFill>
            <a:schemeClr val="accent3"/>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200" dirty="0">
              <a:solidFill>
                <a:prstClr val="white"/>
              </a:solidFill>
              <a:cs typeface="Arial" pitchFamily="34" charset="0"/>
            </a:endParaRPr>
          </a:p>
        </p:txBody>
      </p:sp>
      <p:sp>
        <p:nvSpPr>
          <p:cNvPr id="8" name="Rectangle 7"/>
          <p:cNvSpPr/>
          <p:nvPr>
            <p:custDataLst>
              <p:tags r:id="rId1"/>
            </p:custDataLst>
          </p:nvPr>
        </p:nvSpPr>
        <p:spPr bwMode="auto">
          <a:xfrm rot="10800000" flipH="1" flipV="1">
            <a:off x="479611" y="1066116"/>
            <a:ext cx="7216589" cy="585216"/>
          </a:xfrm>
          <a:prstGeom prst="rect">
            <a:avLst/>
          </a:prstGeom>
          <a:gradFill flip="none" rotWithShape="1">
            <a:gsLst>
              <a:gs pos="0">
                <a:schemeClr val="bg1">
                  <a:lumMod val="95000"/>
                </a:schemeClr>
              </a:gs>
              <a:gs pos="50000">
                <a:srgbClr val="E6E6E6"/>
              </a:gs>
            </a:gsLst>
            <a:lin ang="16200000" scaled="1"/>
            <a:tileRect/>
          </a:gradFill>
          <a:ln w="9525" cap="flat" cmpd="sng" algn="ctr">
            <a:noFill/>
            <a:prstDash val="solid"/>
            <a:round/>
            <a:headEnd type="none" w="med" len="med"/>
            <a:tailEnd type="none" w="med" len="med"/>
          </a:ln>
          <a:effectLst/>
          <a:extLst/>
        </p:spPr>
        <p:txBody>
          <a:bodyPr vert="horz" lIns="457200" tIns="45720" rIns="45720" bIns="45720" numCol="1" anchor="ctr"/>
          <a:lstStyle/>
          <a:p>
            <a:pPr fontAlgn="auto">
              <a:spcBef>
                <a:spcPts val="0"/>
              </a:spcBef>
              <a:spcAft>
                <a:spcPts val="0"/>
              </a:spcAft>
            </a:pPr>
            <a:r>
              <a:rPr lang="en-US" sz="2000" dirty="0">
                <a:solidFill>
                  <a:prstClr val="black"/>
                </a:solidFill>
                <a:latin typeface="Arial"/>
              </a:rPr>
              <a:t>DB Decision Process</a:t>
            </a:r>
          </a:p>
        </p:txBody>
      </p:sp>
      <p:sp>
        <p:nvSpPr>
          <p:cNvPr id="9" name="Rectangle 8"/>
          <p:cNvSpPr/>
          <p:nvPr>
            <p:custDataLst>
              <p:tags r:id="rId2"/>
            </p:custDataLst>
          </p:nvPr>
        </p:nvSpPr>
        <p:spPr bwMode="auto">
          <a:xfrm rot="10800000" flipH="1" flipV="1">
            <a:off x="479611" y="1733131"/>
            <a:ext cx="7216589" cy="585216"/>
          </a:xfrm>
          <a:prstGeom prst="rect">
            <a:avLst/>
          </a:prstGeom>
          <a:gradFill flip="none" rotWithShape="1">
            <a:gsLst>
              <a:gs pos="0">
                <a:schemeClr val="bg1">
                  <a:lumMod val="95000"/>
                </a:schemeClr>
              </a:gs>
              <a:gs pos="50000">
                <a:srgbClr val="E6E6E6"/>
              </a:gs>
            </a:gsLst>
            <a:lin ang="16200000" scaled="1"/>
            <a:tileRect/>
          </a:gradFill>
          <a:ln w="9525" cap="flat" cmpd="sng" algn="ctr">
            <a:noFill/>
            <a:prstDash val="solid"/>
            <a:round/>
            <a:headEnd type="none" w="med" len="med"/>
            <a:tailEnd type="none" w="med" len="med"/>
          </a:ln>
          <a:effectLst/>
          <a:extLst/>
        </p:spPr>
        <p:txBody>
          <a:bodyPr vert="horz" lIns="457200" tIns="45720" rIns="45720" bIns="45720" numCol="1" anchor="ctr"/>
          <a:lstStyle/>
          <a:p>
            <a:pPr fontAlgn="auto">
              <a:spcBef>
                <a:spcPts val="0"/>
              </a:spcBef>
              <a:spcAft>
                <a:spcPts val="0"/>
              </a:spcAft>
            </a:pPr>
            <a:r>
              <a:rPr lang="en-US" sz="2000" dirty="0">
                <a:solidFill>
                  <a:prstClr val="black"/>
                </a:solidFill>
                <a:latin typeface="Arial"/>
              </a:rPr>
              <a:t>DB Project Development</a:t>
            </a:r>
          </a:p>
        </p:txBody>
      </p:sp>
      <p:sp>
        <p:nvSpPr>
          <p:cNvPr id="10" name="Rectangle 9"/>
          <p:cNvSpPr/>
          <p:nvPr>
            <p:custDataLst>
              <p:tags r:id="rId3"/>
            </p:custDataLst>
          </p:nvPr>
        </p:nvSpPr>
        <p:spPr bwMode="auto">
          <a:xfrm rot="10800000" flipH="1" flipV="1">
            <a:off x="479611" y="2400146"/>
            <a:ext cx="7216589" cy="585216"/>
          </a:xfrm>
          <a:prstGeom prst="rect">
            <a:avLst/>
          </a:prstGeom>
          <a:gradFill flip="none" rotWithShape="1">
            <a:gsLst>
              <a:gs pos="0">
                <a:schemeClr val="bg1">
                  <a:lumMod val="95000"/>
                </a:schemeClr>
              </a:gs>
              <a:gs pos="50000">
                <a:srgbClr val="E6E6E6"/>
              </a:gs>
            </a:gsLst>
            <a:lin ang="16200000" scaled="1"/>
            <a:tileRect/>
          </a:gradFill>
          <a:ln w="9525" cap="flat" cmpd="sng" algn="ctr">
            <a:noFill/>
            <a:prstDash val="solid"/>
            <a:round/>
            <a:headEnd type="none" w="med" len="med"/>
            <a:tailEnd type="none" w="med" len="med"/>
          </a:ln>
          <a:effectLst/>
          <a:extLst/>
        </p:spPr>
        <p:txBody>
          <a:bodyPr vert="horz" lIns="457200" tIns="45720" rIns="45720" bIns="45720" numCol="1" anchor="ctr"/>
          <a:lstStyle/>
          <a:p>
            <a:pPr fontAlgn="auto">
              <a:spcBef>
                <a:spcPts val="0"/>
              </a:spcBef>
              <a:spcAft>
                <a:spcPts val="0"/>
              </a:spcAft>
            </a:pPr>
            <a:r>
              <a:rPr lang="en-US" sz="2000" dirty="0">
                <a:solidFill>
                  <a:prstClr val="black"/>
                </a:solidFill>
                <a:latin typeface="Arial"/>
              </a:rPr>
              <a:t>Scope Development</a:t>
            </a:r>
          </a:p>
        </p:txBody>
      </p:sp>
      <p:sp>
        <p:nvSpPr>
          <p:cNvPr id="12" name="Freeform 12"/>
          <p:cNvSpPr>
            <a:spLocks/>
          </p:cNvSpPr>
          <p:nvPr>
            <p:custDataLst>
              <p:tags r:id="rId4"/>
            </p:custDataLst>
          </p:nvPr>
        </p:nvSpPr>
        <p:spPr bwMode="auto">
          <a:xfrm rot="10800000" flipH="1" flipV="1">
            <a:off x="333376" y="1066116"/>
            <a:ext cx="532800" cy="473056"/>
          </a:xfrm>
          <a:prstGeom prst="homePlate">
            <a:avLst>
              <a:gd name="adj" fmla="val 28337"/>
            </a:avLst>
          </a:prstGeom>
          <a:solidFill>
            <a:schemeClr val="accent1"/>
          </a:solidFill>
          <a:ln w="9525">
            <a:noFill/>
            <a:round/>
            <a:headEnd/>
            <a:tailEnd/>
          </a:ln>
          <a:effectLst>
            <a:outerShdw blurRad="50800" dist="38100" algn="l" rotWithShape="0">
              <a:prstClr val="black">
                <a:alpha val="40000"/>
              </a:prstClr>
            </a:outerShdw>
          </a:effectLst>
        </p:spPr>
        <p:txBody>
          <a:bodyPr vert="horz" wrap="square" lIns="45720" tIns="45720" rIns="91440" bIns="45720" numCol="1" anchor="ctr" anchorCtr="0" compatLnSpc="1">
            <a:prstTxWarp prst="textNoShape">
              <a:avLst/>
            </a:prstTxWarp>
          </a:bodyPr>
          <a:lstStyle/>
          <a:p>
            <a:pPr algn="ctr" fontAlgn="auto">
              <a:spcBef>
                <a:spcPts val="0"/>
              </a:spcBef>
              <a:spcAft>
                <a:spcPts val="0"/>
              </a:spcAft>
            </a:pPr>
            <a:r>
              <a:rPr lang="en-US" b="1" dirty="0">
                <a:solidFill>
                  <a:prstClr val="white"/>
                </a:solidFill>
                <a:latin typeface="Arial"/>
              </a:rPr>
              <a:t>1</a:t>
            </a:r>
          </a:p>
        </p:txBody>
      </p:sp>
      <p:sp>
        <p:nvSpPr>
          <p:cNvPr id="13" name="Freeform 12"/>
          <p:cNvSpPr>
            <a:spLocks/>
          </p:cNvSpPr>
          <p:nvPr>
            <p:custDataLst>
              <p:tags r:id="rId5"/>
            </p:custDataLst>
          </p:nvPr>
        </p:nvSpPr>
        <p:spPr bwMode="auto">
          <a:xfrm rot="10800000" flipH="1" flipV="1">
            <a:off x="333376" y="1733131"/>
            <a:ext cx="532800" cy="473056"/>
          </a:xfrm>
          <a:prstGeom prst="homePlate">
            <a:avLst>
              <a:gd name="adj" fmla="val 28337"/>
            </a:avLst>
          </a:prstGeom>
          <a:solidFill>
            <a:schemeClr val="accent1"/>
          </a:solidFill>
          <a:ln w="9525">
            <a:noFill/>
            <a:round/>
            <a:headEnd/>
            <a:tailEnd/>
          </a:ln>
          <a:effectLst>
            <a:outerShdw blurRad="50800" dist="38100" algn="l" rotWithShape="0">
              <a:prstClr val="black">
                <a:alpha val="40000"/>
              </a:prstClr>
            </a:outerShdw>
          </a:effectLst>
        </p:spPr>
        <p:txBody>
          <a:bodyPr vert="horz" wrap="square" lIns="45720" tIns="45720" rIns="91440" bIns="45720" numCol="1" anchor="ctr" anchorCtr="0" compatLnSpc="1">
            <a:prstTxWarp prst="textNoShape">
              <a:avLst/>
            </a:prstTxWarp>
          </a:bodyPr>
          <a:lstStyle/>
          <a:p>
            <a:pPr algn="ctr" fontAlgn="auto">
              <a:spcBef>
                <a:spcPts val="0"/>
              </a:spcBef>
              <a:spcAft>
                <a:spcPts val="0"/>
              </a:spcAft>
            </a:pPr>
            <a:r>
              <a:rPr lang="en-US" b="1" dirty="0">
                <a:solidFill>
                  <a:prstClr val="white"/>
                </a:solidFill>
                <a:latin typeface="Arial"/>
              </a:rPr>
              <a:t>2</a:t>
            </a:r>
          </a:p>
        </p:txBody>
      </p:sp>
      <p:sp>
        <p:nvSpPr>
          <p:cNvPr id="14" name="Freeform 12"/>
          <p:cNvSpPr>
            <a:spLocks/>
          </p:cNvSpPr>
          <p:nvPr>
            <p:custDataLst>
              <p:tags r:id="rId6"/>
            </p:custDataLst>
          </p:nvPr>
        </p:nvSpPr>
        <p:spPr bwMode="auto">
          <a:xfrm rot="10800000" flipH="1" flipV="1">
            <a:off x="333375" y="2400146"/>
            <a:ext cx="532800" cy="473056"/>
          </a:xfrm>
          <a:prstGeom prst="homePlate">
            <a:avLst>
              <a:gd name="adj" fmla="val 28337"/>
            </a:avLst>
          </a:prstGeom>
          <a:solidFill>
            <a:schemeClr val="accent1"/>
          </a:solidFill>
          <a:ln w="9525">
            <a:noFill/>
            <a:round/>
            <a:headEnd/>
            <a:tailEnd/>
          </a:ln>
          <a:effectLst>
            <a:outerShdw blurRad="50800" dist="38100" algn="l" rotWithShape="0">
              <a:prstClr val="black">
                <a:alpha val="40000"/>
              </a:prstClr>
            </a:outerShdw>
          </a:effectLst>
        </p:spPr>
        <p:txBody>
          <a:bodyPr vert="horz" wrap="square" lIns="45720" tIns="45720" rIns="91440" bIns="45720" numCol="1" anchor="ctr" anchorCtr="0" compatLnSpc="1">
            <a:prstTxWarp prst="textNoShape">
              <a:avLst/>
            </a:prstTxWarp>
          </a:bodyPr>
          <a:lstStyle/>
          <a:p>
            <a:pPr algn="ctr" fontAlgn="auto">
              <a:spcBef>
                <a:spcPts val="0"/>
              </a:spcBef>
              <a:spcAft>
                <a:spcPts val="0"/>
              </a:spcAft>
            </a:pPr>
            <a:r>
              <a:rPr lang="en-US" b="1" dirty="0">
                <a:solidFill>
                  <a:prstClr val="white"/>
                </a:solidFill>
                <a:latin typeface="Arial"/>
              </a:rPr>
              <a:t>3</a:t>
            </a:r>
          </a:p>
        </p:txBody>
      </p:sp>
      <p:sp>
        <p:nvSpPr>
          <p:cNvPr id="16" name="Isosceles Triangle 15"/>
          <p:cNvSpPr/>
          <p:nvPr/>
        </p:nvSpPr>
        <p:spPr>
          <a:xfrm rot="10800000">
            <a:off x="341312" y="2209800"/>
            <a:ext cx="134932" cy="116682"/>
          </a:xfrm>
          <a:prstGeom prst="triangle">
            <a:avLst>
              <a:gd name="adj" fmla="val 0"/>
            </a:avLst>
          </a:prstGeom>
          <a:solidFill>
            <a:schemeClr val="accent3"/>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200" dirty="0">
              <a:solidFill>
                <a:prstClr val="white"/>
              </a:solidFill>
              <a:cs typeface="Arial" pitchFamily="34" charset="0"/>
            </a:endParaRPr>
          </a:p>
        </p:txBody>
      </p:sp>
      <p:sp>
        <p:nvSpPr>
          <p:cNvPr id="17" name="Isosceles Triangle 16"/>
          <p:cNvSpPr/>
          <p:nvPr/>
        </p:nvSpPr>
        <p:spPr>
          <a:xfrm rot="10800000">
            <a:off x="341312" y="2865120"/>
            <a:ext cx="134932" cy="116682"/>
          </a:xfrm>
          <a:prstGeom prst="triangle">
            <a:avLst>
              <a:gd name="adj" fmla="val 0"/>
            </a:avLst>
          </a:prstGeom>
          <a:solidFill>
            <a:schemeClr val="accent3"/>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200" dirty="0">
              <a:solidFill>
                <a:prstClr val="white"/>
              </a:solidFill>
              <a:cs typeface="Arial" pitchFamily="34" charset="0"/>
            </a:endParaRPr>
          </a:p>
        </p:txBody>
      </p:sp>
      <p:sp>
        <p:nvSpPr>
          <p:cNvPr id="15" name="Isosceles Triangle 14"/>
          <p:cNvSpPr/>
          <p:nvPr/>
        </p:nvSpPr>
        <p:spPr>
          <a:xfrm rot="10800000">
            <a:off x="369692" y="3561619"/>
            <a:ext cx="134932" cy="116682"/>
          </a:xfrm>
          <a:prstGeom prst="triangle">
            <a:avLst>
              <a:gd name="adj" fmla="val 0"/>
            </a:avLst>
          </a:prstGeom>
          <a:solidFill>
            <a:schemeClr val="accent3"/>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200" dirty="0">
              <a:solidFill>
                <a:prstClr val="white"/>
              </a:solidFill>
              <a:cs typeface="Arial" pitchFamily="34" charset="0"/>
            </a:endParaRPr>
          </a:p>
        </p:txBody>
      </p:sp>
      <p:sp>
        <p:nvSpPr>
          <p:cNvPr id="18" name="Rectangle 17"/>
          <p:cNvSpPr/>
          <p:nvPr>
            <p:custDataLst>
              <p:tags r:id="rId7"/>
            </p:custDataLst>
          </p:nvPr>
        </p:nvSpPr>
        <p:spPr bwMode="auto">
          <a:xfrm rot="10800000" flipH="1" flipV="1">
            <a:off x="507991" y="3091829"/>
            <a:ext cx="7216589" cy="585216"/>
          </a:xfrm>
          <a:prstGeom prst="rect">
            <a:avLst/>
          </a:prstGeom>
          <a:gradFill flip="none" rotWithShape="1">
            <a:gsLst>
              <a:gs pos="0">
                <a:schemeClr val="bg1">
                  <a:lumMod val="95000"/>
                </a:schemeClr>
              </a:gs>
              <a:gs pos="50000">
                <a:srgbClr val="E6E6E6"/>
              </a:gs>
            </a:gsLst>
            <a:lin ang="16200000" scaled="1"/>
            <a:tileRect/>
          </a:gradFill>
          <a:ln w="9525" cap="flat" cmpd="sng" algn="ctr">
            <a:noFill/>
            <a:prstDash val="solid"/>
            <a:round/>
            <a:headEnd type="none" w="med" len="med"/>
            <a:tailEnd type="none" w="med" len="med"/>
          </a:ln>
          <a:effectLst/>
          <a:extLst/>
        </p:spPr>
        <p:txBody>
          <a:bodyPr vert="horz" lIns="457200" tIns="45720" rIns="45720" bIns="45720" numCol="1" anchor="ctr"/>
          <a:lstStyle/>
          <a:p>
            <a:pPr fontAlgn="auto">
              <a:lnSpc>
                <a:spcPct val="120000"/>
              </a:lnSpc>
              <a:spcBef>
                <a:spcPct val="20000"/>
              </a:spcBef>
              <a:spcAft>
                <a:spcPts val="400"/>
              </a:spcAft>
              <a:buClr>
                <a:srgbClr val="B51821"/>
              </a:buClr>
              <a:buSzPct val="100000"/>
              <a:defRPr/>
            </a:pPr>
            <a:r>
              <a:rPr lang="en-US" sz="2000" dirty="0">
                <a:solidFill>
                  <a:prstClr val="black"/>
                </a:solidFill>
                <a:latin typeface="Arial"/>
              </a:rPr>
              <a:t>Case Studies – Project Scoping</a:t>
            </a:r>
          </a:p>
        </p:txBody>
      </p:sp>
      <p:sp>
        <p:nvSpPr>
          <p:cNvPr id="21" name="Freeform 12"/>
          <p:cNvSpPr>
            <a:spLocks/>
          </p:cNvSpPr>
          <p:nvPr>
            <p:custDataLst>
              <p:tags r:id="rId8"/>
            </p:custDataLst>
          </p:nvPr>
        </p:nvSpPr>
        <p:spPr bwMode="auto">
          <a:xfrm rot="10800000" flipH="1" flipV="1">
            <a:off x="361756" y="3091829"/>
            <a:ext cx="532800" cy="473056"/>
          </a:xfrm>
          <a:prstGeom prst="homePlate">
            <a:avLst>
              <a:gd name="adj" fmla="val 28337"/>
            </a:avLst>
          </a:prstGeom>
          <a:solidFill>
            <a:schemeClr val="accent1"/>
          </a:solidFill>
          <a:ln w="9525">
            <a:noFill/>
            <a:round/>
            <a:headEnd/>
            <a:tailEnd/>
          </a:ln>
          <a:effectLst>
            <a:outerShdw blurRad="50800" dist="38100" algn="l" rotWithShape="0">
              <a:prstClr val="black">
                <a:alpha val="40000"/>
              </a:prstClr>
            </a:outerShdw>
          </a:effectLst>
        </p:spPr>
        <p:txBody>
          <a:bodyPr vert="horz" wrap="square" lIns="45720" tIns="45720" rIns="91440" bIns="45720" numCol="1" anchor="ctr" anchorCtr="0" compatLnSpc="1">
            <a:prstTxWarp prst="textNoShape">
              <a:avLst/>
            </a:prstTxWarp>
          </a:bodyPr>
          <a:lstStyle/>
          <a:p>
            <a:pPr algn="ctr" fontAlgn="auto">
              <a:spcBef>
                <a:spcPts val="0"/>
              </a:spcBef>
              <a:spcAft>
                <a:spcPts val="0"/>
              </a:spcAft>
            </a:pPr>
            <a:r>
              <a:rPr lang="en-US" b="1" dirty="0">
                <a:solidFill>
                  <a:prstClr val="white"/>
                </a:solidFill>
                <a:latin typeface="Arial"/>
              </a:rPr>
              <a:t>4</a:t>
            </a:r>
          </a:p>
        </p:txBody>
      </p:sp>
      <p:sp>
        <p:nvSpPr>
          <p:cNvPr id="20" name="Slide Number Placeholder 2"/>
          <p:cNvSpPr txBox="1">
            <a:spLocks/>
          </p:cNvSpPr>
          <p:nvPr/>
        </p:nvSpPr>
        <p:spPr>
          <a:xfrm>
            <a:off x="8848834" y="6578600"/>
            <a:ext cx="211057" cy="187508"/>
          </a:xfrm>
          <a:prstGeom prst="rect">
            <a:avLst/>
          </a:prstGeom>
        </p:spPr>
        <p:txBody>
          <a:bodyPr vert="horz" wrap="none" lIns="0" tIns="0" rIns="0" bIns="0" rtlCol="0" anchor="ctr">
            <a:noAutofit/>
          </a:bodyPr>
          <a:lstStyle>
            <a:defPPr>
              <a:defRPr lang="en-US"/>
            </a:defPPr>
            <a:lvl1pPr algn="r" rtl="0" fontAlgn="base">
              <a:spcBef>
                <a:spcPct val="0"/>
              </a:spcBef>
              <a:spcAft>
                <a:spcPct val="0"/>
              </a:spcAft>
              <a:defRPr sz="1200" kern="1200">
                <a:solidFill>
                  <a:schemeClr val="tx1">
                    <a:tint val="75000"/>
                  </a:schemeClr>
                </a:solidFill>
                <a:latin typeface="Arial" pitchFamily="34" charset="0"/>
                <a:ea typeface="+mn-ea"/>
                <a:cs typeface="+mn-cs"/>
              </a:defRPr>
            </a:lvl1pPr>
            <a:lvl2pPr marL="0" indent="0" algn="r" defTabSz="914400" rtl="0" eaLnBrk="1" fontAlgn="base" latinLnBrk="0" hangingPunct="1">
              <a:spcBef>
                <a:spcPct val="0"/>
              </a:spcBef>
              <a:spcAft>
                <a:spcPct val="0"/>
              </a:spcAft>
              <a:buNone/>
              <a:defRPr kumimoji="0" lang="en-US" sz="800" b="0" i="0" u="none" strike="noStrike" kern="1200" cap="none" spc="0" normalizeH="0" baseline="0" noProof="0" smtClean="0">
                <a:ln>
                  <a:noFill/>
                </a:ln>
                <a:solidFill>
                  <a:schemeClr val="bg1"/>
                </a:solidFill>
                <a:effectLst/>
                <a:uLnTx/>
                <a:uFillTx/>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lvl="1">
              <a:spcBef>
                <a:spcPts val="900"/>
              </a:spcBef>
            </a:pPr>
            <a:endParaRPr lang="en-US" b="1" dirty="0">
              <a:solidFill>
                <a:prstClr val="white"/>
              </a:solidFill>
            </a:endParaRPr>
          </a:p>
        </p:txBody>
      </p:sp>
      <p:sp>
        <p:nvSpPr>
          <p:cNvPr id="19" name="Isosceles Triangle 18"/>
          <p:cNvSpPr/>
          <p:nvPr/>
        </p:nvSpPr>
        <p:spPr>
          <a:xfrm rot="10800000">
            <a:off x="383863" y="4203137"/>
            <a:ext cx="134932" cy="116682"/>
          </a:xfrm>
          <a:prstGeom prst="triangle">
            <a:avLst>
              <a:gd name="adj" fmla="val 0"/>
            </a:avLst>
          </a:prstGeom>
          <a:solidFill>
            <a:schemeClr val="accent3"/>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200" dirty="0">
              <a:solidFill>
                <a:prstClr val="white"/>
              </a:solidFill>
              <a:cs typeface="Arial" pitchFamily="34" charset="0"/>
            </a:endParaRPr>
          </a:p>
        </p:txBody>
      </p:sp>
      <p:sp>
        <p:nvSpPr>
          <p:cNvPr id="22" name="Rectangle 21"/>
          <p:cNvSpPr/>
          <p:nvPr>
            <p:custDataLst>
              <p:tags r:id="rId9"/>
            </p:custDataLst>
          </p:nvPr>
        </p:nvSpPr>
        <p:spPr bwMode="auto">
          <a:xfrm rot="10800000" flipH="1" flipV="1">
            <a:off x="522162" y="3733347"/>
            <a:ext cx="7216589" cy="585216"/>
          </a:xfrm>
          <a:prstGeom prst="rect">
            <a:avLst/>
          </a:prstGeom>
          <a:gradFill flip="none" rotWithShape="1">
            <a:gsLst>
              <a:gs pos="0">
                <a:schemeClr val="bg1">
                  <a:lumMod val="95000"/>
                </a:schemeClr>
              </a:gs>
              <a:gs pos="50000">
                <a:srgbClr val="E6E6E6"/>
              </a:gs>
            </a:gsLst>
            <a:lin ang="16200000" scaled="1"/>
            <a:tileRect/>
          </a:gradFill>
          <a:ln w="9525" cap="flat" cmpd="sng" algn="ctr">
            <a:noFill/>
            <a:prstDash val="solid"/>
            <a:round/>
            <a:headEnd type="none" w="med" len="med"/>
            <a:tailEnd type="none" w="med" len="med"/>
          </a:ln>
          <a:effectLst/>
          <a:extLst/>
        </p:spPr>
        <p:txBody>
          <a:bodyPr vert="horz" lIns="457200" tIns="45720" rIns="45720" bIns="45720" numCol="1" anchor="ctr"/>
          <a:lstStyle/>
          <a:p>
            <a:pPr fontAlgn="auto">
              <a:lnSpc>
                <a:spcPct val="120000"/>
              </a:lnSpc>
              <a:spcBef>
                <a:spcPct val="20000"/>
              </a:spcBef>
              <a:spcAft>
                <a:spcPts val="400"/>
              </a:spcAft>
              <a:buClr>
                <a:srgbClr val="B51821"/>
              </a:buClr>
              <a:buSzPct val="100000"/>
              <a:defRPr/>
            </a:pPr>
            <a:r>
              <a:rPr lang="en-US" sz="2000" dirty="0">
                <a:solidFill>
                  <a:prstClr val="black"/>
                </a:solidFill>
                <a:latin typeface="Arial"/>
              </a:rPr>
              <a:t>Questions/Discussion</a:t>
            </a:r>
          </a:p>
        </p:txBody>
      </p:sp>
      <p:sp>
        <p:nvSpPr>
          <p:cNvPr id="23" name="Freeform 12"/>
          <p:cNvSpPr>
            <a:spLocks/>
          </p:cNvSpPr>
          <p:nvPr>
            <p:custDataLst>
              <p:tags r:id="rId10"/>
            </p:custDataLst>
          </p:nvPr>
        </p:nvSpPr>
        <p:spPr bwMode="auto">
          <a:xfrm rot="10800000" flipH="1" flipV="1">
            <a:off x="375927" y="3733347"/>
            <a:ext cx="532800" cy="473056"/>
          </a:xfrm>
          <a:prstGeom prst="homePlate">
            <a:avLst>
              <a:gd name="adj" fmla="val 28337"/>
            </a:avLst>
          </a:prstGeom>
          <a:solidFill>
            <a:schemeClr val="accent1"/>
          </a:solidFill>
          <a:ln w="9525">
            <a:noFill/>
            <a:round/>
            <a:headEnd/>
            <a:tailEnd/>
          </a:ln>
          <a:effectLst>
            <a:outerShdw blurRad="50800" dist="38100" algn="l" rotWithShape="0">
              <a:prstClr val="black">
                <a:alpha val="40000"/>
              </a:prstClr>
            </a:outerShdw>
          </a:effectLst>
        </p:spPr>
        <p:txBody>
          <a:bodyPr vert="horz" wrap="square" lIns="45720" tIns="45720" rIns="91440" bIns="45720" numCol="1" anchor="ctr" anchorCtr="0" compatLnSpc="1">
            <a:prstTxWarp prst="textNoShape">
              <a:avLst/>
            </a:prstTxWarp>
          </a:bodyPr>
          <a:lstStyle/>
          <a:p>
            <a:pPr algn="ctr" fontAlgn="auto">
              <a:spcBef>
                <a:spcPts val="0"/>
              </a:spcBef>
              <a:spcAft>
                <a:spcPts val="0"/>
              </a:spcAft>
            </a:pPr>
            <a:r>
              <a:rPr lang="en-US" b="1" dirty="0">
                <a:solidFill>
                  <a:prstClr val="white"/>
                </a:solidFill>
                <a:latin typeface="Arial"/>
              </a:rPr>
              <a:t>5</a:t>
            </a:r>
          </a:p>
        </p:txBody>
      </p:sp>
    </p:spTree>
    <p:extLst>
      <p:ext uri="{BB962C8B-B14F-4D97-AF65-F5344CB8AC3E}">
        <p14:creationId xmlns:p14="http://schemas.microsoft.com/office/powerpoint/2010/main" val="12823160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Studies</a:t>
            </a:r>
          </a:p>
        </p:txBody>
      </p:sp>
    </p:spTree>
    <p:extLst>
      <p:ext uri="{BB962C8B-B14F-4D97-AF65-F5344CB8AC3E}">
        <p14:creationId xmlns:p14="http://schemas.microsoft.com/office/powerpoint/2010/main" val="26793394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#1 </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31</a:t>
            </a:fld>
            <a:endParaRPr lang="en-US" dirty="0"/>
          </a:p>
        </p:txBody>
      </p:sp>
      <p:sp>
        <p:nvSpPr>
          <p:cNvPr id="4" name="Content Placeholder 3"/>
          <p:cNvSpPr>
            <a:spLocks noGrp="1"/>
          </p:cNvSpPr>
          <p:nvPr>
            <p:ph sz="quarter" idx="11"/>
          </p:nvPr>
        </p:nvSpPr>
        <p:spPr/>
        <p:txBody>
          <a:bodyPr/>
          <a:lstStyle/>
          <a:p>
            <a:pPr>
              <a:spcBef>
                <a:spcPts val="600"/>
              </a:spcBef>
              <a:spcAft>
                <a:spcPts val="600"/>
              </a:spcAft>
            </a:pPr>
            <a:r>
              <a:rPr lang="en-US" dirty="0"/>
              <a:t>Widening of existing bridge, and with that, an existing pier</a:t>
            </a:r>
          </a:p>
          <a:p>
            <a:pPr>
              <a:spcBef>
                <a:spcPts val="600"/>
              </a:spcBef>
              <a:spcAft>
                <a:spcPts val="600"/>
              </a:spcAft>
            </a:pPr>
            <a:r>
              <a:rPr lang="en-US" dirty="0"/>
              <a:t>Project Scope:</a:t>
            </a:r>
          </a:p>
          <a:p>
            <a:pPr marL="457200" indent="0">
              <a:spcBef>
                <a:spcPts val="600"/>
              </a:spcBef>
              <a:spcAft>
                <a:spcPts val="600"/>
              </a:spcAft>
              <a:buNone/>
            </a:pPr>
            <a:r>
              <a:rPr lang="en-US" i="1" dirty="0"/>
              <a:t>“Cap and column piers shall have a minimum of </a:t>
            </a:r>
            <a:r>
              <a:rPr lang="en-US" i="1" u="sng" dirty="0"/>
              <a:t>three</a:t>
            </a:r>
            <a:r>
              <a:rPr lang="en-US" i="1" dirty="0"/>
              <a:t> columns when completed”</a:t>
            </a:r>
          </a:p>
        </p:txBody>
      </p:sp>
    </p:spTree>
    <p:extLst>
      <p:ext uri="{BB962C8B-B14F-4D97-AF65-F5344CB8AC3E}">
        <p14:creationId xmlns:p14="http://schemas.microsoft.com/office/powerpoint/2010/main" val="7321695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#1</a:t>
            </a:r>
          </a:p>
        </p:txBody>
      </p:sp>
      <p:pic>
        <p:nvPicPr>
          <p:cNvPr id="2053" name="Picture 5" descr="C:\Users\ekahlig\AppData\Local\Temp\~MyBitmap.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437" y="1540145"/>
            <a:ext cx="7848600" cy="1541327"/>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Users\ekahlig\AppData\Local\Temp\~MyBitmap.Bm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199" y="3573488"/>
            <a:ext cx="7331075" cy="20644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4070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#1</a:t>
            </a:r>
          </a:p>
        </p:txBody>
      </p:sp>
      <p:sp>
        <p:nvSpPr>
          <p:cNvPr id="3" name="Content Placeholder 2"/>
          <p:cNvSpPr>
            <a:spLocks noGrp="1"/>
          </p:cNvSpPr>
          <p:nvPr>
            <p:ph idx="1"/>
          </p:nvPr>
        </p:nvSpPr>
        <p:spPr/>
        <p:txBody>
          <a:bodyPr/>
          <a:lstStyle/>
          <a:p>
            <a:endParaRPr lang="en-US" dirty="0"/>
          </a:p>
          <a:p>
            <a:endParaRPr lang="en-US" dirty="0"/>
          </a:p>
        </p:txBody>
      </p:sp>
      <p:pic>
        <p:nvPicPr>
          <p:cNvPr id="1034" name="Picture 10" descr="C:\Users\ekahlig\AppData\Local\Temp\~MyBitmap.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3395493"/>
            <a:ext cx="2672029" cy="676410"/>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C:\Users\ekahlig\Desktop\2.bm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0" y="3202048"/>
            <a:ext cx="4441582" cy="112259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C:\Users\ekahlig\Desktop\~MyBitmap.bmp"/>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8126" y="1839414"/>
            <a:ext cx="7613795" cy="1204997"/>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Connector 7"/>
          <p:cNvCxnSpPr/>
          <p:nvPr/>
        </p:nvCxnSpPr>
        <p:spPr>
          <a:xfrm>
            <a:off x="3733800" y="1061455"/>
            <a:ext cx="0" cy="6858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1066800" y="1404355"/>
            <a:ext cx="2667000" cy="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838200" y="898422"/>
            <a:ext cx="2672029" cy="646331"/>
          </a:xfrm>
          <a:prstGeom prst="rect">
            <a:avLst/>
          </a:prstGeom>
          <a:noFill/>
        </p:spPr>
        <p:txBody>
          <a:bodyPr wrap="square" rtlCol="0">
            <a:spAutoFit/>
          </a:bodyPr>
          <a:lstStyle/>
          <a:p>
            <a:r>
              <a:rPr lang="en-US" b="1" dirty="0"/>
              <a:t>New Steel – Widened</a:t>
            </a:r>
          </a:p>
          <a:p>
            <a:endParaRPr lang="en-US" dirty="0"/>
          </a:p>
        </p:txBody>
      </p:sp>
      <p:sp>
        <p:nvSpPr>
          <p:cNvPr id="26" name="TextBox 25"/>
          <p:cNvSpPr txBox="1"/>
          <p:nvPr/>
        </p:nvSpPr>
        <p:spPr>
          <a:xfrm>
            <a:off x="1270596" y="4185655"/>
            <a:ext cx="533400" cy="369332"/>
          </a:xfrm>
          <a:prstGeom prst="rect">
            <a:avLst/>
          </a:prstGeom>
          <a:noFill/>
        </p:spPr>
        <p:txBody>
          <a:bodyPr wrap="square" rtlCol="0">
            <a:spAutoFit/>
          </a:bodyPr>
          <a:lstStyle/>
          <a:p>
            <a:r>
              <a:rPr lang="en-US" dirty="0">
                <a:solidFill>
                  <a:srgbClr val="FF0000"/>
                </a:solidFill>
              </a:rPr>
              <a:t>1</a:t>
            </a:r>
          </a:p>
        </p:txBody>
      </p:sp>
      <p:sp>
        <p:nvSpPr>
          <p:cNvPr id="27" name="TextBox 26"/>
          <p:cNvSpPr txBox="1"/>
          <p:nvPr/>
        </p:nvSpPr>
        <p:spPr>
          <a:xfrm>
            <a:off x="2750425" y="4185812"/>
            <a:ext cx="533400" cy="369332"/>
          </a:xfrm>
          <a:prstGeom prst="rect">
            <a:avLst/>
          </a:prstGeom>
          <a:noFill/>
        </p:spPr>
        <p:txBody>
          <a:bodyPr wrap="square" rtlCol="0">
            <a:spAutoFit/>
          </a:bodyPr>
          <a:lstStyle/>
          <a:p>
            <a:r>
              <a:rPr lang="en-US" dirty="0">
                <a:solidFill>
                  <a:srgbClr val="FF0000"/>
                </a:solidFill>
              </a:rPr>
              <a:t>2</a:t>
            </a:r>
          </a:p>
        </p:txBody>
      </p:sp>
    </p:spTree>
    <p:extLst>
      <p:ext uri="{BB962C8B-B14F-4D97-AF65-F5344CB8AC3E}">
        <p14:creationId xmlns:p14="http://schemas.microsoft.com/office/powerpoint/2010/main" val="1675154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grpId="0" nodeType="afterEffect">
                                  <p:stCondLst>
                                    <p:cond delay="200"/>
                                  </p:stCondLst>
                                  <p:childTnLst>
                                    <p:set>
                                      <p:cBhvr>
                                        <p:cTn id="25"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6" grpId="0"/>
      <p:bldP spid="2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#1 – Issue</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34</a:t>
            </a:fld>
            <a:endParaRPr lang="en-US" dirty="0"/>
          </a:p>
        </p:txBody>
      </p:sp>
      <p:sp>
        <p:nvSpPr>
          <p:cNvPr id="4" name="Content Placeholder 3"/>
          <p:cNvSpPr>
            <a:spLocks noGrp="1"/>
          </p:cNvSpPr>
          <p:nvPr>
            <p:ph sz="quarter" idx="11"/>
          </p:nvPr>
        </p:nvSpPr>
        <p:spPr/>
        <p:txBody>
          <a:bodyPr/>
          <a:lstStyle/>
          <a:p>
            <a:pPr>
              <a:spcBef>
                <a:spcPts val="600"/>
              </a:spcBef>
              <a:spcAft>
                <a:spcPts val="600"/>
              </a:spcAft>
            </a:pPr>
            <a:r>
              <a:rPr lang="en-US" dirty="0"/>
              <a:t>Question asked:</a:t>
            </a:r>
          </a:p>
          <a:p>
            <a:pPr marL="457200" indent="0">
              <a:spcBef>
                <a:spcPts val="600"/>
              </a:spcBef>
              <a:spcAft>
                <a:spcPts val="600"/>
              </a:spcAft>
              <a:buNone/>
            </a:pPr>
            <a:r>
              <a:rPr lang="en-US" i="1" dirty="0">
                <a:solidFill>
                  <a:srgbClr val="C00000"/>
                </a:solidFill>
              </a:rPr>
              <a:t>How does this comply with the scope requirement of 3 columns per pier?</a:t>
            </a:r>
          </a:p>
          <a:p>
            <a:pPr>
              <a:spcBef>
                <a:spcPts val="600"/>
              </a:spcBef>
              <a:spcAft>
                <a:spcPts val="600"/>
              </a:spcAft>
            </a:pPr>
            <a:r>
              <a:rPr lang="en-US" dirty="0"/>
              <a:t>Answer:</a:t>
            </a:r>
          </a:p>
          <a:p>
            <a:pPr marL="457200" indent="0">
              <a:spcBef>
                <a:spcPts val="600"/>
              </a:spcBef>
              <a:spcAft>
                <a:spcPts val="600"/>
              </a:spcAft>
              <a:buNone/>
            </a:pPr>
            <a:r>
              <a:rPr lang="en-US" i="1" dirty="0">
                <a:solidFill>
                  <a:srgbClr val="C00000"/>
                </a:solidFill>
              </a:rPr>
              <a:t>“It complies as there are 5 columns when complete.  This is a bridge widening and it includes the existing portion with the existing pier element all in that pier, and then we’re extending it making 5 columns all together.  It complies with the scope.” </a:t>
            </a:r>
          </a:p>
        </p:txBody>
      </p:sp>
    </p:spTree>
    <p:extLst>
      <p:ext uri="{BB962C8B-B14F-4D97-AF65-F5344CB8AC3E}">
        <p14:creationId xmlns:p14="http://schemas.microsoft.com/office/powerpoint/2010/main" val="3157363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#1 – Lesson Learned</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35</a:t>
            </a:fld>
            <a:endParaRPr lang="en-US" dirty="0"/>
          </a:p>
        </p:txBody>
      </p:sp>
      <p:sp>
        <p:nvSpPr>
          <p:cNvPr id="4" name="Content Placeholder 3"/>
          <p:cNvSpPr>
            <a:spLocks noGrp="1"/>
          </p:cNvSpPr>
          <p:nvPr>
            <p:ph sz="quarter" idx="11"/>
          </p:nvPr>
        </p:nvSpPr>
        <p:spPr/>
        <p:txBody>
          <a:bodyPr/>
          <a:lstStyle/>
          <a:p>
            <a:pPr>
              <a:spcBef>
                <a:spcPts val="600"/>
              </a:spcBef>
              <a:spcAft>
                <a:spcPts val="600"/>
              </a:spcAft>
            </a:pPr>
            <a:endParaRPr lang="en-US" dirty="0"/>
          </a:p>
          <a:p>
            <a:pPr>
              <a:spcBef>
                <a:spcPts val="600"/>
              </a:spcBef>
              <a:spcAft>
                <a:spcPts val="600"/>
              </a:spcAft>
            </a:pPr>
            <a:endParaRPr lang="en-US" dirty="0"/>
          </a:p>
          <a:p>
            <a:pPr>
              <a:spcBef>
                <a:spcPts val="600"/>
              </a:spcBef>
              <a:spcAft>
                <a:spcPts val="600"/>
              </a:spcAft>
            </a:pPr>
            <a:endParaRPr lang="en-US" dirty="0"/>
          </a:p>
          <a:p>
            <a:pPr>
              <a:spcBef>
                <a:spcPts val="600"/>
              </a:spcBef>
              <a:spcAft>
                <a:spcPts val="600"/>
              </a:spcAft>
            </a:pPr>
            <a:endParaRPr lang="en-US" dirty="0"/>
          </a:p>
          <a:p>
            <a:pPr>
              <a:spcBef>
                <a:spcPts val="600"/>
              </a:spcBef>
              <a:spcAft>
                <a:spcPts val="600"/>
              </a:spcAft>
            </a:pPr>
            <a:r>
              <a:rPr lang="en-US" dirty="0"/>
              <a:t>Winner’s answer:</a:t>
            </a:r>
          </a:p>
          <a:p>
            <a:pPr marL="457200" indent="0">
              <a:spcBef>
                <a:spcPts val="600"/>
              </a:spcBef>
              <a:spcAft>
                <a:spcPts val="600"/>
              </a:spcAft>
              <a:buNone/>
            </a:pPr>
            <a:r>
              <a:rPr lang="en-US" i="1" dirty="0">
                <a:solidFill>
                  <a:srgbClr val="C00000"/>
                </a:solidFill>
              </a:rPr>
              <a:t>“The scope requires 3 columns per cap and column pier.  We will be compliant by either connecting the new pier cap to the existing pier cap or by adding a third column to the new pier site.”    </a:t>
            </a:r>
          </a:p>
          <a:p>
            <a:pPr marL="0" indent="-342900">
              <a:spcBef>
                <a:spcPts val="600"/>
              </a:spcBef>
              <a:spcAft>
                <a:spcPts val="600"/>
              </a:spcAft>
            </a:pPr>
            <a:r>
              <a:rPr lang="en-US" dirty="0"/>
              <a:t>Lesson Learned:</a:t>
            </a:r>
          </a:p>
          <a:p>
            <a:pPr marL="457200" indent="0">
              <a:spcBef>
                <a:spcPts val="600"/>
              </a:spcBef>
              <a:spcAft>
                <a:spcPts val="600"/>
              </a:spcAft>
              <a:buNone/>
            </a:pPr>
            <a:r>
              <a:rPr lang="en-US" dirty="0">
                <a:solidFill>
                  <a:srgbClr val="0000FF"/>
                </a:solidFill>
              </a:rPr>
              <a:t>Ensure there is only one way to interpret requirements</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4640" y="641131"/>
            <a:ext cx="5709685" cy="2591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0366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#2</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36</a:t>
            </a:fld>
            <a:endParaRPr lang="en-US" dirty="0"/>
          </a:p>
        </p:txBody>
      </p:sp>
      <p:sp>
        <p:nvSpPr>
          <p:cNvPr id="4" name="Content Placeholder 3"/>
          <p:cNvSpPr>
            <a:spLocks noGrp="1"/>
          </p:cNvSpPr>
          <p:nvPr>
            <p:ph sz="quarter" idx="11"/>
          </p:nvPr>
        </p:nvSpPr>
        <p:spPr/>
        <p:txBody>
          <a:bodyPr/>
          <a:lstStyle/>
          <a:p>
            <a:r>
              <a:rPr lang="en-US" dirty="0"/>
              <a:t>Scope:</a:t>
            </a:r>
          </a:p>
          <a:p>
            <a:pPr marL="457200" indent="0">
              <a:buNone/>
            </a:pPr>
            <a:r>
              <a:rPr lang="en-US" dirty="0"/>
              <a:t>“The location of the proposed conduit banks shall all be located within 1 bay of the Bridge.  The proposed conduits shall be … </a:t>
            </a:r>
            <a:r>
              <a:rPr lang="en-US" u="sng" dirty="0"/>
              <a:t>per the Department’s bridge design standards</a:t>
            </a:r>
            <a:r>
              <a:rPr lang="en-US" dirty="0"/>
              <a:t>.”</a:t>
            </a:r>
          </a:p>
          <a:p>
            <a:endParaRPr lang="en-US" dirty="0"/>
          </a:p>
        </p:txBody>
      </p:sp>
    </p:spTree>
    <p:extLst>
      <p:ext uri="{BB962C8B-B14F-4D97-AF65-F5344CB8AC3E}">
        <p14:creationId xmlns:p14="http://schemas.microsoft.com/office/powerpoint/2010/main" val="15829381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#2</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37</a:t>
            </a:fld>
            <a:endParaRPr lang="en-US" dirty="0"/>
          </a:p>
        </p:txBody>
      </p:sp>
      <p:sp>
        <p:nvSpPr>
          <p:cNvPr id="4" name="Content Placeholder 3"/>
          <p:cNvSpPr>
            <a:spLocks noGrp="1"/>
          </p:cNvSpPr>
          <p:nvPr>
            <p:ph sz="quarter" idx="11"/>
          </p:nvPr>
        </p:nvSpPr>
        <p:spPr/>
        <p:txBody>
          <a:bodyPr/>
          <a:lstStyle/>
          <a:p>
            <a:r>
              <a:rPr lang="en-US" dirty="0"/>
              <a:t>From Bridge Design Manual (BDM), Standards for Installation of Utilities on Bridges</a:t>
            </a:r>
          </a:p>
          <a:p>
            <a:pPr lvl="1"/>
            <a:r>
              <a:rPr lang="en-US" dirty="0"/>
              <a:t>Should not be located in the floor panel behind the fascia stringer</a:t>
            </a:r>
          </a:p>
          <a:p>
            <a:pPr lvl="1"/>
            <a:r>
              <a:rPr lang="en-US" dirty="0"/>
              <a:t>Critical utility lines (gas, etc.) located well above the bottom of the superstructure</a:t>
            </a:r>
          </a:p>
          <a:p>
            <a:pPr lvl="1"/>
            <a:r>
              <a:rPr lang="en-US" dirty="0"/>
              <a:t>No utilities shall be placed inside of box beams</a:t>
            </a:r>
          </a:p>
          <a:p>
            <a:pPr lvl="1"/>
            <a:r>
              <a:rPr lang="en-US" dirty="0"/>
              <a:t>Allowed to provide a space between box beams</a:t>
            </a:r>
          </a:p>
          <a:p>
            <a:r>
              <a:rPr lang="en-US" dirty="0"/>
              <a:t>Standard Drawings = Nothing</a:t>
            </a:r>
          </a:p>
          <a:p>
            <a:endParaRPr lang="en-US" dirty="0"/>
          </a:p>
        </p:txBody>
      </p:sp>
    </p:spTree>
    <p:extLst>
      <p:ext uri="{BB962C8B-B14F-4D97-AF65-F5344CB8AC3E}">
        <p14:creationId xmlns:p14="http://schemas.microsoft.com/office/powerpoint/2010/main" val="3035904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#2</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38</a:t>
            </a:fld>
            <a:endParaRPr lang="en-US" dirty="0"/>
          </a:p>
        </p:txBody>
      </p:sp>
      <p:pic>
        <p:nvPicPr>
          <p:cNvPr id="5" name="Picture 2" descr="C:\Users\ekahlig\AppData\Local\Microsoft\Windows\Temporary Internet Files\Content.Outlook\Z6BZTI5X\utilityhang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2998" y="905515"/>
            <a:ext cx="6839527" cy="530311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904998" y="2349770"/>
            <a:ext cx="1828800" cy="461665"/>
          </a:xfrm>
          <a:prstGeom prst="rect">
            <a:avLst/>
          </a:prstGeom>
          <a:noFill/>
        </p:spPr>
        <p:txBody>
          <a:bodyPr wrap="square" rtlCol="0">
            <a:spAutoFit/>
          </a:bodyPr>
          <a:lstStyle/>
          <a:p>
            <a:r>
              <a:rPr lang="en-US"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DECK</a:t>
            </a:r>
          </a:p>
        </p:txBody>
      </p:sp>
      <p:sp>
        <p:nvSpPr>
          <p:cNvPr id="7" name="TextBox 6"/>
          <p:cNvSpPr txBox="1"/>
          <p:nvPr/>
        </p:nvSpPr>
        <p:spPr>
          <a:xfrm>
            <a:off x="1347166" y="3556195"/>
            <a:ext cx="2539032" cy="461665"/>
          </a:xfrm>
          <a:prstGeom prst="rect">
            <a:avLst/>
          </a:prstGeom>
          <a:solidFill>
            <a:schemeClr val="bg1"/>
          </a:solidFill>
        </p:spPr>
        <p:txBody>
          <a:bodyPr wrap="square" rtlCol="0">
            <a:spAutoFit/>
          </a:bodyPr>
          <a:lstStyle/>
          <a:p>
            <a:r>
              <a:rPr lang="en-US"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HANGERS</a:t>
            </a:r>
          </a:p>
        </p:txBody>
      </p:sp>
      <p:cxnSp>
        <p:nvCxnSpPr>
          <p:cNvPr id="8" name="Straight Arrow Connector 7"/>
          <p:cNvCxnSpPr/>
          <p:nvPr/>
        </p:nvCxnSpPr>
        <p:spPr>
          <a:xfrm flipV="1">
            <a:off x="3038762" y="3343915"/>
            <a:ext cx="847436" cy="41549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0451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#2</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39</a:t>
            </a:fld>
            <a:endParaRPr lang="en-US" dirty="0"/>
          </a:p>
        </p:txBody>
      </p:sp>
      <p:sp>
        <p:nvSpPr>
          <p:cNvPr id="4" name="Content Placeholder 3"/>
          <p:cNvSpPr>
            <a:spLocks noGrp="1"/>
          </p:cNvSpPr>
          <p:nvPr>
            <p:ph sz="quarter" idx="11"/>
          </p:nvPr>
        </p:nvSpPr>
        <p:spPr>
          <a:xfrm>
            <a:off x="304800" y="925513"/>
            <a:ext cx="8477250" cy="4497825"/>
          </a:xfrm>
        </p:spPr>
        <p:txBody>
          <a:bodyPr/>
          <a:lstStyle/>
          <a:p>
            <a:r>
              <a:rPr lang="en-US" dirty="0"/>
              <a:t>No ODOT Standards for Utility Hangers</a:t>
            </a:r>
          </a:p>
          <a:p>
            <a:r>
              <a:rPr lang="en-US" dirty="0"/>
              <a:t>Contractor  not constructing this way – convinced them that this does not meet another scope requirement.</a:t>
            </a:r>
          </a:p>
          <a:p>
            <a:pPr marL="0" indent="0" algn="ctr">
              <a:buNone/>
            </a:pPr>
            <a:r>
              <a:rPr lang="en-US" dirty="0"/>
              <a:t>Not reducing future maintenance costs…</a:t>
            </a:r>
          </a:p>
          <a:p>
            <a:pPr marL="0" indent="0" algn="ctr">
              <a:buNone/>
            </a:pPr>
            <a:r>
              <a:rPr lang="en-US" dirty="0"/>
              <a:t>They finally gave up</a:t>
            </a:r>
          </a:p>
          <a:p>
            <a:pPr marL="0" indent="0" algn="ctr">
              <a:buNone/>
            </a:pPr>
            <a:endParaRPr lang="en-US" dirty="0"/>
          </a:p>
          <a:p>
            <a:r>
              <a:rPr lang="en-US" dirty="0">
                <a:solidFill>
                  <a:srgbClr val="FF0000"/>
                </a:solidFill>
              </a:rPr>
              <a:t>Make sure if you say design and build per “standard,” a minimum standard actually exists</a:t>
            </a:r>
          </a:p>
        </p:txBody>
      </p:sp>
    </p:spTree>
    <p:extLst>
      <p:ext uri="{BB962C8B-B14F-4D97-AF65-F5344CB8AC3E}">
        <p14:creationId xmlns:p14="http://schemas.microsoft.com/office/powerpoint/2010/main" val="3024334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44488" y="2649821"/>
            <a:ext cx="8037512" cy="1017073"/>
          </a:xfrm>
        </p:spPr>
        <p:txBody>
          <a:bodyPr/>
          <a:lstStyle/>
          <a:p>
            <a:r>
              <a:rPr lang="en-US" sz="3600" dirty="0"/>
              <a:t>DB Decision Process</a:t>
            </a:r>
          </a:p>
        </p:txBody>
      </p:sp>
    </p:spTree>
    <p:extLst>
      <p:ext uri="{BB962C8B-B14F-4D97-AF65-F5344CB8AC3E}">
        <p14:creationId xmlns:p14="http://schemas.microsoft.com/office/powerpoint/2010/main" val="7274216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44488" y="2649821"/>
            <a:ext cx="8037512" cy="1017073"/>
          </a:xfrm>
        </p:spPr>
        <p:txBody>
          <a:bodyPr/>
          <a:lstStyle/>
          <a:p>
            <a:r>
              <a:rPr lang="en-US" sz="3600" dirty="0"/>
              <a:t>Questions</a:t>
            </a:r>
          </a:p>
        </p:txBody>
      </p:sp>
    </p:spTree>
    <p:extLst>
      <p:ext uri="{BB962C8B-B14F-4D97-AF65-F5344CB8AC3E}">
        <p14:creationId xmlns:p14="http://schemas.microsoft.com/office/powerpoint/2010/main" val="20746222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Understand how to integrate the DB project development process into ODOT’s standard processes</a:t>
            </a:r>
          </a:p>
          <a:p>
            <a:r>
              <a:rPr lang="en-US" dirty="0"/>
              <a:t>Understand the importance of developing complete and thorough scoping documents</a:t>
            </a:r>
          </a:p>
          <a:p>
            <a:endParaRPr lang="en-US" dirty="0"/>
          </a:p>
        </p:txBody>
      </p:sp>
      <p:sp>
        <p:nvSpPr>
          <p:cNvPr id="3" name="Title 2"/>
          <p:cNvSpPr>
            <a:spLocks noGrp="1"/>
          </p:cNvSpPr>
          <p:nvPr>
            <p:ph type="title"/>
          </p:nvPr>
        </p:nvSpPr>
        <p:spPr/>
        <p:txBody>
          <a:bodyPr/>
          <a:lstStyle/>
          <a:p>
            <a:r>
              <a:rPr lang="en-US" dirty="0"/>
              <a:t>Learning Outcomes</a:t>
            </a:r>
          </a:p>
        </p:txBody>
      </p:sp>
    </p:spTree>
    <p:extLst>
      <p:ext uri="{BB962C8B-B14F-4D97-AF65-F5344CB8AC3E}">
        <p14:creationId xmlns:p14="http://schemas.microsoft.com/office/powerpoint/2010/main" val="4185013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Delivery Decision Process</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5</a:t>
            </a:fld>
            <a:endParaRPr lang="en-US" dirty="0"/>
          </a:p>
        </p:txBody>
      </p:sp>
      <p:sp>
        <p:nvSpPr>
          <p:cNvPr id="31" name="Notched Right Arrow 30"/>
          <p:cNvSpPr>
            <a:spLocks noChangeAspect="1"/>
          </p:cNvSpPr>
          <p:nvPr/>
        </p:nvSpPr>
        <p:spPr>
          <a:xfrm>
            <a:off x="5920062" y="1101464"/>
            <a:ext cx="2881162" cy="1775922"/>
          </a:xfrm>
          <a:prstGeom prst="notchedRightArrow">
            <a:avLst/>
          </a:prstGeom>
          <a:solidFill>
            <a:schemeClr val="accent1">
              <a:lumMod val="75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sp>
        <p:nvSpPr>
          <p:cNvPr id="32" name="Rectangle 31"/>
          <p:cNvSpPr>
            <a:spLocks noChangeAspect="1"/>
          </p:cNvSpPr>
          <p:nvPr/>
        </p:nvSpPr>
        <p:spPr>
          <a:xfrm>
            <a:off x="5966899" y="2546379"/>
            <a:ext cx="1854945" cy="2205240"/>
          </a:xfrm>
          <a:prstGeom prst="rect">
            <a:avLst/>
          </a:prstGeom>
          <a:gradFill flip="none" rotWithShape="1">
            <a:gsLst>
              <a:gs pos="0">
                <a:schemeClr val="accent4">
                  <a:lumMod val="75000"/>
                  <a:tint val="66000"/>
                  <a:satMod val="160000"/>
                </a:schemeClr>
              </a:gs>
              <a:gs pos="50000">
                <a:schemeClr val="accent4">
                  <a:lumMod val="75000"/>
                  <a:tint val="44500"/>
                  <a:satMod val="160000"/>
                </a:schemeClr>
              </a:gs>
              <a:gs pos="100000">
                <a:schemeClr val="accent4">
                  <a:lumMod val="75000"/>
                  <a:tint val="23500"/>
                  <a:satMod val="160000"/>
                </a:schemeClr>
              </a:gs>
            </a:gsLst>
            <a:lin ang="5400000" scaled="1"/>
            <a:tileRect/>
          </a:gra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sp>
        <p:nvSpPr>
          <p:cNvPr id="33" name="TextBox 32"/>
          <p:cNvSpPr txBox="1">
            <a:spLocks noChangeAspect="1"/>
          </p:cNvSpPr>
          <p:nvPr/>
        </p:nvSpPr>
        <p:spPr>
          <a:xfrm>
            <a:off x="6466061" y="1651200"/>
            <a:ext cx="1954925" cy="738664"/>
          </a:xfrm>
          <a:prstGeom prst="rect">
            <a:avLst/>
          </a:prstGeom>
          <a:solidFill>
            <a:schemeClr val="accent1">
              <a:lumMod val="75000"/>
            </a:schemeClr>
          </a:solidFill>
        </p:spPr>
        <p:txBody>
          <a:bodyPr wrap="square" rtlCol="0">
            <a:spAutoFit/>
          </a:bodyPr>
          <a:lstStyle/>
          <a:p>
            <a:r>
              <a:rPr lang="en-US" sz="1400" b="1" dirty="0">
                <a:solidFill>
                  <a:schemeClr val="bg1"/>
                </a:solidFill>
              </a:rPr>
              <a:t>Align Goals and Characteristics to Delivery Approach</a:t>
            </a:r>
          </a:p>
        </p:txBody>
      </p:sp>
      <p:sp>
        <p:nvSpPr>
          <p:cNvPr id="34" name="TextBox 33"/>
          <p:cNvSpPr txBox="1">
            <a:spLocks noChangeAspect="1"/>
          </p:cNvSpPr>
          <p:nvPr/>
        </p:nvSpPr>
        <p:spPr>
          <a:xfrm>
            <a:off x="5966899" y="2554741"/>
            <a:ext cx="1854945" cy="2708434"/>
          </a:xfrm>
          <a:prstGeom prst="rect">
            <a:avLst/>
          </a:prstGeom>
          <a:gradFill flip="none" rotWithShape="1">
            <a:gsLst>
              <a:gs pos="0">
                <a:schemeClr val="accent4">
                  <a:lumMod val="75000"/>
                  <a:tint val="66000"/>
                  <a:satMod val="160000"/>
                </a:schemeClr>
              </a:gs>
              <a:gs pos="50000">
                <a:schemeClr val="accent4">
                  <a:lumMod val="75000"/>
                  <a:tint val="44500"/>
                  <a:satMod val="160000"/>
                </a:schemeClr>
              </a:gs>
              <a:gs pos="100000">
                <a:schemeClr val="accent4">
                  <a:lumMod val="75000"/>
                  <a:tint val="23500"/>
                  <a:satMod val="160000"/>
                </a:schemeClr>
              </a:gs>
            </a:gsLst>
            <a:lin ang="5400000" scaled="1"/>
            <a:tileRect/>
          </a:gradFill>
        </p:spPr>
        <p:txBody>
          <a:bodyPr wrap="square" rtlCol="0">
            <a:spAutoFit/>
          </a:bodyPr>
          <a:lstStyle/>
          <a:p>
            <a:pPr marL="171450" indent="-171450">
              <a:spcBef>
                <a:spcPts val="600"/>
              </a:spcBef>
              <a:buFont typeface="Arial" panose="020B0604020202020204" pitchFamily="34" charset="0"/>
              <a:buChar char="•"/>
            </a:pPr>
            <a:r>
              <a:rPr lang="en-US" sz="1000" b="1" dirty="0">
                <a:solidFill>
                  <a:schemeClr val="accent4">
                    <a:lumMod val="50000"/>
                  </a:schemeClr>
                </a:solidFill>
              </a:rPr>
              <a:t>Delivery Method</a:t>
            </a:r>
          </a:p>
          <a:p>
            <a:pPr marL="356616" indent="-171450">
              <a:spcBef>
                <a:spcPts val="600"/>
              </a:spcBef>
              <a:buFont typeface="Courier New" panose="02070309020205020404" pitchFamily="49" charset="0"/>
              <a:buChar char="o"/>
            </a:pPr>
            <a:r>
              <a:rPr lang="en-US" sz="1000" b="1" dirty="0">
                <a:solidFill>
                  <a:schemeClr val="accent4">
                    <a:lumMod val="50000"/>
                  </a:schemeClr>
                </a:solidFill>
              </a:rPr>
              <a:t>DBB </a:t>
            </a:r>
          </a:p>
          <a:p>
            <a:pPr marL="356616" indent="-171450">
              <a:spcBef>
                <a:spcPts val="600"/>
              </a:spcBef>
              <a:buFont typeface="Courier New" panose="02070309020205020404" pitchFamily="49" charset="0"/>
              <a:buChar char="o"/>
            </a:pPr>
            <a:r>
              <a:rPr lang="en-US" sz="1000" b="1" dirty="0">
                <a:solidFill>
                  <a:schemeClr val="accent4">
                    <a:lumMod val="50000"/>
                  </a:schemeClr>
                </a:solidFill>
              </a:rPr>
              <a:t>DB</a:t>
            </a:r>
          </a:p>
          <a:p>
            <a:pPr marL="171450" indent="-171450">
              <a:spcBef>
                <a:spcPts val="600"/>
              </a:spcBef>
              <a:buFont typeface="Arial" panose="020B0604020202020204" pitchFamily="34" charset="0"/>
              <a:buChar char="•"/>
            </a:pPr>
            <a:r>
              <a:rPr lang="en-US" sz="1000" b="1" dirty="0">
                <a:solidFill>
                  <a:schemeClr val="accent4">
                    <a:lumMod val="50000"/>
                  </a:schemeClr>
                </a:solidFill>
              </a:rPr>
              <a:t>Procurement  Approach</a:t>
            </a:r>
          </a:p>
          <a:p>
            <a:pPr marL="356616" indent="-171450">
              <a:spcBef>
                <a:spcPts val="600"/>
              </a:spcBef>
              <a:buFont typeface="Courier New" panose="02070309020205020404" pitchFamily="49" charset="0"/>
              <a:buChar char="o"/>
            </a:pPr>
            <a:r>
              <a:rPr lang="en-US" sz="1000" b="1" dirty="0">
                <a:solidFill>
                  <a:schemeClr val="accent4">
                    <a:lumMod val="50000"/>
                  </a:schemeClr>
                </a:solidFill>
              </a:rPr>
              <a:t>Low Bid </a:t>
            </a:r>
          </a:p>
          <a:p>
            <a:pPr marL="356616" indent="-171450">
              <a:spcBef>
                <a:spcPts val="600"/>
              </a:spcBef>
              <a:buFont typeface="Courier New" panose="02070309020205020404" pitchFamily="49" charset="0"/>
              <a:buChar char="o"/>
            </a:pPr>
            <a:r>
              <a:rPr lang="en-US" sz="1000" b="1" dirty="0">
                <a:solidFill>
                  <a:schemeClr val="accent4">
                    <a:lumMod val="50000"/>
                  </a:schemeClr>
                </a:solidFill>
              </a:rPr>
              <a:t>Value Based</a:t>
            </a:r>
          </a:p>
          <a:p>
            <a:pPr marL="356616" indent="-171450">
              <a:spcBef>
                <a:spcPts val="600"/>
              </a:spcBef>
              <a:buFont typeface="Courier New" panose="02070309020205020404" pitchFamily="49" charset="0"/>
              <a:buChar char="o"/>
            </a:pPr>
            <a:r>
              <a:rPr lang="en-US" sz="1000" b="1" dirty="0">
                <a:solidFill>
                  <a:schemeClr val="accent4">
                    <a:lumMod val="50000"/>
                  </a:schemeClr>
                </a:solidFill>
              </a:rPr>
              <a:t>Two-Step</a:t>
            </a:r>
          </a:p>
          <a:p>
            <a:pPr marL="356616" indent="-171450">
              <a:spcBef>
                <a:spcPts val="600"/>
              </a:spcBef>
              <a:buFont typeface="Courier New" panose="02070309020205020404" pitchFamily="49" charset="0"/>
              <a:buChar char="o"/>
            </a:pPr>
            <a:r>
              <a:rPr lang="en-US" sz="1000" b="1" dirty="0">
                <a:solidFill>
                  <a:schemeClr val="accent4">
                    <a:lumMod val="50000"/>
                  </a:schemeClr>
                </a:solidFill>
              </a:rPr>
              <a:t>Technically Responsive</a:t>
            </a:r>
          </a:p>
          <a:p>
            <a:pPr marL="171450" indent="-171450">
              <a:spcBef>
                <a:spcPts val="600"/>
              </a:spcBef>
              <a:buFont typeface="Arial" panose="020B0604020202020204" pitchFamily="34" charset="0"/>
              <a:buChar char="•"/>
            </a:pPr>
            <a:r>
              <a:rPr lang="en-US" sz="1000" b="1" dirty="0">
                <a:solidFill>
                  <a:schemeClr val="accent4">
                    <a:lumMod val="50000"/>
                  </a:schemeClr>
                </a:solidFill>
              </a:rPr>
              <a:t>Contracting Strategies</a:t>
            </a:r>
          </a:p>
          <a:p>
            <a:pPr marL="356616" indent="-171450">
              <a:spcBef>
                <a:spcPts val="600"/>
              </a:spcBef>
              <a:buFont typeface="Courier New" panose="02070309020205020404" pitchFamily="49" charset="0"/>
              <a:buChar char="o"/>
            </a:pPr>
            <a:r>
              <a:rPr lang="en-US" sz="1000" b="1" dirty="0">
                <a:solidFill>
                  <a:schemeClr val="accent4">
                    <a:lumMod val="50000"/>
                  </a:schemeClr>
                </a:solidFill>
              </a:rPr>
              <a:t>Incentives </a:t>
            </a:r>
          </a:p>
          <a:p>
            <a:pPr marL="356616" indent="-171450">
              <a:spcBef>
                <a:spcPts val="600"/>
              </a:spcBef>
              <a:buFont typeface="Courier New" panose="02070309020205020404" pitchFamily="49" charset="0"/>
              <a:buChar char="o"/>
            </a:pPr>
            <a:endParaRPr lang="en-US" sz="1000" b="1" dirty="0">
              <a:solidFill>
                <a:schemeClr val="accent4">
                  <a:lumMod val="50000"/>
                </a:schemeClr>
              </a:solidFill>
            </a:endParaRPr>
          </a:p>
        </p:txBody>
      </p:sp>
      <p:sp>
        <p:nvSpPr>
          <p:cNvPr id="37" name="Notched Right Arrow 36"/>
          <p:cNvSpPr>
            <a:spLocks noChangeAspect="1"/>
          </p:cNvSpPr>
          <p:nvPr/>
        </p:nvSpPr>
        <p:spPr>
          <a:xfrm>
            <a:off x="3175596" y="1101464"/>
            <a:ext cx="2881162" cy="1775922"/>
          </a:xfrm>
          <a:prstGeom prst="notchedRightArrow">
            <a:avLst/>
          </a:prstGeom>
          <a:solidFill>
            <a:schemeClr val="accent1">
              <a:lumMod val="75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sp>
        <p:nvSpPr>
          <p:cNvPr id="38" name="Rectangle 37"/>
          <p:cNvSpPr>
            <a:spLocks noChangeAspect="1"/>
          </p:cNvSpPr>
          <p:nvPr/>
        </p:nvSpPr>
        <p:spPr>
          <a:xfrm>
            <a:off x="3222433" y="2546379"/>
            <a:ext cx="1854945" cy="2205240"/>
          </a:xfrm>
          <a:prstGeom prst="rect">
            <a:avLst/>
          </a:prstGeom>
          <a:gradFill flip="none" rotWithShape="1">
            <a:gsLst>
              <a:gs pos="0">
                <a:schemeClr val="accent4">
                  <a:lumMod val="75000"/>
                  <a:tint val="66000"/>
                  <a:satMod val="160000"/>
                </a:schemeClr>
              </a:gs>
              <a:gs pos="50000">
                <a:schemeClr val="accent4">
                  <a:lumMod val="75000"/>
                  <a:tint val="44500"/>
                  <a:satMod val="160000"/>
                </a:schemeClr>
              </a:gs>
              <a:gs pos="100000">
                <a:schemeClr val="accent4">
                  <a:lumMod val="75000"/>
                  <a:tint val="23500"/>
                  <a:satMod val="160000"/>
                </a:schemeClr>
              </a:gs>
            </a:gsLst>
            <a:lin ang="5400000" scaled="1"/>
            <a:tileRect/>
          </a:gra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sp>
        <p:nvSpPr>
          <p:cNvPr id="39" name="TextBox 38"/>
          <p:cNvSpPr txBox="1">
            <a:spLocks noChangeAspect="1"/>
          </p:cNvSpPr>
          <p:nvPr/>
        </p:nvSpPr>
        <p:spPr>
          <a:xfrm>
            <a:off x="3615266" y="1725631"/>
            <a:ext cx="1725764" cy="523220"/>
          </a:xfrm>
          <a:prstGeom prst="rect">
            <a:avLst/>
          </a:prstGeom>
          <a:noFill/>
        </p:spPr>
        <p:txBody>
          <a:bodyPr wrap="square" rtlCol="0">
            <a:spAutoFit/>
          </a:bodyPr>
          <a:lstStyle/>
          <a:p>
            <a:r>
              <a:rPr lang="en-US" sz="1400" b="1" dirty="0">
                <a:solidFill>
                  <a:schemeClr val="bg1"/>
                </a:solidFill>
              </a:rPr>
              <a:t>Assess Project Characteristics</a:t>
            </a:r>
          </a:p>
        </p:txBody>
      </p:sp>
      <p:sp>
        <p:nvSpPr>
          <p:cNvPr id="40" name="TextBox 39"/>
          <p:cNvSpPr txBox="1">
            <a:spLocks noChangeAspect="1"/>
          </p:cNvSpPr>
          <p:nvPr/>
        </p:nvSpPr>
        <p:spPr>
          <a:xfrm>
            <a:off x="3222433" y="2554741"/>
            <a:ext cx="1774869" cy="1938992"/>
          </a:xfrm>
          <a:prstGeom prst="rect">
            <a:avLst/>
          </a:prstGeom>
          <a:gradFill flip="none" rotWithShape="1">
            <a:gsLst>
              <a:gs pos="0">
                <a:schemeClr val="accent4">
                  <a:lumMod val="75000"/>
                  <a:tint val="66000"/>
                  <a:satMod val="160000"/>
                </a:schemeClr>
              </a:gs>
              <a:gs pos="50000">
                <a:schemeClr val="accent4">
                  <a:lumMod val="75000"/>
                  <a:tint val="44500"/>
                  <a:satMod val="160000"/>
                </a:schemeClr>
              </a:gs>
              <a:gs pos="100000">
                <a:schemeClr val="accent4">
                  <a:lumMod val="75000"/>
                  <a:tint val="23500"/>
                  <a:satMod val="160000"/>
                </a:schemeClr>
              </a:gs>
            </a:gsLst>
            <a:lin ang="5400000" scaled="1"/>
            <a:tileRect/>
          </a:gradFill>
        </p:spPr>
        <p:txBody>
          <a:bodyPr wrap="square" rtlCol="0">
            <a:spAutoFit/>
          </a:bodyPr>
          <a:lstStyle/>
          <a:p>
            <a:pPr marL="173736" lvl="1" indent="-171450">
              <a:spcBef>
                <a:spcPts val="600"/>
              </a:spcBef>
              <a:buFont typeface="Arial" panose="020B0604020202020204" pitchFamily="34" charset="0"/>
              <a:buChar char="•"/>
            </a:pPr>
            <a:r>
              <a:rPr lang="en-US" sz="1000" b="1" dirty="0">
                <a:solidFill>
                  <a:schemeClr val="accent4">
                    <a:lumMod val="50000"/>
                  </a:schemeClr>
                </a:solidFill>
              </a:rPr>
              <a:t>Emergency project</a:t>
            </a:r>
          </a:p>
          <a:p>
            <a:pPr marL="173736" lvl="1" indent="-171450">
              <a:spcBef>
                <a:spcPts val="600"/>
              </a:spcBef>
              <a:buFont typeface="Arial" panose="020B0604020202020204" pitchFamily="34" charset="0"/>
              <a:buChar char="•"/>
            </a:pPr>
            <a:r>
              <a:rPr lang="en-US" sz="1000" b="1" dirty="0">
                <a:solidFill>
                  <a:schemeClr val="accent4">
                    <a:lumMod val="50000"/>
                  </a:schemeClr>
                </a:solidFill>
              </a:rPr>
              <a:t>Large program with multiple phases or contracts</a:t>
            </a:r>
          </a:p>
          <a:p>
            <a:pPr marL="173736" lvl="1" indent="-171450">
              <a:spcBef>
                <a:spcPts val="600"/>
              </a:spcBef>
              <a:buFont typeface="Arial" panose="020B0604020202020204" pitchFamily="34" charset="0"/>
              <a:buChar char="•"/>
            </a:pPr>
            <a:r>
              <a:rPr lang="en-US" sz="1000" b="1" dirty="0">
                <a:solidFill>
                  <a:schemeClr val="accent4">
                    <a:lumMod val="50000"/>
                  </a:schemeClr>
                </a:solidFill>
              </a:rPr>
              <a:t>Limited owner resources</a:t>
            </a:r>
          </a:p>
          <a:p>
            <a:pPr marL="173736" lvl="1" indent="-171450">
              <a:spcBef>
                <a:spcPts val="600"/>
              </a:spcBef>
              <a:buFont typeface="Arial" panose="020B0604020202020204" pitchFamily="34" charset="0"/>
              <a:buChar char="•"/>
            </a:pPr>
            <a:r>
              <a:rPr lang="en-US" sz="1000" b="1" dirty="0">
                <a:solidFill>
                  <a:schemeClr val="accent4">
                    <a:lumMod val="50000"/>
                  </a:schemeClr>
                </a:solidFill>
              </a:rPr>
              <a:t>Non-standard design; specialty expertise required</a:t>
            </a:r>
          </a:p>
          <a:p>
            <a:pPr marL="173736" indent="-171450">
              <a:spcBef>
                <a:spcPts val="600"/>
              </a:spcBef>
              <a:buFont typeface="Arial" panose="020B0604020202020204" pitchFamily="34" charset="0"/>
              <a:buChar char="•"/>
            </a:pPr>
            <a:endParaRPr lang="en-US" sz="1000" b="1" dirty="0">
              <a:solidFill>
                <a:schemeClr val="accent2">
                  <a:lumMod val="50000"/>
                </a:schemeClr>
              </a:solidFill>
            </a:endParaRPr>
          </a:p>
        </p:txBody>
      </p:sp>
      <p:grpSp>
        <p:nvGrpSpPr>
          <p:cNvPr id="4" name="Group 3"/>
          <p:cNvGrpSpPr/>
          <p:nvPr/>
        </p:nvGrpSpPr>
        <p:grpSpPr>
          <a:xfrm>
            <a:off x="425303" y="1101464"/>
            <a:ext cx="2881162" cy="3650155"/>
            <a:chOff x="425303" y="1101464"/>
            <a:chExt cx="2881162" cy="3650155"/>
          </a:xfrm>
        </p:grpSpPr>
        <p:sp>
          <p:nvSpPr>
            <p:cNvPr id="42" name="Notched Right Arrow 41"/>
            <p:cNvSpPr>
              <a:spLocks noChangeAspect="1"/>
            </p:cNvSpPr>
            <p:nvPr/>
          </p:nvSpPr>
          <p:spPr>
            <a:xfrm>
              <a:off x="425303" y="1101464"/>
              <a:ext cx="2881162" cy="1775922"/>
            </a:xfrm>
            <a:prstGeom prst="notchedRightArrow">
              <a:avLst/>
            </a:prstGeom>
            <a:solidFill>
              <a:schemeClr val="accent1">
                <a:lumMod val="75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sp>
          <p:nvSpPr>
            <p:cNvPr id="43" name="Rectangle 42"/>
            <p:cNvSpPr>
              <a:spLocks noChangeAspect="1"/>
            </p:cNvSpPr>
            <p:nvPr/>
          </p:nvSpPr>
          <p:spPr>
            <a:xfrm>
              <a:off x="472140" y="2546379"/>
              <a:ext cx="1854945" cy="2205240"/>
            </a:xfrm>
            <a:prstGeom prst="rect">
              <a:avLst/>
            </a:prstGeom>
            <a:gradFill flip="none" rotWithShape="1">
              <a:gsLst>
                <a:gs pos="0">
                  <a:schemeClr val="accent4">
                    <a:lumMod val="75000"/>
                    <a:tint val="66000"/>
                    <a:satMod val="160000"/>
                  </a:schemeClr>
                </a:gs>
                <a:gs pos="50000">
                  <a:schemeClr val="accent4">
                    <a:lumMod val="75000"/>
                    <a:tint val="44500"/>
                    <a:satMod val="160000"/>
                  </a:schemeClr>
                </a:gs>
                <a:gs pos="100000">
                  <a:schemeClr val="accent4">
                    <a:lumMod val="75000"/>
                    <a:tint val="23500"/>
                    <a:satMod val="160000"/>
                  </a:schemeClr>
                </a:gs>
              </a:gsLst>
              <a:lin ang="5400000" scaled="1"/>
              <a:tileRect/>
            </a:gra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sp>
          <p:nvSpPr>
            <p:cNvPr id="44" name="TextBox 43"/>
            <p:cNvSpPr txBox="1">
              <a:spLocks noChangeAspect="1"/>
            </p:cNvSpPr>
            <p:nvPr/>
          </p:nvSpPr>
          <p:spPr>
            <a:xfrm>
              <a:off x="864973" y="1651200"/>
              <a:ext cx="1725764" cy="738664"/>
            </a:xfrm>
            <a:prstGeom prst="rect">
              <a:avLst/>
            </a:prstGeom>
            <a:noFill/>
          </p:spPr>
          <p:txBody>
            <a:bodyPr wrap="square" rtlCol="0">
              <a:spAutoFit/>
            </a:bodyPr>
            <a:lstStyle/>
            <a:p>
              <a:r>
                <a:rPr lang="en-US" sz="1400" b="1" dirty="0">
                  <a:solidFill>
                    <a:schemeClr val="bg1"/>
                  </a:solidFill>
                </a:rPr>
                <a:t>Define Project Goals and Objectives</a:t>
              </a:r>
            </a:p>
          </p:txBody>
        </p:sp>
        <p:sp>
          <p:nvSpPr>
            <p:cNvPr id="45" name="TextBox 44"/>
            <p:cNvSpPr txBox="1">
              <a:spLocks noChangeAspect="1"/>
            </p:cNvSpPr>
            <p:nvPr/>
          </p:nvSpPr>
          <p:spPr>
            <a:xfrm>
              <a:off x="472140" y="2554741"/>
              <a:ext cx="1854945" cy="2015936"/>
            </a:xfrm>
            <a:prstGeom prst="rect">
              <a:avLst/>
            </a:prstGeom>
            <a:gradFill flip="none" rotWithShape="1">
              <a:gsLst>
                <a:gs pos="0">
                  <a:schemeClr val="accent4">
                    <a:lumMod val="75000"/>
                    <a:tint val="66000"/>
                    <a:satMod val="160000"/>
                  </a:schemeClr>
                </a:gs>
                <a:gs pos="50000">
                  <a:schemeClr val="accent4">
                    <a:lumMod val="75000"/>
                    <a:tint val="44500"/>
                    <a:satMod val="160000"/>
                  </a:schemeClr>
                </a:gs>
                <a:gs pos="100000">
                  <a:schemeClr val="accent4">
                    <a:lumMod val="75000"/>
                    <a:tint val="23500"/>
                    <a:satMod val="160000"/>
                  </a:schemeClr>
                </a:gs>
              </a:gsLst>
              <a:lin ang="5400000" scaled="1"/>
              <a:tileRect/>
            </a:gradFill>
          </p:spPr>
          <p:txBody>
            <a:bodyPr wrap="square" rtlCol="0">
              <a:spAutoFit/>
            </a:bodyPr>
            <a:lstStyle/>
            <a:p>
              <a:pPr marL="173736" lvl="1" indent="-171450">
                <a:spcBef>
                  <a:spcPts val="600"/>
                </a:spcBef>
                <a:buFont typeface="Arial" panose="020B0604020202020204" pitchFamily="34" charset="0"/>
                <a:buChar char="•"/>
              </a:pPr>
              <a:r>
                <a:rPr lang="en-US" sz="1000" b="1" dirty="0">
                  <a:solidFill>
                    <a:schemeClr val="accent4">
                      <a:lumMod val="50000"/>
                    </a:schemeClr>
                  </a:solidFill>
                </a:rPr>
                <a:t>Reduce delivery time</a:t>
              </a:r>
            </a:p>
            <a:p>
              <a:pPr marL="173736" lvl="1" indent="-171450">
                <a:spcBef>
                  <a:spcPts val="600"/>
                </a:spcBef>
                <a:buFont typeface="Arial" panose="020B0604020202020204" pitchFamily="34" charset="0"/>
                <a:buChar char="•"/>
              </a:pPr>
              <a:r>
                <a:rPr lang="en-US" sz="1000" b="1" dirty="0">
                  <a:solidFill>
                    <a:schemeClr val="accent4">
                      <a:lumMod val="50000"/>
                    </a:schemeClr>
                  </a:solidFill>
                </a:rPr>
                <a:t>Promote innovation</a:t>
              </a:r>
            </a:p>
            <a:p>
              <a:pPr marL="173736" lvl="1" indent="-171450">
                <a:spcBef>
                  <a:spcPts val="600"/>
                </a:spcBef>
                <a:buFont typeface="Arial" panose="020B0604020202020204" pitchFamily="34" charset="0"/>
                <a:buChar char="•"/>
              </a:pPr>
              <a:r>
                <a:rPr lang="en-US" sz="1000" b="1" dirty="0">
                  <a:solidFill>
                    <a:schemeClr val="accent4">
                      <a:lumMod val="50000"/>
                    </a:schemeClr>
                  </a:solidFill>
                </a:rPr>
                <a:t>Allocate risk to the party best able to manage it</a:t>
              </a:r>
            </a:p>
            <a:p>
              <a:pPr marL="173736" lvl="1" indent="-171450">
                <a:spcBef>
                  <a:spcPts val="600"/>
                </a:spcBef>
                <a:buFont typeface="Arial" panose="020B0604020202020204" pitchFamily="34" charset="0"/>
                <a:buChar char="•"/>
              </a:pPr>
              <a:r>
                <a:rPr lang="en-US" sz="1000" b="1" dirty="0">
                  <a:solidFill>
                    <a:schemeClr val="accent4">
                      <a:lumMod val="50000"/>
                    </a:schemeClr>
                  </a:solidFill>
                </a:rPr>
                <a:t>Enhance constructability</a:t>
              </a:r>
            </a:p>
            <a:p>
              <a:pPr marL="173736" lvl="1" indent="-171450">
                <a:spcBef>
                  <a:spcPts val="600"/>
                </a:spcBef>
                <a:buFont typeface="Arial" panose="020B0604020202020204" pitchFamily="34" charset="0"/>
                <a:buChar char="•"/>
              </a:pPr>
              <a:r>
                <a:rPr lang="en-US" sz="1000" b="1" dirty="0">
                  <a:solidFill>
                    <a:schemeClr val="accent4">
                      <a:lumMod val="50000"/>
                    </a:schemeClr>
                  </a:solidFill>
                </a:rPr>
                <a:t>Obtain earlier cost certainty</a:t>
              </a:r>
            </a:p>
            <a:p>
              <a:pPr marL="173736" lvl="1" indent="-171450">
                <a:spcBef>
                  <a:spcPts val="600"/>
                </a:spcBef>
                <a:buFont typeface="Arial" panose="020B0604020202020204" pitchFamily="34" charset="0"/>
                <a:buChar char="•"/>
              </a:pPr>
              <a:r>
                <a:rPr lang="en-US" sz="1000" b="1" dirty="0">
                  <a:solidFill>
                    <a:schemeClr val="accent4">
                      <a:lumMod val="50000"/>
                    </a:schemeClr>
                  </a:solidFill>
                </a:rPr>
                <a:t>Potential for reduced owner staffing</a:t>
              </a:r>
            </a:p>
          </p:txBody>
        </p:sp>
      </p:grpSp>
    </p:spTree>
    <p:extLst>
      <p:ext uri="{BB962C8B-B14F-4D97-AF65-F5344CB8AC3E}">
        <p14:creationId xmlns:p14="http://schemas.microsoft.com/office/powerpoint/2010/main" val="406549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44488" y="2649821"/>
            <a:ext cx="8037512" cy="1017073"/>
          </a:xfrm>
        </p:spPr>
        <p:txBody>
          <a:bodyPr/>
          <a:lstStyle/>
          <a:p>
            <a:r>
              <a:rPr lang="en-US" sz="3600" dirty="0"/>
              <a:t>DB Project Development</a:t>
            </a:r>
          </a:p>
        </p:txBody>
      </p:sp>
    </p:spTree>
    <p:extLst>
      <p:ext uri="{BB962C8B-B14F-4D97-AF65-F5344CB8AC3E}">
        <p14:creationId xmlns:p14="http://schemas.microsoft.com/office/powerpoint/2010/main" val="441711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DBB vs. DB Project Delivery</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7</a:t>
            </a:fld>
            <a:endParaRPr lang="en-US" dirty="0"/>
          </a:p>
        </p:txBody>
      </p:sp>
      <p:sp>
        <p:nvSpPr>
          <p:cNvPr id="4" name="Content Placeholder 3"/>
          <p:cNvSpPr>
            <a:spLocks noGrp="1"/>
          </p:cNvSpPr>
          <p:nvPr>
            <p:ph sz="quarter" idx="11"/>
          </p:nvPr>
        </p:nvSpPr>
        <p:spPr/>
        <p:txBody>
          <a:bodyPr/>
          <a:lstStyle/>
          <a:p>
            <a:r>
              <a:rPr lang="en-US" dirty="0"/>
              <a:t>DBB</a:t>
            </a:r>
          </a:p>
          <a:p>
            <a:endParaRPr lang="en-US" dirty="0"/>
          </a:p>
          <a:p>
            <a:endParaRPr lang="en-US" dirty="0"/>
          </a:p>
          <a:p>
            <a:endParaRPr lang="en-US" dirty="0"/>
          </a:p>
          <a:p>
            <a:r>
              <a:rPr lang="en-US" dirty="0"/>
              <a:t>DB</a:t>
            </a:r>
          </a:p>
          <a:p>
            <a:endParaRPr lang="en-US" dirty="0"/>
          </a:p>
        </p:txBody>
      </p:sp>
      <p:sp>
        <p:nvSpPr>
          <p:cNvPr id="7" name="Pentagon 6"/>
          <p:cNvSpPr/>
          <p:nvPr/>
        </p:nvSpPr>
        <p:spPr>
          <a:xfrm>
            <a:off x="648595" y="1594883"/>
            <a:ext cx="1616149" cy="776177"/>
          </a:xfrm>
          <a:prstGeom prst="homePlate">
            <a:avLst/>
          </a:prstGeom>
          <a:ln w="19050">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Arial" pitchFamily="34" charset="0"/>
                <a:cs typeface="Arial" pitchFamily="34" charset="0"/>
              </a:rPr>
              <a:t>Preliminary Design</a:t>
            </a:r>
          </a:p>
        </p:txBody>
      </p:sp>
      <p:sp>
        <p:nvSpPr>
          <p:cNvPr id="8" name="Pentagon 7"/>
          <p:cNvSpPr/>
          <p:nvPr/>
        </p:nvSpPr>
        <p:spPr>
          <a:xfrm>
            <a:off x="2263002" y="1594882"/>
            <a:ext cx="2094619" cy="776177"/>
          </a:xfrm>
          <a:prstGeom prst="homePlate">
            <a:avLst/>
          </a:prstGeom>
          <a:solidFill>
            <a:srgbClr val="D56441"/>
          </a:solidFill>
          <a:ln w="19050">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Arial" pitchFamily="34" charset="0"/>
                <a:cs typeface="Arial" pitchFamily="34" charset="0"/>
              </a:rPr>
              <a:t>Final Design</a:t>
            </a:r>
          </a:p>
        </p:txBody>
      </p:sp>
      <p:sp>
        <p:nvSpPr>
          <p:cNvPr id="9" name="Pentagon 8"/>
          <p:cNvSpPr/>
          <p:nvPr/>
        </p:nvSpPr>
        <p:spPr>
          <a:xfrm>
            <a:off x="4357621" y="1591334"/>
            <a:ext cx="994144" cy="776177"/>
          </a:xfrm>
          <a:prstGeom prst="homePlate">
            <a:avLst/>
          </a:prstGeom>
          <a:solidFill>
            <a:schemeClr val="accent5">
              <a:lumMod val="75000"/>
            </a:schemeClr>
          </a:solidFill>
          <a:ln w="19050">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Arial" pitchFamily="34" charset="0"/>
                <a:cs typeface="Arial" pitchFamily="34" charset="0"/>
              </a:rPr>
              <a:t>Bid</a:t>
            </a:r>
          </a:p>
        </p:txBody>
      </p:sp>
      <p:sp>
        <p:nvSpPr>
          <p:cNvPr id="10" name="Pentagon 9"/>
          <p:cNvSpPr/>
          <p:nvPr/>
        </p:nvSpPr>
        <p:spPr>
          <a:xfrm>
            <a:off x="5362398" y="1591333"/>
            <a:ext cx="2571226" cy="776177"/>
          </a:xfrm>
          <a:prstGeom prst="homePlate">
            <a:avLst/>
          </a:prstGeom>
          <a:solidFill>
            <a:schemeClr val="accent3">
              <a:lumMod val="75000"/>
            </a:schemeClr>
          </a:solidFill>
          <a:ln w="19050">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Arial" pitchFamily="34" charset="0"/>
                <a:cs typeface="Arial" pitchFamily="34" charset="0"/>
              </a:rPr>
              <a:t>Construction</a:t>
            </a:r>
          </a:p>
        </p:txBody>
      </p:sp>
      <p:sp>
        <p:nvSpPr>
          <p:cNvPr id="11" name="Pentagon 10"/>
          <p:cNvSpPr/>
          <p:nvPr/>
        </p:nvSpPr>
        <p:spPr>
          <a:xfrm>
            <a:off x="648595" y="3600967"/>
            <a:ext cx="1616149" cy="776177"/>
          </a:xfrm>
          <a:prstGeom prst="homePlate">
            <a:avLst/>
          </a:prstGeom>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Arial" pitchFamily="34" charset="0"/>
                <a:cs typeface="Arial" pitchFamily="34" charset="0"/>
              </a:rPr>
              <a:t>Scope Development</a:t>
            </a:r>
          </a:p>
        </p:txBody>
      </p:sp>
      <p:sp>
        <p:nvSpPr>
          <p:cNvPr id="12" name="Pentagon 11"/>
          <p:cNvSpPr/>
          <p:nvPr/>
        </p:nvSpPr>
        <p:spPr>
          <a:xfrm>
            <a:off x="2287802" y="3600967"/>
            <a:ext cx="1518654" cy="776177"/>
          </a:xfrm>
          <a:prstGeom prst="homePlate">
            <a:avLst/>
          </a:prstGeom>
          <a:solidFill>
            <a:schemeClr val="accent5">
              <a:lumMod val="75000"/>
            </a:schemeClr>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Arial" pitchFamily="34" charset="0"/>
                <a:cs typeface="Arial" pitchFamily="34" charset="0"/>
              </a:rPr>
              <a:t>Procurement Process</a:t>
            </a:r>
          </a:p>
        </p:txBody>
      </p:sp>
      <p:sp>
        <p:nvSpPr>
          <p:cNvPr id="13" name="Pentagon 12"/>
          <p:cNvSpPr/>
          <p:nvPr/>
        </p:nvSpPr>
        <p:spPr>
          <a:xfrm>
            <a:off x="3807383" y="3600966"/>
            <a:ext cx="2094619" cy="776177"/>
          </a:xfrm>
          <a:prstGeom prst="homePlate">
            <a:avLst/>
          </a:prstGeom>
          <a:solidFill>
            <a:srgbClr val="D56441"/>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Arial" pitchFamily="34" charset="0"/>
                <a:cs typeface="Arial" pitchFamily="34" charset="0"/>
              </a:rPr>
              <a:t>Final Design </a:t>
            </a:r>
            <a:br>
              <a:rPr lang="en-US" sz="1400" b="1" dirty="0">
                <a:latin typeface="Arial" pitchFamily="34" charset="0"/>
                <a:cs typeface="Arial" pitchFamily="34" charset="0"/>
              </a:rPr>
            </a:br>
            <a:r>
              <a:rPr lang="en-US" sz="1400" b="1" dirty="0">
                <a:latin typeface="Arial" pitchFamily="34" charset="0"/>
                <a:cs typeface="Arial" pitchFamily="34" charset="0"/>
              </a:rPr>
              <a:t>(by DBT)</a:t>
            </a:r>
          </a:p>
        </p:txBody>
      </p:sp>
      <p:sp>
        <p:nvSpPr>
          <p:cNvPr id="14" name="Pentagon 13"/>
          <p:cNvSpPr/>
          <p:nvPr/>
        </p:nvSpPr>
        <p:spPr>
          <a:xfrm>
            <a:off x="4462175" y="4540106"/>
            <a:ext cx="2571226" cy="776177"/>
          </a:xfrm>
          <a:prstGeom prst="homePlate">
            <a:avLst/>
          </a:prstGeom>
          <a:solidFill>
            <a:schemeClr val="accent3">
              <a:lumMod val="75000"/>
            </a:schemeClr>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Arial" pitchFamily="34" charset="0"/>
                <a:cs typeface="Arial" pitchFamily="34" charset="0"/>
              </a:rPr>
              <a:t>Construction</a:t>
            </a:r>
          </a:p>
        </p:txBody>
      </p:sp>
    </p:spTree>
    <p:extLst>
      <p:ext uri="{BB962C8B-B14F-4D97-AF65-F5344CB8AC3E}">
        <p14:creationId xmlns:p14="http://schemas.microsoft.com/office/powerpoint/2010/main" val="439850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DBB Project Development Process (PDP) </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8</a:t>
            </a:fld>
            <a:endParaRPr lang="en-US" dirty="0"/>
          </a:p>
        </p:txBody>
      </p:sp>
      <p:sp>
        <p:nvSpPr>
          <p:cNvPr id="53" name="Notched Right Arrow 52"/>
          <p:cNvSpPr/>
          <p:nvPr/>
        </p:nvSpPr>
        <p:spPr>
          <a:xfrm>
            <a:off x="217458" y="1101477"/>
            <a:ext cx="2238663" cy="1339702"/>
          </a:xfrm>
          <a:prstGeom prst="notchedRightArrow">
            <a:avLst/>
          </a:prstGeom>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sp>
        <p:nvSpPr>
          <p:cNvPr id="7" name="Rectangle 6"/>
          <p:cNvSpPr/>
          <p:nvPr/>
        </p:nvSpPr>
        <p:spPr>
          <a:xfrm>
            <a:off x="240700" y="2163703"/>
            <a:ext cx="1503039" cy="2639092"/>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sp>
        <p:nvSpPr>
          <p:cNvPr id="17" name="TextBox 16"/>
          <p:cNvSpPr txBox="1"/>
          <p:nvPr/>
        </p:nvSpPr>
        <p:spPr>
          <a:xfrm>
            <a:off x="564160" y="1609462"/>
            <a:ext cx="1568876" cy="263880"/>
          </a:xfrm>
          <a:prstGeom prst="rect">
            <a:avLst/>
          </a:prstGeom>
          <a:noFill/>
        </p:spPr>
        <p:txBody>
          <a:bodyPr wrap="square" rtlCol="0">
            <a:spAutoFit/>
          </a:bodyPr>
          <a:lstStyle/>
          <a:p>
            <a:r>
              <a:rPr lang="en-US" sz="1400" b="1" dirty="0">
                <a:solidFill>
                  <a:schemeClr val="bg1"/>
                </a:solidFill>
              </a:rPr>
              <a:t>Planning</a:t>
            </a:r>
          </a:p>
        </p:txBody>
      </p:sp>
      <p:grpSp>
        <p:nvGrpSpPr>
          <p:cNvPr id="80" name="Group 79"/>
          <p:cNvGrpSpPr/>
          <p:nvPr/>
        </p:nvGrpSpPr>
        <p:grpSpPr>
          <a:xfrm>
            <a:off x="4439523" y="1101477"/>
            <a:ext cx="2238663" cy="3701318"/>
            <a:chOff x="4439523" y="1101477"/>
            <a:chExt cx="2238663" cy="3701318"/>
          </a:xfrm>
        </p:grpSpPr>
        <p:sp>
          <p:nvSpPr>
            <p:cNvPr id="70" name="Notched Right Arrow 69"/>
            <p:cNvSpPr/>
            <p:nvPr/>
          </p:nvSpPr>
          <p:spPr>
            <a:xfrm>
              <a:off x="4439523" y="1101477"/>
              <a:ext cx="2238663" cy="1339702"/>
            </a:xfrm>
            <a:prstGeom prst="notchedRightArrow">
              <a:avLst/>
            </a:prstGeom>
            <a:solidFill>
              <a:srgbClr val="C2B254"/>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sp>
          <p:nvSpPr>
            <p:cNvPr id="71" name="Rectangle 70"/>
            <p:cNvSpPr/>
            <p:nvPr/>
          </p:nvSpPr>
          <p:spPr>
            <a:xfrm>
              <a:off x="4462765" y="2163703"/>
              <a:ext cx="1503039" cy="2639092"/>
            </a:xfrm>
            <a:prstGeom prst="rect">
              <a:avLst/>
            </a:prstGeom>
            <a:gradFill flip="none" rotWithShape="1">
              <a:gsLst>
                <a:gs pos="0">
                  <a:srgbClr val="C2B254">
                    <a:tint val="66000"/>
                    <a:satMod val="160000"/>
                  </a:srgbClr>
                </a:gs>
                <a:gs pos="50000">
                  <a:srgbClr val="C2B254">
                    <a:tint val="44500"/>
                    <a:satMod val="160000"/>
                  </a:srgbClr>
                </a:gs>
                <a:gs pos="100000">
                  <a:srgbClr val="C2B254">
                    <a:tint val="23500"/>
                    <a:satMod val="160000"/>
                  </a:srgbClr>
                </a:gs>
              </a:gsLst>
              <a:lin ang="5400000" scaled="1"/>
              <a:tileRect/>
            </a:gra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sp>
          <p:nvSpPr>
            <p:cNvPr id="72" name="TextBox 71"/>
            <p:cNvSpPr txBox="1"/>
            <p:nvPr/>
          </p:nvSpPr>
          <p:spPr>
            <a:xfrm>
              <a:off x="4786225" y="1524398"/>
              <a:ext cx="1568876" cy="523220"/>
            </a:xfrm>
            <a:prstGeom prst="rect">
              <a:avLst/>
            </a:prstGeom>
            <a:noFill/>
          </p:spPr>
          <p:txBody>
            <a:bodyPr wrap="square" rtlCol="0">
              <a:spAutoFit/>
            </a:bodyPr>
            <a:lstStyle/>
            <a:p>
              <a:r>
                <a:rPr lang="en-US" sz="1400" b="1" dirty="0">
                  <a:solidFill>
                    <a:schemeClr val="bg1"/>
                  </a:solidFill>
                </a:rPr>
                <a:t>Environmental Engineering</a:t>
              </a:r>
            </a:p>
          </p:txBody>
        </p:sp>
        <p:sp>
          <p:nvSpPr>
            <p:cNvPr id="73" name="TextBox 72"/>
            <p:cNvSpPr txBox="1"/>
            <p:nvPr/>
          </p:nvSpPr>
          <p:spPr>
            <a:xfrm>
              <a:off x="4462765" y="2171305"/>
              <a:ext cx="1462373" cy="2631490"/>
            </a:xfrm>
            <a:prstGeom prst="rect">
              <a:avLst/>
            </a:prstGeom>
            <a:noFill/>
          </p:spPr>
          <p:txBody>
            <a:bodyPr wrap="square" rtlCol="0">
              <a:spAutoFit/>
            </a:bodyPr>
            <a:lstStyle/>
            <a:p>
              <a:pPr marL="171450" indent="-171450">
                <a:spcBef>
                  <a:spcPts val="600"/>
                </a:spcBef>
                <a:buFont typeface="Arial" panose="020B0604020202020204" pitchFamily="34" charset="0"/>
                <a:buChar char="•"/>
              </a:pPr>
              <a:r>
                <a:rPr lang="en-US" sz="1000" b="1" dirty="0">
                  <a:solidFill>
                    <a:srgbClr val="C2B254"/>
                  </a:solidFill>
                </a:rPr>
                <a:t>Preferred Alternative</a:t>
              </a:r>
            </a:p>
            <a:p>
              <a:pPr marL="171450" indent="-171450">
                <a:spcBef>
                  <a:spcPts val="600"/>
                </a:spcBef>
                <a:buFont typeface="Arial" panose="020B0604020202020204" pitchFamily="34" charset="0"/>
                <a:buChar char="•"/>
              </a:pPr>
              <a:r>
                <a:rPr lang="en-US" sz="1000" b="1" dirty="0">
                  <a:solidFill>
                    <a:srgbClr val="C2B254"/>
                  </a:solidFill>
                </a:rPr>
                <a:t>Stage 1 Design &amp; Approval</a:t>
              </a:r>
            </a:p>
            <a:p>
              <a:pPr marL="171450" indent="-171450">
                <a:spcBef>
                  <a:spcPts val="600"/>
                </a:spcBef>
                <a:buFont typeface="Arial" panose="020B0604020202020204" pitchFamily="34" charset="0"/>
                <a:buChar char="•"/>
              </a:pPr>
              <a:r>
                <a:rPr lang="en-US" sz="1000" b="1" dirty="0">
                  <a:solidFill>
                    <a:srgbClr val="C2B254"/>
                  </a:solidFill>
                </a:rPr>
                <a:t>Value Engineering</a:t>
              </a:r>
            </a:p>
            <a:p>
              <a:pPr marL="171450" indent="-171450">
                <a:spcBef>
                  <a:spcPts val="600"/>
                </a:spcBef>
                <a:buFont typeface="Arial" panose="020B0604020202020204" pitchFamily="34" charset="0"/>
                <a:buChar char="•"/>
              </a:pPr>
              <a:r>
                <a:rPr lang="en-US" sz="1000" b="1" dirty="0">
                  <a:solidFill>
                    <a:srgbClr val="C2B254"/>
                  </a:solidFill>
                </a:rPr>
                <a:t>Cost Estimates</a:t>
              </a:r>
            </a:p>
            <a:p>
              <a:pPr marL="171450" indent="-171450">
                <a:spcBef>
                  <a:spcPts val="600"/>
                </a:spcBef>
                <a:buFont typeface="Arial" panose="020B0604020202020204" pitchFamily="34" charset="0"/>
                <a:buChar char="•"/>
              </a:pPr>
              <a:r>
                <a:rPr lang="en-US" sz="1000" b="1" dirty="0">
                  <a:solidFill>
                    <a:srgbClr val="C2B254"/>
                  </a:solidFill>
                </a:rPr>
                <a:t>NEPA &amp; Permit Approval</a:t>
              </a:r>
            </a:p>
            <a:p>
              <a:pPr marL="171450" indent="-171450">
                <a:spcBef>
                  <a:spcPts val="600"/>
                </a:spcBef>
                <a:buFont typeface="Arial" panose="020B0604020202020204" pitchFamily="34" charset="0"/>
                <a:buChar char="•"/>
              </a:pPr>
              <a:r>
                <a:rPr lang="en-US" sz="1000" b="1" dirty="0">
                  <a:solidFill>
                    <a:srgbClr val="C2B254"/>
                  </a:solidFill>
                </a:rPr>
                <a:t>Stage 2 Design &amp; Approval</a:t>
              </a:r>
            </a:p>
            <a:p>
              <a:pPr marL="171450" indent="-171450">
                <a:spcBef>
                  <a:spcPts val="600"/>
                </a:spcBef>
                <a:buFont typeface="Arial" panose="020B0604020202020204" pitchFamily="34" charset="0"/>
                <a:buChar char="•"/>
              </a:pPr>
              <a:r>
                <a:rPr lang="en-US" sz="1000" b="1" dirty="0">
                  <a:solidFill>
                    <a:srgbClr val="C2B254"/>
                  </a:solidFill>
                </a:rPr>
                <a:t>ROW Plans</a:t>
              </a:r>
            </a:p>
            <a:p>
              <a:pPr marL="171450" indent="-171450">
                <a:spcBef>
                  <a:spcPts val="600"/>
                </a:spcBef>
                <a:buFont typeface="Arial" panose="020B0604020202020204" pitchFamily="34" charset="0"/>
                <a:buChar char="•"/>
              </a:pPr>
              <a:r>
                <a:rPr lang="en-US" sz="1000" b="1" dirty="0">
                  <a:solidFill>
                    <a:srgbClr val="C2B254"/>
                  </a:solidFill>
                </a:rPr>
                <a:t>Stakeholder Involvement</a:t>
              </a:r>
            </a:p>
          </p:txBody>
        </p:sp>
      </p:grpSp>
      <p:grpSp>
        <p:nvGrpSpPr>
          <p:cNvPr id="79" name="Group 78"/>
          <p:cNvGrpSpPr/>
          <p:nvPr/>
        </p:nvGrpSpPr>
        <p:grpSpPr>
          <a:xfrm>
            <a:off x="2328675" y="1101477"/>
            <a:ext cx="2238663" cy="3701318"/>
            <a:chOff x="2328675" y="1101477"/>
            <a:chExt cx="2238663" cy="3701318"/>
          </a:xfrm>
        </p:grpSpPr>
        <p:sp>
          <p:nvSpPr>
            <p:cNvPr id="65" name="Notched Right Arrow 64"/>
            <p:cNvSpPr/>
            <p:nvPr/>
          </p:nvSpPr>
          <p:spPr>
            <a:xfrm>
              <a:off x="2328675" y="1101477"/>
              <a:ext cx="2238663" cy="1339702"/>
            </a:xfrm>
            <a:prstGeom prst="notchedRightArrow">
              <a:avLst/>
            </a:prstGeom>
            <a:solidFill>
              <a:srgbClr val="D5644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sp>
          <p:nvSpPr>
            <p:cNvPr id="66" name="Rectangle 65"/>
            <p:cNvSpPr/>
            <p:nvPr/>
          </p:nvSpPr>
          <p:spPr>
            <a:xfrm>
              <a:off x="2351917" y="2163703"/>
              <a:ext cx="1503039" cy="2639092"/>
            </a:xfrm>
            <a:prstGeom prst="rect">
              <a:avLst/>
            </a:prstGeom>
            <a:gradFill flip="none" rotWithShape="1">
              <a:gsLst>
                <a:gs pos="0">
                  <a:srgbClr val="D56441">
                    <a:tint val="66000"/>
                    <a:satMod val="160000"/>
                  </a:srgbClr>
                </a:gs>
                <a:gs pos="50000">
                  <a:srgbClr val="D56441">
                    <a:tint val="44500"/>
                    <a:satMod val="160000"/>
                  </a:srgbClr>
                </a:gs>
                <a:gs pos="100000">
                  <a:srgbClr val="D56441">
                    <a:tint val="23500"/>
                    <a:satMod val="160000"/>
                  </a:srgbClr>
                </a:gs>
              </a:gsLst>
              <a:lin ang="5400000" scaled="1"/>
              <a:tileRect/>
            </a:gra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sp>
          <p:nvSpPr>
            <p:cNvPr id="67" name="TextBox 66"/>
            <p:cNvSpPr txBox="1"/>
            <p:nvPr/>
          </p:nvSpPr>
          <p:spPr>
            <a:xfrm>
              <a:off x="2675377" y="1545664"/>
              <a:ext cx="1568876" cy="523220"/>
            </a:xfrm>
            <a:prstGeom prst="rect">
              <a:avLst/>
            </a:prstGeom>
            <a:noFill/>
          </p:spPr>
          <p:txBody>
            <a:bodyPr wrap="square" rtlCol="0">
              <a:spAutoFit/>
            </a:bodyPr>
            <a:lstStyle/>
            <a:p>
              <a:r>
                <a:rPr lang="en-US" sz="1400" b="1" dirty="0">
                  <a:solidFill>
                    <a:schemeClr val="bg1"/>
                  </a:solidFill>
                </a:rPr>
                <a:t>Preliminary Engineering</a:t>
              </a:r>
            </a:p>
          </p:txBody>
        </p:sp>
        <p:sp>
          <p:nvSpPr>
            <p:cNvPr id="68" name="TextBox 67"/>
            <p:cNvSpPr txBox="1"/>
            <p:nvPr/>
          </p:nvSpPr>
          <p:spPr>
            <a:xfrm>
              <a:off x="2351917" y="2171305"/>
              <a:ext cx="1462373" cy="1938992"/>
            </a:xfrm>
            <a:prstGeom prst="rect">
              <a:avLst/>
            </a:prstGeom>
            <a:noFill/>
          </p:spPr>
          <p:txBody>
            <a:bodyPr wrap="square" rtlCol="0">
              <a:spAutoFit/>
            </a:bodyPr>
            <a:lstStyle/>
            <a:p>
              <a:pPr marL="171450" indent="-171450">
                <a:spcBef>
                  <a:spcPts val="600"/>
                </a:spcBef>
                <a:buFont typeface="Arial" panose="020B0604020202020204" pitchFamily="34" charset="0"/>
                <a:buChar char="•"/>
              </a:pPr>
              <a:r>
                <a:rPr lang="en-US" sz="1000" b="1" dirty="0">
                  <a:solidFill>
                    <a:srgbClr val="C00000"/>
                  </a:solidFill>
                </a:rPr>
                <a:t>Feasibility Study</a:t>
              </a:r>
            </a:p>
            <a:p>
              <a:pPr marL="171450" indent="-171450">
                <a:spcBef>
                  <a:spcPts val="600"/>
                </a:spcBef>
                <a:buFont typeface="Arial" panose="020B0604020202020204" pitchFamily="34" charset="0"/>
                <a:buChar char="•"/>
              </a:pPr>
              <a:r>
                <a:rPr lang="en-US" sz="1000" b="1" dirty="0">
                  <a:solidFill>
                    <a:srgbClr val="C00000"/>
                  </a:solidFill>
                </a:rPr>
                <a:t>NEPA Studies</a:t>
              </a:r>
            </a:p>
            <a:p>
              <a:pPr marL="171450" indent="-171450">
                <a:spcBef>
                  <a:spcPts val="600"/>
                </a:spcBef>
                <a:buFont typeface="Arial" panose="020B0604020202020204" pitchFamily="34" charset="0"/>
                <a:buChar char="•"/>
              </a:pPr>
              <a:r>
                <a:rPr lang="en-US" sz="1000" b="1" dirty="0">
                  <a:solidFill>
                    <a:srgbClr val="C00000"/>
                  </a:solidFill>
                </a:rPr>
                <a:t>Cost Estimates</a:t>
              </a:r>
            </a:p>
            <a:p>
              <a:pPr marL="171450" indent="-171450">
                <a:spcBef>
                  <a:spcPts val="600"/>
                </a:spcBef>
                <a:buFont typeface="Arial" panose="020B0604020202020204" pitchFamily="34" charset="0"/>
                <a:buChar char="•"/>
              </a:pPr>
              <a:r>
                <a:rPr lang="en-US" sz="1000" b="1" dirty="0">
                  <a:solidFill>
                    <a:srgbClr val="C00000"/>
                  </a:solidFill>
                </a:rPr>
                <a:t>Alt. </a:t>
              </a:r>
              <a:r>
                <a:rPr lang="en-US" sz="1000" b="1" dirty="0" err="1">
                  <a:solidFill>
                    <a:srgbClr val="C00000"/>
                  </a:solidFill>
                </a:rPr>
                <a:t>Eval</a:t>
              </a:r>
              <a:r>
                <a:rPr lang="en-US" sz="1000" b="1" dirty="0">
                  <a:solidFill>
                    <a:srgbClr val="C00000"/>
                  </a:solidFill>
                </a:rPr>
                <a:t>. Report</a:t>
              </a:r>
            </a:p>
            <a:p>
              <a:pPr marL="171450" indent="-171450">
                <a:spcBef>
                  <a:spcPts val="600"/>
                </a:spcBef>
                <a:buFont typeface="Arial" panose="020B0604020202020204" pitchFamily="34" charset="0"/>
                <a:buChar char="•"/>
              </a:pPr>
              <a:r>
                <a:rPr lang="en-US" sz="1000" b="1" dirty="0">
                  <a:solidFill>
                    <a:srgbClr val="C00000"/>
                  </a:solidFill>
                </a:rPr>
                <a:t>Value Engineering</a:t>
              </a:r>
            </a:p>
            <a:p>
              <a:pPr marL="171450" indent="-171450">
                <a:spcBef>
                  <a:spcPts val="600"/>
                </a:spcBef>
                <a:buFont typeface="Arial" panose="020B0604020202020204" pitchFamily="34" charset="0"/>
                <a:buChar char="•"/>
              </a:pPr>
              <a:r>
                <a:rPr lang="en-US" sz="1000" b="1" dirty="0">
                  <a:solidFill>
                    <a:srgbClr val="C00000"/>
                  </a:solidFill>
                </a:rPr>
                <a:t>Begin Stage 1 Design</a:t>
              </a:r>
            </a:p>
            <a:p>
              <a:pPr marL="171450" indent="-171450">
                <a:spcBef>
                  <a:spcPts val="600"/>
                </a:spcBef>
                <a:buFont typeface="Arial" panose="020B0604020202020204" pitchFamily="34" charset="0"/>
                <a:buChar char="•"/>
              </a:pPr>
              <a:r>
                <a:rPr lang="en-US" sz="1000" b="1" dirty="0">
                  <a:solidFill>
                    <a:srgbClr val="C00000"/>
                  </a:solidFill>
                </a:rPr>
                <a:t>Stakeholder Involvement</a:t>
              </a:r>
            </a:p>
          </p:txBody>
        </p:sp>
      </p:grpSp>
      <p:sp>
        <p:nvSpPr>
          <p:cNvPr id="18" name="TextBox 17"/>
          <p:cNvSpPr txBox="1"/>
          <p:nvPr/>
        </p:nvSpPr>
        <p:spPr>
          <a:xfrm>
            <a:off x="240700" y="2171305"/>
            <a:ext cx="1462373" cy="1938992"/>
          </a:xfrm>
          <a:prstGeom prst="rect">
            <a:avLst/>
          </a:prstGeom>
          <a:noFill/>
        </p:spPr>
        <p:txBody>
          <a:bodyPr wrap="square" rtlCol="0">
            <a:spAutoFit/>
          </a:bodyPr>
          <a:lstStyle/>
          <a:p>
            <a:pPr marL="171450" indent="-171450">
              <a:spcBef>
                <a:spcPts val="600"/>
              </a:spcBef>
              <a:buFont typeface="Arial" panose="020B0604020202020204" pitchFamily="34" charset="0"/>
              <a:buChar char="•"/>
            </a:pPr>
            <a:r>
              <a:rPr lang="en-US" sz="1000" b="1" dirty="0">
                <a:solidFill>
                  <a:schemeClr val="accent2">
                    <a:lumMod val="50000"/>
                  </a:schemeClr>
                </a:solidFill>
              </a:rPr>
              <a:t>Project Start-Up</a:t>
            </a:r>
          </a:p>
          <a:p>
            <a:pPr marL="171450" indent="-171450">
              <a:spcBef>
                <a:spcPts val="600"/>
              </a:spcBef>
              <a:buFont typeface="Arial" panose="020B0604020202020204" pitchFamily="34" charset="0"/>
              <a:buChar char="•"/>
            </a:pPr>
            <a:r>
              <a:rPr lang="en-US" sz="1000" b="1" dirty="0">
                <a:solidFill>
                  <a:schemeClr val="accent2">
                    <a:lumMod val="50000"/>
                  </a:schemeClr>
                </a:solidFill>
              </a:rPr>
              <a:t>Project Initiation Package</a:t>
            </a:r>
          </a:p>
          <a:p>
            <a:pPr marL="171450" indent="-171450">
              <a:spcBef>
                <a:spcPts val="600"/>
              </a:spcBef>
              <a:buFont typeface="Arial" panose="020B0604020202020204" pitchFamily="34" charset="0"/>
              <a:buChar char="•"/>
            </a:pPr>
            <a:r>
              <a:rPr lang="en-US" sz="1000" b="1" dirty="0">
                <a:solidFill>
                  <a:schemeClr val="accent2">
                    <a:lumMod val="50000"/>
                  </a:schemeClr>
                </a:solidFill>
              </a:rPr>
              <a:t>E&amp;FC Analysis</a:t>
            </a:r>
          </a:p>
          <a:p>
            <a:pPr marL="171450" indent="-171450">
              <a:spcBef>
                <a:spcPts val="600"/>
              </a:spcBef>
              <a:buFont typeface="Arial" panose="020B0604020202020204" pitchFamily="34" charset="0"/>
              <a:buChar char="•"/>
            </a:pPr>
            <a:r>
              <a:rPr lang="en-US" sz="1000" b="1" dirty="0">
                <a:solidFill>
                  <a:schemeClr val="accent2">
                    <a:lumMod val="50000"/>
                  </a:schemeClr>
                </a:solidFill>
              </a:rPr>
              <a:t>P&amp;N Development</a:t>
            </a:r>
          </a:p>
          <a:p>
            <a:pPr marL="171450" indent="-171450">
              <a:spcBef>
                <a:spcPts val="600"/>
              </a:spcBef>
              <a:buFont typeface="Arial" panose="020B0604020202020204" pitchFamily="34" charset="0"/>
              <a:buChar char="•"/>
            </a:pPr>
            <a:r>
              <a:rPr lang="en-US" sz="1000" b="1" dirty="0">
                <a:solidFill>
                  <a:schemeClr val="accent2">
                    <a:lumMod val="50000"/>
                  </a:schemeClr>
                </a:solidFill>
              </a:rPr>
              <a:t>Concept</a:t>
            </a:r>
          </a:p>
          <a:p>
            <a:pPr marL="171450" indent="-171450">
              <a:spcBef>
                <a:spcPts val="600"/>
              </a:spcBef>
              <a:buFont typeface="Arial" panose="020B0604020202020204" pitchFamily="34" charset="0"/>
              <a:buChar char="•"/>
            </a:pPr>
            <a:r>
              <a:rPr lang="en-US" sz="1000" b="1" dirty="0">
                <a:solidFill>
                  <a:schemeClr val="accent2">
                    <a:lumMod val="50000"/>
                  </a:schemeClr>
                </a:solidFill>
              </a:rPr>
              <a:t>Scope &amp; Budget</a:t>
            </a:r>
          </a:p>
          <a:p>
            <a:pPr marL="171450" indent="-171450">
              <a:spcBef>
                <a:spcPts val="600"/>
              </a:spcBef>
              <a:buFont typeface="Arial" panose="020B0604020202020204" pitchFamily="34" charset="0"/>
              <a:buChar char="•"/>
            </a:pPr>
            <a:r>
              <a:rPr lang="en-US" sz="1000" b="1" dirty="0">
                <a:solidFill>
                  <a:schemeClr val="accent2">
                    <a:lumMod val="50000"/>
                  </a:schemeClr>
                </a:solidFill>
              </a:rPr>
              <a:t>Stakeholder Involvement </a:t>
            </a:r>
          </a:p>
        </p:txBody>
      </p:sp>
      <p:grpSp>
        <p:nvGrpSpPr>
          <p:cNvPr id="82" name="Group 81"/>
          <p:cNvGrpSpPr/>
          <p:nvPr/>
        </p:nvGrpSpPr>
        <p:grpSpPr>
          <a:xfrm>
            <a:off x="6529214" y="1101477"/>
            <a:ext cx="2238663" cy="3701318"/>
            <a:chOff x="6529214" y="1101477"/>
            <a:chExt cx="2238663" cy="3701318"/>
          </a:xfrm>
        </p:grpSpPr>
        <p:sp>
          <p:nvSpPr>
            <p:cNvPr id="75" name="Notched Right Arrow 74"/>
            <p:cNvSpPr/>
            <p:nvPr/>
          </p:nvSpPr>
          <p:spPr>
            <a:xfrm>
              <a:off x="6529214" y="1101477"/>
              <a:ext cx="2238663" cy="1339702"/>
            </a:xfrm>
            <a:prstGeom prst="notchedRightArrow">
              <a:avLst/>
            </a:prstGeom>
            <a:solidFill>
              <a:schemeClr val="accent3">
                <a:lumMod val="5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solidFill>
                  <a:schemeClr val="accent3">
                    <a:lumMod val="75000"/>
                  </a:schemeClr>
                </a:solidFill>
                <a:latin typeface="Arial" pitchFamily="34" charset="0"/>
                <a:cs typeface="Arial" pitchFamily="34" charset="0"/>
              </a:endParaRPr>
            </a:p>
          </p:txBody>
        </p:sp>
        <p:sp>
          <p:nvSpPr>
            <p:cNvPr id="76" name="Rectangle 75"/>
            <p:cNvSpPr/>
            <p:nvPr/>
          </p:nvSpPr>
          <p:spPr>
            <a:xfrm>
              <a:off x="6552456" y="2163703"/>
              <a:ext cx="1503039" cy="2639092"/>
            </a:xfrm>
            <a:prstGeom prst="rect">
              <a:avLst/>
            </a:prstGeom>
            <a:gradFill flip="none" rotWithShape="1">
              <a:gsLst>
                <a:gs pos="0">
                  <a:schemeClr val="accent3">
                    <a:lumMod val="50000"/>
                    <a:tint val="66000"/>
                    <a:satMod val="160000"/>
                  </a:schemeClr>
                </a:gs>
                <a:gs pos="50000">
                  <a:schemeClr val="accent3">
                    <a:lumMod val="50000"/>
                    <a:tint val="44500"/>
                    <a:satMod val="160000"/>
                  </a:schemeClr>
                </a:gs>
                <a:gs pos="100000">
                  <a:schemeClr val="accent3">
                    <a:lumMod val="50000"/>
                    <a:tint val="23500"/>
                    <a:satMod val="160000"/>
                  </a:schemeClr>
                </a:gs>
              </a:gsLst>
              <a:lin ang="5400000" scaled="1"/>
              <a:tileRect/>
            </a:gra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sp>
          <p:nvSpPr>
            <p:cNvPr id="77" name="TextBox 76"/>
            <p:cNvSpPr txBox="1"/>
            <p:nvPr/>
          </p:nvSpPr>
          <p:spPr>
            <a:xfrm>
              <a:off x="6875915" y="1609462"/>
              <a:ext cx="1891961" cy="307777"/>
            </a:xfrm>
            <a:prstGeom prst="rect">
              <a:avLst/>
            </a:prstGeom>
            <a:noFill/>
          </p:spPr>
          <p:txBody>
            <a:bodyPr wrap="square" rtlCol="0">
              <a:spAutoFit/>
            </a:bodyPr>
            <a:lstStyle/>
            <a:p>
              <a:r>
                <a:rPr lang="en-US" sz="1400" b="1" dirty="0">
                  <a:solidFill>
                    <a:schemeClr val="bg1"/>
                  </a:solidFill>
                </a:rPr>
                <a:t>Final Engineering</a:t>
              </a:r>
            </a:p>
          </p:txBody>
        </p:sp>
        <p:sp>
          <p:nvSpPr>
            <p:cNvPr id="78" name="TextBox 77"/>
            <p:cNvSpPr txBox="1"/>
            <p:nvPr/>
          </p:nvSpPr>
          <p:spPr>
            <a:xfrm>
              <a:off x="6596745" y="2177478"/>
              <a:ext cx="1462373" cy="2169825"/>
            </a:xfrm>
            <a:prstGeom prst="rect">
              <a:avLst/>
            </a:prstGeom>
            <a:noFill/>
          </p:spPr>
          <p:txBody>
            <a:bodyPr wrap="square" rtlCol="0">
              <a:spAutoFit/>
            </a:bodyPr>
            <a:lstStyle/>
            <a:p>
              <a:pPr marL="171450" indent="-171450">
                <a:spcBef>
                  <a:spcPts val="600"/>
                </a:spcBef>
                <a:buFont typeface="Arial" panose="020B0604020202020204" pitchFamily="34" charset="0"/>
                <a:buChar char="•"/>
              </a:pPr>
              <a:r>
                <a:rPr lang="en-US" sz="1000" b="1" dirty="0">
                  <a:solidFill>
                    <a:schemeClr val="accent3">
                      <a:lumMod val="50000"/>
                    </a:schemeClr>
                  </a:solidFill>
                </a:rPr>
                <a:t>ROW/Utility Acquisition and Relocation </a:t>
              </a:r>
            </a:p>
            <a:p>
              <a:pPr marL="171450" indent="-171450">
                <a:spcBef>
                  <a:spcPts val="600"/>
                </a:spcBef>
                <a:buFont typeface="Arial" panose="020B0604020202020204" pitchFamily="34" charset="0"/>
                <a:buChar char="•"/>
              </a:pPr>
              <a:r>
                <a:rPr lang="en-US" sz="1000" b="1" dirty="0">
                  <a:solidFill>
                    <a:schemeClr val="accent3">
                      <a:lumMod val="50000"/>
                    </a:schemeClr>
                  </a:solidFill>
                </a:rPr>
                <a:t>Stage 3 Design &amp; Approval</a:t>
              </a:r>
            </a:p>
            <a:p>
              <a:pPr marL="171450" indent="-171450">
                <a:spcBef>
                  <a:spcPts val="600"/>
                </a:spcBef>
                <a:buFont typeface="Arial" panose="020B0604020202020204" pitchFamily="34" charset="0"/>
                <a:buChar char="•"/>
              </a:pPr>
              <a:r>
                <a:rPr lang="en-US" sz="1000" b="1" dirty="0">
                  <a:solidFill>
                    <a:schemeClr val="accent3">
                      <a:lumMod val="50000"/>
                    </a:schemeClr>
                  </a:solidFill>
                </a:rPr>
                <a:t>Cost Estimates</a:t>
              </a:r>
            </a:p>
            <a:p>
              <a:pPr marL="171450" indent="-171450">
                <a:spcBef>
                  <a:spcPts val="600"/>
                </a:spcBef>
                <a:buFont typeface="Arial" panose="020B0604020202020204" pitchFamily="34" charset="0"/>
                <a:buChar char="•"/>
              </a:pPr>
              <a:r>
                <a:rPr lang="en-US" sz="1000" b="1" dirty="0">
                  <a:solidFill>
                    <a:schemeClr val="accent3">
                      <a:lumMod val="50000"/>
                    </a:schemeClr>
                  </a:solidFill>
                </a:rPr>
                <a:t>Final Plan Package</a:t>
              </a:r>
            </a:p>
            <a:p>
              <a:pPr marL="171450" indent="-171450">
                <a:spcBef>
                  <a:spcPts val="600"/>
                </a:spcBef>
                <a:buFont typeface="Arial" panose="020B0604020202020204" pitchFamily="34" charset="0"/>
                <a:buChar char="•"/>
              </a:pPr>
              <a:r>
                <a:rPr lang="en-US" sz="1000" b="1" dirty="0">
                  <a:solidFill>
                    <a:schemeClr val="accent3">
                      <a:lumMod val="50000"/>
                    </a:schemeClr>
                  </a:solidFill>
                </a:rPr>
                <a:t>Mitigation</a:t>
              </a:r>
            </a:p>
            <a:p>
              <a:pPr marL="171450" indent="-171450">
                <a:spcBef>
                  <a:spcPts val="600"/>
                </a:spcBef>
                <a:buFont typeface="Arial" panose="020B0604020202020204" pitchFamily="34" charset="0"/>
                <a:buChar char="•"/>
              </a:pPr>
              <a:r>
                <a:rPr lang="en-US" sz="1000" b="1" dirty="0">
                  <a:solidFill>
                    <a:schemeClr val="accent3">
                      <a:lumMod val="50000"/>
                    </a:schemeClr>
                  </a:solidFill>
                </a:rPr>
                <a:t>Stakeholder Involvement</a:t>
              </a:r>
            </a:p>
          </p:txBody>
        </p:sp>
      </p:grpSp>
    </p:spTree>
    <p:extLst>
      <p:ext uri="{BB962C8B-B14F-4D97-AF65-F5344CB8AC3E}">
        <p14:creationId xmlns:p14="http://schemas.microsoft.com/office/powerpoint/2010/main" val="534341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DB Modify the PDP?</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9</a:t>
            </a:fld>
            <a:endParaRPr lang="en-US" dirty="0"/>
          </a:p>
        </p:txBody>
      </p:sp>
      <p:sp>
        <p:nvSpPr>
          <p:cNvPr id="5" name="Content Placeholder 4"/>
          <p:cNvSpPr>
            <a:spLocks noGrp="1"/>
          </p:cNvSpPr>
          <p:nvPr>
            <p:ph sz="quarter" idx="12"/>
          </p:nvPr>
        </p:nvSpPr>
        <p:spPr/>
        <p:txBody>
          <a:bodyPr>
            <a:normAutofit/>
          </a:bodyPr>
          <a:lstStyle/>
          <a:p>
            <a:r>
              <a:rPr lang="en-US" sz="2000" dirty="0"/>
              <a:t>Expand Planning Phase to include a concerted effort to:</a:t>
            </a:r>
          </a:p>
          <a:p>
            <a:pPr lvl="1"/>
            <a:r>
              <a:rPr lang="en-US" sz="1600" dirty="0"/>
              <a:t>Identify and rank the project’s goals and objectives;</a:t>
            </a:r>
          </a:p>
          <a:p>
            <a:pPr lvl="1"/>
            <a:r>
              <a:rPr lang="en-US" sz="1600" dirty="0"/>
              <a:t>Identify, evaluate, and allocate project risks; and </a:t>
            </a:r>
          </a:p>
          <a:p>
            <a:pPr lvl="1"/>
            <a:r>
              <a:rPr lang="en-US" sz="1600" dirty="0"/>
              <a:t>Select the appropriate delivery method given the goals and risks identified for the project.  </a:t>
            </a:r>
          </a:p>
          <a:p>
            <a:pPr>
              <a:spcBef>
                <a:spcPts val="600"/>
              </a:spcBef>
              <a:spcAft>
                <a:spcPts val="600"/>
              </a:spcAft>
            </a:pPr>
            <a:r>
              <a:rPr lang="en-US" sz="2000" dirty="0"/>
              <a:t>Making the DB Decision</a:t>
            </a:r>
          </a:p>
          <a:p>
            <a:pPr lvl="1">
              <a:spcBef>
                <a:spcPts val="600"/>
              </a:spcBef>
              <a:spcAft>
                <a:spcPts val="600"/>
              </a:spcAft>
            </a:pPr>
            <a:r>
              <a:rPr lang="en-US" sz="1600" dirty="0"/>
              <a:t>For most Path 1 and 2 candidate DB projects, the project may be chosen for DB delivery after completion of the PIP </a:t>
            </a:r>
          </a:p>
          <a:p>
            <a:pPr lvl="1">
              <a:spcBef>
                <a:spcPts val="600"/>
              </a:spcBef>
              <a:spcAft>
                <a:spcPts val="600"/>
              </a:spcAft>
            </a:pPr>
            <a:r>
              <a:rPr lang="en-US" sz="1600" dirty="0"/>
              <a:t>For some Path 2 and 3 candidate projects, the DB decision won’t occur until after the completion of the Feasibility Study in the PE Phase</a:t>
            </a:r>
          </a:p>
        </p:txBody>
      </p:sp>
      <p:grpSp>
        <p:nvGrpSpPr>
          <p:cNvPr id="12" name="Group 11"/>
          <p:cNvGrpSpPr/>
          <p:nvPr/>
        </p:nvGrpSpPr>
        <p:grpSpPr>
          <a:xfrm>
            <a:off x="829554" y="1044134"/>
            <a:ext cx="3125759" cy="4433981"/>
            <a:chOff x="829554" y="680260"/>
            <a:chExt cx="3125759" cy="4433981"/>
          </a:xfrm>
        </p:grpSpPr>
        <p:sp>
          <p:nvSpPr>
            <p:cNvPr id="7" name="Notched Right Arrow 6"/>
            <p:cNvSpPr/>
            <p:nvPr/>
          </p:nvSpPr>
          <p:spPr>
            <a:xfrm>
              <a:off x="829554" y="680260"/>
              <a:ext cx="3125759" cy="1604891"/>
            </a:xfrm>
            <a:prstGeom prst="notchedRightArrow">
              <a:avLst/>
            </a:prstGeom>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sp>
          <p:nvSpPr>
            <p:cNvPr id="8" name="Rectangle 7"/>
            <p:cNvSpPr/>
            <p:nvPr/>
          </p:nvSpPr>
          <p:spPr>
            <a:xfrm>
              <a:off x="862006" y="1952750"/>
              <a:ext cx="2098636" cy="3161491"/>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sp>
          <p:nvSpPr>
            <p:cNvPr id="9" name="TextBox 8"/>
            <p:cNvSpPr txBox="1"/>
            <p:nvPr/>
          </p:nvSpPr>
          <p:spPr>
            <a:xfrm>
              <a:off x="1313641" y="1288799"/>
              <a:ext cx="2190561" cy="316114"/>
            </a:xfrm>
            <a:prstGeom prst="rect">
              <a:avLst/>
            </a:prstGeom>
            <a:noFill/>
          </p:spPr>
          <p:txBody>
            <a:bodyPr wrap="square" rtlCol="0">
              <a:spAutoFit/>
            </a:bodyPr>
            <a:lstStyle/>
            <a:p>
              <a:r>
                <a:rPr lang="en-US" sz="1400" b="1" dirty="0">
                  <a:solidFill>
                    <a:schemeClr val="bg1"/>
                  </a:solidFill>
                </a:rPr>
                <a:t>Planning</a:t>
              </a:r>
            </a:p>
          </p:txBody>
        </p:sp>
        <p:sp>
          <p:nvSpPr>
            <p:cNvPr id="10" name="TextBox 9"/>
            <p:cNvSpPr txBox="1"/>
            <p:nvPr/>
          </p:nvSpPr>
          <p:spPr>
            <a:xfrm>
              <a:off x="862006" y="1961857"/>
              <a:ext cx="2041855" cy="2523768"/>
            </a:xfrm>
            <a:prstGeom prst="rect">
              <a:avLst/>
            </a:prstGeom>
            <a:noFill/>
          </p:spPr>
          <p:txBody>
            <a:bodyPr wrap="square" rtlCol="0">
              <a:spAutoFit/>
            </a:bodyPr>
            <a:lstStyle/>
            <a:p>
              <a:pPr marL="171450" indent="-171450">
                <a:spcBef>
                  <a:spcPts val="600"/>
                </a:spcBef>
                <a:buFont typeface="Arial" panose="020B0604020202020204" pitchFamily="34" charset="0"/>
                <a:buChar char="•"/>
              </a:pPr>
              <a:r>
                <a:rPr lang="en-US" sz="1000" b="1" dirty="0">
                  <a:solidFill>
                    <a:schemeClr val="accent2">
                      <a:lumMod val="50000"/>
                    </a:schemeClr>
                  </a:solidFill>
                </a:rPr>
                <a:t>Project Start-Up</a:t>
              </a:r>
            </a:p>
            <a:p>
              <a:pPr marL="171450" indent="-171450">
                <a:spcBef>
                  <a:spcPts val="600"/>
                </a:spcBef>
                <a:buFont typeface="Arial" panose="020B0604020202020204" pitchFamily="34" charset="0"/>
                <a:buChar char="•"/>
              </a:pPr>
              <a:r>
                <a:rPr lang="en-US" sz="1000" b="1" dirty="0">
                  <a:solidFill>
                    <a:schemeClr val="accent2">
                      <a:lumMod val="50000"/>
                    </a:schemeClr>
                  </a:solidFill>
                </a:rPr>
                <a:t>Project Initiation Package</a:t>
              </a:r>
            </a:p>
            <a:p>
              <a:pPr marL="171450" indent="-171450">
                <a:spcBef>
                  <a:spcPts val="600"/>
                </a:spcBef>
                <a:buFont typeface="Arial" panose="020B0604020202020204" pitchFamily="34" charset="0"/>
                <a:buChar char="•"/>
              </a:pPr>
              <a:r>
                <a:rPr lang="en-US" sz="1200" b="1" i="1" dirty="0">
                  <a:solidFill>
                    <a:schemeClr val="accent6">
                      <a:lumMod val="50000"/>
                    </a:schemeClr>
                  </a:solidFill>
                </a:rPr>
                <a:t>Consider project goals and risks</a:t>
              </a:r>
            </a:p>
            <a:p>
              <a:pPr marL="171450" indent="-171450">
                <a:spcBef>
                  <a:spcPts val="600"/>
                </a:spcBef>
                <a:buFont typeface="Arial" panose="020B0604020202020204" pitchFamily="34" charset="0"/>
                <a:buChar char="•"/>
              </a:pPr>
              <a:r>
                <a:rPr lang="en-US" sz="1200" b="1" i="1" dirty="0">
                  <a:solidFill>
                    <a:schemeClr val="accent6">
                      <a:lumMod val="50000"/>
                    </a:schemeClr>
                  </a:solidFill>
                </a:rPr>
                <a:t>Is the project a candidate for DB?</a:t>
              </a:r>
            </a:p>
            <a:p>
              <a:pPr marL="171450" indent="-171450">
                <a:spcBef>
                  <a:spcPts val="600"/>
                </a:spcBef>
                <a:buFont typeface="Arial" panose="020B0604020202020204" pitchFamily="34" charset="0"/>
                <a:buChar char="•"/>
              </a:pPr>
              <a:r>
                <a:rPr lang="en-US" sz="1000" dirty="0">
                  <a:solidFill>
                    <a:schemeClr val="accent2">
                      <a:lumMod val="50000"/>
                    </a:schemeClr>
                  </a:solidFill>
                </a:rPr>
                <a:t>E&amp;FC Analysis</a:t>
              </a:r>
            </a:p>
            <a:p>
              <a:pPr marL="171450" indent="-171450">
                <a:spcBef>
                  <a:spcPts val="600"/>
                </a:spcBef>
                <a:buFont typeface="Arial" panose="020B0604020202020204" pitchFamily="34" charset="0"/>
                <a:buChar char="•"/>
              </a:pPr>
              <a:r>
                <a:rPr lang="en-US" sz="1000" dirty="0">
                  <a:solidFill>
                    <a:schemeClr val="accent2">
                      <a:lumMod val="50000"/>
                    </a:schemeClr>
                  </a:solidFill>
                </a:rPr>
                <a:t>P&amp;N Development</a:t>
              </a:r>
            </a:p>
            <a:p>
              <a:pPr marL="171450" indent="-171450">
                <a:spcBef>
                  <a:spcPts val="600"/>
                </a:spcBef>
                <a:buFont typeface="Arial" panose="020B0604020202020204" pitchFamily="34" charset="0"/>
                <a:buChar char="•"/>
              </a:pPr>
              <a:r>
                <a:rPr lang="en-US" sz="1000" dirty="0">
                  <a:solidFill>
                    <a:schemeClr val="accent2">
                      <a:lumMod val="50000"/>
                    </a:schemeClr>
                  </a:solidFill>
                </a:rPr>
                <a:t>Concept</a:t>
              </a:r>
            </a:p>
            <a:p>
              <a:pPr marL="171450" indent="-171450">
                <a:spcBef>
                  <a:spcPts val="600"/>
                </a:spcBef>
                <a:buFont typeface="Arial" panose="020B0604020202020204" pitchFamily="34" charset="0"/>
                <a:buChar char="•"/>
              </a:pPr>
              <a:r>
                <a:rPr lang="en-US" sz="1000" dirty="0">
                  <a:solidFill>
                    <a:schemeClr val="accent2">
                      <a:lumMod val="50000"/>
                    </a:schemeClr>
                  </a:solidFill>
                </a:rPr>
                <a:t>Scope &amp; Budget</a:t>
              </a:r>
            </a:p>
            <a:p>
              <a:pPr marL="171450" indent="-171450">
                <a:spcBef>
                  <a:spcPts val="600"/>
                </a:spcBef>
                <a:buFont typeface="Arial" panose="020B0604020202020204" pitchFamily="34" charset="0"/>
                <a:buChar char="•"/>
              </a:pPr>
              <a:r>
                <a:rPr lang="en-US" sz="1000" dirty="0">
                  <a:solidFill>
                    <a:schemeClr val="accent2">
                      <a:lumMod val="50000"/>
                    </a:schemeClr>
                  </a:solidFill>
                </a:rPr>
                <a:t>Stakeholder Involvement </a:t>
              </a:r>
            </a:p>
          </p:txBody>
        </p:sp>
      </p:grpSp>
    </p:spTree>
    <p:extLst>
      <p:ext uri="{BB962C8B-B14F-4D97-AF65-F5344CB8AC3E}">
        <p14:creationId xmlns:p14="http://schemas.microsoft.com/office/powerpoint/2010/main" val="184765956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6&quot;/&gt;&lt;/object&gt;&lt;/object&gt;&lt;/object&gt;&lt;/database&gt;"/>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yojvTlj3QUWGql_i_7LeJ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T_Qp5HJoRkumCwRmwVWN2A"/>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yojvTlj3QUWGql_i_7LeJ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T_Qp5HJoRkumCwRmwVWN2A"/>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pgBziq4Z4027DHBxHZtWIQ"/>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TKwzqTDlYESeQ_CCgSHyBQ"/>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EJnV3QWbD0Smfwvf8o451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9jPGP_YiGk2m_AZs5Fe03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_wuZqtZdkkOB.vj.Wd8seA"/>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p0_Z36C8h_k.Zoooy4Pdub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XGGOofTm2ESS58QdXFqoHQ"/>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Sq.8oMumbUqcg8JZUStIN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NRya.WU32Uy_TwnnnUTc.g"/>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p6FTHcC2EXkq9yrcAel5.9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p_wuZqtZdkkOB.vj.Wd8seA"/>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Sq.8oMumbUqcg8JZUStINw"/>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_wuZqtZdkkOB.vj.Wd8seA"/>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pSq.8oMumbUqcg8JZUStIN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rjpkN5a.s0eIRQ1VajZeX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7E1_nFA840OlZ.4Wz9RlB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YQUdFQdb3k6Pf0.tJe3aj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Q.ZozDRwkUKmrwVY015d7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yojvTlj3QUWGql_i_7LeJw"/>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T_Qp5HJoRkumCwRmwVWN2A"/>
</p:tagLst>
</file>

<file path=ppt/theme/theme1.xml><?xml version="1.0" encoding="utf-8"?>
<a:theme xmlns:a="http://schemas.openxmlformats.org/drawingml/2006/main" name="MASTER_powerpoint_templat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1200" dirty="0" err="1" smtClean="0">
            <a:latin typeface="Arial" pitchFamily="34" charset="0"/>
            <a:cs typeface="Arial"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defRPr sz="1200" dirty="0" err="1"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resentation xmlns="71eca28a-1192-4472-ade7-3e659e5302c4">Speaker:  Jim Sinnette, FHWA IPD Project Delivery Team Leader
Panelists: Ted West, FHWA Tx Division
                Ryan Rizzo, FHWA MI Division and
                Lal Tarsem, FHWA VA Division
</Presentation>
    <Session_x0020_Title xmlns="71eca28a-1192-4472-ade7-3e659e5302c4">Operational Independent and Non-concurrent Construction Panel Discussion (OINCC)
</Session_x0020_Title>
    <Date xmlns="71eca28a-1192-4472-ade7-3e659e5302c4">2012-06-13T15:15:00+00:00</Dat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68C42A27A773D49914CBB3A14042986" ma:contentTypeVersion="3" ma:contentTypeDescription="Create a new document." ma:contentTypeScope="" ma:versionID="d1cc97d669845b17b381c95fe8fc10b3">
  <xsd:schema xmlns:xsd="http://www.w3.org/2001/XMLSchema" xmlns:p="http://schemas.microsoft.com/office/2006/metadata/properties" xmlns:ns2="71eca28a-1192-4472-ade7-3e659e5302c4" targetNamespace="http://schemas.microsoft.com/office/2006/metadata/properties" ma:root="true" ma:fieldsID="157676eb16229120f70a3b1e02b490cf" ns2:_="">
    <xsd:import namespace="71eca28a-1192-4472-ade7-3e659e5302c4"/>
    <xsd:element name="properties">
      <xsd:complexType>
        <xsd:sequence>
          <xsd:element name="documentManagement">
            <xsd:complexType>
              <xsd:all>
                <xsd:element ref="ns2:Date" minOccurs="0"/>
                <xsd:element ref="ns2:Session_x0020_Title" minOccurs="0"/>
                <xsd:element ref="ns2:Presentation" minOccurs="0"/>
              </xsd:all>
            </xsd:complexType>
          </xsd:element>
        </xsd:sequence>
      </xsd:complexType>
    </xsd:element>
  </xsd:schema>
  <xsd:schema xmlns:xsd="http://www.w3.org/2001/XMLSchema" xmlns:dms="http://schemas.microsoft.com/office/2006/documentManagement/types" targetNamespace="71eca28a-1192-4472-ade7-3e659e5302c4" elementFormDefault="qualified">
    <xsd:import namespace="http://schemas.microsoft.com/office/2006/documentManagement/types"/>
    <xsd:element name="Date" ma:index="8" nillable="true" ma:displayName="Date" ma:format="DateTime" ma:internalName="Date">
      <xsd:simpleType>
        <xsd:restriction base="dms:DateTime"/>
      </xsd:simpleType>
    </xsd:element>
    <xsd:element name="Session_x0020_Title" ma:index="9" nillable="true" ma:displayName="Session Title" ma:internalName="Session_x0020_Title">
      <xsd:simpleType>
        <xsd:restriction base="dms:Note"/>
      </xsd:simpleType>
    </xsd:element>
    <xsd:element name="Presentation" ma:index="10" nillable="true" ma:displayName="Presenter(s)" ma:internalName="Presentation">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75B479E5-51A4-48C0-9840-2445F2A00414}">
  <ds:schemaRefs>
    <ds:schemaRef ds:uri="http://schemas.microsoft.com/sharepoint/v3/contenttype/forms"/>
  </ds:schemaRefs>
</ds:datastoreItem>
</file>

<file path=customXml/itemProps2.xml><?xml version="1.0" encoding="utf-8"?>
<ds:datastoreItem xmlns:ds="http://schemas.openxmlformats.org/officeDocument/2006/customXml" ds:itemID="{B555D8CD-9695-44BA-9052-C96E663470FB}">
  <ds:schemaRefs>
    <ds:schemaRef ds:uri="http://schemas.microsoft.com/office/2006/documentManagement/types"/>
    <ds:schemaRef ds:uri="http://purl.org/dc/elements/1.1/"/>
    <ds:schemaRef ds:uri="http://purl.org/dc/terms/"/>
    <ds:schemaRef ds:uri="http://schemas.openxmlformats.org/package/2006/metadata/core-properties"/>
    <ds:schemaRef ds:uri="http://schemas.microsoft.com/office/2006/metadata/properties"/>
    <ds:schemaRef ds:uri="71eca28a-1192-4472-ade7-3e659e5302c4"/>
    <ds:schemaRef ds:uri="http://www.w3.org/XML/1998/namespace"/>
    <ds:schemaRef ds:uri="http://purl.org/dc/dcmitype/"/>
  </ds:schemaRefs>
</ds:datastoreItem>
</file>

<file path=customXml/itemProps3.xml><?xml version="1.0" encoding="utf-8"?>
<ds:datastoreItem xmlns:ds="http://schemas.openxmlformats.org/officeDocument/2006/customXml" ds:itemID="{CC4DA377-1CE0-4A94-AD9C-AF6109F267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eca28a-1192-4472-ade7-3e659e5302c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19992</TotalTime>
  <Words>4330</Words>
  <Application>Microsoft Office PowerPoint</Application>
  <PresentationFormat>On-screen Show (4:3)</PresentationFormat>
  <Paragraphs>877</Paragraphs>
  <Slides>41</Slides>
  <Notes>41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52" baseType="lpstr">
      <vt:lpstr>Arial</vt:lpstr>
      <vt:lpstr>Arial Black</vt:lpstr>
      <vt:lpstr>Calibri</vt:lpstr>
      <vt:lpstr>Courier New</vt:lpstr>
      <vt:lpstr>Franklin Gothic Book</vt:lpstr>
      <vt:lpstr>Franklin Gothic Demi</vt:lpstr>
      <vt:lpstr>Symbol</vt:lpstr>
      <vt:lpstr>Times New Roman</vt:lpstr>
      <vt:lpstr>Wingdings</vt:lpstr>
      <vt:lpstr>MASTER_powerpoint_template</vt:lpstr>
      <vt:lpstr>think-cell Slide</vt:lpstr>
      <vt:lpstr>Design-Build</vt:lpstr>
      <vt:lpstr>Learning Outcomes</vt:lpstr>
      <vt:lpstr>Contents </vt:lpstr>
      <vt:lpstr>DB Decision Process</vt:lpstr>
      <vt:lpstr>Project Delivery Decision Process</vt:lpstr>
      <vt:lpstr>DB Project Development</vt:lpstr>
      <vt:lpstr>DBB vs. DB Project Delivery</vt:lpstr>
      <vt:lpstr>DBB Project Development Process (PDP) </vt:lpstr>
      <vt:lpstr>How Does DB Modify the PDP?</vt:lpstr>
      <vt:lpstr>How Does DB Modify the PDP?</vt:lpstr>
      <vt:lpstr>How Does DB Modify the PDP?</vt:lpstr>
      <vt:lpstr>DB Project Development</vt:lpstr>
      <vt:lpstr>Project Scoping</vt:lpstr>
      <vt:lpstr>Function of Scope of Services Document</vt:lpstr>
      <vt:lpstr>Scoping Objectives</vt:lpstr>
      <vt:lpstr>Scope Development</vt:lpstr>
      <vt:lpstr>Scope Development</vt:lpstr>
      <vt:lpstr>Key Scope Areas to Address</vt:lpstr>
      <vt:lpstr>Hazardous Materials</vt:lpstr>
      <vt:lpstr>Environmental</vt:lpstr>
      <vt:lpstr>Additional Right of Way </vt:lpstr>
      <vt:lpstr>Utilities</vt:lpstr>
      <vt:lpstr>Maintenance of Traffic</vt:lpstr>
      <vt:lpstr>Scoping Areas of Concern</vt:lpstr>
      <vt:lpstr>Scoping Areas of Concern</vt:lpstr>
      <vt:lpstr>Technical Criteria</vt:lpstr>
      <vt:lpstr>How Far to Take Preliminary Design?</vt:lpstr>
      <vt:lpstr>Level of Design vs. Risk</vt:lpstr>
      <vt:lpstr>Design Risk and Spearin Doctrine</vt:lpstr>
      <vt:lpstr>Case Studies</vt:lpstr>
      <vt:lpstr>Case Study #1 </vt:lpstr>
      <vt:lpstr>Case Study #1</vt:lpstr>
      <vt:lpstr>Case Study #1</vt:lpstr>
      <vt:lpstr>Case Study #1 – Issue</vt:lpstr>
      <vt:lpstr>Case Study #1 – Lesson Learned</vt:lpstr>
      <vt:lpstr>Case Study #2</vt:lpstr>
      <vt:lpstr>Case Study #2</vt:lpstr>
      <vt:lpstr>Case Study #2</vt:lpstr>
      <vt:lpstr>Case Study #2</vt:lpstr>
      <vt:lpstr>Questions</vt:lpstr>
      <vt:lpstr>Learning Outcomes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Design-Build</dc:title>
  <dc:creator>Konrath, Linda</dc:creator>
  <cp:lastModifiedBy>Durham, Claudette</cp:lastModifiedBy>
  <cp:revision>154</cp:revision>
  <cp:lastPrinted>2014-06-05T18:34:45Z</cp:lastPrinted>
  <dcterms:modified xsi:type="dcterms:W3CDTF">2018-07-19T15:21:37Z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0x010100668C42A27A773D49914CBB3A14042986</vt:lpwstr>
  </property>
</Properties>
</file>