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09" r:id="rId4"/>
  </p:sldMasterIdLst>
  <p:notesMasterIdLst>
    <p:notesMasterId r:id="rId52"/>
  </p:notesMasterIdLst>
  <p:handoutMasterIdLst>
    <p:handoutMasterId r:id="rId53"/>
  </p:handoutMasterIdLst>
  <p:sldIdLst>
    <p:sldId id="689" r:id="rId5"/>
    <p:sldId id="721" r:id="rId6"/>
    <p:sldId id="669" r:id="rId7"/>
    <p:sldId id="740" r:id="rId8"/>
    <p:sldId id="787" r:id="rId9"/>
    <p:sldId id="800" r:id="rId10"/>
    <p:sldId id="762" r:id="rId11"/>
    <p:sldId id="670" r:id="rId12"/>
    <p:sldId id="735" r:id="rId13"/>
    <p:sldId id="765" r:id="rId14"/>
    <p:sldId id="744" r:id="rId15"/>
    <p:sldId id="764" r:id="rId16"/>
    <p:sldId id="741" r:id="rId17"/>
    <p:sldId id="801" r:id="rId18"/>
    <p:sldId id="770" r:id="rId19"/>
    <p:sldId id="771" r:id="rId20"/>
    <p:sldId id="772" r:id="rId21"/>
    <p:sldId id="773" r:id="rId22"/>
    <p:sldId id="807" r:id="rId23"/>
    <p:sldId id="810" r:id="rId24"/>
    <p:sldId id="809" r:id="rId25"/>
    <p:sldId id="808" r:id="rId26"/>
    <p:sldId id="811" r:id="rId27"/>
    <p:sldId id="812" r:id="rId28"/>
    <p:sldId id="775" r:id="rId29"/>
    <p:sldId id="776" r:id="rId30"/>
    <p:sldId id="742" r:id="rId31"/>
    <p:sldId id="743" r:id="rId32"/>
    <p:sldId id="767" r:id="rId33"/>
    <p:sldId id="779" r:id="rId34"/>
    <p:sldId id="790" r:id="rId35"/>
    <p:sldId id="783" r:id="rId36"/>
    <p:sldId id="785" r:id="rId37"/>
    <p:sldId id="804" r:id="rId38"/>
    <p:sldId id="784" r:id="rId39"/>
    <p:sldId id="794" r:id="rId40"/>
    <p:sldId id="788" r:id="rId41"/>
    <p:sldId id="789" r:id="rId42"/>
    <p:sldId id="792" r:id="rId43"/>
    <p:sldId id="793" r:id="rId44"/>
    <p:sldId id="795" r:id="rId45"/>
    <p:sldId id="796" r:id="rId46"/>
    <p:sldId id="797" r:id="rId47"/>
    <p:sldId id="798" r:id="rId48"/>
    <p:sldId id="799" r:id="rId49"/>
    <p:sldId id="805" r:id="rId50"/>
    <p:sldId id="806" r:id="rId51"/>
  </p:sldIdLst>
  <p:sldSz cx="9144000" cy="6858000" type="screen4x3"/>
  <p:notesSz cx="7010400" cy="9296400"/>
  <p:custDataLst>
    <p:tags r:id="rId54"/>
  </p:custDataLst>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9F5DB"/>
    <a:srgbClr val="863172"/>
    <a:srgbClr val="F2EBF0"/>
    <a:srgbClr val="E5D5E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03" autoAdjust="0"/>
    <p:restoredTop sz="73653" autoAdjust="0"/>
  </p:normalViewPr>
  <p:slideViewPr>
    <p:cSldViewPr snapToGrid="0" snapToObjects="1">
      <p:cViewPr varScale="1">
        <p:scale>
          <a:sx n="49" d="100"/>
          <a:sy n="49" d="100"/>
        </p:scale>
        <p:origin x="2069"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28"/>
    </p:cViewPr>
  </p:sorterViewPr>
  <p:notesViewPr>
    <p:cSldViewPr snapToGrid="0" snapToObjects="1">
      <p:cViewPr varScale="1">
        <p:scale>
          <a:sx n="55" d="100"/>
          <a:sy n="55" d="100"/>
        </p:scale>
        <p:origin x="-283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980204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4685771" cy="464205"/>
          </a:xfrm>
          <a:prstGeom prst="rect">
            <a:avLst/>
          </a:prstGeom>
        </p:spPr>
        <p:txBody>
          <a:bodyPr vert="horz" lIns="94581" tIns="47290" rIns="94581" bIns="47290" rtlCol="0"/>
          <a:lstStyle>
            <a:lvl1pPr algn="l" fontAlgn="auto">
              <a:spcBef>
                <a:spcPts val="0"/>
              </a:spcBef>
              <a:spcAft>
                <a:spcPts val="0"/>
              </a:spcAft>
              <a:defRPr sz="1200" b="1">
                <a:latin typeface="+mn-lt"/>
              </a:defRPr>
            </a:lvl1pPr>
          </a:lstStyle>
          <a:p>
            <a:pPr>
              <a:defRPr/>
            </a:pPr>
            <a:r>
              <a:rPr lang="en-US" dirty="0"/>
              <a:t>Bonding 101 Presentation for FM/FSp Workshop</a:t>
            </a:r>
          </a:p>
        </p:txBody>
      </p:sp>
      <p:sp>
        <p:nvSpPr>
          <p:cNvPr id="4" name="Slide Image Placeholder 3"/>
          <p:cNvSpPr>
            <a:spLocks noGrp="1" noRot="1" noChangeAspect="1"/>
          </p:cNvSpPr>
          <p:nvPr>
            <p:ph type="sldImg" idx="2"/>
          </p:nvPr>
        </p:nvSpPr>
        <p:spPr>
          <a:xfrm>
            <a:off x="1673225" y="660400"/>
            <a:ext cx="3633788" cy="2724150"/>
          </a:xfrm>
          <a:prstGeom prst="rect">
            <a:avLst/>
          </a:prstGeom>
          <a:noFill/>
          <a:ln w="12700">
            <a:solidFill>
              <a:prstClr val="black"/>
            </a:solidFill>
          </a:ln>
        </p:spPr>
        <p:txBody>
          <a:bodyPr vert="horz" lIns="94581" tIns="47290" rIns="94581" bIns="47290" rtlCol="0" anchor="ctr"/>
          <a:lstStyle/>
          <a:p>
            <a:pPr lvl="0"/>
            <a:endParaRPr lang="en-US" noProof="0" dirty="0"/>
          </a:p>
        </p:txBody>
      </p:sp>
      <p:sp>
        <p:nvSpPr>
          <p:cNvPr id="5" name="Notes Placeholder 4"/>
          <p:cNvSpPr>
            <a:spLocks noGrp="1"/>
          </p:cNvSpPr>
          <p:nvPr>
            <p:ph type="body" sz="quarter" idx="3"/>
          </p:nvPr>
        </p:nvSpPr>
        <p:spPr>
          <a:xfrm>
            <a:off x="701345" y="3718255"/>
            <a:ext cx="5607712" cy="4628217"/>
          </a:xfrm>
          <a:prstGeom prst="rect">
            <a:avLst/>
          </a:prstGeom>
        </p:spPr>
        <p:txBody>
          <a:bodyPr vert="horz" lIns="94581" tIns="47290" rIns="94581" bIns="4729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1" y="8830661"/>
            <a:ext cx="3038145" cy="464205"/>
          </a:xfrm>
          <a:prstGeom prst="rect">
            <a:avLst/>
          </a:prstGeom>
        </p:spPr>
        <p:txBody>
          <a:bodyPr vert="horz" lIns="94581" tIns="47290" rIns="94581" bIns="47290" rtlCol="0" anchor="b"/>
          <a:lstStyle>
            <a:lvl1pPr algn="l" fontAlgn="auto">
              <a:spcBef>
                <a:spcPts val="0"/>
              </a:spcBef>
              <a:spcAft>
                <a:spcPts val="0"/>
              </a:spcAft>
              <a:defRPr sz="1200" b="1">
                <a:latin typeface="+mn-lt"/>
              </a:defRPr>
            </a:lvl1pPr>
          </a:lstStyle>
          <a:p>
            <a:pPr>
              <a:defRPr/>
            </a:pPr>
            <a:r>
              <a:rPr lang="en-US" dirty="0"/>
              <a:t>Instructor Notes</a:t>
            </a:r>
          </a:p>
        </p:txBody>
      </p:sp>
      <p:sp>
        <p:nvSpPr>
          <p:cNvPr id="7" name="Slide Number Placeholder 6"/>
          <p:cNvSpPr>
            <a:spLocks noGrp="1"/>
          </p:cNvSpPr>
          <p:nvPr>
            <p:ph type="sldNum" sz="quarter" idx="5"/>
          </p:nvPr>
        </p:nvSpPr>
        <p:spPr>
          <a:xfrm>
            <a:off x="3970734" y="8830661"/>
            <a:ext cx="3038145" cy="464205"/>
          </a:xfrm>
          <a:prstGeom prst="rect">
            <a:avLst/>
          </a:prstGeom>
        </p:spPr>
        <p:txBody>
          <a:bodyPr vert="horz" lIns="94581" tIns="47290" rIns="94581" bIns="47290" rtlCol="0" anchor="b"/>
          <a:lstStyle>
            <a:lvl1pPr algn="r" fontAlgn="auto">
              <a:spcBef>
                <a:spcPts val="0"/>
              </a:spcBef>
              <a:spcAft>
                <a:spcPts val="0"/>
              </a:spcAft>
              <a:defRPr sz="1200">
                <a:latin typeface="+mn-lt"/>
              </a:defRPr>
            </a:lvl1pPr>
          </a:lstStyle>
          <a:p>
            <a:pPr>
              <a:defRPr/>
            </a:pPr>
            <a:r>
              <a:rPr lang="en-US" dirty="0"/>
              <a:t>Page </a:t>
            </a:r>
            <a:fld id="{251A0E50-E3B3-42CF-A6A1-32C7887B21F3}" type="slidenum">
              <a:rPr lang="en-US"/>
              <a:pPr>
                <a:defRPr/>
              </a:pPr>
              <a:t>‹#›</a:t>
            </a:fld>
            <a:endParaRPr lang="en-US" dirty="0"/>
          </a:p>
        </p:txBody>
      </p:sp>
    </p:spTree>
    <p:extLst>
      <p:ext uri="{BB962C8B-B14F-4D97-AF65-F5344CB8AC3E}">
        <p14:creationId xmlns:p14="http://schemas.microsoft.com/office/powerpoint/2010/main" val="4183681742"/>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100" b="1" kern="1200">
        <a:solidFill>
          <a:schemeClr val="tx1"/>
        </a:solidFill>
        <a:latin typeface="+mn-lt"/>
        <a:ea typeface="+mn-ea"/>
        <a:cs typeface="+mn-cs"/>
      </a:defRPr>
    </a:lvl1pPr>
    <a:lvl2pPr marL="231775" indent="-231775" algn="l" rtl="0" eaLnBrk="0" fontAlgn="base" hangingPunct="0">
      <a:spcBef>
        <a:spcPct val="30000"/>
      </a:spcBef>
      <a:spcAft>
        <a:spcPct val="0"/>
      </a:spcAft>
      <a:buFont typeface="Arial" pitchFamily="34" charset="0"/>
      <a:buChar char="•"/>
      <a:defRPr sz="1100" kern="1200">
        <a:solidFill>
          <a:schemeClr val="tx1"/>
        </a:solidFill>
        <a:latin typeface="+mn-lt"/>
        <a:ea typeface="+mn-ea"/>
        <a:cs typeface="+mn-cs"/>
      </a:defRPr>
    </a:lvl2pPr>
    <a:lvl3pPr marL="569913" indent="-225425" algn="l" rtl="0" eaLnBrk="0" fontAlgn="base" hangingPunct="0">
      <a:spcBef>
        <a:spcPct val="30000"/>
      </a:spcBef>
      <a:spcAft>
        <a:spcPct val="0"/>
      </a:spcAft>
      <a:buFont typeface="Wingdings" pitchFamily="2" charset="2"/>
      <a:buChar char="Ø"/>
      <a:defRPr sz="1100" kern="1200">
        <a:solidFill>
          <a:schemeClr val="tx1"/>
        </a:solidFill>
        <a:latin typeface="+mn-lt"/>
        <a:ea typeface="+mn-ea"/>
        <a:cs typeface="+mn-cs"/>
      </a:defRPr>
    </a:lvl3pPr>
    <a:lvl4pPr marL="1033463" indent="-280988" algn="l" rtl="0" eaLnBrk="0" fontAlgn="base" hangingPunct="0">
      <a:spcBef>
        <a:spcPct val="30000"/>
      </a:spcBef>
      <a:spcAft>
        <a:spcPct val="0"/>
      </a:spcAft>
      <a:buFont typeface="Wingdings" pitchFamily="2" charset="2"/>
      <a:buChar char="ü"/>
      <a:defRPr sz="1100" kern="1200">
        <a:solidFill>
          <a:schemeClr val="tx1"/>
        </a:solidFill>
        <a:latin typeface="+mn-lt"/>
        <a:ea typeface="+mn-ea"/>
        <a:cs typeface="+mn-cs"/>
      </a:defRPr>
    </a:lvl4pPr>
    <a:lvl5pPr marL="1200150" algn="l" rtl="0" eaLnBrk="0" fontAlgn="base" hangingPunct="0">
      <a:spcBef>
        <a:spcPct val="30000"/>
      </a:spcBef>
      <a:spcAft>
        <a:spcPct val="0"/>
      </a:spcAft>
      <a:defRPr sz="11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Present the basic structure for this portion of the training, which consists of:</a:t>
            </a:r>
          </a:p>
          <a:p>
            <a:endParaRPr lang="en-US" dirty="0"/>
          </a:p>
          <a:p>
            <a:r>
              <a:rPr lang="en-US" dirty="0"/>
              <a:t>•	Execution overview.  What are the key considerations for DB, a DB execution process overview, and quality management overview?   </a:t>
            </a:r>
          </a:p>
          <a:p>
            <a:endParaRPr lang="en-US" dirty="0"/>
          </a:p>
          <a:p>
            <a:r>
              <a:rPr lang="en-US" dirty="0"/>
              <a:t>•	Design contract administration: This section focuses on the design administration of the project including the design phase process and deliverables, and what’s different regarding DBT and ODOT responsibilities.  A case study is also 	presented.</a:t>
            </a:r>
          </a:p>
          <a:p>
            <a:endParaRPr lang="en-US" dirty="0"/>
          </a:p>
          <a:p>
            <a:r>
              <a:rPr lang="en-US" dirty="0"/>
              <a:t>•	Construction contract administration: This section addresses the administration of the, construction, and closeout phases of the project.</a:t>
            </a:r>
          </a:p>
          <a:p>
            <a:endParaRPr lang="en-US" dirty="0"/>
          </a:p>
          <a:p>
            <a:r>
              <a:rPr lang="en-US" dirty="0"/>
              <a:t>•	Review Questions</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a:t>
            </a:fld>
            <a:endParaRPr lang="en-US" dirty="0"/>
          </a:p>
        </p:txBody>
      </p:sp>
    </p:spTree>
    <p:extLst>
      <p:ext uri="{BB962C8B-B14F-4D97-AF65-F5344CB8AC3E}">
        <p14:creationId xmlns:p14="http://schemas.microsoft.com/office/powerpoint/2010/main" val="39539281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explain the following:</a:t>
            </a:r>
          </a:p>
          <a:p>
            <a:endParaRPr lang="en-US" dirty="0"/>
          </a:p>
          <a:p>
            <a:r>
              <a:rPr lang="en-US" dirty="0"/>
              <a:t>•	Key difference is mandatory pre-design meeting for DB </a:t>
            </a:r>
          </a:p>
          <a:p>
            <a:endParaRPr lang="en-US" dirty="0"/>
          </a:p>
          <a:p>
            <a:r>
              <a:rPr lang="en-US" dirty="0"/>
              <a:t>•	Pre-design meeting establishes how the project team (ODOT &amp; DBT) will work together collaboratively.  It will:</a:t>
            </a:r>
          </a:p>
          <a:p>
            <a:r>
              <a:rPr lang="en-US" dirty="0"/>
              <a:t>	-	Establish Lines of communication, roles and responsibilities,</a:t>
            </a:r>
          </a:p>
          <a:p>
            <a:r>
              <a:rPr lang="en-US" dirty="0"/>
              <a:t>	-	Inventory major features of design work &amp; correlate to major features of construction,</a:t>
            </a:r>
          </a:p>
          <a:p>
            <a:r>
              <a:rPr lang="en-US" dirty="0"/>
              <a:t>	-	Develop initial progress schedule with design submittal breakdown of deliverables and milestones for payment,</a:t>
            </a:r>
          </a:p>
          <a:p>
            <a:r>
              <a:rPr lang="en-US" dirty="0"/>
              <a:t>	-	Identify sub-consultants &amp; other firms involved in design,</a:t>
            </a:r>
          </a:p>
          <a:p>
            <a:r>
              <a:rPr lang="en-US" dirty="0"/>
              <a:t>	-	ODOT and 3rd party design review requirements and schedule, and</a:t>
            </a:r>
          </a:p>
          <a:p>
            <a:r>
              <a:rPr lang="en-US" dirty="0"/>
              <a:t>	-	If applicable, project management office and facilities.</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10</a:t>
            </a:fld>
            <a:endParaRPr lang="en-US" dirty="0"/>
          </a:p>
        </p:txBody>
      </p:sp>
    </p:spTree>
    <p:extLst>
      <p:ext uri="{BB962C8B-B14F-4D97-AF65-F5344CB8AC3E}">
        <p14:creationId xmlns:p14="http://schemas.microsoft.com/office/powerpoint/2010/main" val="977350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following:</a:t>
            </a:r>
          </a:p>
          <a:p>
            <a:endParaRPr lang="en-US" dirty="0"/>
          </a:p>
          <a:p>
            <a:r>
              <a:rPr lang="en-US" dirty="0"/>
              <a:t>•	DBT defines Buildable Units (BU) and how far they take design in logical packages that can be reasonably reviewed </a:t>
            </a:r>
          </a:p>
          <a:p>
            <a:endParaRPr lang="en-US" dirty="0"/>
          </a:p>
          <a:p>
            <a:r>
              <a:rPr lang="en-US" dirty="0"/>
              <a:t>•	DBT is responsible for development of design and construction plans to meet the contract requirements</a:t>
            </a:r>
          </a:p>
          <a:p>
            <a:endParaRPr lang="en-US" dirty="0"/>
          </a:p>
          <a:p>
            <a:r>
              <a:rPr lang="en-US" dirty="0"/>
              <a:t>•	Inputting electronic submittals (</a:t>
            </a:r>
            <a:r>
              <a:rPr lang="en-US" dirty="0" err="1"/>
              <a:t>sharepoint</a:t>
            </a:r>
            <a:r>
              <a:rPr lang="en-US" dirty="0"/>
              <a:t>)</a:t>
            </a:r>
          </a:p>
          <a:p>
            <a:endParaRPr lang="en-US" dirty="0"/>
          </a:p>
          <a:p>
            <a:r>
              <a:rPr lang="en-US" dirty="0"/>
              <a:t>•	DBT Design Deliverables include:</a:t>
            </a:r>
          </a:p>
          <a:p>
            <a:r>
              <a:rPr lang="en-US" dirty="0"/>
              <a:t>	-	A schedule of defined submittals and payment milestones</a:t>
            </a:r>
          </a:p>
          <a:p>
            <a:r>
              <a:rPr lang="en-US" dirty="0"/>
              <a:t>	-	Surveys, analysis, investigations, and other submittals as needed to support plans</a:t>
            </a:r>
          </a:p>
          <a:p>
            <a:r>
              <a:rPr lang="en-US" dirty="0"/>
              <a:t>	-	Preliminary, final and release-for-construction plans (with materials quantities for certain items requiring sampling frequencies?)</a:t>
            </a:r>
          </a:p>
          <a:p>
            <a:r>
              <a:rPr lang="en-US" dirty="0"/>
              <a:t>	-	As-built construction plans (after completion &amp; prior to final acceptance)</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11</a:t>
            </a:fld>
            <a:endParaRPr lang="en-US" dirty="0"/>
          </a:p>
        </p:txBody>
      </p:sp>
    </p:spTree>
    <p:extLst>
      <p:ext uri="{BB962C8B-B14F-4D97-AF65-F5344CB8AC3E}">
        <p14:creationId xmlns:p14="http://schemas.microsoft.com/office/powerpoint/2010/main" val="37062127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following:</a:t>
            </a:r>
          </a:p>
          <a:p>
            <a:endParaRPr lang="en-US" dirty="0"/>
          </a:p>
          <a:p>
            <a:r>
              <a:rPr lang="en-US" dirty="0"/>
              <a:t>•	Buildable units (BU) are defined in terms of logical units of work, or areas within the work zone organized in a table of BUs coded to project plans and schedules </a:t>
            </a:r>
          </a:p>
          <a:p>
            <a:endParaRPr lang="en-US" dirty="0"/>
          </a:p>
          <a:p>
            <a:r>
              <a:rPr lang="en-US" dirty="0"/>
              <a:t>•	BU submittals should define logical discrete items of work with assumptions and information for adjoining components (i.e. pavement, bridge, retaining wall).  Individual elements (i.e. Pier 1, Abutment 1, Span 4 for a bridge) are not 	acceptable</a:t>
            </a:r>
          </a:p>
          <a:p>
            <a:endParaRPr lang="en-US" dirty="0"/>
          </a:p>
          <a:p>
            <a:r>
              <a:rPr lang="en-US" dirty="0"/>
              <a:t>•	BUs require sufficient information for adjoining components or areas of work to allow for evaluation of BU submittals.</a:t>
            </a:r>
          </a:p>
          <a:p>
            <a:r>
              <a:rPr lang="en-US" dirty="0"/>
              <a:t>	-	Any assumptions need to be clearly defined (e.g. loading for superstructure during substructure review), and all supplemental information is required for a complete review</a:t>
            </a:r>
          </a:p>
          <a:p>
            <a:r>
              <a:rPr lang="en-US" dirty="0"/>
              <a:t>	-	MOT submittals should include description of all work to be done in a specific MOT phase</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12</a:t>
            </a:fld>
            <a:endParaRPr lang="en-US" dirty="0"/>
          </a:p>
        </p:txBody>
      </p:sp>
    </p:spTree>
    <p:extLst>
      <p:ext uri="{BB962C8B-B14F-4D97-AF65-F5344CB8AC3E}">
        <p14:creationId xmlns:p14="http://schemas.microsoft.com/office/powerpoint/2010/main" val="24367443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a:t>Ask participants:</a:t>
            </a:r>
          </a:p>
          <a:p>
            <a:endParaRPr lang="en-US" dirty="0"/>
          </a:p>
          <a:p>
            <a:r>
              <a:rPr lang="en-US" dirty="0"/>
              <a:t>•	Comment on the issues that might arise related to ODOT design reviews for DB projects.</a:t>
            </a:r>
          </a:p>
          <a:p>
            <a:endParaRPr lang="en-US" dirty="0"/>
          </a:p>
          <a:p>
            <a:r>
              <a:rPr lang="en-US" dirty="0"/>
              <a:t>•	Given the ODOT review responsibility, should the reviewer point out obvious errors or omissions in the plans?  </a:t>
            </a:r>
          </a:p>
          <a:p>
            <a:endParaRPr lang="en-US" dirty="0"/>
          </a:p>
          <a:p>
            <a:endParaRPr lang="en-US" dirty="0"/>
          </a:p>
          <a:p>
            <a:r>
              <a:rPr lang="en-US" dirty="0"/>
              <a:t>Note the following:</a:t>
            </a:r>
          </a:p>
          <a:p>
            <a:endParaRPr lang="en-US" dirty="0"/>
          </a:p>
          <a:p>
            <a:r>
              <a:rPr lang="en-US" dirty="0"/>
              <a:t>•	ODOT reviews should not ask for or provide additional design details.  Review only for compliance with scope and design standards.  Excessive direction or requests for more detail may lead to ODOT assuming “ownership” for design if 	issues arise during construction related to the design.</a:t>
            </a:r>
          </a:p>
          <a:p>
            <a:endParaRPr lang="en-US" dirty="0"/>
          </a:p>
          <a:p>
            <a:r>
              <a:rPr lang="en-US" dirty="0"/>
              <a:t>•	ODOT should point out obvious errors or omissions or lack of compliance but not direct the DBT how to fix</a:t>
            </a:r>
          </a:p>
          <a:p>
            <a:endParaRPr lang="en-US" dirty="0"/>
          </a:p>
          <a:p>
            <a:r>
              <a:rPr lang="en-US" dirty="0"/>
              <a:t>•	Submittal reviews of buildable units (i.e. earthwork, pavement, structures) must be carefully coordinated so as not to delay the construction sequence &amp; project schedule</a:t>
            </a:r>
          </a:p>
          <a:p>
            <a:endParaRPr lang="en-US" dirty="0"/>
          </a:p>
          <a:p>
            <a:r>
              <a:rPr lang="en-US" dirty="0"/>
              <a:t>•	Review comments should clearly define whether a response (or revision) is needed</a:t>
            </a:r>
          </a:p>
          <a:p>
            <a:endParaRPr lang="en-US" dirty="0"/>
          </a:p>
          <a:p>
            <a:r>
              <a:rPr lang="en-US" dirty="0"/>
              <a:t>•	Additional design review responsibilities:</a:t>
            </a:r>
          </a:p>
          <a:p>
            <a:r>
              <a:rPr lang="en-US" dirty="0"/>
              <a:t>	-	Joint reviews of release-for-construction plans</a:t>
            </a:r>
          </a:p>
          <a:p>
            <a:r>
              <a:rPr lang="en-US" dirty="0"/>
              <a:t>	-	Review and concurrence of field changes (minor design revisions) arising during construction</a:t>
            </a:r>
          </a:p>
          <a:p>
            <a:r>
              <a:rPr lang="en-US" dirty="0"/>
              <a:t>	-	Review and acceptance of final as-built plans</a:t>
            </a:r>
          </a:p>
          <a:p>
            <a:endParaRPr lang="en-US" dirty="0"/>
          </a:p>
          <a:p>
            <a:r>
              <a:rPr lang="en-US" dirty="0"/>
              <a:t>•	For value-based DB, ODOT’s role becomes of an oversight function, auditing the DBT ‘s design QMP processes and procedures, ensure that IQF is performing QA of design, and confirming DBT adherence to design QMP</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13</a:t>
            </a:fld>
            <a:endParaRPr lang="en-US" dirty="0"/>
          </a:p>
        </p:txBody>
      </p:sp>
    </p:spTree>
    <p:extLst>
      <p:ext uri="{BB962C8B-B14F-4D97-AF65-F5344CB8AC3E}">
        <p14:creationId xmlns:p14="http://schemas.microsoft.com/office/powerpoint/2010/main" val="3159523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3rd Parties </a:t>
            </a:r>
          </a:p>
          <a:p>
            <a:r>
              <a:rPr lang="en-US" dirty="0"/>
              <a:t>	-	Clarify that submittal reviews are based on partial designs</a:t>
            </a:r>
          </a:p>
          <a:p>
            <a:r>
              <a:rPr lang="en-US" dirty="0"/>
              <a:t>	-	POC required for coordination</a:t>
            </a:r>
          </a:p>
          <a:p>
            <a:r>
              <a:rPr lang="en-US" dirty="0"/>
              <a:t>	-	Commitments to contractual comment/review timeframes</a:t>
            </a:r>
          </a:p>
          <a:p>
            <a:endParaRPr lang="en-US" dirty="0"/>
          </a:p>
          <a:p>
            <a:endParaRPr lang="en-US" dirty="0"/>
          </a:p>
          <a:p>
            <a:r>
              <a:rPr lang="en-US" dirty="0"/>
              <a:t>•	ODOT Process</a:t>
            </a:r>
          </a:p>
          <a:p>
            <a:r>
              <a:rPr lang="en-US" dirty="0"/>
              <a:t>	-	Centralized disposition review spreadsheet</a:t>
            </a:r>
          </a:p>
          <a:p>
            <a:r>
              <a:rPr lang="en-US" dirty="0"/>
              <a:t>	-	POC to filter and de-conflict comments</a:t>
            </a:r>
          </a:p>
          <a:p>
            <a:r>
              <a:rPr lang="en-US" dirty="0"/>
              <a:t>	-	DBT will incorporate, justify, ask for clarification, or request change </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14</a:t>
            </a:fld>
            <a:endParaRPr lang="en-US" dirty="0"/>
          </a:p>
        </p:txBody>
      </p:sp>
    </p:spTree>
    <p:extLst>
      <p:ext uri="{BB962C8B-B14F-4D97-AF65-F5344CB8AC3E}">
        <p14:creationId xmlns:p14="http://schemas.microsoft.com/office/powerpoint/2010/main" val="3159523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Briefly summarize DB scope where DBT is requested to select an option.</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15</a:t>
            </a:fld>
            <a:endParaRPr lang="en-US" dirty="0"/>
          </a:p>
        </p:txBody>
      </p:sp>
    </p:spTree>
    <p:extLst>
      <p:ext uri="{BB962C8B-B14F-4D97-AF65-F5344CB8AC3E}">
        <p14:creationId xmlns:p14="http://schemas.microsoft.com/office/powerpoint/2010/main" val="3935958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both options in the scope specified the exact type/dimension of pavement buildup, not minimum values. </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16</a:t>
            </a:fld>
            <a:endParaRPr lang="en-US" dirty="0"/>
          </a:p>
        </p:txBody>
      </p:sp>
    </p:spTree>
    <p:extLst>
      <p:ext uri="{BB962C8B-B14F-4D97-AF65-F5344CB8AC3E}">
        <p14:creationId xmlns:p14="http://schemas.microsoft.com/office/powerpoint/2010/main" val="25753844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describe what happened:</a:t>
            </a:r>
          </a:p>
          <a:p>
            <a:r>
              <a:rPr lang="en-US" dirty="0"/>
              <a:t>•	The conflict with super-elevation requirements was not picked up during the scope development</a:t>
            </a:r>
          </a:p>
          <a:p>
            <a:r>
              <a:rPr lang="en-US" dirty="0"/>
              <a:t>•	ODOT Central Office preliminary review commented on the elevation issue but it did not get addressed and incorporated into the scope</a:t>
            </a:r>
          </a:p>
          <a:p>
            <a:r>
              <a:rPr lang="en-US" dirty="0"/>
              <a:t>•	This is a construction contract – ambiguities or conflicts between scope and design standards are construed against the drafter </a:t>
            </a:r>
          </a:p>
          <a:p>
            <a:endParaRPr lang="en-US" dirty="0"/>
          </a:p>
          <a:p>
            <a:r>
              <a:rPr lang="en-US" dirty="0"/>
              <a:t>Ask the class:</a:t>
            </a:r>
          </a:p>
          <a:p>
            <a:r>
              <a:rPr lang="en-US" dirty="0"/>
              <a:t>•	How could this issue have been avoided? (More careful review and disposition of comments)</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17</a:t>
            </a:fld>
            <a:endParaRPr lang="en-US" dirty="0"/>
          </a:p>
        </p:txBody>
      </p:sp>
    </p:spTree>
    <p:extLst>
      <p:ext uri="{BB962C8B-B14F-4D97-AF65-F5344CB8AC3E}">
        <p14:creationId xmlns:p14="http://schemas.microsoft.com/office/powerpoint/2010/main" val="14945652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because the scope did not address super-elevation requirements, a design change to the specified pavement build-up was required to meet these design requirements.  ODOT issued a contract change order to modify the scope resulting in additional design (and construction) cost.</a:t>
            </a:r>
          </a:p>
          <a:p>
            <a:endParaRPr lang="en-US" dirty="0"/>
          </a:p>
          <a:p>
            <a:r>
              <a:rPr lang="en-US" dirty="0"/>
              <a:t>Explain the key takeaway:</a:t>
            </a:r>
          </a:p>
          <a:p>
            <a:endParaRPr lang="en-US" dirty="0"/>
          </a:p>
          <a:p>
            <a:r>
              <a:rPr lang="en-US" dirty="0"/>
              <a:t>•	Project was unbuildable as specified.  The risk of ambiguities or conflicts between scope and design standards is retained by the owner</a:t>
            </a:r>
          </a:p>
          <a:p>
            <a:endParaRPr lang="en-US" dirty="0"/>
          </a:p>
          <a:p>
            <a:r>
              <a:rPr lang="en-US" dirty="0"/>
              <a:t>Ask participants:</a:t>
            </a:r>
          </a:p>
          <a:p>
            <a:endParaRPr lang="en-US" dirty="0"/>
          </a:p>
          <a:p>
            <a:r>
              <a:rPr lang="en-US" dirty="0"/>
              <a:t>•	How could this issue have been avoided? </a:t>
            </a:r>
          </a:p>
          <a:p>
            <a:r>
              <a:rPr lang="en-US" dirty="0"/>
              <a:t>	-	Identify known design exceptions and obtain conceptual approval of design exceptions</a:t>
            </a:r>
          </a:p>
          <a:p>
            <a:r>
              <a:rPr lang="en-US" dirty="0"/>
              <a:t>	-	Scoping (use minimum buildup dimension and modify the buildup to adapt to super-elevation requirements)</a:t>
            </a:r>
          </a:p>
          <a:p>
            <a:r>
              <a:rPr lang="en-US" dirty="0"/>
              <a:t>	-	Emphasize that design reviews must carefully consider current design standards in context of project scope </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18</a:t>
            </a:fld>
            <a:endParaRPr lang="en-US" dirty="0"/>
          </a:p>
        </p:txBody>
      </p:sp>
    </p:spTree>
    <p:extLst>
      <p:ext uri="{BB962C8B-B14F-4D97-AF65-F5344CB8AC3E}">
        <p14:creationId xmlns:p14="http://schemas.microsoft.com/office/powerpoint/2010/main" val="34403151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Describe the language inserted to assign responsibility of the design guide to allow flexibility.  Recommendations must be adhered as minimum requirements.</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19</a:t>
            </a:fld>
            <a:endParaRPr lang="en-US" dirty="0"/>
          </a:p>
        </p:txBody>
      </p:sp>
    </p:spTree>
    <p:extLst>
      <p:ext uri="{BB962C8B-B14F-4D97-AF65-F5344CB8AC3E}">
        <p14:creationId xmlns:p14="http://schemas.microsoft.com/office/powerpoint/2010/main" val="2963550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Present the learning outcomes for this portion of the course.  These learning outcomes will be reviewed at the conclusion of this section to assess the degree to which the content was retained and understood by participants</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a:t>
            </a:fld>
            <a:endParaRPr lang="en-US" dirty="0"/>
          </a:p>
        </p:txBody>
      </p:sp>
    </p:spTree>
    <p:extLst>
      <p:ext uri="{BB962C8B-B14F-4D97-AF65-F5344CB8AC3E}">
        <p14:creationId xmlns:p14="http://schemas.microsoft.com/office/powerpoint/2010/main" val="42684437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this is a new intersection on a new alignment which has no limiting external factors forcing the horizontal grades </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20</a:t>
            </a:fld>
            <a:endParaRPr lang="en-US" dirty="0"/>
          </a:p>
        </p:txBody>
      </p:sp>
    </p:spTree>
    <p:extLst>
      <p:ext uri="{BB962C8B-B14F-4D97-AF65-F5344CB8AC3E}">
        <p14:creationId xmlns:p14="http://schemas.microsoft.com/office/powerpoint/2010/main" val="25816024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describe what happened:</a:t>
            </a:r>
          </a:p>
          <a:p>
            <a:endParaRPr lang="en-US" dirty="0"/>
          </a:p>
          <a:p>
            <a:r>
              <a:rPr lang="en-US" dirty="0"/>
              <a:t>•	Value Based DB project with a Proposal</a:t>
            </a:r>
          </a:p>
          <a:p>
            <a:endParaRPr lang="en-US" dirty="0"/>
          </a:p>
          <a:p>
            <a:r>
              <a:rPr lang="en-US" dirty="0"/>
              <a:t>•	These two slides show the grades for the intersection provided.</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21</a:t>
            </a:fld>
            <a:endParaRPr lang="en-US" dirty="0"/>
          </a:p>
        </p:txBody>
      </p:sp>
    </p:spTree>
    <p:extLst>
      <p:ext uri="{BB962C8B-B14F-4D97-AF65-F5344CB8AC3E}">
        <p14:creationId xmlns:p14="http://schemas.microsoft.com/office/powerpoint/2010/main" val="40032228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22</a:t>
            </a:fld>
            <a:endParaRPr lang="en-US" dirty="0"/>
          </a:p>
        </p:txBody>
      </p:sp>
    </p:spTree>
    <p:extLst>
      <p:ext uri="{BB962C8B-B14F-4D97-AF65-F5344CB8AC3E}">
        <p14:creationId xmlns:p14="http://schemas.microsoft.com/office/powerpoint/2010/main" val="8906160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The proposal was evaluated very low in this section.</a:t>
            </a:r>
          </a:p>
          <a:p>
            <a:endParaRPr lang="en-US" dirty="0"/>
          </a:p>
          <a:p>
            <a:r>
              <a:rPr lang="en-US" dirty="0"/>
              <a:t>-	The minimums, unless specifically addressed, are to be followed.</a:t>
            </a:r>
          </a:p>
          <a:p>
            <a:endParaRPr lang="en-US" dirty="0"/>
          </a:p>
          <a:p>
            <a:r>
              <a:rPr lang="en-US" dirty="0"/>
              <a:t>-	Grades were specifically addressed, and not qualified by location, so reasonable interpretation </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23</a:t>
            </a:fld>
            <a:endParaRPr lang="en-US" dirty="0"/>
          </a:p>
        </p:txBody>
      </p:sp>
    </p:spTree>
    <p:extLst>
      <p:ext uri="{BB962C8B-B14F-4D97-AF65-F5344CB8AC3E}">
        <p14:creationId xmlns:p14="http://schemas.microsoft.com/office/powerpoint/2010/main" val="38369404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a:ea typeface="+mn-ea"/>
                <a:cs typeface="+mn-cs"/>
              </a:rPr>
              <a:t>Bonding 101 Presentation for FM/FSp Workshop</a:t>
            </a:r>
            <a:endParaRPr kumimoji="0" lang="en-US" sz="1200" b="1" i="0" u="none" strike="noStrike" kern="1200" cap="none" spc="0" normalizeH="0" baseline="0" noProof="0" dirty="0">
              <a:ln>
                <a:noFill/>
              </a:ln>
              <a:solidFill>
                <a:prstClr val="black"/>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a:ea typeface="+mn-ea"/>
                <a:cs typeface="+mn-cs"/>
              </a:rPr>
              <a:t>Instructor Notes</a:t>
            </a:r>
            <a:endParaRPr kumimoji="0" lang="en-US" sz="1200" b="1" i="0" u="none" strike="noStrike" kern="1200" cap="none" spc="0" normalizeH="0" baseline="0" noProof="0" dirty="0">
              <a:ln>
                <a:noFill/>
              </a:ln>
              <a:solidFill>
                <a:prstClr val="black"/>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a:ea typeface="+mn-ea"/>
                <a:cs typeface="+mn-cs"/>
              </a:rPr>
              <a:t>Page </a:t>
            </a:r>
            <a:fld id="{251A0E50-E3B3-42CF-A6A1-32C7887B21F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904237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Summarize key take-aways: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	Careful coordination of scope with design standards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	Design details are DBT responsibility</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	Collaboratively manage reviews and comments (both internal and 3rd party external)</a:t>
            </a:r>
          </a:p>
          <a:p>
            <a:pPr marL="0" indent="0">
              <a:buFont typeface="Arial" panose="020B0604020202020204" pitchFamily="34" charset="0"/>
              <a:buNone/>
            </a:pPr>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25</a:t>
            </a:fld>
            <a:endParaRPr lang="en-US" dirty="0"/>
          </a:p>
        </p:txBody>
      </p:sp>
    </p:spTree>
    <p:extLst>
      <p:ext uri="{BB962C8B-B14F-4D97-AF65-F5344CB8AC3E}">
        <p14:creationId xmlns:p14="http://schemas.microsoft.com/office/powerpoint/2010/main" val="6948522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defTabSz="893118" eaLnBrk="0" hangingPunct="0">
              <a:defRPr>
                <a:solidFill>
                  <a:schemeClr val="tx1"/>
                </a:solidFill>
                <a:latin typeface="Arial" charset="0"/>
              </a:defRPr>
            </a:lvl1pPr>
            <a:lvl2pPr marL="712060" indent="-273870" defTabSz="893118" eaLnBrk="0" hangingPunct="0">
              <a:defRPr>
                <a:solidFill>
                  <a:schemeClr val="tx1"/>
                </a:solidFill>
                <a:latin typeface="Arial" charset="0"/>
              </a:defRPr>
            </a:lvl2pPr>
            <a:lvl3pPr marL="1095478" indent="-219096" defTabSz="893118" eaLnBrk="0" hangingPunct="0">
              <a:defRPr>
                <a:solidFill>
                  <a:schemeClr val="tx1"/>
                </a:solidFill>
                <a:latin typeface="Arial" charset="0"/>
              </a:defRPr>
            </a:lvl3pPr>
            <a:lvl4pPr marL="1533668" indent="-219096" defTabSz="893118" eaLnBrk="0" hangingPunct="0">
              <a:defRPr>
                <a:solidFill>
                  <a:schemeClr val="tx1"/>
                </a:solidFill>
                <a:latin typeface="Arial" charset="0"/>
              </a:defRPr>
            </a:lvl4pPr>
            <a:lvl5pPr marL="1971857" indent="-219096" defTabSz="893118" eaLnBrk="0" hangingPunct="0">
              <a:defRPr>
                <a:solidFill>
                  <a:schemeClr val="tx1"/>
                </a:solidFill>
                <a:latin typeface="Arial" charset="0"/>
              </a:defRPr>
            </a:lvl5pPr>
            <a:lvl6pPr marL="2410048" indent="-219096" defTabSz="893118" eaLnBrk="0" fontAlgn="base" hangingPunct="0">
              <a:spcBef>
                <a:spcPct val="0"/>
              </a:spcBef>
              <a:spcAft>
                <a:spcPct val="0"/>
              </a:spcAft>
              <a:defRPr>
                <a:solidFill>
                  <a:schemeClr val="tx1"/>
                </a:solidFill>
                <a:latin typeface="Arial" charset="0"/>
              </a:defRPr>
            </a:lvl6pPr>
            <a:lvl7pPr marL="2848239" indent="-219096" defTabSz="893118" eaLnBrk="0" fontAlgn="base" hangingPunct="0">
              <a:spcBef>
                <a:spcPct val="0"/>
              </a:spcBef>
              <a:spcAft>
                <a:spcPct val="0"/>
              </a:spcAft>
              <a:defRPr>
                <a:solidFill>
                  <a:schemeClr val="tx1"/>
                </a:solidFill>
                <a:latin typeface="Arial" charset="0"/>
              </a:defRPr>
            </a:lvl7pPr>
            <a:lvl8pPr marL="3286431" indent="-219096" defTabSz="893118" eaLnBrk="0" fontAlgn="base" hangingPunct="0">
              <a:spcBef>
                <a:spcPct val="0"/>
              </a:spcBef>
              <a:spcAft>
                <a:spcPct val="0"/>
              </a:spcAft>
              <a:defRPr>
                <a:solidFill>
                  <a:schemeClr val="tx1"/>
                </a:solidFill>
                <a:latin typeface="Arial" charset="0"/>
              </a:defRPr>
            </a:lvl8pPr>
            <a:lvl9pPr marL="3724621" indent="-219096" defTabSz="893118" eaLnBrk="0" fontAlgn="base" hangingPunct="0">
              <a:spcBef>
                <a:spcPct val="0"/>
              </a:spcBef>
              <a:spcAft>
                <a:spcPct val="0"/>
              </a:spcAft>
              <a:defRPr>
                <a:solidFill>
                  <a:schemeClr val="tx1"/>
                </a:solidFill>
                <a:latin typeface="Arial" charset="0"/>
              </a:defRPr>
            </a:lvl9pPr>
          </a:lstStyle>
          <a:p>
            <a:pPr eaLnBrk="1" hangingPunct="1"/>
            <a:fld id="{663FAB5D-E13C-4DBE-991E-A2811C159719}" type="slidenum">
              <a:rPr lang="en-US" smtClean="0">
                <a:solidFill>
                  <a:prstClr val="black"/>
                </a:solidFill>
              </a:rPr>
              <a:pPr eaLnBrk="1" hangingPunct="1"/>
              <a:t>26</a:t>
            </a:fld>
            <a:endParaRPr lang="en-US" dirty="0">
              <a:solidFill>
                <a:prstClr val="black"/>
              </a:solidFill>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r>
              <a:rPr lang="en-US" dirty="0"/>
              <a:t>Ask if there are any questions regarding the material just discussed. </a:t>
            </a:r>
          </a:p>
        </p:txBody>
      </p:sp>
    </p:spTree>
    <p:extLst>
      <p:ext uri="{BB962C8B-B14F-4D97-AF65-F5344CB8AC3E}">
        <p14:creationId xmlns:p14="http://schemas.microsoft.com/office/powerpoint/2010/main" val="3561554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in this portion of the course, you will introduce key DB construction administration topics including quality management, roles and responsibilities, payment, changes, utility coordination, and final acceptance.</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27</a:t>
            </a:fld>
            <a:endParaRPr lang="en-US" dirty="0"/>
          </a:p>
        </p:txBody>
      </p:sp>
    </p:spTree>
    <p:extLst>
      <p:ext uri="{BB962C8B-B14F-4D97-AF65-F5344CB8AC3E}">
        <p14:creationId xmlns:p14="http://schemas.microsoft.com/office/powerpoint/2010/main" val="27870590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marL="0" lvl="1" indent="0">
              <a:buNone/>
            </a:pPr>
            <a:r>
              <a:rPr lang="en-US" b="1" dirty="0"/>
              <a:t>Ask participants:</a:t>
            </a:r>
          </a:p>
          <a:p>
            <a:pPr marL="0" lvl="1" indent="0">
              <a:buNone/>
            </a:pPr>
            <a:endParaRPr lang="en-US" b="1" dirty="0"/>
          </a:p>
          <a:p>
            <a:pPr marL="0" lvl="1" indent="0">
              <a:buNone/>
            </a:pPr>
            <a:r>
              <a:rPr lang="en-US" b="1" dirty="0"/>
              <a:t>•	Who has experience on administration of a DB project during construction?</a:t>
            </a:r>
          </a:p>
          <a:p>
            <a:pPr marL="0" lvl="1" indent="0">
              <a:buNone/>
            </a:pPr>
            <a:endParaRPr lang="en-US" b="1" dirty="0"/>
          </a:p>
          <a:p>
            <a:pPr marL="0" lvl="1" indent="0">
              <a:buNone/>
            </a:pPr>
            <a:r>
              <a:rPr lang="en-US" b="1" dirty="0"/>
              <a:t>•	Can you offer one key difference between construction administration for a traditional DBB project and a DB project?</a:t>
            </a:r>
          </a:p>
          <a:p>
            <a:pPr marL="0" lvl="1" indent="0">
              <a:buNone/>
            </a:pPr>
            <a:endParaRPr lang="en-US" b="1" dirty="0"/>
          </a:p>
          <a:p>
            <a:pPr marL="0" lvl="1" indent="0">
              <a:buNone/>
            </a:pPr>
            <a:r>
              <a:rPr lang="en-US" b="1" dirty="0"/>
              <a:t>Explain the differences (and similarities) for topics noted on the slide (i.e. communication and decision-making, quality management, payment, and changes).</a:t>
            </a:r>
          </a:p>
          <a:p>
            <a:pPr marL="0" lvl="1" indent="0">
              <a:buNone/>
            </a:pPr>
            <a:endParaRPr lang="en-US" b="1" dirty="0"/>
          </a:p>
          <a:p>
            <a:pPr marL="0" lvl="1" indent="0">
              <a:buNone/>
            </a:pPr>
            <a:r>
              <a:rPr lang="en-US" b="1" dirty="0"/>
              <a:t>•	Communication/Decision-making: Because design and construction are on same team for DB, ODOT no longer serves as the go between for communication and decision-making. Decisions must be made collaboratively to support the 	DB project schedule</a:t>
            </a:r>
          </a:p>
          <a:p>
            <a:pPr marL="0" lvl="1" indent="0">
              <a:buNone/>
            </a:pPr>
            <a:endParaRPr lang="en-US" b="1" dirty="0"/>
          </a:p>
          <a:p>
            <a:pPr marL="0" lvl="1" indent="0">
              <a:buNone/>
            </a:pPr>
            <a:r>
              <a:rPr lang="en-US" b="1" dirty="0"/>
              <a:t>•	Quality management: For DBB, ODOT has primary responsibility for quality.  For DB, quality management is heightened (Low Bid) or shifts to the DBT (Value-based)</a:t>
            </a:r>
          </a:p>
          <a:p>
            <a:pPr marL="0" lvl="1" indent="0">
              <a:buNone/>
            </a:pPr>
            <a:endParaRPr lang="en-US" b="1" dirty="0"/>
          </a:p>
          <a:p>
            <a:pPr marL="0" lvl="1" indent="0">
              <a:buNone/>
            </a:pPr>
            <a:r>
              <a:rPr lang="en-US" b="1" dirty="0"/>
              <a:t>•	Payment: For DBB, payments are made based on detailed quantity calculations for standard unit priced bid items. For DB, payments are based on percent complete of standard DB lump sum items</a:t>
            </a:r>
          </a:p>
          <a:p>
            <a:pPr marL="0" lvl="1" indent="0">
              <a:buNone/>
            </a:pPr>
            <a:endParaRPr lang="en-US" b="1" dirty="0"/>
          </a:p>
          <a:p>
            <a:pPr marL="0" lvl="1" indent="0">
              <a:buNone/>
            </a:pPr>
            <a:r>
              <a:rPr lang="en-US" b="1" dirty="0"/>
              <a:t>•	Changes: For DBB, ODOT retains the risk of quantity variations, completeness and accuracy of the design, and unforeseen conditions.  For DBB, the DBT assumes the risk of quantities for lump sum items, and accuracy and completeness 	of plans.</a:t>
            </a:r>
          </a:p>
          <a:p>
            <a:pPr marL="0" lvl="1" indent="0">
              <a:buNone/>
            </a:pPr>
            <a:endParaRPr lang="en-US" b="1" dirty="0"/>
          </a:p>
          <a:p>
            <a:pPr marL="0" lvl="1" indent="0">
              <a:buNone/>
            </a:pPr>
            <a:r>
              <a:rPr lang="en-US" b="1" dirty="0"/>
              <a:t>Add to these topics as participants share experiences.  Additional differences may include:</a:t>
            </a:r>
          </a:p>
          <a:p>
            <a:pPr marL="0" lvl="1" indent="0">
              <a:buNone/>
            </a:pPr>
            <a:endParaRPr lang="en-US" b="1" dirty="0"/>
          </a:p>
          <a:p>
            <a:pPr marL="0" lvl="1" indent="0">
              <a:buNone/>
            </a:pPr>
            <a:r>
              <a:rPr lang="en-US" b="1" dirty="0"/>
              <a:t>•	Start of construction before completion of design</a:t>
            </a:r>
          </a:p>
          <a:p>
            <a:pPr marL="0" lvl="1" indent="0">
              <a:buNone/>
            </a:pPr>
            <a:endParaRPr lang="en-US" b="1" dirty="0"/>
          </a:p>
          <a:p>
            <a:pPr marL="0" lvl="1" indent="0">
              <a:buNone/>
            </a:pPr>
            <a:r>
              <a:rPr lang="en-US" b="1" dirty="0"/>
              <a:t>•	Expedited pace of construction</a:t>
            </a:r>
          </a:p>
          <a:p>
            <a:pPr marL="0" lvl="1" indent="0">
              <a:buNone/>
            </a:pPr>
            <a:endParaRPr lang="en-US" b="1" dirty="0"/>
          </a:p>
          <a:p>
            <a:pPr marL="0" lvl="1" indent="0">
              <a:buNone/>
            </a:pPr>
            <a:r>
              <a:rPr lang="en-US" b="1" dirty="0"/>
              <a:t>•	Inspection without a complete set of plans and specifications</a:t>
            </a:r>
          </a:p>
          <a:p>
            <a:pPr marL="0" lvl="1" indent="0">
              <a:buNone/>
            </a:pPr>
            <a:endParaRPr lang="en-US" b="1" dirty="0"/>
          </a:p>
          <a:p>
            <a:pPr marL="0" lvl="1" indent="0">
              <a:buNone/>
            </a:pPr>
            <a:r>
              <a:rPr lang="en-US" b="1" dirty="0"/>
              <a:t>•	Tracking and management of field changes during construction</a:t>
            </a:r>
          </a:p>
          <a:p>
            <a:pPr marL="0" lvl="1" indent="0">
              <a:buNone/>
            </a:pPr>
            <a:endParaRPr lang="en-US" b="1" dirty="0"/>
          </a:p>
          <a:p>
            <a:pPr marL="0" lvl="1" indent="0">
              <a:buNone/>
            </a:pPr>
            <a:r>
              <a:rPr lang="en-US" b="1" dirty="0"/>
              <a:t>•	Verifying materials quantities for lump sum items</a:t>
            </a:r>
          </a:p>
          <a:p>
            <a:pPr marL="0" lvl="1" indent="0">
              <a:buNone/>
            </a:pPr>
            <a:endParaRPr lang="en-US" b="1" dirty="0"/>
          </a:p>
          <a:p>
            <a:pPr marL="0" lvl="1" indent="0">
              <a:buNone/>
            </a:pPr>
            <a:r>
              <a:rPr lang="en-US" b="1" dirty="0"/>
              <a:t>•	ODOT oversight of IQF (for value-based DB)  </a:t>
            </a:r>
          </a:p>
          <a:p>
            <a:endParaRPr lang="en-US" b="1" dirty="0"/>
          </a:p>
          <a:p>
            <a:endParaRPr lang="en-US" b="1" dirty="0"/>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28</a:t>
            </a:fld>
            <a:endParaRPr lang="en-US" dirty="0"/>
          </a:p>
        </p:txBody>
      </p:sp>
    </p:spTree>
    <p:extLst>
      <p:ext uri="{BB962C8B-B14F-4D97-AF65-F5344CB8AC3E}">
        <p14:creationId xmlns:p14="http://schemas.microsoft.com/office/powerpoint/2010/main" val="10081604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Explain purpose of pre-construction meeting per ODOT CA MOP - it establishes lines of communication and coordination, lays out roadmap and rules for construction, and discuss issues or concerns.</a:t>
            </a:r>
          </a:p>
          <a:p>
            <a:endParaRPr lang="en-US" dirty="0"/>
          </a:p>
          <a:p>
            <a:r>
              <a:rPr lang="en-US" dirty="0"/>
              <a:t>	-	Pre-construction meeting addresses traditional requirements.</a:t>
            </a:r>
          </a:p>
          <a:p>
            <a:endParaRPr lang="en-US" dirty="0"/>
          </a:p>
          <a:p>
            <a:r>
              <a:rPr lang="en-US" dirty="0"/>
              <a:t>	-	It also reviews highlights of scope and potential high risk issues</a:t>
            </a:r>
          </a:p>
          <a:p>
            <a:endParaRPr lang="en-US" dirty="0"/>
          </a:p>
          <a:p>
            <a:r>
              <a:rPr lang="en-US" dirty="0"/>
              <a:t>•	 For DB, point out that there are differences in requirements for review and release for construction plans, quality management, payment, and changes.  These are addressed in more detail in follow-on discussion</a:t>
            </a:r>
          </a:p>
          <a:p>
            <a:endParaRPr lang="en-US" dirty="0"/>
          </a:p>
          <a:p>
            <a:r>
              <a:rPr lang="en-US" dirty="0"/>
              <a:t>•	Note that one of the important pre-construction items is concurrence on DB pay items and process for submitting monthly partial payment estimates.  This includes:</a:t>
            </a:r>
          </a:p>
          <a:p>
            <a:endParaRPr lang="en-US" dirty="0"/>
          </a:p>
          <a:p>
            <a:r>
              <a:rPr lang="en-US" dirty="0"/>
              <a:t>	-	Review the itemized cost breakdown of items the DBT submitted as part of its bid (based on ODOT item master for lump sum DB) and assuring that breakdown reflects realistic costs of major elements of work that make-		up the lump sum price.</a:t>
            </a:r>
          </a:p>
          <a:p>
            <a:endParaRPr lang="en-US" dirty="0"/>
          </a:p>
          <a:p>
            <a:r>
              <a:rPr lang="en-US" dirty="0"/>
              <a:t>	-	Establishing and tracking materials quantity estimates as a component of pay items.</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29</a:t>
            </a:fld>
            <a:endParaRPr lang="en-US" dirty="0"/>
          </a:p>
        </p:txBody>
      </p:sp>
    </p:spTree>
    <p:extLst>
      <p:ext uri="{BB962C8B-B14F-4D97-AF65-F5344CB8AC3E}">
        <p14:creationId xmlns:p14="http://schemas.microsoft.com/office/powerpoint/2010/main" val="508357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a:t>
            </a:r>
          </a:p>
        </p:txBody>
      </p:sp>
      <p:sp>
        <p:nvSpPr>
          <p:cNvPr id="4" name="Header Placeholder 3"/>
          <p:cNvSpPr>
            <a:spLocks noGrp="1"/>
          </p:cNvSpPr>
          <p:nvPr>
            <p:ph type="hdr" sz="quarter" idx="10"/>
          </p:nvPr>
        </p:nvSpPr>
        <p:spPr/>
        <p:txBody>
          <a:bodyPr/>
          <a:lstStyle/>
          <a:p>
            <a:pPr>
              <a:defRPr/>
            </a:pPr>
            <a:r>
              <a:rPr lang="en-US" dirty="0"/>
              <a:t>Bonding 101 Presentation for FM/</a:t>
            </a:r>
            <a:r>
              <a:rPr lang="en-US" dirty="0" err="1"/>
              <a:t>FSp</a:t>
            </a:r>
            <a:r>
              <a:rPr lang="en-US" dirty="0"/>
              <a:t> Workshop</a:t>
            </a:r>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a:t>
            </a:fld>
            <a:endParaRPr lang="en-US" dirty="0"/>
          </a:p>
        </p:txBody>
      </p:sp>
    </p:spTree>
    <p:extLst>
      <p:ext uri="{BB962C8B-B14F-4D97-AF65-F5344CB8AC3E}">
        <p14:creationId xmlns:p14="http://schemas.microsoft.com/office/powerpoint/2010/main" val="16186525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following:</a:t>
            </a:r>
          </a:p>
          <a:p>
            <a:endParaRPr lang="en-US" dirty="0"/>
          </a:p>
          <a:p>
            <a:r>
              <a:rPr lang="en-US" dirty="0"/>
              <a:t>•	Design is integrated with construction.  Several design steps are typically needed to achieve release–for–construction BUs.  If needed, a collaborative review meeting is held where the DBT summarizes design submission and provides 	supporting documents to ODOT, and ODOT reviews for compliance with the scope.</a:t>
            </a:r>
          </a:p>
          <a:p>
            <a:r>
              <a:rPr lang="en-US" dirty="0"/>
              <a:t>	</a:t>
            </a:r>
          </a:p>
          <a:p>
            <a:r>
              <a:rPr lang="en-US" dirty="0"/>
              <a:t>•	The Release-For-Construction plans represent the commitment by DBT and ODOT that project will be constructed in accordance with the final design.</a:t>
            </a:r>
          </a:p>
          <a:p>
            <a:endParaRPr lang="en-US" dirty="0"/>
          </a:p>
          <a:p>
            <a:r>
              <a:rPr lang="en-US" dirty="0"/>
              <a:t>•	Question: Can the DBT proceed with construction without final approved plans? Ans.  The DBT cannot proceed (at own risk) with construction without approved &amp; </a:t>
            </a:r>
            <a:r>
              <a:rPr lang="en-US" dirty="0" err="1"/>
              <a:t>QAed</a:t>
            </a:r>
            <a:r>
              <a:rPr lang="en-US" dirty="0"/>
              <a:t> plans </a:t>
            </a:r>
          </a:p>
          <a:p>
            <a:endParaRPr lang="en-US" dirty="0"/>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30</a:t>
            </a:fld>
            <a:endParaRPr lang="en-US" dirty="0"/>
          </a:p>
        </p:txBody>
      </p:sp>
    </p:spTree>
    <p:extLst>
      <p:ext uri="{BB962C8B-B14F-4D97-AF65-F5344CB8AC3E}">
        <p14:creationId xmlns:p14="http://schemas.microsoft.com/office/powerpoint/2010/main" val="9794894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following:</a:t>
            </a:r>
          </a:p>
          <a:p>
            <a:endParaRPr lang="en-US" dirty="0"/>
          </a:p>
          <a:p>
            <a:r>
              <a:rPr lang="en-US" dirty="0"/>
              <a:t>•	Business as usual approach to ODOT plan reviews and construction inspection may not support construction schedule</a:t>
            </a:r>
          </a:p>
          <a:p>
            <a:endParaRPr lang="en-US" dirty="0"/>
          </a:p>
          <a:p>
            <a:r>
              <a:rPr lang="en-US" dirty="0"/>
              <a:t>•	Payment – How does ODOT verify and document materials for payment? </a:t>
            </a:r>
          </a:p>
          <a:p>
            <a:endParaRPr lang="en-US" dirty="0"/>
          </a:p>
          <a:p>
            <a:r>
              <a:rPr lang="en-US" dirty="0"/>
              <a:t>•	Changes – What constitutes a change and when is a change order required?</a:t>
            </a:r>
          </a:p>
          <a:p>
            <a:endParaRPr lang="en-US" dirty="0"/>
          </a:p>
          <a:p>
            <a:r>
              <a:rPr lang="en-US" dirty="0"/>
              <a:t>•	Pricing</a:t>
            </a:r>
          </a:p>
          <a:p>
            <a:endParaRPr lang="en-US" dirty="0"/>
          </a:p>
          <a:p>
            <a:r>
              <a:rPr lang="en-US" dirty="0"/>
              <a:t>•	3rd party reviews and Utility coordination - Who has most influence and control?</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31</a:t>
            </a:fld>
            <a:endParaRPr lang="en-US" dirty="0"/>
          </a:p>
        </p:txBody>
      </p:sp>
    </p:spTree>
    <p:extLst>
      <p:ext uri="{BB962C8B-B14F-4D97-AF65-F5344CB8AC3E}">
        <p14:creationId xmlns:p14="http://schemas.microsoft.com/office/powerpoint/2010/main" val="7742704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a:t>Ask the class the following:</a:t>
            </a:r>
          </a:p>
          <a:p>
            <a:endParaRPr lang="en-US" dirty="0"/>
          </a:p>
          <a:p>
            <a:r>
              <a:rPr lang="en-US" dirty="0"/>
              <a:t>•	Why is it important to develop a schedule of progress pay items?  (Ans. Schedule of pay items protects ODOT from paying too much, creates predictable cash flow, &amp; more accurate estimates of percent complete.)</a:t>
            </a:r>
          </a:p>
          <a:p>
            <a:endParaRPr lang="en-US" dirty="0"/>
          </a:p>
          <a:p>
            <a:r>
              <a:rPr lang="en-US" dirty="0"/>
              <a:t>•	Predominantly – Payments made on a percent complete of lump sum items.  The Schedule of Values </a:t>
            </a:r>
            <a:r>
              <a:rPr lang="en-US" dirty="0" err="1"/>
              <a:t>breaksdown</a:t>
            </a:r>
            <a:r>
              <a:rPr lang="en-US" dirty="0"/>
              <a:t> the Lump Sum Items so we have a bases to determine percentage of the LS item.</a:t>
            </a:r>
          </a:p>
          <a:p>
            <a:endParaRPr lang="en-US" dirty="0"/>
          </a:p>
          <a:p>
            <a:r>
              <a:rPr lang="en-US" dirty="0"/>
              <a:t>•	What are DBT responsibilities?</a:t>
            </a:r>
          </a:p>
          <a:p>
            <a:r>
              <a:rPr lang="en-US" dirty="0"/>
              <a:t>	-	Preparation of partial payment estimates based on % complete for each pay item (or activities in schedule)</a:t>
            </a:r>
          </a:p>
          <a:p>
            <a:r>
              <a:rPr lang="en-US" dirty="0"/>
              <a:t>	-	Certification of payment requests with supporting documentation</a:t>
            </a:r>
          </a:p>
          <a:p>
            <a:r>
              <a:rPr lang="en-US" dirty="0"/>
              <a:t>	-	Estimates of certain materials quantities for sampling frequencies </a:t>
            </a:r>
          </a:p>
          <a:p>
            <a:endParaRPr lang="en-US" dirty="0"/>
          </a:p>
          <a:p>
            <a:r>
              <a:rPr lang="en-US" dirty="0"/>
              <a:t>•	What are ODOT responsibilities?</a:t>
            </a:r>
          </a:p>
          <a:p>
            <a:r>
              <a:rPr lang="en-US" dirty="0"/>
              <a:t>	-	Review for concurrence with earned value for each item, completeness of supporting documentation</a:t>
            </a:r>
          </a:p>
          <a:p>
            <a:r>
              <a:rPr lang="en-US" dirty="0"/>
              <a:t>	-	Verification of materials quantities for payment, and tracking quantities to build a bill of materials</a:t>
            </a:r>
          </a:p>
          <a:p>
            <a:endParaRPr lang="en-US" dirty="0"/>
          </a:p>
          <a:p>
            <a:r>
              <a:rPr lang="en-US" dirty="0"/>
              <a:t>Note the following:</a:t>
            </a:r>
          </a:p>
          <a:p>
            <a:endParaRPr lang="en-US" dirty="0"/>
          </a:p>
          <a:p>
            <a:r>
              <a:rPr lang="en-US" dirty="0"/>
              <a:t>•	Large Projects: If too many items, schedule becomes unmanageable</a:t>
            </a:r>
          </a:p>
          <a:p>
            <a:endParaRPr lang="en-US" dirty="0"/>
          </a:p>
          <a:p>
            <a:r>
              <a:rPr lang="en-US" dirty="0"/>
              <a:t>•	Small Projects: More pay items are easier to manage </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32</a:t>
            </a:fld>
            <a:endParaRPr lang="en-US" dirty="0"/>
          </a:p>
        </p:txBody>
      </p:sp>
    </p:spTree>
    <p:extLst>
      <p:ext uri="{BB962C8B-B14F-4D97-AF65-F5344CB8AC3E}">
        <p14:creationId xmlns:p14="http://schemas.microsoft.com/office/powerpoint/2010/main" val="9794894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Note the following:</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	Pay items that are impractical to administer as a lump sum are unit priced.  The DBT estimates unit prices and quantities for bidding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	ODOT retains the risk of fluctuations in fuel and asphalt prices with price adjustment indexing</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Ask the class: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	What does DBT need to submit as a prerequisite for final payment for a DB project that is different from DBB project? (Ans. As-built drawings)</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33</a:t>
            </a:fld>
            <a:endParaRPr lang="en-US" dirty="0"/>
          </a:p>
        </p:txBody>
      </p:sp>
    </p:spTree>
    <p:extLst>
      <p:ext uri="{BB962C8B-B14F-4D97-AF65-F5344CB8AC3E}">
        <p14:creationId xmlns:p14="http://schemas.microsoft.com/office/powerpoint/2010/main" val="97948946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r>
              <a:rPr lang="en-US" dirty="0"/>
              <a:t>Instruct the participants to review the slide and ask them to identify (Y/N) what issues or events on a DB project would or would not justify a contract change order?</a:t>
            </a:r>
          </a:p>
          <a:p>
            <a:endParaRPr lang="en-US" dirty="0"/>
          </a:p>
          <a:p>
            <a:pPr marL="0" marR="0">
              <a:spcBef>
                <a:spcPts val="0"/>
              </a:spcBef>
              <a:spcAft>
                <a:spcPts val="600"/>
              </a:spcAft>
            </a:pPr>
            <a:r>
              <a:rPr lang="en-US" sz="1100" u="none" dirty="0">
                <a:effectLst/>
                <a:latin typeface="Times New Roman" panose="02020603050405020304" pitchFamily="18" charset="0"/>
                <a:ea typeface="Times New Roman" panose="02020603050405020304" pitchFamily="18" charset="0"/>
              </a:rPr>
              <a:t>	</a:t>
            </a:r>
            <a:r>
              <a:rPr lang="en-US" sz="1100" u="sng" dirty="0">
                <a:effectLst/>
                <a:latin typeface="Times New Roman" panose="02020603050405020304" pitchFamily="18" charset="0"/>
                <a:ea typeface="Times New Roman" panose="02020603050405020304" pitchFamily="18" charset="0"/>
              </a:rPr>
              <a:t>ISSUE/EVENT</a:t>
            </a:r>
            <a:r>
              <a:rPr lang="en-US" sz="1400" b="1" i="1" dirty="0">
                <a:solidFill>
                  <a:srgbClr val="FFFFFF"/>
                </a:solidFill>
                <a:effectLst/>
                <a:latin typeface="Times New Roman" panose="02020603050405020304" pitchFamily="18" charset="0"/>
                <a:ea typeface="Times New Roman" panose="02020603050405020304" pitchFamily="18" charset="0"/>
              </a:rPr>
              <a:t>					</a:t>
            </a:r>
            <a:r>
              <a:rPr lang="en-US" sz="1100" b="1" i="0" u="sng" dirty="0">
                <a:solidFill>
                  <a:srgbClr val="000000"/>
                </a:solidFill>
                <a:effectLst/>
                <a:latin typeface="Times New Roman" panose="02020603050405020304" pitchFamily="18" charset="0"/>
                <a:ea typeface="Times New Roman" panose="02020603050405020304" pitchFamily="18" charset="0"/>
              </a:rPr>
              <a:t>ANSWER</a:t>
            </a:r>
            <a:endParaRPr lang="en-US" sz="1400" b="1" i="1" u="sng" dirty="0">
              <a:solidFill>
                <a:srgbClr val="FFFFFF"/>
              </a:solidFill>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DBT change in the final design plans or specifications…………………….	No</a:t>
            </a: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Unexpected or changed field or subsurface conditions		Yes</a:t>
            </a: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Material Substitutions proposed by DBT………………………………………	No (if on approved list), Yes (if not on approved list</a:t>
            </a: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Design alternatives proposed by DBT field personnel		No</a:t>
            </a: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Changes to Environmental Documentation/Permits……………………….	Yes</a:t>
            </a: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Significant increases in quantities			No</a:t>
            </a: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Fuel price increases…………………………………………………………………...	Yes</a:t>
            </a: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Change in design standards				Yes</a:t>
            </a: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Non-standard concrete beam &amp; shapes………………………………………...Technically Yes, realistically No</a:t>
            </a:r>
          </a:p>
          <a:p>
            <a:pPr marL="0" marR="0">
              <a:spcBef>
                <a:spcPts val="0"/>
              </a:spcBef>
              <a:spcAft>
                <a:spcPts val="600"/>
              </a:spcAft>
            </a:pPr>
            <a:endParaRPr lang="en-US" sz="11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An issue would be eligible for a change if it couldn’t be reasonably known during the design of the project </a:t>
            </a:r>
          </a:p>
          <a:p>
            <a:pPr marL="0" marR="0">
              <a:spcBef>
                <a:spcPts val="0"/>
              </a:spcBef>
              <a:spcAft>
                <a:spcPts val="600"/>
              </a:spcAft>
            </a:pPr>
            <a:endParaRPr lang="en-US" sz="11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Review ODOT Section 104.02, Revisions to Scope of Work.  Ask participants:</a:t>
            </a:r>
          </a:p>
          <a:p>
            <a:pPr marL="0" marR="0">
              <a:spcBef>
                <a:spcPts val="0"/>
              </a:spcBef>
              <a:spcAft>
                <a:spcPts val="600"/>
              </a:spcAft>
            </a:pPr>
            <a:endParaRPr lang="en-US" sz="11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	Would these specifications apply to a DB project?  (Ans. Yes, with qualification that the variation in quantities provision would not apply to the predominantly lump sum items.  Also, for contingent unit-priced items, a significant change 	in quantities may not be eligible for a revision to the scope of work.)</a:t>
            </a:r>
          </a:p>
          <a:p>
            <a:pPr marL="0" marR="0">
              <a:spcBef>
                <a:spcPts val="0"/>
              </a:spcBef>
              <a:spcAft>
                <a:spcPts val="600"/>
              </a:spcAft>
            </a:pPr>
            <a:endParaRPr lang="en-US" sz="11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	Per ODOT 104.02, the Standard DSC applies for DB projects.  Pre-bid representations of site conditions are not nullified in DB (or any other contract type) by the DBT’s duty to conduct a site investigation.  Some owners have the view 	that a DB contract transfers the risk for subsurface conditions to the DBT. This would only hold if the owner transfers the responsibility for pre-proposal site investigations to the prospective proposers and compensates proposers for 	these investigations. The recent Metcalf decision (Metcalf Construction v United States, 2012) re-affirmed the government’s responsibility for a differing site condition on a U.S. Navy DB project.</a:t>
            </a:r>
          </a:p>
          <a:p>
            <a:pPr marL="0" marR="0">
              <a:spcBef>
                <a:spcPts val="0"/>
              </a:spcBef>
              <a:spcAft>
                <a:spcPts val="600"/>
              </a:spcAft>
            </a:pPr>
            <a:endParaRPr lang="en-US" sz="11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 </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34</a:t>
            </a:fld>
            <a:endParaRPr lang="en-US" dirty="0"/>
          </a:p>
        </p:txBody>
      </p:sp>
    </p:spTree>
    <p:extLst>
      <p:ext uri="{BB962C8B-B14F-4D97-AF65-F5344CB8AC3E}">
        <p14:creationId xmlns:p14="http://schemas.microsoft.com/office/powerpoint/2010/main" val="9794894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Emphasize the following:</a:t>
            </a:r>
          </a:p>
          <a:p>
            <a:endParaRPr lang="en-US" dirty="0"/>
          </a:p>
          <a:p>
            <a:r>
              <a:rPr lang="en-US" dirty="0"/>
              <a:t>•	ODOT not the go between design and construction</a:t>
            </a:r>
          </a:p>
          <a:p>
            <a:endParaRPr lang="en-US" dirty="0"/>
          </a:p>
          <a:p>
            <a:r>
              <a:rPr lang="en-US" dirty="0"/>
              <a:t>•	Don’t manage communications between the designer and builder</a:t>
            </a:r>
          </a:p>
          <a:p>
            <a:endParaRPr lang="en-US" dirty="0"/>
          </a:p>
          <a:p>
            <a:r>
              <a:rPr lang="en-US" dirty="0"/>
              <a:t>•	Collaborate with DBT to expedite review and approval</a:t>
            </a:r>
          </a:p>
          <a:p>
            <a:endParaRPr lang="en-US" dirty="0"/>
          </a:p>
          <a:p>
            <a:r>
              <a:rPr lang="en-US" dirty="0"/>
              <a:t>•	Work should not proceed on major plan revisions without approved plans </a:t>
            </a:r>
          </a:p>
          <a:p>
            <a:endParaRPr lang="en-US" dirty="0"/>
          </a:p>
          <a:p>
            <a:r>
              <a:rPr lang="en-US" dirty="0"/>
              <a:t>•	</a:t>
            </a:r>
            <a:r>
              <a:rPr lang="en-US" i="1" u="sng" dirty="0"/>
              <a:t>Field changes must comply with the Scope</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35</a:t>
            </a:fld>
            <a:endParaRPr lang="en-US" dirty="0"/>
          </a:p>
        </p:txBody>
      </p:sp>
    </p:spTree>
    <p:extLst>
      <p:ext uri="{BB962C8B-B14F-4D97-AF65-F5344CB8AC3E}">
        <p14:creationId xmlns:p14="http://schemas.microsoft.com/office/powerpoint/2010/main" val="97948946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ODOT Section 109.05, Payment for Changes and Extra Work with participants.</a:t>
            </a:r>
          </a:p>
          <a:p>
            <a:endParaRPr lang="en-US" dirty="0"/>
          </a:p>
          <a:p>
            <a:r>
              <a:rPr lang="en-US" dirty="0"/>
              <a:t>Ask participants the following:</a:t>
            </a:r>
          </a:p>
          <a:p>
            <a:endParaRPr lang="en-US" dirty="0"/>
          </a:p>
          <a:p>
            <a:r>
              <a:rPr lang="en-US" dirty="0"/>
              <a:t>•	Would these specifications apply to a DB project?  (Ans. Yes, with qualification that quantity estimates for negotiated pricing would be more difficult to assess for lump sum items.  Force account provisions would apply for documenting 	and tracking quantities.)</a:t>
            </a:r>
          </a:p>
          <a:p>
            <a:endParaRPr lang="en-US" dirty="0"/>
          </a:p>
          <a:p>
            <a:r>
              <a:rPr lang="en-US" dirty="0"/>
              <a:t>Note that:</a:t>
            </a:r>
          </a:p>
          <a:p>
            <a:endParaRPr lang="en-US" dirty="0"/>
          </a:p>
          <a:p>
            <a:r>
              <a:rPr lang="en-US" dirty="0"/>
              <a:t>•	If lump sum contract, pricing must still be justified</a:t>
            </a:r>
          </a:p>
          <a:p>
            <a:endParaRPr lang="en-US" dirty="0"/>
          </a:p>
          <a:p>
            <a:r>
              <a:rPr lang="en-US" dirty="0"/>
              <a:t>•	Should give some consideration to risk in pricing</a:t>
            </a:r>
          </a:p>
          <a:p>
            <a:endParaRPr lang="en-US" dirty="0"/>
          </a:p>
          <a:p>
            <a:r>
              <a:rPr lang="en-US" dirty="0"/>
              <a:t>•	Need timely processing</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36</a:t>
            </a:fld>
            <a:endParaRPr lang="en-US" dirty="0"/>
          </a:p>
        </p:txBody>
      </p:sp>
    </p:spTree>
    <p:extLst>
      <p:ext uri="{BB962C8B-B14F-4D97-AF65-F5344CB8AC3E}">
        <p14:creationId xmlns:p14="http://schemas.microsoft.com/office/powerpoint/2010/main" val="9794894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r>
              <a:rPr lang="en-US" dirty="0"/>
              <a:t>Use this slide to note the following:</a:t>
            </a:r>
          </a:p>
          <a:p>
            <a:endParaRPr lang="en-US" dirty="0"/>
          </a:p>
          <a:p>
            <a:r>
              <a:rPr lang="en-US" dirty="0"/>
              <a:t>•	Utility coordination – Who has the most influence and control?  Best to have utility relocation in project scope if DBT has most influence. </a:t>
            </a:r>
          </a:p>
          <a:p>
            <a:endParaRPr lang="en-US" dirty="0"/>
          </a:p>
          <a:p>
            <a:r>
              <a:rPr lang="en-US" dirty="0"/>
              <a:t>•	DBT responsible for designing around utility conflicts or justify why relocation is needed.</a:t>
            </a:r>
          </a:p>
          <a:p>
            <a:endParaRPr lang="en-US" dirty="0"/>
          </a:p>
          <a:p>
            <a:r>
              <a:rPr lang="en-US" dirty="0"/>
              <a:t>Review ODOT Section 105.07, Cooperation with Utilities, and 109.05, Payment for Changes and Extra Work with participants.</a:t>
            </a:r>
          </a:p>
          <a:p>
            <a:endParaRPr lang="en-US" dirty="0"/>
          </a:p>
          <a:p>
            <a:r>
              <a:rPr lang="en-US" dirty="0"/>
              <a:t>Ask participants:</a:t>
            </a:r>
          </a:p>
          <a:p>
            <a:endParaRPr lang="en-US" dirty="0"/>
          </a:p>
          <a:p>
            <a:r>
              <a:rPr lang="en-US" dirty="0"/>
              <a:t>•	What happens if utility owners fail to relocate or adjust utilities in accordance with the DB contract?  </a:t>
            </a:r>
          </a:p>
          <a:p>
            <a:endParaRPr lang="en-US" dirty="0"/>
          </a:p>
          <a:p>
            <a:r>
              <a:rPr lang="en-US" dirty="0"/>
              <a:t>•	Who is responsible &amp; what recourse by ODOT or DBT? </a:t>
            </a:r>
          </a:p>
          <a:p>
            <a:r>
              <a:rPr lang="en-US" dirty="0"/>
              <a:t>	-	DBT must justify that they have tried to design around and mitigate impact.</a:t>
            </a:r>
          </a:p>
          <a:p>
            <a:r>
              <a:rPr lang="en-US" dirty="0"/>
              <a:t>	-	Only ODOT has responsibility to notify utilities to perform extra work</a:t>
            </a:r>
          </a:p>
          <a:p>
            <a:endParaRPr lang="en-US" dirty="0"/>
          </a:p>
          <a:p>
            <a:r>
              <a:rPr lang="en-US" dirty="0"/>
              <a:t>Emphasize the importance of early notification and coordination with utilities by ODOT and DBT team.</a:t>
            </a:r>
          </a:p>
          <a:p>
            <a:endParaRPr lang="en-US" dirty="0"/>
          </a:p>
          <a:p>
            <a:r>
              <a:rPr lang="en-US" dirty="0"/>
              <a:t>ODOT Utility Involvement Post sale - -</a:t>
            </a:r>
            <a:r>
              <a:rPr lang="en-US" b="0" i="1" u="sng" dirty="0"/>
              <a:t>Reference Locations </a:t>
            </a:r>
            <a:r>
              <a:rPr lang="en-US" i="1" u="sng" dirty="0"/>
              <a:t>&amp; Good Practices</a:t>
            </a:r>
          </a:p>
          <a:p>
            <a:endParaRPr lang="en-US" dirty="0"/>
          </a:p>
          <a:p>
            <a:r>
              <a:rPr lang="en-US" dirty="0"/>
              <a:t>Attend all utility meetings post sale. </a:t>
            </a:r>
            <a:r>
              <a:rPr lang="en-US" b="0" i="1" u="sng" dirty="0"/>
              <a:t>(PN 126: 104.011 Design of the Project and Scope 12.2) </a:t>
            </a:r>
          </a:p>
          <a:p>
            <a:endParaRPr lang="en-US" dirty="0"/>
          </a:p>
          <a:p>
            <a:r>
              <a:rPr lang="en-US" dirty="0"/>
              <a:t>Authorize project funds for utility relocations eligible for reimbursement and issue permits to the utilities relocating facilities that require relocation within the Right of Way. </a:t>
            </a:r>
            <a:r>
              <a:rPr lang="en-US" b="0" i="1" u="sng" dirty="0"/>
              <a:t>(PN 126: 104.011 Design of the Project) </a:t>
            </a:r>
          </a:p>
          <a:p>
            <a:endParaRPr lang="en-US" dirty="0"/>
          </a:p>
          <a:p>
            <a:r>
              <a:rPr lang="en-US" dirty="0"/>
              <a:t>Determine eligibility of betterments or eligible costs if utility relocations are included in the project </a:t>
            </a:r>
            <a:r>
              <a:rPr lang="en-US" b="0" i="1" u="sng" dirty="0"/>
              <a:t>(Standard Scope of Service template -Section 12.2) </a:t>
            </a:r>
          </a:p>
          <a:p>
            <a:endParaRPr lang="en-US" dirty="0"/>
          </a:p>
          <a:p>
            <a:r>
              <a:rPr lang="en-US" dirty="0"/>
              <a:t>Keep record of all coordination correspondence between DBT and utilities </a:t>
            </a:r>
            <a:r>
              <a:rPr lang="en-US" b="0" i="1" u="sng" dirty="0"/>
              <a:t>(PN 126: 104.011 Design of the Project) </a:t>
            </a:r>
          </a:p>
          <a:p>
            <a:endParaRPr lang="en-US" b="0" i="1" u="sng" dirty="0"/>
          </a:p>
          <a:p>
            <a:r>
              <a:rPr lang="en-US" dirty="0"/>
              <a:t>Assist in the coordination if utilities are non-responsive to DBT (</a:t>
            </a:r>
            <a:r>
              <a:rPr lang="en-US" i="1" u="sng" dirty="0"/>
              <a:t>Good practice as Per PN 126 -105.07 -A. The Engineer shall be satisfied that the Contractor has made every effort to prosecute the design and construction work despite any delays encountered or revisions in the Contractor's scheduling of work. B. If performance of the Contractor's work is delayed because the utility owners fail to relocate or adjust their facilities as previously agreed, the contract time will be adjusted in accordance with the provisions of 108.06.) </a:t>
            </a:r>
          </a:p>
          <a:p>
            <a:endParaRPr lang="en-US" dirty="0"/>
          </a:p>
          <a:p>
            <a:endParaRPr lang="en-US" dirty="0"/>
          </a:p>
          <a:p>
            <a:r>
              <a:rPr lang="en-US" dirty="0"/>
              <a:t>DB Team Responsibilities </a:t>
            </a:r>
          </a:p>
          <a:p>
            <a:endParaRPr lang="en-US" dirty="0"/>
          </a:p>
          <a:p>
            <a:r>
              <a:rPr lang="en-US" dirty="0"/>
              <a:t>•	Stake the existing ROW in the field and perform clearing and grubbing within that ROW, in order to allow utility relocation and reduce potential delays. </a:t>
            </a:r>
            <a:r>
              <a:rPr lang="en-US" b="0" i="1" u="sng" dirty="0"/>
              <a:t>(Scope 12.2) </a:t>
            </a:r>
          </a:p>
          <a:p>
            <a:endParaRPr lang="en-US" dirty="0"/>
          </a:p>
          <a:p>
            <a:r>
              <a:rPr lang="en-US" dirty="0"/>
              <a:t>•	Be cognizant of the project's impact on utility facilities. In the event utility relocations are required, do not preclude legal occupancy of the highway ROW by the relocated utility facilities. </a:t>
            </a:r>
            <a:r>
              <a:rPr lang="en-US" b="0" i="1" u="sng" dirty="0"/>
              <a:t>(Scope 12.2) </a:t>
            </a:r>
          </a:p>
          <a:p>
            <a:endParaRPr lang="en-US" dirty="0"/>
          </a:p>
          <a:p>
            <a:r>
              <a:rPr lang="en-US" dirty="0"/>
              <a:t>•	Coordinate all existing utilities with construction activities. Ensure that potential delays in coordination and relocation of the affected utilities are minimized. </a:t>
            </a:r>
            <a:r>
              <a:rPr lang="en-US" b="0" i="1" u="sng" dirty="0"/>
              <a:t>(Scope 12.2) </a:t>
            </a:r>
          </a:p>
          <a:p>
            <a:endParaRPr lang="en-US" dirty="0"/>
          </a:p>
          <a:p>
            <a:r>
              <a:rPr lang="en-US" dirty="0"/>
              <a:t>•	Hold a meeting at or near preliminary review between the DBT, the District Utility Coordinator and the utility owners to determine if any significant utility relocations can be eliminated or mitigated. </a:t>
            </a:r>
            <a:r>
              <a:rPr lang="en-US" b="0" i="1" u="sng" dirty="0"/>
              <a:t>(Scope 12.2) </a:t>
            </a:r>
          </a:p>
          <a:p>
            <a:endParaRPr lang="en-US" dirty="0"/>
          </a:p>
          <a:p>
            <a:r>
              <a:rPr lang="en-US" dirty="0"/>
              <a:t>•	Perform SUE required for utility relocations at Department's option. </a:t>
            </a:r>
            <a:r>
              <a:rPr lang="en-US" b="0" i="1" u="sng" dirty="0"/>
              <a:t>(Scope 12.3) </a:t>
            </a:r>
          </a:p>
          <a:p>
            <a:endParaRPr lang="en-US" dirty="0"/>
          </a:p>
          <a:p>
            <a:r>
              <a:rPr lang="en-US" dirty="0"/>
              <a:t>•	Coordinate all design for relocation or accommodation of any utilities within the project </a:t>
            </a:r>
            <a:r>
              <a:rPr lang="en-US" b="0" i="1" u="sng" dirty="0"/>
              <a:t>(PN126 -104.011 Design of the Project) </a:t>
            </a:r>
          </a:p>
          <a:p>
            <a:endParaRPr lang="en-US" dirty="0"/>
          </a:p>
          <a:p>
            <a:r>
              <a:rPr lang="en-US" dirty="0"/>
              <a:t>•	Determine and show on the plans the names of all existing utilities within project limits. </a:t>
            </a:r>
            <a:r>
              <a:rPr lang="en-US" b="0" i="1" u="sng" dirty="0"/>
              <a:t>(PN126 -104.011 Design of the Project) </a:t>
            </a:r>
          </a:p>
          <a:p>
            <a:endParaRPr lang="en-US" dirty="0"/>
          </a:p>
          <a:p>
            <a:r>
              <a:rPr lang="en-US" dirty="0"/>
              <a:t>•	Identify and resolve utility conflicts and reflect the resolutions and decisions accepted on the plans and details. </a:t>
            </a:r>
            <a:r>
              <a:rPr lang="en-US" b="0" i="1" u="sng" dirty="0"/>
              <a:t>(PN126 -104.011 Design of the Project) </a:t>
            </a:r>
          </a:p>
          <a:p>
            <a:endParaRPr lang="en-US" dirty="0"/>
          </a:p>
          <a:p>
            <a:r>
              <a:rPr lang="en-US" dirty="0"/>
              <a:t>•	Call any utility meetings needed to ensure that the concerns are addressed on the plans involving utilities.  </a:t>
            </a:r>
            <a:r>
              <a:rPr lang="en-US" b="0" i="1" u="sng" dirty="0"/>
              <a:t>(PN126 -104.011 Design of the Project) </a:t>
            </a:r>
          </a:p>
          <a:p>
            <a:endParaRPr lang="en-US" dirty="0"/>
          </a:p>
          <a:p>
            <a:r>
              <a:rPr lang="en-US" dirty="0"/>
              <a:t>•	Notify the Project Engineer at least two working days in advance of any utility meeting. </a:t>
            </a:r>
            <a:r>
              <a:rPr lang="en-US" b="0" i="1" u="sng" dirty="0"/>
              <a:t>(PN126 -104.011 Design of the Project) </a:t>
            </a:r>
          </a:p>
          <a:p>
            <a:endParaRPr lang="en-US" dirty="0"/>
          </a:p>
          <a:p>
            <a:r>
              <a:rPr lang="en-US" dirty="0"/>
              <a:t>•	Take responsibility for working with the individual utilities to ensure that all utility concerns are addressed and that any required utility relocation plans, estimates and support material are developed and copies are provided to the 	district utility office. </a:t>
            </a:r>
            <a:r>
              <a:rPr lang="en-US" b="0" i="1" u="sng" dirty="0"/>
              <a:t>(PN126 -104.011 Design of the Project) </a:t>
            </a:r>
          </a:p>
          <a:p>
            <a:endParaRPr lang="en-US" b="0" i="1" u="sng" dirty="0"/>
          </a:p>
          <a:p>
            <a:r>
              <a:rPr lang="en-US" dirty="0"/>
              <a:t>•	Keep the district utility office aware of all utility coordination information. </a:t>
            </a:r>
            <a:r>
              <a:rPr lang="en-US" b="0" i="1" u="sng" dirty="0"/>
              <a:t>(PN126 -104.011 Design of the Project) </a:t>
            </a:r>
          </a:p>
          <a:p>
            <a:endParaRPr lang="en-US" dirty="0"/>
          </a:p>
          <a:p>
            <a:r>
              <a:rPr lang="en-US" dirty="0"/>
              <a:t>•	Design for and perform any relocation of utilities as required in the Scope of Services.</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37</a:t>
            </a:fld>
            <a:endParaRPr lang="en-US" dirty="0"/>
          </a:p>
        </p:txBody>
      </p:sp>
    </p:spTree>
    <p:extLst>
      <p:ext uri="{BB962C8B-B14F-4D97-AF65-F5344CB8AC3E}">
        <p14:creationId xmlns:p14="http://schemas.microsoft.com/office/powerpoint/2010/main" val="97948946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following:</a:t>
            </a:r>
          </a:p>
          <a:p>
            <a:endParaRPr lang="en-US" dirty="0"/>
          </a:p>
          <a:p>
            <a:r>
              <a:rPr lang="en-US" dirty="0"/>
              <a:t>•	Final acceptance requirements are the same for DBB</a:t>
            </a:r>
          </a:p>
          <a:p>
            <a:endParaRPr lang="en-US" dirty="0"/>
          </a:p>
          <a:p>
            <a:r>
              <a:rPr lang="en-US" dirty="0"/>
              <a:t>•	Main difference is DBT requirement to provide final as-built plans</a:t>
            </a:r>
          </a:p>
          <a:p>
            <a:endParaRPr lang="en-US" dirty="0"/>
          </a:p>
          <a:p>
            <a:r>
              <a:rPr lang="en-US" dirty="0"/>
              <a:t>•	Final bill of materials</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38</a:t>
            </a:fld>
            <a:endParaRPr lang="en-US" dirty="0"/>
          </a:p>
        </p:txBody>
      </p:sp>
    </p:spTree>
    <p:extLst>
      <p:ext uri="{BB962C8B-B14F-4D97-AF65-F5344CB8AC3E}">
        <p14:creationId xmlns:p14="http://schemas.microsoft.com/office/powerpoint/2010/main" val="97948946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39</a:t>
            </a:fld>
            <a:endParaRPr lang="en-US" dirty="0"/>
          </a:p>
        </p:txBody>
      </p:sp>
    </p:spTree>
    <p:extLst>
      <p:ext uri="{BB962C8B-B14F-4D97-AF65-F5344CB8AC3E}">
        <p14:creationId xmlns:p14="http://schemas.microsoft.com/office/powerpoint/2010/main" val="3259135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DB is not business as usual.  Owner </a:t>
            </a:r>
            <a:r>
              <a:rPr lang="en-US" baseline="0" dirty="0"/>
              <a:t>staff must collaborate and integrate with DBT to meet the Project schedule, budget, and quality goals.</a:t>
            </a:r>
          </a:p>
          <a:p>
            <a:endParaRPr lang="en-US" baseline="0" dirty="0"/>
          </a:p>
          <a:p>
            <a:endParaRPr lang="en-US" baseline="0" dirty="0"/>
          </a:p>
          <a:p>
            <a:r>
              <a:rPr lang="en-US" dirty="0"/>
              <a:t>Note the following:</a:t>
            </a:r>
          </a:p>
          <a:p>
            <a:endParaRPr lang="en-US" dirty="0"/>
          </a:p>
          <a:p>
            <a:r>
              <a:rPr lang="en-US" dirty="0"/>
              <a:t>•	Traditional contract administration under DBB design and construction are administered under separate contracts.  Administrative decision-making and approvals are often less efficient and difficult to coordinate</a:t>
            </a:r>
          </a:p>
          <a:p>
            <a:endParaRPr lang="en-US" dirty="0"/>
          </a:p>
          <a:p>
            <a:r>
              <a:rPr lang="en-US" dirty="0"/>
              <a:t>•	DB integrates design and construction to meet shared goals – “all on the same team” mentality</a:t>
            </a:r>
          </a:p>
          <a:p>
            <a:endParaRPr lang="en-US" dirty="0"/>
          </a:p>
          <a:p>
            <a:r>
              <a:rPr lang="en-US" dirty="0"/>
              <a:t>•	The pace of DB demands that ODOT staff dedicate sufficient resources and experienced staff to meet DBT schedule while ensuring that design and construction are in compliance with ODOT requirements.</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4</a:t>
            </a:fld>
            <a:endParaRPr lang="en-US" dirty="0"/>
          </a:p>
        </p:txBody>
      </p:sp>
    </p:spTree>
    <p:extLst>
      <p:ext uri="{BB962C8B-B14F-4D97-AF65-F5344CB8AC3E}">
        <p14:creationId xmlns:p14="http://schemas.microsoft.com/office/powerpoint/2010/main" val="241163773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40</a:t>
            </a:fld>
            <a:endParaRPr lang="en-US" dirty="0"/>
          </a:p>
        </p:txBody>
      </p:sp>
    </p:spTree>
    <p:extLst>
      <p:ext uri="{BB962C8B-B14F-4D97-AF65-F5344CB8AC3E}">
        <p14:creationId xmlns:p14="http://schemas.microsoft.com/office/powerpoint/2010/main" val="9794894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41</a:t>
            </a:fld>
            <a:endParaRPr lang="en-US" dirty="0"/>
          </a:p>
        </p:txBody>
      </p:sp>
    </p:spTree>
    <p:extLst>
      <p:ext uri="{BB962C8B-B14F-4D97-AF65-F5344CB8AC3E}">
        <p14:creationId xmlns:p14="http://schemas.microsoft.com/office/powerpoint/2010/main" val="97948946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42</a:t>
            </a:fld>
            <a:endParaRPr lang="en-US" dirty="0"/>
          </a:p>
        </p:txBody>
      </p:sp>
    </p:spTree>
    <p:extLst>
      <p:ext uri="{BB962C8B-B14F-4D97-AF65-F5344CB8AC3E}">
        <p14:creationId xmlns:p14="http://schemas.microsoft.com/office/powerpoint/2010/main" val="97948946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43</a:t>
            </a:fld>
            <a:endParaRPr lang="en-US" dirty="0"/>
          </a:p>
        </p:txBody>
      </p:sp>
    </p:spTree>
    <p:extLst>
      <p:ext uri="{BB962C8B-B14F-4D97-AF65-F5344CB8AC3E}">
        <p14:creationId xmlns:p14="http://schemas.microsoft.com/office/powerpoint/2010/main" val="97948946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44</a:t>
            </a:fld>
            <a:endParaRPr lang="en-US" dirty="0"/>
          </a:p>
        </p:txBody>
      </p:sp>
    </p:spTree>
    <p:extLst>
      <p:ext uri="{BB962C8B-B14F-4D97-AF65-F5344CB8AC3E}">
        <p14:creationId xmlns:p14="http://schemas.microsoft.com/office/powerpoint/2010/main" val="97948946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45</a:t>
            </a:fld>
            <a:endParaRPr lang="en-US" dirty="0"/>
          </a:p>
        </p:txBody>
      </p:sp>
    </p:spTree>
    <p:extLst>
      <p:ext uri="{BB962C8B-B14F-4D97-AF65-F5344CB8AC3E}">
        <p14:creationId xmlns:p14="http://schemas.microsoft.com/office/powerpoint/2010/main" val="97948946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Quickly review what was discussed in each of the sections. </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46</a:t>
            </a:fld>
            <a:endParaRPr lang="en-US" dirty="0"/>
          </a:p>
        </p:txBody>
      </p:sp>
    </p:spTree>
    <p:extLst>
      <p:ext uri="{BB962C8B-B14F-4D97-AF65-F5344CB8AC3E}">
        <p14:creationId xmlns:p14="http://schemas.microsoft.com/office/powerpoint/2010/main" val="74437820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Administer the post-test, noting that participants may consult their notes but not each other.</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47</a:t>
            </a:fld>
            <a:endParaRPr lang="en-US" dirty="0"/>
          </a:p>
        </p:txBody>
      </p:sp>
    </p:spTree>
    <p:extLst>
      <p:ext uri="{BB962C8B-B14F-4D97-AF65-F5344CB8AC3E}">
        <p14:creationId xmlns:p14="http://schemas.microsoft.com/office/powerpoint/2010/main" val="3716327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DBIA promotes establishing collaborative working relationships:</a:t>
            </a:r>
          </a:p>
          <a:p>
            <a:endParaRPr lang="en-US" dirty="0"/>
          </a:p>
          <a:p>
            <a:r>
              <a:rPr lang="en-US" dirty="0"/>
              <a:t>•	“All members of the Design Build Team must understand that the project’s success is dependent on the ability of the team members to work collaboratively and trust that each member is committed to working in the best interests of 	the project.”  (Design-Build Done Right - Project Execution)</a:t>
            </a:r>
          </a:p>
          <a:p>
            <a:endParaRPr lang="en-US" dirty="0"/>
          </a:p>
          <a:p>
            <a:r>
              <a:rPr lang="en-US" dirty="0"/>
              <a:t>•	Integrated Project Delivery (or “little IPD”) means adopting a collaborative working relationship in while maintaining the traditional contracting protections/constraints in DB contract. </a:t>
            </a:r>
          </a:p>
          <a:p>
            <a:endParaRPr lang="en-US" dirty="0"/>
          </a:p>
          <a:p>
            <a:r>
              <a:rPr lang="en-US" dirty="0"/>
              <a:t>•	ODOT personnel need to be willing to participate.  While they are responsible for more of the project, ODOT needs to be involved.  DB projects require Partnering, and the project management needs to be willing to “jump-in”. </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5</a:t>
            </a:fld>
            <a:endParaRPr lang="en-US" dirty="0"/>
          </a:p>
        </p:txBody>
      </p:sp>
    </p:spTree>
    <p:extLst>
      <p:ext uri="{BB962C8B-B14F-4D97-AF65-F5344CB8AC3E}">
        <p14:creationId xmlns:p14="http://schemas.microsoft.com/office/powerpoint/2010/main" val="8581080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Integration</a:t>
            </a:r>
            <a:r>
              <a:rPr lang="en-US" baseline="0" dirty="0"/>
              <a:t> of design and construction work flow increases the pace of project delivery (fast-tracking allows construction to begin before design is complete)</a:t>
            </a:r>
          </a:p>
          <a:p>
            <a:r>
              <a:rPr lang="en-US" baseline="0" dirty="0"/>
              <a:t>All parties (owner and DBT) must adopt a project first approach to maintain the work flow</a:t>
            </a:r>
          </a:p>
          <a:p>
            <a:endParaRPr lang="en-US" baseline="0" dirty="0"/>
          </a:p>
          <a:p>
            <a:endParaRPr lang="en-US" baseline="0" dirty="0"/>
          </a:p>
          <a:p>
            <a:r>
              <a:rPr lang="en-US" dirty="0"/>
              <a:t>Ask participants:</a:t>
            </a:r>
          </a:p>
          <a:p>
            <a:endParaRPr lang="en-US" dirty="0"/>
          </a:p>
          <a:p>
            <a:r>
              <a:rPr lang="en-US" dirty="0"/>
              <a:t>•	How do design responsibilities (submittal reviews) change for a DB contract both for the DBT and for ODOT staff?</a:t>
            </a:r>
          </a:p>
          <a:p>
            <a:endParaRPr lang="en-US" dirty="0"/>
          </a:p>
          <a:p>
            <a:r>
              <a:rPr lang="en-US" dirty="0"/>
              <a:t>•	What would be the advantage(s) of proceeding with early construction?</a:t>
            </a:r>
          </a:p>
          <a:p>
            <a:endParaRPr lang="en-US" dirty="0"/>
          </a:p>
          <a:p>
            <a:r>
              <a:rPr lang="en-US" dirty="0"/>
              <a:t>•	What would be the challenges? </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6</a:t>
            </a:fld>
            <a:endParaRPr lang="en-US" dirty="0"/>
          </a:p>
        </p:txBody>
      </p:sp>
    </p:spTree>
    <p:extLst>
      <p:ext uri="{BB962C8B-B14F-4D97-AF65-F5344CB8AC3E}">
        <p14:creationId xmlns:p14="http://schemas.microsoft.com/office/powerpoint/2010/main" val="178159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following:</a:t>
            </a:r>
          </a:p>
          <a:p>
            <a:endParaRPr lang="en-US" dirty="0"/>
          </a:p>
          <a:p>
            <a:r>
              <a:rPr lang="en-US" dirty="0"/>
              <a:t>•	Federal requirements (CFR 637) are the same for DB as for DBB – the Owner is responsible for QA verification, IA, and acceptance.  However, the owner may reduce the frequency of testing or inspection on DB projects based on the 	criticality of the materials or the work.</a:t>
            </a:r>
          </a:p>
          <a:p>
            <a:endParaRPr lang="en-US" dirty="0"/>
          </a:p>
          <a:p>
            <a:r>
              <a:rPr lang="en-US" dirty="0"/>
              <a:t>•	Federal CFR requirements are not applicable for design.  Best practice standards for DB require design check and independent review (AISC, ISO, ODOT Design Manual, etc.)</a:t>
            </a:r>
          </a:p>
          <a:p>
            <a:endParaRPr lang="en-US" dirty="0"/>
          </a:p>
          <a:p>
            <a:r>
              <a:rPr lang="en-US" dirty="0"/>
              <a:t>•	For design QA, the same QA requirements apply as for DBB in the ODOT Design Manual</a:t>
            </a:r>
          </a:p>
          <a:p>
            <a:endParaRPr lang="en-US" dirty="0"/>
          </a:p>
          <a:p>
            <a:r>
              <a:rPr lang="en-US" dirty="0"/>
              <a:t>•	For large projects (value-based DB), DBT prepares a QMP and an independent QA entity not reporting to DBT management, the IQF, performs QA review, verification inspection, and testing.</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7</a:t>
            </a:fld>
            <a:endParaRPr lang="en-US" dirty="0"/>
          </a:p>
        </p:txBody>
      </p:sp>
    </p:spTree>
    <p:extLst>
      <p:ext uri="{BB962C8B-B14F-4D97-AF65-F5344CB8AC3E}">
        <p14:creationId xmlns:p14="http://schemas.microsoft.com/office/powerpoint/2010/main" val="1446121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defTabSz="893118" eaLnBrk="0" hangingPunct="0">
              <a:defRPr>
                <a:solidFill>
                  <a:schemeClr val="tx1"/>
                </a:solidFill>
                <a:latin typeface="Arial" charset="0"/>
              </a:defRPr>
            </a:lvl1pPr>
            <a:lvl2pPr marL="712060" indent="-273870" defTabSz="893118" eaLnBrk="0" hangingPunct="0">
              <a:defRPr>
                <a:solidFill>
                  <a:schemeClr val="tx1"/>
                </a:solidFill>
                <a:latin typeface="Arial" charset="0"/>
              </a:defRPr>
            </a:lvl2pPr>
            <a:lvl3pPr marL="1095478" indent="-219096" defTabSz="893118" eaLnBrk="0" hangingPunct="0">
              <a:defRPr>
                <a:solidFill>
                  <a:schemeClr val="tx1"/>
                </a:solidFill>
                <a:latin typeface="Arial" charset="0"/>
              </a:defRPr>
            </a:lvl3pPr>
            <a:lvl4pPr marL="1533668" indent="-219096" defTabSz="893118" eaLnBrk="0" hangingPunct="0">
              <a:defRPr>
                <a:solidFill>
                  <a:schemeClr val="tx1"/>
                </a:solidFill>
                <a:latin typeface="Arial" charset="0"/>
              </a:defRPr>
            </a:lvl4pPr>
            <a:lvl5pPr marL="1971857" indent="-219096" defTabSz="893118" eaLnBrk="0" hangingPunct="0">
              <a:defRPr>
                <a:solidFill>
                  <a:schemeClr val="tx1"/>
                </a:solidFill>
                <a:latin typeface="Arial" charset="0"/>
              </a:defRPr>
            </a:lvl5pPr>
            <a:lvl6pPr marL="2410048" indent="-219096" defTabSz="893118" eaLnBrk="0" fontAlgn="base" hangingPunct="0">
              <a:spcBef>
                <a:spcPct val="0"/>
              </a:spcBef>
              <a:spcAft>
                <a:spcPct val="0"/>
              </a:spcAft>
              <a:defRPr>
                <a:solidFill>
                  <a:schemeClr val="tx1"/>
                </a:solidFill>
                <a:latin typeface="Arial" charset="0"/>
              </a:defRPr>
            </a:lvl6pPr>
            <a:lvl7pPr marL="2848239" indent="-219096" defTabSz="893118" eaLnBrk="0" fontAlgn="base" hangingPunct="0">
              <a:spcBef>
                <a:spcPct val="0"/>
              </a:spcBef>
              <a:spcAft>
                <a:spcPct val="0"/>
              </a:spcAft>
              <a:defRPr>
                <a:solidFill>
                  <a:schemeClr val="tx1"/>
                </a:solidFill>
                <a:latin typeface="Arial" charset="0"/>
              </a:defRPr>
            </a:lvl7pPr>
            <a:lvl8pPr marL="3286431" indent="-219096" defTabSz="893118" eaLnBrk="0" fontAlgn="base" hangingPunct="0">
              <a:spcBef>
                <a:spcPct val="0"/>
              </a:spcBef>
              <a:spcAft>
                <a:spcPct val="0"/>
              </a:spcAft>
              <a:defRPr>
                <a:solidFill>
                  <a:schemeClr val="tx1"/>
                </a:solidFill>
                <a:latin typeface="Arial" charset="0"/>
              </a:defRPr>
            </a:lvl8pPr>
            <a:lvl9pPr marL="3724621" indent="-219096" defTabSz="893118" eaLnBrk="0" fontAlgn="base" hangingPunct="0">
              <a:spcBef>
                <a:spcPct val="0"/>
              </a:spcBef>
              <a:spcAft>
                <a:spcPct val="0"/>
              </a:spcAft>
              <a:defRPr>
                <a:solidFill>
                  <a:schemeClr val="tx1"/>
                </a:solidFill>
                <a:latin typeface="Arial" charset="0"/>
              </a:defRPr>
            </a:lvl9pPr>
          </a:lstStyle>
          <a:p>
            <a:pPr eaLnBrk="1" hangingPunct="1"/>
            <a:fld id="{663FAB5D-E13C-4DBE-991E-A2811C159719}" type="slidenum">
              <a:rPr lang="en-US" smtClean="0">
                <a:solidFill>
                  <a:prstClr val="black"/>
                </a:solidFill>
              </a:rPr>
              <a:pPr eaLnBrk="1" hangingPunct="1"/>
              <a:t>8</a:t>
            </a:fld>
            <a:endParaRPr lang="en-US" dirty="0">
              <a:solidFill>
                <a:prstClr val="black"/>
              </a:solidFill>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r>
              <a:rPr lang="en-US" dirty="0"/>
              <a:t>N/A</a:t>
            </a:r>
          </a:p>
        </p:txBody>
      </p:sp>
    </p:spTree>
    <p:extLst>
      <p:ext uri="{BB962C8B-B14F-4D97-AF65-F5344CB8AC3E}">
        <p14:creationId xmlns:p14="http://schemas.microsoft.com/office/powerpoint/2010/main" val="356155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Interactivity/Talking Points</a:t>
            </a:r>
          </a:p>
          <a:p>
            <a:r>
              <a:rPr lang="en-US" dirty="0"/>
              <a:t>Use this slide to emphasize the following:</a:t>
            </a:r>
          </a:p>
          <a:p>
            <a:endParaRPr lang="en-US" dirty="0"/>
          </a:p>
          <a:p>
            <a:r>
              <a:rPr lang="en-US" dirty="0"/>
              <a:t>•	For DBB: “Project is a product of the design,” DB: “Design is a product of DB contract.</a:t>
            </a:r>
          </a:p>
          <a:p>
            <a:endParaRPr lang="en-US" dirty="0"/>
          </a:p>
          <a:p>
            <a:r>
              <a:rPr lang="en-US" dirty="0"/>
              <a:t>•	Design Ownership </a:t>
            </a:r>
          </a:p>
          <a:p>
            <a:r>
              <a:rPr lang="en-US" dirty="0"/>
              <a:t>	-	ODOT no longer serves as the “go between” the design professional and contractor</a:t>
            </a:r>
          </a:p>
          <a:p>
            <a:r>
              <a:rPr lang="en-US" dirty="0"/>
              <a:t>	-	Traditionally, ODOT owns the details of design.  For DB, the DBT responsible for the design details and E&amp;O.</a:t>
            </a:r>
          </a:p>
          <a:p>
            <a:endParaRPr lang="en-US" dirty="0"/>
          </a:p>
          <a:p>
            <a:r>
              <a:rPr lang="en-US" dirty="0"/>
              <a:t>•	Design Submittal Review</a:t>
            </a:r>
          </a:p>
          <a:p>
            <a:r>
              <a:rPr lang="en-US" dirty="0"/>
              <a:t>	-	ODOT’s role in design review shifts to oversight and plan review for compliance with the scope</a:t>
            </a:r>
          </a:p>
          <a:p>
            <a:endParaRPr lang="en-US" dirty="0"/>
          </a:p>
          <a:p>
            <a:r>
              <a:rPr lang="en-US" dirty="0"/>
              <a:t>•	Design Completion</a:t>
            </a:r>
          </a:p>
          <a:p>
            <a:r>
              <a:rPr lang="en-US" dirty="0"/>
              <a:t>	-	Design is not complete until final as-builts submitted after construction</a:t>
            </a:r>
          </a:p>
          <a:p>
            <a:endParaRPr lang="en-US" dirty="0"/>
          </a:p>
          <a:p>
            <a:r>
              <a:rPr lang="en-US" dirty="0"/>
              <a:t>•	Design and construction are not sequential – they overlap and integrate. </a:t>
            </a:r>
          </a:p>
          <a:p>
            <a:endParaRPr lang="en-US" dirty="0"/>
          </a:p>
          <a:p>
            <a:r>
              <a:rPr lang="en-US" dirty="0"/>
              <a:t>•	The focus is on design efficiency/constructability to support and enhance the construction process</a:t>
            </a:r>
          </a:p>
          <a:p>
            <a:endParaRPr lang="en-US" dirty="0"/>
          </a:p>
          <a:p>
            <a:r>
              <a:rPr lang="en-US" dirty="0"/>
              <a:t>•	ODOT will establish minimum standards “quality of design” and performance goals in scope, but should not dictate details of design to meet those standards</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9</a:t>
            </a:fld>
            <a:endParaRPr lang="en-US" dirty="0"/>
          </a:p>
        </p:txBody>
      </p:sp>
    </p:spTree>
    <p:extLst>
      <p:ext uri="{BB962C8B-B14F-4D97-AF65-F5344CB8AC3E}">
        <p14:creationId xmlns:p14="http://schemas.microsoft.com/office/powerpoint/2010/main" val="3247671120"/>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8.xml"/><Relationship Id="rId7" Type="http://schemas.openxmlformats.org/officeDocument/2006/relationships/image" Target="../media/image3.png"/><Relationship Id="rId2" Type="http://schemas.openxmlformats.org/officeDocument/2006/relationships/tags" Target="../tags/tag7.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slideMaster" Target="../slideMasters/slideMaster1.xml"/><Relationship Id="rId4" Type="http://schemas.openxmlformats.org/officeDocument/2006/relationships/tags" Target="../tags/tag9.xml"/><Relationship Id="rId9" Type="http://schemas.microsoft.com/office/2007/relationships/hdphoto" Target="../media/hdphoto1.wdp"/></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slideMaster" Target="../slideMasters/slideMaster1.xml"/><Relationship Id="rId4" Type="http://schemas.openxmlformats.org/officeDocument/2006/relationships/tags" Target="../tags/tag1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ags" Target="../tags/tag13.xml"/></Relationships>
</file>

<file path=ppt/slideLayouts/_rels/slideLayout8.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tags" Target="../tags/tag16.xml"/><Relationship Id="rId7"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vmlDrawing" Target="../drawings/vmlDrawing4.v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 Id="rId9" Type="http://schemas.openxmlformats.org/officeDocument/2006/relationships/image" Target="../media/image4.em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7" name="Object 6"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2219" name="think-cell Slide" r:id="rId6" imgW="0" imgH="0" progId="">
                  <p:embed/>
                </p:oleObj>
              </mc:Choice>
              <mc:Fallback>
                <p:oleObj name="think-cell Slide" r:id="rId6" imgW="0" imgH="0" progId="">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ctrTitle" hasCustomPrompt="1"/>
            <p:custDataLst>
              <p:tags r:id="rId3"/>
            </p:custDataLst>
          </p:nvPr>
        </p:nvSpPr>
        <p:spPr>
          <a:xfrm>
            <a:off x="481010" y="3048000"/>
            <a:ext cx="3862390" cy="1409700"/>
          </a:xfrm>
          <a:noFill/>
        </p:spPr>
        <p:txBody>
          <a:bodyPr wrap="square" lIns="0" tIns="0" rIns="0" bIns="0" rtlCol="0" anchor="b" anchorCtr="0">
            <a:noAutofit/>
          </a:bodyPr>
          <a:lstStyle>
            <a:lvl1pPr>
              <a:lnSpc>
                <a:spcPct val="90000"/>
              </a:lnSpc>
              <a:defRPr kumimoji="0" lang="en-US" sz="4000" b="0" i="0" u="none" strike="noStrike" kern="1200" cap="all" spc="0" normalizeH="0" baseline="0" noProof="0" dirty="0" smtClean="0">
                <a:ln>
                  <a:noFill/>
                </a:ln>
                <a:solidFill>
                  <a:schemeClr val="accent1"/>
                </a:solidFill>
                <a:effectLst/>
                <a:uLnTx/>
                <a:uFillTx/>
                <a:latin typeface="Franklin Gothic Book" pitchFamily="34" charset="0"/>
                <a:ea typeface="+mn-ea"/>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Presentation title</a:t>
            </a:r>
          </a:p>
        </p:txBody>
      </p:sp>
      <p:sp>
        <p:nvSpPr>
          <p:cNvPr id="3" name="Subtitle 2"/>
          <p:cNvSpPr>
            <a:spLocks noGrp="1"/>
          </p:cNvSpPr>
          <p:nvPr>
            <p:ph type="subTitle" idx="1" hasCustomPrompt="1"/>
            <p:custDataLst>
              <p:tags r:id="rId4"/>
            </p:custDataLst>
          </p:nvPr>
        </p:nvSpPr>
        <p:spPr>
          <a:xfrm>
            <a:off x="481010" y="4676774"/>
            <a:ext cx="3862390" cy="581026"/>
          </a:xfrm>
          <a:noFill/>
        </p:spPr>
        <p:txBody>
          <a:bodyPr vert="horz" wrap="square" lIns="0" tIns="0" rIns="0" bIns="0" rtlCol="0" anchor="t" anchorCtr="0">
            <a:noAutofit/>
          </a:bodyPr>
          <a:lstStyle>
            <a:lvl1pPr marL="0" indent="0" algn="l">
              <a:buNone/>
              <a:defRPr kumimoji="0" lang="en-US" sz="2400" b="0" i="0" u="none" strike="noStrike" kern="1200" cap="none" spc="0" normalizeH="0" baseline="0" noProof="0" dirty="0" smtClean="0">
                <a:ln>
                  <a:noFill/>
                </a:ln>
                <a:solidFill>
                  <a:schemeClr val="tx1">
                    <a:lumMod val="75000"/>
                    <a:lumOff val="25000"/>
                  </a:schemeClr>
                </a:solidFill>
                <a:effectLst/>
                <a:uLnTx/>
                <a:uFillTx/>
                <a:latin typeface="Franklin Gothic Book"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dirty="0"/>
              <a:t>Subtitle</a:t>
            </a:r>
          </a:p>
        </p:txBody>
      </p:sp>
      <p:pic>
        <p:nvPicPr>
          <p:cNvPr id="5" name="Picture 4" descr="TitleFooterBlueandWhite.png"/>
          <p:cNvPicPr>
            <a:picLocks noChangeAspect="1"/>
          </p:cNvPicPr>
          <p:nvPr userDrawn="1"/>
        </p:nvPicPr>
        <p:blipFill>
          <a:blip r:embed="rId7" cstate="email">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0" y="5993738"/>
            <a:ext cx="9144000" cy="864262"/>
          </a:xfrm>
          <a:prstGeom prst="rect">
            <a:avLst/>
          </a:prstGeom>
        </p:spPr>
      </p:pic>
      <p:cxnSp>
        <p:nvCxnSpPr>
          <p:cNvPr id="9" name="Straight Connector 8"/>
          <p:cNvCxnSpPr/>
          <p:nvPr userDrawn="1"/>
        </p:nvCxnSpPr>
        <p:spPr>
          <a:xfrm>
            <a:off x="457200" y="4572000"/>
            <a:ext cx="38862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pic>
        <p:nvPicPr>
          <p:cNvPr id="8" name="Picture 7" descr="Header.png"/>
          <p:cNvPicPr>
            <a:picLocks noChangeAspect="1"/>
          </p:cNvPicPr>
          <p:nvPr userDrawn="1"/>
        </p:nvPicPr>
        <p:blipFill>
          <a:blip r:embed="rId8" cstate="email">
            <a:lum bright="70000" contrast="-70000"/>
            <a:extLst>
              <a:ext uri="{BEBA8EAE-BF5A-486C-A8C5-ECC9F3942E4B}">
                <a14:imgProps xmlns:a14="http://schemas.microsoft.com/office/drawing/2010/main">
                  <a14:imgLayer r:embed="rId9">
                    <a14:imgEffect>
                      <a14:artisticPaintStrokes/>
                    </a14:imgEffect>
                    <a14:imgEffect>
                      <a14:saturation sat="66000"/>
                    </a14:imgEffect>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a:off x="0" y="4255"/>
            <a:ext cx="9144000" cy="631576"/>
          </a:xfrm>
          <a:prstGeom prst="rect">
            <a:avLst/>
          </a:prstGeom>
          <a:solidFill>
            <a:srgbClr val="E6E6E6"/>
          </a:solidFill>
        </p:spPr>
      </p:pic>
    </p:spTree>
    <p:extLst>
      <p:ext uri="{BB962C8B-B14F-4D97-AF65-F5344CB8AC3E}">
        <p14:creationId xmlns:p14="http://schemas.microsoft.com/office/powerpoint/2010/main" val="2305947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aphicFrame>
        <p:nvGraphicFramePr>
          <p:cNvPr id="7" name="Object 6"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3243" name="think-cell Slide" r:id="rId6" imgW="0" imgH="0" progId="">
                  <p:embed/>
                </p:oleObj>
              </mc:Choice>
              <mc:Fallback>
                <p:oleObj name="think-cell Slide" r:id="rId6" imgW="0" imgH="0" progId="">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Title 1"/>
          <p:cNvSpPr>
            <a:spLocks noGrp="1"/>
          </p:cNvSpPr>
          <p:nvPr>
            <p:ph type="ctrTitle" hasCustomPrompt="1"/>
            <p:custDataLst>
              <p:tags r:id="rId3"/>
            </p:custDataLst>
          </p:nvPr>
        </p:nvSpPr>
        <p:spPr>
          <a:xfrm>
            <a:off x="481009" y="3505200"/>
            <a:ext cx="5100433" cy="1057275"/>
          </a:xfrm>
          <a:noFill/>
        </p:spPr>
        <p:txBody>
          <a:bodyPr wrap="square" lIns="0" tIns="0" rIns="0" bIns="0" rtlCol="0" anchor="b" anchorCtr="0">
            <a:noAutofit/>
          </a:bodyPr>
          <a:lstStyle>
            <a:lvl1pPr>
              <a:lnSpc>
                <a:spcPct val="90000"/>
              </a:lnSpc>
              <a:defRPr kumimoji="0" lang="en-US" sz="4000" b="0" i="0" u="none" strike="noStrike" kern="1200" cap="all" spc="0" normalizeH="0" baseline="0" noProof="0" dirty="0" smtClean="0">
                <a:ln>
                  <a:noFill/>
                </a:ln>
                <a:solidFill>
                  <a:schemeClr val="accent1"/>
                </a:solidFill>
                <a:effectLst/>
                <a:uLnTx/>
                <a:uFillTx/>
                <a:latin typeface="Franklin Gothic Book" pitchFamily="34" charset="0"/>
                <a:ea typeface="+mn-ea"/>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Presentation title</a:t>
            </a:r>
          </a:p>
        </p:txBody>
      </p:sp>
      <p:sp>
        <p:nvSpPr>
          <p:cNvPr id="13" name="Subtitle 2"/>
          <p:cNvSpPr>
            <a:spLocks noGrp="1"/>
          </p:cNvSpPr>
          <p:nvPr>
            <p:ph type="subTitle" idx="1" hasCustomPrompt="1"/>
            <p:custDataLst>
              <p:tags r:id="rId4"/>
            </p:custDataLst>
          </p:nvPr>
        </p:nvSpPr>
        <p:spPr>
          <a:xfrm>
            <a:off x="481009" y="4612481"/>
            <a:ext cx="5133855" cy="592931"/>
          </a:xfrm>
          <a:noFill/>
        </p:spPr>
        <p:txBody>
          <a:bodyPr vert="horz" wrap="square" lIns="0" tIns="0" rIns="0" bIns="0" rtlCol="0" anchor="t" anchorCtr="0">
            <a:noAutofit/>
          </a:bodyPr>
          <a:lstStyle>
            <a:lvl1pPr marL="0" indent="0" algn="l">
              <a:buNone/>
              <a:defRPr kumimoji="0" lang="en-US" sz="2400" b="0" i="0" u="none" strike="noStrike" kern="1200" cap="none" spc="0" normalizeH="0" baseline="0" noProof="0" dirty="0" smtClean="0">
                <a:ln>
                  <a:noFill/>
                </a:ln>
                <a:solidFill>
                  <a:schemeClr val="tx1">
                    <a:lumMod val="75000"/>
                    <a:lumOff val="25000"/>
                  </a:schemeClr>
                </a:solidFill>
                <a:effectLst/>
                <a:uLnTx/>
                <a:uFillTx/>
                <a:latin typeface="Franklin Gothic Book"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dirty="0"/>
              <a:t>Subtitle</a:t>
            </a:r>
          </a:p>
        </p:txBody>
      </p:sp>
      <p:cxnSp>
        <p:nvCxnSpPr>
          <p:cNvPr id="14" name="Straight Connector 13"/>
          <p:cNvCxnSpPr/>
          <p:nvPr userDrawn="1"/>
        </p:nvCxnSpPr>
        <p:spPr>
          <a:xfrm>
            <a:off x="457200" y="4591050"/>
            <a:ext cx="514931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02665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a:t>
            </a:fld>
            <a:endParaRPr lang="en-US" dirty="0"/>
          </a:p>
        </p:txBody>
      </p:sp>
      <p:sp>
        <p:nvSpPr>
          <p:cNvPr id="5" name="Content Placeholder 4"/>
          <p:cNvSpPr>
            <a:spLocks noGrp="1"/>
          </p:cNvSpPr>
          <p:nvPr>
            <p:ph sz="quarter" idx="11"/>
          </p:nvPr>
        </p:nvSpPr>
        <p:spPr>
          <a:xfrm>
            <a:off x="304800" y="925513"/>
            <a:ext cx="8477250" cy="51244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17812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33375" y="1066800"/>
            <a:ext cx="8477250" cy="5120640"/>
          </a:xfrm>
        </p:spPr>
        <p:txBody>
          <a:bodyPr/>
          <a:lstStyle>
            <a:lvl1pPr>
              <a:spcBef>
                <a:spcPts val="600"/>
              </a:spcBef>
              <a:spcAft>
                <a:spcPts val="600"/>
              </a:spcAft>
              <a:defRPr>
                <a:latin typeface="Franklin Gothic Book" pitchFamily="34" charset="0"/>
              </a:defRPr>
            </a:lvl1pPr>
            <a:lvl2pPr>
              <a:spcBef>
                <a:spcPts val="300"/>
              </a:spcBef>
              <a:spcAft>
                <a:spcPts val="300"/>
              </a:spcAft>
              <a:defRPr>
                <a:latin typeface="Franklin Gothic Book" pitchFamily="34" charset="0"/>
              </a:defRPr>
            </a:lvl2pPr>
            <a:lvl3pPr>
              <a:defRPr>
                <a:latin typeface="Franklin Gothic Book" pitchFamily="34" charset="0"/>
              </a:defRPr>
            </a:lvl3pPr>
            <a:lvl4pPr>
              <a:defRPr>
                <a:latin typeface="Franklin Gothic Book" pitchFamily="34" charset="0"/>
              </a:defRPr>
            </a:lvl4pPr>
            <a:lvl5pPr>
              <a:defRPr>
                <a:latin typeface="Franklin Gothic Book"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4"/>
            <a:endParaRPr lang="en-US" dirty="0"/>
          </a:p>
          <a:p>
            <a:pPr lvl="4"/>
            <a:endParaRPr lang="en-US" dirty="0"/>
          </a:p>
        </p:txBody>
      </p:sp>
      <p:sp>
        <p:nvSpPr>
          <p:cNvPr id="5" name="Title 4"/>
          <p:cNvSpPr>
            <a:spLocks noGrp="1"/>
          </p:cNvSpPr>
          <p:nvPr>
            <p:ph type="title"/>
          </p:nvPr>
        </p:nvSpPr>
        <p:spPr/>
        <p:txBody>
          <a:bodyPr/>
          <a:lstStyle/>
          <a:p>
            <a:r>
              <a:rPr lang="en-US" dirty="0"/>
              <a:t>Click to edit Master title style</a:t>
            </a:r>
          </a:p>
        </p:txBody>
      </p:sp>
      <p:sp>
        <p:nvSpPr>
          <p:cNvPr id="4" name="Rectangle 3"/>
          <p:cNvSpPr/>
          <p:nvPr userDrawn="1"/>
        </p:nvSpPr>
        <p:spPr>
          <a:xfrm>
            <a:off x="8850756" y="6539531"/>
            <a:ext cx="314510" cy="246221"/>
          </a:xfrm>
          <a:prstGeom prst="rect">
            <a:avLst/>
          </a:prstGeom>
        </p:spPr>
        <p:txBody>
          <a:bodyPr wrap="none">
            <a:spAutoFit/>
          </a:bodyPr>
          <a:lstStyle/>
          <a:p>
            <a:fld id="{9EBA4F59-E7A2-4611-B016-DAE38FE3989A}" type="slidenum">
              <a:rPr kumimoji="0" lang="en-US" sz="1000" b="0" i="0" u="none" strike="noStrike" kern="1200" cap="none" spc="0" normalizeH="0" baseline="0" noProof="0" smtClean="0">
                <a:ln>
                  <a:noFill/>
                </a:ln>
                <a:solidFill>
                  <a:prstClr val="black"/>
                </a:solidFill>
                <a:effectLst/>
                <a:uLnTx/>
                <a:uFillTx/>
                <a:latin typeface="Franklin Gothic Book" pitchFamily="34" charset="0"/>
              </a:rPr>
              <a:pPr marL="230188" marR="0" lvl="0" indent="-230188" algn="l" defTabSz="914400" rtl="0" eaLnBrk="1" fontAlgn="auto" latinLnBrk="0" hangingPunct="1">
                <a:lnSpc>
                  <a:spcPct val="100000"/>
                </a:lnSpc>
                <a:spcBef>
                  <a:spcPct val="20000"/>
                </a:spcBef>
                <a:spcAft>
                  <a:spcPts val="0"/>
                </a:spcAft>
                <a:buClr>
                  <a:srgbClr val="72A376"/>
                </a:buClr>
                <a:buSzTx/>
                <a:buFont typeface="Wingdings" pitchFamily="2" charset="2"/>
                <a:buChar char="§"/>
                <a:tabLst/>
                <a:defRPr/>
              </a:pPr>
              <a:t>‹#›</a:t>
            </a:fld>
            <a:endParaRPr lang="en-US" sz="1000" dirty="0"/>
          </a:p>
        </p:txBody>
      </p:sp>
    </p:spTree>
    <p:extLst>
      <p:ext uri="{BB962C8B-B14F-4D97-AF65-F5344CB8AC3E}">
        <p14:creationId xmlns:p14="http://schemas.microsoft.com/office/powerpoint/2010/main" val="158796887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a:t>
            </a:fld>
            <a:endParaRPr lang="en-US" dirty="0"/>
          </a:p>
        </p:txBody>
      </p:sp>
      <p:sp>
        <p:nvSpPr>
          <p:cNvPr id="5" name="Content Placeholder 4"/>
          <p:cNvSpPr>
            <a:spLocks noGrp="1"/>
          </p:cNvSpPr>
          <p:nvPr>
            <p:ph sz="quarter" idx="11"/>
          </p:nvPr>
        </p:nvSpPr>
        <p:spPr>
          <a:xfrm>
            <a:off x="404812" y="1052512"/>
            <a:ext cx="4023360" cy="512064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4731495" y="1052512"/>
            <a:ext cx="4023360" cy="512064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86809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Content Placeholder 4"/>
          <p:cNvSpPr>
            <a:spLocks noGrp="1"/>
          </p:cNvSpPr>
          <p:nvPr>
            <p:ph sz="quarter" idx="11"/>
          </p:nvPr>
        </p:nvSpPr>
        <p:spPr>
          <a:xfrm>
            <a:off x="4674787" y="1051849"/>
            <a:ext cx="3822192" cy="512064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Placeholder 6"/>
          <p:cNvSpPr>
            <a:spLocks noGrp="1"/>
          </p:cNvSpPr>
          <p:nvPr>
            <p:ph type="pic" sz="quarter" idx="12"/>
          </p:nvPr>
        </p:nvSpPr>
        <p:spPr>
          <a:xfrm>
            <a:off x="414338" y="1051850"/>
            <a:ext cx="3817937" cy="5120640"/>
          </a:xfrm>
        </p:spPr>
        <p:txBody>
          <a:bodyPr/>
          <a:lstStyle/>
          <a:p>
            <a:endParaRPr lang="en-US"/>
          </a:p>
        </p:txBody>
      </p:sp>
      <p:sp>
        <p:nvSpPr>
          <p:cNvPr id="8" name="Rectangle 7"/>
          <p:cNvSpPr/>
          <p:nvPr userDrawn="1"/>
        </p:nvSpPr>
        <p:spPr>
          <a:xfrm>
            <a:off x="8850756" y="6539531"/>
            <a:ext cx="314510" cy="246221"/>
          </a:xfrm>
          <a:prstGeom prst="rect">
            <a:avLst/>
          </a:prstGeom>
        </p:spPr>
        <p:txBody>
          <a:bodyPr wrap="none">
            <a:spAutoFit/>
          </a:bodyPr>
          <a:lstStyle/>
          <a:p>
            <a:fld id="{9EBA4F59-E7A2-4611-B016-DAE38FE3989A}" type="slidenum">
              <a:rPr kumimoji="0" lang="en-US" sz="1000" b="0" i="0" u="none" strike="noStrike" kern="1200" cap="none" spc="0" normalizeH="0" baseline="0" noProof="0" smtClean="0">
                <a:ln>
                  <a:noFill/>
                </a:ln>
                <a:solidFill>
                  <a:prstClr val="black"/>
                </a:solidFill>
                <a:effectLst/>
                <a:uLnTx/>
                <a:uFillTx/>
                <a:latin typeface="Franklin Gothic Book" pitchFamily="34" charset="0"/>
              </a:rPr>
              <a:pPr marL="230188" marR="0" lvl="0" indent="-230188" algn="l" defTabSz="914400" rtl="0" eaLnBrk="1" fontAlgn="auto" latinLnBrk="0" hangingPunct="1">
                <a:lnSpc>
                  <a:spcPct val="100000"/>
                </a:lnSpc>
                <a:spcBef>
                  <a:spcPct val="20000"/>
                </a:spcBef>
                <a:spcAft>
                  <a:spcPts val="0"/>
                </a:spcAft>
                <a:buClr>
                  <a:srgbClr val="72A376"/>
                </a:buClr>
                <a:buSzTx/>
                <a:buFont typeface="Wingdings" pitchFamily="2" charset="2"/>
                <a:buChar char="§"/>
                <a:tabLst/>
                <a:defRPr/>
              </a:pPr>
              <a:t>‹#›</a:t>
            </a:fld>
            <a:endParaRPr lang="en-US" sz="1000" dirty="0"/>
          </a:p>
        </p:txBody>
      </p:sp>
    </p:spTree>
    <p:extLst>
      <p:ext uri="{BB962C8B-B14F-4D97-AF65-F5344CB8AC3E}">
        <p14:creationId xmlns:p14="http://schemas.microsoft.com/office/powerpoint/2010/main" val="3264442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latin typeface="Franklin Gothic Demi" pitchFamily="34" charset="0"/>
              </a:defRPr>
            </a:lvl1pPr>
          </a:lstStyle>
          <a:p>
            <a:r>
              <a:rPr lang="en-US"/>
              <a:t>Click to edit Master title style</a:t>
            </a:r>
            <a:endParaRPr lang="en-US" dirty="0"/>
          </a:p>
        </p:txBody>
      </p:sp>
      <p:sp>
        <p:nvSpPr>
          <p:cNvPr id="3" name="Title 1"/>
          <p:cNvSpPr txBox="1">
            <a:spLocks/>
          </p:cNvSpPr>
          <p:nvPr userDrawn="1">
            <p:custDataLst>
              <p:tags r:id="rId1"/>
            </p:custDataLst>
          </p:nvPr>
        </p:nvSpPr>
        <p:spPr bwMode="gray">
          <a:xfrm>
            <a:off x="481009" y="3505200"/>
            <a:ext cx="5100433" cy="1057275"/>
          </a:xfrm>
          <a:prstGeom prst="rect">
            <a:avLst/>
          </a:prstGeom>
          <a:noFill/>
        </p:spPr>
        <p:txBody>
          <a:bodyPr wrap="square" lIns="0" tIns="0" rIns="0" bIns="0" rtlCol="0" anchor="b" anchorCtr="0">
            <a:noAutofit/>
          </a:bodyPr>
          <a:lstStyle>
            <a:lvl1pPr marL="0" algn="l" defTabSz="914400" rtl="0" eaLnBrk="1" latinLnBrk="0" hangingPunct="1">
              <a:lnSpc>
                <a:spcPct val="90000"/>
              </a:lnSpc>
              <a:spcBef>
                <a:spcPct val="0"/>
              </a:spcBef>
              <a:buNone/>
              <a:defRPr kumimoji="0" lang="en-US" sz="4000" b="0" i="0" u="none" strike="noStrike" kern="1200" cap="all" spc="0" normalizeH="0" baseline="0" noProof="0" dirty="0" smtClean="0">
                <a:ln>
                  <a:noFill/>
                </a:ln>
                <a:solidFill>
                  <a:schemeClr val="accent1"/>
                </a:solidFill>
                <a:effectLst/>
                <a:uLnTx/>
                <a:uFillTx/>
                <a:latin typeface="Franklin Gothic Book" pitchFamily="34" charset="0"/>
                <a:ea typeface="+mn-ea"/>
                <a:cs typeface="Arial" pitchFamily="34" charset="0"/>
              </a:defRPr>
            </a:lvl1pPr>
          </a:lstStyle>
          <a:p>
            <a:pPr fontAlgn="auto">
              <a:lnSpc>
                <a:spcPct val="100000"/>
              </a:lnSpc>
              <a:spcBef>
                <a:spcPts val="0"/>
              </a:spcBef>
              <a:spcAft>
                <a:spcPts val="0"/>
              </a:spcAft>
              <a:defRPr/>
            </a:pPr>
            <a:r>
              <a:rPr lang="en-US" dirty="0"/>
              <a:t>Presentation title</a:t>
            </a:r>
          </a:p>
        </p:txBody>
      </p:sp>
      <p:sp>
        <p:nvSpPr>
          <p:cNvPr id="4" name="Subtitle 2"/>
          <p:cNvSpPr>
            <a:spLocks noGrp="1"/>
          </p:cNvSpPr>
          <p:nvPr>
            <p:ph type="subTitle" idx="1" hasCustomPrompt="1"/>
            <p:custDataLst>
              <p:tags r:id="rId2"/>
            </p:custDataLst>
          </p:nvPr>
        </p:nvSpPr>
        <p:spPr>
          <a:xfrm>
            <a:off x="481009" y="4612481"/>
            <a:ext cx="5133855" cy="592931"/>
          </a:xfrm>
          <a:noFill/>
        </p:spPr>
        <p:txBody>
          <a:bodyPr vert="horz" wrap="square" lIns="0" tIns="0" rIns="0" bIns="0" rtlCol="0" anchor="t" anchorCtr="0">
            <a:noAutofit/>
          </a:bodyPr>
          <a:lstStyle>
            <a:lvl1pPr marL="0" indent="0" algn="l">
              <a:buNone/>
              <a:defRPr kumimoji="0" lang="en-US" sz="2400" b="0" i="0" u="none" strike="noStrike" kern="1200" cap="none" spc="0" normalizeH="0" baseline="0" noProof="0" dirty="0" smtClean="0">
                <a:ln>
                  <a:noFill/>
                </a:ln>
                <a:solidFill>
                  <a:schemeClr val="tx1">
                    <a:lumMod val="75000"/>
                    <a:lumOff val="25000"/>
                  </a:schemeClr>
                </a:solidFill>
                <a:effectLst/>
                <a:uLnTx/>
                <a:uFillTx/>
                <a:latin typeface="Franklin Gothic Book"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dirty="0"/>
              <a:t>Subtitle</a:t>
            </a:r>
          </a:p>
        </p:txBody>
      </p:sp>
      <p:cxnSp>
        <p:nvCxnSpPr>
          <p:cNvPr id="5" name="Straight Connector 4"/>
          <p:cNvCxnSpPr/>
          <p:nvPr userDrawn="1"/>
        </p:nvCxnSpPr>
        <p:spPr>
          <a:xfrm>
            <a:off x="457200" y="4572000"/>
            <a:ext cx="4805916"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00318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
        <p:cNvGrpSpPr/>
        <p:nvPr/>
      </p:nvGrpSpPr>
      <p:grpSpPr>
        <a:xfrm>
          <a:off x="0" y="0"/>
          <a:ext cx="0" cy="0"/>
          <a:chOff x="0" y="0"/>
          <a:chExt cx="0" cy="0"/>
        </a:xfrm>
      </p:grpSpPr>
      <p:graphicFrame>
        <p:nvGraphicFramePr>
          <p:cNvPr id="23" name="Object 22" hidden="1"/>
          <p:cNvGraphicFramePr>
            <a:graphicFrameLocks noChangeAspect="1"/>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4266" name="think-cell Slide" r:id="rId8" imgW="360" imgH="360" progId="">
                  <p:embed/>
                </p:oleObj>
              </mc:Choice>
              <mc:Fallback>
                <p:oleObj name="think-cell Slide" r:id="rId8" imgW="360" imgH="360" progId="">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6"/>
          <p:cNvSpPr/>
          <p:nvPr userDrawn="1">
            <p:custDataLst>
              <p:tags r:id="rId3"/>
            </p:custDataLst>
          </p:nvPr>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solidFill>
                <a:prstClr val="white"/>
              </a:solidFill>
            </a:endParaRPr>
          </a:p>
        </p:txBody>
      </p:sp>
      <p:sp>
        <p:nvSpPr>
          <p:cNvPr id="21" name="Isosceles Triangle 20"/>
          <p:cNvSpPr/>
          <p:nvPr>
            <p:custDataLst>
              <p:tags r:id="rId4"/>
            </p:custDataLst>
          </p:nvPr>
        </p:nvSpPr>
        <p:spPr>
          <a:xfrm rot="10800000">
            <a:off x="66256" y="3850479"/>
            <a:ext cx="296862" cy="200026"/>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20" name="Pentagon 19"/>
          <p:cNvSpPr/>
          <p:nvPr>
            <p:custDataLst>
              <p:tags r:id="rId5"/>
            </p:custDataLst>
          </p:nvPr>
        </p:nvSpPr>
        <p:spPr>
          <a:xfrm>
            <a:off x="64008" y="2466975"/>
            <a:ext cx="8812213" cy="1382764"/>
          </a:xfrm>
          <a:prstGeom prst="homePlate">
            <a:avLst>
              <a:gd name="adj" fmla="val 33333"/>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2" name="Title 1"/>
          <p:cNvSpPr>
            <a:spLocks noGrp="1"/>
          </p:cNvSpPr>
          <p:nvPr userDrawn="1">
            <p:ph type="title" hasCustomPrompt="1"/>
            <p:custDataLst>
              <p:tags r:id="rId6"/>
            </p:custDataLst>
          </p:nvPr>
        </p:nvSpPr>
        <p:spPr>
          <a:xfrm>
            <a:off x="664962" y="2649821"/>
            <a:ext cx="5532638" cy="1017073"/>
          </a:xfrm>
          <a:noFill/>
        </p:spPr>
        <p:txBody>
          <a:bodyPr wrap="square" lIns="0" tIns="0" rIns="0" bIns="0" rtlCol="0" anchor="ctr">
            <a:noAutofit/>
          </a:bodyPr>
          <a:lstStyle>
            <a:lvl1pPr marL="0" marR="0" indent="0" algn="l" defTabSz="914400" rtl="0" eaLnBrk="1" fontAlgn="auto" latinLnBrk="0" hangingPunct="1">
              <a:lnSpc>
                <a:spcPts val="4600"/>
              </a:lnSpc>
              <a:spcBef>
                <a:spcPct val="0"/>
              </a:spcBef>
              <a:spcAft>
                <a:spcPts val="0"/>
              </a:spcAft>
              <a:buClrTx/>
              <a:buSzTx/>
              <a:buFontTx/>
              <a:buNone/>
              <a:tabLst/>
              <a:defRPr kumimoji="0" lang="en-US" sz="4000" b="1" i="0" u="none" strike="noStrike" kern="1200" cap="all" spc="0" normalizeH="0" baseline="0" noProof="0" dirty="0" smtClean="0">
                <a:ln>
                  <a:noFill/>
                </a:ln>
                <a:solidFill>
                  <a:schemeClr val="accent4">
                    <a:lumMod val="50000"/>
                  </a:schemeClr>
                </a:solidFill>
                <a:effectLst>
                  <a:outerShdw blurRad="38100" dist="38100" dir="2700000" algn="tl">
                    <a:srgbClr val="000000">
                      <a:alpha val="43137"/>
                    </a:srgbClr>
                  </a:outerShdw>
                </a:effectLst>
                <a:uLnTx/>
                <a:uFillTx/>
                <a:latin typeface="Arial" pitchFamily="34" charset="0"/>
                <a:ea typeface="+mn-ea"/>
                <a:cs typeface="Arial" pitchFamily="34" charset="0"/>
              </a:defRPr>
            </a:lvl1pPr>
          </a:lstStyle>
          <a:p>
            <a:pPr marL="0" marR="0" lvl="0" indent="0" algn="l" defTabSz="914400" rtl="0" eaLnBrk="1" fontAlgn="auto" latinLnBrk="0" hangingPunct="1">
              <a:lnSpc>
                <a:spcPts val="4600"/>
              </a:lnSpc>
              <a:spcBef>
                <a:spcPct val="0"/>
              </a:spcBef>
              <a:spcAft>
                <a:spcPts val="0"/>
              </a:spcAft>
              <a:buClrTx/>
              <a:buSzTx/>
              <a:buFontTx/>
              <a:buNone/>
              <a:tabLst/>
              <a:defRPr/>
            </a:pPr>
            <a:r>
              <a:rPr lang="en-US" dirty="0"/>
              <a:t>Section Divider</a:t>
            </a:r>
          </a:p>
        </p:txBody>
      </p:sp>
    </p:spTree>
    <p:extLst>
      <p:ext uri="{BB962C8B-B14F-4D97-AF65-F5344CB8AC3E}">
        <p14:creationId xmlns:p14="http://schemas.microsoft.com/office/powerpoint/2010/main" val="666575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4.xml"/><Relationship Id="rId18" Type="http://schemas.microsoft.com/office/2007/relationships/hdphoto" Target="../media/hdphoto1.wdp"/><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3.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5" Type="http://schemas.openxmlformats.org/officeDocument/2006/relationships/tags" Target="../tags/tag6.xml"/><Relationship Id="rId10" Type="http://schemas.openxmlformats.org/officeDocument/2006/relationships/vmlDrawing" Target="../drawings/vmlDrawing1.vml"/><Relationship Id="rId19"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theme" Target="../theme/theme1.xml"/><Relationship Id="rId14" Type="http://schemas.openxmlformats.org/officeDocument/2006/relationships/tags" Target="../tags/tag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p:cNvGrpSpPr/>
        <p:nvPr/>
      </p:nvGrpSpPr>
      <p:grpSpPr>
        <a:xfrm>
          <a:off x="0" y="0"/>
          <a:ext cx="0" cy="0"/>
          <a:chOff x="0" y="0"/>
          <a:chExt cx="0" cy="0"/>
        </a:xfrm>
      </p:grpSpPr>
      <p:pic>
        <p:nvPicPr>
          <p:cNvPr id="5" name="Picture 4" descr="Footer.png"/>
          <p:cNvPicPr>
            <a:picLocks noChangeAspect="1"/>
          </p:cNvPicPr>
          <p:nvPr/>
        </p:nvPicPr>
        <p:blipFill>
          <a:blip r:embed="rId16" cstate="email">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0" y="6292906"/>
            <a:ext cx="9144000" cy="565094"/>
          </a:xfrm>
          <a:prstGeom prst="rect">
            <a:avLst/>
          </a:prstGeom>
        </p:spPr>
      </p:pic>
      <p:pic>
        <p:nvPicPr>
          <p:cNvPr id="4" name="Picture 3" descr="Header.png"/>
          <p:cNvPicPr>
            <a:picLocks noChangeAspect="1"/>
          </p:cNvPicPr>
          <p:nvPr userDrawn="1"/>
        </p:nvPicPr>
        <p:blipFill>
          <a:blip r:embed="rId17" cstate="email">
            <a:duotone>
              <a:schemeClr val="accent1">
                <a:shade val="45000"/>
                <a:satMod val="135000"/>
              </a:schemeClr>
              <a:prstClr val="white"/>
            </a:duotone>
            <a:extLst>
              <a:ext uri="{BEBA8EAE-BF5A-486C-A8C5-ECC9F3942E4B}">
                <a14:imgProps xmlns:a14="http://schemas.microsoft.com/office/drawing/2010/main">
                  <a14:imgLayer r:embed="rId18">
                    <a14:imgEffect>
                      <a14:artisticPaintStrokes/>
                    </a14:imgEffect>
                    <a14:imgEffect>
                      <a14:saturation sat="66000"/>
                    </a14:imgEffect>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a:off x="0" y="0"/>
            <a:ext cx="9144000" cy="631576"/>
          </a:xfrm>
          <a:prstGeom prst="rect">
            <a:avLst/>
          </a:prstGeom>
          <a:solidFill>
            <a:srgbClr val="E6E6E6"/>
          </a:solidFill>
        </p:spPr>
      </p:pic>
      <p:graphicFrame>
        <p:nvGraphicFramePr>
          <p:cNvPr id="10" name="Object 9" hidden="1"/>
          <p:cNvGraphicFramePr>
            <a:graphicFrameLocks/>
          </p:cNvGraphicFramePr>
          <p:nvPr>
            <p:custDataLst>
              <p:tags r:id="rId11"/>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203" name="think-cell Slide" r:id="rId19" imgW="0" imgH="0" progId="">
                  <p:embed/>
                </p:oleObj>
              </mc:Choice>
              <mc:Fallback>
                <p:oleObj name="think-cell Slide" r:id="rId19" imgW="0" imgH="0" progId="">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 name="Rectangle 12"/>
          <p:cNvSpPr/>
          <p:nvPr userDrawn="1">
            <p:custDataLst>
              <p:tags r:id="rId12"/>
            </p:custDataLst>
          </p:nvPr>
        </p:nvSpPr>
        <p:spPr>
          <a:xfrm>
            <a:off x="8886825" y="6579399"/>
            <a:ext cx="257175" cy="1905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200" dirty="0">
              <a:solidFill>
                <a:prstClr val="white"/>
              </a:solidFill>
              <a:cs typeface="Arial" pitchFamily="34" charset="0"/>
            </a:endParaRPr>
          </a:p>
        </p:txBody>
      </p:sp>
      <p:sp>
        <p:nvSpPr>
          <p:cNvPr id="2" name="Title Placeholder 1"/>
          <p:cNvSpPr>
            <a:spLocks noGrp="1"/>
          </p:cNvSpPr>
          <p:nvPr>
            <p:ph type="title"/>
            <p:custDataLst>
              <p:tags r:id="rId13"/>
            </p:custDataLst>
          </p:nvPr>
        </p:nvSpPr>
        <p:spPr bwMode="gray">
          <a:xfrm>
            <a:off x="304800" y="76200"/>
            <a:ext cx="8353425" cy="461665"/>
          </a:xfrm>
          <a:prstGeom prst="rect">
            <a:avLst/>
          </a:prstGeom>
          <a:noFill/>
        </p:spPr>
        <p:txBody>
          <a:bodyPr wrap="square" lIns="0" rtlCol="0">
            <a:spAutoFit/>
          </a:bodyPr>
          <a:lstStyle/>
          <a:p>
            <a:r>
              <a:rPr lang="en-US" dirty="0"/>
              <a:t>Click to edit Master title style</a:t>
            </a:r>
          </a:p>
        </p:txBody>
      </p:sp>
      <p:sp>
        <p:nvSpPr>
          <p:cNvPr id="3" name="Text Placeholder 2"/>
          <p:cNvSpPr>
            <a:spLocks noGrp="1"/>
          </p:cNvSpPr>
          <p:nvPr>
            <p:ph type="body" idx="1"/>
            <p:custDataLst>
              <p:tags r:id="rId14"/>
            </p:custDataLst>
          </p:nvPr>
        </p:nvSpPr>
        <p:spPr>
          <a:xfrm>
            <a:off x="333375" y="1066800"/>
            <a:ext cx="8477250" cy="518160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custDataLst>
              <p:tags r:id="rId15"/>
            </p:custDataLst>
          </p:nvPr>
        </p:nvSpPr>
        <p:spPr>
          <a:xfrm>
            <a:off x="8870949" y="6582395"/>
            <a:ext cx="211057" cy="187507"/>
          </a:xfrm>
          <a:prstGeom prst="rect">
            <a:avLst/>
          </a:prstGeom>
        </p:spPr>
        <p:txBody>
          <a:bodyPr vert="horz" wrap="none" lIns="0" tIns="0" rIns="0" bIns="0" rtlCol="0" anchor="ctr">
            <a:noAutofit/>
          </a:bodyPr>
          <a:lstStyle>
            <a:lvl1pPr algn="r">
              <a:defRPr sz="1200">
                <a:solidFill>
                  <a:schemeClr val="tx1">
                    <a:tint val="75000"/>
                  </a:schemeClr>
                </a:solidFill>
              </a:defRPr>
            </a:lvl1pPr>
            <a:lvl2pPr marL="0" indent="0" algn="r" defTabSz="914400" rtl="0" eaLnBrk="1" latinLnBrk="0" hangingPunct="1">
              <a:buNone/>
              <a:defRPr kumimoji="0" lang="en-US" sz="800" b="0" i="0" u="none" strike="noStrike" kern="1200" cap="none" spc="0" normalizeH="0" baseline="0" noProof="0" smtClean="0">
                <a:ln>
                  <a:noFill/>
                </a:ln>
                <a:solidFill>
                  <a:schemeClr val="accent6">
                    <a:lumMod val="25000"/>
                  </a:schemeClr>
                </a:solidFill>
                <a:effectLst/>
                <a:uLnTx/>
                <a:uFillTx/>
                <a:latin typeface="Arial" pitchFamily="34" charset="0"/>
                <a:ea typeface="+mn-ea"/>
                <a:cs typeface="Arial" pitchFamily="34" charset="0"/>
              </a:defRPr>
            </a:lvl2pPr>
          </a:lstStyle>
          <a:p>
            <a:pPr lvl="1" fontAlgn="auto">
              <a:spcBef>
                <a:spcPts val="900"/>
              </a:spcBef>
              <a:spcAft>
                <a:spcPts val="0"/>
              </a:spcAft>
            </a:pPr>
            <a:fld id="{126B356D-DBE9-445A-9C43-3D3F41468F04}" type="slidenum">
              <a:rPr lang="en-US" smtClean="0"/>
              <a:pPr lvl="1" fontAlgn="auto">
                <a:spcBef>
                  <a:spcPts val="900"/>
                </a:spcBef>
                <a:spcAft>
                  <a:spcPts val="0"/>
                </a:spcAft>
              </a:pPr>
              <a:t>‹#›</a:t>
            </a:fld>
            <a:endParaRPr lang="en-US" dirty="0"/>
          </a:p>
        </p:txBody>
      </p:sp>
    </p:spTree>
    <p:extLst>
      <p:ext uri="{BB962C8B-B14F-4D97-AF65-F5344CB8AC3E}">
        <p14:creationId xmlns:p14="http://schemas.microsoft.com/office/powerpoint/2010/main" val="1254370271"/>
      </p:ext>
    </p:extLst>
  </p:cSld>
  <p:clrMap bg1="lt1" tx1="dk1" bg2="lt2" tx2="dk2" accent1="accent1" accent2="accent2" accent3="accent3" accent4="accent4" accent5="accent5" accent6="accent6" hlink="hlink" folHlink="folHlink"/>
  <p:sldLayoutIdLst>
    <p:sldLayoutId id="2147483910" r:id="rId1"/>
    <p:sldLayoutId id="2147483911" r:id="rId2"/>
    <p:sldLayoutId id="2147483917" r:id="rId3"/>
    <p:sldLayoutId id="2147483912" r:id="rId4"/>
    <p:sldLayoutId id="2147483918" r:id="rId5"/>
    <p:sldLayoutId id="2147483916" r:id="rId6"/>
    <p:sldLayoutId id="2147483913" r:id="rId7"/>
    <p:sldLayoutId id="2147483915" r:id="rId8"/>
  </p:sldLayoutIdLst>
  <p:hf hdr="0" ftr="0" dt="0"/>
  <p:txStyles>
    <p:titleStyle>
      <a:lvl1pPr marL="0" algn="l" defTabSz="914400" rtl="0" eaLnBrk="1" latinLnBrk="0" hangingPunct="1">
        <a:lnSpc>
          <a:spcPct val="100000"/>
        </a:lnSpc>
        <a:spcBef>
          <a:spcPct val="0"/>
        </a:spcBef>
        <a:buNone/>
        <a:defRPr lang="en-US" sz="2400" b="0" kern="1200" dirty="0" smtClean="0">
          <a:solidFill>
            <a:schemeClr val="bg1"/>
          </a:solidFill>
          <a:effectLst/>
          <a:latin typeface="Franklin Gothic Demi" pitchFamily="34" charset="0"/>
          <a:ea typeface="+mn-ea"/>
          <a:cs typeface="Arial" pitchFamily="34" charset="0"/>
        </a:defRPr>
      </a:lvl1pPr>
    </p:titleStyle>
    <p:bodyStyle>
      <a:lvl1pPr marL="230188" indent="-230188" algn="l" defTabSz="914400" rtl="0" eaLnBrk="1" latinLnBrk="0" hangingPunct="1">
        <a:spcBef>
          <a:spcPct val="20000"/>
        </a:spcBef>
        <a:buClr>
          <a:schemeClr val="accent1"/>
        </a:buClr>
        <a:buFont typeface="Wingdings" pitchFamily="2" charset="2"/>
        <a:buChar char="§"/>
        <a:defRPr sz="2400" kern="1200">
          <a:solidFill>
            <a:schemeClr val="tx1"/>
          </a:solidFill>
          <a:latin typeface="Franklin Gothic Book" pitchFamily="34" charset="0"/>
          <a:ea typeface="+mn-ea"/>
          <a:cs typeface="+mn-cs"/>
        </a:defRPr>
      </a:lvl1pPr>
      <a:lvl2pPr marL="514350" indent="-230188" algn="l" defTabSz="914400" rtl="0" eaLnBrk="1" latinLnBrk="0" hangingPunct="1">
        <a:spcBef>
          <a:spcPct val="20000"/>
        </a:spcBef>
        <a:buClr>
          <a:schemeClr val="bg2">
            <a:lumMod val="25000"/>
          </a:schemeClr>
        </a:buClr>
        <a:buFont typeface="Arial" pitchFamily="34" charset="0"/>
        <a:buChar char="–"/>
        <a:defRPr sz="2000" kern="1200">
          <a:solidFill>
            <a:schemeClr val="tx1"/>
          </a:solidFill>
          <a:latin typeface="Franklin Gothic Book" pitchFamily="34" charset="0"/>
          <a:ea typeface="+mn-ea"/>
          <a:cs typeface="+mn-cs"/>
        </a:defRPr>
      </a:lvl2pPr>
      <a:lvl3pPr marL="742950" indent="-171450" algn="l" defTabSz="914400" rtl="0" eaLnBrk="1" latinLnBrk="0" hangingPunct="1">
        <a:spcBef>
          <a:spcPct val="20000"/>
        </a:spcBef>
        <a:buClr>
          <a:schemeClr val="bg2">
            <a:lumMod val="25000"/>
          </a:schemeClr>
        </a:buClr>
        <a:buFont typeface="Arial" pitchFamily="34" charset="0"/>
        <a:buChar char="•"/>
        <a:defRPr sz="1800" kern="1200">
          <a:solidFill>
            <a:schemeClr val="tx1"/>
          </a:solidFill>
          <a:latin typeface="Franklin Gothic Book" pitchFamily="34" charset="0"/>
          <a:ea typeface="+mn-ea"/>
          <a:cs typeface="+mn-cs"/>
        </a:defRPr>
      </a:lvl3pPr>
      <a:lvl4pPr marL="971550" indent="-228600" algn="l" defTabSz="914400" rtl="0" eaLnBrk="1" latinLnBrk="0" hangingPunct="1">
        <a:spcBef>
          <a:spcPct val="20000"/>
        </a:spcBef>
        <a:buClr>
          <a:schemeClr val="bg2">
            <a:lumMod val="25000"/>
          </a:schemeClr>
        </a:buClr>
        <a:buFont typeface="Arial" pitchFamily="34" charset="0"/>
        <a:buChar char="–"/>
        <a:defRPr sz="1800" kern="1200">
          <a:solidFill>
            <a:schemeClr val="tx1"/>
          </a:solidFill>
          <a:latin typeface="Franklin Gothic Book" pitchFamily="34" charset="0"/>
          <a:ea typeface="+mn-ea"/>
          <a:cs typeface="+mn-cs"/>
        </a:defRPr>
      </a:lvl4pPr>
      <a:lvl5pPr marL="1143000" indent="-171450" algn="l" defTabSz="914400" rtl="0" eaLnBrk="1" latinLnBrk="0" hangingPunct="1">
        <a:spcBef>
          <a:spcPct val="20000"/>
        </a:spcBef>
        <a:buClr>
          <a:schemeClr val="bg2">
            <a:lumMod val="25000"/>
          </a:schemeClr>
        </a:buClr>
        <a:buFont typeface="Arial" pitchFamily="34" charset="0"/>
        <a:buChar char="»"/>
        <a:defRPr sz="1800" kern="1200">
          <a:solidFill>
            <a:schemeClr val="tx1"/>
          </a:solidFill>
          <a:latin typeface="Franklin Gothic Book"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tags" Target="../tags/tag27.xml"/><Relationship Id="rId3" Type="http://schemas.openxmlformats.org/officeDocument/2006/relationships/tags" Target="../tags/tag22.xml"/><Relationship Id="rId7" Type="http://schemas.openxmlformats.org/officeDocument/2006/relationships/tags" Target="../tags/tag26.xml"/><Relationship Id="rId12" Type="http://schemas.openxmlformats.org/officeDocument/2006/relationships/notesSlide" Target="../notesSlides/notesSlide3.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11" Type="http://schemas.openxmlformats.org/officeDocument/2006/relationships/slideLayout" Target="../slideLayouts/slideLayout4.xml"/><Relationship Id="rId5" Type="http://schemas.openxmlformats.org/officeDocument/2006/relationships/tags" Target="../tags/tag24.xml"/><Relationship Id="rId10" Type="http://schemas.openxmlformats.org/officeDocument/2006/relationships/tags" Target="../tags/tag29.xml"/><Relationship Id="rId4" Type="http://schemas.openxmlformats.org/officeDocument/2006/relationships/tags" Target="../tags/tag23.xml"/><Relationship Id="rId9" Type="http://schemas.openxmlformats.org/officeDocument/2006/relationships/tags" Target="../tags/tag28.xml"/></Relationships>
</file>

<file path=ppt/slides/_rels/slide3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Design-Build</a:t>
            </a:r>
          </a:p>
        </p:txBody>
      </p:sp>
      <p:sp>
        <p:nvSpPr>
          <p:cNvPr id="3" name="Subtitle 2"/>
          <p:cNvSpPr>
            <a:spLocks noGrp="1"/>
          </p:cNvSpPr>
          <p:nvPr>
            <p:ph type="subTitle" idx="1"/>
          </p:nvPr>
        </p:nvSpPr>
        <p:spPr>
          <a:xfrm>
            <a:off x="481010" y="4676774"/>
            <a:ext cx="5303102" cy="581026"/>
          </a:xfrm>
        </p:spPr>
        <p:txBody>
          <a:bodyPr/>
          <a:lstStyle/>
          <a:p>
            <a:r>
              <a:rPr lang="en-US" dirty="0"/>
              <a:t>Part 4:  DB Contract Administration</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632"/>
            <a:ext cx="3583172" cy="662887"/>
          </a:xfrm>
          <a:prstGeom prst="rect">
            <a:avLst/>
          </a:prstGeom>
        </p:spPr>
      </p:pic>
    </p:spTree>
    <p:extLst>
      <p:ext uri="{BB962C8B-B14F-4D97-AF65-F5344CB8AC3E}">
        <p14:creationId xmlns:p14="http://schemas.microsoft.com/office/powerpoint/2010/main" val="2758422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Pre-Design Meeting</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10</a:t>
            </a:fld>
            <a:endParaRPr lang="en-US" dirty="0"/>
          </a:p>
        </p:txBody>
      </p:sp>
      <p:sp>
        <p:nvSpPr>
          <p:cNvPr id="4" name="Content Placeholder 3"/>
          <p:cNvSpPr>
            <a:spLocks noGrp="1"/>
          </p:cNvSpPr>
          <p:nvPr>
            <p:ph sz="quarter" idx="11"/>
          </p:nvPr>
        </p:nvSpPr>
        <p:spPr>
          <a:xfrm>
            <a:off x="404811" y="1052512"/>
            <a:ext cx="4337309" cy="3710874"/>
          </a:xfrm>
        </p:spPr>
        <p:txBody>
          <a:bodyPr>
            <a:normAutofit/>
          </a:bodyPr>
          <a:lstStyle/>
          <a:p>
            <a:r>
              <a:rPr lang="en-US" dirty="0"/>
              <a:t>Lines of communication</a:t>
            </a:r>
          </a:p>
          <a:p>
            <a:r>
              <a:rPr lang="en-US" dirty="0"/>
              <a:t>Scope and budget</a:t>
            </a:r>
          </a:p>
          <a:p>
            <a:r>
              <a:rPr lang="en-US" dirty="0"/>
              <a:t>Process for electronic submissions (e.g. </a:t>
            </a:r>
            <a:r>
              <a:rPr lang="en-US" dirty="0" err="1"/>
              <a:t>Sharepoint</a:t>
            </a:r>
            <a:r>
              <a:rPr lang="en-US" dirty="0"/>
              <a:t>)</a:t>
            </a:r>
          </a:p>
          <a:p>
            <a:r>
              <a:rPr lang="en-US" dirty="0"/>
              <a:t>Schedule of LS items (reasonable/verifiable values)</a:t>
            </a:r>
          </a:p>
          <a:p>
            <a:r>
              <a:rPr lang="en-US" dirty="0"/>
              <a:t>Interim design schedule w/ milestones</a:t>
            </a:r>
          </a:p>
          <a:p>
            <a:pPr marL="0" indent="0">
              <a:buNone/>
            </a:pPr>
            <a:endParaRPr lang="en-US" dirty="0"/>
          </a:p>
        </p:txBody>
      </p:sp>
      <p:grpSp>
        <p:nvGrpSpPr>
          <p:cNvPr id="6" name="Group 5"/>
          <p:cNvGrpSpPr/>
          <p:nvPr/>
        </p:nvGrpSpPr>
        <p:grpSpPr>
          <a:xfrm>
            <a:off x="5124893" y="1226255"/>
            <a:ext cx="3533332" cy="4100658"/>
            <a:chOff x="5873265" y="1226255"/>
            <a:chExt cx="1819828" cy="1513364"/>
          </a:xfrm>
        </p:grpSpPr>
        <p:sp>
          <p:nvSpPr>
            <p:cNvPr id="7" name="Flowchart: Process 6"/>
            <p:cNvSpPr/>
            <p:nvPr/>
          </p:nvSpPr>
          <p:spPr>
            <a:xfrm>
              <a:off x="5873266" y="1226255"/>
              <a:ext cx="1086183" cy="404037"/>
            </a:xfrm>
            <a:prstGeom prst="flowChartProcess">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Arial" pitchFamily="34" charset="0"/>
                  <a:cs typeface="Arial" pitchFamily="34" charset="0"/>
                </a:rPr>
                <a:t>ODOT</a:t>
              </a:r>
              <a:r>
                <a:rPr lang="en-US" sz="1200" dirty="0">
                  <a:latin typeface="Arial" pitchFamily="34" charset="0"/>
                  <a:cs typeface="Arial" pitchFamily="34" charset="0"/>
                </a:rPr>
                <a:t> </a:t>
              </a:r>
              <a:r>
                <a:rPr lang="en-US" dirty="0">
                  <a:latin typeface="Arial" pitchFamily="34" charset="0"/>
                  <a:cs typeface="Arial" pitchFamily="34" charset="0"/>
                </a:rPr>
                <a:t>PM</a:t>
              </a:r>
            </a:p>
          </p:txBody>
        </p:sp>
        <p:sp>
          <p:nvSpPr>
            <p:cNvPr id="8" name="Flowchart: Process 7"/>
            <p:cNvSpPr/>
            <p:nvPr/>
          </p:nvSpPr>
          <p:spPr>
            <a:xfrm>
              <a:off x="5873265" y="2060890"/>
              <a:ext cx="1086183" cy="404037"/>
            </a:xfrm>
            <a:prstGeom prst="flowChartProcess">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Arial" pitchFamily="34" charset="0"/>
                  <a:cs typeface="Arial" pitchFamily="34" charset="0"/>
                </a:rPr>
                <a:t>DBT PM</a:t>
              </a:r>
            </a:p>
          </p:txBody>
        </p:sp>
        <p:sp>
          <p:nvSpPr>
            <p:cNvPr id="9" name="Oval 8"/>
            <p:cNvSpPr/>
            <p:nvPr/>
          </p:nvSpPr>
          <p:spPr>
            <a:xfrm>
              <a:off x="6768060" y="1339600"/>
              <a:ext cx="925033" cy="54938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Arial" pitchFamily="34" charset="0"/>
                  <a:cs typeface="Arial" pitchFamily="34" charset="0"/>
                </a:rPr>
                <a:t>PM for Design</a:t>
              </a:r>
            </a:p>
          </p:txBody>
        </p:sp>
        <p:sp>
          <p:nvSpPr>
            <p:cNvPr id="10" name="Oval 9"/>
            <p:cNvSpPr/>
            <p:nvPr/>
          </p:nvSpPr>
          <p:spPr>
            <a:xfrm>
              <a:off x="6768060" y="2190235"/>
              <a:ext cx="925033" cy="54938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Arial" pitchFamily="34" charset="0"/>
                  <a:cs typeface="Arial" pitchFamily="34" charset="0"/>
                </a:rPr>
                <a:t>DBT Design PM</a:t>
              </a:r>
            </a:p>
          </p:txBody>
        </p:sp>
      </p:grpSp>
      <p:cxnSp>
        <p:nvCxnSpPr>
          <p:cNvPr id="12" name="Straight Arrow Connector 11"/>
          <p:cNvCxnSpPr>
            <a:stCxn id="9" idx="4"/>
            <a:endCxn id="10" idx="0"/>
          </p:cNvCxnSpPr>
          <p:nvPr/>
        </p:nvCxnSpPr>
        <p:spPr>
          <a:xfrm>
            <a:off x="7760215" y="3022006"/>
            <a:ext cx="0" cy="8162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0474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a:p>
          <a:p>
            <a:endParaRPr lang="en-US" dirty="0"/>
          </a:p>
          <a:p>
            <a:r>
              <a:rPr lang="en-US" dirty="0"/>
              <a:t>Prepare design packages in buildable units (i.e. earthwork, pavement, structures) w/assumptions at each stage of design development </a:t>
            </a:r>
          </a:p>
          <a:p>
            <a:r>
              <a:rPr lang="en-US" altLang="en-US" dirty="0"/>
              <a:t>Design Quality Control (QC)</a:t>
            </a:r>
          </a:p>
          <a:p>
            <a:pPr lvl="1"/>
            <a:r>
              <a:rPr lang="en-US" altLang="en-US" dirty="0"/>
              <a:t>Adhere to ODOT standards/manuals</a:t>
            </a:r>
          </a:p>
          <a:p>
            <a:pPr lvl="1"/>
            <a:r>
              <a:rPr lang="en-US" altLang="en-US" dirty="0"/>
              <a:t>De-conflict and coordinate sub-consultant design.</a:t>
            </a:r>
          </a:p>
          <a:p>
            <a:pPr lvl="1"/>
            <a:r>
              <a:rPr lang="en-US" altLang="en-US" dirty="0"/>
              <a:t>Review &amp; approve shop drawings &amp; submittals from subcontractors</a:t>
            </a:r>
          </a:p>
          <a:p>
            <a:pPr lvl="1"/>
            <a:r>
              <a:rPr lang="en-US" altLang="en-US" dirty="0"/>
              <a:t>Coordinate Owner and 3</a:t>
            </a:r>
            <a:r>
              <a:rPr lang="en-US" altLang="en-US" baseline="30000" dirty="0"/>
              <a:t>rd</a:t>
            </a:r>
            <a:r>
              <a:rPr lang="en-US" altLang="en-US" dirty="0"/>
              <a:t> party design reviews and approvals</a:t>
            </a:r>
          </a:p>
          <a:p>
            <a:pPr lvl="1"/>
            <a:r>
              <a:rPr lang="en-US" altLang="en-US" dirty="0"/>
              <a:t>Correct errors and omissions</a:t>
            </a:r>
          </a:p>
          <a:p>
            <a:pPr marL="284162" lvl="1" indent="0">
              <a:buNone/>
            </a:pPr>
            <a:endParaRPr lang="en-US" dirty="0"/>
          </a:p>
          <a:p>
            <a:pPr lvl="1"/>
            <a:endParaRPr lang="en-US" dirty="0"/>
          </a:p>
          <a:p>
            <a:pPr lvl="1"/>
            <a:endParaRPr lang="en-US" dirty="0"/>
          </a:p>
          <a:p>
            <a:pPr lvl="1"/>
            <a:endParaRPr lang="en-US" dirty="0"/>
          </a:p>
        </p:txBody>
      </p:sp>
      <p:sp>
        <p:nvSpPr>
          <p:cNvPr id="3" name="Title 2"/>
          <p:cNvSpPr>
            <a:spLocks noGrp="1"/>
          </p:cNvSpPr>
          <p:nvPr>
            <p:ph type="title"/>
          </p:nvPr>
        </p:nvSpPr>
        <p:spPr>
          <a:xfrm>
            <a:off x="304800" y="76200"/>
            <a:ext cx="8353425" cy="461665"/>
          </a:xfrm>
        </p:spPr>
        <p:txBody>
          <a:bodyPr/>
          <a:lstStyle/>
          <a:p>
            <a:r>
              <a:rPr lang="en-US" dirty="0"/>
              <a:t>DBT Design Responsibilities</a:t>
            </a:r>
          </a:p>
        </p:txBody>
      </p:sp>
      <p:grpSp>
        <p:nvGrpSpPr>
          <p:cNvPr id="5" name="Group 4"/>
          <p:cNvGrpSpPr/>
          <p:nvPr/>
        </p:nvGrpSpPr>
        <p:grpSpPr>
          <a:xfrm>
            <a:off x="609664" y="1063167"/>
            <a:ext cx="8031068" cy="624776"/>
            <a:chOff x="407637" y="1063167"/>
            <a:chExt cx="8031068" cy="624776"/>
          </a:xfrm>
        </p:grpSpPr>
        <p:grpSp>
          <p:nvGrpSpPr>
            <p:cNvPr id="4" name="Group 3"/>
            <p:cNvGrpSpPr/>
            <p:nvPr/>
          </p:nvGrpSpPr>
          <p:grpSpPr>
            <a:xfrm>
              <a:off x="2105309" y="1063167"/>
              <a:ext cx="6333396" cy="624776"/>
              <a:chOff x="595423" y="1871275"/>
              <a:chExt cx="6333396" cy="624776"/>
            </a:xfrm>
          </p:grpSpPr>
          <p:sp>
            <p:nvSpPr>
              <p:cNvPr id="8" name="Flowchart: Process 7"/>
              <p:cNvSpPr/>
              <p:nvPr/>
            </p:nvSpPr>
            <p:spPr>
              <a:xfrm>
                <a:off x="595423" y="1871275"/>
                <a:ext cx="1020726" cy="612648"/>
              </a:xfrm>
              <a:prstGeom prst="flowChartProcess">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itchFamily="34" charset="0"/>
                    <a:cs typeface="Arial" pitchFamily="34" charset="0"/>
                  </a:rPr>
                  <a:t>St.1 Preliminary</a:t>
                </a:r>
              </a:p>
              <a:p>
                <a:pPr algn="ctr"/>
                <a:r>
                  <a:rPr lang="en-US" sz="1200" dirty="0">
                    <a:latin typeface="Arial" pitchFamily="34" charset="0"/>
                    <a:cs typeface="Arial" pitchFamily="34" charset="0"/>
                  </a:rPr>
                  <a:t>Plans</a:t>
                </a:r>
              </a:p>
            </p:txBody>
          </p:sp>
          <p:sp>
            <p:nvSpPr>
              <p:cNvPr id="9" name="Right Arrow 8"/>
              <p:cNvSpPr/>
              <p:nvPr/>
            </p:nvSpPr>
            <p:spPr>
              <a:xfrm>
                <a:off x="1626782" y="2009495"/>
                <a:ext cx="701749" cy="35501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10" name="Flowchart: Process 9"/>
              <p:cNvSpPr/>
              <p:nvPr/>
            </p:nvSpPr>
            <p:spPr>
              <a:xfrm>
                <a:off x="2332140" y="1874813"/>
                <a:ext cx="1020726" cy="612648"/>
              </a:xfrm>
              <a:prstGeom prst="flowChartProcess">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itchFamily="34" charset="0"/>
                    <a:cs typeface="Arial" pitchFamily="34" charset="0"/>
                  </a:rPr>
                  <a:t>St. 2</a:t>
                </a:r>
              </a:p>
              <a:p>
                <a:pPr algn="ctr"/>
                <a:r>
                  <a:rPr lang="en-US" sz="1200" dirty="0">
                    <a:latin typeface="Arial" pitchFamily="34" charset="0"/>
                    <a:cs typeface="Arial" pitchFamily="34" charset="0"/>
                  </a:rPr>
                  <a:t>Final</a:t>
                </a:r>
              </a:p>
              <a:p>
                <a:pPr algn="ctr"/>
                <a:r>
                  <a:rPr lang="en-US" sz="1200" dirty="0">
                    <a:latin typeface="Arial" pitchFamily="34" charset="0"/>
                    <a:cs typeface="Arial" pitchFamily="34" charset="0"/>
                  </a:rPr>
                  <a:t>Plans</a:t>
                </a:r>
              </a:p>
            </p:txBody>
          </p:sp>
          <p:sp>
            <p:nvSpPr>
              <p:cNvPr id="11" name="Right Arrow 10"/>
              <p:cNvSpPr/>
              <p:nvPr/>
            </p:nvSpPr>
            <p:spPr>
              <a:xfrm>
                <a:off x="3352866" y="2013033"/>
                <a:ext cx="701749" cy="35501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12" name="Flowchart: Process 11"/>
              <p:cNvSpPr/>
              <p:nvPr/>
            </p:nvSpPr>
            <p:spPr>
              <a:xfrm>
                <a:off x="4047590" y="1878351"/>
                <a:ext cx="1141097" cy="612648"/>
              </a:xfrm>
              <a:prstGeom prst="flowChartProcess">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itchFamily="34" charset="0"/>
                    <a:cs typeface="Arial" pitchFamily="34" charset="0"/>
                  </a:rPr>
                  <a:t>Release for Construction</a:t>
                </a:r>
              </a:p>
            </p:txBody>
          </p:sp>
          <p:sp>
            <p:nvSpPr>
              <p:cNvPr id="13" name="Flowchart: Process 12"/>
              <p:cNvSpPr/>
              <p:nvPr/>
            </p:nvSpPr>
            <p:spPr>
              <a:xfrm>
                <a:off x="5887029" y="1890498"/>
                <a:ext cx="1041790" cy="605553"/>
              </a:xfrm>
              <a:prstGeom prst="flowChartProcess">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itchFamily="34" charset="0"/>
                    <a:cs typeface="Arial" pitchFamily="34" charset="0"/>
                  </a:rPr>
                  <a:t>As-</a:t>
                </a:r>
                <a:r>
                  <a:rPr lang="en-US" sz="1200" dirty="0" err="1">
                    <a:latin typeface="Arial" pitchFamily="34" charset="0"/>
                    <a:cs typeface="Arial" pitchFamily="34" charset="0"/>
                  </a:rPr>
                  <a:t>Builts</a:t>
                </a:r>
                <a:endParaRPr lang="en-US" sz="1200" dirty="0">
                  <a:latin typeface="Arial" pitchFamily="34" charset="0"/>
                  <a:cs typeface="Arial" pitchFamily="34" charset="0"/>
                </a:endParaRPr>
              </a:p>
            </p:txBody>
          </p:sp>
          <p:sp>
            <p:nvSpPr>
              <p:cNvPr id="14" name="Right Arrow 13"/>
              <p:cNvSpPr/>
              <p:nvPr/>
            </p:nvSpPr>
            <p:spPr>
              <a:xfrm>
                <a:off x="5185280" y="2016571"/>
                <a:ext cx="701749" cy="35501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grpSp>
        <p:sp>
          <p:nvSpPr>
            <p:cNvPr id="15" name="Flowchart: Process 14"/>
            <p:cNvSpPr/>
            <p:nvPr/>
          </p:nvSpPr>
          <p:spPr>
            <a:xfrm>
              <a:off x="407637" y="1066705"/>
              <a:ext cx="1020726" cy="612648"/>
            </a:xfrm>
            <a:prstGeom prst="flowChartProcess">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itchFamily="34" charset="0"/>
                  <a:cs typeface="Arial" pitchFamily="34" charset="0"/>
                </a:rPr>
                <a:t>Design</a:t>
              </a:r>
            </a:p>
            <a:p>
              <a:pPr algn="ctr"/>
              <a:r>
                <a:rPr lang="en-US" sz="1200" dirty="0">
                  <a:latin typeface="Arial" pitchFamily="34" charset="0"/>
                  <a:cs typeface="Arial" pitchFamily="34" charset="0"/>
                </a:rPr>
                <a:t>Submittals</a:t>
              </a:r>
            </a:p>
          </p:txBody>
        </p:sp>
        <p:sp>
          <p:nvSpPr>
            <p:cNvPr id="16" name="Right Arrow 15"/>
            <p:cNvSpPr/>
            <p:nvPr/>
          </p:nvSpPr>
          <p:spPr>
            <a:xfrm>
              <a:off x="1438997" y="1204925"/>
              <a:ext cx="666312" cy="35501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grpSp>
    </p:spTree>
    <p:extLst>
      <p:ext uri="{BB962C8B-B14F-4D97-AF65-F5344CB8AC3E}">
        <p14:creationId xmlns:p14="http://schemas.microsoft.com/office/powerpoint/2010/main" val="1670383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Submittals of Buildable Units (BU)</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12</a:t>
            </a:fld>
            <a:endParaRPr lang="en-US" dirty="0"/>
          </a:p>
        </p:txBody>
      </p:sp>
      <p:graphicFrame>
        <p:nvGraphicFramePr>
          <p:cNvPr id="5" name="Content Placeholder 4"/>
          <p:cNvGraphicFramePr>
            <a:graphicFrameLocks noGrp="1"/>
          </p:cNvGraphicFramePr>
          <p:nvPr>
            <p:ph sz="quarter" idx="11"/>
            <p:extLst>
              <p:ext uri="{D42A27DB-BD31-4B8C-83A1-F6EECF244321}">
                <p14:modId xmlns:p14="http://schemas.microsoft.com/office/powerpoint/2010/main" val="3031547652"/>
              </p:ext>
            </p:extLst>
          </p:nvPr>
        </p:nvGraphicFramePr>
        <p:xfrm>
          <a:off x="368631" y="2041004"/>
          <a:ext cx="3714270" cy="2460011"/>
        </p:xfrm>
        <a:graphic>
          <a:graphicData uri="http://schemas.openxmlformats.org/drawingml/2006/table">
            <a:tbl>
              <a:tblPr firstRow="1" bandRow="1">
                <a:tableStyleId>{5C22544A-7EE6-4342-B048-85BDC9FD1C3A}</a:tableStyleId>
              </a:tblPr>
              <a:tblGrid>
                <a:gridCol w="1280632">
                  <a:extLst>
                    <a:ext uri="{9D8B030D-6E8A-4147-A177-3AD203B41FA5}">
                      <a16:colId xmlns:a16="http://schemas.microsoft.com/office/drawing/2014/main" val="20000"/>
                    </a:ext>
                  </a:extLst>
                </a:gridCol>
                <a:gridCol w="1280632">
                  <a:extLst>
                    <a:ext uri="{9D8B030D-6E8A-4147-A177-3AD203B41FA5}">
                      <a16:colId xmlns:a16="http://schemas.microsoft.com/office/drawing/2014/main" val="20001"/>
                    </a:ext>
                  </a:extLst>
                </a:gridCol>
                <a:gridCol w="1153006">
                  <a:extLst>
                    <a:ext uri="{9D8B030D-6E8A-4147-A177-3AD203B41FA5}">
                      <a16:colId xmlns:a16="http://schemas.microsoft.com/office/drawing/2014/main" val="20002"/>
                    </a:ext>
                  </a:extLst>
                </a:gridCol>
              </a:tblGrid>
              <a:tr h="396130">
                <a:tc gridSpan="3">
                  <a:txBody>
                    <a:bodyPr/>
                    <a:lstStyle/>
                    <a:p>
                      <a:pPr algn="ctr"/>
                      <a:r>
                        <a:rPr lang="en-US" sz="2000" dirty="0"/>
                        <a:t>Table of Buildable Units</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528796">
                <a:tc>
                  <a:txBody>
                    <a:bodyPr/>
                    <a:lstStyle/>
                    <a:p>
                      <a:r>
                        <a:rPr lang="en-US" sz="1400" dirty="0"/>
                        <a:t>BU Code</a:t>
                      </a:r>
                    </a:p>
                  </a:txBody>
                  <a:tcPr/>
                </a:tc>
                <a:tc>
                  <a:txBody>
                    <a:bodyPr/>
                    <a:lstStyle/>
                    <a:p>
                      <a:r>
                        <a:rPr lang="en-US" sz="1400" dirty="0"/>
                        <a:t>Type of Work</a:t>
                      </a:r>
                    </a:p>
                  </a:txBody>
                  <a:tcPr/>
                </a:tc>
                <a:tc>
                  <a:txBody>
                    <a:bodyPr/>
                    <a:lstStyle/>
                    <a:p>
                      <a:r>
                        <a:rPr lang="en-US" sz="1400" dirty="0"/>
                        <a:t>Area within Plans</a:t>
                      </a:r>
                    </a:p>
                  </a:txBody>
                  <a:tcPr/>
                </a:tc>
                <a:extLst>
                  <a:ext uri="{0D108BD9-81ED-4DB2-BD59-A6C34878D82A}">
                    <a16:rowId xmlns:a16="http://schemas.microsoft.com/office/drawing/2014/main" val="10001"/>
                  </a:ext>
                </a:extLst>
              </a:tr>
              <a:tr h="478008">
                <a:tc>
                  <a:txBody>
                    <a:bodyPr/>
                    <a:lstStyle/>
                    <a:p>
                      <a:r>
                        <a:rPr lang="en-US" sz="1400" dirty="0"/>
                        <a:t>BU 1</a:t>
                      </a:r>
                    </a:p>
                  </a:txBody>
                  <a:tcPr/>
                </a:tc>
                <a:tc>
                  <a:txBody>
                    <a:bodyPr/>
                    <a:lstStyle/>
                    <a:p>
                      <a:r>
                        <a:rPr lang="en-US" sz="1400" dirty="0"/>
                        <a:t>Earthwork</a:t>
                      </a:r>
                    </a:p>
                  </a:txBody>
                  <a:tcPr/>
                </a:tc>
                <a:tc>
                  <a:txBody>
                    <a:bodyPr/>
                    <a:lstStyle/>
                    <a:p>
                      <a:r>
                        <a:rPr lang="en-US" sz="1400" dirty="0"/>
                        <a:t>Area 1</a:t>
                      </a:r>
                    </a:p>
                  </a:txBody>
                  <a:tcPr/>
                </a:tc>
                <a:extLst>
                  <a:ext uri="{0D108BD9-81ED-4DB2-BD59-A6C34878D82A}">
                    <a16:rowId xmlns:a16="http://schemas.microsoft.com/office/drawing/2014/main" val="10002"/>
                  </a:ext>
                </a:extLst>
              </a:tr>
              <a:tr h="478008">
                <a:tc>
                  <a:txBody>
                    <a:bodyPr/>
                    <a:lstStyle/>
                    <a:p>
                      <a:r>
                        <a:rPr lang="en-US" sz="1400" dirty="0"/>
                        <a:t>BU 2</a:t>
                      </a:r>
                    </a:p>
                  </a:txBody>
                  <a:tcPr/>
                </a:tc>
                <a:tc>
                  <a:txBody>
                    <a:bodyPr/>
                    <a:lstStyle/>
                    <a:p>
                      <a:r>
                        <a:rPr lang="en-US" sz="1400" dirty="0"/>
                        <a:t>Pavement</a:t>
                      </a:r>
                    </a:p>
                  </a:txBody>
                  <a:tcPr/>
                </a:tc>
                <a:tc>
                  <a:txBody>
                    <a:bodyPr/>
                    <a:lstStyle/>
                    <a:p>
                      <a:r>
                        <a:rPr lang="en-US" sz="1400" dirty="0"/>
                        <a:t>Area 2</a:t>
                      </a:r>
                    </a:p>
                  </a:txBody>
                  <a:tcPr/>
                </a:tc>
                <a:extLst>
                  <a:ext uri="{0D108BD9-81ED-4DB2-BD59-A6C34878D82A}">
                    <a16:rowId xmlns:a16="http://schemas.microsoft.com/office/drawing/2014/main" val="10003"/>
                  </a:ext>
                </a:extLst>
              </a:tr>
              <a:tr h="578959">
                <a:tc>
                  <a:txBody>
                    <a:bodyPr/>
                    <a:lstStyle/>
                    <a:p>
                      <a:r>
                        <a:rPr lang="en-US" sz="1400" dirty="0"/>
                        <a:t>BU n</a:t>
                      </a:r>
                    </a:p>
                  </a:txBody>
                  <a:tcPr/>
                </a:tc>
                <a:tc>
                  <a:txBody>
                    <a:bodyPr/>
                    <a:lstStyle/>
                    <a:p>
                      <a:r>
                        <a:rPr lang="en-US" sz="1400" dirty="0"/>
                        <a:t>Bridge</a:t>
                      </a:r>
                    </a:p>
                  </a:txBody>
                  <a:tcPr/>
                </a:tc>
                <a:tc>
                  <a:txBody>
                    <a:bodyPr/>
                    <a:lstStyle/>
                    <a:p>
                      <a:r>
                        <a:rPr lang="en-US" sz="1400" dirty="0"/>
                        <a:t>Area n</a:t>
                      </a:r>
                    </a:p>
                  </a:txBody>
                  <a:tcPr/>
                </a:tc>
                <a:extLst>
                  <a:ext uri="{0D108BD9-81ED-4DB2-BD59-A6C34878D82A}">
                    <a16:rowId xmlns:a16="http://schemas.microsoft.com/office/drawing/2014/main" val="10004"/>
                  </a:ext>
                </a:extLst>
              </a:tr>
            </a:tbl>
          </a:graphicData>
        </a:graphic>
      </p:graphicFrame>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7740" y="5079071"/>
            <a:ext cx="3108326" cy="888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AutoShape 2" descr="data:image/jpeg;base64,/9j/4AAQSkZJRgABAQAAAQABAAD/2wCEAAkGBhISERUUExQWFRUUGBwXGRgWFhcYGRoaGRogHRgdHBgXHykeGhwlGhgaIS8gJSgpLCwsHB8xNTAqNSYrLSkBCQoKBQUFDQUFDSkYEhgpKSkpKSkpKSkpKSkpKSkpKSkpKSkpKSkpKSkpKSkpKSkpKSkpKSkpKSkpKSkpKSkpKf/AABEIAPIA0AMBIgACEQEDEQH/xAAbAAACAwEBAQAAAAAAAAAAAAAABQMEBgIBB//EAEYQAAICAAUCAwUFBgIHBwUAAAECAxEABBIhMQVBEyJRBjJhcYEUI0KRoRUzUmJysrHBY4KDksLS8AckQ1Nzk6IWNKPD0f/EABQBAQAAAAAAAAAAAAAAAAAAAAD/xAAUEQEAAAAAAAAAAAAAAAAAAAAA/9oADAMBAAIRAxEAPwD7jgwYMAYMGDAGDBgwBiu/UYhqt1GjdrIFDfc322P5H0xYwof2XgZgzamIJI1G+WLHt/ESfU97oUDE5tNWnULPb53/AMrfkcRnqcWrTrF2Fr4k0P12vi9ucRZLosUWnTdrW5PoGA49A7YE6MgcPbWGLb0dzyTY3NCgeQNgQNsBazJfSfD06u2qwL+JG4+dHEfTs6JYw9FSdipBBBGxG4B2PwxFJ0dLLR/dP/FGAL/qWtL89x8qwtyeYbLzzCVQEkKuHQeQEim1DTaXpBJLMLPvDjAaDBjnVYtaNix6fD6Y4y0RVFUksVABY8kgbk/E4A8Xz6fQWdtuaG/rsdsSg4y0zZybMTHLSrEIiFKzRGRJDR28rKyVV2p317g7Yhg9q88kayTZLxY2oiTKSqxIY0p8GbQ+9g0C3OA1+DGdyft/kXbQ03gSf+XmVbLv9FmC6vpeH0mYVV1FgF5snb88BJgwsHXlavDjlkBqiqHTRKV5jQ4kv5K3pjyP2ii2DiSMmv3kbLuxAUWdrJI/PANMGI4p1YWrAj4EH/DEmAMGDBgDBgwYAwYMGAMGDBgDBgwYAwhToEneStW7BdVFtV6udye/wAG4w+wYBXkekurBnk1Ec7Gzs2kWTwPEf57cViKPoB8fxS4rWX0hSBqKhbst8AfnfqThzgwC0u0DDW7PGxrU1WjdrKgeQ8b8Gux8tKPqsUeYmeWRFtkjQUwauDYPvDWT5gKAHPNOs2V0NrAK6TqB4Ire77VjE9M6ZEZYC0SmZguidQrfdhmlkjLj3WDalLbF1fudQAaTNZNUdBEShkY+QC4zpGollsafdq1rdhYOLC9WCkLMPCYkKCxtGJoAK+wJJNBTpY+mL1YxHV4ZvJOky6MwJIyrJr1eKxXLaey7tGSTsdKjvgJeh9bhMOYiilPj6tVODqXxyFy5ojzeUxEkbWcasZZQETSaSq9BpoC/+u2FeY6VF9py+kDUqG7v93HpoVxfiGJr58gwyBZWkd2AjAGkegUEux+d18lHrgFPUslDmBmfH80a6Y6NUDGNepdW2rU4G+x0AG+MK/ZT2WyqSGTwBFJWpY11LHoNVIItZj1Ej0BS69CfcmmceRFlaNYJWLCMJcjebxGZm1bKRa1W2pQd98arO5PWAQdLrujeh+I7qeCO49DRAWax4RhRmusSoyr4VtpLMoN36aWJF7huxNAkgbXx+1pljRnRQ0hFKodiFKi/KQvm1E7dhvvRGAuTdDha6XQT3jJQ7AAe7XZQPkKxy+SnUkxzWDW0iBq3JJtaPBG38o+OKq9fcpr8M16Ux4vfVXHmjN0di1XWGuUlZo0Zl0syglf4SRuPodsBSPUpUsywGh3iPidt6UAMaJA433NAYs5TqUcl6GBIJBHB2NHY9rBF8YtYq5zpcUvvqCezDZhYK2GG4NMaPa8BawYVtl54t428Vdzoc0w2OytweFUA1W5JJxYyvVEc6TauOVYUeasXyCQaPerwFzBgwYAwYMGAMGDBgOZJAoJYgAckmgPrjhM0hqmU6gSKI3AqyPUbj8xjnOZUSJpJI3BsUd1YMNiCORhUPZCDzG2JY7k6SaPvDde/fvxVUKBt9rSida0OTY23I/xBHzGJEcEAg2CLBHcHFI9IXQ6am84AJOkkaQAKta5F8ckn5Tfs+PwxFpBRQFAO+yihz8MBR9qJmEIRPemdIgbqtR3PzCg7YSjoUyzyGJo30Kvvaka/eAZ11aqMaMdlsOwO2LcwP26CF/MsSvIjsTZJGlFN8uBrNnkb83i/kp9ETykWZZCRv71sI4t/iqp+eAT5rMZmCOSzKLsKzASi2GmOihJPmZAS2n3TsdV4gTrPiZiCIaSkADssbWKCrWoH3QmoPZ3pOLYAabOJckMYAoEyEfCMUtD+t0P0wo6blknfMzTCNo70ISBsqgktq5HlcCx/BgLWT6xGZZZHOgKqKA4oqANTaj7o3eqv/wAM+hxa6lmA8IVSPvWEdH0Y/eCv4gmvbsRhZkvZoGKN9TBiNTIdMifeBgQfFtqCyMNmBO/qbXZ3IyxSqNcRZAZCwcxsLDBSFdjy7Ss1vZutVbYDSxnXmm9IkA421SG+SvIC1s217jcYZYy3sjnfuGl+8laaRn8qdtlXz+6RpQG9R55OHGe6myIWKaOAC5FAkgbhCexJ57V3wFzNRsyMFNMVIB32JGx235wih9n8wun/ALwx51WW38xZaF7H3B/qn1OCD2rZv/BYAEKbJB1aqNCuAFY17224GLUnV5RA7lArKVAsHcsqlvLsTTMVAsWV53wFvpWUkjUq7l/N5STZCjZQSRZNDvfzPOLuI8u7FFLLpYgErd0SNxfejtiTAGDBgwBjh4VJBIBKmwSODVWPTY47wYAwYMGAMGDEb5hRywFC9yBtxfyvASY4mBKkLzRq7q+3G+BplBAJALcAkWe+w77DHeAzi5eOGRBNO9qhIj1PXvhtXlA1e5wb/U3HHLGSVGY0rI3q1nXXlDkCyddDe14307Pp+nRuwZlBYCgd7Aoj/Bj+eOP2RDYOjdSCKJG4JI7+rN87+AwFfI5YpK2qUNsSEB3GohmOm+NVkH+auBhpirncgHFjyuN1cAWp/wAx2I7gkYrv1bTFIzinhUllFngWCvdlatvqOQQAUBA4zsxQks4ijskG46VCpHujxTYI3vf0w26S5T/u7KQYlAVtNI6DZSCNgRsGXbfcCiMIPZvqEE6QZeJzKYm8SZgbAdSxKsw2LiXSaG1UeKxqfAUSNKT+AL8FAJJ/Oxf9IwFCWWnzEhKroVYlYkmjWok1wNUiihv5flitlctoyUcekBpyAynt4zapR8aQv/u+mKk8uvLRRqATmZCJVVga8RvvlJ9VDkH00YsdH6FPFO/iSGWESPLEXbU6s6gFboeUa5ALuhW+9AG2f6cJiocXEASV1MLbbTYXYrWrY962wjzkkcMOalVY4nkZo0ul1afuxsKJ8+tq73h6/Uh4cj6T5NW23m0kjb5lSB9MY/p+dykjQrCoqJxJPK0TK0nhxh1dWZQZQXkTzfzCveWw1WRzASNI4o3cIgUHToXYUPfrmuwOIc3n8yrDTECKFqNR3Oq/vAO3k2q9222vEXUupTqoatANlQNOryqSBIWsKDsTpFgA73jlc9m2rZF1jY+XyggC92NEM10Qbqtu4SR57NEEeGAy2bo0bVioAJHDaL37Hi6Wz1XMTKQIgTsb8hI7Ub/PYWeNqxBn81OsQpkV71tYukL+VRtpJohbP+di7lJyqqJSdZ1HzadWkNtq0eUbEWeMBPk2cxoXFOVGoejVvx8cTYjGYQ/iX8x6X/gR+ePYZlYWpBF1t8MB3gwYMAYMGDAUuqZR5FCo5js+Yg0StEEA8g/EEEc4rZXpswZWeXUQRq53UBthwBbFDxwCMWupwRMtSrY37MSLBB3XcbEi/jiBemhqeOeQA7+9rUghq2axy97fwqOBgIj0hzJrLD95r7mgDsApFXpsXdi9qAAwtz0ccsrUrksDqKuAAAwTuQAdK6ru6fg3WHPg5lSakjccjWhBG/FqfTv64rJJOnGUQkKFtJEAIqyBajy2TQOAV5+eJ1Qx+IVpGTkmpNW5L2QmhN14IK8b4dw9NJjUgyROAAPOWqhQtQdDWBuON+x3xVHWGB8+RnXe7CxSCxwfI9/piab2lRBbRTgeohdv7LOAt5POEnRIAsgFkDhh/Evqv6g7HsTcxmOodeyuYjIjk0TLbRF45UKSUQpplBreiOCCQbBrHea9uctGxBkjpdAZjIq0WNP5SL8i0zXWxwGjvGK9r/aGJkQRiVpC9fdxSsfDXzsfIpYxNS+ZQebAJGHk/tKrWmXRp324BCCxsWkYVW3a+3rhZ0z2czeXJdHy7sw00ySqEQe7GhDsAi/0i+ecBS6Z/wBoPTPFZmnXLnQAI5gYaZiXl2cDcswBPcqcOn63FmsqPCdJPH0IRHIrUJCA9lTyqFj9MTTZvNgebKxyeojnBP5SxoP1wk6j0vIkF5+jksdyRl8vIx/1oWJ/OsBP0voKp1GVgZCouUBmtUaS7CA8Bi8zEevyGNaeNsfP8ll+m5eIurZjKFvMQGzUAJJJVQstIauhtWL8BMkII6oCVpmCHLyqCGDAAqgdhYC7m29N6wGrzDokZLhQoG4qx+Vb7/Dc4z/RoRJnZiyBRAkSRp/BqBY7Da6CbDiyN+cejJ9QfRIz5dtO6pJFIlejMVkYa/p5fneOem5h4c5McyI4vGiRwyyFoyYtSvbOi6TpZTW+wJ7YB/mcgrkFr2FbGtiysQfqg+ljvhc/stGzFnZiSdRGwGrUxJog9m01dUB3AOHCOCAQQQdwRuCDjrAVZOnqzFjdnR8vu2LLt/Ub/LC7NLlp3/eHUy+Ht/CbO2pfLqFixWqu9Ym6roDamVWKqNIYX5mcBa22JYjfCSCKPUX+zhkSQxqNmJLBUDVRHu2XJZao2pO+AZy9JyrMU1EMCLske+bIBO1tR43oni8OMvl1QUvFk/Umz+p+mM0ia508OMEjUwLMQoVZCEFKLCgICBXNCxWNLPmkT3mAvj1252+o/PAS4MKc97RRxNTbgbGjuDp1e76BSLN/iHrjge0qlbVGJAsjy2PKzVzzYC+lsN8A5wYWdU614JA0hrBPvAEEEUKrvd3xse9AsYmJAJFEjj0wEOc8Wh4Wi7316qr4ae91iiM9ml2fLq380coo/NXAYfrjvr2bWNFLT/ZwXADEAgmidJ1ChYB+tfIqIesSeIAueycikDZqV7sXQVv4b+oHrYBlF19F1a4poiNzqiYg3yQY9Qb6G8dwZ1Z7MU+kgsNI8N/dNWRRIHfkcjEMfU82PfyyuK5ilU71ZFNvzt2xQ6f1aPwR9oy8oIBLNJCGBvUzGxZ0+VjvW1eosNQo2F7n1x6MIMvn8iVISbwx6eJJFXH4WIA3IHFb1i7DlmKDwsyzDsW8OQEfEgAn56sBZnzyK2lg3z0OV+rAaR9TjGT5pGyEYZQz5uYSMooVFJKZjqY7IPs6EWa2Xa6rD32nmzCZWSijF1EQoMhDSkRqRu1+Zxtt88Vj0WIZrLZeMaYsrG07IpoF3IjiL92FCY78kC8AyhjzEkTEssZkB0oFI0hjsSx82vTvwNzW1Yq+LGjyeJKRISaHiShAHJVe1A7VZuuRQoDQ4ov0WAs7lBqk2Y2dxVevocAmyau50LmV900u92U5AIBIGsEmqJ9KCi8YXjSS3LtLIqjf3FOldrFABQz8evPOL8PS4kYMq0QNI3Ow+V18MVM1DHJmUUqCUUyNsO/kQN62DJQ/lwFSOV8y/iKSkCXpfjUNwzID6jYOdgp2vUSvuX9lISx8SOJolFRRFQ6jks7F71yMWNk/mSSTcXJstHLsAnIQnVG2x2UizGOOLH8uJ4epKWCODG52CtXm591h5W2BNA2ByBgKY9kcovuQiL/0C0J/OErhF7R+zADZdYpZjI81IZZWmVNCNIzVNqNER6Dv+Mc42uESOJeot6ZWAL8NeYbUfqqQL9JMBW9muvwreUkbRmITTo5G7SecFG4IOqwo3A2qqJ02MN7I9MOagkzJZazeYknCvGrjQCI4tzR/dxIdj3w0HsaoNqwQ/wCjM0YP0EpH6YBqWrNgebzQn10DS4+gY6vyU+mGGM9J0SfjxHr1GZlU/wBjY4g6Lm04zMvyZo5P1MSnAaCaYIpZjSqCSfQDc4p5MAHxZPK8tAA/hUAlU+B5J/mJHYYS57KZ5mUanKCy1JlzqYVo2Z18oNk/EL8cQZ77V5BM8TC9SrLBRtR2McpF0cA2znR3lfWsoCkhtrNrSUNjVakJv0YjviP9gTMDrmO40ghnsAhuDY8wJWn5OkYo9H6lmVy8IAVgI0APg5g2AoANgb/PFr9t5rtHEf6lzMf90RGAmzXQZSTol0KRp0rYFbAcb2FVaN8jsCcNsnAUSibNkn5sxYgX2F0PgBhKvX8yPey0deq5i/0aMYkyXtC0swjCqtHzHxEazRIUVydrPcCvXYHjLfIv54R5zI5eRxG+VjlfRrbyLpXegNTDckhqHopJra7vW68KyAdJBA1MpJOyhSu+okgD4nCwZN4o2dxLq3dzDNq7dhLVgKABYugOcBQ6r7I5VjJoiCCOI7IWUmRvcpgwA0gHb+dfTEv7FiVfLP1CID+aZq/NWGLUWQlMSrrkEkjLI+qNSAdYY6ioF0FC1Y2H5N0jnA3eNj/Qy/8AG2AyvUMsYUt+ogitSifLxStQII2ADHevj37YWdD6FmsxAsjZfLIGvSrLJBIF2VT90aFoq0CARxXc63rMGclheNPCiZgR4gdnK33CsqgEGjyf8xFl8gqxrHLlpJNIAMrCAsxA94mNg1/HSMBl882aTNQwsK01mWC5h5EWOKUBiYmS23lBFEV4QI90htd0Onnzc3rIsKnsUhQcf7WSUYQ9GycbZvqE9vHHAseXUiSQMBHGZpTudhc4FceXF72Whkhy+XDMwWVPEshPLLMTIyttdan8pHcUeVsNXgxREU4X94jGq9wrv63bb/SvhjkGbcvGDuDSSk8elqvpxwcBdeUDbuboetYU5fNp4rs714j6UG4oRCmBZdq8TxOdu2+Js11QxRNJ4Eu1sUVUZtt2NIxBvc7bn54V9LigkiiaUkv4Q1hldY2L2zkK6hTbMTY5FegwDdOvQFQyvqBYKNKs1krqoAC28u5rgXfGPcxn8uw0syMr7VsykUx3PFVG+528pwhz3WI78FEV44dGmpCAwWiQNN2VXcD1FY9yjxllQwNpkNhw7FgQmu2BNh72oE0T/McA3iVwgky7eIjC1SRjuDxpkILAH0YEccDGU6h17w+mZmcE+NnjIYV/F94RBAfLYAC+FZurIF7i9B7Q9VaLKOIEbXp8OMtsqu1Rx78k62UUO/NCyEvWOkBJun5KEaqf7Q5Y8x5RAIw2kbDxXioAUK4wDzpnToIoYo/s5HgqiKTECfIAAbW/QHnDB+rxbg+IvbeKVf1Kj88Q5nqUkKNJMsKRoLZvGNAep1RgfriPp3tB48YlihkZG4NBLFXYEpQkG+eMBe/aUIH7xAPiwH+OIcvmIyfLmNW90HjPfjYXXbHadRbvDKvzCH+xjiKfMwn34nPzgkf9VU4Bg242PyPOFHtDLpUBia0sbDqnmAFWCwDLzYo18MSRzZU/gVf64Sn96jGe9rfAVHKNEF8J7CgXZ90ghwQ1XXlIJBsjAafKwyqiAFKAUUVN0AO4aia+GL+FeW+zcJLfwGYc/wDHiyckp4d/pK//APcB5m80wCqteK+wHIX+Jjxar9LNDa8V4FYSJEoIWO3c6gS2qwurvbHUx+I+OOJ+kxxl5zLKhCeZ9d0iWfxA0BZOOunytqArzyfeyatiikVGtD8VAD/Vc+lgxkgVipIvSdQ+Boi/yJxRznndI9IFtre6vTGRp4/ifTz+EN8sXpkJGzFT6gA/44U9MjnYtMJIysh8oKNuikhCGD0A27e6fewFvOZmENpdmU1zciD/AHhSn88W8vGFUAEsOxJLE/U84qSzZkHaOJh3Pisp/IxkH8xjp8+68wSH4qYyP77/AEwFwDFfOTOoJUIQBZ1OVqueFPbEQ6lGo911H/pSUL591a5xnfb7qMYyGYMctSSKIlAkPvSsIh5Ca/FfHYnAL+jqzdHDEaZOpSlzfNZyb/KBh9Fxu5suroUYAqRRHwwimyqrmMjlkHkgR5R8BEghjB/94n5p8MaK8Bl+tdQljjMOohwjssmoKZAoAQAnYOWYBj2AJGnUtLch1V61lxCyoZNLSl1di7BUYlm38NFJI3BcEWAQdZ1DLOSskVeIlgBiQrK1alJANbqpDUaI4IJwqiEr+NGqFNcpEr2NQDKtaACbPhFBqJAFE6TWnAWepdWhkhChwRMVSgd9LEa7rgaNVnHEOcSNypkRYpS1U4tHY8X2DbsP5iRfujF7wx4qDzAoCdlIU7aVGo7bB2oYtZrLLIhVuD6GiDyCD2INEHsQDgKryZYm2aMk0PMynjjk48Ayv+h5Dfg5HB+e/OJOnZljaP8AvIzTbVqH4XA9GA+hDDti5gMX7QjKJLlxaKgd8zKQ5A0QqWFAHnx2iNDckHCeWdXz8082Xz/hiKKKB41nJA8zzHUrcFig73pGNSkyHM5yeSvCy8aw2dwKUzTfo8YP9PzxS9nvYLK/Z43lhCzSKHkKM6HW/mYeRgBTMRtXAwFDrntUBAwiZ5WkpCmaiARUYgOzDw11gLflLi7xd6V17Lxxqg6jEzBVHnQBQQOVGoFQfQs3GLM3svkw1DMTRtdALm5FN36FjviaT2MUijmJ2+LmOT+9DgJouqlgNObyzfKhfzGs/wCWLidQcmqhI392azxt5dHc7c4z0v8A2fubrMIQez5PLOP7QcV2/wCzk+uVP+wdP7JQP0wGrizE4HmjDGrGgjn0OpvlvjL+1pmZ1Igltk8MjajqPAZGb192lvY2aAFc+xebU0qZTT6iTOIfyWQAfniOb2PzTe9H3G8ecfsbWhLGTyAa1c74DT59Fm0gwsKJNtH30kLuOKJu/hhNB0fZogtBKUgxLp82sggxr4jEWhtiA2nkWaUXnAQqfaGOopQ6hGTqAYkEGM9kfkfhxdy56gN2jzqnvUmUl7/0qTt8cBWz+WaKaAtQDWfC0/eyzDSFVnkjoxEglggsGTa/Lja9LnRfKWYyOSzEpIupu9ahsNqAvYADGKk6ZmhOMzeb8ZU8PUctEx0HzFaWYKd+9Xh10PqGbMyLK2YKkm9eTSNeDy6uaF/5YBz7RQM8aokkkbu6qGjYKa317sCKCamqtyBiE9GzKqFizdadgHhRhQ4B0lf0rDvFLMdZhjLB3AK887bX2HoQSOw3O2AoN+0VG32WQ/7WO/7q/XHR6pmwttlLPcJOh/LUBf1rDKbPRoyozUzAkWDwotjfAoeuPc1mljXWx24AG5JOwAA5JOwHxwGU6dmI4M1NN4eajM6hmy/gJp1IfPIPDFsx1i2s3Yu/LUPW+sQ53M5DLxsHVpWzEgIIISCM0GVhe8jpyOx9MaXI9OYytmJaEjKEVQB5I+dJYe+xbcngbAdy1T2p6EJlR0S5Y2vWgUTBaO0btQBLadmNVexNYBbkui681Nodljy4iy4tiWHhp4opiDYHjKDe5KAE83JK0MavC05MxILs/ikbu2nbdaBbccEc+oW9MzWdy4mjaSLxlJmKNAztL4reXS6TAHzUgtdqAs0Thw3TcxTM2WysjyUZKmlSzp09427EjkYDiH71mQZn7zlFIIqhqBAPvC2jb0FMBsDTHo6aJGQ7nw0cMdVnVavZckk6kBv0KjtZTtLNqqPKNG6aUd4ZIZNKc6F8R0GsityCVDXW4xePX18ZGeDMRkq6eaF27qwH3WoHZWwF0dRjWaYuwUL4abn4FrrsPMwv+Q+mLKdXhNVIp1DUKNgqL81jYDY78GsZaLrGRY3LnPDZ5DJpkKxgizoGmdACApHPffahUvV8+k81RgSqEGl45F02SNIJRWJ83INqPKdJokA56hmow3iI6+JEDqFjzJYDLv3uq/m24JwyTMqyBwRpI1XwKq7342xlYmuSJTlnA12tNRFGRvMHFHZr2N0x4rej7XdUdFly8KveYFFF0NIviECQjSSEUqxayb1bAW4IDlM0XyccIS36hNcxugqzt4kiG9y4y2oaRwFskbBt/jA5d581LEctHl0iyya418V9zOtI1wrQpPEFWffv0wy6dnM3KuoLsGZCYswrDUjFH2mj7MpwGjaQk0Yid9jaEV67teLDcYzP2zOx8wzyD1D5Vv0ATEv7YnrZJQf5sqW/slAwGgjqhQoUKFVXwrthW8mXEm8rq2rgyygE3wFY6avsBWFie1UolCOgqgWJjmQrq16SVAcBfumG7dx9bEvtUFBb7khQSfvmVqAU+60Y3p15P4hgNAeMcxnyje9udt/jtt+WEmR9rIpU1Uo5G0sRG13TagCPK3+6eMcZ/wBtMvAoMlou+4aEjy8+7IeLAwFZrObiFgnxZDdKwUKsoAGltX4yCGrc7dxjVYxHT81HNNDKqloj476gFfUCV0+ZBvRY7H3eN+ca1eoKe0n/ALUn/LgLCA0Lomt6FC/lZr88Uum515NyqrRKspJ1Kw5HFEcEHuCD3x1+0Y0pacV/o5T+unFGN4TmFeNzrYkOrNKNQo0dJ2tT2qqJ71gHeMZmmhzEjEQo4ZNcjFwLjJWvwEkeHRFAbllDe9WzwYDFZ6aN1QJBSuyKE1KmkyjU2yj3tPhHk1qLV5LxqcrkhSM6KJAPwksFJFHSWA2qxdDb54qZ/rvhyaAqnzqgtwtkqWI3FAgaOSL1jvQPGZ9oDGQJEUMEDMqyBiGY1pFgd6Ftp1XtZ2wDkHHuEf8A9RsXRREfvCoTUdPLHUTY5Eeh9IsnUeNJOJOt586lgj3kkFkA0QnBJPKgnbVWwuvNpBBB7TlJZstIQCRKYYhqZdWsEPIWQ6ggYKoIr8RF6hi7F0ArpijzGZaUAGSTx5Sq3vfhyMygn8Kb0KJut+erdPCnLxqVMxmjZm00FCq4TyjYKp9yO+x58xOlyeUWNaW/Uk7lieWY9ycAqT2fmQVFnJVG5p44HFk2SSIwxJJJJLWSTvjOe1D5wzRxrPEXh0ygiOSO2fWqqxR2JuNJfKF3xv8AGQzMgGcvUIy862SSpIUIirTFb1FZVFBlO9EG8B1B1fqMf3JyET+Gi/uc3tpNqKE0S/wHa8U5+sQyAtmOkSkAsC3hZXMKCpIbdHLbEEcdsarIAmWdibGpUX4BUBP/AM2bHPXEX7O6cCUiPb/TMEP953+uAxma6pk/D0ZXK5mKaQlY1EGby4JG586AL5QCavtjQ+y3RQmWZHDMZGa3kDrLIOQz6jrVgSa3sAAisR5KBPt/hjfwVllA7KZ2Via9Trk3+eNPgKHS5CNUT1rTuBQdT7r7bWaN+jA9qxx0nyNLETZRy6+ULUchLKNtiAda3/LibqOWYgPH+8j3XtqB95D8GAG/YhT2xA+YsxzoGZSCjALuAdwSvvWrLprtqa+NgZ44mUlSBsSDR9D2wkf2qGqhGzDWFsaid3K3pC7+6x22pTuDsZ8x7RIjAFSQQtdm1M1BSjUQe+9dqB7BU6OhSPKyEHV4a5eUtRa12GpuSVlDLt/5hOH8kYYEEWCKIPoecLZIAXlhJoSr4iHmmFByAf4W8Nvm2LuQzBeNWIpqphVUw2Yb/wAwOAqdKyqeGYmVT4J8LcX5QPJZbckxstn1JxYPSoLvwo7u70Ld6g13X8QB+YvEcvknVu0o0Hf8S2yUPiNYPyXF/AIcp7MVJblGSpAFC1s+kKCbs6USh/URwABeboUBN6KN3sWG+rX2P8W+GGDAJM50FUhcwhzIsZ0L40tFggCA+fjyKPz9TdnpsSOqSpK7A/6QstjUCDfoWIING1ANVWGWKv2KpNaHTqPnFbNtz8G483cbG6FBawYMIus5iUSqI2ANDSC6BSSW1DQTbtpA03Q2JvaiF/rGWleMiFgslggtdbetD6fDnthe/Tc2CSs11ekMT3si9t91QUeAX33o8Rw5/cF14NHb3irFd1HAYqtEcAGybxJ1LxXZVilBUAoVVwrs4q7Ybige1VvyStA1jjk0KCy6gBqJWwTW9URW+FyQ+CzBPvMxMdTM10ANgTXuxqNlUc79yzYtpmDQQSIXUAOSCbah2BFHvXxwgyYeKZl8VPO4cl/uyyiQu7Iy6kltSV02hVQLHchazeTK5vJoCW3llkY8syoqgn6sABwAABQGNHhLLPfUI0r3YGcn5uFG/wBMOsB4xoXjEfsKLPXHL7rI0ikDh3GpXXyhCVGZNOpNsCTRGNX1qYrl5SvvaCBfqRQ/EvcjuPnjHxdYEIzEkZQhQ0dva0Ytf468xKeFRNk15jxgNNk8uXyjeE1GYSOrHt4rMynb0DCvkMHX0kYRxwkK7EsGYWECqaaiDZDMlWDvirkPaJFRFWMlAqqrKy0fKSoGqvwhd+ASRe2O8r1hZZw/mWMRELqUjUXfc7fhpEo99YwFH2VjMeanjZ2mZEjRpnADMyFmZSFAACidAK+vGNZjLdDlDVOppZM1N/rK1oD9XjU40r5hAwUsoZrIBIs1zQ5NYCTCnPaoC7oLWS7FgASkUjfAMaU/HSe7HF79oxbHxEotpHnXdvTnn4Y9meNrRip1eXSSN7BNV3tQ30BwCUdNzQLsHtloRaioUkKVJagTRsMQNJLWOADgn6TmXkB8QohdixVgDp0BFqhV2uoWCAXb0GGPTZyD4TNqKi0Ym9cfZr7kbA/Q/iGGGAodSXSqyC/uSGO/KVT2Tz5SW+ajBAdE7J2lHiLv+IUsgA7D3D82Y4vMoIIIsHkYSAlYu5bKPvQFlAPjzcLf73ywDTP5cuhCmm2Kn0ZSCv0sC/hiHNyzeExUKrLuOZLA3YADT5iBQ+JHPGOZuuwqLDax6pTAcVbA6VskVZF/niNfaOElRbeegvlJu0EnbsEIJJ2F4CrJ1DNk+SMlaUAlNOoi/ENMwKiyK1D8JPmsY7y+ZzBjeQ2Soc+GYiGJ02iqSF44PvWe/OLUXWlK6tEgGkMLTnU2lQCDWon8PI71jib2myy3co2YqaDEahyLA55+dGuMBVfrGY1UIdjeklXsgDckAeXkH6hebqzBmsyZEDRqqGyxFnajQ+erTvW4J2Fbz5brEUjBUJYkE2FagBW5JFb2CPUEEWN8XsAYXZzoyvrIJVnDU3OksgSwPUKNt+59cMcGAT5P2XijlWW2LLde7VHVXayQGq7s0L4AF2DpyqwYFrGvbavvGDMSAObAA+GLeDAKsz7PI9hidJYuy6U3Y8ebTe1kdzRq6sHM9I6LFJMrJ4mncnxIlunSwyzReQEqw8p3ALcEg43EwOk6aDUaJ4vtfwvGb6H0yWHMDUj+aMmVy6shkGkKVI0sbttmTahp07hgbQxr9qkbbUI0XtYFsd/Ne991HHJwxwr6aGM+ZYk1qRVstVLGLoEUPMTxY+t4aYBb156jAPBdb2PCnUb8pAFLXmob8jnC3IsfskQq2klRW+JEgEhNkk7I/LN23OJfahr0JdWsh7ah5RGWHlYivG5Cmr32OJMoLGUCiloyn5aCP7pRgGE/SIH96JDxvpFiuKPIwlj6DGTM+p1CPSaXJ0qio2wk1LYlDMLG23ph+sNOzX7wUV/SW/5sJy2nIuy+YyeI45o+LIzLuFbamG+k7YC10jIKcrErr2V63BDXrHB2IbEHVujIQ7vI/hqh2vdau2Dk3dMbuxVjgkFqjKgVbAoUBYBoD0+QxAOrwkDzgatgGtTv/KwBqu9VgM3L1KCSJdKyRhVLDR4au3lOoBrvXpWyO+oXztf6bkIMxEdDSAAlTsq70m4GmqAG21Ux2w3hzcLMApUneqG1AKSQeCKddx64ig6xAXEasNTMygBSPMu79u29n125wHeZyHkXw6DRVosmthWkn+EjY89jyBifJ5oSIGFi+xFEEGiCOxBBB+WJsLp/uZPEH7uQgScUrcK/12Vvkh2AOAY4oT+SdW/DIPDO/wCIWybfLWP93F/EOay3iKVJK8EFasEGwRYIsEA7g4AmyaMKI2u9rG44NjfER6VDp06Fr09OBt6bKB9MK+uZIVH4kz0G2JVTbkjTehRQADbijvztiD2feNCAJdSjUikqy6neQk0xAV6EY90cAsecA/OSQpoIJW73ZibBsbk3sd+cVj0GAtZQHaqJOn3tXu8Xdb+m3G2OMv7RQyOETUxYKdkbbWusXt5RpINmhvXO2GeArwdOjRiyoqsRRIFbf9AfkPQYsYMGAMGDBgDBgwYCv1CZkidlFsqki6qwPiQP1xU6X1sTMVCldIJOqww87KtqwBGpV1fXvzg9ogPs7XdWncAfvF3YlWAQfi2Pl1YoexsOiNo/KWQgEqxYEEWK3KgUfw1/SuwwF/ocgbxmFfvnXavwmuwG/wA98M8UOiLUIN3qLNuSeWJ7s3+NelYv4DMe0japgv8AKoAJABLF3A8zgXcArax6kWMNIv8A7rQNligH/wCRyB+Qh/XCrOUc3uuq5VSqO+lEIugtgCR2AOsXuCNxhzkJNUs5/hZU/KNX/wD2YD1+pDwZZKoR+IN/9EWBO3a1OEjRzeBl4SvgrqjjAtGl0oNyTq0KaW6XxDwfhi51vpumOTw/dmZVeO9mLsFYreysb+AJNmiS2JjmvGmh0E6V1s1hgQQNIUjgEFr0n0BwFxelRAEBBbXbb6zq585817ne8Vx7OwatWkljyxdrutN3fNbX22qsM8GAqZbpUUZtFo0Rdm6NXyf5V/IemPIekRK+sKdf8RZmPcX5jzTEX6GuMWnehwTuBsL5NY9AwHuOZIwwIIBBFEHgg8jHWDAUOnyFGMLkkqLRid3j4+rKSFPzU/ixfxU6hlSwDJtIh1ITxfcGvwsNj+fIGJMnmhIgYAi9iDyCDRB+IIIwHs2TR2DMLK3W571fHN1iL9kw0AEAC6qAsVrvVVcE2d+d8W8GArw5FEYsq0zUCbPA+fH0xYwYMAYMGDAGDBgwBgwYMAq9pKMBQkDX5dTJI6rQLam8NlZANPv6hpOk3in7MRNDlHDSJJpLkNGxcFaBXzWzE1uTzv35N7rMrKYtMiRnUdpCQr+U+WgRfN96q6NYhzWaVcpPIVRDUmrSRRYWllnC2SQBZr54C30SEpl4gedAv5nc/hXuf4R8sXsQZJCI0B5Cj/D4YX9X6s8Uiqovy6jtsPMAupiRpB3GrejyOLBb091bNA+UnXKwoqeWkQnYHtGo2btuoIGHGQGtJSuxeSQX8VYx3/8AD9MKfZyItMXNnQmizvu6xyG7YkG5Ds1GvUUcNMhmFjy0bHh9H1aZh/xPgPeoQA/Z0J28VT8/DVnH6oDirLlC+bd4yEaKNVvYhtRsq66QSKVaIba9q3u7mY9WYh9FWRvr5VH6OcR9HYs87ngylV+SKB2Yj3tR4U+o74AzfVWjRSyqjMwXzNak0SdJXdvdobAmxt2wvi9sNQvwXA25IuxesULBKqA2kG/e2FY0eDAJM71uRMu8gj84bQq77kDf82DKu+50+uHS8C8e4MAYMGDAAwuzP3Mni/gehJwADwsn+CsfTSfw7sccugIIIsHYg9xgF+b6zozEUAUEybkltJApiCAR5/caxtQH0xN1LqHhBTQOpwu5qhuXbg3pRWau9VthF1xVgMRLO2kPoJaIMlAEKCyFjq0gW2x0jUbIufp2bXMMVGYlDpvpYZa6oWy1GSV8wW9t9jgOYfbeNmKiKXVegCksuKtfeobsq7nknisdye2sIbToku2F+TT5b31F6AIBIJrav4ltbL7QMFLDx3FnQ6fZyhFoAS5iGiy47GwLBIo47Xrp8IyazufJbwKXCkeMwDwqQELURRJYVXFhdj9s1/HEy6gpQWuptaqw2JFHzVsTVG62ti3Vvvoo9O0ilrJphsSAUAJGwO5obEXdAqMv1tmimkuQCKQRrbRBXLaRs3hgAWws7j47Yk6X18yyxgB6cDdmAHuMz15Bq0sqLseWPGncNLgwYMAYMGDAIPaudtGhHdWKtsIvFQhqUa1ALkamFaQe9ggHBEF+wJoGkMENL/M4Lfu67k8V8RyMNc50yKXSZEBK7q3DKfVWHmU7DgjFbM9GUwxQpQjjZNmprVNwPOGs2Bvse93gGQxnvaUPfieGWWFWcHYgkrVEaHOx810OBzxjRYq9TyhlieMGtYq6ur+AI/xGAQ9KjMaZgi/JHpUkkAeGrJQSgq7x3aAKb2AxoMllQkUadkVV/wB0AD/DC1ejSCGdAVBlLUewDklr0qN7Zjx33JNnDKfLlnjIaghJI9bUqPy1X+WAq6ic238KQj83dr/SMY66FGwhGvdmLMfe/ExI97cbECjiSTKvcpBFuoVfhQbmwRy3ocS5HLeHGifwKF4A4FcAAD6AYCfBgwYAwYMGAMGDBgDBgwYDlkB3oWP+jj0KMe4MByEHoN8e1j3HgHO+AKwY9wYAwYMGAMGDBgDBgwYAwYMGAMGDBgDBgwYAwYMGAMGDBgDBgwYAwYMGAMGDBgDBgwYAwYMGA//Z"/>
          <p:cNvSpPr>
            <a:spLocks noChangeAspect="1" noChangeArrowheads="1"/>
          </p:cNvSpPr>
          <p:nvPr/>
        </p:nvSpPr>
        <p:spPr bwMode="auto">
          <a:xfrm>
            <a:off x="106363"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12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82058" y="1998022"/>
            <a:ext cx="2781234" cy="21020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Curved Left Arrow 11"/>
          <p:cNvSpPr/>
          <p:nvPr/>
        </p:nvSpPr>
        <p:spPr>
          <a:xfrm>
            <a:off x="4146699" y="3180494"/>
            <a:ext cx="1148315" cy="2667413"/>
          </a:xfrm>
          <a:prstGeom prst="curved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latin typeface="Arial" pitchFamily="34" charset="0"/>
              <a:cs typeface="Arial" pitchFamily="34" charset="0"/>
            </a:endParaRPr>
          </a:p>
        </p:txBody>
      </p:sp>
      <p:sp>
        <p:nvSpPr>
          <p:cNvPr id="15" name="Curved Down Arrow 14"/>
          <p:cNvSpPr/>
          <p:nvPr/>
        </p:nvSpPr>
        <p:spPr>
          <a:xfrm>
            <a:off x="1977656" y="869279"/>
            <a:ext cx="5550197" cy="1108377"/>
          </a:xfrm>
          <a:prstGeom prst="curved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latin typeface="Arial" pitchFamily="34" charset="0"/>
              <a:cs typeface="Arial" pitchFamily="34" charset="0"/>
            </a:endParaRPr>
          </a:p>
        </p:txBody>
      </p:sp>
      <p:sp>
        <p:nvSpPr>
          <p:cNvPr id="18" name="TextBox 17"/>
          <p:cNvSpPr txBox="1"/>
          <p:nvPr/>
        </p:nvSpPr>
        <p:spPr>
          <a:xfrm>
            <a:off x="5752214" y="4157321"/>
            <a:ext cx="3009014" cy="307777"/>
          </a:xfrm>
          <a:prstGeom prst="rect">
            <a:avLst/>
          </a:prstGeom>
          <a:noFill/>
        </p:spPr>
        <p:txBody>
          <a:bodyPr wrap="square" rtlCol="0">
            <a:spAutoFit/>
          </a:bodyPr>
          <a:lstStyle/>
          <a:p>
            <a:r>
              <a:rPr lang="en-US" sz="1400" b="1" dirty="0"/>
              <a:t>Construction Plans w/ BU Codes</a:t>
            </a:r>
          </a:p>
        </p:txBody>
      </p:sp>
      <p:sp>
        <p:nvSpPr>
          <p:cNvPr id="19" name="TextBox 18"/>
          <p:cNvSpPr txBox="1"/>
          <p:nvPr/>
        </p:nvSpPr>
        <p:spPr>
          <a:xfrm>
            <a:off x="1095147" y="4720850"/>
            <a:ext cx="2838892" cy="307777"/>
          </a:xfrm>
          <a:prstGeom prst="rect">
            <a:avLst/>
          </a:prstGeom>
          <a:noFill/>
        </p:spPr>
        <p:txBody>
          <a:bodyPr wrap="square" rtlCol="0">
            <a:spAutoFit/>
          </a:bodyPr>
          <a:lstStyle/>
          <a:p>
            <a:pPr algn="ctr"/>
            <a:r>
              <a:rPr lang="en-US" sz="1400" b="1" dirty="0"/>
              <a:t>Progress Schedule w/ BUs</a:t>
            </a:r>
          </a:p>
        </p:txBody>
      </p:sp>
    </p:spTree>
    <p:extLst>
      <p:ext uri="{BB962C8B-B14F-4D97-AF65-F5344CB8AC3E}">
        <p14:creationId xmlns:p14="http://schemas.microsoft.com/office/powerpoint/2010/main" val="765202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3375" y="1066800"/>
            <a:ext cx="8477250" cy="4813005"/>
          </a:xfrm>
        </p:spPr>
        <p:txBody>
          <a:bodyPr>
            <a:normAutofit/>
          </a:bodyPr>
          <a:lstStyle/>
          <a:p>
            <a:r>
              <a:rPr lang="en-US" dirty="0"/>
              <a:t>Review of DBT design QC processes and records</a:t>
            </a:r>
          </a:p>
          <a:p>
            <a:r>
              <a:rPr lang="en-US" dirty="0"/>
              <a:t>Review submittals to </a:t>
            </a:r>
            <a:r>
              <a:rPr lang="en-US" b="1" u="sng" dirty="0"/>
              <a:t>verify compliance</a:t>
            </a:r>
            <a:r>
              <a:rPr lang="en-US" dirty="0"/>
              <a:t> with criteria, standards and quality requirements</a:t>
            </a:r>
          </a:p>
          <a:p>
            <a:r>
              <a:rPr lang="en-US" dirty="0"/>
              <a:t>Responses to design RFIs or clarifications of scope during construction</a:t>
            </a:r>
          </a:p>
          <a:p>
            <a:r>
              <a:rPr lang="en-US" dirty="0"/>
              <a:t>Value-based DB responsibilities</a:t>
            </a:r>
          </a:p>
          <a:p>
            <a:pPr lvl="1"/>
            <a:endParaRPr lang="en-US" dirty="0"/>
          </a:p>
        </p:txBody>
      </p:sp>
      <p:sp>
        <p:nvSpPr>
          <p:cNvPr id="3" name="Title 2"/>
          <p:cNvSpPr>
            <a:spLocks noGrp="1"/>
          </p:cNvSpPr>
          <p:nvPr>
            <p:ph type="title"/>
          </p:nvPr>
        </p:nvSpPr>
        <p:spPr>
          <a:xfrm>
            <a:off x="304800" y="76200"/>
            <a:ext cx="8353425" cy="461665"/>
          </a:xfrm>
        </p:spPr>
        <p:txBody>
          <a:bodyPr/>
          <a:lstStyle/>
          <a:p>
            <a:r>
              <a:rPr lang="en-US" dirty="0"/>
              <a:t>Design Administration  - Key Responsibilities</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87458" y="3530010"/>
            <a:ext cx="3123167" cy="20783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27933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3375" y="1066800"/>
            <a:ext cx="8477250" cy="4813005"/>
          </a:xfrm>
        </p:spPr>
        <p:txBody>
          <a:bodyPr>
            <a:normAutofit/>
          </a:bodyPr>
          <a:lstStyle/>
          <a:p>
            <a:r>
              <a:rPr lang="en-US" dirty="0"/>
              <a:t>3</a:t>
            </a:r>
            <a:r>
              <a:rPr lang="en-US" baseline="30000" dirty="0"/>
              <a:t>rd</a:t>
            </a:r>
            <a:r>
              <a:rPr lang="en-US" dirty="0"/>
              <a:t> Party Reviews (Municipalities, Permitting agencies, Utilities, Railroads)</a:t>
            </a:r>
          </a:p>
          <a:p>
            <a:pPr lvl="1"/>
            <a:r>
              <a:rPr lang="en-US" dirty="0"/>
              <a:t>3</a:t>
            </a:r>
            <a:r>
              <a:rPr lang="en-US" baseline="30000" dirty="0"/>
              <a:t>rd</a:t>
            </a:r>
            <a:r>
              <a:rPr lang="en-US" dirty="0"/>
              <a:t> parties must understand that DB means partial submittals</a:t>
            </a:r>
          </a:p>
          <a:p>
            <a:pPr lvl="1"/>
            <a:r>
              <a:rPr lang="en-US" dirty="0"/>
              <a:t>Early coordination, commitment to a POC, and contractual comment/review periods</a:t>
            </a:r>
          </a:p>
          <a:p>
            <a:r>
              <a:rPr lang="en-US" dirty="0"/>
              <a:t>ODOT Reviews – centralized disposition review spreadsheet</a:t>
            </a:r>
          </a:p>
          <a:p>
            <a:pPr lvl="1"/>
            <a:r>
              <a:rPr lang="en-US" dirty="0"/>
              <a:t>Lists every comment and disposition</a:t>
            </a:r>
          </a:p>
          <a:p>
            <a:pPr lvl="1"/>
            <a:r>
              <a:rPr lang="en-US" dirty="0"/>
              <a:t>POC should filter &amp; de-conflict all comments</a:t>
            </a:r>
          </a:p>
          <a:p>
            <a:pPr lvl="1"/>
            <a:r>
              <a:rPr lang="en-US" dirty="0"/>
              <a:t>DBT will have opportunity to:</a:t>
            </a:r>
          </a:p>
          <a:p>
            <a:pPr lvl="2"/>
            <a:r>
              <a:rPr lang="en-US" dirty="0"/>
              <a:t>Incorporate or justify why not</a:t>
            </a:r>
          </a:p>
          <a:p>
            <a:pPr lvl="2"/>
            <a:r>
              <a:rPr lang="en-US" dirty="0"/>
              <a:t>Ask for clarification</a:t>
            </a:r>
          </a:p>
          <a:p>
            <a:pPr lvl="2"/>
            <a:r>
              <a:rPr lang="en-US" dirty="0"/>
              <a:t>Request for a scope change</a:t>
            </a:r>
          </a:p>
          <a:p>
            <a:pPr lvl="2"/>
            <a:endParaRPr lang="en-US" dirty="0"/>
          </a:p>
          <a:p>
            <a:endParaRPr lang="en-US" dirty="0"/>
          </a:p>
          <a:p>
            <a:pPr lvl="1"/>
            <a:endParaRPr lang="en-US" dirty="0"/>
          </a:p>
        </p:txBody>
      </p:sp>
      <p:sp>
        <p:nvSpPr>
          <p:cNvPr id="3" name="Title 2"/>
          <p:cNvSpPr>
            <a:spLocks noGrp="1"/>
          </p:cNvSpPr>
          <p:nvPr>
            <p:ph type="title"/>
          </p:nvPr>
        </p:nvSpPr>
        <p:spPr>
          <a:xfrm>
            <a:off x="304800" y="76200"/>
            <a:ext cx="8353425" cy="461665"/>
          </a:xfrm>
        </p:spPr>
        <p:txBody>
          <a:bodyPr/>
          <a:lstStyle/>
          <a:p>
            <a:r>
              <a:rPr lang="en-US" dirty="0"/>
              <a:t>Submittal Reviews</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87458" y="3530010"/>
            <a:ext cx="3123167" cy="20783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33010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15</a:t>
            </a:fld>
            <a:endParaRPr lang="en-US" dirty="0"/>
          </a:p>
        </p:txBody>
      </p:sp>
      <p:sp>
        <p:nvSpPr>
          <p:cNvPr id="4" name="Content Placeholder 3"/>
          <p:cNvSpPr>
            <a:spLocks noGrp="1"/>
          </p:cNvSpPr>
          <p:nvPr>
            <p:ph sz="quarter" idx="11"/>
          </p:nvPr>
        </p:nvSpPr>
        <p:spPr/>
        <p:txBody>
          <a:bodyPr/>
          <a:lstStyle/>
          <a:p>
            <a:pPr marL="0" indent="0">
              <a:buNone/>
            </a:pPr>
            <a:r>
              <a:rPr lang="en-US" b="1" i="1" dirty="0"/>
              <a:t>Issue: Ambiguities or conflicts between project scope and ODOT design standards</a:t>
            </a:r>
          </a:p>
          <a:p>
            <a:r>
              <a:rPr lang="en-US" dirty="0"/>
              <a:t>Scope: Reconstruction of interstate (w/options)</a:t>
            </a:r>
          </a:p>
          <a:p>
            <a:r>
              <a:rPr lang="en-US" dirty="0"/>
              <a:t>Design per existing design standards</a:t>
            </a:r>
          </a:p>
          <a:p>
            <a:r>
              <a:rPr lang="en-US" dirty="0"/>
              <a:t>Pavement reconstruction specified optional bid between</a:t>
            </a:r>
          </a:p>
          <a:p>
            <a:pPr lvl="1"/>
            <a:r>
              <a:rPr lang="en-US" dirty="0"/>
              <a:t>Crack and Seat with a new asphalt overlay</a:t>
            </a:r>
          </a:p>
          <a:p>
            <a:pPr marL="685800" lvl="1" indent="0">
              <a:buNone/>
            </a:pPr>
            <a:r>
              <a:rPr lang="en-US" dirty="0">
                <a:solidFill>
                  <a:srgbClr val="FF0000"/>
                </a:solidFill>
              </a:rPr>
              <a:t>Or</a:t>
            </a:r>
          </a:p>
          <a:p>
            <a:pPr lvl="1"/>
            <a:r>
              <a:rPr lang="en-US" dirty="0"/>
              <a:t>An Unbounded Concrete Overlay</a:t>
            </a:r>
          </a:p>
          <a:p>
            <a:endParaRPr lang="en-US" dirty="0"/>
          </a:p>
        </p:txBody>
      </p:sp>
    </p:spTree>
    <p:extLst>
      <p:ext uri="{BB962C8B-B14F-4D97-AF65-F5344CB8AC3E}">
        <p14:creationId xmlns:p14="http://schemas.microsoft.com/office/powerpoint/2010/main" val="661210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16</a:t>
            </a:fld>
            <a:endParaRPr lang="en-US" dirty="0"/>
          </a:p>
        </p:txBody>
      </p:sp>
      <p:graphicFrame>
        <p:nvGraphicFramePr>
          <p:cNvPr id="5" name="Content Placeholder 4"/>
          <p:cNvGraphicFramePr>
            <a:graphicFrameLocks noGrp="1"/>
          </p:cNvGraphicFramePr>
          <p:nvPr>
            <p:ph sz="quarter" idx="11"/>
            <p:extLst>
              <p:ext uri="{D42A27DB-BD31-4B8C-83A1-F6EECF244321}">
                <p14:modId xmlns:p14="http://schemas.microsoft.com/office/powerpoint/2010/main" val="991602316"/>
              </p:ext>
            </p:extLst>
          </p:nvPr>
        </p:nvGraphicFramePr>
        <p:xfrm>
          <a:off x="304800" y="925513"/>
          <a:ext cx="8477250" cy="3850640"/>
        </p:xfrm>
        <a:graphic>
          <a:graphicData uri="http://schemas.openxmlformats.org/drawingml/2006/table">
            <a:tbl>
              <a:tblPr firstRow="1" bandRow="1">
                <a:tableStyleId>{5C22544A-7EE6-4342-B048-85BDC9FD1C3A}</a:tableStyleId>
              </a:tblPr>
              <a:tblGrid>
                <a:gridCol w="4238625">
                  <a:extLst>
                    <a:ext uri="{9D8B030D-6E8A-4147-A177-3AD203B41FA5}">
                      <a16:colId xmlns:a16="http://schemas.microsoft.com/office/drawing/2014/main" val="20000"/>
                    </a:ext>
                  </a:extLst>
                </a:gridCol>
                <a:gridCol w="4238625">
                  <a:extLst>
                    <a:ext uri="{9D8B030D-6E8A-4147-A177-3AD203B41FA5}">
                      <a16:colId xmlns:a16="http://schemas.microsoft.com/office/drawing/2014/main" val="20001"/>
                    </a:ext>
                  </a:extLst>
                </a:gridCol>
              </a:tblGrid>
              <a:tr h="370840">
                <a:tc>
                  <a:txBody>
                    <a:bodyPr/>
                    <a:lstStyle/>
                    <a:p>
                      <a:pPr algn="ctr"/>
                      <a:r>
                        <a:rPr lang="en-US" dirty="0"/>
                        <a:t>Crack and Seat w/ Asphalt Overlay</a:t>
                      </a:r>
                    </a:p>
                  </a:txBody>
                  <a:tcPr/>
                </a:tc>
                <a:tc>
                  <a:txBody>
                    <a:bodyPr/>
                    <a:lstStyle/>
                    <a:p>
                      <a:pPr algn="ctr"/>
                      <a:r>
                        <a:rPr lang="en-US" dirty="0"/>
                        <a:t>Unbounded Concrete Overlay</a:t>
                      </a:r>
                    </a:p>
                  </a:txBody>
                  <a:tcPr/>
                </a:tc>
                <a:extLst>
                  <a:ext uri="{0D108BD9-81ED-4DB2-BD59-A6C34878D82A}">
                    <a16:rowId xmlns:a16="http://schemas.microsoft.com/office/drawing/2014/main" val="10000"/>
                  </a:ext>
                </a:extLst>
              </a:tr>
              <a:tr h="370840">
                <a:tc>
                  <a:txBody>
                    <a:bodyPr/>
                    <a:lstStyle/>
                    <a:p>
                      <a:pPr marL="283464" lvl="1" indent="-283464">
                        <a:spcBef>
                          <a:spcPts val="600"/>
                        </a:spcBef>
                        <a:buFont typeface="Arial" panose="020B0604020202020204" pitchFamily="34" charset="0"/>
                        <a:buChar char="•"/>
                      </a:pPr>
                      <a:r>
                        <a:rPr lang="en-US" sz="1600" dirty="0"/>
                        <a:t>Item 254: Remove the existing ±6” asphalt overlay.</a:t>
                      </a:r>
                    </a:p>
                    <a:p>
                      <a:pPr marL="283464" lvl="1" indent="-283464">
                        <a:spcBef>
                          <a:spcPts val="600"/>
                        </a:spcBef>
                        <a:buFont typeface="Arial" panose="020B0604020202020204" pitchFamily="34" charset="0"/>
                        <a:buChar char="•"/>
                      </a:pPr>
                      <a:r>
                        <a:rPr lang="en-US" sz="1600" dirty="0"/>
                        <a:t>Item 321: Cracking and Seating Existing Non-Reinforced Concrete</a:t>
                      </a:r>
                    </a:p>
                    <a:p>
                      <a:pPr marL="283464" lvl="1" indent="-283464">
                        <a:spcBef>
                          <a:spcPts val="600"/>
                        </a:spcBef>
                        <a:buFont typeface="Arial" panose="020B0604020202020204" pitchFamily="34" charset="0"/>
                        <a:buChar char="•"/>
                      </a:pPr>
                      <a:r>
                        <a:rPr lang="en-US" sz="1600" dirty="0"/>
                        <a:t>1.5” Item 442 – Asphalt Concrete Surface Course, 12.5 mm, Type A (446)</a:t>
                      </a:r>
                    </a:p>
                    <a:p>
                      <a:pPr marL="283464" lvl="1" indent="-283464">
                        <a:spcBef>
                          <a:spcPts val="600"/>
                        </a:spcBef>
                        <a:buFont typeface="Arial" panose="020B0604020202020204" pitchFamily="34" charset="0"/>
                        <a:buChar char="•"/>
                      </a:pPr>
                      <a:r>
                        <a:rPr lang="en-US" sz="1600" dirty="0"/>
                        <a:t>1.75” Item 442 – Asphalt Concrete Intermediate Course, 19 mm, Type A (446)</a:t>
                      </a:r>
                    </a:p>
                    <a:p>
                      <a:pPr marL="283464" lvl="1" indent="-283464">
                        <a:spcBef>
                          <a:spcPts val="600"/>
                        </a:spcBef>
                        <a:buFont typeface="Arial" panose="020B0604020202020204" pitchFamily="34" charset="0"/>
                        <a:buChar char="•"/>
                      </a:pPr>
                      <a:r>
                        <a:rPr lang="en-US" sz="1600" dirty="0"/>
                        <a:t>8” Item 302 – Asphalt Concrete Base</a:t>
                      </a:r>
                    </a:p>
                    <a:p>
                      <a:endParaRPr lang="en-US" dirty="0"/>
                    </a:p>
                  </a:txBody>
                  <a:tcPr/>
                </a:tc>
                <a:tc>
                  <a:txBody>
                    <a:bodyPr/>
                    <a:lstStyle/>
                    <a:p>
                      <a:pPr marL="283464" lvl="1" indent="-285750">
                        <a:spcBef>
                          <a:spcPts val="600"/>
                        </a:spcBef>
                        <a:buFont typeface="Arial" panose="020B0604020202020204" pitchFamily="34" charset="0"/>
                        <a:buChar char="•"/>
                      </a:pPr>
                      <a:r>
                        <a:rPr lang="en-US" sz="1600" dirty="0"/>
                        <a:t>Remove the existing ±6” asphalt overlay.</a:t>
                      </a:r>
                    </a:p>
                    <a:p>
                      <a:pPr marL="283464" lvl="1" indent="-285750">
                        <a:spcBef>
                          <a:spcPts val="600"/>
                        </a:spcBef>
                        <a:buFont typeface="Arial" panose="020B0604020202020204" pitchFamily="34" charset="0"/>
                        <a:buChar char="•"/>
                      </a:pPr>
                      <a:r>
                        <a:rPr lang="en-US" sz="1600" dirty="0"/>
                        <a:t>Item 442 - 1” asphalt </a:t>
                      </a:r>
                      <a:r>
                        <a:rPr lang="en-US" sz="1600" dirty="0" err="1"/>
                        <a:t>bondbreaker</a:t>
                      </a:r>
                      <a:r>
                        <a:rPr lang="en-US" sz="1600" dirty="0"/>
                        <a:t>.</a:t>
                      </a:r>
                    </a:p>
                    <a:p>
                      <a:pPr marL="283464" lvl="1" indent="-285750">
                        <a:spcBef>
                          <a:spcPts val="600"/>
                        </a:spcBef>
                        <a:buFont typeface="Arial" panose="020B0604020202020204" pitchFamily="34" charset="0"/>
                        <a:buChar char="•"/>
                      </a:pPr>
                      <a:r>
                        <a:rPr lang="en-US" sz="1600" dirty="0"/>
                        <a:t>Item 452 – 10.5” Non-Reinforced Concrete Pavement</a:t>
                      </a:r>
                    </a:p>
                    <a:p>
                      <a:endParaRPr lang="en-US" dirty="0"/>
                    </a:p>
                  </a:txBody>
                  <a:tcPr/>
                </a:tc>
                <a:extLst>
                  <a:ext uri="{0D108BD9-81ED-4DB2-BD59-A6C34878D82A}">
                    <a16:rowId xmlns:a16="http://schemas.microsoft.com/office/drawing/2014/main" val="10001"/>
                  </a:ext>
                </a:extLst>
              </a:tr>
              <a:tr h="370840">
                <a:tc>
                  <a:txBody>
                    <a:bodyPr/>
                    <a:lstStyle/>
                    <a:p>
                      <a:pPr algn="ctr"/>
                      <a:r>
                        <a:rPr lang="en-US" dirty="0"/>
                        <a:t>Total New</a:t>
                      </a:r>
                      <a:r>
                        <a:rPr lang="en-US" baseline="0" dirty="0"/>
                        <a:t> Buildup = 11.25</a:t>
                      </a:r>
                      <a:r>
                        <a:rPr lang="en-US" sz="1800" dirty="0"/>
                        <a:t>”</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Total New</a:t>
                      </a:r>
                      <a:r>
                        <a:rPr lang="en-US" baseline="0" dirty="0"/>
                        <a:t> Buildup = 11.5</a:t>
                      </a:r>
                      <a:r>
                        <a:rPr lang="en-US" sz="1800" dirty="0"/>
                        <a:t>”</a:t>
                      </a:r>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358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17</a:t>
            </a:fld>
            <a:endParaRPr lang="en-US" dirty="0"/>
          </a:p>
        </p:txBody>
      </p:sp>
      <p:sp>
        <p:nvSpPr>
          <p:cNvPr id="4" name="Content Placeholder 3"/>
          <p:cNvSpPr>
            <a:spLocks noGrp="1"/>
          </p:cNvSpPr>
          <p:nvPr>
            <p:ph sz="quarter" idx="11"/>
          </p:nvPr>
        </p:nvSpPr>
        <p:spPr/>
        <p:txBody>
          <a:bodyPr/>
          <a:lstStyle/>
          <a:p>
            <a:r>
              <a:rPr lang="en-US" dirty="0"/>
              <a:t>Both options – Specified exact type of pavement buildup, not a minimum</a:t>
            </a:r>
          </a:p>
          <a:p>
            <a:r>
              <a:rPr lang="en-US" dirty="0"/>
              <a:t>Project requirements – All project items must follow current design standards</a:t>
            </a:r>
          </a:p>
          <a:p>
            <a:r>
              <a:rPr lang="en-US" dirty="0"/>
              <a:t>Existing did not meet current </a:t>
            </a:r>
            <a:r>
              <a:rPr lang="en-US" dirty="0" err="1"/>
              <a:t>superelevation</a:t>
            </a:r>
            <a:r>
              <a:rPr lang="en-US" dirty="0"/>
              <a:t> requirements as section changed from </a:t>
            </a:r>
            <a:r>
              <a:rPr lang="en-US" i="1" dirty="0"/>
              <a:t>Rural</a:t>
            </a:r>
            <a:r>
              <a:rPr lang="en-US" dirty="0"/>
              <a:t> designation (more </a:t>
            </a:r>
            <a:r>
              <a:rPr lang="en-US" dirty="0" err="1"/>
              <a:t>superelevation</a:t>
            </a:r>
            <a:r>
              <a:rPr lang="en-US" dirty="0"/>
              <a:t>) to </a:t>
            </a:r>
            <a:r>
              <a:rPr lang="en-US" i="1" dirty="0"/>
              <a:t>Urban </a:t>
            </a:r>
            <a:r>
              <a:rPr lang="en-US" dirty="0"/>
              <a:t>designation (less </a:t>
            </a:r>
            <a:r>
              <a:rPr lang="en-US" dirty="0" err="1"/>
              <a:t>superelevation</a:t>
            </a:r>
            <a:r>
              <a:rPr lang="en-US" dirty="0"/>
              <a:t>)</a:t>
            </a:r>
          </a:p>
        </p:txBody>
      </p:sp>
    </p:spTree>
    <p:extLst>
      <p:ext uri="{BB962C8B-B14F-4D97-AF65-F5344CB8AC3E}">
        <p14:creationId xmlns:p14="http://schemas.microsoft.com/office/powerpoint/2010/main" val="1608787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 What Happened?</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18</a:t>
            </a:fld>
            <a:endParaRPr lang="en-US" dirty="0"/>
          </a:p>
        </p:txBody>
      </p:sp>
      <p:sp>
        <p:nvSpPr>
          <p:cNvPr id="4" name="Content Placeholder 3"/>
          <p:cNvSpPr>
            <a:spLocks noGrp="1"/>
          </p:cNvSpPr>
          <p:nvPr>
            <p:ph sz="quarter" idx="11"/>
          </p:nvPr>
        </p:nvSpPr>
        <p:spPr/>
        <p:txBody>
          <a:bodyPr/>
          <a:lstStyle/>
          <a:p>
            <a:r>
              <a:rPr lang="en-US" dirty="0"/>
              <a:t>Meeting the new Super elevation criteria required a change to the pavement buildup from that which was specified</a:t>
            </a:r>
          </a:p>
          <a:p>
            <a:r>
              <a:rPr lang="en-US" dirty="0"/>
              <a:t>The requirement to meet the existing standards and the requirement of the specified buildup conflicted … could not do what was specified in the Scope if you also had to meet the design standards </a:t>
            </a:r>
          </a:p>
          <a:p>
            <a:endParaRPr lang="en-US" dirty="0"/>
          </a:p>
          <a:p>
            <a:endParaRPr lang="en-US" dirty="0"/>
          </a:p>
          <a:p>
            <a:r>
              <a:rPr lang="en-US" dirty="0">
                <a:solidFill>
                  <a:srgbClr val="FF0000"/>
                </a:solidFill>
              </a:rPr>
              <a:t>Know what you are specifying is buildable!</a:t>
            </a:r>
          </a:p>
          <a:p>
            <a:r>
              <a:rPr lang="en-US" dirty="0">
                <a:solidFill>
                  <a:srgbClr val="FF0000"/>
                </a:solidFill>
              </a:rPr>
              <a:t>Ambiguity (in scope) is construed against the drafter.</a:t>
            </a:r>
          </a:p>
          <a:p>
            <a:endParaRPr lang="en-US" dirty="0"/>
          </a:p>
        </p:txBody>
      </p:sp>
    </p:spTree>
    <p:extLst>
      <p:ext uri="{BB962C8B-B14F-4D97-AF65-F5344CB8AC3E}">
        <p14:creationId xmlns:p14="http://schemas.microsoft.com/office/powerpoint/2010/main" val="1280958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 Design Requirements</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19</a:t>
            </a:fld>
            <a:endParaRPr lang="en-US" dirty="0"/>
          </a:p>
        </p:txBody>
      </p:sp>
      <p:sp>
        <p:nvSpPr>
          <p:cNvPr id="4" name="Content Placeholder 3"/>
          <p:cNvSpPr>
            <a:spLocks noGrp="1"/>
          </p:cNvSpPr>
          <p:nvPr>
            <p:ph sz="quarter" idx="11"/>
          </p:nvPr>
        </p:nvSpPr>
        <p:spPr/>
        <p:txBody>
          <a:bodyPr>
            <a:normAutofit/>
          </a:bodyPr>
          <a:lstStyle/>
          <a:p>
            <a:pPr marL="0" indent="0">
              <a:buNone/>
            </a:pPr>
            <a:r>
              <a:rPr lang="en-US" dirty="0"/>
              <a:t>Issue:  Interpretations of Contract Requirements</a:t>
            </a:r>
          </a:p>
          <a:p>
            <a:pPr marL="0" indent="0">
              <a:buNone/>
            </a:pPr>
            <a:endParaRPr lang="en-US" dirty="0"/>
          </a:p>
          <a:p>
            <a:pPr marL="0" indent="0">
              <a:buNone/>
            </a:pPr>
            <a:r>
              <a:rPr lang="en-US" dirty="0"/>
              <a:t>The Project required the construction of a new Urban Arterial roadway within an existing brownfield area.  Involved new structures, roadway, interchanges, and drainage.</a:t>
            </a:r>
          </a:p>
          <a:p>
            <a:pPr marL="0" indent="0">
              <a:buNone/>
            </a:pPr>
            <a:endParaRPr lang="en-US" sz="2000" dirty="0"/>
          </a:p>
          <a:p>
            <a:pPr marL="0" indent="0">
              <a:buNone/>
            </a:pPr>
            <a:r>
              <a:rPr lang="en-US" dirty="0"/>
              <a:t>Scope Language: </a:t>
            </a:r>
          </a:p>
          <a:p>
            <a:pPr marL="284162" lvl="1" indent="0">
              <a:buNone/>
            </a:pPr>
            <a:r>
              <a:rPr lang="en-US" dirty="0"/>
              <a:t>“Interpret all references to guidelines, recommendations and considerations within applicable design manuals as minimum requirements except when specifically excluded within the Scope of Services. Perform recommended evaluations if not provided by the Department.“</a:t>
            </a:r>
          </a:p>
          <a:p>
            <a:pPr marL="284162" lvl="1" indent="0">
              <a:buNone/>
            </a:pPr>
            <a:endParaRPr lang="en-US" sz="2400" dirty="0"/>
          </a:p>
          <a:p>
            <a:pPr marL="284162" lvl="1" indent="0">
              <a:buNone/>
            </a:pPr>
            <a:endParaRPr lang="en-US" dirty="0"/>
          </a:p>
        </p:txBody>
      </p:sp>
    </p:spTree>
    <p:extLst>
      <p:ext uri="{BB962C8B-B14F-4D97-AF65-F5344CB8AC3E}">
        <p14:creationId xmlns:p14="http://schemas.microsoft.com/office/powerpoint/2010/main" val="1952849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Understand considerations for DB contract execution</a:t>
            </a:r>
          </a:p>
          <a:p>
            <a:r>
              <a:rPr lang="en-US" dirty="0"/>
              <a:t>How do roles and responsibilities change for DB contracts?</a:t>
            </a:r>
          </a:p>
          <a:p>
            <a:r>
              <a:rPr lang="en-US" dirty="0"/>
              <a:t>For the design phase, what is required of the Department and DBT for design and what is different for DB contracts?</a:t>
            </a:r>
          </a:p>
          <a:p>
            <a:r>
              <a:rPr lang="en-US" dirty="0"/>
              <a:t>What is required of the Department and DBT for construction, and what is different for DB contracts?</a:t>
            </a:r>
          </a:p>
          <a:p>
            <a:r>
              <a:rPr lang="en-US" dirty="0"/>
              <a:t>Key issues to consider</a:t>
            </a:r>
          </a:p>
        </p:txBody>
      </p:sp>
      <p:sp>
        <p:nvSpPr>
          <p:cNvPr id="3" name="Title 2"/>
          <p:cNvSpPr>
            <a:spLocks noGrp="1"/>
          </p:cNvSpPr>
          <p:nvPr>
            <p:ph type="title"/>
          </p:nvPr>
        </p:nvSpPr>
        <p:spPr/>
        <p:txBody>
          <a:bodyPr/>
          <a:lstStyle/>
          <a:p>
            <a:r>
              <a:rPr lang="en-US" dirty="0"/>
              <a:t>Learning Outcomes</a:t>
            </a:r>
          </a:p>
        </p:txBody>
      </p:sp>
    </p:spTree>
    <p:extLst>
      <p:ext uri="{BB962C8B-B14F-4D97-AF65-F5344CB8AC3E}">
        <p14:creationId xmlns:p14="http://schemas.microsoft.com/office/powerpoint/2010/main" val="2523499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 Design Requirements</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20</a:t>
            </a:fld>
            <a:endParaRPr lang="en-US" dirty="0"/>
          </a:p>
        </p:txBody>
      </p:sp>
      <p:pic>
        <p:nvPicPr>
          <p:cNvPr id="5" name="Content Placeholder 4"/>
          <p:cNvPicPr>
            <a:picLocks noGrp="1" noChangeAspect="1"/>
          </p:cNvPicPr>
          <p:nvPr>
            <p:ph sz="quarter" idx="11"/>
          </p:nvPr>
        </p:nvPicPr>
        <p:blipFill>
          <a:blip r:embed="rId3"/>
          <a:stretch>
            <a:fillRect/>
          </a:stretch>
        </p:blipFill>
        <p:spPr>
          <a:xfrm>
            <a:off x="0" y="823866"/>
            <a:ext cx="9074664" cy="5368704"/>
          </a:xfrm>
          <a:prstGeom prst="rect">
            <a:avLst/>
          </a:prstGeom>
        </p:spPr>
      </p:pic>
    </p:spTree>
    <p:extLst>
      <p:ext uri="{BB962C8B-B14F-4D97-AF65-F5344CB8AC3E}">
        <p14:creationId xmlns:p14="http://schemas.microsoft.com/office/powerpoint/2010/main" val="2946054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 Design Requirements</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21</a:t>
            </a:fld>
            <a:endParaRPr lang="en-US" dirty="0"/>
          </a:p>
        </p:txBody>
      </p:sp>
      <p:pic>
        <p:nvPicPr>
          <p:cNvPr id="5" name="Content Placeholder 4"/>
          <p:cNvPicPr>
            <a:picLocks noGrp="1" noChangeAspect="1"/>
          </p:cNvPicPr>
          <p:nvPr>
            <p:ph sz="quarter" idx="11"/>
          </p:nvPr>
        </p:nvPicPr>
        <p:blipFill>
          <a:blip r:embed="rId3"/>
          <a:stretch>
            <a:fillRect/>
          </a:stretch>
        </p:blipFill>
        <p:spPr>
          <a:xfrm>
            <a:off x="1063829" y="708784"/>
            <a:ext cx="6835366" cy="5526238"/>
          </a:xfrm>
          <a:prstGeom prst="rect">
            <a:avLst/>
          </a:prstGeom>
        </p:spPr>
      </p:pic>
    </p:spTree>
    <p:extLst>
      <p:ext uri="{BB962C8B-B14F-4D97-AF65-F5344CB8AC3E}">
        <p14:creationId xmlns:p14="http://schemas.microsoft.com/office/powerpoint/2010/main" val="8370812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 Design Requirements</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22</a:t>
            </a:fld>
            <a:endParaRPr lang="en-US" dirty="0"/>
          </a:p>
        </p:txBody>
      </p:sp>
      <p:sp>
        <p:nvSpPr>
          <p:cNvPr id="4" name="Content Placeholder 3"/>
          <p:cNvSpPr>
            <a:spLocks noGrp="1"/>
          </p:cNvSpPr>
          <p:nvPr>
            <p:ph sz="quarter" idx="11"/>
          </p:nvPr>
        </p:nvSpPr>
        <p:spPr/>
        <p:txBody>
          <a:bodyPr/>
          <a:lstStyle/>
          <a:p>
            <a:pPr marL="284162" lvl="1" indent="0">
              <a:buNone/>
            </a:pPr>
            <a:endParaRPr lang="en-US" dirty="0"/>
          </a:p>
          <a:p>
            <a:pPr marL="284162" lvl="1" indent="0">
              <a:buNone/>
            </a:pPr>
            <a:endParaRPr lang="en-US" dirty="0"/>
          </a:p>
        </p:txBody>
      </p:sp>
      <p:pic>
        <p:nvPicPr>
          <p:cNvPr id="5" name="Picture 4"/>
          <p:cNvPicPr>
            <a:picLocks noChangeAspect="1"/>
          </p:cNvPicPr>
          <p:nvPr/>
        </p:nvPicPr>
        <p:blipFill>
          <a:blip r:embed="rId3"/>
          <a:stretch>
            <a:fillRect/>
          </a:stretch>
        </p:blipFill>
        <p:spPr>
          <a:xfrm>
            <a:off x="709282" y="728466"/>
            <a:ext cx="7668285" cy="5518544"/>
          </a:xfrm>
          <a:prstGeom prst="rect">
            <a:avLst/>
          </a:prstGeom>
        </p:spPr>
      </p:pic>
      <p:sp>
        <p:nvSpPr>
          <p:cNvPr id="6" name="Rectangle 5"/>
          <p:cNvSpPr/>
          <p:nvPr/>
        </p:nvSpPr>
        <p:spPr>
          <a:xfrm>
            <a:off x="301781" y="4572635"/>
            <a:ext cx="4572000" cy="1477328"/>
          </a:xfrm>
          <a:prstGeom prst="rect">
            <a:avLst/>
          </a:prstGeom>
          <a:solidFill>
            <a:schemeClr val="accent1"/>
          </a:solidFill>
        </p:spPr>
        <p:txBody>
          <a:bodyPr>
            <a:spAutoFit/>
          </a:bodyPr>
          <a:lstStyle/>
          <a:p>
            <a:r>
              <a:rPr lang="en-US" dirty="0"/>
              <a:t>ODOT L&amp;D: 401.1:  “It is also recommended that intersections be located where the grade on the mainline roadway is 6 percent or less, with 3 percent being the desirable maximum.”</a:t>
            </a:r>
          </a:p>
        </p:txBody>
      </p:sp>
      <p:sp>
        <p:nvSpPr>
          <p:cNvPr id="7" name="Oval 6"/>
          <p:cNvSpPr/>
          <p:nvPr/>
        </p:nvSpPr>
        <p:spPr>
          <a:xfrm>
            <a:off x="4572000" y="1339913"/>
            <a:ext cx="1086416" cy="642796"/>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8" name="Oval 7"/>
          <p:cNvSpPr/>
          <p:nvPr/>
        </p:nvSpPr>
        <p:spPr>
          <a:xfrm>
            <a:off x="4472412" y="1149790"/>
            <a:ext cx="1303699" cy="1032095"/>
          </a:xfrm>
          <a:prstGeom prst="ellipse">
            <a:avLst/>
          </a:pr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Tree>
    <p:extLst>
      <p:ext uri="{BB962C8B-B14F-4D97-AF65-F5344CB8AC3E}">
        <p14:creationId xmlns:p14="http://schemas.microsoft.com/office/powerpoint/2010/main" val="3188994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 Design Requirements</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23</a:t>
            </a:fld>
            <a:endParaRPr lang="en-US" dirty="0"/>
          </a:p>
        </p:txBody>
      </p:sp>
      <p:sp>
        <p:nvSpPr>
          <p:cNvPr id="4" name="Content Placeholder 3"/>
          <p:cNvSpPr>
            <a:spLocks noGrp="1"/>
          </p:cNvSpPr>
          <p:nvPr>
            <p:ph sz="quarter" idx="11"/>
          </p:nvPr>
        </p:nvSpPr>
        <p:spPr/>
        <p:txBody>
          <a:bodyPr>
            <a:normAutofit lnSpcReduction="10000"/>
          </a:bodyPr>
          <a:lstStyle/>
          <a:p>
            <a:r>
              <a:rPr lang="en-US" dirty="0"/>
              <a:t>ODOT Comment:</a:t>
            </a:r>
          </a:p>
          <a:p>
            <a:pPr marL="284162" lvl="1" indent="0">
              <a:buNone/>
            </a:pPr>
            <a:r>
              <a:rPr lang="en-US" dirty="0"/>
              <a:t>“OC mainline is placed at 5% grade through intersection at Quadrant Roadway. While grade is allowable per scope, it is not appropriate at an intersection, especially at the first intersection off the freeway where truck % is the greatest. Also, not appropriate if placed in conjunction with sharp horizontal curvature.”</a:t>
            </a:r>
          </a:p>
          <a:p>
            <a:pPr lvl="1"/>
            <a:r>
              <a:rPr lang="en-US" sz="1800" dirty="0"/>
              <a:t>“Interpret all references to guidelines, recommendations and considerations within applicable design manuals as minimum requirements except when specifically excluded within the Scope of Services”</a:t>
            </a:r>
          </a:p>
          <a:p>
            <a:pPr lvl="1"/>
            <a:r>
              <a:rPr lang="en-US" sz="1800" dirty="0"/>
              <a:t>“recommended that intersections be located where the grade on the mainline roadway is 6 percent or less, with 3 percent being the desirable maximum”</a:t>
            </a:r>
          </a:p>
          <a:p>
            <a:pPr marL="284162" lvl="1" indent="0">
              <a:buNone/>
            </a:pPr>
            <a:endParaRPr lang="en-US" dirty="0"/>
          </a:p>
          <a:p>
            <a:pPr marL="0" indent="0">
              <a:buNone/>
            </a:pPr>
            <a:r>
              <a:rPr lang="en-US" dirty="0"/>
              <a:t>Contractor Response:</a:t>
            </a:r>
          </a:p>
          <a:p>
            <a:pPr marL="284162" lvl="1" indent="0">
              <a:buNone/>
            </a:pPr>
            <a:r>
              <a:rPr lang="en-US" dirty="0"/>
              <a:t>“The proposed grade is acceptable per the Scope Requirements of Article 1.5 F, “Basic Configuration” which allows a maximum vertical alignment grade of 5%.”</a:t>
            </a:r>
          </a:p>
        </p:txBody>
      </p:sp>
    </p:spTree>
    <p:extLst>
      <p:ext uri="{BB962C8B-B14F-4D97-AF65-F5344CB8AC3E}">
        <p14:creationId xmlns:p14="http://schemas.microsoft.com/office/powerpoint/2010/main" val="3436434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 What Happened?</a:t>
            </a:r>
          </a:p>
        </p:txBody>
      </p:sp>
      <p:sp>
        <p:nvSpPr>
          <p:cNvPr id="3" name="Slide Number Placeholder 2"/>
          <p:cNvSpPr>
            <a:spLocks noGrp="1"/>
          </p:cNvSpPr>
          <p:nvPr>
            <p:ph type="sldNum" sz="quarter" idx="10"/>
          </p:nvPr>
        </p:nvSpPr>
        <p:spPr/>
        <p:txBody>
          <a:bodyPr/>
          <a:lstStyle/>
          <a:p>
            <a:pPr marL="0" marR="0" lvl="1" indent="0" algn="r" defTabSz="914400" rtl="0" eaLnBrk="1" fontAlgn="auto" latinLnBrk="0" hangingPunct="1">
              <a:lnSpc>
                <a:spcPct val="100000"/>
              </a:lnSpc>
              <a:spcBef>
                <a:spcPts val="900"/>
              </a:spcBef>
              <a:spcAft>
                <a:spcPts val="0"/>
              </a:spcAft>
              <a:buClrTx/>
              <a:buSzTx/>
              <a:buFontTx/>
              <a:buNone/>
              <a:tabLst/>
              <a:defRPr/>
            </a:pPr>
            <a:fld id="{126B356D-DBE9-445A-9C43-3D3F41468F04}" type="slidenum">
              <a:rPr kumimoji="0" lang="en-US" sz="800" b="0" i="0" u="none" strike="noStrike" kern="1200" cap="none" spc="0" normalizeH="0" baseline="0" noProof="0" smtClean="0">
                <a:ln>
                  <a:noFill/>
                </a:ln>
                <a:solidFill>
                  <a:srgbClr val="E8B7B7">
                    <a:lumMod val="25000"/>
                  </a:srgbClr>
                </a:solidFill>
                <a:effectLst/>
                <a:uLnTx/>
                <a:uFillTx/>
                <a:latin typeface="Arial" pitchFamily="34" charset="0"/>
                <a:ea typeface="+mn-ea"/>
                <a:cs typeface="Arial" pitchFamily="34" charset="0"/>
              </a:rPr>
              <a:pPr marL="0" marR="0" lvl="1" indent="0" algn="r" defTabSz="914400" rtl="0" eaLnBrk="1" fontAlgn="auto" latinLnBrk="0" hangingPunct="1">
                <a:lnSpc>
                  <a:spcPct val="100000"/>
                </a:lnSpc>
                <a:spcBef>
                  <a:spcPts val="900"/>
                </a:spcBef>
                <a:spcAft>
                  <a:spcPts val="0"/>
                </a:spcAft>
                <a:buClrTx/>
                <a:buSzTx/>
                <a:buFontTx/>
                <a:buNone/>
                <a:tabLst/>
                <a:defRPr/>
              </a:pPr>
              <a:t>24</a:t>
            </a:fld>
            <a:endParaRPr kumimoji="0" lang="en-US" sz="800" b="0" i="0" u="none" strike="noStrike" kern="1200" cap="none" spc="0" normalizeH="0" baseline="0" noProof="0" dirty="0">
              <a:ln>
                <a:noFill/>
              </a:ln>
              <a:solidFill>
                <a:srgbClr val="E8B7B7">
                  <a:lumMod val="25000"/>
                </a:srgbClr>
              </a:solidFill>
              <a:effectLst/>
              <a:uLnTx/>
              <a:uFillTx/>
              <a:latin typeface="Arial" pitchFamily="34" charset="0"/>
              <a:ea typeface="+mn-ea"/>
              <a:cs typeface="Arial" pitchFamily="34" charset="0"/>
            </a:endParaRPr>
          </a:p>
        </p:txBody>
      </p:sp>
      <p:sp>
        <p:nvSpPr>
          <p:cNvPr id="4" name="Content Placeholder 3"/>
          <p:cNvSpPr>
            <a:spLocks noGrp="1"/>
          </p:cNvSpPr>
          <p:nvPr>
            <p:ph sz="quarter" idx="11"/>
          </p:nvPr>
        </p:nvSpPr>
        <p:spPr/>
        <p:txBody>
          <a:bodyPr>
            <a:normAutofit/>
          </a:bodyPr>
          <a:lstStyle/>
          <a:p>
            <a:r>
              <a:rPr lang="en-US" dirty="0"/>
              <a:t>The Department agreed to initiate a change order to get the slope to the desired max grade of 3% as the Basic Configuration stated a maximum grade of 5% could be used and did not qualify a location.</a:t>
            </a:r>
          </a:p>
          <a:p>
            <a:r>
              <a:rPr lang="en-US" dirty="0"/>
              <a:t>The required language for grades through intersections can not by separated from the dictated maximum grade for the project – reasonable interpretation. </a:t>
            </a:r>
          </a:p>
          <a:p>
            <a:endParaRPr lang="en-US" dirty="0"/>
          </a:p>
          <a:p>
            <a:r>
              <a:rPr lang="en-US" dirty="0">
                <a:solidFill>
                  <a:srgbClr val="FF0000"/>
                </a:solidFill>
              </a:rPr>
              <a:t>Ensure specific language does not conflict with specific desirable design outcomes</a:t>
            </a:r>
          </a:p>
          <a:p>
            <a:r>
              <a:rPr lang="en-US" dirty="0">
                <a:solidFill>
                  <a:srgbClr val="FF0000"/>
                </a:solidFill>
              </a:rPr>
              <a:t>Ambiguity (in scope) is construed against the drafter (did not go to claim).</a:t>
            </a:r>
          </a:p>
          <a:p>
            <a:endParaRPr lang="en-US" dirty="0"/>
          </a:p>
        </p:txBody>
      </p:sp>
    </p:spTree>
    <p:extLst>
      <p:ext uri="{BB962C8B-B14F-4D97-AF65-F5344CB8AC3E}">
        <p14:creationId xmlns:p14="http://schemas.microsoft.com/office/powerpoint/2010/main" val="3794477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Design Administration Summary</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25</a:t>
            </a:fld>
            <a:endParaRPr lang="en-US" dirty="0"/>
          </a:p>
        </p:txBody>
      </p:sp>
      <p:sp>
        <p:nvSpPr>
          <p:cNvPr id="4" name="Content Placeholder 3"/>
          <p:cNvSpPr>
            <a:spLocks noGrp="1"/>
          </p:cNvSpPr>
          <p:nvPr>
            <p:ph sz="quarter" idx="11"/>
          </p:nvPr>
        </p:nvSpPr>
        <p:spPr>
          <a:xfrm>
            <a:off x="304799" y="925513"/>
            <a:ext cx="8566149" cy="5124450"/>
          </a:xfrm>
        </p:spPr>
        <p:txBody>
          <a:bodyPr/>
          <a:lstStyle/>
          <a:p>
            <a:r>
              <a:rPr lang="en-US" dirty="0"/>
              <a:t>Carefully review plans to ensure that details don’t conflict with project requirements or relevant design standards</a:t>
            </a:r>
          </a:p>
          <a:p>
            <a:r>
              <a:rPr lang="en-US" dirty="0"/>
              <a:t>Don’t rely on design review process to further refine requirements</a:t>
            </a:r>
          </a:p>
          <a:p>
            <a:pPr lvl="1"/>
            <a:r>
              <a:rPr lang="en-US" dirty="0"/>
              <a:t>Ownership and details of design rest with DBT</a:t>
            </a:r>
          </a:p>
          <a:p>
            <a:pPr lvl="1"/>
            <a:r>
              <a:rPr lang="en-US" dirty="0"/>
              <a:t>Ownership of scope rests with ODOT</a:t>
            </a:r>
          </a:p>
          <a:p>
            <a:r>
              <a:rPr lang="en-US" dirty="0"/>
              <a:t>Work with DBT to:</a:t>
            </a:r>
          </a:p>
          <a:p>
            <a:pPr lvl="1"/>
            <a:r>
              <a:rPr lang="en-US" dirty="0"/>
              <a:t>Collaboratively manage ODOT review and comments to maintain schedule</a:t>
            </a:r>
          </a:p>
          <a:p>
            <a:pPr lvl="1"/>
            <a:r>
              <a:rPr lang="en-US" dirty="0"/>
              <a:t>Assist with coordination of 3</a:t>
            </a:r>
            <a:r>
              <a:rPr lang="en-US" baseline="30000" dirty="0"/>
              <a:t>rd</a:t>
            </a:r>
            <a:r>
              <a:rPr lang="en-US" dirty="0"/>
              <a:t> party reviews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5259860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44488" y="2649821"/>
            <a:ext cx="8037512" cy="1017073"/>
          </a:xfrm>
        </p:spPr>
        <p:txBody>
          <a:bodyPr/>
          <a:lstStyle/>
          <a:p>
            <a:r>
              <a:rPr lang="en-US" sz="3600" dirty="0"/>
              <a:t>Questions</a:t>
            </a:r>
          </a:p>
        </p:txBody>
      </p:sp>
    </p:spTree>
    <p:extLst>
      <p:ext uri="{BB962C8B-B14F-4D97-AF65-F5344CB8AC3E}">
        <p14:creationId xmlns:p14="http://schemas.microsoft.com/office/powerpoint/2010/main" val="86862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Construction Administration</a:t>
            </a:r>
          </a:p>
        </p:txBody>
      </p:sp>
    </p:spTree>
    <p:extLst>
      <p:ext uri="{BB962C8B-B14F-4D97-AF65-F5344CB8AC3E}">
        <p14:creationId xmlns:p14="http://schemas.microsoft.com/office/powerpoint/2010/main" val="14730462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76073183"/>
              </p:ext>
            </p:extLst>
          </p:nvPr>
        </p:nvGraphicFramePr>
        <p:xfrm>
          <a:off x="195146" y="896672"/>
          <a:ext cx="8629871" cy="4793192"/>
        </p:xfrm>
        <a:graphic>
          <a:graphicData uri="http://schemas.openxmlformats.org/drawingml/2006/table">
            <a:tbl>
              <a:tblPr firstRow="1" bandRow="1">
                <a:tableStyleId>{5C22544A-7EE6-4342-B048-85BDC9FD1C3A}</a:tableStyleId>
              </a:tblPr>
              <a:tblGrid>
                <a:gridCol w="1495431">
                  <a:extLst>
                    <a:ext uri="{9D8B030D-6E8A-4147-A177-3AD203B41FA5}">
                      <a16:colId xmlns:a16="http://schemas.microsoft.com/office/drawing/2014/main" val="20000"/>
                    </a:ext>
                  </a:extLst>
                </a:gridCol>
                <a:gridCol w="3090104">
                  <a:extLst>
                    <a:ext uri="{9D8B030D-6E8A-4147-A177-3AD203B41FA5}">
                      <a16:colId xmlns:a16="http://schemas.microsoft.com/office/drawing/2014/main" val="20001"/>
                    </a:ext>
                  </a:extLst>
                </a:gridCol>
                <a:gridCol w="4044336">
                  <a:extLst>
                    <a:ext uri="{9D8B030D-6E8A-4147-A177-3AD203B41FA5}">
                      <a16:colId xmlns:a16="http://schemas.microsoft.com/office/drawing/2014/main" val="20002"/>
                    </a:ext>
                  </a:extLst>
                </a:gridCol>
              </a:tblGrid>
              <a:tr h="370840">
                <a:tc>
                  <a:txBody>
                    <a:bodyPr/>
                    <a:lstStyle/>
                    <a:p>
                      <a:r>
                        <a:rPr lang="en-US" dirty="0"/>
                        <a:t>Element</a:t>
                      </a:r>
                    </a:p>
                  </a:txBody>
                  <a:tcPr/>
                </a:tc>
                <a:tc>
                  <a:txBody>
                    <a:bodyPr/>
                    <a:lstStyle/>
                    <a:p>
                      <a:r>
                        <a:rPr lang="en-US" dirty="0"/>
                        <a:t>DBB</a:t>
                      </a:r>
                    </a:p>
                  </a:txBody>
                  <a:tcPr/>
                </a:tc>
                <a:tc>
                  <a:txBody>
                    <a:bodyPr/>
                    <a:lstStyle/>
                    <a:p>
                      <a:r>
                        <a:rPr lang="en-US" dirty="0"/>
                        <a:t>DB</a:t>
                      </a:r>
                    </a:p>
                  </a:txBody>
                  <a:tcPr/>
                </a:tc>
                <a:extLst>
                  <a:ext uri="{0D108BD9-81ED-4DB2-BD59-A6C34878D82A}">
                    <a16:rowId xmlns:a16="http://schemas.microsoft.com/office/drawing/2014/main" val="10000"/>
                  </a:ext>
                </a:extLst>
              </a:tr>
              <a:tr h="667614">
                <a:tc>
                  <a:txBody>
                    <a:bodyPr/>
                    <a:lstStyle/>
                    <a:p>
                      <a:r>
                        <a:rPr lang="en-US" sz="1400" dirty="0"/>
                        <a:t>Communication/</a:t>
                      </a:r>
                    </a:p>
                    <a:p>
                      <a:r>
                        <a:rPr lang="en-US" sz="1400" dirty="0"/>
                        <a:t>Decision-making</a:t>
                      </a:r>
                    </a:p>
                  </a:txBody>
                  <a:tcPr/>
                </a:tc>
                <a:tc>
                  <a:txBody>
                    <a:bodyPr/>
                    <a:lstStyle/>
                    <a:p>
                      <a:pPr marL="285750" indent="-285750">
                        <a:spcAft>
                          <a:spcPts val="300"/>
                        </a:spcAft>
                        <a:buFont typeface="Arial" panose="020B0604020202020204" pitchFamily="34" charset="0"/>
                        <a:buChar char="•"/>
                      </a:pPr>
                      <a:r>
                        <a:rPr lang="en-US" sz="1400" dirty="0"/>
                        <a:t>Design and construction are separated. Communication</a:t>
                      </a:r>
                      <a:r>
                        <a:rPr lang="en-US" sz="1400" baseline="0" dirty="0"/>
                        <a:t> and decisions </a:t>
                      </a:r>
                      <a:r>
                        <a:rPr lang="en-US" sz="1400" dirty="0"/>
                        <a:t>flow through ODOT</a:t>
                      </a:r>
                    </a:p>
                  </a:txBody>
                  <a:tcPr/>
                </a:tc>
                <a:tc>
                  <a:txBody>
                    <a:bodyPr/>
                    <a:lstStyle/>
                    <a:p>
                      <a:pPr marL="171450" lvl="0" indent="-171450">
                        <a:spcAft>
                          <a:spcPts val="300"/>
                        </a:spcAft>
                        <a:buFont typeface="Arial" panose="020B0604020202020204" pitchFamily="34" charset="0"/>
                        <a:buChar char="•"/>
                      </a:pPr>
                      <a:r>
                        <a:rPr lang="en-US" sz="1400" dirty="0"/>
                        <a:t>Design and construction are integrated (and in some cases co-located).  Communication and decisions flow directly between </a:t>
                      </a:r>
                      <a:r>
                        <a:rPr lang="en-US" sz="1400" baseline="0" dirty="0"/>
                        <a:t>design and construction with ODOT concurrence</a:t>
                      </a:r>
                      <a:r>
                        <a:rPr lang="en-US" sz="1400" dirty="0"/>
                        <a:t> </a:t>
                      </a:r>
                    </a:p>
                  </a:txBody>
                  <a:tcPr/>
                </a:tc>
                <a:extLst>
                  <a:ext uri="{0D108BD9-81ED-4DB2-BD59-A6C34878D82A}">
                    <a16:rowId xmlns:a16="http://schemas.microsoft.com/office/drawing/2014/main" val="10001"/>
                  </a:ext>
                </a:extLst>
              </a:tr>
              <a:tr h="1587712">
                <a:tc>
                  <a:txBody>
                    <a:bodyPr/>
                    <a:lstStyle/>
                    <a:p>
                      <a:r>
                        <a:rPr lang="en-US" sz="1400" dirty="0"/>
                        <a:t>Quality Management</a:t>
                      </a:r>
                    </a:p>
                  </a:txBody>
                  <a:tcPr/>
                </a:tc>
                <a:tc>
                  <a:txBody>
                    <a:bodyPr/>
                    <a:lstStyle/>
                    <a:p>
                      <a:pPr marL="285750" indent="-285750">
                        <a:spcAft>
                          <a:spcPts val="300"/>
                        </a:spcAft>
                        <a:buFont typeface="Arial" panose="020B0604020202020204" pitchFamily="34" charset="0"/>
                        <a:buChar char="•"/>
                      </a:pPr>
                      <a:r>
                        <a:rPr lang="en-US" sz="1400" dirty="0"/>
                        <a:t>ODOT primarily responsible for quality management</a:t>
                      </a:r>
                    </a:p>
                    <a:p>
                      <a:pPr marL="742950" lvl="1" indent="-285750">
                        <a:spcAft>
                          <a:spcPts val="300"/>
                        </a:spcAft>
                        <a:buFont typeface="Arial" panose="020B0604020202020204" pitchFamily="34" charset="0"/>
                        <a:buChar char="•"/>
                      </a:pPr>
                      <a:r>
                        <a:rPr lang="en-US" sz="1400" dirty="0"/>
                        <a:t>Inspection</a:t>
                      </a:r>
                    </a:p>
                    <a:p>
                      <a:pPr marL="742950" lvl="1" indent="-285750">
                        <a:spcAft>
                          <a:spcPts val="300"/>
                        </a:spcAft>
                        <a:buFont typeface="Arial" panose="020B0604020202020204" pitchFamily="34" charset="0"/>
                        <a:buChar char="•"/>
                      </a:pPr>
                      <a:r>
                        <a:rPr lang="en-US" sz="1400" dirty="0"/>
                        <a:t>QA verification and acceptance testing</a:t>
                      </a:r>
                    </a:p>
                    <a:p>
                      <a:pPr marL="742950" lvl="1" indent="-285750">
                        <a:spcAft>
                          <a:spcPts val="300"/>
                        </a:spcAft>
                        <a:buFont typeface="Arial" panose="020B0604020202020204" pitchFamily="34" charset="0"/>
                        <a:buChar char="•"/>
                      </a:pPr>
                      <a:r>
                        <a:rPr lang="en-US" sz="1400" dirty="0"/>
                        <a:t>IA</a:t>
                      </a:r>
                    </a:p>
                  </a:txBody>
                  <a:tcPr/>
                </a:tc>
                <a:tc>
                  <a:txBody>
                    <a:bodyPr/>
                    <a:lstStyle/>
                    <a:p>
                      <a:pPr marL="285750" indent="-285750">
                        <a:spcAft>
                          <a:spcPts val="300"/>
                        </a:spcAft>
                        <a:buFont typeface="Arial" panose="020B0604020202020204" pitchFamily="34" charset="0"/>
                        <a:buChar char="•"/>
                      </a:pPr>
                      <a:r>
                        <a:rPr lang="en-US" sz="1400" dirty="0"/>
                        <a:t>DBT has heightened responsibility for quality management including design </a:t>
                      </a:r>
                    </a:p>
                    <a:p>
                      <a:pPr marL="285750" indent="-285750">
                        <a:spcAft>
                          <a:spcPts val="300"/>
                        </a:spcAft>
                        <a:buFont typeface="Arial" panose="020B0604020202020204" pitchFamily="34" charset="0"/>
                        <a:buChar char="•"/>
                      </a:pPr>
                      <a:r>
                        <a:rPr lang="en-US" sz="1400" dirty="0"/>
                        <a:t>ODOT</a:t>
                      </a:r>
                      <a:r>
                        <a:rPr lang="en-US" sz="1400" baseline="0" dirty="0"/>
                        <a:t> performs inspection, QA and IA testing for Low Bid DB</a:t>
                      </a:r>
                      <a:endParaRPr lang="en-US" sz="1200" dirty="0"/>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400" dirty="0"/>
                        <a:t>IQF used for Value-Based, with ODOT providing QA oversight and IA</a:t>
                      </a:r>
                    </a:p>
                  </a:txBody>
                  <a:tcPr/>
                </a:tc>
                <a:extLst>
                  <a:ext uri="{0D108BD9-81ED-4DB2-BD59-A6C34878D82A}">
                    <a16:rowId xmlns:a16="http://schemas.microsoft.com/office/drawing/2014/main" val="10002"/>
                  </a:ext>
                </a:extLst>
              </a:tr>
              <a:tr h="723014">
                <a:tc>
                  <a:txBody>
                    <a:bodyPr/>
                    <a:lstStyle/>
                    <a:p>
                      <a:r>
                        <a:rPr lang="en-US" sz="1400" dirty="0"/>
                        <a:t>Payment</a:t>
                      </a:r>
                    </a:p>
                  </a:txBody>
                  <a:tcPr/>
                </a:tc>
                <a:tc>
                  <a:txBody>
                    <a:bodyPr/>
                    <a:lstStyle/>
                    <a:p>
                      <a:pPr marL="285750" indent="-285750">
                        <a:spcAft>
                          <a:spcPts val="300"/>
                        </a:spcAft>
                        <a:buFont typeface="Arial" panose="020B0604020202020204" pitchFamily="34" charset="0"/>
                        <a:buChar char="•"/>
                      </a:pPr>
                      <a:r>
                        <a:rPr lang="en-US" sz="1400" dirty="0"/>
                        <a:t>Periodic payments made for unit-priced</a:t>
                      </a:r>
                      <a:r>
                        <a:rPr lang="en-US" sz="1400" baseline="0" dirty="0"/>
                        <a:t> items </a:t>
                      </a:r>
                      <a:r>
                        <a:rPr lang="en-US" sz="1400" dirty="0"/>
                        <a:t>based on </a:t>
                      </a:r>
                      <a:r>
                        <a:rPr lang="en-US" sz="1400" baseline="0" dirty="0"/>
                        <a:t>calculation of detailed quantities of work</a:t>
                      </a:r>
                      <a:endParaRPr lang="en-US" sz="1400" dirty="0"/>
                    </a:p>
                  </a:txBody>
                  <a:tcPr/>
                </a:tc>
                <a:tc>
                  <a:txBody>
                    <a:bodyPr/>
                    <a:lstStyle/>
                    <a:p>
                      <a:pPr marL="285750" lvl="0" indent="-285750">
                        <a:spcAft>
                          <a:spcPts val="300"/>
                        </a:spcAft>
                        <a:buFont typeface="Arial" panose="020B0604020202020204" pitchFamily="34" charset="0"/>
                        <a:buChar char="•"/>
                      </a:pPr>
                      <a:r>
                        <a:rPr lang="en-US" sz="1400" baseline="0" dirty="0"/>
                        <a:t>Partial payments made based primarily on percent complete of lump sum items</a:t>
                      </a:r>
                    </a:p>
                  </a:txBody>
                  <a:tcPr/>
                </a:tc>
                <a:extLst>
                  <a:ext uri="{0D108BD9-81ED-4DB2-BD59-A6C34878D82A}">
                    <a16:rowId xmlns:a16="http://schemas.microsoft.com/office/drawing/2014/main" val="10003"/>
                  </a:ext>
                </a:extLst>
              </a:tr>
              <a:tr h="370840">
                <a:tc>
                  <a:txBody>
                    <a:bodyPr/>
                    <a:lstStyle/>
                    <a:p>
                      <a:r>
                        <a:rPr lang="en-US" sz="1400" dirty="0"/>
                        <a:t>Changes</a:t>
                      </a:r>
                    </a:p>
                  </a:txBody>
                  <a:tcPr/>
                </a:tc>
                <a:tc>
                  <a:txBody>
                    <a:bodyPr/>
                    <a:lstStyle/>
                    <a:p>
                      <a:pPr marL="285750" indent="-285750">
                        <a:spcAft>
                          <a:spcPts val="300"/>
                        </a:spcAft>
                        <a:buFont typeface="Arial" panose="020B0604020202020204" pitchFamily="34" charset="0"/>
                        <a:buChar char="•"/>
                      </a:pPr>
                      <a:r>
                        <a:rPr lang="en-US" sz="1400" dirty="0"/>
                        <a:t>ODOT retains</a:t>
                      </a:r>
                      <a:r>
                        <a:rPr lang="en-US" sz="1400" baseline="0" dirty="0"/>
                        <a:t> the </a:t>
                      </a:r>
                      <a:r>
                        <a:rPr lang="en-US" sz="1400" dirty="0"/>
                        <a:t>risk of variations in actual quantities, accuracy and completeness of the plans, and unforeseen conditions or utility coordination</a:t>
                      </a:r>
                    </a:p>
                  </a:txBody>
                  <a:tcPr/>
                </a:tc>
                <a:tc>
                  <a:txBody>
                    <a:bodyPr/>
                    <a:lstStyle/>
                    <a:p>
                      <a:pPr marL="285750" indent="-285750">
                        <a:spcAft>
                          <a:spcPts val="300"/>
                        </a:spcAft>
                        <a:buFont typeface="Arial" panose="020B0604020202020204" pitchFamily="34" charset="0"/>
                        <a:buChar char="•"/>
                      </a:pPr>
                      <a:r>
                        <a:rPr lang="en-US" sz="1400" dirty="0"/>
                        <a:t>DBT assumes the risk of </a:t>
                      </a:r>
                      <a:r>
                        <a:rPr lang="en-US" sz="1400" baseline="0" dirty="0"/>
                        <a:t>quantity variations for lump sum items, accuracy and completeness of the plans, or other responsibilities as defined in the DB contract. </a:t>
                      </a:r>
                      <a:endParaRPr lang="en-US" sz="1400" dirty="0"/>
                    </a:p>
                  </a:txBody>
                  <a:tcPr/>
                </a:tc>
                <a:extLst>
                  <a:ext uri="{0D108BD9-81ED-4DB2-BD59-A6C34878D82A}">
                    <a16:rowId xmlns:a16="http://schemas.microsoft.com/office/drawing/2014/main" val="10004"/>
                  </a:ext>
                </a:extLst>
              </a:tr>
            </a:tbl>
          </a:graphicData>
        </a:graphic>
      </p:graphicFrame>
      <p:sp>
        <p:nvSpPr>
          <p:cNvPr id="3" name="Title 2"/>
          <p:cNvSpPr>
            <a:spLocks noGrp="1"/>
          </p:cNvSpPr>
          <p:nvPr>
            <p:ph type="title"/>
          </p:nvPr>
        </p:nvSpPr>
        <p:spPr/>
        <p:txBody>
          <a:bodyPr/>
          <a:lstStyle/>
          <a:p>
            <a:r>
              <a:rPr lang="en-US" dirty="0"/>
              <a:t>What’s Different?</a:t>
            </a:r>
          </a:p>
        </p:txBody>
      </p:sp>
    </p:spTree>
    <p:extLst>
      <p:ext uri="{BB962C8B-B14F-4D97-AF65-F5344CB8AC3E}">
        <p14:creationId xmlns:p14="http://schemas.microsoft.com/office/powerpoint/2010/main" val="35682128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Pre-Construction</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29</a:t>
            </a:fld>
            <a:endParaRPr lang="en-US" dirty="0"/>
          </a:p>
        </p:txBody>
      </p:sp>
      <p:sp>
        <p:nvSpPr>
          <p:cNvPr id="4" name="Content Placeholder 3"/>
          <p:cNvSpPr>
            <a:spLocks noGrp="1"/>
          </p:cNvSpPr>
          <p:nvPr>
            <p:ph sz="quarter" idx="11"/>
          </p:nvPr>
        </p:nvSpPr>
        <p:spPr>
          <a:xfrm>
            <a:off x="404812" y="1052512"/>
            <a:ext cx="3901374" cy="4061748"/>
          </a:xfrm>
        </p:spPr>
        <p:txBody>
          <a:bodyPr>
            <a:normAutofit/>
          </a:bodyPr>
          <a:lstStyle/>
          <a:p>
            <a:r>
              <a:rPr lang="en-US" sz="2000" dirty="0"/>
              <a:t>Pre-construction Meeting</a:t>
            </a:r>
          </a:p>
          <a:p>
            <a:pPr lvl="1"/>
            <a:r>
              <a:rPr lang="en-US" sz="1600" dirty="0"/>
              <a:t>Communication and coordination</a:t>
            </a:r>
          </a:p>
          <a:p>
            <a:pPr lvl="1"/>
            <a:r>
              <a:rPr lang="en-US" sz="1600" dirty="0"/>
              <a:t>Roadmap and rules for conduct of construction</a:t>
            </a:r>
          </a:p>
          <a:p>
            <a:pPr lvl="1"/>
            <a:r>
              <a:rPr lang="en-US" sz="1600" dirty="0"/>
              <a:t>Identification of potential risks or changes</a:t>
            </a:r>
          </a:p>
          <a:p>
            <a:r>
              <a:rPr lang="en-US" sz="2000" dirty="0"/>
              <a:t>Agreement on breakdown of pay items and estimating progress</a:t>
            </a:r>
          </a:p>
          <a:p>
            <a:pPr lvl="1"/>
            <a:r>
              <a:rPr lang="en-US" sz="1600" dirty="0"/>
              <a:t>Progress schedule</a:t>
            </a:r>
          </a:p>
          <a:p>
            <a:pPr lvl="1"/>
            <a:r>
              <a:rPr lang="en-US" sz="1600" dirty="0"/>
              <a:t>Payment of materials</a:t>
            </a:r>
          </a:p>
          <a:p>
            <a:r>
              <a:rPr lang="en-US" sz="2000" dirty="0"/>
              <a:t>Concurrence on Release-for Construction Plans</a:t>
            </a:r>
          </a:p>
          <a:p>
            <a:endParaRPr lang="en-US" sz="2000" dirty="0"/>
          </a:p>
          <a:p>
            <a:endParaRPr lang="en-US" sz="2000" dirty="0"/>
          </a:p>
          <a:p>
            <a:endParaRPr lang="en-US" dirty="0"/>
          </a:p>
        </p:txBody>
      </p:sp>
      <p:grpSp>
        <p:nvGrpSpPr>
          <p:cNvPr id="6" name="Group 5"/>
          <p:cNvGrpSpPr/>
          <p:nvPr/>
        </p:nvGrpSpPr>
        <p:grpSpPr>
          <a:xfrm>
            <a:off x="4710223" y="1088066"/>
            <a:ext cx="4192561" cy="4302641"/>
            <a:chOff x="5699018" y="1088066"/>
            <a:chExt cx="3203766" cy="2750287"/>
          </a:xfrm>
        </p:grpSpPr>
        <p:sp>
          <p:nvSpPr>
            <p:cNvPr id="7" name="Flowchart: Process 6"/>
            <p:cNvSpPr/>
            <p:nvPr/>
          </p:nvSpPr>
          <p:spPr>
            <a:xfrm>
              <a:off x="5699018" y="1088066"/>
              <a:ext cx="1175368" cy="649463"/>
            </a:xfrm>
            <a:prstGeom prst="flowChartProcess">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Arial" pitchFamily="34" charset="0"/>
                  <a:cs typeface="Arial" pitchFamily="34" charset="0"/>
                </a:rPr>
                <a:t>ODOT PE</a:t>
              </a:r>
            </a:p>
          </p:txBody>
        </p:sp>
        <p:sp>
          <p:nvSpPr>
            <p:cNvPr id="8" name="Flowchart: Process 7"/>
            <p:cNvSpPr/>
            <p:nvPr/>
          </p:nvSpPr>
          <p:spPr>
            <a:xfrm>
              <a:off x="5699018" y="3071921"/>
              <a:ext cx="1175368" cy="766432"/>
            </a:xfrm>
            <a:prstGeom prst="flowChartProcess">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Arial" pitchFamily="34" charset="0"/>
                  <a:cs typeface="Arial" pitchFamily="34" charset="0"/>
                </a:rPr>
                <a:t>DBT PM</a:t>
              </a:r>
            </a:p>
          </p:txBody>
        </p:sp>
        <p:sp>
          <p:nvSpPr>
            <p:cNvPr id="9" name="Oval 8"/>
            <p:cNvSpPr/>
            <p:nvPr/>
          </p:nvSpPr>
          <p:spPr>
            <a:xfrm>
              <a:off x="6286702" y="1558633"/>
              <a:ext cx="1158949" cy="63805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latin typeface="Arial" pitchFamily="34" charset="0"/>
                  <a:cs typeface="Arial" pitchFamily="34" charset="0"/>
                </a:rPr>
                <a:t>PM for Construct</a:t>
              </a:r>
            </a:p>
          </p:txBody>
        </p:sp>
        <p:sp>
          <p:nvSpPr>
            <p:cNvPr id="10" name="Oval 9"/>
            <p:cNvSpPr/>
            <p:nvPr/>
          </p:nvSpPr>
          <p:spPr>
            <a:xfrm>
              <a:off x="6286702" y="2605830"/>
              <a:ext cx="1141005" cy="67872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latin typeface="Arial" pitchFamily="34" charset="0"/>
                  <a:cs typeface="Arial" pitchFamily="34" charset="0"/>
                </a:rPr>
                <a:t>DBT Construct PM</a:t>
              </a:r>
            </a:p>
          </p:txBody>
        </p:sp>
        <p:sp>
          <p:nvSpPr>
            <p:cNvPr id="11" name="Flowchart: Process 10"/>
            <p:cNvSpPr/>
            <p:nvPr/>
          </p:nvSpPr>
          <p:spPr>
            <a:xfrm>
              <a:off x="7727416" y="2105247"/>
              <a:ext cx="1175368" cy="563492"/>
            </a:xfrm>
            <a:prstGeom prst="flowChartProcess">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itchFamily="34" charset="0"/>
                  <a:cs typeface="Arial" pitchFamily="34" charset="0"/>
                </a:rPr>
                <a:t>IQF</a:t>
              </a:r>
            </a:p>
            <a:p>
              <a:pPr algn="ctr"/>
              <a:r>
                <a:rPr lang="en-US" sz="1200" dirty="0">
                  <a:latin typeface="Arial" pitchFamily="34" charset="0"/>
                  <a:cs typeface="Arial" pitchFamily="34" charset="0"/>
                </a:rPr>
                <a:t>(Value-based)</a:t>
              </a:r>
            </a:p>
          </p:txBody>
        </p:sp>
        <p:cxnSp>
          <p:nvCxnSpPr>
            <p:cNvPr id="12" name="Elbow Connector 11"/>
            <p:cNvCxnSpPr>
              <a:stCxn id="7" idx="3"/>
              <a:endCxn id="11" idx="0"/>
            </p:cNvCxnSpPr>
            <p:nvPr/>
          </p:nvCxnSpPr>
          <p:spPr>
            <a:xfrm>
              <a:off x="6874386" y="1412798"/>
              <a:ext cx="1440714" cy="692449"/>
            </a:xfrm>
            <a:prstGeom prst="bentConnector2">
              <a:avLst/>
            </a:prstGeom>
            <a:ln>
              <a:prstDash val="lgDash"/>
              <a:tailEnd type="arrow"/>
            </a:ln>
          </p:spPr>
          <p:style>
            <a:lnRef idx="1">
              <a:schemeClr val="accent1"/>
            </a:lnRef>
            <a:fillRef idx="0">
              <a:schemeClr val="accent1"/>
            </a:fillRef>
            <a:effectRef idx="0">
              <a:schemeClr val="accent1"/>
            </a:effectRef>
            <a:fontRef idx="minor">
              <a:schemeClr val="tx1"/>
            </a:fontRef>
          </p:style>
        </p:cxnSp>
        <p:cxnSp>
          <p:nvCxnSpPr>
            <p:cNvPr id="13" name="Elbow Connector 12"/>
            <p:cNvCxnSpPr>
              <a:stCxn id="8" idx="3"/>
              <a:endCxn id="11" idx="2"/>
            </p:cNvCxnSpPr>
            <p:nvPr/>
          </p:nvCxnSpPr>
          <p:spPr>
            <a:xfrm flipV="1">
              <a:off x="6874386" y="2668739"/>
              <a:ext cx="1440714" cy="786398"/>
            </a:xfrm>
            <a:prstGeom prst="bentConnector2">
              <a:avLst/>
            </a:prstGeom>
            <a:ln>
              <a:prstDash val="lgDash"/>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9" idx="4"/>
              <a:endCxn id="10" idx="0"/>
            </p:cNvCxnSpPr>
            <p:nvPr/>
          </p:nvCxnSpPr>
          <p:spPr>
            <a:xfrm flipH="1">
              <a:off x="6857205" y="2196688"/>
              <a:ext cx="8972" cy="409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77974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Contents </a:t>
            </a:r>
          </a:p>
        </p:txBody>
      </p:sp>
      <p:sp>
        <p:nvSpPr>
          <p:cNvPr id="7" name="Isosceles Triangle 6"/>
          <p:cNvSpPr/>
          <p:nvPr/>
        </p:nvSpPr>
        <p:spPr>
          <a:xfrm rot="10800000">
            <a:off x="341312" y="1535906"/>
            <a:ext cx="134932" cy="116682"/>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8" name="Rectangle 7"/>
          <p:cNvSpPr/>
          <p:nvPr>
            <p:custDataLst>
              <p:tags r:id="rId1"/>
            </p:custDataLst>
          </p:nvPr>
        </p:nvSpPr>
        <p:spPr bwMode="auto">
          <a:xfrm rot="10800000" flipH="1" flipV="1">
            <a:off x="479611" y="1066116"/>
            <a:ext cx="7216589" cy="585216"/>
          </a:xfrm>
          <a:prstGeom prst="rect">
            <a:avLst/>
          </a:prstGeom>
          <a:gradFill flip="none" rotWithShape="1">
            <a:gsLst>
              <a:gs pos="0">
                <a:schemeClr val="bg1">
                  <a:lumMod val="95000"/>
                </a:schemeClr>
              </a:gs>
              <a:gs pos="50000">
                <a:srgbClr val="E6E6E6"/>
              </a:gs>
            </a:gsLst>
            <a:lin ang="16200000" scaled="1"/>
            <a:tileRect/>
          </a:gradFill>
          <a:ln w="9525" cap="flat" cmpd="sng" algn="ctr">
            <a:noFill/>
            <a:prstDash val="solid"/>
            <a:round/>
            <a:headEnd type="none" w="med" len="med"/>
            <a:tailEnd type="none" w="med" len="med"/>
          </a:ln>
          <a:effectLst/>
          <a:extLst/>
        </p:spPr>
        <p:txBody>
          <a:bodyPr vert="horz" lIns="457200" tIns="45720" rIns="45720" bIns="45720" numCol="1" anchor="ctr"/>
          <a:lstStyle/>
          <a:p>
            <a:pPr fontAlgn="auto">
              <a:spcBef>
                <a:spcPts val="0"/>
              </a:spcBef>
              <a:spcAft>
                <a:spcPts val="0"/>
              </a:spcAft>
            </a:pPr>
            <a:r>
              <a:rPr lang="en-US" sz="2000" dirty="0">
                <a:solidFill>
                  <a:prstClr val="black"/>
                </a:solidFill>
                <a:latin typeface="Arial"/>
              </a:rPr>
              <a:t>Execution Overview</a:t>
            </a:r>
          </a:p>
        </p:txBody>
      </p:sp>
      <p:sp>
        <p:nvSpPr>
          <p:cNvPr id="9" name="Rectangle 8"/>
          <p:cNvSpPr/>
          <p:nvPr>
            <p:custDataLst>
              <p:tags r:id="rId2"/>
            </p:custDataLst>
          </p:nvPr>
        </p:nvSpPr>
        <p:spPr bwMode="auto">
          <a:xfrm rot="10800000" flipH="1" flipV="1">
            <a:off x="479611" y="1733131"/>
            <a:ext cx="7216589" cy="585216"/>
          </a:xfrm>
          <a:prstGeom prst="rect">
            <a:avLst/>
          </a:prstGeom>
          <a:gradFill flip="none" rotWithShape="1">
            <a:gsLst>
              <a:gs pos="0">
                <a:schemeClr val="bg1">
                  <a:lumMod val="95000"/>
                </a:schemeClr>
              </a:gs>
              <a:gs pos="50000">
                <a:srgbClr val="E6E6E6"/>
              </a:gs>
            </a:gsLst>
            <a:lin ang="16200000" scaled="1"/>
            <a:tileRect/>
          </a:gradFill>
          <a:ln w="9525" cap="flat" cmpd="sng" algn="ctr">
            <a:noFill/>
            <a:prstDash val="solid"/>
            <a:round/>
            <a:headEnd type="none" w="med" len="med"/>
            <a:tailEnd type="none" w="med" len="med"/>
          </a:ln>
          <a:effectLst/>
          <a:extLst/>
        </p:spPr>
        <p:txBody>
          <a:bodyPr vert="horz" lIns="457200" tIns="45720" rIns="45720" bIns="45720" numCol="1" anchor="ctr"/>
          <a:lstStyle/>
          <a:p>
            <a:pPr fontAlgn="auto">
              <a:spcBef>
                <a:spcPts val="0"/>
              </a:spcBef>
              <a:spcAft>
                <a:spcPts val="0"/>
              </a:spcAft>
            </a:pPr>
            <a:r>
              <a:rPr lang="en-US" sz="2000" dirty="0">
                <a:solidFill>
                  <a:prstClr val="black"/>
                </a:solidFill>
                <a:latin typeface="Arial"/>
              </a:rPr>
              <a:t>Design Contract Administration</a:t>
            </a:r>
          </a:p>
        </p:txBody>
      </p:sp>
      <p:sp>
        <p:nvSpPr>
          <p:cNvPr id="10" name="Rectangle 9"/>
          <p:cNvSpPr/>
          <p:nvPr>
            <p:custDataLst>
              <p:tags r:id="rId3"/>
            </p:custDataLst>
          </p:nvPr>
        </p:nvSpPr>
        <p:spPr bwMode="auto">
          <a:xfrm rot="10800000" flipH="1" flipV="1">
            <a:off x="479611" y="2400146"/>
            <a:ext cx="7216589" cy="585216"/>
          </a:xfrm>
          <a:prstGeom prst="rect">
            <a:avLst/>
          </a:prstGeom>
          <a:gradFill flip="none" rotWithShape="1">
            <a:gsLst>
              <a:gs pos="0">
                <a:schemeClr val="bg1">
                  <a:lumMod val="95000"/>
                </a:schemeClr>
              </a:gs>
              <a:gs pos="50000">
                <a:srgbClr val="E6E6E6"/>
              </a:gs>
            </a:gsLst>
            <a:lin ang="16200000" scaled="1"/>
            <a:tileRect/>
          </a:gradFill>
          <a:ln w="9525" cap="flat" cmpd="sng" algn="ctr">
            <a:noFill/>
            <a:prstDash val="solid"/>
            <a:round/>
            <a:headEnd type="none" w="med" len="med"/>
            <a:tailEnd type="none" w="med" len="med"/>
          </a:ln>
          <a:effectLst/>
          <a:extLst/>
        </p:spPr>
        <p:txBody>
          <a:bodyPr vert="horz" lIns="457200" tIns="45720" rIns="45720" bIns="45720" numCol="1" anchor="ctr"/>
          <a:lstStyle/>
          <a:p>
            <a:pPr fontAlgn="auto">
              <a:lnSpc>
                <a:spcPct val="120000"/>
              </a:lnSpc>
              <a:spcBef>
                <a:spcPct val="20000"/>
              </a:spcBef>
              <a:spcAft>
                <a:spcPts val="400"/>
              </a:spcAft>
              <a:buClr>
                <a:srgbClr val="B51821"/>
              </a:buClr>
              <a:buSzPct val="100000"/>
              <a:defRPr/>
            </a:pPr>
            <a:r>
              <a:rPr lang="en-US" sz="2000" dirty="0">
                <a:solidFill>
                  <a:prstClr val="black"/>
                </a:solidFill>
                <a:latin typeface="Arial"/>
              </a:rPr>
              <a:t>Construction Contract Administration</a:t>
            </a:r>
          </a:p>
        </p:txBody>
      </p:sp>
      <p:sp>
        <p:nvSpPr>
          <p:cNvPr id="12" name="Freeform 12"/>
          <p:cNvSpPr>
            <a:spLocks/>
          </p:cNvSpPr>
          <p:nvPr>
            <p:custDataLst>
              <p:tags r:id="rId4"/>
            </p:custDataLst>
          </p:nvPr>
        </p:nvSpPr>
        <p:spPr bwMode="auto">
          <a:xfrm rot="10800000" flipH="1" flipV="1">
            <a:off x="333376" y="1066116"/>
            <a:ext cx="532800" cy="473056"/>
          </a:xfrm>
          <a:prstGeom prst="homePlate">
            <a:avLst>
              <a:gd name="adj" fmla="val 28337"/>
            </a:avLst>
          </a:prstGeom>
          <a:solidFill>
            <a:schemeClr val="accent1"/>
          </a:solidFill>
          <a:ln w="9525">
            <a:noFill/>
            <a:round/>
            <a:headEnd/>
            <a:tailEnd/>
          </a:ln>
          <a:effectLst>
            <a:outerShdw blurRad="50800" dist="38100" algn="l" rotWithShape="0">
              <a:prstClr val="black">
                <a:alpha val="40000"/>
              </a:prstClr>
            </a:outerShdw>
          </a:effectLst>
        </p:spPr>
        <p:txBody>
          <a:bodyPr vert="horz" wrap="square" lIns="45720" tIns="45720" rIns="91440" bIns="45720" numCol="1" anchor="ctr" anchorCtr="0" compatLnSpc="1">
            <a:prstTxWarp prst="textNoShape">
              <a:avLst/>
            </a:prstTxWarp>
          </a:bodyPr>
          <a:lstStyle/>
          <a:p>
            <a:pPr algn="ctr" fontAlgn="auto">
              <a:spcBef>
                <a:spcPts val="0"/>
              </a:spcBef>
              <a:spcAft>
                <a:spcPts val="0"/>
              </a:spcAft>
            </a:pPr>
            <a:r>
              <a:rPr lang="en-US" b="1" dirty="0">
                <a:solidFill>
                  <a:prstClr val="white"/>
                </a:solidFill>
                <a:latin typeface="Arial"/>
              </a:rPr>
              <a:t>1</a:t>
            </a:r>
          </a:p>
        </p:txBody>
      </p:sp>
      <p:sp>
        <p:nvSpPr>
          <p:cNvPr id="13" name="Freeform 12"/>
          <p:cNvSpPr>
            <a:spLocks/>
          </p:cNvSpPr>
          <p:nvPr>
            <p:custDataLst>
              <p:tags r:id="rId5"/>
            </p:custDataLst>
          </p:nvPr>
        </p:nvSpPr>
        <p:spPr bwMode="auto">
          <a:xfrm rot="10800000" flipH="1" flipV="1">
            <a:off x="333376" y="1733131"/>
            <a:ext cx="532800" cy="473056"/>
          </a:xfrm>
          <a:prstGeom prst="homePlate">
            <a:avLst>
              <a:gd name="adj" fmla="val 28337"/>
            </a:avLst>
          </a:prstGeom>
          <a:solidFill>
            <a:schemeClr val="accent1"/>
          </a:solidFill>
          <a:ln w="9525">
            <a:noFill/>
            <a:round/>
            <a:headEnd/>
            <a:tailEnd/>
          </a:ln>
          <a:effectLst>
            <a:outerShdw blurRad="50800" dist="38100" algn="l" rotWithShape="0">
              <a:prstClr val="black">
                <a:alpha val="40000"/>
              </a:prstClr>
            </a:outerShdw>
          </a:effectLst>
        </p:spPr>
        <p:txBody>
          <a:bodyPr vert="horz" wrap="square" lIns="45720" tIns="45720" rIns="91440" bIns="45720" numCol="1" anchor="ctr" anchorCtr="0" compatLnSpc="1">
            <a:prstTxWarp prst="textNoShape">
              <a:avLst/>
            </a:prstTxWarp>
          </a:bodyPr>
          <a:lstStyle/>
          <a:p>
            <a:pPr algn="ctr" fontAlgn="auto">
              <a:spcBef>
                <a:spcPts val="0"/>
              </a:spcBef>
              <a:spcAft>
                <a:spcPts val="0"/>
              </a:spcAft>
            </a:pPr>
            <a:r>
              <a:rPr lang="en-US" b="1" dirty="0">
                <a:solidFill>
                  <a:prstClr val="white"/>
                </a:solidFill>
                <a:latin typeface="Arial"/>
              </a:rPr>
              <a:t>2</a:t>
            </a:r>
          </a:p>
        </p:txBody>
      </p:sp>
      <p:sp>
        <p:nvSpPr>
          <p:cNvPr id="14" name="Freeform 12"/>
          <p:cNvSpPr>
            <a:spLocks/>
          </p:cNvSpPr>
          <p:nvPr>
            <p:custDataLst>
              <p:tags r:id="rId6"/>
            </p:custDataLst>
          </p:nvPr>
        </p:nvSpPr>
        <p:spPr bwMode="auto">
          <a:xfrm rot="10800000" flipH="1" flipV="1">
            <a:off x="333375" y="2400146"/>
            <a:ext cx="532800" cy="473056"/>
          </a:xfrm>
          <a:prstGeom prst="homePlate">
            <a:avLst>
              <a:gd name="adj" fmla="val 28337"/>
            </a:avLst>
          </a:prstGeom>
          <a:solidFill>
            <a:schemeClr val="accent1"/>
          </a:solidFill>
          <a:ln w="9525">
            <a:noFill/>
            <a:round/>
            <a:headEnd/>
            <a:tailEnd/>
          </a:ln>
          <a:effectLst>
            <a:outerShdw blurRad="50800" dist="38100" algn="l" rotWithShape="0">
              <a:prstClr val="black">
                <a:alpha val="40000"/>
              </a:prstClr>
            </a:outerShdw>
          </a:effectLst>
        </p:spPr>
        <p:txBody>
          <a:bodyPr vert="horz" wrap="square" lIns="45720" tIns="45720" rIns="91440" bIns="45720" numCol="1" anchor="ctr" anchorCtr="0" compatLnSpc="1">
            <a:prstTxWarp prst="textNoShape">
              <a:avLst/>
            </a:prstTxWarp>
          </a:bodyPr>
          <a:lstStyle/>
          <a:p>
            <a:pPr algn="ctr" fontAlgn="auto">
              <a:spcBef>
                <a:spcPts val="0"/>
              </a:spcBef>
              <a:spcAft>
                <a:spcPts val="0"/>
              </a:spcAft>
            </a:pPr>
            <a:r>
              <a:rPr lang="en-US" b="1" dirty="0">
                <a:solidFill>
                  <a:prstClr val="white"/>
                </a:solidFill>
                <a:latin typeface="Arial"/>
              </a:rPr>
              <a:t>3</a:t>
            </a:r>
          </a:p>
        </p:txBody>
      </p:sp>
      <p:sp>
        <p:nvSpPr>
          <p:cNvPr id="16" name="Isosceles Triangle 15"/>
          <p:cNvSpPr/>
          <p:nvPr/>
        </p:nvSpPr>
        <p:spPr>
          <a:xfrm rot="10800000">
            <a:off x="341312" y="2209800"/>
            <a:ext cx="134932" cy="116682"/>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17" name="Isosceles Triangle 16"/>
          <p:cNvSpPr/>
          <p:nvPr/>
        </p:nvSpPr>
        <p:spPr>
          <a:xfrm rot="10800000">
            <a:off x="341312" y="2865120"/>
            <a:ext cx="134932" cy="116682"/>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15" name="Isosceles Triangle 14"/>
          <p:cNvSpPr/>
          <p:nvPr/>
        </p:nvSpPr>
        <p:spPr>
          <a:xfrm rot="10800000">
            <a:off x="369692" y="3561619"/>
            <a:ext cx="134932" cy="116682"/>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18" name="Rectangle 17"/>
          <p:cNvSpPr/>
          <p:nvPr>
            <p:custDataLst>
              <p:tags r:id="rId7"/>
            </p:custDataLst>
          </p:nvPr>
        </p:nvSpPr>
        <p:spPr bwMode="auto">
          <a:xfrm rot="10800000" flipH="1" flipV="1">
            <a:off x="507991" y="3091829"/>
            <a:ext cx="7216589" cy="585216"/>
          </a:xfrm>
          <a:prstGeom prst="rect">
            <a:avLst/>
          </a:prstGeom>
          <a:gradFill flip="none" rotWithShape="1">
            <a:gsLst>
              <a:gs pos="0">
                <a:schemeClr val="bg1">
                  <a:lumMod val="95000"/>
                </a:schemeClr>
              </a:gs>
              <a:gs pos="50000">
                <a:srgbClr val="E6E6E6"/>
              </a:gs>
            </a:gsLst>
            <a:lin ang="16200000" scaled="1"/>
            <a:tileRect/>
          </a:gradFill>
          <a:ln w="9525" cap="flat" cmpd="sng" algn="ctr">
            <a:noFill/>
            <a:prstDash val="solid"/>
            <a:round/>
            <a:headEnd type="none" w="med" len="med"/>
            <a:tailEnd type="none" w="med" len="med"/>
          </a:ln>
          <a:effectLst/>
          <a:extLst/>
        </p:spPr>
        <p:txBody>
          <a:bodyPr vert="horz" lIns="457200" tIns="45720" rIns="45720" bIns="45720" numCol="1" anchor="ctr"/>
          <a:lstStyle/>
          <a:p>
            <a:pPr fontAlgn="auto">
              <a:lnSpc>
                <a:spcPct val="120000"/>
              </a:lnSpc>
              <a:spcBef>
                <a:spcPct val="20000"/>
              </a:spcBef>
              <a:spcAft>
                <a:spcPts val="400"/>
              </a:spcAft>
              <a:buClr>
                <a:srgbClr val="B51821"/>
              </a:buClr>
              <a:buSzPct val="100000"/>
              <a:defRPr/>
            </a:pPr>
            <a:r>
              <a:rPr lang="en-US" sz="2000" dirty="0">
                <a:solidFill>
                  <a:prstClr val="black"/>
                </a:solidFill>
                <a:latin typeface="Arial"/>
              </a:rPr>
              <a:t>Case Study</a:t>
            </a:r>
          </a:p>
        </p:txBody>
      </p:sp>
      <p:sp>
        <p:nvSpPr>
          <p:cNvPr id="21" name="Freeform 12"/>
          <p:cNvSpPr>
            <a:spLocks/>
          </p:cNvSpPr>
          <p:nvPr>
            <p:custDataLst>
              <p:tags r:id="rId8"/>
            </p:custDataLst>
          </p:nvPr>
        </p:nvSpPr>
        <p:spPr bwMode="auto">
          <a:xfrm rot="10800000" flipH="1" flipV="1">
            <a:off x="361756" y="3091829"/>
            <a:ext cx="532800" cy="473056"/>
          </a:xfrm>
          <a:prstGeom prst="homePlate">
            <a:avLst>
              <a:gd name="adj" fmla="val 28337"/>
            </a:avLst>
          </a:prstGeom>
          <a:solidFill>
            <a:schemeClr val="accent1"/>
          </a:solidFill>
          <a:ln w="9525">
            <a:noFill/>
            <a:round/>
            <a:headEnd/>
            <a:tailEnd/>
          </a:ln>
          <a:effectLst>
            <a:outerShdw blurRad="50800" dist="38100" algn="l" rotWithShape="0">
              <a:prstClr val="black">
                <a:alpha val="40000"/>
              </a:prstClr>
            </a:outerShdw>
          </a:effectLst>
        </p:spPr>
        <p:txBody>
          <a:bodyPr vert="horz" wrap="square" lIns="45720" tIns="45720" rIns="91440" bIns="45720" numCol="1" anchor="ctr" anchorCtr="0" compatLnSpc="1">
            <a:prstTxWarp prst="textNoShape">
              <a:avLst/>
            </a:prstTxWarp>
          </a:bodyPr>
          <a:lstStyle/>
          <a:p>
            <a:pPr algn="ctr" fontAlgn="auto">
              <a:spcBef>
                <a:spcPts val="0"/>
              </a:spcBef>
              <a:spcAft>
                <a:spcPts val="0"/>
              </a:spcAft>
            </a:pPr>
            <a:r>
              <a:rPr lang="en-US" b="1" dirty="0">
                <a:solidFill>
                  <a:prstClr val="white"/>
                </a:solidFill>
                <a:latin typeface="Arial"/>
              </a:rPr>
              <a:t>4</a:t>
            </a:r>
          </a:p>
        </p:txBody>
      </p:sp>
      <p:sp>
        <p:nvSpPr>
          <p:cNvPr id="20" name="Slide Number Placeholder 2"/>
          <p:cNvSpPr txBox="1">
            <a:spLocks/>
          </p:cNvSpPr>
          <p:nvPr/>
        </p:nvSpPr>
        <p:spPr>
          <a:xfrm>
            <a:off x="8848834" y="6578600"/>
            <a:ext cx="211057" cy="187508"/>
          </a:xfrm>
          <a:prstGeom prst="rect">
            <a:avLst/>
          </a:prstGeom>
        </p:spPr>
        <p:txBody>
          <a:bodyPr vert="horz" wrap="none" lIns="0" tIns="0" rIns="0" bIns="0" rtlCol="0" anchor="ctr">
            <a:noAutofit/>
          </a:bodyPr>
          <a:lstStyle>
            <a:defPPr>
              <a:defRPr lang="en-US"/>
            </a:defPPr>
            <a:lvl1pPr algn="r" rtl="0" fontAlgn="base">
              <a:spcBef>
                <a:spcPct val="0"/>
              </a:spcBef>
              <a:spcAft>
                <a:spcPct val="0"/>
              </a:spcAft>
              <a:defRPr sz="1200" kern="1200">
                <a:solidFill>
                  <a:schemeClr val="tx1">
                    <a:tint val="75000"/>
                  </a:schemeClr>
                </a:solidFill>
                <a:latin typeface="Arial" pitchFamily="34" charset="0"/>
                <a:ea typeface="+mn-ea"/>
                <a:cs typeface="+mn-cs"/>
              </a:defRPr>
            </a:lvl1pPr>
            <a:lvl2pPr marL="0" indent="0" algn="r" defTabSz="914400" rtl="0" eaLnBrk="1" fontAlgn="base" latinLnBrk="0" hangingPunct="1">
              <a:spcBef>
                <a:spcPct val="0"/>
              </a:spcBef>
              <a:spcAft>
                <a:spcPct val="0"/>
              </a:spcAft>
              <a:buNone/>
              <a:defRPr kumimoji="0" lang="en-US" sz="800" b="0" i="0" u="none" strike="noStrike" kern="1200" cap="none" spc="0" normalizeH="0" baseline="0" noProof="0" smtClean="0">
                <a:ln>
                  <a:noFill/>
                </a:ln>
                <a:solidFill>
                  <a:schemeClr val="bg1"/>
                </a:solidFill>
                <a:effectLst/>
                <a:uLnTx/>
                <a:uFillTx/>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lvl="1">
              <a:spcBef>
                <a:spcPts val="900"/>
              </a:spcBef>
            </a:pPr>
            <a:endParaRPr lang="en-US" b="1" dirty="0">
              <a:solidFill>
                <a:prstClr val="white"/>
              </a:solidFill>
            </a:endParaRPr>
          </a:p>
        </p:txBody>
      </p:sp>
      <p:sp>
        <p:nvSpPr>
          <p:cNvPr id="19" name="Isosceles Triangle 18"/>
          <p:cNvSpPr/>
          <p:nvPr/>
        </p:nvSpPr>
        <p:spPr>
          <a:xfrm rot="10800000">
            <a:off x="383863" y="4203137"/>
            <a:ext cx="134932" cy="116682"/>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22" name="Rectangle 21"/>
          <p:cNvSpPr/>
          <p:nvPr>
            <p:custDataLst>
              <p:tags r:id="rId9"/>
            </p:custDataLst>
          </p:nvPr>
        </p:nvSpPr>
        <p:spPr bwMode="auto">
          <a:xfrm rot="10800000" flipH="1" flipV="1">
            <a:off x="522162" y="3733347"/>
            <a:ext cx="7216589" cy="585216"/>
          </a:xfrm>
          <a:prstGeom prst="rect">
            <a:avLst/>
          </a:prstGeom>
          <a:gradFill flip="none" rotWithShape="1">
            <a:gsLst>
              <a:gs pos="0">
                <a:schemeClr val="bg1">
                  <a:lumMod val="95000"/>
                </a:schemeClr>
              </a:gs>
              <a:gs pos="50000">
                <a:srgbClr val="E6E6E6"/>
              </a:gs>
            </a:gsLst>
            <a:lin ang="16200000" scaled="1"/>
            <a:tileRect/>
          </a:gradFill>
          <a:ln w="9525" cap="flat" cmpd="sng" algn="ctr">
            <a:noFill/>
            <a:prstDash val="solid"/>
            <a:round/>
            <a:headEnd type="none" w="med" len="med"/>
            <a:tailEnd type="none" w="med" len="med"/>
          </a:ln>
          <a:effectLst/>
          <a:extLst/>
        </p:spPr>
        <p:txBody>
          <a:bodyPr vert="horz" lIns="457200" tIns="45720" rIns="45720" bIns="45720" numCol="1" anchor="ctr"/>
          <a:lstStyle/>
          <a:p>
            <a:pPr fontAlgn="auto">
              <a:lnSpc>
                <a:spcPct val="120000"/>
              </a:lnSpc>
              <a:spcBef>
                <a:spcPct val="20000"/>
              </a:spcBef>
              <a:spcAft>
                <a:spcPts val="400"/>
              </a:spcAft>
              <a:buClr>
                <a:srgbClr val="B51821"/>
              </a:buClr>
              <a:buSzPct val="100000"/>
              <a:defRPr/>
            </a:pPr>
            <a:r>
              <a:rPr lang="en-US" sz="2000" dirty="0">
                <a:solidFill>
                  <a:prstClr val="black"/>
                </a:solidFill>
                <a:latin typeface="Arial"/>
              </a:rPr>
              <a:t>Questions/Discussion</a:t>
            </a:r>
          </a:p>
        </p:txBody>
      </p:sp>
      <p:sp>
        <p:nvSpPr>
          <p:cNvPr id="23" name="Freeform 12"/>
          <p:cNvSpPr>
            <a:spLocks/>
          </p:cNvSpPr>
          <p:nvPr>
            <p:custDataLst>
              <p:tags r:id="rId10"/>
            </p:custDataLst>
          </p:nvPr>
        </p:nvSpPr>
        <p:spPr bwMode="auto">
          <a:xfrm rot="10800000" flipH="1" flipV="1">
            <a:off x="375927" y="3733347"/>
            <a:ext cx="532800" cy="473056"/>
          </a:xfrm>
          <a:prstGeom prst="homePlate">
            <a:avLst>
              <a:gd name="adj" fmla="val 28337"/>
            </a:avLst>
          </a:prstGeom>
          <a:solidFill>
            <a:schemeClr val="accent1"/>
          </a:solidFill>
          <a:ln w="9525">
            <a:noFill/>
            <a:round/>
            <a:headEnd/>
            <a:tailEnd/>
          </a:ln>
          <a:effectLst>
            <a:outerShdw blurRad="50800" dist="38100" algn="l" rotWithShape="0">
              <a:prstClr val="black">
                <a:alpha val="40000"/>
              </a:prstClr>
            </a:outerShdw>
          </a:effectLst>
        </p:spPr>
        <p:txBody>
          <a:bodyPr vert="horz" wrap="square" lIns="45720" tIns="45720" rIns="91440" bIns="45720" numCol="1" anchor="ctr" anchorCtr="0" compatLnSpc="1">
            <a:prstTxWarp prst="textNoShape">
              <a:avLst/>
            </a:prstTxWarp>
          </a:bodyPr>
          <a:lstStyle/>
          <a:p>
            <a:pPr algn="ctr" fontAlgn="auto">
              <a:spcBef>
                <a:spcPts val="0"/>
              </a:spcBef>
              <a:spcAft>
                <a:spcPts val="0"/>
              </a:spcAft>
            </a:pPr>
            <a:r>
              <a:rPr lang="en-US" b="1" dirty="0">
                <a:solidFill>
                  <a:prstClr val="white"/>
                </a:solidFill>
                <a:latin typeface="Arial"/>
              </a:rPr>
              <a:t>5</a:t>
            </a:r>
          </a:p>
        </p:txBody>
      </p:sp>
    </p:spTree>
    <p:extLst>
      <p:ext uri="{BB962C8B-B14F-4D97-AF65-F5344CB8AC3E}">
        <p14:creationId xmlns:p14="http://schemas.microsoft.com/office/powerpoint/2010/main" val="2925292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3375" y="1066800"/>
            <a:ext cx="8477250" cy="4929963"/>
          </a:xfrm>
          <a:scene3d>
            <a:camera prst="orthographicFront">
              <a:rot lat="0" lon="0" rev="0"/>
            </a:camera>
            <a:lightRig rig="threePt" dir="t"/>
          </a:scene3d>
        </p:spPr>
        <p:txBody>
          <a:bodyPr>
            <a:normAutofit/>
          </a:bodyPr>
          <a:lstStyle/>
          <a:p>
            <a:endParaRPr lang="en-US" dirty="0"/>
          </a:p>
          <a:p>
            <a:pPr marL="741362" lvl="1" indent="-457200">
              <a:buFont typeface="+mj-lt"/>
              <a:buAutoNum type="arabicPeriod"/>
            </a:pPr>
            <a:endParaRPr lang="en-US" sz="1900" dirty="0"/>
          </a:p>
          <a:p>
            <a:pPr marL="741362" lvl="1" indent="-457200">
              <a:buFont typeface="+mj-lt"/>
              <a:buAutoNum type="arabicPeriod"/>
            </a:pPr>
            <a:r>
              <a:rPr lang="en-US" sz="1900" dirty="0"/>
              <a:t>Final plan comments resolved</a:t>
            </a:r>
          </a:p>
          <a:p>
            <a:pPr marL="741362" lvl="1" indent="-457200">
              <a:buFont typeface="+mj-lt"/>
              <a:buAutoNum type="arabicPeriod"/>
            </a:pPr>
            <a:r>
              <a:rPr lang="en-US" sz="1900" dirty="0"/>
              <a:t>QC check performed by DBT Design PM</a:t>
            </a:r>
          </a:p>
          <a:p>
            <a:pPr marL="741362" lvl="1" indent="-457200">
              <a:buFont typeface="+mj-lt"/>
              <a:buAutoNum type="arabicPeriod"/>
            </a:pPr>
            <a:r>
              <a:rPr lang="en-US" sz="1900" dirty="0"/>
              <a:t>Plans signed and sealed by </a:t>
            </a:r>
            <a:r>
              <a:rPr lang="en-US" sz="1900" dirty="0" err="1"/>
              <a:t>DoR</a:t>
            </a:r>
            <a:endParaRPr lang="en-US" sz="1900" dirty="0"/>
          </a:p>
          <a:p>
            <a:pPr marL="741362" lvl="1" indent="-457200">
              <a:buFont typeface="+mj-lt"/>
              <a:buAutoNum type="arabicPeriod"/>
            </a:pPr>
            <a:r>
              <a:rPr lang="en-US" sz="1900" dirty="0"/>
              <a:t>Joint review meeting as necessary</a:t>
            </a:r>
          </a:p>
          <a:p>
            <a:pPr marL="741362" lvl="1" indent="-457200">
              <a:buFont typeface="+mj-lt"/>
              <a:buAutoNum type="arabicPeriod"/>
            </a:pPr>
            <a:r>
              <a:rPr lang="en-US" sz="1900" dirty="0"/>
              <a:t>ODOT review for compliance with scope</a:t>
            </a:r>
          </a:p>
          <a:p>
            <a:pPr marL="741362" lvl="1" indent="-457200">
              <a:buFont typeface="+mj-lt"/>
              <a:buAutoNum type="arabicPeriod"/>
            </a:pPr>
            <a:r>
              <a:rPr lang="en-US" sz="1900" dirty="0"/>
              <a:t>DBT release for construction</a:t>
            </a:r>
          </a:p>
          <a:p>
            <a:r>
              <a:rPr lang="en-US" dirty="0"/>
              <a:t>Construction plans  = design commitment</a:t>
            </a:r>
          </a:p>
          <a:p>
            <a:pPr lvl="1"/>
            <a:r>
              <a:rPr lang="en-US" dirty="0"/>
              <a:t>(Basis for purchasing decisions and construction planning)</a:t>
            </a:r>
          </a:p>
          <a:p>
            <a:r>
              <a:rPr lang="en-US" dirty="0"/>
              <a:t>DBT cannot proceed with construction at own risk</a:t>
            </a:r>
          </a:p>
          <a:p>
            <a:endParaRPr lang="en-US" dirty="0"/>
          </a:p>
          <a:p>
            <a:pPr lvl="1"/>
            <a:endParaRPr lang="en-US" dirty="0"/>
          </a:p>
          <a:p>
            <a:pPr marL="284162" lvl="1" indent="0">
              <a:buNone/>
            </a:pPr>
            <a:endParaRPr lang="en-US" dirty="0"/>
          </a:p>
          <a:p>
            <a:pPr lvl="1"/>
            <a:endParaRPr lang="en-US" dirty="0"/>
          </a:p>
          <a:p>
            <a:pPr lvl="1"/>
            <a:endParaRPr lang="en-US" dirty="0"/>
          </a:p>
          <a:p>
            <a:pPr lvl="1"/>
            <a:endParaRPr lang="en-US" dirty="0"/>
          </a:p>
        </p:txBody>
      </p:sp>
      <p:sp>
        <p:nvSpPr>
          <p:cNvPr id="3" name="Title 2"/>
          <p:cNvSpPr>
            <a:spLocks noGrp="1"/>
          </p:cNvSpPr>
          <p:nvPr>
            <p:ph type="title"/>
          </p:nvPr>
        </p:nvSpPr>
        <p:spPr>
          <a:xfrm>
            <a:off x="304800" y="76200"/>
            <a:ext cx="8353425" cy="461665"/>
          </a:xfrm>
        </p:spPr>
        <p:txBody>
          <a:bodyPr/>
          <a:lstStyle/>
          <a:p>
            <a:r>
              <a:rPr lang="en-US" dirty="0"/>
              <a:t>Release for Construction</a:t>
            </a:r>
          </a:p>
        </p:txBody>
      </p:sp>
      <p:grpSp>
        <p:nvGrpSpPr>
          <p:cNvPr id="5" name="Group 4"/>
          <p:cNvGrpSpPr/>
          <p:nvPr/>
        </p:nvGrpSpPr>
        <p:grpSpPr>
          <a:xfrm>
            <a:off x="880477" y="776076"/>
            <a:ext cx="5105593" cy="619724"/>
            <a:chOff x="595423" y="1871275"/>
            <a:chExt cx="4593264" cy="619724"/>
          </a:xfrm>
        </p:grpSpPr>
        <p:sp>
          <p:nvSpPr>
            <p:cNvPr id="8" name="Flowchart: Process 7"/>
            <p:cNvSpPr/>
            <p:nvPr/>
          </p:nvSpPr>
          <p:spPr>
            <a:xfrm>
              <a:off x="595423" y="1871275"/>
              <a:ext cx="1020726" cy="612648"/>
            </a:xfrm>
            <a:prstGeom prst="flowChartProcess">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itchFamily="34" charset="0"/>
                  <a:cs typeface="Arial" pitchFamily="34" charset="0"/>
                </a:rPr>
                <a:t>St.1 Preliminary</a:t>
              </a:r>
            </a:p>
            <a:p>
              <a:pPr algn="ctr"/>
              <a:r>
                <a:rPr lang="en-US" sz="1200" dirty="0">
                  <a:latin typeface="Arial" pitchFamily="34" charset="0"/>
                  <a:cs typeface="Arial" pitchFamily="34" charset="0"/>
                </a:rPr>
                <a:t>Plans</a:t>
              </a:r>
            </a:p>
          </p:txBody>
        </p:sp>
        <p:sp>
          <p:nvSpPr>
            <p:cNvPr id="10" name="Flowchart: Process 9"/>
            <p:cNvSpPr/>
            <p:nvPr/>
          </p:nvSpPr>
          <p:spPr>
            <a:xfrm>
              <a:off x="2332140" y="1874813"/>
              <a:ext cx="1020726" cy="612648"/>
            </a:xfrm>
            <a:prstGeom prst="flowChartProcess">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itchFamily="34" charset="0"/>
                  <a:cs typeface="Arial" pitchFamily="34" charset="0"/>
                </a:rPr>
                <a:t>St. 2</a:t>
              </a:r>
            </a:p>
            <a:p>
              <a:pPr algn="ctr"/>
              <a:r>
                <a:rPr lang="en-US" sz="1200" dirty="0">
                  <a:latin typeface="Arial" pitchFamily="34" charset="0"/>
                  <a:cs typeface="Arial" pitchFamily="34" charset="0"/>
                </a:rPr>
                <a:t>Final</a:t>
              </a:r>
            </a:p>
            <a:p>
              <a:pPr algn="ctr"/>
              <a:r>
                <a:rPr lang="en-US" sz="1200" dirty="0">
                  <a:latin typeface="Arial" pitchFamily="34" charset="0"/>
                  <a:cs typeface="Arial" pitchFamily="34" charset="0"/>
                </a:rPr>
                <a:t>Plans</a:t>
              </a:r>
            </a:p>
          </p:txBody>
        </p:sp>
        <p:sp>
          <p:nvSpPr>
            <p:cNvPr id="12" name="Flowchart: Process 11"/>
            <p:cNvSpPr/>
            <p:nvPr/>
          </p:nvSpPr>
          <p:spPr>
            <a:xfrm>
              <a:off x="4047590" y="1878351"/>
              <a:ext cx="1141097" cy="612648"/>
            </a:xfrm>
            <a:prstGeom prst="flowChartProcess">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itchFamily="34" charset="0"/>
                  <a:cs typeface="Arial" pitchFamily="34" charset="0"/>
                </a:rPr>
                <a:t>Release for Construction</a:t>
              </a:r>
            </a:p>
          </p:txBody>
        </p:sp>
      </p:grpSp>
      <p:sp>
        <p:nvSpPr>
          <p:cNvPr id="15" name="Flowchart: Process 14"/>
          <p:cNvSpPr/>
          <p:nvPr/>
        </p:nvSpPr>
        <p:spPr>
          <a:xfrm>
            <a:off x="6677233" y="1605561"/>
            <a:ext cx="1339703" cy="627271"/>
          </a:xfrm>
          <a:prstGeom prst="flowChartProcess">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itchFamily="34" charset="0"/>
                <a:cs typeface="Arial" pitchFamily="34" charset="0"/>
              </a:rPr>
              <a:t>Construct Buildable</a:t>
            </a:r>
          </a:p>
          <a:p>
            <a:pPr algn="ctr"/>
            <a:r>
              <a:rPr lang="en-US" sz="1200" dirty="0">
                <a:latin typeface="Arial" pitchFamily="34" charset="0"/>
                <a:cs typeface="Arial" pitchFamily="34" charset="0"/>
              </a:rPr>
              <a:t>Unit 1</a:t>
            </a: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047" y="1584295"/>
            <a:ext cx="1309564" cy="627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Right Arrow 20"/>
          <p:cNvSpPr/>
          <p:nvPr/>
        </p:nvSpPr>
        <p:spPr>
          <a:xfrm>
            <a:off x="6054877" y="1818167"/>
            <a:ext cx="622356" cy="212652"/>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cxnSp>
        <p:nvCxnSpPr>
          <p:cNvPr id="6" name="Elbow Connector 5"/>
          <p:cNvCxnSpPr>
            <a:endCxn id="15" idx="0"/>
          </p:cNvCxnSpPr>
          <p:nvPr/>
        </p:nvCxnSpPr>
        <p:spPr>
          <a:xfrm>
            <a:off x="5592649" y="1107204"/>
            <a:ext cx="1754436" cy="498357"/>
          </a:xfrm>
          <a:prstGeom prst="bentConnector2">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10" idx="3"/>
            <a:endCxn id="12" idx="1"/>
          </p:cNvCxnSpPr>
          <p:nvPr/>
        </p:nvCxnSpPr>
        <p:spPr>
          <a:xfrm>
            <a:off x="3945483" y="1085938"/>
            <a:ext cx="772213" cy="3538"/>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endCxn id="10" idx="1"/>
          </p:cNvCxnSpPr>
          <p:nvPr/>
        </p:nvCxnSpPr>
        <p:spPr>
          <a:xfrm>
            <a:off x="2015054" y="1085938"/>
            <a:ext cx="795852" cy="0"/>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19" name="Right Arrow 18"/>
          <p:cNvSpPr/>
          <p:nvPr/>
        </p:nvSpPr>
        <p:spPr>
          <a:xfrm>
            <a:off x="8027569" y="1818167"/>
            <a:ext cx="622356" cy="212652"/>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Tree>
    <p:extLst>
      <p:ext uri="{BB962C8B-B14F-4D97-AF65-F5344CB8AC3E}">
        <p14:creationId xmlns:p14="http://schemas.microsoft.com/office/powerpoint/2010/main" val="518278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Basis of payment</a:t>
            </a:r>
          </a:p>
          <a:p>
            <a:r>
              <a:rPr lang="en-US" dirty="0"/>
              <a:t>Change management</a:t>
            </a:r>
          </a:p>
          <a:p>
            <a:r>
              <a:rPr lang="en-US" dirty="0"/>
              <a:t>Utility relocations impacting construction</a:t>
            </a:r>
          </a:p>
          <a:p>
            <a:pPr lvl="1"/>
            <a:endParaRPr lang="en-US" dirty="0"/>
          </a:p>
          <a:p>
            <a:endParaRPr lang="en-US" dirty="0"/>
          </a:p>
          <a:p>
            <a:pPr lvl="1"/>
            <a:endParaRPr lang="en-US" dirty="0"/>
          </a:p>
          <a:p>
            <a:pPr lvl="1"/>
            <a:endParaRPr lang="en-US" dirty="0"/>
          </a:p>
        </p:txBody>
      </p:sp>
      <p:sp>
        <p:nvSpPr>
          <p:cNvPr id="3" name="Title 2"/>
          <p:cNvSpPr>
            <a:spLocks noGrp="1"/>
          </p:cNvSpPr>
          <p:nvPr>
            <p:ph type="title"/>
          </p:nvPr>
        </p:nvSpPr>
        <p:spPr>
          <a:xfrm>
            <a:off x="304800" y="76200"/>
            <a:ext cx="8353425" cy="461665"/>
          </a:xfrm>
        </p:spPr>
        <p:txBody>
          <a:bodyPr/>
          <a:lstStyle/>
          <a:p>
            <a:r>
              <a:rPr lang="en-US" dirty="0"/>
              <a:t>Some Potential Issues to Consider</a:t>
            </a:r>
          </a:p>
        </p:txBody>
      </p:sp>
    </p:spTree>
    <p:extLst>
      <p:ext uri="{BB962C8B-B14F-4D97-AF65-F5344CB8AC3E}">
        <p14:creationId xmlns:p14="http://schemas.microsoft.com/office/powerpoint/2010/main" val="6119295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3375" y="1066800"/>
            <a:ext cx="8324850" cy="5120640"/>
          </a:xfrm>
        </p:spPr>
        <p:txBody>
          <a:bodyPr>
            <a:normAutofit/>
          </a:bodyPr>
          <a:lstStyle/>
          <a:p>
            <a:r>
              <a:rPr lang="en-US" dirty="0"/>
              <a:t>Agreement on progress pay items for design and construction</a:t>
            </a:r>
          </a:p>
          <a:p>
            <a:pPr lvl="1"/>
            <a:r>
              <a:rPr lang="en-US" dirty="0"/>
              <a:t>Easily discernable values for items of work (i.e. pavement, bridge, retaining walls)</a:t>
            </a:r>
          </a:p>
          <a:p>
            <a:pPr lvl="1"/>
            <a:r>
              <a:rPr lang="en-US" dirty="0"/>
              <a:t>ODOT item master for DB items</a:t>
            </a:r>
          </a:p>
          <a:p>
            <a:pPr lvl="1"/>
            <a:r>
              <a:rPr lang="en-US" dirty="0"/>
              <a:t>Building bill of materials for items of work w/ item codes</a:t>
            </a:r>
          </a:p>
          <a:p>
            <a:r>
              <a:rPr lang="en-US" dirty="0"/>
              <a:t>Large projects</a:t>
            </a:r>
          </a:p>
          <a:p>
            <a:pPr lvl="1"/>
            <a:r>
              <a:rPr lang="en-US" dirty="0"/>
              <a:t>Fewer pay items</a:t>
            </a:r>
          </a:p>
          <a:p>
            <a:pPr lvl="1"/>
            <a:r>
              <a:rPr lang="en-US" dirty="0"/>
              <a:t>Cost-loaded CPM (aligned &amp; coded w/ items in schedule of values) </a:t>
            </a:r>
          </a:p>
          <a:p>
            <a:r>
              <a:rPr lang="en-US" dirty="0"/>
              <a:t>Small projects</a:t>
            </a:r>
          </a:p>
          <a:p>
            <a:pPr lvl="1"/>
            <a:r>
              <a:rPr lang="en-US" dirty="0"/>
              <a:t>More pay items</a:t>
            </a:r>
          </a:p>
          <a:p>
            <a:endParaRPr lang="en-US" dirty="0"/>
          </a:p>
          <a:p>
            <a:endParaRPr lang="en-US" dirty="0"/>
          </a:p>
          <a:p>
            <a:pPr lvl="1"/>
            <a:endParaRPr lang="en-US" dirty="0"/>
          </a:p>
          <a:p>
            <a:pPr marL="284162" lvl="1" indent="0">
              <a:buNone/>
            </a:pPr>
            <a:endParaRPr lang="en-US" dirty="0"/>
          </a:p>
          <a:p>
            <a:pPr marL="284162" lvl="1" indent="0">
              <a:buNone/>
            </a:pPr>
            <a:endParaRPr lang="en-US" dirty="0"/>
          </a:p>
          <a:p>
            <a:pPr lvl="1"/>
            <a:endParaRPr lang="en-US" dirty="0"/>
          </a:p>
        </p:txBody>
      </p:sp>
      <p:sp>
        <p:nvSpPr>
          <p:cNvPr id="3" name="Title 2"/>
          <p:cNvSpPr>
            <a:spLocks noGrp="1"/>
          </p:cNvSpPr>
          <p:nvPr>
            <p:ph type="title"/>
          </p:nvPr>
        </p:nvSpPr>
        <p:spPr/>
        <p:txBody>
          <a:bodyPr/>
          <a:lstStyle/>
          <a:p>
            <a:r>
              <a:rPr lang="en-US" dirty="0"/>
              <a:t>Payment </a:t>
            </a:r>
          </a:p>
        </p:txBody>
      </p:sp>
    </p:spTree>
    <p:extLst>
      <p:ext uri="{BB962C8B-B14F-4D97-AF65-F5344CB8AC3E}">
        <p14:creationId xmlns:p14="http://schemas.microsoft.com/office/powerpoint/2010/main" val="16391880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Other considerations</a:t>
            </a:r>
          </a:p>
          <a:p>
            <a:pPr lvl="1"/>
            <a:r>
              <a:rPr lang="en-US" dirty="0"/>
              <a:t>Payment of contingent items (difficult to quantify)</a:t>
            </a:r>
          </a:p>
          <a:p>
            <a:pPr lvl="2"/>
            <a:r>
              <a:rPr lang="en-US" dirty="0"/>
              <a:t>Unit prices</a:t>
            </a:r>
          </a:p>
          <a:p>
            <a:pPr lvl="2"/>
            <a:r>
              <a:rPr lang="en-US" dirty="0"/>
              <a:t>Price adjustments for fuel, asphalt, etc. (indexing)</a:t>
            </a:r>
          </a:p>
          <a:p>
            <a:pPr lvl="1"/>
            <a:r>
              <a:rPr lang="en-US" dirty="0"/>
              <a:t>Acceptance and final payment</a:t>
            </a:r>
          </a:p>
          <a:p>
            <a:pPr lvl="1"/>
            <a:endParaRPr lang="en-US" dirty="0"/>
          </a:p>
          <a:p>
            <a:pPr marL="284162" lvl="1" indent="0">
              <a:buNone/>
            </a:pPr>
            <a:endParaRPr lang="en-US" dirty="0"/>
          </a:p>
          <a:p>
            <a:pPr marL="284162" lvl="1" indent="0">
              <a:buNone/>
            </a:pPr>
            <a:endParaRPr lang="en-US" dirty="0"/>
          </a:p>
          <a:p>
            <a:pPr lvl="1"/>
            <a:endParaRPr lang="en-US" dirty="0"/>
          </a:p>
        </p:txBody>
      </p:sp>
      <p:sp>
        <p:nvSpPr>
          <p:cNvPr id="3" name="Title 2"/>
          <p:cNvSpPr>
            <a:spLocks noGrp="1"/>
          </p:cNvSpPr>
          <p:nvPr>
            <p:ph type="title"/>
          </p:nvPr>
        </p:nvSpPr>
        <p:spPr/>
        <p:txBody>
          <a:bodyPr/>
          <a:lstStyle/>
          <a:p>
            <a:r>
              <a:rPr lang="en-US" dirty="0"/>
              <a:t>Payment (cont’d)</a:t>
            </a:r>
          </a:p>
        </p:txBody>
      </p:sp>
    </p:spTree>
    <p:extLst>
      <p:ext uri="{BB962C8B-B14F-4D97-AF65-F5344CB8AC3E}">
        <p14:creationId xmlns:p14="http://schemas.microsoft.com/office/powerpoint/2010/main" val="35413595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Changes</a:t>
            </a:r>
          </a:p>
        </p:txBody>
      </p:sp>
      <p:sp>
        <p:nvSpPr>
          <p:cNvPr id="2" name="Content Placeholder 1"/>
          <p:cNvSpPr>
            <a:spLocks noGrp="1"/>
          </p:cNvSpPr>
          <p:nvPr>
            <p:ph sz="quarter" idx="11"/>
          </p:nvPr>
        </p:nvSpPr>
        <p:spPr>
          <a:xfrm>
            <a:off x="404813" y="933762"/>
            <a:ext cx="2267136" cy="5120640"/>
          </a:xfrm>
        </p:spPr>
        <p:txBody>
          <a:bodyPr>
            <a:normAutofit/>
          </a:bodyPr>
          <a:lstStyle/>
          <a:p>
            <a:pPr marL="0" indent="0">
              <a:buNone/>
            </a:pPr>
            <a:r>
              <a:rPr lang="en-US" dirty="0"/>
              <a:t>What circumstances or conditions would require a Change to DB contract?</a:t>
            </a:r>
          </a:p>
          <a:p>
            <a:pPr lvl="1"/>
            <a:endParaRPr lang="en-US" dirty="0"/>
          </a:p>
          <a:p>
            <a:pPr marL="284162" lvl="1" indent="0">
              <a:buNone/>
            </a:pPr>
            <a:endParaRPr lang="en-US" dirty="0"/>
          </a:p>
          <a:p>
            <a:pPr lvl="1"/>
            <a:endParaRPr lang="en-US" dirty="0"/>
          </a:p>
          <a:p>
            <a:pPr lvl="1"/>
            <a:endParaRPr lang="en-US" dirty="0"/>
          </a:p>
          <a:p>
            <a:pPr lvl="1"/>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4088592396"/>
              </p:ext>
            </p:extLst>
          </p:nvPr>
        </p:nvGraphicFramePr>
        <p:xfrm>
          <a:off x="2831948" y="952223"/>
          <a:ext cx="6096000" cy="4998345"/>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457075">
                <a:tc>
                  <a:txBody>
                    <a:bodyPr/>
                    <a:lstStyle/>
                    <a:p>
                      <a:r>
                        <a:rPr lang="en-US" dirty="0"/>
                        <a:t>Issue/Event</a:t>
                      </a:r>
                    </a:p>
                  </a:txBody>
                  <a:tcPr/>
                </a:tc>
                <a:tc>
                  <a:txBody>
                    <a:bodyPr/>
                    <a:lstStyle/>
                    <a:p>
                      <a:r>
                        <a:rPr lang="en-US" dirty="0"/>
                        <a:t>Answer</a:t>
                      </a:r>
                    </a:p>
                  </a:txBody>
                  <a:tcPr/>
                </a:tc>
                <a:extLst>
                  <a:ext uri="{0D108BD9-81ED-4DB2-BD59-A6C34878D82A}">
                    <a16:rowId xmlns:a16="http://schemas.microsoft.com/office/drawing/2014/main" val="10000"/>
                  </a:ext>
                </a:extLst>
              </a:tr>
              <a:tr h="507687">
                <a:tc>
                  <a:txBody>
                    <a:bodyPr/>
                    <a:lstStyle/>
                    <a:p>
                      <a:pPr marL="285750" indent="-285750">
                        <a:buFont typeface="Arial" panose="020B0604020202020204" pitchFamily="34" charset="0"/>
                        <a:buChar char="•"/>
                      </a:pPr>
                      <a:r>
                        <a:rPr lang="en-US" sz="1400" dirty="0"/>
                        <a:t>DBT change in the final design plans or specifications</a:t>
                      </a:r>
                    </a:p>
                  </a:txBody>
                  <a:tcPr/>
                </a:tc>
                <a:tc>
                  <a:txBody>
                    <a:bodyPr/>
                    <a:lstStyle/>
                    <a:p>
                      <a:endParaRPr lang="en-US" sz="1400" baseline="0" dirty="0">
                        <a:solidFill>
                          <a:srgbClr val="FF0000"/>
                        </a:solidFill>
                      </a:endParaRPr>
                    </a:p>
                  </a:txBody>
                  <a:tcPr/>
                </a:tc>
                <a:extLst>
                  <a:ext uri="{0D108BD9-81ED-4DB2-BD59-A6C34878D82A}">
                    <a16:rowId xmlns:a16="http://schemas.microsoft.com/office/drawing/2014/main" val="10001"/>
                  </a:ext>
                </a:extLst>
              </a:tr>
              <a:tr h="507687">
                <a:tc>
                  <a:txBody>
                    <a:bodyPr/>
                    <a:lstStyle/>
                    <a:p>
                      <a:pPr marL="285750" indent="-285750">
                        <a:buFont typeface="Arial" panose="020B0604020202020204" pitchFamily="34" charset="0"/>
                        <a:buChar char="•"/>
                      </a:pPr>
                      <a:r>
                        <a:rPr lang="en-US" sz="1400" dirty="0"/>
                        <a:t>Unexpected or changed field or subsurface</a:t>
                      </a:r>
                      <a:r>
                        <a:rPr lang="en-US" sz="1400" baseline="0" dirty="0"/>
                        <a:t> conditions</a:t>
                      </a:r>
                      <a:endParaRPr lang="en-US" sz="1400" dirty="0"/>
                    </a:p>
                  </a:txBody>
                  <a:tcPr/>
                </a:tc>
                <a:tc>
                  <a:txBody>
                    <a:bodyPr/>
                    <a:lstStyle/>
                    <a:p>
                      <a:endParaRPr lang="en-US" sz="1400" baseline="0" dirty="0">
                        <a:solidFill>
                          <a:srgbClr val="FF0000"/>
                        </a:solidFill>
                      </a:endParaRPr>
                    </a:p>
                  </a:txBody>
                  <a:tcPr/>
                </a:tc>
                <a:extLst>
                  <a:ext uri="{0D108BD9-81ED-4DB2-BD59-A6C34878D82A}">
                    <a16:rowId xmlns:a16="http://schemas.microsoft.com/office/drawing/2014/main" val="10002"/>
                  </a:ext>
                </a:extLst>
              </a:tr>
              <a:tr h="457075">
                <a:tc>
                  <a:txBody>
                    <a:bodyPr/>
                    <a:lstStyle/>
                    <a:p>
                      <a:pPr marL="285750" indent="-285750">
                        <a:buFont typeface="Arial" panose="020B0604020202020204" pitchFamily="34" charset="0"/>
                        <a:buChar char="•"/>
                      </a:pPr>
                      <a:r>
                        <a:rPr lang="en-US" sz="1400" dirty="0"/>
                        <a:t>Material</a:t>
                      </a:r>
                      <a:r>
                        <a:rPr lang="en-US" sz="1400" baseline="0" dirty="0"/>
                        <a:t> Substitutions proposed by DBT</a:t>
                      </a:r>
                      <a:endParaRPr lang="en-US" sz="1400" dirty="0"/>
                    </a:p>
                  </a:txBody>
                  <a:tcPr/>
                </a:tc>
                <a:tc>
                  <a:txBody>
                    <a:bodyPr/>
                    <a:lstStyle/>
                    <a:p>
                      <a:endParaRPr lang="en-US" sz="1400" baseline="0" dirty="0">
                        <a:solidFill>
                          <a:srgbClr val="FF0000"/>
                        </a:solidFill>
                      </a:endParaRPr>
                    </a:p>
                  </a:txBody>
                  <a:tcPr/>
                </a:tc>
                <a:extLst>
                  <a:ext uri="{0D108BD9-81ED-4DB2-BD59-A6C34878D82A}">
                    <a16:rowId xmlns:a16="http://schemas.microsoft.com/office/drawing/2014/main" val="10003"/>
                  </a:ext>
                </a:extLst>
              </a:tr>
              <a:tr h="507687">
                <a:tc>
                  <a:txBody>
                    <a:bodyPr/>
                    <a:lstStyle/>
                    <a:p>
                      <a:pPr marL="285750" indent="-285750">
                        <a:buFont typeface="Arial" panose="020B0604020202020204" pitchFamily="34" charset="0"/>
                        <a:buChar char="•"/>
                      </a:pPr>
                      <a:r>
                        <a:rPr lang="en-US" sz="1400" dirty="0"/>
                        <a:t>Design alternatives proposed by DBT field personnel</a:t>
                      </a:r>
                    </a:p>
                  </a:txBody>
                  <a:tcPr/>
                </a:tc>
                <a:tc>
                  <a:txBody>
                    <a:bodyPr/>
                    <a:lstStyle/>
                    <a:p>
                      <a:endParaRPr lang="en-US" sz="1400" baseline="0" dirty="0">
                        <a:solidFill>
                          <a:srgbClr val="FF0000"/>
                        </a:solidFill>
                      </a:endParaRPr>
                    </a:p>
                  </a:txBody>
                  <a:tcPr/>
                </a:tc>
                <a:extLst>
                  <a:ext uri="{0D108BD9-81ED-4DB2-BD59-A6C34878D82A}">
                    <a16:rowId xmlns:a16="http://schemas.microsoft.com/office/drawing/2014/main" val="10004"/>
                  </a:ext>
                </a:extLst>
              </a:tr>
              <a:tr h="507687">
                <a:tc>
                  <a:txBody>
                    <a:bodyPr/>
                    <a:lstStyle/>
                    <a:p>
                      <a:pPr marL="285750" indent="-285750">
                        <a:buFont typeface="Arial" panose="020B0604020202020204" pitchFamily="34" charset="0"/>
                        <a:buChar char="•"/>
                      </a:pPr>
                      <a:r>
                        <a:rPr lang="en-US" sz="1400" dirty="0"/>
                        <a:t>Changes to</a:t>
                      </a:r>
                      <a:r>
                        <a:rPr lang="en-US" sz="1400" baseline="0" dirty="0"/>
                        <a:t> </a:t>
                      </a:r>
                      <a:r>
                        <a:rPr lang="en-US" sz="1400" dirty="0"/>
                        <a:t>Environmental</a:t>
                      </a:r>
                      <a:r>
                        <a:rPr lang="en-US" sz="1400" baseline="0" dirty="0"/>
                        <a:t> Documentation/Permits</a:t>
                      </a:r>
                      <a:endParaRPr lang="en-US" sz="1400" dirty="0"/>
                    </a:p>
                  </a:txBody>
                  <a:tcPr/>
                </a:tc>
                <a:tc>
                  <a:txBody>
                    <a:bodyPr/>
                    <a:lstStyle/>
                    <a:p>
                      <a:endParaRPr lang="en-US" sz="1400" baseline="0" dirty="0">
                        <a:solidFill>
                          <a:srgbClr val="FF0000"/>
                        </a:solidFill>
                      </a:endParaRPr>
                    </a:p>
                  </a:txBody>
                  <a:tcPr/>
                </a:tc>
                <a:extLst>
                  <a:ext uri="{0D108BD9-81ED-4DB2-BD59-A6C34878D82A}">
                    <a16:rowId xmlns:a16="http://schemas.microsoft.com/office/drawing/2014/main" val="10005"/>
                  </a:ext>
                </a:extLst>
              </a:tr>
              <a:tr h="457075">
                <a:tc>
                  <a:txBody>
                    <a:bodyPr/>
                    <a:lstStyle/>
                    <a:p>
                      <a:pPr marL="285750" indent="-285750">
                        <a:buFont typeface="Arial" panose="020B0604020202020204" pitchFamily="34" charset="0"/>
                        <a:buChar char="•"/>
                      </a:pPr>
                      <a:r>
                        <a:rPr lang="en-US" sz="1400" dirty="0"/>
                        <a:t>Significant increases in quantities</a:t>
                      </a:r>
                    </a:p>
                  </a:txBody>
                  <a:tcPr/>
                </a:tc>
                <a:tc>
                  <a:txBody>
                    <a:bodyPr/>
                    <a:lstStyle/>
                    <a:p>
                      <a:endParaRPr lang="en-US" sz="1400" baseline="0" dirty="0">
                        <a:solidFill>
                          <a:srgbClr val="FF0000"/>
                        </a:solidFill>
                      </a:endParaRPr>
                    </a:p>
                  </a:txBody>
                  <a:tcPr/>
                </a:tc>
                <a:extLst>
                  <a:ext uri="{0D108BD9-81ED-4DB2-BD59-A6C34878D82A}">
                    <a16:rowId xmlns:a16="http://schemas.microsoft.com/office/drawing/2014/main" val="10006"/>
                  </a:ext>
                </a:extLst>
              </a:tr>
              <a:tr h="457075">
                <a:tc>
                  <a:txBody>
                    <a:bodyPr/>
                    <a:lstStyle/>
                    <a:p>
                      <a:pPr marL="285750" indent="-285750">
                        <a:buFont typeface="Arial" panose="020B0604020202020204" pitchFamily="34" charset="0"/>
                        <a:buChar char="•"/>
                      </a:pPr>
                      <a:r>
                        <a:rPr lang="en-US" sz="1400" dirty="0"/>
                        <a:t>Fuel price</a:t>
                      </a:r>
                      <a:r>
                        <a:rPr lang="en-US" sz="1400" baseline="0" dirty="0"/>
                        <a:t> increases</a:t>
                      </a:r>
                      <a:endParaRPr lang="en-US" sz="1400" dirty="0"/>
                    </a:p>
                  </a:txBody>
                  <a:tcPr/>
                </a:tc>
                <a:tc>
                  <a:txBody>
                    <a:bodyPr/>
                    <a:lstStyle/>
                    <a:p>
                      <a:endParaRPr lang="en-US" sz="1400" baseline="0" dirty="0">
                        <a:solidFill>
                          <a:srgbClr val="FF0000"/>
                        </a:solidFill>
                      </a:endParaRPr>
                    </a:p>
                  </a:txBody>
                  <a:tcPr/>
                </a:tc>
                <a:extLst>
                  <a:ext uri="{0D108BD9-81ED-4DB2-BD59-A6C34878D82A}">
                    <a16:rowId xmlns:a16="http://schemas.microsoft.com/office/drawing/2014/main" val="10007"/>
                  </a:ext>
                </a:extLst>
              </a:tr>
              <a:tr h="457075">
                <a:tc>
                  <a:txBody>
                    <a:bodyPr/>
                    <a:lstStyle/>
                    <a:p>
                      <a:pPr marL="285750" indent="-285750">
                        <a:buFont typeface="Arial" panose="020B0604020202020204" pitchFamily="34" charset="0"/>
                        <a:buChar char="•"/>
                      </a:pPr>
                      <a:r>
                        <a:rPr lang="en-US" sz="1400" dirty="0"/>
                        <a:t>Change</a:t>
                      </a:r>
                      <a:r>
                        <a:rPr lang="en-US" sz="1400" baseline="0" dirty="0"/>
                        <a:t> in design standards</a:t>
                      </a:r>
                      <a:endParaRPr lang="en-US" sz="1400" dirty="0"/>
                    </a:p>
                  </a:txBody>
                  <a:tcPr/>
                </a:tc>
                <a:tc>
                  <a:txBody>
                    <a:bodyPr/>
                    <a:lstStyle/>
                    <a:p>
                      <a:endParaRPr lang="en-US" sz="1400" baseline="0" dirty="0">
                        <a:solidFill>
                          <a:srgbClr val="FF0000"/>
                        </a:solidFill>
                      </a:endParaRPr>
                    </a:p>
                  </a:txBody>
                  <a:tcPr/>
                </a:tc>
                <a:extLst>
                  <a:ext uri="{0D108BD9-81ED-4DB2-BD59-A6C34878D82A}">
                    <a16:rowId xmlns:a16="http://schemas.microsoft.com/office/drawing/2014/main" val="10008"/>
                  </a:ext>
                </a:extLst>
              </a:tr>
              <a:tr h="457075">
                <a:tc>
                  <a:txBody>
                    <a:bodyPr/>
                    <a:lstStyle/>
                    <a:p>
                      <a:pPr marL="285750" indent="-285750">
                        <a:buFont typeface="Arial" panose="020B0604020202020204" pitchFamily="34" charset="0"/>
                        <a:buChar char="•"/>
                      </a:pPr>
                      <a:r>
                        <a:rPr lang="en-US" sz="1400" dirty="0"/>
                        <a:t>Non-standard concrete</a:t>
                      </a:r>
                      <a:r>
                        <a:rPr lang="en-US" sz="1400" baseline="0" dirty="0"/>
                        <a:t> beam &amp; shapes</a:t>
                      </a:r>
                      <a:endParaRPr lang="en-US" sz="1400" dirty="0"/>
                    </a:p>
                  </a:txBody>
                  <a:tcPr/>
                </a:tc>
                <a:tc>
                  <a:txBody>
                    <a:bodyPr/>
                    <a:lstStyle/>
                    <a:p>
                      <a:endParaRPr lang="en-US" sz="1400" baseline="0" dirty="0">
                        <a:solidFill>
                          <a:srgbClr val="FF0000"/>
                        </a:solidFill>
                      </a:endParaRPr>
                    </a:p>
                  </a:txBody>
                  <a:tcPr/>
                </a:tc>
                <a:extLst>
                  <a:ext uri="{0D108BD9-81ED-4DB2-BD59-A6C34878D82A}">
                    <a16:rowId xmlns:a16="http://schemas.microsoft.com/office/drawing/2014/main" val="10009"/>
                  </a:ext>
                </a:extLst>
              </a:tr>
            </a:tbl>
          </a:graphicData>
        </a:graphic>
      </p:graphicFrame>
      <p:sp>
        <p:nvSpPr>
          <p:cNvPr id="5" name="Slide Number Placeholder 4"/>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34</a:t>
            </a:fld>
            <a:endParaRPr lang="en-US" dirty="0"/>
          </a:p>
        </p:txBody>
      </p:sp>
    </p:spTree>
    <p:extLst>
      <p:ext uri="{BB962C8B-B14F-4D97-AF65-F5344CB8AC3E}">
        <p14:creationId xmlns:p14="http://schemas.microsoft.com/office/powerpoint/2010/main" val="12000309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3375" y="1066800"/>
            <a:ext cx="8477250" cy="4719851"/>
          </a:xfrm>
        </p:spPr>
        <p:txBody>
          <a:bodyPr>
            <a:normAutofit/>
          </a:bodyPr>
          <a:lstStyle/>
          <a:p>
            <a:r>
              <a:rPr lang="en-US" dirty="0"/>
              <a:t>DBT</a:t>
            </a:r>
          </a:p>
          <a:p>
            <a:pPr lvl="1"/>
            <a:r>
              <a:rPr lang="en-US" dirty="0"/>
              <a:t>Identification of design preferences (v requirements) in design development </a:t>
            </a:r>
          </a:p>
          <a:p>
            <a:pPr lvl="1"/>
            <a:r>
              <a:rPr lang="en-US" dirty="0"/>
              <a:t>Manage design changes and conflicts or errors</a:t>
            </a:r>
          </a:p>
          <a:p>
            <a:pPr lvl="1"/>
            <a:r>
              <a:rPr lang="en-US" dirty="0"/>
              <a:t>Communicate issues to ODOT design PM</a:t>
            </a:r>
          </a:p>
          <a:p>
            <a:pPr lvl="1"/>
            <a:r>
              <a:rPr lang="en-US" dirty="0"/>
              <a:t>Make plan revisions</a:t>
            </a:r>
          </a:p>
          <a:p>
            <a:pPr lvl="1"/>
            <a:r>
              <a:rPr lang="en-US" dirty="0"/>
              <a:t>Assess impact to schedule</a:t>
            </a:r>
          </a:p>
          <a:p>
            <a:r>
              <a:rPr lang="en-US" dirty="0"/>
              <a:t>What is required from ODOT</a:t>
            </a:r>
          </a:p>
          <a:p>
            <a:pPr lvl="1"/>
            <a:r>
              <a:rPr lang="en-US" dirty="0"/>
              <a:t>Not responsible for design changes, conflicts, or errors</a:t>
            </a:r>
          </a:p>
          <a:p>
            <a:pPr lvl="1"/>
            <a:r>
              <a:rPr lang="en-US" dirty="0"/>
              <a:t>Work with DBT to assess and resolve to expedite approval</a:t>
            </a:r>
          </a:p>
          <a:p>
            <a:pPr lvl="1"/>
            <a:r>
              <a:rPr lang="en-US" dirty="0"/>
              <a:t>Work should not proceed on major plan revisions without approval</a:t>
            </a:r>
          </a:p>
          <a:p>
            <a:pPr lvl="1"/>
            <a:endParaRPr lang="en-US" dirty="0"/>
          </a:p>
          <a:p>
            <a:pPr marL="284162" lvl="1" indent="0">
              <a:buNone/>
            </a:pPr>
            <a:endParaRPr lang="en-US" dirty="0"/>
          </a:p>
          <a:p>
            <a:pPr marL="284162" lvl="1" indent="0">
              <a:buNone/>
            </a:pPr>
            <a:endParaRPr lang="en-US" dirty="0"/>
          </a:p>
          <a:p>
            <a:pPr lvl="1"/>
            <a:endParaRPr lang="en-US" dirty="0"/>
          </a:p>
        </p:txBody>
      </p:sp>
      <p:sp>
        <p:nvSpPr>
          <p:cNvPr id="3" name="Title 2"/>
          <p:cNvSpPr>
            <a:spLocks noGrp="1"/>
          </p:cNvSpPr>
          <p:nvPr>
            <p:ph type="title"/>
          </p:nvPr>
        </p:nvSpPr>
        <p:spPr>
          <a:xfrm>
            <a:off x="304800" y="76200"/>
            <a:ext cx="8353425" cy="461665"/>
          </a:xfrm>
        </p:spPr>
        <p:txBody>
          <a:bodyPr/>
          <a:lstStyle/>
          <a:p>
            <a:r>
              <a:rPr lang="en-US" dirty="0"/>
              <a:t>Managing Design Changes during Construction</a:t>
            </a:r>
          </a:p>
        </p:txBody>
      </p:sp>
    </p:spTree>
    <p:extLst>
      <p:ext uri="{BB962C8B-B14F-4D97-AF65-F5344CB8AC3E}">
        <p14:creationId xmlns:p14="http://schemas.microsoft.com/office/powerpoint/2010/main" val="20495066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What is required from DBT</a:t>
            </a:r>
          </a:p>
          <a:p>
            <a:pPr lvl="1"/>
            <a:r>
              <a:rPr lang="en-US" dirty="0"/>
              <a:t>Breakdown of labor, equipment, materials, and mark-ups for changed or extra work</a:t>
            </a:r>
          </a:p>
          <a:p>
            <a:pPr lvl="1"/>
            <a:r>
              <a:rPr lang="en-US" dirty="0"/>
              <a:t>Same process specified in 109.05, Changes and Extra Work</a:t>
            </a:r>
          </a:p>
          <a:p>
            <a:r>
              <a:rPr lang="en-US" dirty="0"/>
              <a:t>What is required from ODOT</a:t>
            </a:r>
          </a:p>
          <a:p>
            <a:pPr lvl="1"/>
            <a:r>
              <a:rPr lang="en-US" dirty="0"/>
              <a:t>Comparative pricing analysis based on similar work, statewide averages, and force account provisions (109.05.C) </a:t>
            </a:r>
          </a:p>
          <a:p>
            <a:pPr lvl="1"/>
            <a:r>
              <a:rPr lang="en-US" dirty="0"/>
              <a:t>Standard process for negotiated prices followed by force account if no agreement  </a:t>
            </a:r>
          </a:p>
          <a:p>
            <a:pPr lvl="1"/>
            <a:r>
              <a:rPr lang="en-US" dirty="0"/>
              <a:t>Expedited COs</a:t>
            </a:r>
          </a:p>
          <a:p>
            <a:pPr lvl="1"/>
            <a:endParaRPr lang="en-US" dirty="0"/>
          </a:p>
          <a:p>
            <a:pPr lvl="1"/>
            <a:endParaRPr lang="en-US" dirty="0"/>
          </a:p>
          <a:p>
            <a:pPr marL="284162" lvl="1" indent="0">
              <a:buNone/>
            </a:pPr>
            <a:endParaRPr lang="en-US" dirty="0"/>
          </a:p>
          <a:p>
            <a:pPr marL="284162" lvl="1" indent="0">
              <a:buNone/>
            </a:pPr>
            <a:endParaRPr lang="en-US" dirty="0"/>
          </a:p>
          <a:p>
            <a:pPr lvl="1"/>
            <a:endParaRPr lang="en-US" dirty="0"/>
          </a:p>
        </p:txBody>
      </p:sp>
      <p:sp>
        <p:nvSpPr>
          <p:cNvPr id="3" name="Title 2"/>
          <p:cNvSpPr>
            <a:spLocks noGrp="1"/>
          </p:cNvSpPr>
          <p:nvPr>
            <p:ph type="title"/>
          </p:nvPr>
        </p:nvSpPr>
        <p:spPr>
          <a:xfrm>
            <a:off x="304800" y="76200"/>
            <a:ext cx="8353425" cy="461665"/>
          </a:xfrm>
        </p:spPr>
        <p:txBody>
          <a:bodyPr/>
          <a:lstStyle/>
          <a:p>
            <a:r>
              <a:rPr lang="en-US" dirty="0"/>
              <a:t>Change Order Pricing for DB</a:t>
            </a:r>
          </a:p>
        </p:txBody>
      </p:sp>
    </p:spTree>
    <p:extLst>
      <p:ext uri="{BB962C8B-B14F-4D97-AF65-F5344CB8AC3E}">
        <p14:creationId xmlns:p14="http://schemas.microsoft.com/office/powerpoint/2010/main" val="20311791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What is required from DBT	</a:t>
            </a:r>
          </a:p>
          <a:p>
            <a:pPr lvl="1"/>
            <a:r>
              <a:rPr lang="en-US" dirty="0"/>
              <a:t>Utility coordinator (larger projects) </a:t>
            </a:r>
          </a:p>
          <a:p>
            <a:pPr lvl="1"/>
            <a:r>
              <a:rPr lang="en-US" dirty="0"/>
              <a:t>Utility plans identifying potential conflicts and utility relocation requirements and constructing relocations in accordance with approved final plans</a:t>
            </a:r>
          </a:p>
          <a:p>
            <a:pPr lvl="1"/>
            <a:r>
              <a:rPr lang="en-US" dirty="0"/>
              <a:t>Coordination with utility owners in connection with project and required utility work</a:t>
            </a:r>
          </a:p>
          <a:p>
            <a:pPr lvl="2"/>
            <a:r>
              <a:rPr lang="en-US" dirty="0"/>
              <a:t>In some cases, contractual responsibility or work for municipal utility relocations part of DBT scope</a:t>
            </a:r>
          </a:p>
          <a:p>
            <a:r>
              <a:rPr lang="en-US" dirty="0"/>
              <a:t>What is required from ODOT</a:t>
            </a:r>
          </a:p>
          <a:p>
            <a:pPr lvl="1"/>
            <a:r>
              <a:rPr lang="en-US" dirty="0"/>
              <a:t>Providing all known utility information to DBT pre-sale</a:t>
            </a:r>
          </a:p>
          <a:p>
            <a:pPr lvl="1"/>
            <a:r>
              <a:rPr lang="en-US" dirty="0"/>
              <a:t>Authorizing funds for utility relocations</a:t>
            </a:r>
          </a:p>
          <a:p>
            <a:pPr lvl="1"/>
            <a:r>
              <a:rPr lang="en-US" dirty="0"/>
              <a:t>Proactively assisting DBT with utility coordination</a:t>
            </a:r>
          </a:p>
          <a:p>
            <a:pPr lvl="1"/>
            <a:r>
              <a:rPr lang="en-US" dirty="0"/>
              <a:t> Post-sale utility meetings</a:t>
            </a:r>
          </a:p>
          <a:p>
            <a:pPr marL="284162" lvl="1" indent="0">
              <a:buNone/>
            </a:pPr>
            <a:endParaRPr lang="en-US" dirty="0"/>
          </a:p>
          <a:p>
            <a:pPr marL="284162" lvl="1" indent="0">
              <a:buNone/>
            </a:pPr>
            <a:endParaRPr lang="en-US" dirty="0"/>
          </a:p>
          <a:p>
            <a:pPr lvl="1"/>
            <a:endParaRPr lang="en-US" dirty="0"/>
          </a:p>
        </p:txBody>
      </p:sp>
      <p:sp>
        <p:nvSpPr>
          <p:cNvPr id="3" name="Title 2"/>
          <p:cNvSpPr>
            <a:spLocks noGrp="1"/>
          </p:cNvSpPr>
          <p:nvPr>
            <p:ph type="title"/>
          </p:nvPr>
        </p:nvSpPr>
        <p:spPr>
          <a:xfrm>
            <a:off x="304800" y="76200"/>
            <a:ext cx="8353425" cy="461665"/>
          </a:xfrm>
        </p:spPr>
        <p:txBody>
          <a:bodyPr/>
          <a:lstStyle/>
          <a:p>
            <a:r>
              <a:rPr lang="en-US" dirty="0"/>
              <a:t>Utility Coordination</a:t>
            </a:r>
          </a:p>
        </p:txBody>
      </p:sp>
    </p:spTree>
    <p:extLst>
      <p:ext uri="{BB962C8B-B14F-4D97-AF65-F5344CB8AC3E}">
        <p14:creationId xmlns:p14="http://schemas.microsoft.com/office/powerpoint/2010/main" val="11633339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What is required from DBT</a:t>
            </a:r>
          </a:p>
          <a:p>
            <a:pPr lvl="1"/>
            <a:r>
              <a:rPr lang="en-US" dirty="0"/>
              <a:t>Substantial completion requirements similar to DBB</a:t>
            </a:r>
          </a:p>
          <a:p>
            <a:pPr lvl="2"/>
            <a:r>
              <a:rPr lang="en-US" dirty="0"/>
              <a:t>Materials certifications, certified payrolls, force account records</a:t>
            </a:r>
          </a:p>
          <a:p>
            <a:pPr lvl="1"/>
            <a:r>
              <a:rPr lang="en-US" dirty="0"/>
              <a:t>Resolution of </a:t>
            </a:r>
            <a:r>
              <a:rPr lang="en-US" dirty="0" err="1"/>
              <a:t>punchlist</a:t>
            </a:r>
            <a:endParaRPr lang="en-US" dirty="0"/>
          </a:p>
          <a:p>
            <a:pPr lvl="1"/>
            <a:r>
              <a:rPr lang="en-US" dirty="0"/>
              <a:t>As-built plans</a:t>
            </a:r>
          </a:p>
          <a:p>
            <a:r>
              <a:rPr lang="en-US" dirty="0"/>
              <a:t>What is required from ODOT</a:t>
            </a:r>
          </a:p>
          <a:p>
            <a:pPr lvl="1"/>
            <a:r>
              <a:rPr lang="en-US" dirty="0" err="1"/>
              <a:t>Punchlist</a:t>
            </a:r>
            <a:r>
              <a:rPr lang="en-US" dirty="0"/>
              <a:t> items</a:t>
            </a:r>
          </a:p>
          <a:p>
            <a:pPr lvl="1"/>
            <a:r>
              <a:rPr lang="en-US" dirty="0"/>
              <a:t>Final inspection</a:t>
            </a:r>
          </a:p>
          <a:p>
            <a:pPr lvl="1"/>
            <a:r>
              <a:rPr lang="en-US" dirty="0"/>
              <a:t>Final bill of materials</a:t>
            </a:r>
          </a:p>
          <a:p>
            <a:pPr lvl="1"/>
            <a:endParaRPr lang="en-US" dirty="0"/>
          </a:p>
          <a:p>
            <a:pPr marL="284162" lvl="1" indent="0">
              <a:buNone/>
            </a:pPr>
            <a:endParaRPr lang="en-US" dirty="0"/>
          </a:p>
          <a:p>
            <a:pPr marL="284162" lvl="1" indent="0">
              <a:buNone/>
            </a:pPr>
            <a:endParaRPr lang="en-US" dirty="0"/>
          </a:p>
          <a:p>
            <a:pPr lvl="1"/>
            <a:endParaRPr lang="en-US" dirty="0"/>
          </a:p>
        </p:txBody>
      </p:sp>
      <p:sp>
        <p:nvSpPr>
          <p:cNvPr id="3" name="Title 2"/>
          <p:cNvSpPr>
            <a:spLocks noGrp="1"/>
          </p:cNvSpPr>
          <p:nvPr>
            <p:ph type="title"/>
          </p:nvPr>
        </p:nvSpPr>
        <p:spPr>
          <a:xfrm>
            <a:off x="304800" y="76200"/>
            <a:ext cx="8353425" cy="461665"/>
          </a:xfrm>
        </p:spPr>
        <p:txBody>
          <a:bodyPr/>
          <a:lstStyle/>
          <a:p>
            <a:r>
              <a:rPr lang="en-US" dirty="0"/>
              <a:t>Final Acceptance</a:t>
            </a:r>
          </a:p>
        </p:txBody>
      </p:sp>
    </p:spTree>
    <p:extLst>
      <p:ext uri="{BB962C8B-B14F-4D97-AF65-F5344CB8AC3E}">
        <p14:creationId xmlns:p14="http://schemas.microsoft.com/office/powerpoint/2010/main" val="32893699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3359362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Some Key Considerations for DB Contract Execution </a:t>
            </a:r>
            <a:r>
              <a:rPr lang="en-US" sz="1050" dirty="0"/>
              <a:t>(DBIA 2013)</a:t>
            </a:r>
            <a:endParaRPr lang="en-US" dirty="0"/>
          </a:p>
        </p:txBody>
      </p:sp>
      <p:sp>
        <p:nvSpPr>
          <p:cNvPr id="2" name="Content Placeholder 1"/>
          <p:cNvSpPr>
            <a:spLocks noGrp="1"/>
          </p:cNvSpPr>
          <p:nvPr>
            <p:ph sz="quarter" idx="11"/>
          </p:nvPr>
        </p:nvSpPr>
        <p:spPr/>
        <p:txBody>
          <a:bodyPr>
            <a:normAutofit fontScale="92500"/>
          </a:bodyPr>
          <a:lstStyle/>
          <a:p>
            <a:r>
              <a:rPr lang="en-US" dirty="0"/>
              <a:t>Structured process to facilitate timely and effective communication, decision-making, and issue resolution </a:t>
            </a:r>
          </a:p>
          <a:p>
            <a:r>
              <a:rPr lang="en-US" dirty="0"/>
              <a:t>Staff trained and experienced with collaborative DB work flow</a:t>
            </a:r>
          </a:p>
          <a:p>
            <a:r>
              <a:rPr lang="en-US" dirty="0"/>
              <a:t>Dedication of sufficient resources from Department and DBT staff to meet project schedule</a:t>
            </a:r>
          </a:p>
          <a:p>
            <a:r>
              <a:rPr lang="en-US" dirty="0"/>
              <a:t>Process to enable 3</a:t>
            </a:r>
            <a:r>
              <a:rPr lang="en-US" baseline="30000" dirty="0"/>
              <a:t>rd</a:t>
            </a:r>
            <a:r>
              <a:rPr lang="en-US" dirty="0"/>
              <a:t> party stakeholders (local agencies, utilities) to effectively interface with DBT</a:t>
            </a:r>
          </a:p>
        </p:txBody>
      </p:sp>
      <p:sp>
        <p:nvSpPr>
          <p:cNvPr id="6" name="Content Placeholder 5"/>
          <p:cNvSpPr>
            <a:spLocks noGrp="1"/>
          </p:cNvSpPr>
          <p:nvPr>
            <p:ph sz="quarter" idx="12"/>
          </p:nvPr>
        </p:nvSpPr>
        <p:spPr/>
        <p:txBody>
          <a:bodyPr/>
          <a:lstStyle/>
          <a:p>
            <a:r>
              <a:rPr lang="en-US" sz="2200" dirty="0"/>
              <a:t>“Successful projects do not just “happen”—they require real teamwork, not just voluntarily restrained self-interest. Successful teamwork requires the whole team to share the same goals.” </a:t>
            </a:r>
          </a:p>
          <a:p>
            <a:endParaRPr lang="en-US"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2236" y="3422810"/>
            <a:ext cx="3916563" cy="2687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45760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Q. During ODOT design reviews, a reviewer notices that a concrete quantity calculation is incorrect. Is this an issue and how do you handle?</a:t>
            </a:r>
          </a:p>
          <a:p>
            <a:pPr marL="284162" lvl="1" indent="0">
              <a:buNone/>
            </a:pPr>
            <a:endParaRPr lang="en-US" dirty="0"/>
          </a:p>
          <a:p>
            <a:r>
              <a:rPr lang="en-US" dirty="0">
                <a:solidFill>
                  <a:schemeClr val="bg1">
                    <a:lumMod val="65000"/>
                  </a:schemeClr>
                </a:solidFill>
              </a:rPr>
              <a:t>A. ODOT is not responsible for errors and omissions in the design. Obvious errors or conflicts should be noted in review comments. The DBT has the responsibility to address and resolve.</a:t>
            </a:r>
          </a:p>
        </p:txBody>
      </p:sp>
      <p:sp>
        <p:nvSpPr>
          <p:cNvPr id="3" name="Title 2"/>
          <p:cNvSpPr>
            <a:spLocks noGrp="1"/>
          </p:cNvSpPr>
          <p:nvPr>
            <p:ph type="title"/>
          </p:nvPr>
        </p:nvSpPr>
        <p:spPr>
          <a:xfrm>
            <a:off x="304800" y="76200"/>
            <a:ext cx="8353425" cy="461665"/>
          </a:xfrm>
        </p:spPr>
        <p:txBody>
          <a:bodyPr/>
          <a:lstStyle/>
          <a:p>
            <a:r>
              <a:rPr lang="en-US" dirty="0"/>
              <a:t>Questions</a:t>
            </a:r>
          </a:p>
        </p:txBody>
      </p:sp>
    </p:spTree>
    <p:extLst>
      <p:ext uri="{BB962C8B-B14F-4D97-AF65-F5344CB8AC3E}">
        <p14:creationId xmlns:p14="http://schemas.microsoft.com/office/powerpoint/2010/main" val="1340516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Q.  If the DBT requests to proceed with construction work prior to the Release-for-Construction plans, can the contractor proceed at its own risk?</a:t>
            </a:r>
          </a:p>
          <a:p>
            <a:r>
              <a:rPr lang="en-US" dirty="0">
                <a:solidFill>
                  <a:schemeClr val="bg1">
                    <a:lumMod val="65000"/>
                  </a:schemeClr>
                </a:solidFill>
              </a:rPr>
              <a:t>A. No.  Some DB contracts allow the DBT to proceed with early construction before completion of final construction plans at its own risk with the understanding that DBT is responsible for any changes necessary to comply with final plans. ODOT does not allow construction to proceed without release-for-Construction plans.</a:t>
            </a:r>
          </a:p>
        </p:txBody>
      </p:sp>
      <p:sp>
        <p:nvSpPr>
          <p:cNvPr id="3" name="Title 2"/>
          <p:cNvSpPr>
            <a:spLocks noGrp="1"/>
          </p:cNvSpPr>
          <p:nvPr>
            <p:ph type="title"/>
          </p:nvPr>
        </p:nvSpPr>
        <p:spPr>
          <a:xfrm>
            <a:off x="304800" y="76200"/>
            <a:ext cx="8353425" cy="461665"/>
          </a:xfrm>
        </p:spPr>
        <p:txBody>
          <a:bodyPr/>
          <a:lstStyle/>
          <a:p>
            <a:r>
              <a:rPr lang="en-US" dirty="0"/>
              <a:t>Questions</a:t>
            </a:r>
          </a:p>
        </p:txBody>
      </p:sp>
    </p:spTree>
    <p:extLst>
      <p:ext uri="{BB962C8B-B14F-4D97-AF65-F5344CB8AC3E}">
        <p14:creationId xmlns:p14="http://schemas.microsoft.com/office/powerpoint/2010/main" val="1332054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Q.  If a bid item for payment has a lump sum amount of $40,000, and if the DBT later requests $100,000 as complete payment for that item as the work was revised by the Designer after award, is the DBT entitled to additional compensation?</a:t>
            </a:r>
          </a:p>
          <a:p>
            <a:r>
              <a:rPr lang="en-US" dirty="0">
                <a:solidFill>
                  <a:schemeClr val="bg1">
                    <a:lumMod val="65000"/>
                  </a:schemeClr>
                </a:solidFill>
              </a:rPr>
              <a:t>A. No. The DBT retains the market risk for the lump sum price and any changes. The only adjustments allowed for actual costs are for justified scope changes, contingent unit-priced items, or indexed adjustments for fuel or specified materials.</a:t>
            </a:r>
          </a:p>
        </p:txBody>
      </p:sp>
      <p:sp>
        <p:nvSpPr>
          <p:cNvPr id="3" name="Title 2"/>
          <p:cNvSpPr>
            <a:spLocks noGrp="1"/>
          </p:cNvSpPr>
          <p:nvPr>
            <p:ph type="title"/>
          </p:nvPr>
        </p:nvSpPr>
        <p:spPr>
          <a:xfrm>
            <a:off x="304800" y="76200"/>
            <a:ext cx="8353425" cy="461665"/>
          </a:xfrm>
        </p:spPr>
        <p:txBody>
          <a:bodyPr/>
          <a:lstStyle/>
          <a:p>
            <a:r>
              <a:rPr lang="en-US" dirty="0"/>
              <a:t>Questions</a:t>
            </a:r>
          </a:p>
        </p:txBody>
      </p:sp>
    </p:spTree>
    <p:extLst>
      <p:ext uri="{BB962C8B-B14F-4D97-AF65-F5344CB8AC3E}">
        <p14:creationId xmlns:p14="http://schemas.microsoft.com/office/powerpoint/2010/main" val="897787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Q.  If the soils report identifies rock at 10 feet below grade (by interpolation) at a specified location on the approved plans for a pile foundation, and the DBT encounters boulders or materials classified as rock at 6 feet below grade at the specified location, is the DBT entitled to a change order and additional compensation?</a:t>
            </a:r>
          </a:p>
          <a:p>
            <a:r>
              <a:rPr lang="en-US" dirty="0">
                <a:solidFill>
                  <a:schemeClr val="bg1">
                    <a:lumMod val="65000"/>
                  </a:schemeClr>
                </a:solidFill>
              </a:rPr>
              <a:t>A. Qualified Yes. The DBT would be required to immediately notify ODOT, and assess whether design revisions can mitigate the cost and time impacts before proceeding further with construction. The DBT would submit a request for a change in accordance with Section 104.02 for Differing Site Conditions.</a:t>
            </a:r>
          </a:p>
        </p:txBody>
      </p:sp>
      <p:sp>
        <p:nvSpPr>
          <p:cNvPr id="3" name="Title 2"/>
          <p:cNvSpPr>
            <a:spLocks noGrp="1"/>
          </p:cNvSpPr>
          <p:nvPr>
            <p:ph type="title"/>
          </p:nvPr>
        </p:nvSpPr>
        <p:spPr>
          <a:xfrm>
            <a:off x="304800" y="76200"/>
            <a:ext cx="8353425" cy="461665"/>
          </a:xfrm>
        </p:spPr>
        <p:txBody>
          <a:bodyPr/>
          <a:lstStyle/>
          <a:p>
            <a:r>
              <a:rPr lang="en-US" dirty="0"/>
              <a:t>Questions</a:t>
            </a:r>
          </a:p>
        </p:txBody>
      </p:sp>
    </p:spTree>
    <p:extLst>
      <p:ext uri="{BB962C8B-B14F-4D97-AF65-F5344CB8AC3E}">
        <p14:creationId xmlns:p14="http://schemas.microsoft.com/office/powerpoint/2010/main" val="490910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Q. If during the placement of a concrete deck, the ODOT inspector finds that the DBT’s subcontractor is excessively vibrating the concrete and causing segregation, and not providing adequate protection after </a:t>
            </a:r>
            <a:r>
              <a:rPr lang="en-US" dirty="0" err="1"/>
              <a:t>screeding</a:t>
            </a:r>
            <a:r>
              <a:rPr lang="en-US" dirty="0"/>
              <a:t>.  Given the DBT responsibility for design and construction quality, what steps should the inspector take if any?</a:t>
            </a:r>
          </a:p>
          <a:p>
            <a:r>
              <a:rPr lang="en-US" dirty="0">
                <a:solidFill>
                  <a:schemeClr val="bg1">
                    <a:lumMod val="65000"/>
                  </a:schemeClr>
                </a:solidFill>
              </a:rPr>
              <a:t>A. The ODOT inspector should do the following:</a:t>
            </a:r>
          </a:p>
          <a:p>
            <a:pPr lvl="1"/>
            <a:r>
              <a:rPr lang="en-US" dirty="0">
                <a:solidFill>
                  <a:schemeClr val="bg1">
                    <a:lumMod val="65000"/>
                  </a:schemeClr>
                </a:solidFill>
              </a:rPr>
              <a:t>Stop the work</a:t>
            </a:r>
          </a:p>
          <a:p>
            <a:pPr lvl="1"/>
            <a:r>
              <a:rPr lang="en-US" dirty="0">
                <a:solidFill>
                  <a:schemeClr val="bg1">
                    <a:lumMod val="65000"/>
                  </a:schemeClr>
                </a:solidFill>
              </a:rPr>
              <a:t>Immediately contact the ODOT engineer, brief them, and document the issue</a:t>
            </a:r>
          </a:p>
          <a:p>
            <a:pPr lvl="1"/>
            <a:r>
              <a:rPr lang="en-US" dirty="0">
                <a:solidFill>
                  <a:schemeClr val="bg1">
                    <a:lumMod val="65000"/>
                  </a:schemeClr>
                </a:solidFill>
              </a:rPr>
              <a:t>Notify the DBT PM to correct the issues with concrete placement</a:t>
            </a:r>
          </a:p>
          <a:p>
            <a:pPr lvl="1"/>
            <a:r>
              <a:rPr lang="en-US" dirty="0">
                <a:solidFill>
                  <a:schemeClr val="bg1">
                    <a:lumMod val="65000"/>
                  </a:schemeClr>
                </a:solidFill>
              </a:rPr>
              <a:t>Maintain communication with the DBT until the issue is corrected before continuing with the work</a:t>
            </a:r>
          </a:p>
          <a:p>
            <a:pPr lvl="1"/>
            <a:endParaRPr lang="en-US" dirty="0">
              <a:solidFill>
                <a:schemeClr val="bg1">
                  <a:lumMod val="65000"/>
                </a:schemeClr>
              </a:solidFill>
            </a:endParaRPr>
          </a:p>
        </p:txBody>
      </p:sp>
      <p:sp>
        <p:nvSpPr>
          <p:cNvPr id="3" name="Title 2"/>
          <p:cNvSpPr>
            <a:spLocks noGrp="1"/>
          </p:cNvSpPr>
          <p:nvPr>
            <p:ph type="title"/>
          </p:nvPr>
        </p:nvSpPr>
        <p:spPr>
          <a:xfrm>
            <a:off x="304800" y="76200"/>
            <a:ext cx="8353425" cy="461665"/>
          </a:xfrm>
        </p:spPr>
        <p:txBody>
          <a:bodyPr/>
          <a:lstStyle/>
          <a:p>
            <a:r>
              <a:rPr lang="en-US" dirty="0"/>
              <a:t>Questions</a:t>
            </a:r>
          </a:p>
        </p:txBody>
      </p:sp>
    </p:spTree>
    <p:extLst>
      <p:ext uri="{BB962C8B-B14F-4D97-AF65-F5344CB8AC3E}">
        <p14:creationId xmlns:p14="http://schemas.microsoft.com/office/powerpoint/2010/main" val="3867635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3375" y="1066800"/>
            <a:ext cx="8477250" cy="4645231"/>
          </a:xfrm>
        </p:spPr>
        <p:txBody>
          <a:bodyPr>
            <a:normAutofit/>
          </a:bodyPr>
          <a:lstStyle/>
          <a:p>
            <a:r>
              <a:rPr lang="en-US" dirty="0"/>
              <a:t>Q.  If RFC drawings have been issued and DBT is forming up an abutment, to make it easier to build, the DBT changes dimensions of the footer and the reinforcing layout.  What is the inspectors responsibility? </a:t>
            </a:r>
          </a:p>
          <a:p>
            <a:r>
              <a:rPr lang="en-US" dirty="0">
                <a:solidFill>
                  <a:schemeClr val="bg1">
                    <a:lumMod val="65000"/>
                  </a:schemeClr>
                </a:solidFill>
              </a:rPr>
              <a:t>A. The ODOT inspector should do the following::</a:t>
            </a:r>
          </a:p>
          <a:p>
            <a:pPr lvl="1"/>
            <a:r>
              <a:rPr lang="en-US" dirty="0">
                <a:solidFill>
                  <a:schemeClr val="bg1">
                    <a:lumMod val="65000"/>
                  </a:schemeClr>
                </a:solidFill>
              </a:rPr>
              <a:t>Stop work (the work is not in conformance with the RFC plans)</a:t>
            </a:r>
          </a:p>
          <a:p>
            <a:pPr lvl="1"/>
            <a:r>
              <a:rPr lang="en-US" dirty="0">
                <a:solidFill>
                  <a:schemeClr val="bg1">
                    <a:lumMod val="65000"/>
                  </a:schemeClr>
                </a:solidFill>
              </a:rPr>
              <a:t>Contact the ODOT engineer, brief them on the issue, and document</a:t>
            </a:r>
          </a:p>
          <a:p>
            <a:pPr lvl="1"/>
            <a:r>
              <a:rPr lang="en-US" dirty="0">
                <a:solidFill>
                  <a:schemeClr val="bg1">
                    <a:lumMod val="65000"/>
                  </a:schemeClr>
                </a:solidFill>
              </a:rPr>
              <a:t>ODOT engineer will advise DBT design manager to assess the impact, document the changes, and revise the plans</a:t>
            </a:r>
          </a:p>
          <a:p>
            <a:pPr lvl="1"/>
            <a:r>
              <a:rPr lang="en-US" dirty="0">
                <a:solidFill>
                  <a:schemeClr val="bg1">
                    <a:lumMod val="65000"/>
                  </a:schemeClr>
                </a:solidFill>
              </a:rPr>
              <a:t>Maintain communication with the DBT until revised plans are released before continuing with the work</a:t>
            </a:r>
          </a:p>
          <a:p>
            <a:pPr lvl="1"/>
            <a:endParaRPr lang="en-US" dirty="0">
              <a:solidFill>
                <a:schemeClr val="bg1">
                  <a:lumMod val="65000"/>
                </a:schemeClr>
              </a:solidFill>
            </a:endParaRPr>
          </a:p>
        </p:txBody>
      </p:sp>
      <p:sp>
        <p:nvSpPr>
          <p:cNvPr id="3" name="Title 2"/>
          <p:cNvSpPr>
            <a:spLocks noGrp="1"/>
          </p:cNvSpPr>
          <p:nvPr>
            <p:ph type="title"/>
          </p:nvPr>
        </p:nvSpPr>
        <p:spPr>
          <a:xfrm>
            <a:off x="304800" y="76200"/>
            <a:ext cx="8353425" cy="461665"/>
          </a:xfrm>
        </p:spPr>
        <p:txBody>
          <a:bodyPr/>
          <a:lstStyle/>
          <a:p>
            <a:r>
              <a:rPr lang="en-US" dirty="0"/>
              <a:t>Questions</a:t>
            </a:r>
          </a:p>
        </p:txBody>
      </p:sp>
    </p:spTree>
    <p:extLst>
      <p:ext uri="{BB962C8B-B14F-4D97-AF65-F5344CB8AC3E}">
        <p14:creationId xmlns:p14="http://schemas.microsoft.com/office/powerpoint/2010/main" val="3971328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Part 1 – Introduction to DB</a:t>
            </a:r>
          </a:p>
          <a:p>
            <a:pPr lvl="1"/>
            <a:r>
              <a:rPr lang="en-US" dirty="0"/>
              <a:t>Background</a:t>
            </a:r>
          </a:p>
          <a:p>
            <a:pPr lvl="1"/>
            <a:r>
              <a:rPr lang="en-US" dirty="0"/>
              <a:t>Advantages and Limitations</a:t>
            </a:r>
          </a:p>
          <a:p>
            <a:pPr lvl="1"/>
            <a:r>
              <a:rPr lang="en-US" dirty="0"/>
              <a:t>Project Selection</a:t>
            </a:r>
          </a:p>
          <a:p>
            <a:r>
              <a:rPr lang="en-US" dirty="0"/>
              <a:t>Part  2 – Project Development/Scoping </a:t>
            </a:r>
          </a:p>
          <a:p>
            <a:pPr lvl="1"/>
            <a:r>
              <a:rPr lang="en-US" dirty="0"/>
              <a:t>DB Decision Process</a:t>
            </a:r>
          </a:p>
          <a:p>
            <a:pPr lvl="1"/>
            <a:r>
              <a:rPr lang="en-US" dirty="0"/>
              <a:t>DB Project Development </a:t>
            </a:r>
          </a:p>
          <a:p>
            <a:pPr lvl="1"/>
            <a:r>
              <a:rPr lang="en-US" dirty="0"/>
              <a:t>Scope Development</a:t>
            </a:r>
          </a:p>
          <a:p>
            <a:r>
              <a:rPr lang="en-US" dirty="0"/>
              <a:t>Part 3 - Procurement</a:t>
            </a:r>
          </a:p>
          <a:p>
            <a:pPr lvl="1"/>
            <a:r>
              <a:rPr lang="en-US" dirty="0"/>
              <a:t>Procurement Process</a:t>
            </a:r>
          </a:p>
          <a:p>
            <a:pPr lvl="1"/>
            <a:r>
              <a:rPr lang="en-US" dirty="0"/>
              <a:t>Procurement Considerations</a:t>
            </a:r>
          </a:p>
          <a:p>
            <a:pPr lvl="1"/>
            <a:r>
              <a:rPr lang="en-US" dirty="0"/>
              <a:t>Contract Considerations</a:t>
            </a:r>
          </a:p>
          <a:p>
            <a:r>
              <a:rPr lang="en-US" dirty="0"/>
              <a:t>Part 4 – Contract Administration</a:t>
            </a:r>
          </a:p>
          <a:p>
            <a:pPr lvl="1"/>
            <a:r>
              <a:rPr lang="en-US" dirty="0"/>
              <a:t>Execution Overview</a:t>
            </a:r>
          </a:p>
          <a:p>
            <a:pPr lvl="1"/>
            <a:r>
              <a:rPr lang="en-US" dirty="0"/>
              <a:t>Design Contract Administration</a:t>
            </a:r>
          </a:p>
          <a:p>
            <a:pPr lvl="1"/>
            <a:r>
              <a:rPr lang="en-US" dirty="0"/>
              <a:t>Construction Contract Administration</a:t>
            </a:r>
          </a:p>
          <a:p>
            <a:pPr lvl="1"/>
            <a:endParaRPr lang="en-US" dirty="0"/>
          </a:p>
          <a:p>
            <a:pPr lvl="1"/>
            <a:endParaRPr lang="en-US" dirty="0"/>
          </a:p>
          <a:p>
            <a:pPr lvl="1"/>
            <a:endParaRPr lang="en-US" dirty="0"/>
          </a:p>
          <a:p>
            <a:endParaRPr lang="en-US" dirty="0"/>
          </a:p>
          <a:p>
            <a:endParaRPr lang="en-US" dirty="0"/>
          </a:p>
          <a:p>
            <a:endParaRPr lang="en-US" dirty="0"/>
          </a:p>
        </p:txBody>
      </p:sp>
      <p:sp>
        <p:nvSpPr>
          <p:cNvPr id="3" name="Title 2"/>
          <p:cNvSpPr>
            <a:spLocks noGrp="1"/>
          </p:cNvSpPr>
          <p:nvPr>
            <p:ph type="title"/>
          </p:nvPr>
        </p:nvSpPr>
        <p:spPr/>
        <p:txBody>
          <a:bodyPr/>
          <a:lstStyle/>
          <a:p>
            <a:r>
              <a:rPr lang="en-US" dirty="0"/>
              <a:t>Course Recap – What Did We Cover?</a:t>
            </a:r>
          </a:p>
        </p:txBody>
      </p:sp>
    </p:spTree>
    <p:extLst>
      <p:ext uri="{BB962C8B-B14F-4D97-AF65-F5344CB8AC3E}">
        <p14:creationId xmlns:p14="http://schemas.microsoft.com/office/powerpoint/2010/main" val="1119393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endParaRPr lang="en-US" sz="4000" dirty="0"/>
          </a:p>
          <a:p>
            <a:pPr marL="0" indent="0" algn="ctr">
              <a:buNone/>
            </a:pPr>
            <a:r>
              <a:rPr lang="en-US" sz="4000" dirty="0"/>
              <a:t>Any Final Questions or Comments</a:t>
            </a:r>
          </a:p>
          <a:p>
            <a:pPr marL="0" indent="0" algn="ctr">
              <a:buNone/>
            </a:pPr>
            <a:endParaRPr lang="en-US" sz="4000" dirty="0"/>
          </a:p>
          <a:p>
            <a:pPr marL="0" indent="0" algn="ctr">
              <a:buNone/>
            </a:pPr>
            <a:r>
              <a:rPr lang="en-US" sz="4000" dirty="0"/>
              <a:t>Post-Test</a:t>
            </a:r>
          </a:p>
          <a:p>
            <a:endParaRPr lang="en-US" sz="4000" dirty="0"/>
          </a:p>
          <a:p>
            <a:endParaRPr lang="en-US" dirty="0"/>
          </a:p>
          <a:p>
            <a:endParaRPr lang="en-US" dirty="0"/>
          </a:p>
        </p:txBody>
      </p:sp>
      <p:sp>
        <p:nvSpPr>
          <p:cNvPr id="3" name="Title 2"/>
          <p:cNvSpPr>
            <a:spLocks noGrp="1"/>
          </p:cNvSpPr>
          <p:nvPr>
            <p:ph type="title"/>
          </p:nvPr>
        </p:nvSpPr>
        <p:spPr/>
        <p:txBody>
          <a:bodyPr/>
          <a:lstStyle/>
          <a:p>
            <a:r>
              <a:rPr lang="en-US" dirty="0"/>
              <a:t>Thank You for Participating!!</a:t>
            </a:r>
          </a:p>
        </p:txBody>
      </p:sp>
    </p:spTree>
    <p:extLst>
      <p:ext uri="{BB962C8B-B14F-4D97-AF65-F5344CB8AC3E}">
        <p14:creationId xmlns:p14="http://schemas.microsoft.com/office/powerpoint/2010/main" val="3556777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altLang="en-US" b="1" dirty="0">
                <a:solidFill>
                  <a:schemeClr val="tx2"/>
                </a:solidFill>
              </a:rPr>
              <a:t>Collaboration</a:t>
            </a:r>
            <a:r>
              <a:rPr lang="en-US" altLang="en-US" b="1" dirty="0"/>
              <a:t> means using </a:t>
            </a:r>
            <a:r>
              <a:rPr lang="en-US" altLang="en-US" b="1" dirty="0">
                <a:solidFill>
                  <a:schemeClr val="tx2"/>
                </a:solidFill>
              </a:rPr>
              <a:t>ALL</a:t>
            </a:r>
            <a:r>
              <a:rPr lang="en-US" altLang="en-US" b="1" dirty="0"/>
              <a:t> team members to …</a:t>
            </a:r>
          </a:p>
          <a:p>
            <a:r>
              <a:rPr lang="en-US" altLang="en-US" dirty="0"/>
              <a:t>Identify and define </a:t>
            </a:r>
            <a:r>
              <a:rPr lang="en-US" altLang="en-US" dirty="0">
                <a:solidFill>
                  <a:schemeClr val="tx2"/>
                </a:solidFill>
              </a:rPr>
              <a:t>ALL</a:t>
            </a:r>
            <a:r>
              <a:rPr lang="en-US" altLang="en-US" dirty="0"/>
              <a:t> the problems to be solved in a project</a:t>
            </a:r>
          </a:p>
          <a:p>
            <a:r>
              <a:rPr lang="en-US" altLang="en-US" dirty="0"/>
              <a:t>Develop solutions that meet the needs of the project, owner’s business processes, market conditions, stakeholders, financing, operation, and maintenance (as well as design and construction)</a:t>
            </a:r>
          </a:p>
          <a:p>
            <a:endParaRPr lang="en-US" dirty="0"/>
          </a:p>
        </p:txBody>
      </p:sp>
      <p:sp>
        <p:nvSpPr>
          <p:cNvPr id="3" name="Title 2"/>
          <p:cNvSpPr>
            <a:spLocks noGrp="1"/>
          </p:cNvSpPr>
          <p:nvPr>
            <p:ph type="title"/>
          </p:nvPr>
        </p:nvSpPr>
        <p:spPr/>
        <p:txBody>
          <a:bodyPr/>
          <a:lstStyle/>
          <a:p>
            <a:r>
              <a:rPr lang="en-US" dirty="0"/>
              <a:t>Collaboration</a:t>
            </a:r>
          </a:p>
        </p:txBody>
      </p:sp>
    </p:spTree>
    <p:extLst>
      <p:ext uri="{BB962C8B-B14F-4D97-AF65-F5344CB8AC3E}">
        <p14:creationId xmlns:p14="http://schemas.microsoft.com/office/powerpoint/2010/main" val="1867188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Design-Build  Execution Process Overview</a:t>
            </a:r>
          </a:p>
        </p:txBody>
      </p:sp>
      <p:sp>
        <p:nvSpPr>
          <p:cNvPr id="21" name="Flowchart: Process 20"/>
          <p:cNvSpPr/>
          <p:nvPr/>
        </p:nvSpPr>
        <p:spPr>
          <a:xfrm>
            <a:off x="3158370" y="4069096"/>
            <a:ext cx="867375" cy="542261"/>
          </a:xfrm>
          <a:prstGeom prst="flowChartProcess">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itchFamily="34" charset="0"/>
                <a:cs typeface="Arial" pitchFamily="34" charset="0"/>
              </a:rPr>
              <a:t>Pre-con</a:t>
            </a:r>
          </a:p>
          <a:p>
            <a:pPr algn="ctr"/>
            <a:r>
              <a:rPr lang="en-US" sz="1200" dirty="0">
                <a:latin typeface="Arial" pitchFamily="34" charset="0"/>
                <a:cs typeface="Arial" pitchFamily="34" charset="0"/>
              </a:rPr>
              <a:t>Meeting</a:t>
            </a:r>
          </a:p>
        </p:txBody>
      </p:sp>
      <p:cxnSp>
        <p:nvCxnSpPr>
          <p:cNvPr id="24" name="Straight Arrow Connector 23"/>
          <p:cNvCxnSpPr>
            <a:stCxn id="4" idx="3"/>
            <a:endCxn id="4" idx="3"/>
          </p:cNvCxnSpPr>
          <p:nvPr/>
        </p:nvCxnSpPr>
        <p:spPr>
          <a:xfrm>
            <a:off x="1335278" y="2791345"/>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Flowchart: Process 30"/>
          <p:cNvSpPr/>
          <p:nvPr/>
        </p:nvSpPr>
        <p:spPr>
          <a:xfrm>
            <a:off x="4210205" y="4069096"/>
            <a:ext cx="908070" cy="542261"/>
          </a:xfrm>
          <a:prstGeom prst="flowChartProcess">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itchFamily="34" charset="0"/>
                <a:cs typeface="Arial" pitchFamily="34" charset="0"/>
              </a:rPr>
              <a:t>Construct Buildable</a:t>
            </a:r>
          </a:p>
          <a:p>
            <a:pPr algn="ctr"/>
            <a:r>
              <a:rPr lang="en-US" sz="1200" dirty="0">
                <a:latin typeface="Arial" pitchFamily="34" charset="0"/>
                <a:cs typeface="Arial" pitchFamily="34" charset="0"/>
              </a:rPr>
              <a:t>Unit 1</a:t>
            </a:r>
          </a:p>
        </p:txBody>
      </p:sp>
      <p:sp>
        <p:nvSpPr>
          <p:cNvPr id="58" name="TextBox 57"/>
          <p:cNvSpPr txBox="1"/>
          <p:nvPr/>
        </p:nvSpPr>
        <p:spPr>
          <a:xfrm>
            <a:off x="4108370" y="4734554"/>
            <a:ext cx="2239863" cy="338554"/>
          </a:xfrm>
          <a:prstGeom prst="rect">
            <a:avLst/>
          </a:prstGeom>
          <a:noFill/>
        </p:spPr>
        <p:txBody>
          <a:bodyPr wrap="square" rtlCol="0">
            <a:spAutoFit/>
          </a:bodyPr>
          <a:lstStyle/>
          <a:p>
            <a:r>
              <a:rPr lang="en-US" sz="1600" b="1" dirty="0"/>
              <a:t>Construction Phase </a:t>
            </a:r>
          </a:p>
        </p:txBody>
      </p:sp>
      <p:sp>
        <p:nvSpPr>
          <p:cNvPr id="66" name="Flowchart: Process 65"/>
          <p:cNvSpPr/>
          <p:nvPr/>
        </p:nvSpPr>
        <p:spPr>
          <a:xfrm>
            <a:off x="5331836" y="4069096"/>
            <a:ext cx="2232745" cy="542261"/>
          </a:xfrm>
          <a:prstGeom prst="flowChartProcess">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itchFamily="34" charset="0"/>
                <a:cs typeface="Arial" pitchFamily="34" charset="0"/>
              </a:rPr>
              <a:t>Construct Buildable</a:t>
            </a:r>
          </a:p>
          <a:p>
            <a:pPr algn="ctr"/>
            <a:r>
              <a:rPr lang="en-US" sz="1200" dirty="0">
                <a:latin typeface="Arial" pitchFamily="34" charset="0"/>
                <a:cs typeface="Arial" pitchFamily="34" charset="0"/>
              </a:rPr>
              <a:t>Unit 2….n </a:t>
            </a:r>
          </a:p>
        </p:txBody>
      </p:sp>
      <p:sp>
        <p:nvSpPr>
          <p:cNvPr id="44" name="TextBox 43"/>
          <p:cNvSpPr txBox="1"/>
          <p:nvPr/>
        </p:nvSpPr>
        <p:spPr>
          <a:xfrm>
            <a:off x="2065697" y="1985492"/>
            <a:ext cx="1639075" cy="338554"/>
          </a:xfrm>
          <a:prstGeom prst="rect">
            <a:avLst/>
          </a:prstGeom>
          <a:noFill/>
        </p:spPr>
        <p:txBody>
          <a:bodyPr wrap="square" rtlCol="0">
            <a:spAutoFit/>
          </a:bodyPr>
          <a:lstStyle/>
          <a:p>
            <a:r>
              <a:rPr lang="en-US" sz="1600" b="1" dirty="0"/>
              <a:t>Design Phase </a:t>
            </a:r>
          </a:p>
        </p:txBody>
      </p:sp>
      <p:cxnSp>
        <p:nvCxnSpPr>
          <p:cNvPr id="29" name="Elbow Connector 28"/>
          <p:cNvCxnSpPr>
            <a:stCxn id="10" idx="2"/>
            <a:endCxn id="31" idx="0"/>
          </p:cNvCxnSpPr>
          <p:nvPr/>
        </p:nvCxnSpPr>
        <p:spPr>
          <a:xfrm rot="16200000" flipH="1">
            <a:off x="4167748" y="3572604"/>
            <a:ext cx="988874" cy="411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Elbow Connector 34"/>
          <p:cNvCxnSpPr>
            <a:stCxn id="66" idx="3"/>
            <a:endCxn id="32" idx="2"/>
          </p:cNvCxnSpPr>
          <p:nvPr/>
        </p:nvCxnSpPr>
        <p:spPr>
          <a:xfrm flipV="1">
            <a:off x="7564581" y="3062474"/>
            <a:ext cx="367908" cy="1277753"/>
          </a:xfrm>
          <a:prstGeom prst="bentConnector2">
            <a:avLst/>
          </a:prstGeom>
          <a:ln>
            <a:prstDash val="lgDash"/>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21" idx="3"/>
            <a:endCxn id="31" idx="1"/>
          </p:cNvCxnSpPr>
          <p:nvPr/>
        </p:nvCxnSpPr>
        <p:spPr>
          <a:xfrm>
            <a:off x="4025745" y="4340227"/>
            <a:ext cx="18446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31" idx="3"/>
            <a:endCxn id="66" idx="1"/>
          </p:cNvCxnSpPr>
          <p:nvPr/>
        </p:nvCxnSpPr>
        <p:spPr>
          <a:xfrm>
            <a:off x="5118275" y="4340227"/>
            <a:ext cx="21356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99" name="Group 98"/>
          <p:cNvGrpSpPr/>
          <p:nvPr/>
        </p:nvGrpSpPr>
        <p:grpSpPr>
          <a:xfrm>
            <a:off x="498761" y="2044867"/>
            <a:ext cx="8159464" cy="1035355"/>
            <a:chOff x="498761" y="1379867"/>
            <a:chExt cx="8159464" cy="1035355"/>
          </a:xfrm>
        </p:grpSpPr>
        <p:sp>
          <p:nvSpPr>
            <p:cNvPr id="4" name="Flowchart: Process 3"/>
            <p:cNvSpPr/>
            <p:nvPr/>
          </p:nvSpPr>
          <p:spPr>
            <a:xfrm>
              <a:off x="498761" y="1855215"/>
              <a:ext cx="836517" cy="542259"/>
            </a:xfrm>
            <a:prstGeom prst="flowChartProcess">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itchFamily="34" charset="0"/>
                  <a:cs typeface="Arial" pitchFamily="34" charset="0"/>
                </a:rPr>
                <a:t>Pre-design</a:t>
              </a:r>
            </a:p>
            <a:p>
              <a:pPr algn="ctr"/>
              <a:r>
                <a:rPr lang="en-US" sz="1200" dirty="0">
                  <a:latin typeface="Arial" pitchFamily="34" charset="0"/>
                  <a:cs typeface="Arial" pitchFamily="34" charset="0"/>
                </a:rPr>
                <a:t>Meeting</a:t>
              </a:r>
            </a:p>
          </p:txBody>
        </p:sp>
        <p:sp>
          <p:nvSpPr>
            <p:cNvPr id="6" name="Flowchart: Process 5"/>
            <p:cNvSpPr/>
            <p:nvPr/>
          </p:nvSpPr>
          <p:spPr>
            <a:xfrm>
              <a:off x="1628183" y="1855213"/>
              <a:ext cx="758752" cy="542261"/>
            </a:xfrm>
            <a:prstGeom prst="flowChartProcess">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itchFamily="34" charset="0"/>
                  <a:cs typeface="Arial" pitchFamily="34" charset="0"/>
                </a:rPr>
                <a:t>Prelim.</a:t>
              </a:r>
            </a:p>
            <a:p>
              <a:pPr algn="ctr"/>
              <a:r>
                <a:rPr lang="en-US" sz="1200" dirty="0">
                  <a:latin typeface="Arial" pitchFamily="34" charset="0"/>
                  <a:cs typeface="Arial" pitchFamily="34" charset="0"/>
                </a:rPr>
                <a:t>Plans</a:t>
              </a:r>
            </a:p>
          </p:txBody>
        </p:sp>
        <p:sp>
          <p:nvSpPr>
            <p:cNvPr id="9" name="Flowchart: Process 8"/>
            <p:cNvSpPr/>
            <p:nvPr/>
          </p:nvSpPr>
          <p:spPr>
            <a:xfrm>
              <a:off x="2636327" y="1855215"/>
              <a:ext cx="925794" cy="552911"/>
            </a:xfrm>
            <a:prstGeom prst="flowChartProcess">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itchFamily="34" charset="0"/>
                  <a:cs typeface="Arial" pitchFamily="34" charset="0"/>
                </a:rPr>
                <a:t>Final Plans</a:t>
              </a:r>
            </a:p>
          </p:txBody>
        </p:sp>
        <p:sp>
          <p:nvSpPr>
            <p:cNvPr id="10" name="Flowchart: Process 9"/>
            <p:cNvSpPr/>
            <p:nvPr/>
          </p:nvSpPr>
          <p:spPr>
            <a:xfrm>
              <a:off x="3845923" y="1855213"/>
              <a:ext cx="1628413" cy="560009"/>
            </a:xfrm>
            <a:prstGeom prst="flowChartProcess">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itchFamily="34" charset="0"/>
                  <a:cs typeface="Arial" pitchFamily="34" charset="0"/>
                </a:rPr>
                <a:t>Release for Construction</a:t>
              </a:r>
            </a:p>
            <a:p>
              <a:pPr algn="ctr"/>
              <a:r>
                <a:rPr lang="en-US" sz="1200" dirty="0">
                  <a:latin typeface="Arial" pitchFamily="34" charset="0"/>
                  <a:cs typeface="Arial" pitchFamily="34" charset="0"/>
                </a:rPr>
                <a:t>Packages</a:t>
              </a:r>
            </a:p>
          </p:txBody>
        </p:sp>
        <p:sp>
          <p:nvSpPr>
            <p:cNvPr id="32" name="Flowchart: Process 31"/>
            <p:cNvSpPr/>
            <p:nvPr/>
          </p:nvSpPr>
          <p:spPr>
            <a:xfrm>
              <a:off x="7564581" y="1855215"/>
              <a:ext cx="735815" cy="542259"/>
            </a:xfrm>
            <a:prstGeom prst="flowChartProcess">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itchFamily="34" charset="0"/>
                  <a:cs typeface="Arial" pitchFamily="34" charset="0"/>
                </a:rPr>
                <a:t>As-</a:t>
              </a:r>
              <a:r>
                <a:rPr lang="en-US" sz="1200" dirty="0" err="1">
                  <a:latin typeface="Arial" pitchFamily="34" charset="0"/>
                  <a:cs typeface="Arial" pitchFamily="34" charset="0"/>
                </a:rPr>
                <a:t>Builts</a:t>
              </a:r>
              <a:endParaRPr lang="en-US" sz="1200" dirty="0">
                <a:latin typeface="Arial" pitchFamily="34" charset="0"/>
                <a:cs typeface="Arial" pitchFamily="34" charset="0"/>
              </a:endParaRPr>
            </a:p>
          </p:txBody>
        </p:sp>
        <p:cxnSp>
          <p:nvCxnSpPr>
            <p:cNvPr id="38" name="Straight Arrow Connector 37"/>
            <p:cNvCxnSpPr>
              <a:stCxn id="4" idx="3"/>
              <a:endCxn id="6" idx="1"/>
            </p:cNvCxnSpPr>
            <p:nvPr/>
          </p:nvCxnSpPr>
          <p:spPr>
            <a:xfrm flipV="1">
              <a:off x="1335278" y="2126344"/>
              <a:ext cx="292905"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6" idx="3"/>
              <a:endCxn id="9" idx="1"/>
            </p:cNvCxnSpPr>
            <p:nvPr/>
          </p:nvCxnSpPr>
          <p:spPr>
            <a:xfrm>
              <a:off x="2386935" y="2126344"/>
              <a:ext cx="249392" cy="53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9" idx="3"/>
              <a:endCxn id="10" idx="1"/>
            </p:cNvCxnSpPr>
            <p:nvPr/>
          </p:nvCxnSpPr>
          <p:spPr>
            <a:xfrm>
              <a:off x="3562121" y="2131671"/>
              <a:ext cx="283802" cy="35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3" name="Double Wave 92"/>
            <p:cNvSpPr/>
            <p:nvPr/>
          </p:nvSpPr>
          <p:spPr>
            <a:xfrm>
              <a:off x="8300397" y="1379867"/>
              <a:ext cx="357828" cy="475346"/>
            </a:xfrm>
            <a:prstGeom prst="doubleWav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cxnSp>
          <p:nvCxnSpPr>
            <p:cNvPr id="95" name="Straight Arrow Connector 94"/>
            <p:cNvCxnSpPr>
              <a:stCxn id="10" idx="3"/>
              <a:endCxn id="32" idx="1"/>
            </p:cNvCxnSpPr>
            <p:nvPr/>
          </p:nvCxnSpPr>
          <p:spPr>
            <a:xfrm flipV="1">
              <a:off x="5474336" y="2126345"/>
              <a:ext cx="2090245" cy="8873"/>
            </a:xfrm>
            <a:prstGeom prst="straightConnector1">
              <a:avLst/>
            </a:prstGeom>
            <a:ln>
              <a:prstDash val="lgDash"/>
              <a:tailEnd type="arrow"/>
            </a:ln>
          </p:spPr>
          <p:style>
            <a:lnRef idx="1">
              <a:schemeClr val="accent1"/>
            </a:lnRef>
            <a:fillRef idx="0">
              <a:schemeClr val="accent1"/>
            </a:fillRef>
            <a:effectRef idx="0">
              <a:schemeClr val="accent1"/>
            </a:effectRef>
            <a:fontRef idx="minor">
              <a:schemeClr val="tx1"/>
            </a:fontRef>
          </p:style>
        </p:cxnSp>
      </p:grpSp>
      <p:sp>
        <p:nvSpPr>
          <p:cNvPr id="104" name="Double Wave 103"/>
          <p:cNvSpPr/>
          <p:nvPr/>
        </p:nvSpPr>
        <p:spPr>
          <a:xfrm>
            <a:off x="510636" y="2080492"/>
            <a:ext cx="406383" cy="415971"/>
          </a:xfrm>
          <a:prstGeom prst="doubleWav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7" name="Right Arrow 6"/>
          <p:cNvSpPr/>
          <p:nvPr/>
        </p:nvSpPr>
        <p:spPr>
          <a:xfrm>
            <a:off x="510636" y="1413150"/>
            <a:ext cx="7789760" cy="712519"/>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itchFamily="34" charset="0"/>
                <a:cs typeface="Arial" pitchFamily="34" charset="0"/>
              </a:rPr>
              <a:t>ODOT Design Review/Administration</a:t>
            </a:r>
          </a:p>
        </p:txBody>
      </p:sp>
      <p:sp>
        <p:nvSpPr>
          <p:cNvPr id="8" name="Right Arrow 7"/>
          <p:cNvSpPr/>
          <p:nvPr/>
        </p:nvSpPr>
        <p:spPr>
          <a:xfrm>
            <a:off x="3158369" y="5047031"/>
            <a:ext cx="4406211" cy="724377"/>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itchFamily="34" charset="0"/>
                <a:cs typeface="Arial" pitchFamily="34" charset="0"/>
              </a:rPr>
              <a:t>ODOT Construction Administration</a:t>
            </a:r>
          </a:p>
        </p:txBody>
      </p:sp>
    </p:spTree>
    <p:extLst>
      <p:ext uri="{BB962C8B-B14F-4D97-AF65-F5344CB8AC3E}">
        <p14:creationId xmlns:p14="http://schemas.microsoft.com/office/powerpoint/2010/main" val="3853064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Assurance for Design-Build</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7</a:t>
            </a:fld>
            <a:endParaRPr lang="en-US" dirty="0"/>
          </a:p>
        </p:txBody>
      </p:sp>
      <p:sp>
        <p:nvSpPr>
          <p:cNvPr id="5" name="Oval 4"/>
          <p:cNvSpPr/>
          <p:nvPr/>
        </p:nvSpPr>
        <p:spPr>
          <a:xfrm>
            <a:off x="489098" y="1413678"/>
            <a:ext cx="4040372" cy="381708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pic>
        <p:nvPicPr>
          <p:cNvPr id="5122" name="Picture 2"/>
          <p:cNvPicPr>
            <a:picLocks noGrp="1" noChangeAspect="1" noChangeArrowheads="1"/>
          </p:cNvPicPr>
          <p:nvPr>
            <p:ph sz="quarter" idx="11"/>
          </p:nvPr>
        </p:nvPicPr>
        <p:blipFill>
          <a:blip r:embed="rId3">
            <a:extLst>
              <a:ext uri="{28A0092B-C50C-407E-A947-70E740481C1C}">
                <a14:useLocalDpi xmlns:a14="http://schemas.microsoft.com/office/drawing/2010/main" val="0"/>
              </a:ext>
            </a:extLst>
          </a:blip>
          <a:srcRect/>
          <a:stretch>
            <a:fillRect/>
          </a:stretch>
        </p:blipFill>
        <p:spPr bwMode="auto">
          <a:xfrm>
            <a:off x="4731481" y="1338743"/>
            <a:ext cx="4139468" cy="3966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lowchart: Process 6"/>
          <p:cNvSpPr/>
          <p:nvPr/>
        </p:nvSpPr>
        <p:spPr>
          <a:xfrm>
            <a:off x="2658140" y="2542097"/>
            <a:ext cx="1648047" cy="1413215"/>
          </a:xfrm>
          <a:prstGeom prst="flowChartProcess">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itchFamily="34" charset="0"/>
                <a:cs typeface="Arial" pitchFamily="34" charset="0"/>
              </a:rPr>
              <a:t>ODOT Design</a:t>
            </a:r>
          </a:p>
          <a:p>
            <a:pPr algn="ctr"/>
            <a:r>
              <a:rPr lang="en-US" dirty="0">
                <a:latin typeface="Arial" pitchFamily="34" charset="0"/>
                <a:cs typeface="Arial" pitchFamily="34" charset="0"/>
              </a:rPr>
              <a:t>QA/</a:t>
            </a:r>
          </a:p>
          <a:p>
            <a:pPr algn="ctr"/>
            <a:r>
              <a:rPr lang="en-US" dirty="0">
                <a:latin typeface="Arial" pitchFamily="34" charset="0"/>
                <a:cs typeface="Arial" pitchFamily="34" charset="0"/>
              </a:rPr>
              <a:t>Acceptance</a:t>
            </a:r>
          </a:p>
        </p:txBody>
      </p:sp>
      <p:sp>
        <p:nvSpPr>
          <p:cNvPr id="8" name="Oval 7"/>
          <p:cNvSpPr/>
          <p:nvPr/>
        </p:nvSpPr>
        <p:spPr>
          <a:xfrm>
            <a:off x="489098" y="2477392"/>
            <a:ext cx="2020186" cy="154172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itchFamily="34" charset="0"/>
                <a:cs typeface="Arial" pitchFamily="34" charset="0"/>
              </a:rPr>
              <a:t>DBT </a:t>
            </a:r>
          </a:p>
          <a:p>
            <a:pPr algn="ctr"/>
            <a:r>
              <a:rPr lang="en-US" dirty="0">
                <a:latin typeface="Arial" pitchFamily="34" charset="0"/>
                <a:cs typeface="Arial" pitchFamily="34" charset="0"/>
              </a:rPr>
              <a:t>Design QC </a:t>
            </a:r>
          </a:p>
        </p:txBody>
      </p:sp>
      <p:sp>
        <p:nvSpPr>
          <p:cNvPr id="14" name="Oval 13"/>
          <p:cNvSpPr/>
          <p:nvPr/>
        </p:nvSpPr>
        <p:spPr>
          <a:xfrm>
            <a:off x="4795280" y="2551819"/>
            <a:ext cx="2115886" cy="153108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itchFamily="34" charset="0"/>
                <a:cs typeface="Arial" pitchFamily="34" charset="0"/>
              </a:rPr>
              <a:t>DBT </a:t>
            </a:r>
          </a:p>
          <a:p>
            <a:pPr algn="ctr"/>
            <a:r>
              <a:rPr lang="en-US" dirty="0">
                <a:latin typeface="Arial" pitchFamily="34" charset="0"/>
                <a:cs typeface="Arial" pitchFamily="34" charset="0"/>
              </a:rPr>
              <a:t>Construction QC  </a:t>
            </a:r>
          </a:p>
        </p:txBody>
      </p:sp>
      <p:sp>
        <p:nvSpPr>
          <p:cNvPr id="15" name="Flowchart: Process 14"/>
          <p:cNvSpPr/>
          <p:nvPr/>
        </p:nvSpPr>
        <p:spPr>
          <a:xfrm>
            <a:off x="7073974" y="2615615"/>
            <a:ext cx="1648047" cy="1413215"/>
          </a:xfrm>
          <a:prstGeom prst="flowChartProcess">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itchFamily="34" charset="0"/>
                <a:cs typeface="Arial" pitchFamily="34" charset="0"/>
              </a:rPr>
              <a:t>ODOT Constr.</a:t>
            </a:r>
          </a:p>
          <a:p>
            <a:pPr algn="ctr"/>
            <a:r>
              <a:rPr lang="en-US" dirty="0">
                <a:latin typeface="Arial" pitchFamily="34" charset="0"/>
                <a:cs typeface="Arial" pitchFamily="34" charset="0"/>
              </a:rPr>
              <a:t>QA/</a:t>
            </a:r>
          </a:p>
          <a:p>
            <a:pPr algn="ctr"/>
            <a:r>
              <a:rPr lang="en-US" dirty="0">
                <a:latin typeface="Arial" pitchFamily="34" charset="0"/>
                <a:cs typeface="Arial" pitchFamily="34" charset="0"/>
              </a:rPr>
              <a:t>Acceptance</a:t>
            </a:r>
          </a:p>
        </p:txBody>
      </p:sp>
      <p:sp>
        <p:nvSpPr>
          <p:cNvPr id="13" name="Curved Down Arrow 12"/>
          <p:cNvSpPr/>
          <p:nvPr/>
        </p:nvSpPr>
        <p:spPr>
          <a:xfrm rot="10800000">
            <a:off x="1339702" y="3961179"/>
            <a:ext cx="2307265" cy="951170"/>
          </a:xfrm>
          <a:prstGeom prst="curvedDownArrow">
            <a:avLst>
              <a:gd name="adj1" fmla="val 25000"/>
              <a:gd name="adj2" fmla="val 50000"/>
              <a:gd name="adj3" fmla="val 2723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latin typeface="Arial" pitchFamily="34" charset="0"/>
              <a:cs typeface="Arial" pitchFamily="34" charset="0"/>
            </a:endParaRPr>
          </a:p>
        </p:txBody>
      </p:sp>
      <p:sp>
        <p:nvSpPr>
          <p:cNvPr id="16" name="Curved Down Arrow 15"/>
          <p:cNvSpPr/>
          <p:nvPr/>
        </p:nvSpPr>
        <p:spPr>
          <a:xfrm>
            <a:off x="1382228" y="1509833"/>
            <a:ext cx="2434860" cy="967563"/>
          </a:xfrm>
          <a:prstGeom prst="curved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latin typeface="Arial" pitchFamily="34" charset="0"/>
              <a:cs typeface="Arial" pitchFamily="34" charset="0"/>
            </a:endParaRPr>
          </a:p>
        </p:txBody>
      </p:sp>
      <p:sp>
        <p:nvSpPr>
          <p:cNvPr id="18" name="Curved Down Arrow 17"/>
          <p:cNvSpPr/>
          <p:nvPr/>
        </p:nvSpPr>
        <p:spPr>
          <a:xfrm>
            <a:off x="5693736" y="1573623"/>
            <a:ext cx="2631560" cy="967563"/>
          </a:xfrm>
          <a:prstGeom prst="curved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latin typeface="Arial" pitchFamily="34" charset="0"/>
              <a:cs typeface="Arial" pitchFamily="34" charset="0"/>
            </a:endParaRPr>
          </a:p>
        </p:txBody>
      </p:sp>
      <p:sp>
        <p:nvSpPr>
          <p:cNvPr id="19" name="Curved Down Arrow 18"/>
          <p:cNvSpPr/>
          <p:nvPr/>
        </p:nvSpPr>
        <p:spPr>
          <a:xfrm rot="10800000">
            <a:off x="5629937" y="4060729"/>
            <a:ext cx="2466753" cy="951170"/>
          </a:xfrm>
          <a:prstGeom prst="curvedDownArrow">
            <a:avLst>
              <a:gd name="adj1" fmla="val 25000"/>
              <a:gd name="adj2" fmla="val 50000"/>
              <a:gd name="adj3" fmla="val 2723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latin typeface="Arial" pitchFamily="34" charset="0"/>
              <a:cs typeface="Arial" pitchFamily="34" charset="0"/>
            </a:endParaRPr>
          </a:p>
        </p:txBody>
      </p:sp>
      <p:sp>
        <p:nvSpPr>
          <p:cNvPr id="17" name="TextBox 16"/>
          <p:cNvSpPr txBox="1"/>
          <p:nvPr/>
        </p:nvSpPr>
        <p:spPr>
          <a:xfrm>
            <a:off x="5789425" y="4213204"/>
            <a:ext cx="2328530" cy="276999"/>
          </a:xfrm>
          <a:prstGeom prst="rect">
            <a:avLst/>
          </a:prstGeom>
          <a:noFill/>
        </p:spPr>
        <p:txBody>
          <a:bodyPr wrap="square" rtlCol="0">
            <a:spAutoFit/>
          </a:bodyPr>
          <a:lstStyle/>
          <a:p>
            <a:pPr algn="ctr"/>
            <a:r>
              <a:rPr lang="en-US" sz="1200" b="1" dirty="0"/>
              <a:t>23 CFR 637.207 B</a:t>
            </a:r>
          </a:p>
        </p:txBody>
      </p:sp>
      <p:sp>
        <p:nvSpPr>
          <p:cNvPr id="20" name="TextBox 19"/>
          <p:cNvSpPr txBox="1"/>
          <p:nvPr/>
        </p:nvSpPr>
        <p:spPr>
          <a:xfrm>
            <a:off x="2030830" y="4096247"/>
            <a:ext cx="1743733" cy="461665"/>
          </a:xfrm>
          <a:prstGeom prst="rect">
            <a:avLst/>
          </a:prstGeom>
          <a:noFill/>
        </p:spPr>
        <p:txBody>
          <a:bodyPr wrap="square" rtlCol="0">
            <a:spAutoFit/>
          </a:bodyPr>
          <a:lstStyle/>
          <a:p>
            <a:r>
              <a:rPr lang="en-US" sz="1200" b="1" dirty="0"/>
              <a:t>No CFR Requirements</a:t>
            </a:r>
          </a:p>
        </p:txBody>
      </p:sp>
      <p:sp>
        <p:nvSpPr>
          <p:cNvPr id="21" name="TextBox 20"/>
          <p:cNvSpPr txBox="1"/>
          <p:nvPr/>
        </p:nvSpPr>
        <p:spPr>
          <a:xfrm>
            <a:off x="1073874" y="920671"/>
            <a:ext cx="2923971" cy="369332"/>
          </a:xfrm>
          <a:prstGeom prst="rect">
            <a:avLst/>
          </a:prstGeom>
          <a:noFill/>
        </p:spPr>
        <p:txBody>
          <a:bodyPr wrap="square" rtlCol="0">
            <a:spAutoFit/>
          </a:bodyPr>
          <a:lstStyle/>
          <a:p>
            <a:pPr algn="ctr"/>
            <a:r>
              <a:rPr lang="en-US" b="1" dirty="0"/>
              <a:t>Design QA Program</a:t>
            </a:r>
          </a:p>
        </p:txBody>
      </p:sp>
      <p:sp>
        <p:nvSpPr>
          <p:cNvPr id="23" name="TextBox 22"/>
          <p:cNvSpPr txBox="1"/>
          <p:nvPr/>
        </p:nvSpPr>
        <p:spPr>
          <a:xfrm>
            <a:off x="4883964" y="935209"/>
            <a:ext cx="3760310" cy="369332"/>
          </a:xfrm>
          <a:prstGeom prst="rect">
            <a:avLst/>
          </a:prstGeom>
          <a:noFill/>
        </p:spPr>
        <p:txBody>
          <a:bodyPr wrap="square" rtlCol="0">
            <a:spAutoFit/>
          </a:bodyPr>
          <a:lstStyle/>
          <a:p>
            <a:pPr algn="ctr"/>
            <a:r>
              <a:rPr lang="en-US" b="1" dirty="0"/>
              <a:t>Construction QA Program</a:t>
            </a:r>
          </a:p>
        </p:txBody>
      </p:sp>
    </p:spTree>
    <p:extLst>
      <p:ext uri="{BB962C8B-B14F-4D97-AF65-F5344CB8AC3E}">
        <p14:creationId xmlns:p14="http://schemas.microsoft.com/office/powerpoint/2010/main" val="2931455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44488" y="2649821"/>
            <a:ext cx="8037512" cy="1017073"/>
          </a:xfrm>
        </p:spPr>
        <p:txBody>
          <a:bodyPr/>
          <a:lstStyle/>
          <a:p>
            <a:r>
              <a:rPr lang="en-US" sz="3600" dirty="0"/>
              <a:t>Design Administration</a:t>
            </a:r>
          </a:p>
        </p:txBody>
      </p:sp>
      <p:pic>
        <p:nvPicPr>
          <p:cNvPr id="7172" name="Picture 4" descr="C:\Users\H34643\AppData\Local\Microsoft\Windows\Temporary Internet Files\Content.IE5\12L1WLCQ\MC90030124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10441" y="4443537"/>
            <a:ext cx="1838858" cy="1830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1711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36264205"/>
              </p:ext>
            </p:extLst>
          </p:nvPr>
        </p:nvGraphicFramePr>
        <p:xfrm>
          <a:off x="333375" y="960470"/>
          <a:ext cx="8374690" cy="4940773"/>
        </p:xfrm>
        <a:graphic>
          <a:graphicData uri="http://schemas.openxmlformats.org/drawingml/2006/table">
            <a:tbl>
              <a:tblPr firstRow="1" bandRow="1">
                <a:tableStyleId>{5C22544A-7EE6-4342-B048-85BDC9FD1C3A}</a:tableStyleId>
              </a:tblPr>
              <a:tblGrid>
                <a:gridCol w="2825750">
                  <a:extLst>
                    <a:ext uri="{9D8B030D-6E8A-4147-A177-3AD203B41FA5}">
                      <a16:colId xmlns:a16="http://schemas.microsoft.com/office/drawing/2014/main" val="20000"/>
                    </a:ext>
                  </a:extLst>
                </a:gridCol>
                <a:gridCol w="2825750">
                  <a:extLst>
                    <a:ext uri="{9D8B030D-6E8A-4147-A177-3AD203B41FA5}">
                      <a16:colId xmlns:a16="http://schemas.microsoft.com/office/drawing/2014/main" val="20001"/>
                    </a:ext>
                  </a:extLst>
                </a:gridCol>
                <a:gridCol w="2723190">
                  <a:extLst>
                    <a:ext uri="{9D8B030D-6E8A-4147-A177-3AD203B41FA5}">
                      <a16:colId xmlns:a16="http://schemas.microsoft.com/office/drawing/2014/main" val="20002"/>
                    </a:ext>
                  </a:extLst>
                </a:gridCol>
              </a:tblGrid>
              <a:tr h="370840">
                <a:tc>
                  <a:txBody>
                    <a:bodyPr/>
                    <a:lstStyle/>
                    <a:p>
                      <a:r>
                        <a:rPr lang="en-US" dirty="0"/>
                        <a:t>Element</a:t>
                      </a:r>
                    </a:p>
                  </a:txBody>
                  <a:tcPr/>
                </a:tc>
                <a:tc>
                  <a:txBody>
                    <a:bodyPr/>
                    <a:lstStyle/>
                    <a:p>
                      <a:r>
                        <a:rPr lang="en-US" dirty="0"/>
                        <a:t>DBB</a:t>
                      </a:r>
                    </a:p>
                  </a:txBody>
                  <a:tcPr/>
                </a:tc>
                <a:tc>
                  <a:txBody>
                    <a:bodyPr/>
                    <a:lstStyle/>
                    <a:p>
                      <a:r>
                        <a:rPr lang="en-US" dirty="0"/>
                        <a:t>DB</a:t>
                      </a: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Design Ownership</a:t>
                      </a:r>
                    </a:p>
                    <a:p>
                      <a:endParaRPr lang="en-US" sz="1400" dirty="0"/>
                    </a:p>
                  </a:txBody>
                  <a:tcPr/>
                </a:tc>
                <a:tc>
                  <a:txBody>
                    <a:bodyPr/>
                    <a:lstStyle/>
                    <a:p>
                      <a:pPr marL="285750" indent="-285750">
                        <a:spcAft>
                          <a:spcPts val="300"/>
                        </a:spcAft>
                        <a:buFont typeface="Arial" panose="020B0604020202020204" pitchFamily="34" charset="0"/>
                        <a:buChar char="•"/>
                      </a:pPr>
                      <a:r>
                        <a:rPr lang="en-US" sz="1400" dirty="0"/>
                        <a:t>ODOT owns details of design and A&amp;E directs</a:t>
                      </a:r>
                    </a:p>
                    <a:p>
                      <a:pPr marL="285750" indent="-285750">
                        <a:spcAft>
                          <a:spcPts val="300"/>
                        </a:spcAft>
                        <a:buFont typeface="Arial" panose="020B0604020202020204" pitchFamily="34" charset="0"/>
                        <a:buChar char="•"/>
                      </a:pPr>
                      <a:r>
                        <a:rPr lang="en-US" sz="1400" baseline="0" dirty="0"/>
                        <a:t>ODOT responsible for plan review &amp; revision, and E&amp;O</a:t>
                      </a:r>
                    </a:p>
                  </a:txBody>
                  <a:tcPr/>
                </a:tc>
                <a:tc>
                  <a:txBody>
                    <a:bodyPr/>
                    <a:lstStyle/>
                    <a:p>
                      <a:pPr marL="285750" indent="-285750">
                        <a:spcAft>
                          <a:spcPts val="300"/>
                        </a:spcAft>
                        <a:buFont typeface="Arial" panose="020B0604020202020204" pitchFamily="34" charset="0"/>
                        <a:buChar char="•"/>
                      </a:pPr>
                      <a:r>
                        <a:rPr lang="en-US" sz="1400" dirty="0"/>
                        <a:t>Designer of Record: DBT owns</a:t>
                      </a:r>
                      <a:r>
                        <a:rPr lang="en-US" sz="1400" baseline="0" dirty="0"/>
                        <a:t> details of design and E&amp;O after award</a:t>
                      </a:r>
                    </a:p>
                    <a:p>
                      <a:pPr marL="285750" indent="-285750">
                        <a:spcAft>
                          <a:spcPts val="300"/>
                        </a:spcAft>
                        <a:buFont typeface="Arial" panose="020B0604020202020204" pitchFamily="34" charset="0"/>
                        <a:buChar char="•"/>
                      </a:pPr>
                      <a:r>
                        <a:rPr lang="en-US" sz="1400" baseline="0" dirty="0"/>
                        <a:t>ODOT responsible for plan review for compliance </a:t>
                      </a:r>
                      <a:endParaRPr lang="en-US" sz="1400" dirty="0"/>
                    </a:p>
                  </a:txBody>
                  <a:tcPr/>
                </a:tc>
                <a:extLst>
                  <a:ext uri="{0D108BD9-81ED-4DB2-BD59-A6C34878D82A}">
                    <a16:rowId xmlns:a16="http://schemas.microsoft.com/office/drawing/2014/main" val="10001"/>
                  </a:ext>
                </a:extLst>
              </a:tr>
              <a:tr h="12095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Design Submittal Review</a:t>
                      </a:r>
                    </a:p>
                    <a:p>
                      <a:endParaRPr lang="en-US" sz="1400" dirty="0"/>
                    </a:p>
                  </a:txBody>
                  <a:tcPr/>
                </a:tc>
                <a:tc>
                  <a:txBody>
                    <a:bodyPr/>
                    <a:lstStyle/>
                    <a:p>
                      <a:pPr marL="285750" indent="-285750">
                        <a:spcAft>
                          <a:spcPts val="300"/>
                        </a:spcAft>
                        <a:buFont typeface="Arial" panose="020B0604020202020204" pitchFamily="34" charset="0"/>
                        <a:buChar char="•"/>
                      </a:pPr>
                      <a:r>
                        <a:rPr lang="en-US" sz="1400" dirty="0"/>
                        <a:t>Comments are directive in nature</a:t>
                      </a:r>
                    </a:p>
                    <a:p>
                      <a:pPr marL="285750" indent="-285750">
                        <a:spcAft>
                          <a:spcPts val="300"/>
                        </a:spcAft>
                        <a:buFont typeface="Arial" panose="020B0604020202020204" pitchFamily="34" charset="0"/>
                        <a:buChar char="•"/>
                      </a:pPr>
                      <a:r>
                        <a:rPr lang="en-US" sz="1400" dirty="0"/>
                        <a:t>A/E must incorporate</a:t>
                      </a:r>
                    </a:p>
                    <a:p>
                      <a:pPr marL="285750" indent="-285750">
                        <a:spcAft>
                          <a:spcPts val="300"/>
                        </a:spcAft>
                        <a:buFont typeface="Arial" panose="020B0604020202020204" pitchFamily="34" charset="0"/>
                        <a:buChar char="•"/>
                      </a:pPr>
                      <a:endParaRPr lang="en-US" sz="1400" baseline="0" dirty="0"/>
                    </a:p>
                  </a:txBody>
                  <a:tcPr/>
                </a:tc>
                <a:tc>
                  <a:txBody>
                    <a:bodyPr/>
                    <a:lstStyle/>
                    <a:p>
                      <a:pPr marL="285750" indent="-285750">
                        <a:spcAft>
                          <a:spcPts val="300"/>
                        </a:spcAft>
                        <a:buFont typeface="Arial" panose="020B0604020202020204" pitchFamily="34" charset="0"/>
                        <a:buChar char="•"/>
                      </a:pPr>
                      <a:r>
                        <a:rPr lang="en-US" sz="1400" dirty="0"/>
                        <a:t>Comments are advisory</a:t>
                      </a:r>
                    </a:p>
                    <a:p>
                      <a:pPr marL="285750" indent="-285750">
                        <a:spcAft>
                          <a:spcPts val="300"/>
                        </a:spcAft>
                        <a:buFont typeface="Arial" panose="020B0604020202020204" pitchFamily="34" charset="0"/>
                        <a:buChar char="•"/>
                      </a:pPr>
                      <a:r>
                        <a:rPr lang="en-US" sz="1400" dirty="0"/>
                        <a:t>DBT’s consultant must</a:t>
                      </a:r>
                      <a:r>
                        <a:rPr lang="en-US" sz="1400" baseline="0" dirty="0"/>
                        <a:t> respond to comments stating logic for not incorporating</a:t>
                      </a:r>
                      <a:endParaRPr lang="en-US" sz="1400" dirty="0"/>
                    </a:p>
                  </a:txBody>
                  <a:tcPr/>
                </a:tc>
                <a:extLst>
                  <a:ext uri="{0D108BD9-81ED-4DB2-BD59-A6C34878D82A}">
                    <a16:rowId xmlns:a16="http://schemas.microsoft.com/office/drawing/2014/main" val="10002"/>
                  </a:ext>
                </a:extLst>
              </a:tr>
              <a:tr h="370840">
                <a:tc>
                  <a:txBody>
                    <a:bodyPr/>
                    <a:lstStyle/>
                    <a:p>
                      <a:r>
                        <a:rPr lang="en-US" sz="1400" dirty="0"/>
                        <a:t>Design Completion</a:t>
                      </a:r>
                    </a:p>
                  </a:txBody>
                  <a:tcPr/>
                </a:tc>
                <a:tc>
                  <a:txBody>
                    <a:bodyPr/>
                    <a:lstStyle/>
                    <a:p>
                      <a:pPr marL="285750" indent="-285750">
                        <a:spcAft>
                          <a:spcPts val="300"/>
                        </a:spcAft>
                        <a:buFont typeface="Arial" panose="020B0604020202020204" pitchFamily="34" charset="0"/>
                        <a:buChar char="•"/>
                      </a:pPr>
                      <a:r>
                        <a:rPr lang="en-US" sz="1400" dirty="0"/>
                        <a:t>Design complete before bidding or construction</a:t>
                      </a:r>
                    </a:p>
                    <a:p>
                      <a:pPr marL="285750" indent="-285750">
                        <a:spcAft>
                          <a:spcPts val="300"/>
                        </a:spcAft>
                        <a:buFont typeface="Arial" panose="020B0604020202020204" pitchFamily="34" charset="0"/>
                        <a:buChar char="•"/>
                      </a:pPr>
                      <a:r>
                        <a:rPr lang="en-US" sz="1400" dirty="0"/>
                        <a:t>Construction contractor calculates price based on quantities</a:t>
                      </a:r>
                    </a:p>
                    <a:p>
                      <a:pPr marL="285750" indent="-285750">
                        <a:spcAft>
                          <a:spcPts val="300"/>
                        </a:spcAft>
                        <a:buFont typeface="Arial" panose="020B0604020202020204" pitchFamily="34" charset="0"/>
                        <a:buChar char="•"/>
                      </a:pPr>
                      <a:r>
                        <a:rPr lang="en-US" sz="1400" dirty="0"/>
                        <a:t>Subs</a:t>
                      </a:r>
                      <a:r>
                        <a:rPr lang="en-US" sz="1400" baseline="0" dirty="0"/>
                        <a:t> are known and have submitted hard quotes during bid process</a:t>
                      </a:r>
                      <a:endParaRPr lang="en-US" sz="1400" dirty="0"/>
                    </a:p>
                    <a:p>
                      <a:pPr marL="285750" indent="-285750">
                        <a:spcAft>
                          <a:spcPts val="300"/>
                        </a:spcAft>
                        <a:buFont typeface="Arial" panose="020B0604020202020204" pitchFamily="34" charset="0"/>
                        <a:buChar char="•"/>
                      </a:pPr>
                      <a:endParaRPr lang="en-US" sz="1400" dirty="0"/>
                    </a:p>
                  </a:txBody>
                  <a:tcPr/>
                </a:tc>
                <a:tc>
                  <a:txBody>
                    <a:bodyPr/>
                    <a:lstStyle/>
                    <a:p>
                      <a:pPr marL="285750" marR="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400" baseline="0" dirty="0"/>
                        <a:t>Design not complete until As-</a:t>
                      </a:r>
                      <a:r>
                        <a:rPr lang="en-US" sz="1400" baseline="0" dirty="0" err="1"/>
                        <a:t>Builts</a:t>
                      </a:r>
                      <a:r>
                        <a:rPr lang="en-US" sz="1400" baseline="0" dirty="0"/>
                        <a:t> submitted</a:t>
                      </a:r>
                      <a:endParaRPr lang="en-US" sz="1400" dirty="0"/>
                    </a:p>
                    <a:p>
                      <a:pPr marL="285750" indent="-285750">
                        <a:spcAft>
                          <a:spcPts val="300"/>
                        </a:spcAft>
                        <a:buFont typeface="Arial" panose="020B0604020202020204" pitchFamily="34" charset="0"/>
                        <a:buChar char="•"/>
                      </a:pPr>
                      <a:r>
                        <a:rPr lang="en-US" sz="1400" dirty="0"/>
                        <a:t>Price is fixed before design </a:t>
                      </a:r>
                      <a:r>
                        <a:rPr lang="en-US" sz="1400" baseline="0" dirty="0"/>
                        <a:t>complete</a:t>
                      </a:r>
                    </a:p>
                    <a:p>
                      <a:pPr marL="285750" indent="-285750">
                        <a:spcAft>
                          <a:spcPts val="300"/>
                        </a:spcAft>
                        <a:buFont typeface="Arial" panose="020B0604020202020204" pitchFamily="34" charset="0"/>
                        <a:buChar char="•"/>
                      </a:pPr>
                      <a:r>
                        <a:rPr lang="en-US" sz="1400" baseline="0" dirty="0"/>
                        <a:t>May not know who subs are</a:t>
                      </a:r>
                    </a:p>
                    <a:p>
                      <a:pPr marL="285750" indent="-285750">
                        <a:spcAft>
                          <a:spcPts val="300"/>
                        </a:spcAft>
                        <a:buFont typeface="Arial" panose="020B0604020202020204" pitchFamily="34" charset="0"/>
                        <a:buChar char="•"/>
                      </a:pPr>
                      <a:r>
                        <a:rPr lang="en-US" sz="1400" baseline="0" dirty="0"/>
                        <a:t>Must design to budget and schedule</a:t>
                      </a:r>
                    </a:p>
                    <a:p>
                      <a:pPr marL="285750" indent="-285750">
                        <a:spcAft>
                          <a:spcPts val="300"/>
                        </a:spcAft>
                        <a:buFont typeface="Arial" panose="020B0604020202020204" pitchFamily="34" charset="0"/>
                        <a:buChar char="•"/>
                      </a:pPr>
                      <a:r>
                        <a:rPr lang="en-US" sz="1400" baseline="0" dirty="0"/>
                        <a:t>Design details the variable element in the process</a:t>
                      </a:r>
                    </a:p>
                  </a:txBody>
                  <a:tcPr/>
                </a:tc>
                <a:extLst>
                  <a:ext uri="{0D108BD9-81ED-4DB2-BD59-A6C34878D82A}">
                    <a16:rowId xmlns:a16="http://schemas.microsoft.com/office/drawing/2014/main" val="10003"/>
                  </a:ext>
                </a:extLst>
              </a:tr>
            </a:tbl>
          </a:graphicData>
        </a:graphic>
      </p:graphicFrame>
      <p:sp>
        <p:nvSpPr>
          <p:cNvPr id="3" name="Title 2"/>
          <p:cNvSpPr>
            <a:spLocks noGrp="1"/>
          </p:cNvSpPr>
          <p:nvPr>
            <p:ph type="title"/>
          </p:nvPr>
        </p:nvSpPr>
        <p:spPr/>
        <p:txBody>
          <a:bodyPr/>
          <a:lstStyle/>
          <a:p>
            <a:r>
              <a:rPr lang="en-US" dirty="0"/>
              <a:t>What’s Different?</a:t>
            </a:r>
          </a:p>
        </p:txBody>
      </p:sp>
    </p:spTree>
    <p:extLst>
      <p:ext uri="{BB962C8B-B14F-4D97-AF65-F5344CB8AC3E}">
        <p14:creationId xmlns:p14="http://schemas.microsoft.com/office/powerpoint/2010/main" val="98778693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yojvTlj3QUWGql_i_7LeJ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T_Qp5HJoRkumCwRmwVWN2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yojvTlj3QUWGql_i_7LeJ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T_Qp5HJoRkumCwRmwVWN2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pgBziq4Z4027DHBxHZtWI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TKwzqTDlYESeQ_CCgSHyBQ"/>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EJnV3QWbD0Smfwvf8o451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9jPGP_YiGk2m_AZs5Fe03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_wuZqtZdkkOB.vj.Wd8seA"/>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0_Z36C8h_k.Zoooy4Pdub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XGGOofTm2ESS58QdXFqoHQ"/>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Sq.8oMumbUqcg8JZUStIN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NRya.WU32Uy_TwnnnUTc.g"/>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6FTHcC2EXkq9yrcAel5.9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_wuZqtZdkkOB.vj.Wd8se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Sq.8oMumbUqcg8JZUStIN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_wuZqtZdkkOB.vj.Wd8seA"/>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Sq.8oMumbUqcg8JZUStIN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rjpkN5a.s0eIRQ1VajZeX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7E1_nFA840OlZ.4Wz9RlB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YQUdFQdb3k6Pf0.tJe3aj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Q.ZozDRwkUKmrwVY015d7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yojvTlj3QUWGql_i_7LeJ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T_Qp5HJoRkumCwRmwVWN2A"/>
</p:tagLst>
</file>

<file path=ppt/theme/theme1.xml><?xml version="1.0" encoding="utf-8"?>
<a:theme xmlns:a="http://schemas.openxmlformats.org/drawingml/2006/main" name="MASTER_powerpoint_templat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1200" dirty="0" err="1" smtClean="0">
            <a:latin typeface="Arial" pitchFamily="34" charset="0"/>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sz="1200"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resentation xmlns="71eca28a-1192-4472-ade7-3e659e5302c4">Speaker:  Jim Sinnette, FHWA IPD Project Delivery Team Leader
Panelists: Ted West, FHWA Tx Division
                Ryan Rizzo, FHWA MI Division and
                Lal Tarsem, FHWA VA Division
</Presentation>
    <Session_x0020_Title xmlns="71eca28a-1192-4472-ade7-3e659e5302c4">Operational Independent and Non-concurrent Construction Panel Discussion (OINCC)
</Session_x0020_Title>
    <Date xmlns="71eca28a-1192-4472-ade7-3e659e5302c4">2012-06-13T15:15:00+00:00</Dat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68C42A27A773D49914CBB3A14042986" ma:contentTypeVersion="3" ma:contentTypeDescription="Create a new document." ma:contentTypeScope="" ma:versionID="d1cc97d669845b17b381c95fe8fc10b3">
  <xsd:schema xmlns:xsd="http://www.w3.org/2001/XMLSchema" xmlns:p="http://schemas.microsoft.com/office/2006/metadata/properties" xmlns:ns2="71eca28a-1192-4472-ade7-3e659e5302c4" targetNamespace="http://schemas.microsoft.com/office/2006/metadata/properties" ma:root="true" ma:fieldsID="157676eb16229120f70a3b1e02b490cf" ns2:_="">
    <xsd:import namespace="71eca28a-1192-4472-ade7-3e659e5302c4"/>
    <xsd:element name="properties">
      <xsd:complexType>
        <xsd:sequence>
          <xsd:element name="documentManagement">
            <xsd:complexType>
              <xsd:all>
                <xsd:element ref="ns2:Date" minOccurs="0"/>
                <xsd:element ref="ns2:Session_x0020_Title" minOccurs="0"/>
                <xsd:element ref="ns2:Presentation" minOccurs="0"/>
              </xsd:all>
            </xsd:complexType>
          </xsd:element>
        </xsd:sequence>
      </xsd:complexType>
    </xsd:element>
  </xsd:schema>
  <xsd:schema xmlns:xsd="http://www.w3.org/2001/XMLSchema" xmlns:dms="http://schemas.microsoft.com/office/2006/documentManagement/types" targetNamespace="71eca28a-1192-4472-ade7-3e659e5302c4" elementFormDefault="qualified">
    <xsd:import namespace="http://schemas.microsoft.com/office/2006/documentManagement/types"/>
    <xsd:element name="Date" ma:index="8" nillable="true" ma:displayName="Date" ma:format="DateTime" ma:internalName="Date">
      <xsd:simpleType>
        <xsd:restriction base="dms:DateTime"/>
      </xsd:simpleType>
    </xsd:element>
    <xsd:element name="Session_x0020_Title" ma:index="9" nillable="true" ma:displayName="Session Title" ma:internalName="Session_x0020_Title">
      <xsd:simpleType>
        <xsd:restriction base="dms:Note"/>
      </xsd:simpleType>
    </xsd:element>
    <xsd:element name="Presentation" ma:index="10" nillable="true" ma:displayName="Presenter(s)" ma:internalName="Presentation">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555D8CD-9695-44BA-9052-C96E663470FB}">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71eca28a-1192-4472-ade7-3e659e5302c4"/>
    <ds:schemaRef ds:uri="http://www.w3.org/XML/1998/namespace"/>
    <ds:schemaRef ds:uri="http://purl.org/dc/dcmitype/"/>
  </ds:schemaRefs>
</ds:datastoreItem>
</file>

<file path=customXml/itemProps2.xml><?xml version="1.0" encoding="utf-8"?>
<ds:datastoreItem xmlns:ds="http://schemas.openxmlformats.org/officeDocument/2006/customXml" ds:itemID="{CC4DA377-1CE0-4A94-AD9C-AF6109F267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eca28a-1192-4472-ade7-3e659e5302c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75B479E5-51A4-48C0-9840-2445F2A004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43594</TotalTime>
  <Words>3884</Words>
  <Application>Microsoft Office PowerPoint</Application>
  <PresentationFormat>On-screen Show (4:3)</PresentationFormat>
  <Paragraphs>964</Paragraphs>
  <Slides>47</Slides>
  <Notes>47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5" baseType="lpstr">
      <vt:lpstr>Arial</vt:lpstr>
      <vt:lpstr>Calibri</vt:lpstr>
      <vt:lpstr>Franklin Gothic Book</vt:lpstr>
      <vt:lpstr>Franklin Gothic Demi</vt:lpstr>
      <vt:lpstr>Times New Roman</vt:lpstr>
      <vt:lpstr>Wingdings</vt:lpstr>
      <vt:lpstr>MASTER_powerpoint_template</vt:lpstr>
      <vt:lpstr>think-cell Slide</vt:lpstr>
      <vt:lpstr>Design-Build</vt:lpstr>
      <vt:lpstr>Learning Outcomes</vt:lpstr>
      <vt:lpstr>Contents </vt:lpstr>
      <vt:lpstr>Some Key Considerations for DB Contract Execution (DBIA 2013)</vt:lpstr>
      <vt:lpstr>Collaboration</vt:lpstr>
      <vt:lpstr>Design-Build  Execution Process Overview</vt:lpstr>
      <vt:lpstr>Quality Assurance for Design-Build</vt:lpstr>
      <vt:lpstr>Design Administration</vt:lpstr>
      <vt:lpstr>What’s Different?</vt:lpstr>
      <vt:lpstr>Pre-Design Meeting</vt:lpstr>
      <vt:lpstr>DBT Design Responsibilities</vt:lpstr>
      <vt:lpstr>Submittals of Buildable Units (BU)</vt:lpstr>
      <vt:lpstr>Design Administration  - Key Responsibilities</vt:lpstr>
      <vt:lpstr>Submittal Reviews</vt:lpstr>
      <vt:lpstr>Case Study </vt:lpstr>
      <vt:lpstr>Case Study</vt:lpstr>
      <vt:lpstr>Case Study</vt:lpstr>
      <vt:lpstr>Case Study – What Happened?</vt:lpstr>
      <vt:lpstr>Case Study – Design Requirements</vt:lpstr>
      <vt:lpstr>Case Study – Design Requirements</vt:lpstr>
      <vt:lpstr>Case Study – Design Requirements</vt:lpstr>
      <vt:lpstr>Case Study – Design Requirements</vt:lpstr>
      <vt:lpstr>Case Study – Design Requirements</vt:lpstr>
      <vt:lpstr>Case Study – What Happened?</vt:lpstr>
      <vt:lpstr>Project Design Administration Summary</vt:lpstr>
      <vt:lpstr>Questions</vt:lpstr>
      <vt:lpstr>Construction Administration</vt:lpstr>
      <vt:lpstr>What’s Different?</vt:lpstr>
      <vt:lpstr>Pre-Construction</vt:lpstr>
      <vt:lpstr>Release for Construction</vt:lpstr>
      <vt:lpstr>Some Potential Issues to Consider</vt:lpstr>
      <vt:lpstr>Payment </vt:lpstr>
      <vt:lpstr>Payment (cont’d)</vt:lpstr>
      <vt:lpstr>Changes</vt:lpstr>
      <vt:lpstr>Managing Design Changes during Construction</vt:lpstr>
      <vt:lpstr>Change Order Pricing for DB</vt:lpstr>
      <vt:lpstr>Utility Coordination</vt:lpstr>
      <vt:lpstr>Final Acceptance</vt:lpstr>
      <vt:lpstr>Questions</vt:lpstr>
      <vt:lpstr>Questions</vt:lpstr>
      <vt:lpstr>Questions</vt:lpstr>
      <vt:lpstr>Questions</vt:lpstr>
      <vt:lpstr>Questions</vt:lpstr>
      <vt:lpstr>Questions</vt:lpstr>
      <vt:lpstr>Questions</vt:lpstr>
      <vt:lpstr>Course Recap – What Did We Cover?</vt:lpstr>
      <vt:lpstr>Thank You for Participating!!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Operational Independent and Non-concurrent Construction-Jim Sinnette</dc:title>
  <dc:creator>Kay, Michael (VOLPE)</dc:creator>
  <cp:lastModifiedBy>Kahlig, Eric</cp:lastModifiedBy>
  <cp:revision>893</cp:revision>
  <cp:lastPrinted>2014-06-20T21:03:42Z</cp:lastPrinted>
  <dcterms:modified xsi:type="dcterms:W3CDTF">2018-07-19T22:35:55Z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0x010100668C42A27A773D49914CBB3A14042986</vt:lpwstr>
  </property>
</Properties>
</file>