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20"/>
  </p:notesMasterIdLst>
  <p:sldIdLst>
    <p:sldId id="256" r:id="rId3"/>
    <p:sldId id="279" r:id="rId4"/>
    <p:sldId id="257" r:id="rId5"/>
    <p:sldId id="261" r:id="rId6"/>
    <p:sldId id="264" r:id="rId7"/>
    <p:sldId id="265" r:id="rId8"/>
    <p:sldId id="260" r:id="rId9"/>
    <p:sldId id="276" r:id="rId10"/>
    <p:sldId id="271" r:id="rId11"/>
    <p:sldId id="272" r:id="rId12"/>
    <p:sldId id="273" r:id="rId13"/>
    <p:sldId id="274" r:id="rId14"/>
    <p:sldId id="275" r:id="rId15"/>
    <p:sldId id="277" r:id="rId16"/>
    <p:sldId id="278" r:id="rId17"/>
    <p:sldId id="270" r:id="rId18"/>
    <p:sldId id="263" r:id="rId1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235" autoAdjust="0"/>
  </p:normalViewPr>
  <p:slideViewPr>
    <p:cSldViewPr snapToGrid="0">
      <p:cViewPr varScale="1">
        <p:scale>
          <a:sx n="90" d="100"/>
          <a:sy n="90" d="100"/>
        </p:scale>
        <p:origin x="13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A97C2944-DC95-40BE-BE68-BC2D4B3FF5FA}" type="datetimeFigureOut">
              <a:rPr lang="en-US" smtClean="0"/>
              <a:t>12/12/2025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81185B66-F127-4E06-895C-932E966749D9}" type="slidenum">
              <a:rPr lang="en-US" smtClean="0"/>
              <a:t>‹#›</a:t>
            </a:fld>
            <a:endParaRPr lang="en-US"/>
          </a:p>
        </p:txBody>
      </p:sp>
    </p:spTree>
    <p:extLst>
      <p:ext uri="{BB962C8B-B14F-4D97-AF65-F5344CB8AC3E}">
        <p14:creationId xmlns:p14="http://schemas.microsoft.com/office/powerpoint/2010/main" val="1572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This presentation will provide an overview of the subject project that will be placed on the upcoming programmatic selection for consultant design services. </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a:t>
            </a:fld>
            <a:endParaRPr lang="en-US"/>
          </a:p>
        </p:txBody>
      </p:sp>
    </p:spTree>
    <p:extLst>
      <p:ext uri="{BB962C8B-B14F-4D97-AF65-F5344CB8AC3E}">
        <p14:creationId xmlns:p14="http://schemas.microsoft.com/office/powerpoint/2010/main" val="2193146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9B333-B672-4A1B-062F-C4F55FAD72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1E6BD0-6712-62F8-D31C-5E0AB61D51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D16068-5032-5CD5-3581-B9309C5D4F4D}"/>
              </a:ext>
            </a:extLst>
          </p:cNvPr>
          <p:cNvSpPr>
            <a:spLocks noGrp="1"/>
          </p:cNvSpPr>
          <p:nvPr>
            <p:ph type="body" idx="1"/>
          </p:nvPr>
        </p:nvSpPr>
        <p:spPr/>
        <p:txBody>
          <a:bodyPr/>
          <a:lstStyle/>
          <a:p>
            <a:pPr defTabSz="966529">
              <a:defRPr/>
            </a:pPr>
            <a:r>
              <a:rPr lang="en-US" dirty="0"/>
              <a:t>Additional project information is available on the District 11 ftp site, at the link shown on your screen.  The Project Initiation Package document, along with a more complete and detailed scope of work will be released through The ODOT Scope and Fee System (or SAFE) at the request for LOIs.  All information on the FTP site is subject to change.  Ensure you review the ftp site and the information in SAFE before completing your LOI for this project.</a:t>
            </a:r>
          </a:p>
          <a:p>
            <a:endParaRPr lang="en-US" dirty="0"/>
          </a:p>
        </p:txBody>
      </p:sp>
      <p:sp>
        <p:nvSpPr>
          <p:cNvPr id="4" name="Slide Number Placeholder 3">
            <a:extLst>
              <a:ext uri="{FF2B5EF4-FFF2-40B4-BE49-F238E27FC236}">
                <a16:creationId xmlns:a16="http://schemas.microsoft.com/office/drawing/2014/main" id="{7AA492B0-DEFC-29E7-3B45-785A7FF9687A}"/>
              </a:ext>
            </a:extLst>
          </p:cNvPr>
          <p:cNvSpPr>
            <a:spLocks noGrp="1"/>
          </p:cNvSpPr>
          <p:nvPr>
            <p:ph type="sldNum" sz="quarter" idx="5"/>
          </p:nvPr>
        </p:nvSpPr>
        <p:spPr/>
        <p:txBody>
          <a:bodyPr/>
          <a:lstStyle/>
          <a:p>
            <a:fld id="{81185B66-F127-4E06-895C-932E966749D9}" type="slidenum">
              <a:rPr lang="en-US" smtClean="0"/>
              <a:t>10</a:t>
            </a:fld>
            <a:endParaRPr lang="en-US"/>
          </a:p>
        </p:txBody>
      </p:sp>
    </p:spTree>
    <p:extLst>
      <p:ext uri="{BB962C8B-B14F-4D97-AF65-F5344CB8AC3E}">
        <p14:creationId xmlns:p14="http://schemas.microsoft.com/office/powerpoint/2010/main" val="128248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48F6E-4A4B-9C83-493A-34D5071713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C6EA8-498B-F75E-DEF8-516960E10B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F21FD8-B62B-7E0B-8EB8-26A45DE59BBF}"/>
              </a:ext>
            </a:extLst>
          </p:cNvPr>
          <p:cNvSpPr>
            <a:spLocks noGrp="1"/>
          </p:cNvSpPr>
          <p:nvPr>
            <p:ph type="body" idx="1"/>
          </p:nvPr>
        </p:nvSpPr>
        <p:spPr/>
        <p:txBody>
          <a:bodyPr/>
          <a:lstStyle/>
          <a:p>
            <a:pPr defTabSz="966529">
              <a:defRPr/>
            </a:pPr>
            <a:r>
              <a:rPr lang="en-US" dirty="0"/>
              <a:t>The major scope items are listed here.  An updated and more complete list will be released in SAFE at the beginning of the LOI process.</a:t>
            </a:r>
          </a:p>
          <a:p>
            <a:endParaRPr lang="en-US" dirty="0"/>
          </a:p>
        </p:txBody>
      </p:sp>
      <p:sp>
        <p:nvSpPr>
          <p:cNvPr id="4" name="Slide Number Placeholder 3">
            <a:extLst>
              <a:ext uri="{FF2B5EF4-FFF2-40B4-BE49-F238E27FC236}">
                <a16:creationId xmlns:a16="http://schemas.microsoft.com/office/drawing/2014/main" id="{12E8F509-0104-B404-BA67-997B092D3B51}"/>
              </a:ext>
            </a:extLst>
          </p:cNvPr>
          <p:cNvSpPr>
            <a:spLocks noGrp="1"/>
          </p:cNvSpPr>
          <p:nvPr>
            <p:ph type="sldNum" sz="quarter" idx="5"/>
          </p:nvPr>
        </p:nvSpPr>
        <p:spPr/>
        <p:txBody>
          <a:bodyPr/>
          <a:lstStyle/>
          <a:p>
            <a:fld id="{81185B66-F127-4E06-895C-932E966749D9}" type="slidenum">
              <a:rPr lang="en-US" smtClean="0"/>
              <a:t>11</a:t>
            </a:fld>
            <a:endParaRPr lang="en-US"/>
          </a:p>
        </p:txBody>
      </p:sp>
    </p:spTree>
    <p:extLst>
      <p:ext uri="{BB962C8B-B14F-4D97-AF65-F5344CB8AC3E}">
        <p14:creationId xmlns:p14="http://schemas.microsoft.com/office/powerpoint/2010/main" val="2999709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5EE49-C903-AA9A-C0D5-ADAE0443E2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5B6FFB-09EA-2736-B317-8B3705F38F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C85B91-F240-B2EF-4959-222BD84E0468}"/>
              </a:ext>
            </a:extLst>
          </p:cNvPr>
          <p:cNvSpPr>
            <a:spLocks noGrp="1"/>
          </p:cNvSpPr>
          <p:nvPr>
            <p:ph type="body" idx="1"/>
          </p:nvPr>
        </p:nvSpPr>
        <p:spPr/>
        <p:txBody>
          <a:bodyPr/>
          <a:lstStyle/>
          <a:p>
            <a:pPr defTabSz="966529">
              <a:defRPr/>
            </a:pPr>
            <a:r>
              <a:rPr lang="en-US" dirty="0"/>
              <a:t>The consultant prequalification's required for this project are shown here.</a:t>
            </a:r>
          </a:p>
          <a:p>
            <a:endParaRPr lang="en-US" dirty="0"/>
          </a:p>
        </p:txBody>
      </p:sp>
      <p:sp>
        <p:nvSpPr>
          <p:cNvPr id="4" name="Slide Number Placeholder 3">
            <a:extLst>
              <a:ext uri="{FF2B5EF4-FFF2-40B4-BE49-F238E27FC236}">
                <a16:creationId xmlns:a16="http://schemas.microsoft.com/office/drawing/2014/main" id="{92B5D2A0-951A-258D-58C0-997B06CC0734}"/>
              </a:ext>
            </a:extLst>
          </p:cNvPr>
          <p:cNvSpPr>
            <a:spLocks noGrp="1"/>
          </p:cNvSpPr>
          <p:nvPr>
            <p:ph type="sldNum" sz="quarter" idx="5"/>
          </p:nvPr>
        </p:nvSpPr>
        <p:spPr/>
        <p:txBody>
          <a:bodyPr/>
          <a:lstStyle/>
          <a:p>
            <a:fld id="{81185B66-F127-4E06-895C-932E966749D9}" type="slidenum">
              <a:rPr lang="en-US" smtClean="0"/>
              <a:t>12</a:t>
            </a:fld>
            <a:endParaRPr lang="en-US"/>
          </a:p>
        </p:txBody>
      </p:sp>
    </p:spTree>
    <p:extLst>
      <p:ext uri="{BB962C8B-B14F-4D97-AF65-F5344CB8AC3E}">
        <p14:creationId xmlns:p14="http://schemas.microsoft.com/office/powerpoint/2010/main" val="1774659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8CB26-FAC7-D7F2-1399-ED49F07A75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1EAD4-2C43-9740-21BC-3CA23FB1E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9C10EC-1FAA-4F06-2863-A008B395784B}"/>
              </a:ext>
            </a:extLst>
          </p:cNvPr>
          <p:cNvSpPr>
            <a:spLocks noGrp="1"/>
          </p:cNvSpPr>
          <p:nvPr>
            <p:ph type="body" idx="1"/>
          </p:nvPr>
        </p:nvSpPr>
        <p:spPr/>
        <p:txBody>
          <a:bodyPr/>
          <a:lstStyle/>
          <a:p>
            <a:pPr defTabSz="966529">
              <a:defRPr/>
            </a:pPr>
            <a:r>
              <a:rPr lang="en-US" dirty="0"/>
              <a:t>The following slides will show you some of the scoping field visit photos, to illustrate how the District arrived at the current scope of work.  More photos are available on the ftp site shown earlier.</a:t>
            </a:r>
          </a:p>
          <a:p>
            <a:endParaRPr lang="en-US" dirty="0"/>
          </a:p>
        </p:txBody>
      </p:sp>
      <p:sp>
        <p:nvSpPr>
          <p:cNvPr id="4" name="Slide Number Placeholder 3">
            <a:extLst>
              <a:ext uri="{FF2B5EF4-FFF2-40B4-BE49-F238E27FC236}">
                <a16:creationId xmlns:a16="http://schemas.microsoft.com/office/drawing/2014/main" id="{217CDC10-8265-E795-E11C-AAB110427658}"/>
              </a:ext>
            </a:extLst>
          </p:cNvPr>
          <p:cNvSpPr>
            <a:spLocks noGrp="1"/>
          </p:cNvSpPr>
          <p:nvPr>
            <p:ph type="sldNum" sz="quarter" idx="5"/>
          </p:nvPr>
        </p:nvSpPr>
        <p:spPr/>
        <p:txBody>
          <a:bodyPr/>
          <a:lstStyle/>
          <a:p>
            <a:fld id="{81185B66-F127-4E06-895C-932E966749D9}" type="slidenum">
              <a:rPr lang="en-US" smtClean="0"/>
              <a:t>13</a:t>
            </a:fld>
            <a:endParaRPr lang="en-US"/>
          </a:p>
        </p:txBody>
      </p:sp>
    </p:spTree>
    <p:extLst>
      <p:ext uri="{BB962C8B-B14F-4D97-AF65-F5344CB8AC3E}">
        <p14:creationId xmlns:p14="http://schemas.microsoft.com/office/powerpoint/2010/main" val="4064013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8CB26-FAC7-D7F2-1399-ED49F07A75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1EAD4-2C43-9740-21BC-3CA23FB1E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9C10EC-1FAA-4F06-2863-A008B39578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7CDC10-8265-E795-E11C-AAB110427658}"/>
              </a:ext>
            </a:extLst>
          </p:cNvPr>
          <p:cNvSpPr>
            <a:spLocks noGrp="1"/>
          </p:cNvSpPr>
          <p:nvPr>
            <p:ph type="sldNum" sz="quarter" idx="5"/>
          </p:nvPr>
        </p:nvSpPr>
        <p:spPr/>
        <p:txBody>
          <a:bodyPr/>
          <a:lstStyle/>
          <a:p>
            <a:fld id="{81185B66-F127-4E06-895C-932E966749D9}" type="slidenum">
              <a:rPr lang="en-US" smtClean="0"/>
              <a:t>14</a:t>
            </a:fld>
            <a:endParaRPr lang="en-US"/>
          </a:p>
        </p:txBody>
      </p:sp>
    </p:spTree>
    <p:extLst>
      <p:ext uri="{BB962C8B-B14F-4D97-AF65-F5344CB8AC3E}">
        <p14:creationId xmlns:p14="http://schemas.microsoft.com/office/powerpoint/2010/main" val="2535432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8CB26-FAC7-D7F2-1399-ED49F07A75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1EAD4-2C43-9740-21BC-3CA23FB1E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9C10EC-1FAA-4F06-2863-A008B39578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7CDC10-8265-E795-E11C-AAB110427658}"/>
              </a:ext>
            </a:extLst>
          </p:cNvPr>
          <p:cNvSpPr>
            <a:spLocks noGrp="1"/>
          </p:cNvSpPr>
          <p:nvPr>
            <p:ph type="sldNum" sz="quarter" idx="5"/>
          </p:nvPr>
        </p:nvSpPr>
        <p:spPr/>
        <p:txBody>
          <a:bodyPr/>
          <a:lstStyle/>
          <a:p>
            <a:fld id="{81185B66-F127-4E06-895C-932E966749D9}" type="slidenum">
              <a:rPr lang="en-US" smtClean="0"/>
              <a:t>15</a:t>
            </a:fld>
            <a:endParaRPr lang="en-US"/>
          </a:p>
        </p:txBody>
      </p:sp>
    </p:spTree>
    <p:extLst>
      <p:ext uri="{BB962C8B-B14F-4D97-AF65-F5344CB8AC3E}">
        <p14:creationId xmlns:p14="http://schemas.microsoft.com/office/powerpoint/2010/main" val="3424518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Thank you for watching this video.  Visit the ftp site for more photos and information.  Please remember that changes to this information and the detailed scope of work are possible.  Review the information in SAFE prior to submitting your LOI.  </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16</a:t>
            </a:fld>
            <a:endParaRPr lang="en-US"/>
          </a:p>
        </p:txBody>
      </p:sp>
    </p:spTree>
    <p:extLst>
      <p:ext uri="{BB962C8B-B14F-4D97-AF65-F5344CB8AC3E}">
        <p14:creationId xmlns:p14="http://schemas.microsoft.com/office/powerpoint/2010/main" val="2666987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17</a:t>
            </a:fld>
            <a:endParaRPr lang="en-US"/>
          </a:p>
        </p:txBody>
      </p:sp>
    </p:spTree>
    <p:extLst>
      <p:ext uri="{BB962C8B-B14F-4D97-AF65-F5344CB8AC3E}">
        <p14:creationId xmlns:p14="http://schemas.microsoft.com/office/powerpoint/2010/main" val="328898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4DF88-ED4E-A002-0422-223AFEED93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E72CB-0001-869F-6E25-A9640BD283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8792FC-EC68-017B-F689-383CFFF78A35}"/>
              </a:ext>
            </a:extLst>
          </p:cNvPr>
          <p:cNvSpPr>
            <a:spLocks noGrp="1"/>
          </p:cNvSpPr>
          <p:nvPr>
            <p:ph type="body" idx="1"/>
          </p:nvPr>
        </p:nvSpPr>
        <p:spPr/>
        <p:txBody>
          <a:bodyPr/>
          <a:lstStyle/>
          <a:p>
            <a:pPr defTabSz="966529">
              <a:defRPr/>
            </a:pPr>
            <a:r>
              <a:rPr lang="en-US" dirty="0"/>
              <a:t>One consultant contract will be created to design both projects separately. The design, environmental clearances and any potential Right-of-Way will all be developed separately. Currently, ODOT does not expect to need additional Right-of-Way.  The projects will be managed separately for the design, environmental and Right-of-Way timelines. After the Stage 3 review, the District will determine if the projects will be sold as one construction contract. If so, they would be combined as a Part 1/Part 2 contract that requires minimal re-work by the design consultant.</a:t>
            </a:r>
          </a:p>
        </p:txBody>
      </p:sp>
      <p:sp>
        <p:nvSpPr>
          <p:cNvPr id="4" name="Slide Number Placeholder 3">
            <a:extLst>
              <a:ext uri="{FF2B5EF4-FFF2-40B4-BE49-F238E27FC236}">
                <a16:creationId xmlns:a16="http://schemas.microsoft.com/office/drawing/2014/main" id="{EBF8FD40-A2B1-33EB-4051-69F41832F121}"/>
              </a:ext>
            </a:extLst>
          </p:cNvPr>
          <p:cNvSpPr>
            <a:spLocks noGrp="1"/>
          </p:cNvSpPr>
          <p:nvPr>
            <p:ph type="sldNum" sz="quarter" idx="5"/>
          </p:nvPr>
        </p:nvSpPr>
        <p:spPr/>
        <p:txBody>
          <a:bodyPr/>
          <a:lstStyle/>
          <a:p>
            <a:fld id="{81185B66-F127-4E06-895C-932E966749D9}" type="slidenum">
              <a:rPr lang="en-US" smtClean="0"/>
              <a:t>2</a:t>
            </a:fld>
            <a:endParaRPr lang="en-US"/>
          </a:p>
        </p:txBody>
      </p:sp>
    </p:spTree>
    <p:extLst>
      <p:ext uri="{BB962C8B-B14F-4D97-AF65-F5344CB8AC3E}">
        <p14:creationId xmlns:p14="http://schemas.microsoft.com/office/powerpoint/2010/main" val="879201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project will include Scour Analysis and implementation of scour countermeasures and remediation to protect bridge BEL-7-2361 SFN 0700770.</a:t>
            </a:r>
          </a:p>
        </p:txBody>
      </p:sp>
      <p:sp>
        <p:nvSpPr>
          <p:cNvPr id="4" name="Slide Number Placeholder 3"/>
          <p:cNvSpPr>
            <a:spLocks noGrp="1"/>
          </p:cNvSpPr>
          <p:nvPr>
            <p:ph type="sldNum" sz="quarter" idx="5"/>
          </p:nvPr>
        </p:nvSpPr>
        <p:spPr/>
        <p:txBody>
          <a:bodyPr/>
          <a:lstStyle/>
          <a:p>
            <a:fld id="{81185B66-F127-4E06-895C-932E966749D9}" type="slidenum">
              <a:rPr lang="en-US" smtClean="0"/>
              <a:t>3</a:t>
            </a:fld>
            <a:endParaRPr lang="en-US"/>
          </a:p>
        </p:txBody>
      </p:sp>
    </p:spTree>
    <p:extLst>
      <p:ext uri="{BB962C8B-B14F-4D97-AF65-F5344CB8AC3E}">
        <p14:creationId xmlns:p14="http://schemas.microsoft.com/office/powerpoint/2010/main" val="3656346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Additional project information is available on the District 11 ftp site, at the link shown on your screen.  The Project Initiation Package document, along with a more complete and detailed scope of work will be released through The ODOT Scope and Fee System (or SAFE) at the request for LOIs.  All information on the FTP site is subject to change.  Ensure you review the ftp site and the information in SAFE before completing your LOI for this project.</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4</a:t>
            </a:fld>
            <a:endParaRPr lang="en-US"/>
          </a:p>
        </p:txBody>
      </p:sp>
    </p:spTree>
    <p:extLst>
      <p:ext uri="{BB962C8B-B14F-4D97-AF65-F5344CB8AC3E}">
        <p14:creationId xmlns:p14="http://schemas.microsoft.com/office/powerpoint/2010/main" val="206394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major scope items are listed here.  An updated and more complete list will be released in SAFE at the beginning of the LOI process.</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5</a:t>
            </a:fld>
            <a:endParaRPr lang="en-US"/>
          </a:p>
        </p:txBody>
      </p:sp>
    </p:spTree>
    <p:extLst>
      <p:ext uri="{BB962C8B-B14F-4D97-AF65-F5344CB8AC3E}">
        <p14:creationId xmlns:p14="http://schemas.microsoft.com/office/powerpoint/2010/main" val="3943153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consultant prequalification's required for this project are shown here.</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6</a:t>
            </a:fld>
            <a:endParaRPr lang="en-US"/>
          </a:p>
        </p:txBody>
      </p:sp>
    </p:spTree>
    <p:extLst>
      <p:ext uri="{BB962C8B-B14F-4D97-AF65-F5344CB8AC3E}">
        <p14:creationId xmlns:p14="http://schemas.microsoft.com/office/powerpoint/2010/main" val="2543537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following slides will show you some of the scoping field visit photos, to illustrate how the District arrived at the current scope of work.  More photos are available on the ftp site shown earlier.</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7</a:t>
            </a:fld>
            <a:endParaRPr lang="en-US"/>
          </a:p>
        </p:txBody>
      </p:sp>
    </p:spTree>
    <p:extLst>
      <p:ext uri="{BB962C8B-B14F-4D97-AF65-F5344CB8AC3E}">
        <p14:creationId xmlns:p14="http://schemas.microsoft.com/office/powerpoint/2010/main" val="383239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39ADD-C717-BF67-1A02-68066D117A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B59B8E-1C68-71B9-BA4D-01F1421DC5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5BDCA0-E469-9BD7-FEC0-AF612B387B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7EB1D0-FD32-7AFD-0DD2-6336152A2BEB}"/>
              </a:ext>
            </a:extLst>
          </p:cNvPr>
          <p:cNvSpPr>
            <a:spLocks noGrp="1"/>
          </p:cNvSpPr>
          <p:nvPr>
            <p:ph type="sldNum" sz="quarter" idx="5"/>
          </p:nvPr>
        </p:nvSpPr>
        <p:spPr/>
        <p:txBody>
          <a:bodyPr/>
          <a:lstStyle/>
          <a:p>
            <a:fld id="{81185B66-F127-4E06-895C-932E966749D9}" type="slidenum">
              <a:rPr lang="en-US" smtClean="0"/>
              <a:t>8</a:t>
            </a:fld>
            <a:endParaRPr lang="en-US"/>
          </a:p>
        </p:txBody>
      </p:sp>
    </p:spTree>
    <p:extLst>
      <p:ext uri="{BB962C8B-B14F-4D97-AF65-F5344CB8AC3E}">
        <p14:creationId xmlns:p14="http://schemas.microsoft.com/office/powerpoint/2010/main" val="1061043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FDE51-8754-AFB6-BDD8-2C2D592D5D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B6E9F1-6E4A-056E-3787-28312BC729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CEEED3-D083-A843-D08D-FF4F11965EF1}"/>
              </a:ext>
            </a:extLst>
          </p:cNvPr>
          <p:cNvSpPr>
            <a:spLocks noGrp="1"/>
          </p:cNvSpPr>
          <p:nvPr>
            <p:ph type="body" idx="1"/>
          </p:nvPr>
        </p:nvSpPr>
        <p:spPr/>
        <p:txBody>
          <a:bodyPr/>
          <a:lstStyle/>
          <a:p>
            <a:pPr defTabSz="966529">
              <a:defRPr/>
            </a:pPr>
            <a:r>
              <a:rPr lang="en-US" dirty="0"/>
              <a:t>The project will include Scour Analysis and implementation of scour countermeasures and remediation to protect bridge BEL-7-24.97 SFN 0700797.  The right-side embankment for TR 469 will be reestablished. Pavement work along TR 469 is anticipated to facilitate construction.</a:t>
            </a:r>
          </a:p>
        </p:txBody>
      </p:sp>
      <p:sp>
        <p:nvSpPr>
          <p:cNvPr id="4" name="Slide Number Placeholder 3">
            <a:extLst>
              <a:ext uri="{FF2B5EF4-FFF2-40B4-BE49-F238E27FC236}">
                <a16:creationId xmlns:a16="http://schemas.microsoft.com/office/drawing/2014/main" id="{4A232550-7901-B7D9-4469-DA0536E1CD69}"/>
              </a:ext>
            </a:extLst>
          </p:cNvPr>
          <p:cNvSpPr>
            <a:spLocks noGrp="1"/>
          </p:cNvSpPr>
          <p:nvPr>
            <p:ph type="sldNum" sz="quarter" idx="5"/>
          </p:nvPr>
        </p:nvSpPr>
        <p:spPr/>
        <p:txBody>
          <a:bodyPr/>
          <a:lstStyle/>
          <a:p>
            <a:fld id="{81185B66-F127-4E06-895C-932E966749D9}" type="slidenum">
              <a:rPr lang="en-US" smtClean="0"/>
              <a:t>9</a:t>
            </a:fld>
            <a:endParaRPr lang="en-US"/>
          </a:p>
        </p:txBody>
      </p:sp>
    </p:spTree>
    <p:extLst>
      <p:ext uri="{BB962C8B-B14F-4D97-AF65-F5344CB8AC3E}">
        <p14:creationId xmlns:p14="http://schemas.microsoft.com/office/powerpoint/2010/main" val="22155063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20" name="Rectangle 2"/>
          <p:cNvSpPr>
            <a:spLocks noGrp="1" noChangeArrowheads="1"/>
          </p:cNvSpPr>
          <p:nvPr>
            <p:ph type="title"/>
          </p:nvPr>
        </p:nvSpPr>
        <p:spPr bwMode="auto">
          <a:xfrm>
            <a:off x="871538" y="282202"/>
            <a:ext cx="11320272" cy="914400"/>
          </a:xfrm>
          <a:prstGeom prst="rect">
            <a:avLst/>
          </a:prstGeom>
          <a:noFill/>
          <a:ln w="9525">
            <a:noFill/>
            <a:miter lim="800000"/>
            <a:headEnd/>
            <a:tailEnd/>
          </a:ln>
        </p:spPr>
        <p:txBody>
          <a:bodyPr vert="horz" wrap="square" lIns="0" tIns="91440" rIns="0" bIns="91440" numCol="1" anchor="ctr" anchorCtr="0" compatLnSpc="1">
            <a:prstTxWarp prst="textNoShape">
              <a:avLst/>
            </a:prstTxWarp>
          </a:bodyPr>
          <a:lstStyle>
            <a:lvl1pPr algn="l">
              <a:defRPr sz="4000" b="1" cap="all" baseline="0">
                <a:solidFill>
                  <a:schemeClr val="tx2"/>
                </a:solidFill>
                <a:latin typeface="+mj-lt"/>
              </a:defRPr>
            </a:lvl1pPr>
          </a:lstStyle>
          <a:p>
            <a:pPr lvl="0"/>
            <a:r>
              <a:rPr lang="en-US"/>
              <a:t>Click to edit Master title style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600200"/>
            <a:ext cx="12172950" cy="3657600"/>
          </a:xfrm>
          <a:prstGeom prst="rect">
            <a:avLst/>
          </a:prstGeom>
        </p:spPr>
      </p:pic>
      <p:sp>
        <p:nvSpPr>
          <p:cNvPr id="3" name="Rectangle 2"/>
          <p:cNvSpPr/>
          <p:nvPr/>
        </p:nvSpPr>
        <p:spPr>
          <a:xfrm>
            <a:off x="871538" y="1295400"/>
            <a:ext cx="11320462" cy="1488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7DA2CB8-1163-EBCF-BC86-6E5BA0289D54}"/>
              </a:ext>
            </a:extLst>
          </p:cNvPr>
          <p:cNvSpPr>
            <a:spLocks noGrp="1"/>
          </p:cNvSpPr>
          <p:nvPr>
            <p:ph sz="quarter" idx="11" hasCustomPrompt="1"/>
          </p:nvPr>
        </p:nvSpPr>
        <p:spPr>
          <a:xfrm>
            <a:off x="871538" y="5413738"/>
            <a:ext cx="5346001" cy="1291328"/>
          </a:xfrm>
        </p:spPr>
        <p:txBody>
          <a:bodyPr/>
          <a:lstStyle>
            <a:lvl1pPr marL="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1pPr>
            <a:lvl2pPr marL="4572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2pPr>
            <a:lvl3pPr marL="9144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3pPr>
            <a:lvl4pPr marL="1371600" indent="0">
              <a:buFont typeface="Arial" panose="020B0604020202020204" pitchFamily="34" charset="0"/>
              <a:buNone/>
              <a:defRPr/>
            </a:lvl4pPr>
            <a:lvl5pPr marL="2005013" indent="0">
              <a:buFont typeface="Arial" panose="020B0604020202020204" pitchFamily="34" charset="0"/>
              <a:buNone/>
              <a:defRPr/>
            </a:lvl5pPr>
          </a:lstStyle>
          <a:p>
            <a:pPr lvl="0"/>
            <a:r>
              <a:rPr lang="en-US" dirty="0"/>
              <a:t>Name, Title</a:t>
            </a:r>
          </a:p>
          <a:p>
            <a:pPr lvl="0"/>
            <a:r>
              <a:rPr lang="en-US" dirty="0"/>
              <a:t>Second level</a:t>
            </a:r>
          </a:p>
        </p:txBody>
      </p:sp>
      <p:pic>
        <p:nvPicPr>
          <p:cNvPr id="13" name="Graphic 4">
            <a:extLst>
              <a:ext uri="{FF2B5EF4-FFF2-40B4-BE49-F238E27FC236}">
                <a16:creationId xmlns:a16="http://schemas.microsoft.com/office/drawing/2014/main" id="{465E78BE-11CE-EC59-8EF6-536CFEDB39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15200" y="5397260"/>
            <a:ext cx="4517262" cy="1149346"/>
          </a:xfrm>
          <a:prstGeom prst="rect">
            <a:avLst/>
          </a:prstGeom>
        </p:spPr>
      </p:pic>
      <p:cxnSp>
        <p:nvCxnSpPr>
          <p:cNvPr id="14" name="Straight Connector 13">
            <a:extLst>
              <a:ext uri="{FF2B5EF4-FFF2-40B4-BE49-F238E27FC236}">
                <a16:creationId xmlns:a16="http://schemas.microsoft.com/office/drawing/2014/main" id="{B5F58DC0-BD1A-E78F-C641-15F30D4CF708}"/>
              </a:ext>
            </a:extLst>
          </p:cNvPr>
          <p:cNvCxnSpPr>
            <a:cxnSpLocks/>
          </p:cNvCxnSpPr>
          <p:nvPr/>
        </p:nvCxnSpPr>
        <p:spPr>
          <a:xfrm flipV="1">
            <a:off x="0" y="5257800"/>
            <a:ext cx="6858000" cy="1438"/>
          </a:xfrm>
          <a:prstGeom prst="line">
            <a:avLst/>
          </a:prstGeom>
          <a:ln w="2222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49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idx="1" hasCustomPrompt="1"/>
          </p:nvPr>
        </p:nvSpPr>
        <p:spPr>
          <a:xfrm>
            <a:off x="609600" y="2209800"/>
            <a:ext cx="10871200" cy="38100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609600" y="1447800"/>
            <a:ext cx="110744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334246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6"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76238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56019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4240331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1"/>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33298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5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Blank - no foote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1D98DB5-042F-46ED-2E28-F808C57195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3" name="Title 1">
            <a:extLst>
              <a:ext uri="{FF2B5EF4-FFF2-40B4-BE49-F238E27FC236}">
                <a16:creationId xmlns:a16="http://schemas.microsoft.com/office/drawing/2014/main" id="{E775399A-A89D-CE24-F626-E135C93720B4}"/>
              </a:ext>
            </a:extLst>
          </p:cNvPr>
          <p:cNvSpPr>
            <a:spLocks noGrp="1"/>
          </p:cNvSpPr>
          <p:nvPr>
            <p:ph type="title"/>
          </p:nvPr>
        </p:nvSpPr>
        <p:spPr>
          <a:xfrm>
            <a:off x="2117379" y="4029075"/>
            <a:ext cx="7957243" cy="1143000"/>
          </a:xfrm>
        </p:spPr>
        <p:txBody>
          <a:bodyPr anchor="ctr" anchorCtr="0"/>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17482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pening ORD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E0589D1-469C-2E5E-3640-C40D233233A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69804" y="2233604"/>
            <a:ext cx="7252392" cy="1454463"/>
          </a:xfrm>
          <a:prstGeom prst="rect">
            <a:avLst/>
          </a:prstGeom>
        </p:spPr>
      </p:pic>
      <p:sp>
        <p:nvSpPr>
          <p:cNvPr id="3" name="Text Placeholder 4">
            <a:extLst>
              <a:ext uri="{FF2B5EF4-FFF2-40B4-BE49-F238E27FC236}">
                <a16:creationId xmlns:a16="http://schemas.microsoft.com/office/drawing/2014/main" id="{A38C0130-7770-1F66-2E30-8B776BCC14A9}"/>
              </a:ext>
            </a:extLst>
          </p:cNvPr>
          <p:cNvSpPr>
            <a:spLocks noGrp="1"/>
          </p:cNvSpPr>
          <p:nvPr>
            <p:ph type="body" sz="quarter" idx="10"/>
          </p:nvPr>
        </p:nvSpPr>
        <p:spPr>
          <a:xfrm>
            <a:off x="1851819" y="4212057"/>
            <a:ext cx="8488363" cy="759994"/>
          </a:xfrm>
          <a:prstGeom prst="rect">
            <a:avLst/>
          </a:prstGeom>
        </p:spPr>
        <p:txBody>
          <a:bodyPr/>
          <a:lstStyle>
            <a:lvl1pPr marL="0" indent="0" algn="ctr">
              <a:buNone/>
              <a:defRPr lang="en-US" sz="4000" b="1" kern="1200" cap="all" baseline="0" dirty="0" smtClean="0">
                <a:solidFill>
                  <a:schemeClr val="tx2"/>
                </a:solidFill>
                <a:latin typeface="Source Sans 3 Black" panose="020B0303030403020204" pitchFamily="34" charset="0"/>
                <a:ea typeface="+mj-ea"/>
                <a:cs typeface="+mj-cs"/>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877064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1009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useBgFill="1">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C720EB16-BF7B-D15C-8857-3283B327F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317727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tx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2697340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2903632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a:solidFill>
            <a:schemeClr val="tx2"/>
          </a:solidFill>
        </p:spPr>
        <p:txBody>
          <a:bodyPr anchor="ctr" anchorCtr="0"/>
          <a:lstStyle>
            <a:lvl1pPr algn="ctr">
              <a:defRPr>
                <a:solidFill>
                  <a:schemeClr val="bg1"/>
                </a:solidFill>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2868894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4_Blank - no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0EF6B84-12B7-2685-6CB8-73C1CDEEAB7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90386" y="1533998"/>
            <a:ext cx="5011228" cy="379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35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05B0-D3C5-4A21-362F-81763DCE39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601B65-7108-076A-C8AE-9529BE9FB5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09A5D21-168E-BC0F-2B2B-1CBF9BED0F6F}"/>
              </a:ext>
            </a:extLst>
          </p:cNvPr>
          <p:cNvSpPr>
            <a:spLocks noGrp="1"/>
          </p:cNvSpPr>
          <p:nvPr>
            <p:ph type="ftr" sz="quarter" idx="11"/>
          </p:nvPr>
        </p:nvSpPr>
        <p:spPr/>
        <p:txBody>
          <a:bodyPr/>
          <a:lstStyle/>
          <a:p>
            <a:r>
              <a:rPr lang="en-US"/>
              <a:t>BEL-7-23.61 PID 122458 and BEL-7-24.97 PID 122451</a:t>
            </a:r>
          </a:p>
        </p:txBody>
      </p:sp>
    </p:spTree>
    <p:extLst>
      <p:ext uri="{BB962C8B-B14F-4D97-AF65-F5344CB8AC3E}">
        <p14:creationId xmlns:p14="http://schemas.microsoft.com/office/powerpoint/2010/main" val="329100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DF595AF-0FA1-68F0-2246-88E83D1724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6" name="Title 1">
            <a:extLst>
              <a:ext uri="{FF2B5EF4-FFF2-40B4-BE49-F238E27FC236}">
                <a16:creationId xmlns:a16="http://schemas.microsoft.com/office/drawing/2014/main" id="{4BA09CDE-6C31-3D6D-4A44-62E28F312A51}"/>
              </a:ext>
            </a:extLst>
          </p:cNvPr>
          <p:cNvSpPr>
            <a:spLocks noGrp="1"/>
          </p:cNvSpPr>
          <p:nvPr>
            <p:ph type="title"/>
          </p:nvPr>
        </p:nvSpPr>
        <p:spPr>
          <a:xfrm>
            <a:off x="2117379" y="4029075"/>
            <a:ext cx="7957243" cy="1143000"/>
          </a:xfrm>
        </p:spPr>
        <p:txBody>
          <a:bodyPr anchor="ctr" anchorCtr="0"/>
          <a:lstStyle>
            <a:lvl1pPr algn="ctr">
              <a:defRPr/>
            </a:lvl1pPr>
          </a:lstStyle>
          <a:p>
            <a:r>
              <a:rPr lang="en-US" dirty="0"/>
              <a:t>Click to edit Master title style</a:t>
            </a:r>
          </a:p>
        </p:txBody>
      </p:sp>
      <p:pic>
        <p:nvPicPr>
          <p:cNvPr id="7" name="Picture 6">
            <a:extLst>
              <a:ext uri="{FF2B5EF4-FFF2-40B4-BE49-F238E27FC236}">
                <a16:creationId xmlns:a16="http://schemas.microsoft.com/office/drawing/2014/main" id="{E0DF3E7C-467D-A246-F8E6-AB0B53CA9C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pic>
        <p:nvPicPr>
          <p:cNvPr id="8" name="Picture 7">
            <a:extLst>
              <a:ext uri="{FF2B5EF4-FFF2-40B4-BE49-F238E27FC236}">
                <a16:creationId xmlns:a16="http://schemas.microsoft.com/office/drawing/2014/main" id="{7FA012E0-1964-D732-4198-90570522B8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a:off x="0" y="6417732"/>
            <a:ext cx="12192000" cy="440267"/>
          </a:xfrm>
          <a:prstGeom prst="rect">
            <a:avLst/>
          </a:prstGeom>
        </p:spPr>
      </p:pic>
    </p:spTree>
    <p:extLst>
      <p:ext uri="{BB962C8B-B14F-4D97-AF65-F5344CB8AC3E}">
        <p14:creationId xmlns:p14="http://schemas.microsoft.com/office/powerpoint/2010/main" val="101423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2602345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651314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6"/>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2418282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14400"/>
          </a:xfrm>
          <a:solidFill>
            <a:schemeClr val="accent1"/>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406277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36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1" hasCustomPrompt="1"/>
          </p:nvPr>
        </p:nvSpPr>
        <p:spPr>
          <a:xfrm>
            <a:off x="609600" y="1447800"/>
            <a:ext cx="10972800" cy="609600"/>
          </a:xfrm>
        </p:spPr>
        <p:txBody>
          <a:bodyPr/>
          <a:lstStyle>
            <a:lvl1pPr algn="ctr">
              <a:buNone/>
              <a:defRPr sz="2400" b="1" i="1" u="sng" baseline="0">
                <a:latin typeface="+mn-lt"/>
              </a:defRPr>
            </a:lvl1pPr>
          </a:lstStyle>
          <a:p>
            <a:pPr lvl="0"/>
            <a:r>
              <a:rPr lang="en-US" sz="2400" b="1" i="1" u="sng" dirty="0">
                <a:latin typeface="+mj-lt"/>
              </a:rPr>
              <a:t>Subtitle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388639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a:t>Click to edit Master title style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1746164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p:ph idx="1" hasCustomPrompt="1"/>
          </p:nvPr>
        </p:nvSpPr>
        <p:spPr>
          <a:xfrm>
            <a:off x="914400" y="1524000"/>
            <a:ext cx="10363200" cy="44958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141670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6.png"/><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883920" y="1143000"/>
            <a:ext cx="1042416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spTree>
    <p:extLst>
      <p:ext uri="{BB962C8B-B14F-4D97-AF65-F5344CB8AC3E}">
        <p14:creationId xmlns:p14="http://schemas.microsoft.com/office/powerpoint/2010/main" val="3059052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dt="0"/>
  <p:txStyles>
    <p:titleStyle>
      <a:lvl1pPr algn="l" rtl="0" eaLnBrk="1" fontAlgn="base" hangingPunct="1">
        <a:spcBef>
          <a:spcPct val="0"/>
        </a:spcBef>
        <a:spcAft>
          <a:spcPct val="0"/>
        </a:spcAft>
        <a:defRPr sz="3600" b="1"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pic>
        <p:nvPicPr>
          <p:cNvPr id="3" name="Picture 2">
            <a:extLst>
              <a:ext uri="{FF2B5EF4-FFF2-40B4-BE49-F238E27FC236}">
                <a16:creationId xmlns:a16="http://schemas.microsoft.com/office/drawing/2014/main" id="{3326E504-3420-A305-158E-F7229ED45D5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4235654875"/>
      </p:ext>
    </p:extLst>
  </p:cSld>
  <p:clrMap bg1="lt1" tx1="dk1" bg2="lt2" tx2="dk2" accent1="accent1" accent2="accent2" accent3="accent3" accent4="accent4" accent5="accent5" accent6="accent6" hlink="hlink" folHlink="folHlink"/>
  <p:sldLayoutIdLst>
    <p:sldLayoutId id="2147483699" r:id="rId1"/>
    <p:sldLayoutId id="2147483685" r:id="rId2"/>
    <p:sldLayoutId id="2147483701" r:id="rId3"/>
    <p:sldLayoutId id="2147483690" r:id="rId4"/>
    <p:sldLayoutId id="2147483700" r:id="rId5"/>
    <p:sldLayoutId id="2147483697" r:id="rId6"/>
    <p:sldLayoutId id="2147483698" r:id="rId7"/>
    <p:sldLayoutId id="2147483702" r:id="rId8"/>
  </p:sldLayoutIdLst>
  <p:hf sldNum="0" hdr="0" dt="0"/>
  <p:txStyles>
    <p:titleStyle>
      <a:lvl1pPr algn="l" rtl="0" eaLnBrk="1" fontAlgn="base" hangingPunct="1">
        <a:spcBef>
          <a:spcPct val="0"/>
        </a:spcBef>
        <a:spcAft>
          <a:spcPct val="0"/>
        </a:spcAft>
        <a:defRPr sz="3600" b="1" cap="all" normalizeH="0" baseline="0">
          <a:solidFill>
            <a:schemeClr val="tx2"/>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hyperlink" Target="https://ftp.dot.state.oh.us/pub/Districts/D11/122451"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5.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hyperlink" Target="https://ftp.dot.state.oh.us/pub/Districts/D11/122458"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BC6F-7BDD-D485-2FB0-B99990C3A6D9}"/>
              </a:ext>
            </a:extLst>
          </p:cNvPr>
          <p:cNvSpPr>
            <a:spLocks noGrp="1"/>
          </p:cNvSpPr>
          <p:nvPr>
            <p:ph type="title"/>
          </p:nvPr>
        </p:nvSpPr>
        <p:spPr/>
        <p:txBody>
          <a:bodyPr/>
          <a:lstStyle/>
          <a:p>
            <a:r>
              <a:rPr lang="en-US" dirty="0"/>
              <a:t>JANUARY 2026 Programmatic </a:t>
            </a:r>
          </a:p>
        </p:txBody>
      </p:sp>
      <p:sp>
        <p:nvSpPr>
          <p:cNvPr id="3" name="Content Placeholder 2">
            <a:extLst>
              <a:ext uri="{FF2B5EF4-FFF2-40B4-BE49-F238E27FC236}">
                <a16:creationId xmlns:a16="http://schemas.microsoft.com/office/drawing/2014/main" id="{FEC6617F-8590-22CB-52A1-8EE5DC6538D1}"/>
              </a:ext>
            </a:extLst>
          </p:cNvPr>
          <p:cNvSpPr>
            <a:spLocks noGrp="1"/>
          </p:cNvSpPr>
          <p:nvPr>
            <p:ph sz="quarter" idx="11"/>
          </p:nvPr>
        </p:nvSpPr>
        <p:spPr/>
        <p:txBody>
          <a:bodyPr/>
          <a:lstStyle/>
          <a:p>
            <a:r>
              <a:rPr lang="en-US" dirty="0"/>
              <a:t>D11 </a:t>
            </a:r>
            <a:r>
              <a:rPr lang="en-US" dirty="0" err="1"/>
              <a:t>Proj</a:t>
            </a:r>
            <a:r>
              <a:rPr lang="en-US" dirty="0"/>
              <a:t>.: BEL-7-23.61 PID 122458 </a:t>
            </a:r>
          </a:p>
          <a:p>
            <a:r>
              <a:rPr lang="en-US" dirty="0"/>
              <a:t>	     BEL-7-24.97 PID 122451</a:t>
            </a:r>
          </a:p>
        </p:txBody>
      </p:sp>
      <p:pic>
        <p:nvPicPr>
          <p:cNvPr id="6" name="Recorded Sound">
            <a:hlinkClick r:id="" action="ppaction://media"/>
            <a:extLst>
              <a:ext uri="{FF2B5EF4-FFF2-40B4-BE49-F238E27FC236}">
                <a16:creationId xmlns:a16="http://schemas.microsoft.com/office/drawing/2014/main" id="{6FDFE794-AA26-E7E0-849D-02AC2B9FDA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15662" y="434602"/>
            <a:ext cx="609600" cy="609600"/>
          </a:xfrm>
          <a:prstGeom prst="rect">
            <a:avLst/>
          </a:prstGeom>
        </p:spPr>
      </p:pic>
    </p:spTree>
    <p:extLst>
      <p:ext uri="{BB962C8B-B14F-4D97-AF65-F5344CB8AC3E}">
        <p14:creationId xmlns:p14="http://schemas.microsoft.com/office/powerpoint/2010/main" val="3414627438"/>
      </p:ext>
    </p:extLst>
  </p:cSld>
  <p:clrMapOvr>
    <a:masterClrMapping/>
  </p:clrMapOvr>
  <mc:AlternateContent xmlns:mc="http://schemas.openxmlformats.org/markup-compatibility/2006" xmlns:p14="http://schemas.microsoft.com/office/powerpoint/2010/main">
    <mc:Choice Requires="p14">
      <p:transition spd="slow" p14:dur="2000" advTm="10946"/>
    </mc:Choice>
    <mc:Fallback xmlns="">
      <p:transition spd="slow" advTm="10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34" objId="6"/>
        <p14:stopEvt time="10946" objId="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D6192-7DF8-0056-F9BF-71B7626A76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8100B04-75BE-B897-2AA8-2F43B5C30CB1}"/>
              </a:ext>
            </a:extLst>
          </p:cNvPr>
          <p:cNvSpPr>
            <a:spLocks noGrp="1"/>
          </p:cNvSpPr>
          <p:nvPr>
            <p:ph type="title"/>
          </p:nvPr>
        </p:nvSpPr>
        <p:spPr/>
        <p:txBody>
          <a:bodyPr/>
          <a:lstStyle/>
          <a:p>
            <a:r>
              <a:rPr lang="en-US" dirty="0"/>
              <a:t>Available project information</a:t>
            </a:r>
          </a:p>
        </p:txBody>
      </p:sp>
      <p:sp>
        <p:nvSpPr>
          <p:cNvPr id="5" name="Content Placeholder 4">
            <a:extLst>
              <a:ext uri="{FF2B5EF4-FFF2-40B4-BE49-F238E27FC236}">
                <a16:creationId xmlns:a16="http://schemas.microsoft.com/office/drawing/2014/main" id="{1B00E405-9DEB-1053-A065-9959ABA4B5D4}"/>
              </a:ext>
            </a:extLst>
          </p:cNvPr>
          <p:cNvSpPr>
            <a:spLocks noGrp="1"/>
          </p:cNvSpPr>
          <p:nvPr>
            <p:ph idx="1"/>
          </p:nvPr>
        </p:nvSpPr>
        <p:spPr/>
        <p:txBody>
          <a:bodyPr/>
          <a:lstStyle/>
          <a:p>
            <a:r>
              <a:rPr lang="en-US" dirty="0"/>
              <a:t>Some project information is available at the following FTP site:</a:t>
            </a:r>
          </a:p>
          <a:p>
            <a:pPr lvl="1"/>
            <a:r>
              <a:rPr lang="en-US" dirty="0">
                <a:hlinkClick r:id="rId5"/>
              </a:rPr>
              <a:t>https://ftp.dot.state.oh.us/pub/Districts/D11/122451</a:t>
            </a:r>
            <a:endParaRPr lang="en-US" dirty="0"/>
          </a:p>
          <a:p>
            <a:pPr lvl="1"/>
            <a:r>
              <a:rPr lang="en-US" dirty="0"/>
              <a:t>The PIP will be released through SAFE on the programmatic scheduled date</a:t>
            </a:r>
          </a:p>
          <a:p>
            <a:pPr lvl="1"/>
            <a:r>
              <a:rPr lang="en-US" dirty="0"/>
              <a:t>D11 does not release the PIP early</a:t>
            </a:r>
          </a:p>
          <a:p>
            <a:pPr lvl="1"/>
            <a:r>
              <a:rPr lang="en-US" dirty="0"/>
              <a:t>All information on the FTP site is subject to change, please review the information in SAFE to create your LOI</a:t>
            </a:r>
          </a:p>
          <a:p>
            <a:endParaRPr lang="en-US" dirty="0"/>
          </a:p>
        </p:txBody>
      </p:sp>
      <p:sp>
        <p:nvSpPr>
          <p:cNvPr id="2" name="Footer Placeholder 16">
            <a:extLst>
              <a:ext uri="{FF2B5EF4-FFF2-40B4-BE49-F238E27FC236}">
                <a16:creationId xmlns:a16="http://schemas.microsoft.com/office/drawing/2014/main" id="{2D70E0E1-CAD8-4612-0F61-8BEC2AA0E69A}"/>
              </a:ext>
            </a:extLst>
          </p:cNvPr>
          <p:cNvSpPr>
            <a:spLocks noGrp="1"/>
          </p:cNvSpPr>
          <p:nvPr>
            <p:ph type="ftr" sz="quarter" idx="3"/>
          </p:nvPr>
        </p:nvSpPr>
        <p:spPr>
          <a:xfrm>
            <a:off x="1447800" y="6324600"/>
            <a:ext cx="7756218" cy="365760"/>
          </a:xfrm>
        </p:spPr>
        <p:txBody>
          <a:bodyPr>
            <a:normAutofit/>
          </a:bodyPr>
          <a:lstStyle/>
          <a:p>
            <a:pPr>
              <a:defRPr/>
            </a:pPr>
            <a:r>
              <a:rPr lang="en-US"/>
              <a:t>BEL-7-23.61 PID 122458 and BEL-7-24.97 PID 122451</a:t>
            </a:r>
            <a:endParaRPr lang="en-US" dirty="0"/>
          </a:p>
        </p:txBody>
      </p:sp>
      <p:pic>
        <p:nvPicPr>
          <p:cNvPr id="7" name="Recorded Sound">
            <a:hlinkClick r:id="" action="ppaction://media"/>
            <a:extLst>
              <a:ext uri="{FF2B5EF4-FFF2-40B4-BE49-F238E27FC236}">
                <a16:creationId xmlns:a16="http://schemas.microsoft.com/office/drawing/2014/main" id="{6837EACE-3A4F-5982-CCC7-A9B92CD339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4200" y="5320729"/>
            <a:ext cx="609600" cy="609600"/>
          </a:xfrm>
          <a:prstGeom prst="rect">
            <a:avLst/>
          </a:prstGeom>
        </p:spPr>
      </p:pic>
    </p:spTree>
    <p:extLst>
      <p:ext uri="{BB962C8B-B14F-4D97-AF65-F5344CB8AC3E}">
        <p14:creationId xmlns:p14="http://schemas.microsoft.com/office/powerpoint/2010/main" val="832861758"/>
      </p:ext>
    </p:extLst>
  </p:cSld>
  <p:clrMapOvr>
    <a:masterClrMapping/>
  </p:clrMapOvr>
  <mc:AlternateContent xmlns:mc="http://schemas.openxmlformats.org/markup-compatibility/2006" xmlns:p14="http://schemas.microsoft.com/office/powerpoint/2010/main">
    <mc:Choice Requires="p14">
      <p:transition spd="slow" p14:dur="2000" advTm="31103"/>
    </mc:Choice>
    <mc:Fallback xmlns="">
      <p:transition spd="slow" advTm="31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1" objId="7"/>
        <p14:stopEvt time="30192" objId="7"/>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2B1D8-E926-08E6-20D6-D1CB84233E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F29161-E92A-E255-8D39-9D32686CACED}"/>
              </a:ext>
            </a:extLst>
          </p:cNvPr>
          <p:cNvSpPr>
            <a:spLocks noGrp="1"/>
          </p:cNvSpPr>
          <p:nvPr>
            <p:ph type="title"/>
          </p:nvPr>
        </p:nvSpPr>
        <p:spPr/>
        <p:txBody>
          <a:bodyPr/>
          <a:lstStyle/>
          <a:p>
            <a:r>
              <a:rPr lang="en-US" dirty="0"/>
              <a:t>Project scope</a:t>
            </a:r>
          </a:p>
        </p:txBody>
      </p:sp>
      <p:sp>
        <p:nvSpPr>
          <p:cNvPr id="3" name="Content Placeholder 2">
            <a:extLst>
              <a:ext uri="{FF2B5EF4-FFF2-40B4-BE49-F238E27FC236}">
                <a16:creationId xmlns:a16="http://schemas.microsoft.com/office/drawing/2014/main" id="{4D0A13F1-C5FE-C4C9-5932-7FC325C9BC62}"/>
              </a:ext>
            </a:extLst>
          </p:cNvPr>
          <p:cNvSpPr>
            <a:spLocks noGrp="1"/>
          </p:cNvSpPr>
          <p:nvPr>
            <p:ph idx="1"/>
          </p:nvPr>
        </p:nvSpPr>
        <p:spPr>
          <a:xfrm>
            <a:off x="627321" y="1143000"/>
            <a:ext cx="10994065" cy="4906964"/>
          </a:xfrm>
        </p:spPr>
        <p:txBody>
          <a:bodyPr/>
          <a:lstStyle/>
          <a:p>
            <a:pPr lvl="1"/>
            <a:r>
              <a:rPr lang="en-US" sz="4000" dirty="0"/>
              <a:t>The major items of work include:</a:t>
            </a:r>
          </a:p>
          <a:p>
            <a:pPr lvl="2"/>
            <a:r>
              <a:rPr lang="en-US" sz="2400" dirty="0"/>
              <a:t>Scour analysis and design of countermeasures</a:t>
            </a:r>
          </a:p>
          <a:p>
            <a:pPr lvl="2"/>
            <a:r>
              <a:rPr lang="en-US" sz="2400" dirty="0"/>
              <a:t>Maintenance of Traffic</a:t>
            </a:r>
          </a:p>
          <a:p>
            <a:pPr lvl="2"/>
            <a:r>
              <a:rPr lang="en-US" sz="2400" dirty="0"/>
              <a:t>Construction Access</a:t>
            </a:r>
          </a:p>
          <a:p>
            <a:pPr lvl="2"/>
            <a:r>
              <a:rPr lang="en-US" sz="2400" dirty="0"/>
              <a:t>Reestablish roadway embankment for TR 469.</a:t>
            </a:r>
          </a:p>
          <a:p>
            <a:pPr lvl="3"/>
            <a:r>
              <a:rPr lang="en-US" sz="2000" dirty="0"/>
              <a:t>Pavement replacement may be required</a:t>
            </a:r>
          </a:p>
          <a:p>
            <a:pPr lvl="2"/>
            <a:r>
              <a:rPr lang="en-US" sz="2400" dirty="0"/>
              <a:t>ODOT will provide Survey and Soil Borings</a:t>
            </a:r>
          </a:p>
          <a:p>
            <a:pPr lvl="3"/>
            <a:r>
              <a:rPr lang="en-US" sz="2000" dirty="0"/>
              <a:t>Additional soil borings may or may not be necessary</a:t>
            </a:r>
          </a:p>
          <a:p>
            <a:endParaRPr lang="en-US" dirty="0"/>
          </a:p>
        </p:txBody>
      </p:sp>
      <p:sp>
        <p:nvSpPr>
          <p:cNvPr id="5" name="Footer Placeholder 17">
            <a:extLst>
              <a:ext uri="{FF2B5EF4-FFF2-40B4-BE49-F238E27FC236}">
                <a16:creationId xmlns:a16="http://schemas.microsoft.com/office/drawing/2014/main" id="{6CEAE907-273B-3234-AA31-F9BF1D3C9DC0}"/>
              </a:ext>
            </a:extLst>
          </p:cNvPr>
          <p:cNvSpPr>
            <a:spLocks noGrp="1"/>
          </p:cNvSpPr>
          <p:nvPr>
            <p:ph type="ftr" sz="quarter" idx="3"/>
          </p:nvPr>
        </p:nvSpPr>
        <p:spPr>
          <a:xfrm>
            <a:off x="1447800" y="6324600"/>
            <a:ext cx="7756218" cy="365760"/>
          </a:xfrm>
        </p:spPr>
        <p:txBody>
          <a:bodyPr>
            <a:normAutofit/>
          </a:bodyPr>
          <a:lstStyle/>
          <a:p>
            <a:pPr>
              <a:defRPr/>
            </a:pPr>
            <a:r>
              <a:rPr lang="en-US"/>
              <a:t>BEL-7-23.61 PID 122458 and BEL-7-24.97 PID 122451</a:t>
            </a:r>
            <a:endParaRPr lang="en-US" dirty="0"/>
          </a:p>
        </p:txBody>
      </p:sp>
      <p:pic>
        <p:nvPicPr>
          <p:cNvPr id="4" name="Recorded Sound">
            <a:hlinkClick r:id="" action="ppaction://media"/>
            <a:extLst>
              <a:ext uri="{FF2B5EF4-FFF2-40B4-BE49-F238E27FC236}">
                <a16:creationId xmlns:a16="http://schemas.microsoft.com/office/drawing/2014/main" id="{DC6C57E8-3F35-F2A6-78F9-A8B112839D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010" y="5440364"/>
            <a:ext cx="609600" cy="609600"/>
          </a:xfrm>
          <a:prstGeom prst="rect">
            <a:avLst/>
          </a:prstGeom>
        </p:spPr>
      </p:pic>
    </p:spTree>
    <p:extLst>
      <p:ext uri="{BB962C8B-B14F-4D97-AF65-F5344CB8AC3E}">
        <p14:creationId xmlns:p14="http://schemas.microsoft.com/office/powerpoint/2010/main" val="298424875"/>
      </p:ext>
    </p:extLst>
  </p:cSld>
  <p:clrMapOvr>
    <a:masterClrMapping/>
  </p:clrMapOvr>
  <mc:AlternateContent xmlns:mc="http://schemas.openxmlformats.org/markup-compatibility/2006" xmlns:p14="http://schemas.microsoft.com/office/powerpoint/2010/main">
    <mc:Choice Requires="p14">
      <p:transition spd="slow" p14:dur="2000" advTm="23807"/>
    </mc:Choice>
    <mc:Fallback xmlns="">
      <p:transition spd="slow" advTm="23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6" objId="4"/>
        <p14:stopEvt time="11118"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77E3E-84E7-3657-C819-7018DBD781C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5E4906-A434-527E-8C8D-3BC820548005}"/>
              </a:ext>
            </a:extLst>
          </p:cNvPr>
          <p:cNvSpPr>
            <a:spLocks noGrp="1"/>
          </p:cNvSpPr>
          <p:nvPr>
            <p:ph type="title"/>
          </p:nvPr>
        </p:nvSpPr>
        <p:spPr/>
        <p:txBody>
          <a:bodyPr/>
          <a:lstStyle/>
          <a:p>
            <a:r>
              <a:rPr lang="en-US" dirty="0"/>
              <a:t>Consultant </a:t>
            </a:r>
            <a:r>
              <a:rPr lang="en-US" dirty="0" err="1"/>
              <a:t>Prequalifications</a:t>
            </a:r>
            <a:endParaRPr lang="en-US" dirty="0"/>
          </a:p>
        </p:txBody>
      </p:sp>
      <p:sp>
        <p:nvSpPr>
          <p:cNvPr id="5" name="Content Placeholder 4">
            <a:extLst>
              <a:ext uri="{FF2B5EF4-FFF2-40B4-BE49-F238E27FC236}">
                <a16:creationId xmlns:a16="http://schemas.microsoft.com/office/drawing/2014/main" id="{DECFCC03-22E5-66C0-D767-4B4EE3D4240E}"/>
              </a:ext>
            </a:extLst>
          </p:cNvPr>
          <p:cNvSpPr>
            <a:spLocks noGrp="1"/>
          </p:cNvSpPr>
          <p:nvPr>
            <p:ph idx="1"/>
          </p:nvPr>
        </p:nvSpPr>
        <p:spPr/>
        <p:txBody>
          <a:bodyPr/>
          <a:lstStyle/>
          <a:p>
            <a:r>
              <a:rPr lang="en-US" dirty="0"/>
              <a:t>Non-Complex Roadway Design</a:t>
            </a:r>
          </a:p>
          <a:p>
            <a:r>
              <a:rPr lang="en-US" dirty="0"/>
              <a:t>Various Geotechnical Services</a:t>
            </a:r>
          </a:p>
          <a:p>
            <a:r>
              <a:rPr lang="en-US" dirty="0"/>
              <a:t>Bridge Design Level 2</a:t>
            </a:r>
          </a:p>
          <a:p>
            <a:r>
              <a:rPr lang="en-US" dirty="0"/>
              <a:t>Bridge Inspection Level 1</a:t>
            </a:r>
          </a:p>
          <a:p>
            <a:r>
              <a:rPr lang="en-US" dirty="0"/>
              <a:t>Subsurface Utility Location Services may be needed</a:t>
            </a:r>
          </a:p>
        </p:txBody>
      </p:sp>
      <p:sp>
        <p:nvSpPr>
          <p:cNvPr id="2" name="Footer Placeholder 16">
            <a:extLst>
              <a:ext uri="{FF2B5EF4-FFF2-40B4-BE49-F238E27FC236}">
                <a16:creationId xmlns:a16="http://schemas.microsoft.com/office/drawing/2014/main" id="{1B3F8622-F8DA-0271-2D1A-268201F92FA7}"/>
              </a:ext>
            </a:extLst>
          </p:cNvPr>
          <p:cNvSpPr>
            <a:spLocks noGrp="1"/>
          </p:cNvSpPr>
          <p:nvPr>
            <p:ph type="ftr" sz="quarter" idx="3"/>
          </p:nvPr>
        </p:nvSpPr>
        <p:spPr>
          <a:xfrm>
            <a:off x="1447800" y="6324600"/>
            <a:ext cx="7756218" cy="365760"/>
          </a:xfrm>
        </p:spPr>
        <p:txBody>
          <a:bodyPr>
            <a:normAutofit/>
          </a:bodyPr>
          <a:lstStyle/>
          <a:p>
            <a:pPr>
              <a:defRPr/>
            </a:pPr>
            <a:r>
              <a:rPr lang="en-US"/>
              <a:t>BEL-7-23.61 PID 122458 and BEL-7-24.97 PID 122451</a:t>
            </a:r>
            <a:endParaRPr lang="en-US" dirty="0"/>
          </a:p>
        </p:txBody>
      </p:sp>
      <p:pic>
        <p:nvPicPr>
          <p:cNvPr id="6" name="Recorded Sound">
            <a:hlinkClick r:id="" action="ppaction://media"/>
            <a:extLst>
              <a:ext uri="{FF2B5EF4-FFF2-40B4-BE49-F238E27FC236}">
                <a16:creationId xmlns:a16="http://schemas.microsoft.com/office/drawing/2014/main" id="{E369F33C-6F13-D57F-3711-0021E0D549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6712" y="5410200"/>
            <a:ext cx="609600" cy="609600"/>
          </a:xfrm>
          <a:prstGeom prst="rect">
            <a:avLst/>
          </a:prstGeom>
        </p:spPr>
      </p:pic>
    </p:spTree>
    <p:extLst>
      <p:ext uri="{BB962C8B-B14F-4D97-AF65-F5344CB8AC3E}">
        <p14:creationId xmlns:p14="http://schemas.microsoft.com/office/powerpoint/2010/main" val="2752359386"/>
      </p:ext>
    </p:extLst>
  </p:cSld>
  <p:clrMapOvr>
    <a:masterClrMapping/>
  </p:clrMapOvr>
  <mc:AlternateContent xmlns:mc="http://schemas.openxmlformats.org/markup-compatibility/2006" xmlns:p14="http://schemas.microsoft.com/office/powerpoint/2010/main">
    <mc:Choice Requires="p14">
      <p:transition spd="slow" p14:dur="2000" advTm="12498"/>
    </mc:Choice>
    <mc:Fallback xmlns="">
      <p:transition spd="slow" advTm="12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33" objId="6"/>
        <p14:stopEvt time="8847" objId="6"/>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C0D77-2738-38E0-0BD3-D5C8E6EF48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B690ED-9D19-FB9D-5A24-1BBF5A37EF2D}"/>
              </a:ext>
            </a:extLst>
          </p:cNvPr>
          <p:cNvSpPr>
            <a:spLocks noGrp="1"/>
          </p:cNvSpPr>
          <p:nvPr>
            <p:ph type="title"/>
          </p:nvPr>
        </p:nvSpPr>
        <p:spPr/>
        <p:txBody>
          <a:bodyPr/>
          <a:lstStyle/>
          <a:p>
            <a:r>
              <a:rPr lang="en-US" dirty="0"/>
              <a:t>Field Photo</a:t>
            </a:r>
          </a:p>
        </p:txBody>
      </p:sp>
      <p:pic>
        <p:nvPicPr>
          <p:cNvPr id="14" name="Picture 13">
            <a:extLst>
              <a:ext uri="{FF2B5EF4-FFF2-40B4-BE49-F238E27FC236}">
                <a16:creationId xmlns:a16="http://schemas.microsoft.com/office/drawing/2014/main" id="{CB097AD0-8F4A-830D-B59C-7FC2AD3D7113}"/>
              </a:ext>
            </a:extLst>
          </p:cNvPr>
          <p:cNvPicPr>
            <a:picLocks noChangeAspect="1"/>
          </p:cNvPicPr>
          <p:nvPr/>
        </p:nvPicPr>
        <p:blipFill>
          <a:blip r:embed="rId5">
            <a:extLst>
              <a:ext uri="{28A0092B-C50C-407E-A947-70E740481C1C}">
                <a14:useLocalDpi xmlns:a14="http://schemas.microsoft.com/office/drawing/2010/main" val="0"/>
              </a:ext>
            </a:extLst>
          </a:blip>
          <a:srcRect t="22755" b="22755"/>
          <a:stretch/>
        </p:blipFill>
        <p:spPr>
          <a:xfrm>
            <a:off x="1189006" y="1551263"/>
            <a:ext cx="9813987" cy="4005476"/>
          </a:xfrm>
          <a:prstGeom prst="rect">
            <a:avLst/>
          </a:prstGeom>
        </p:spPr>
      </p:pic>
      <p:pic>
        <p:nvPicPr>
          <p:cNvPr id="3" name="Recorded Sound">
            <a:hlinkClick r:id="" action="ppaction://media"/>
            <a:extLst>
              <a:ext uri="{FF2B5EF4-FFF2-40B4-BE49-F238E27FC236}">
                <a16:creationId xmlns:a16="http://schemas.microsoft.com/office/drawing/2014/main" id="{C2BA290A-F98C-F2E9-6E49-9941B37ACA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8232" y="5388935"/>
            <a:ext cx="609600" cy="609600"/>
          </a:xfrm>
          <a:prstGeom prst="rect">
            <a:avLst/>
          </a:prstGeom>
        </p:spPr>
      </p:pic>
      <p:sp>
        <p:nvSpPr>
          <p:cNvPr id="4" name="Footer Placeholder 3">
            <a:extLst>
              <a:ext uri="{FF2B5EF4-FFF2-40B4-BE49-F238E27FC236}">
                <a16:creationId xmlns:a16="http://schemas.microsoft.com/office/drawing/2014/main" id="{28C0AD54-3DDF-926C-7D4C-0623BC5285F1}"/>
              </a:ext>
            </a:extLst>
          </p:cNvPr>
          <p:cNvSpPr>
            <a:spLocks noGrp="1"/>
          </p:cNvSpPr>
          <p:nvPr>
            <p:ph type="ftr" sz="quarter" idx="3"/>
          </p:nvPr>
        </p:nvSpPr>
        <p:spPr/>
        <p:txBody>
          <a:bodyPr/>
          <a:lstStyle/>
          <a:p>
            <a:r>
              <a:rPr lang="en-US"/>
              <a:t>BEL-7-23.61 PID 122458 and BEL-7-24.97 PID 122451</a:t>
            </a:r>
          </a:p>
        </p:txBody>
      </p:sp>
    </p:spTree>
    <p:extLst>
      <p:ext uri="{BB962C8B-B14F-4D97-AF65-F5344CB8AC3E}">
        <p14:creationId xmlns:p14="http://schemas.microsoft.com/office/powerpoint/2010/main" val="1324467010"/>
      </p:ext>
    </p:extLst>
  </p:cSld>
  <p:clrMapOvr>
    <a:masterClrMapping/>
  </p:clrMapOvr>
  <mc:AlternateContent xmlns:mc="http://schemas.openxmlformats.org/markup-compatibility/2006" xmlns:p14="http://schemas.microsoft.com/office/powerpoint/2010/main">
    <mc:Choice Requires="p14">
      <p:transition spd="slow" p14:dur="2000" advTm="14343"/>
    </mc:Choice>
    <mc:Fallback xmlns="">
      <p:transition spd="slow" advTm="14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5" objId="3"/>
        <p14:stopEvt time="14039" objId="3"/>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C0D77-2738-38E0-0BD3-D5C8E6EF48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B690ED-9D19-FB9D-5A24-1BBF5A37EF2D}"/>
              </a:ext>
            </a:extLst>
          </p:cNvPr>
          <p:cNvSpPr>
            <a:spLocks noGrp="1"/>
          </p:cNvSpPr>
          <p:nvPr>
            <p:ph type="title"/>
          </p:nvPr>
        </p:nvSpPr>
        <p:spPr/>
        <p:txBody>
          <a:bodyPr/>
          <a:lstStyle/>
          <a:p>
            <a:r>
              <a:rPr lang="en-US" dirty="0"/>
              <a:t>Field Photo</a:t>
            </a:r>
          </a:p>
        </p:txBody>
      </p:sp>
      <p:pic>
        <p:nvPicPr>
          <p:cNvPr id="14" name="Picture 13">
            <a:extLst>
              <a:ext uri="{FF2B5EF4-FFF2-40B4-BE49-F238E27FC236}">
                <a16:creationId xmlns:a16="http://schemas.microsoft.com/office/drawing/2014/main" id="{CB097AD0-8F4A-830D-B59C-7FC2AD3D7113}"/>
              </a:ext>
            </a:extLst>
          </p:cNvPr>
          <p:cNvPicPr>
            <a:picLocks noChangeAspect="1"/>
          </p:cNvPicPr>
          <p:nvPr/>
        </p:nvPicPr>
        <p:blipFill>
          <a:blip r:embed="rId3">
            <a:extLst>
              <a:ext uri="{28A0092B-C50C-407E-A947-70E740481C1C}">
                <a14:useLocalDpi xmlns:a14="http://schemas.microsoft.com/office/drawing/2010/main" val="0"/>
              </a:ext>
            </a:extLst>
          </a:blip>
          <a:srcRect t="22755" b="22755"/>
          <a:stretch/>
        </p:blipFill>
        <p:spPr>
          <a:xfrm>
            <a:off x="1189006" y="1551263"/>
            <a:ext cx="9813987" cy="4005476"/>
          </a:xfrm>
          <a:prstGeom prst="rect">
            <a:avLst/>
          </a:prstGeom>
        </p:spPr>
      </p:pic>
      <p:sp>
        <p:nvSpPr>
          <p:cNvPr id="4" name="Footer Placeholder 3">
            <a:extLst>
              <a:ext uri="{FF2B5EF4-FFF2-40B4-BE49-F238E27FC236}">
                <a16:creationId xmlns:a16="http://schemas.microsoft.com/office/drawing/2014/main" id="{28C0AD54-3DDF-926C-7D4C-0623BC5285F1}"/>
              </a:ext>
            </a:extLst>
          </p:cNvPr>
          <p:cNvSpPr>
            <a:spLocks noGrp="1"/>
          </p:cNvSpPr>
          <p:nvPr>
            <p:ph type="ftr" sz="quarter" idx="3"/>
          </p:nvPr>
        </p:nvSpPr>
        <p:spPr/>
        <p:txBody>
          <a:bodyPr/>
          <a:lstStyle/>
          <a:p>
            <a:r>
              <a:rPr lang="en-US"/>
              <a:t>BEL-7-23.61 PID 122458 and BEL-7-24.97 PID 122451</a:t>
            </a:r>
          </a:p>
        </p:txBody>
      </p:sp>
    </p:spTree>
    <p:extLst>
      <p:ext uri="{BB962C8B-B14F-4D97-AF65-F5344CB8AC3E}">
        <p14:creationId xmlns:p14="http://schemas.microsoft.com/office/powerpoint/2010/main" val="2355348272"/>
      </p:ext>
    </p:extLst>
  </p:cSld>
  <p:clrMapOvr>
    <a:masterClrMapping/>
  </p:clrMapOvr>
  <mc:AlternateContent xmlns:mc="http://schemas.openxmlformats.org/markup-compatibility/2006" xmlns:p14="http://schemas.microsoft.com/office/powerpoint/2010/main">
    <mc:Choice Requires="p14">
      <p:transition spd="slow" p14:dur="2000" advTm="14343"/>
    </mc:Choice>
    <mc:Fallback xmlns="">
      <p:transition spd="slow" advTm="14343"/>
    </mc:Fallback>
  </mc:AlternateContent>
  <p:extLst>
    <p:ext uri="{E180D4A7-C9FB-4DFB-919C-405C955672EB}">
      <p14:showEvtLst xmlns:p14="http://schemas.microsoft.com/office/powerpoint/2010/main">
        <p14:playEvt time="5" objId="3"/>
        <p14:stopEvt time="14039" objId="3"/>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C0D77-2738-38E0-0BD3-D5C8E6EF48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B690ED-9D19-FB9D-5A24-1BBF5A37EF2D}"/>
              </a:ext>
            </a:extLst>
          </p:cNvPr>
          <p:cNvSpPr>
            <a:spLocks noGrp="1"/>
          </p:cNvSpPr>
          <p:nvPr>
            <p:ph type="title"/>
          </p:nvPr>
        </p:nvSpPr>
        <p:spPr/>
        <p:txBody>
          <a:bodyPr/>
          <a:lstStyle/>
          <a:p>
            <a:r>
              <a:rPr lang="en-US" dirty="0"/>
              <a:t>Field Photo</a:t>
            </a:r>
          </a:p>
        </p:txBody>
      </p:sp>
      <p:pic>
        <p:nvPicPr>
          <p:cNvPr id="14" name="Picture 13">
            <a:extLst>
              <a:ext uri="{FF2B5EF4-FFF2-40B4-BE49-F238E27FC236}">
                <a16:creationId xmlns:a16="http://schemas.microsoft.com/office/drawing/2014/main" id="{CB097AD0-8F4A-830D-B59C-7FC2AD3D7113}"/>
              </a:ext>
            </a:extLst>
          </p:cNvPr>
          <p:cNvPicPr>
            <a:picLocks noChangeAspect="1"/>
          </p:cNvPicPr>
          <p:nvPr/>
        </p:nvPicPr>
        <p:blipFill>
          <a:blip r:embed="rId3">
            <a:extLst>
              <a:ext uri="{28A0092B-C50C-407E-A947-70E740481C1C}">
                <a14:useLocalDpi xmlns:a14="http://schemas.microsoft.com/office/drawing/2010/main" val="0"/>
              </a:ext>
            </a:extLst>
          </a:blip>
          <a:srcRect t="22755" b="22755"/>
          <a:stretch/>
        </p:blipFill>
        <p:spPr>
          <a:xfrm>
            <a:off x="1189006" y="1551263"/>
            <a:ext cx="9813987" cy="4005476"/>
          </a:xfrm>
          <a:prstGeom prst="rect">
            <a:avLst/>
          </a:prstGeom>
        </p:spPr>
      </p:pic>
      <p:sp>
        <p:nvSpPr>
          <p:cNvPr id="4" name="Footer Placeholder 3">
            <a:extLst>
              <a:ext uri="{FF2B5EF4-FFF2-40B4-BE49-F238E27FC236}">
                <a16:creationId xmlns:a16="http://schemas.microsoft.com/office/drawing/2014/main" id="{28C0AD54-3DDF-926C-7D4C-0623BC5285F1}"/>
              </a:ext>
            </a:extLst>
          </p:cNvPr>
          <p:cNvSpPr>
            <a:spLocks noGrp="1"/>
          </p:cNvSpPr>
          <p:nvPr>
            <p:ph type="ftr" sz="quarter" idx="3"/>
          </p:nvPr>
        </p:nvSpPr>
        <p:spPr/>
        <p:txBody>
          <a:bodyPr/>
          <a:lstStyle/>
          <a:p>
            <a:r>
              <a:rPr lang="en-US"/>
              <a:t>BEL-7-23.61 PID 122458 and BEL-7-24.97 PID 122451</a:t>
            </a:r>
          </a:p>
        </p:txBody>
      </p:sp>
    </p:spTree>
    <p:extLst>
      <p:ext uri="{BB962C8B-B14F-4D97-AF65-F5344CB8AC3E}">
        <p14:creationId xmlns:p14="http://schemas.microsoft.com/office/powerpoint/2010/main" val="91300950"/>
      </p:ext>
    </p:extLst>
  </p:cSld>
  <p:clrMapOvr>
    <a:masterClrMapping/>
  </p:clrMapOvr>
  <mc:AlternateContent xmlns:mc="http://schemas.openxmlformats.org/markup-compatibility/2006" xmlns:p14="http://schemas.microsoft.com/office/powerpoint/2010/main">
    <mc:Choice Requires="p14">
      <p:transition spd="slow" p14:dur="2000" advTm="14343"/>
    </mc:Choice>
    <mc:Fallback xmlns="">
      <p:transition spd="slow" advTm="14343"/>
    </mc:Fallback>
  </mc:AlternateContent>
  <p:extLst>
    <p:ext uri="{E180D4A7-C9FB-4DFB-919C-405C955672EB}">
      <p14:showEvtLst xmlns:p14="http://schemas.microsoft.com/office/powerpoint/2010/main">
        <p14:playEvt time="5" objId="3"/>
        <p14:stopEvt time="14039" objId="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Thank you</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a:t>BEL-7-23.61 PID 122458 and BEL-7-24.97 PID 122451</a:t>
            </a:r>
            <a:endParaRPr lang="en-US" dirty="0"/>
          </a:p>
        </p:txBody>
      </p:sp>
      <p:sp>
        <p:nvSpPr>
          <p:cNvPr id="6" name="Content Placeholder 5">
            <a:extLst>
              <a:ext uri="{FF2B5EF4-FFF2-40B4-BE49-F238E27FC236}">
                <a16:creationId xmlns:a16="http://schemas.microsoft.com/office/drawing/2014/main" id="{6F98AE43-AF56-FC11-6B3F-C5E6300931D4}"/>
              </a:ext>
            </a:extLst>
          </p:cNvPr>
          <p:cNvSpPr>
            <a:spLocks noGrp="1"/>
          </p:cNvSpPr>
          <p:nvPr>
            <p:ph idx="1"/>
          </p:nvPr>
        </p:nvSpPr>
        <p:spPr/>
        <p:txBody>
          <a:bodyPr/>
          <a:lstStyle/>
          <a:p>
            <a:r>
              <a:rPr lang="en-US" sz="4000" dirty="0"/>
              <a:t>Additional photos are available on the FTP Site links shown above</a:t>
            </a:r>
          </a:p>
          <a:p>
            <a:r>
              <a:rPr lang="en-US" sz="4000" dirty="0"/>
              <a:t>Thank you for watching this video presentation for </a:t>
            </a:r>
            <a:r>
              <a:rPr lang="en-US" sz="4000" dirty="0" err="1"/>
              <a:t>Projs</a:t>
            </a:r>
            <a:r>
              <a:rPr lang="en-US" sz="4000" dirty="0"/>
              <a:t>. BEL-7-23.61 PID 122458  and </a:t>
            </a:r>
            <a:r>
              <a:rPr lang="en-US" sz="4000"/>
              <a:t>BEL-7-24.97 122451</a:t>
            </a:r>
            <a:endParaRPr lang="en-US" sz="4000" dirty="0"/>
          </a:p>
          <a:p>
            <a:r>
              <a:rPr lang="en-US" sz="4000" dirty="0"/>
              <a:t>District 11 appreciates your interest in partnering with us for successful projects</a:t>
            </a:r>
          </a:p>
          <a:p>
            <a:endParaRPr lang="en-US" dirty="0"/>
          </a:p>
        </p:txBody>
      </p:sp>
      <p:pic>
        <p:nvPicPr>
          <p:cNvPr id="2" name="Recorded Sound">
            <a:hlinkClick r:id="" action="ppaction://media"/>
            <a:extLst>
              <a:ext uri="{FF2B5EF4-FFF2-40B4-BE49-F238E27FC236}">
                <a16:creationId xmlns:a16="http://schemas.microsoft.com/office/drawing/2014/main" id="{B8F39DF2-3727-E2C5-4008-7ACEA0B750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4437" y="5410200"/>
            <a:ext cx="609600" cy="609600"/>
          </a:xfrm>
          <a:prstGeom prst="rect">
            <a:avLst/>
          </a:prstGeom>
        </p:spPr>
      </p:pic>
    </p:spTree>
    <p:extLst>
      <p:ext uri="{BB962C8B-B14F-4D97-AF65-F5344CB8AC3E}">
        <p14:creationId xmlns:p14="http://schemas.microsoft.com/office/powerpoint/2010/main" val="1384473991"/>
      </p:ext>
    </p:extLst>
  </p:cSld>
  <p:clrMapOvr>
    <a:masterClrMapping/>
  </p:clrMapOvr>
  <mc:AlternateContent xmlns:mc="http://schemas.openxmlformats.org/markup-compatibility/2006" xmlns:p14="http://schemas.microsoft.com/office/powerpoint/2010/main">
    <mc:Choice Requires="p14">
      <p:transition spd="slow" p14:dur="2000" advTm="16888"/>
    </mc:Choice>
    <mc:Fallback xmlns="">
      <p:transition spd="slow" advTm="16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9" objId="2"/>
        <p14:stopEvt time="16722" objId="2"/>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391ECC-785E-7142-076D-747DD922475C}"/>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4160985550"/>
      </p:ext>
    </p:extLst>
  </p:cSld>
  <p:clrMapOvr>
    <a:masterClrMapping/>
  </p:clrMapOvr>
  <mc:AlternateContent xmlns:mc="http://schemas.openxmlformats.org/markup-compatibility/2006" xmlns:p14="http://schemas.microsoft.com/office/powerpoint/2010/main">
    <mc:Choice Requires="p14">
      <p:transition spd="slow" p14:dur="2000" advTm="4103"/>
    </mc:Choice>
    <mc:Fallback xmlns="">
      <p:transition spd="slow" advTm="410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4182D-B648-22A0-1D73-7279C29572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E3D85F-C4CE-9B87-A8CF-FBB4B2405355}"/>
              </a:ext>
            </a:extLst>
          </p:cNvPr>
          <p:cNvSpPr>
            <a:spLocks noGrp="1"/>
          </p:cNvSpPr>
          <p:nvPr>
            <p:ph type="title"/>
          </p:nvPr>
        </p:nvSpPr>
        <p:spPr>
          <a:solidFill>
            <a:schemeClr val="accent1"/>
          </a:solidFill>
        </p:spPr>
        <p:txBody>
          <a:bodyPr/>
          <a:lstStyle/>
          <a:p>
            <a:r>
              <a:rPr lang="en-US" dirty="0"/>
              <a:t>TWO PROJECTS – ONE DESIGN CONTRACT</a:t>
            </a:r>
          </a:p>
        </p:txBody>
      </p:sp>
      <p:sp>
        <p:nvSpPr>
          <p:cNvPr id="3" name="Content Placeholder 2">
            <a:extLst>
              <a:ext uri="{FF2B5EF4-FFF2-40B4-BE49-F238E27FC236}">
                <a16:creationId xmlns:a16="http://schemas.microsoft.com/office/drawing/2014/main" id="{4A15B702-997B-C422-CD69-00AB9EBA9FF6}"/>
              </a:ext>
            </a:extLst>
          </p:cNvPr>
          <p:cNvSpPr>
            <a:spLocks noGrp="1"/>
          </p:cNvSpPr>
          <p:nvPr>
            <p:ph idx="1"/>
          </p:nvPr>
        </p:nvSpPr>
        <p:spPr>
          <a:xfrm>
            <a:off x="838200" y="1143000"/>
            <a:ext cx="10474569" cy="4882662"/>
          </a:xfrm>
        </p:spPr>
        <p:txBody>
          <a:bodyPr/>
          <a:lstStyle/>
          <a:p>
            <a:r>
              <a:rPr lang="en-US" sz="3600" dirty="0"/>
              <a:t>The consultant contract will include the design of two separate construction projects.</a:t>
            </a:r>
          </a:p>
          <a:p>
            <a:pPr lvl="1"/>
            <a:r>
              <a:rPr lang="en-US" dirty="0"/>
              <a:t>BEL-7-23.61 PID 122458</a:t>
            </a:r>
          </a:p>
          <a:p>
            <a:pPr lvl="1"/>
            <a:r>
              <a:rPr lang="en-US" dirty="0"/>
              <a:t>BEL-7-24.97 PID 122451</a:t>
            </a:r>
          </a:p>
          <a:p>
            <a:r>
              <a:rPr lang="en-US" sz="3600" dirty="0"/>
              <a:t>They may be combined at plan file as a Part 1/Part 2 construction contract, however through Stage 3 the design and project management will be treated as if they are separate projects under one consultant contract.</a:t>
            </a:r>
          </a:p>
          <a:p>
            <a:endParaRPr lang="en-US" dirty="0"/>
          </a:p>
        </p:txBody>
      </p:sp>
      <p:sp>
        <p:nvSpPr>
          <p:cNvPr id="5" name="Footer Placeholder 17">
            <a:extLst>
              <a:ext uri="{FF2B5EF4-FFF2-40B4-BE49-F238E27FC236}">
                <a16:creationId xmlns:a16="http://schemas.microsoft.com/office/drawing/2014/main" id="{F870D55E-669F-B4F1-8C76-E94C29B223E2}"/>
              </a:ext>
            </a:extLst>
          </p:cNvPr>
          <p:cNvSpPr>
            <a:spLocks noGrp="1"/>
          </p:cNvSpPr>
          <p:nvPr>
            <p:ph type="ftr" sz="quarter" idx="3"/>
          </p:nvPr>
        </p:nvSpPr>
        <p:spPr>
          <a:xfrm>
            <a:off x="1447800" y="6324600"/>
            <a:ext cx="7756218" cy="365760"/>
          </a:xfrm>
        </p:spPr>
        <p:txBody>
          <a:bodyPr>
            <a:normAutofit/>
          </a:bodyPr>
          <a:lstStyle/>
          <a:p>
            <a:pPr>
              <a:defRPr/>
            </a:pPr>
            <a:r>
              <a:rPr lang="en-US"/>
              <a:t>BEL-7-23.61 PID 122458 and BEL-7-24.97 PID 122451</a:t>
            </a:r>
            <a:endParaRPr lang="en-US" dirty="0"/>
          </a:p>
        </p:txBody>
      </p:sp>
      <p:pic>
        <p:nvPicPr>
          <p:cNvPr id="4" name="Recorded Sound">
            <a:hlinkClick r:id="" action="ppaction://media"/>
            <a:extLst>
              <a:ext uri="{FF2B5EF4-FFF2-40B4-BE49-F238E27FC236}">
                <a16:creationId xmlns:a16="http://schemas.microsoft.com/office/drawing/2014/main" id="{DA13DF21-9D11-D9CB-E125-8E9E8D2678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44200" y="1799492"/>
            <a:ext cx="609600" cy="609600"/>
          </a:xfrm>
          <a:prstGeom prst="rect">
            <a:avLst/>
          </a:prstGeom>
        </p:spPr>
      </p:pic>
    </p:spTree>
    <p:extLst>
      <p:ext uri="{BB962C8B-B14F-4D97-AF65-F5344CB8AC3E}">
        <p14:creationId xmlns:p14="http://schemas.microsoft.com/office/powerpoint/2010/main" val="119569900"/>
      </p:ext>
    </p:extLst>
  </p:cSld>
  <p:clrMapOvr>
    <a:masterClrMapping/>
  </p:clrMapOvr>
  <mc:AlternateContent xmlns:mc="http://schemas.openxmlformats.org/markup-compatibility/2006" xmlns:p14="http://schemas.microsoft.com/office/powerpoint/2010/main">
    <mc:Choice Requires="p14">
      <p:transition spd="slow" p14:dur="2000" advTm="20611"/>
    </mc:Choice>
    <mc:Fallback xmlns="">
      <p:transition spd="slow" advTm="20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5" objId="10"/>
        <p14:stopEvt time="17871" objId="10"/>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BEL-7-23.61  PID 121458</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a:xfrm>
            <a:off x="838200" y="1143000"/>
            <a:ext cx="6723185" cy="2002536"/>
          </a:xfrm>
        </p:spPr>
        <p:txBody>
          <a:bodyPr/>
          <a:lstStyle/>
          <a:p>
            <a:r>
              <a:rPr lang="en-US" dirty="0"/>
              <a:t>Project Description: PROTECT bridge BEL-7-2361 SFN 0700770 from scour.</a:t>
            </a:r>
          </a:p>
          <a:p>
            <a:endParaRPr lang="en-US" dirty="0"/>
          </a:p>
        </p:txBody>
      </p:sp>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a:t>BEL-7-23.61 PID 122458 and BEL-7-24.97 PID 122451</a:t>
            </a:r>
            <a:endParaRPr lang="en-US" dirty="0"/>
          </a:p>
        </p:txBody>
      </p:sp>
      <p:pic>
        <p:nvPicPr>
          <p:cNvPr id="8" name="Picture 7">
            <a:extLst>
              <a:ext uri="{FF2B5EF4-FFF2-40B4-BE49-F238E27FC236}">
                <a16:creationId xmlns:a16="http://schemas.microsoft.com/office/drawing/2014/main" id="{2C69D70E-9DBD-D619-81DA-F1CF6265B7D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37370" y="2356338"/>
            <a:ext cx="4913996" cy="3509018"/>
          </a:xfrm>
          <a:prstGeom prst="rect">
            <a:avLst/>
          </a:prstGeom>
        </p:spPr>
      </p:pic>
      <p:pic>
        <p:nvPicPr>
          <p:cNvPr id="4" name="Recorded Sound">
            <a:hlinkClick r:id="" action="ppaction://media"/>
            <a:extLst>
              <a:ext uri="{FF2B5EF4-FFF2-40B4-BE49-F238E27FC236}">
                <a16:creationId xmlns:a16="http://schemas.microsoft.com/office/drawing/2014/main" id="{582655E4-1EE5-982C-8295-6610EE526F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91092" y="1287494"/>
            <a:ext cx="609600" cy="609600"/>
          </a:xfrm>
          <a:prstGeom prst="rect">
            <a:avLst/>
          </a:prstGeom>
        </p:spPr>
      </p:pic>
    </p:spTree>
    <p:extLst>
      <p:ext uri="{BB962C8B-B14F-4D97-AF65-F5344CB8AC3E}">
        <p14:creationId xmlns:p14="http://schemas.microsoft.com/office/powerpoint/2010/main" val="850391545"/>
      </p:ext>
    </p:extLst>
  </p:cSld>
  <p:clrMapOvr>
    <a:masterClrMapping/>
  </p:clrMapOvr>
  <mc:AlternateContent xmlns:mc="http://schemas.openxmlformats.org/markup-compatibility/2006" xmlns:p14="http://schemas.microsoft.com/office/powerpoint/2010/main">
    <mc:Choice Requires="p14">
      <p:transition spd="slow" p14:dur="2000" advTm="20611"/>
    </mc:Choice>
    <mc:Fallback xmlns="">
      <p:transition spd="slow" advTm="20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5" objId="10"/>
        <p14:stopEvt time="17871" objId="1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Available project information</a:t>
            </a:r>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dirty="0"/>
              <a:t>Some project information is available at the following FTP site:</a:t>
            </a:r>
          </a:p>
          <a:p>
            <a:pPr lvl="1"/>
            <a:r>
              <a:rPr lang="en-US" dirty="0">
                <a:hlinkClick r:id="rId5"/>
              </a:rPr>
              <a:t>https://ftp.dot.state.oh.us/pub/Districts/D11/122458</a:t>
            </a:r>
            <a:endParaRPr lang="en-US" dirty="0"/>
          </a:p>
          <a:p>
            <a:pPr lvl="1"/>
            <a:r>
              <a:rPr lang="en-US" dirty="0"/>
              <a:t>The PIP will be released through SAFE on the programmatic scheduled date</a:t>
            </a:r>
          </a:p>
          <a:p>
            <a:pPr lvl="1"/>
            <a:r>
              <a:rPr lang="en-US" dirty="0"/>
              <a:t>D11 does not release the PIP early</a:t>
            </a:r>
          </a:p>
          <a:p>
            <a:pPr lvl="1"/>
            <a:r>
              <a:rPr lang="en-US" dirty="0"/>
              <a:t>All information on the FTP site is subject to change, please review the information in SAFE to create your LOI</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a:t>BEL-7-23.61 PID 122458 and BEL-7-24.97 PID 122451</a:t>
            </a:r>
            <a:endParaRPr lang="en-US" dirty="0"/>
          </a:p>
        </p:txBody>
      </p:sp>
      <p:pic>
        <p:nvPicPr>
          <p:cNvPr id="7" name="Recorded Sound">
            <a:hlinkClick r:id="" action="ppaction://media"/>
            <a:extLst>
              <a:ext uri="{FF2B5EF4-FFF2-40B4-BE49-F238E27FC236}">
                <a16:creationId xmlns:a16="http://schemas.microsoft.com/office/drawing/2014/main" id="{23E6FD22-5DD5-9305-15CC-A08522D35A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4200" y="5320729"/>
            <a:ext cx="609600" cy="609600"/>
          </a:xfrm>
          <a:prstGeom prst="rect">
            <a:avLst/>
          </a:prstGeom>
        </p:spPr>
      </p:pic>
    </p:spTree>
    <p:extLst>
      <p:ext uri="{BB962C8B-B14F-4D97-AF65-F5344CB8AC3E}">
        <p14:creationId xmlns:p14="http://schemas.microsoft.com/office/powerpoint/2010/main" val="3143874435"/>
      </p:ext>
    </p:extLst>
  </p:cSld>
  <p:clrMapOvr>
    <a:masterClrMapping/>
  </p:clrMapOvr>
  <mc:AlternateContent xmlns:mc="http://schemas.openxmlformats.org/markup-compatibility/2006" xmlns:p14="http://schemas.microsoft.com/office/powerpoint/2010/main">
    <mc:Choice Requires="p14">
      <p:transition spd="slow" p14:dur="2000" advTm="31103"/>
    </mc:Choice>
    <mc:Fallback xmlns="">
      <p:transition spd="slow" advTm="31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1" objId="7"/>
        <p14:stopEvt time="30192" objId="7"/>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Project scope</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a:xfrm>
            <a:off x="627321" y="1143000"/>
            <a:ext cx="10994065" cy="4906964"/>
          </a:xfrm>
        </p:spPr>
        <p:txBody>
          <a:bodyPr/>
          <a:lstStyle/>
          <a:p>
            <a:pPr lvl="1"/>
            <a:r>
              <a:rPr lang="en-US" sz="4000" dirty="0"/>
              <a:t>The major items of work include:</a:t>
            </a:r>
          </a:p>
          <a:p>
            <a:pPr lvl="2"/>
            <a:r>
              <a:rPr lang="en-US" sz="2400" dirty="0"/>
              <a:t>Scour analysis and design of countermeasures</a:t>
            </a:r>
          </a:p>
          <a:p>
            <a:pPr lvl="2"/>
            <a:r>
              <a:rPr lang="en-US" sz="2400" dirty="0"/>
              <a:t>Maintenance of Traffic</a:t>
            </a:r>
          </a:p>
          <a:p>
            <a:pPr lvl="2"/>
            <a:r>
              <a:rPr lang="en-US" sz="2400" dirty="0"/>
              <a:t>Construction Access</a:t>
            </a:r>
          </a:p>
          <a:p>
            <a:pPr lvl="2"/>
            <a:r>
              <a:rPr lang="en-US" sz="2400" dirty="0"/>
              <a:t>ODOT will provide Survey and Soil Borings</a:t>
            </a:r>
          </a:p>
          <a:p>
            <a:pPr lvl="3"/>
            <a:r>
              <a:rPr lang="en-US" sz="2000" dirty="0"/>
              <a:t>Additional soil borings may or may not be necessary</a:t>
            </a:r>
          </a:p>
          <a:p>
            <a:endParaRPr lang="en-US" dirty="0"/>
          </a:p>
        </p:txBody>
      </p:sp>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a:t>BEL-7-23.61 PID 122458 and BEL-7-24.97 PID 122451</a:t>
            </a:r>
            <a:endParaRPr lang="en-US" dirty="0"/>
          </a:p>
        </p:txBody>
      </p:sp>
      <p:pic>
        <p:nvPicPr>
          <p:cNvPr id="4" name="Recorded Sound">
            <a:hlinkClick r:id="" action="ppaction://media"/>
            <a:extLst>
              <a:ext uri="{FF2B5EF4-FFF2-40B4-BE49-F238E27FC236}">
                <a16:creationId xmlns:a16="http://schemas.microsoft.com/office/drawing/2014/main" id="{67AF144F-4350-AC2C-4E18-F86C583C61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010" y="5440364"/>
            <a:ext cx="609600" cy="609600"/>
          </a:xfrm>
          <a:prstGeom prst="rect">
            <a:avLst/>
          </a:prstGeom>
        </p:spPr>
      </p:pic>
    </p:spTree>
    <p:extLst>
      <p:ext uri="{BB962C8B-B14F-4D97-AF65-F5344CB8AC3E}">
        <p14:creationId xmlns:p14="http://schemas.microsoft.com/office/powerpoint/2010/main" val="2527776716"/>
      </p:ext>
    </p:extLst>
  </p:cSld>
  <p:clrMapOvr>
    <a:masterClrMapping/>
  </p:clrMapOvr>
  <mc:AlternateContent xmlns:mc="http://schemas.openxmlformats.org/markup-compatibility/2006" xmlns:p14="http://schemas.microsoft.com/office/powerpoint/2010/main">
    <mc:Choice Requires="p14">
      <p:transition spd="slow" p14:dur="2000" advTm="23807"/>
    </mc:Choice>
    <mc:Fallback xmlns="">
      <p:transition spd="slow" advTm="23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6" objId="4"/>
        <p14:stopEvt time="11118"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Consultant </a:t>
            </a:r>
            <a:r>
              <a:rPr lang="en-US" dirty="0" err="1"/>
              <a:t>Prequalifications</a:t>
            </a:r>
            <a:endParaRPr lang="en-US" dirty="0"/>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dirty="0"/>
              <a:t>Non-Complex Roadway Design</a:t>
            </a:r>
          </a:p>
          <a:p>
            <a:r>
              <a:rPr lang="en-US" dirty="0"/>
              <a:t>Various Geotechnical Services</a:t>
            </a:r>
          </a:p>
          <a:p>
            <a:r>
              <a:rPr lang="en-US" dirty="0"/>
              <a:t>Bridge Design Level 2</a:t>
            </a:r>
          </a:p>
          <a:p>
            <a:r>
              <a:rPr lang="en-US" dirty="0"/>
              <a:t>Bridge Inspection Level 1</a:t>
            </a:r>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a:t>BEL-7-23.61 PID 122458 and BEL-7-24.97 PID 122451</a:t>
            </a:r>
            <a:endParaRPr lang="en-US" dirty="0"/>
          </a:p>
        </p:txBody>
      </p:sp>
      <p:pic>
        <p:nvPicPr>
          <p:cNvPr id="6" name="Recorded Sound">
            <a:hlinkClick r:id="" action="ppaction://media"/>
            <a:extLst>
              <a:ext uri="{FF2B5EF4-FFF2-40B4-BE49-F238E27FC236}">
                <a16:creationId xmlns:a16="http://schemas.microsoft.com/office/drawing/2014/main" id="{876664A6-4D79-E8A9-4B96-DB48CF04B4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6712" y="5410200"/>
            <a:ext cx="609600" cy="609600"/>
          </a:xfrm>
          <a:prstGeom prst="rect">
            <a:avLst/>
          </a:prstGeom>
        </p:spPr>
      </p:pic>
    </p:spTree>
    <p:extLst>
      <p:ext uri="{BB962C8B-B14F-4D97-AF65-F5344CB8AC3E}">
        <p14:creationId xmlns:p14="http://schemas.microsoft.com/office/powerpoint/2010/main" val="242801649"/>
      </p:ext>
    </p:extLst>
  </p:cSld>
  <p:clrMapOvr>
    <a:masterClrMapping/>
  </p:clrMapOvr>
  <mc:AlternateContent xmlns:mc="http://schemas.openxmlformats.org/markup-compatibility/2006" xmlns:p14="http://schemas.microsoft.com/office/powerpoint/2010/main">
    <mc:Choice Requires="p14">
      <p:transition spd="slow" p14:dur="2000" advTm="12498"/>
    </mc:Choice>
    <mc:Fallback xmlns="">
      <p:transition spd="slow" advTm="12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33" objId="6"/>
        <p14:stopEvt time="8847" objId="6"/>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a:t>
            </a:r>
          </a:p>
        </p:txBody>
      </p:sp>
      <p:pic>
        <p:nvPicPr>
          <p:cNvPr id="14" name="Picture 13">
            <a:extLst>
              <a:ext uri="{FF2B5EF4-FFF2-40B4-BE49-F238E27FC236}">
                <a16:creationId xmlns:a16="http://schemas.microsoft.com/office/drawing/2014/main" id="{223212BB-F04F-FB17-C716-B5435BA16827}"/>
              </a:ext>
            </a:extLst>
          </p:cNvPr>
          <p:cNvPicPr>
            <a:picLocks noChangeAspect="1"/>
          </p:cNvPicPr>
          <p:nvPr/>
        </p:nvPicPr>
        <p:blipFill>
          <a:blip r:embed="rId5">
            <a:extLst>
              <a:ext uri="{28A0092B-C50C-407E-A947-70E740481C1C}">
                <a14:useLocalDpi xmlns:a14="http://schemas.microsoft.com/office/drawing/2010/main" val="0"/>
              </a:ext>
            </a:extLst>
          </a:blip>
          <a:srcRect t="13689" b="13689"/>
          <a:stretch/>
        </p:blipFill>
        <p:spPr>
          <a:xfrm>
            <a:off x="1524000" y="1562986"/>
            <a:ext cx="9144000" cy="3732028"/>
          </a:xfrm>
          <a:prstGeom prst="rect">
            <a:avLst/>
          </a:prstGeom>
        </p:spPr>
      </p:pic>
      <p:pic>
        <p:nvPicPr>
          <p:cNvPr id="3" name="Recorded Sound">
            <a:hlinkClick r:id="" action="ppaction://media"/>
            <a:extLst>
              <a:ext uri="{FF2B5EF4-FFF2-40B4-BE49-F238E27FC236}">
                <a16:creationId xmlns:a16="http://schemas.microsoft.com/office/drawing/2014/main" id="{B25CC0D1-933B-0C42-282D-6C63F71157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8232" y="5388935"/>
            <a:ext cx="609600" cy="609600"/>
          </a:xfrm>
          <a:prstGeom prst="rect">
            <a:avLst/>
          </a:prstGeom>
        </p:spPr>
      </p:pic>
      <p:sp>
        <p:nvSpPr>
          <p:cNvPr id="4" name="Footer Placeholder 3">
            <a:extLst>
              <a:ext uri="{FF2B5EF4-FFF2-40B4-BE49-F238E27FC236}">
                <a16:creationId xmlns:a16="http://schemas.microsoft.com/office/drawing/2014/main" id="{467EC45E-BDE8-AB0D-4A40-23023388506B}"/>
              </a:ext>
            </a:extLst>
          </p:cNvPr>
          <p:cNvSpPr>
            <a:spLocks noGrp="1"/>
          </p:cNvSpPr>
          <p:nvPr>
            <p:ph type="ftr" sz="quarter" idx="3"/>
          </p:nvPr>
        </p:nvSpPr>
        <p:spPr/>
        <p:txBody>
          <a:bodyPr/>
          <a:lstStyle/>
          <a:p>
            <a:r>
              <a:rPr lang="en-US"/>
              <a:t>BEL-7-23.61 PID 122458 and BEL-7-24.97 PID 122451</a:t>
            </a:r>
          </a:p>
        </p:txBody>
      </p:sp>
    </p:spTree>
    <p:extLst>
      <p:ext uri="{BB962C8B-B14F-4D97-AF65-F5344CB8AC3E}">
        <p14:creationId xmlns:p14="http://schemas.microsoft.com/office/powerpoint/2010/main" val="1239459722"/>
      </p:ext>
    </p:extLst>
  </p:cSld>
  <p:clrMapOvr>
    <a:masterClrMapping/>
  </p:clrMapOvr>
  <mc:AlternateContent xmlns:mc="http://schemas.openxmlformats.org/markup-compatibility/2006" xmlns:p14="http://schemas.microsoft.com/office/powerpoint/2010/main">
    <mc:Choice Requires="p14">
      <p:transition spd="slow" p14:dur="2000" advTm="14343"/>
    </mc:Choice>
    <mc:Fallback xmlns="">
      <p:transition spd="slow" advTm="14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5" objId="3"/>
        <p14:stopEvt time="14039"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69C7E-902F-EECC-1E13-77347C3AB4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BF54B6-F2B9-1840-AD3C-F5540192006D}"/>
              </a:ext>
            </a:extLst>
          </p:cNvPr>
          <p:cNvSpPr>
            <a:spLocks noGrp="1"/>
          </p:cNvSpPr>
          <p:nvPr>
            <p:ph type="title"/>
          </p:nvPr>
        </p:nvSpPr>
        <p:spPr/>
        <p:txBody>
          <a:bodyPr/>
          <a:lstStyle/>
          <a:p>
            <a:r>
              <a:rPr lang="en-US" dirty="0"/>
              <a:t>Field Photo</a:t>
            </a:r>
          </a:p>
        </p:txBody>
      </p:sp>
      <p:pic>
        <p:nvPicPr>
          <p:cNvPr id="14" name="Picture 13">
            <a:extLst>
              <a:ext uri="{FF2B5EF4-FFF2-40B4-BE49-F238E27FC236}">
                <a16:creationId xmlns:a16="http://schemas.microsoft.com/office/drawing/2014/main" id="{CBD13AEB-1F23-C67D-F3A7-2D160FA73D98}"/>
              </a:ext>
            </a:extLst>
          </p:cNvPr>
          <p:cNvPicPr>
            <a:picLocks noChangeAspect="1"/>
          </p:cNvPicPr>
          <p:nvPr/>
        </p:nvPicPr>
        <p:blipFill>
          <a:blip r:embed="rId3">
            <a:extLst>
              <a:ext uri="{28A0092B-C50C-407E-A947-70E740481C1C}">
                <a14:useLocalDpi xmlns:a14="http://schemas.microsoft.com/office/drawing/2010/main" val="0"/>
              </a:ext>
            </a:extLst>
          </a:blip>
          <a:srcRect t="32735" b="720"/>
          <a:stretch>
            <a:fillRect/>
          </a:stretch>
        </p:blipFill>
        <p:spPr>
          <a:xfrm>
            <a:off x="1524000" y="1562986"/>
            <a:ext cx="9144000" cy="3732028"/>
          </a:xfrm>
          <a:prstGeom prst="rect">
            <a:avLst/>
          </a:prstGeom>
        </p:spPr>
      </p:pic>
      <p:sp>
        <p:nvSpPr>
          <p:cNvPr id="4" name="Footer Placeholder 3">
            <a:extLst>
              <a:ext uri="{FF2B5EF4-FFF2-40B4-BE49-F238E27FC236}">
                <a16:creationId xmlns:a16="http://schemas.microsoft.com/office/drawing/2014/main" id="{B52E6446-1739-76C7-03CB-CFAB17717707}"/>
              </a:ext>
            </a:extLst>
          </p:cNvPr>
          <p:cNvSpPr>
            <a:spLocks noGrp="1"/>
          </p:cNvSpPr>
          <p:nvPr>
            <p:ph type="ftr" sz="quarter" idx="3"/>
          </p:nvPr>
        </p:nvSpPr>
        <p:spPr/>
        <p:txBody>
          <a:bodyPr/>
          <a:lstStyle/>
          <a:p>
            <a:r>
              <a:rPr lang="en-US"/>
              <a:t>BEL-7-23.61 PID 122458 and BEL-7-24.97 PID 122451</a:t>
            </a:r>
          </a:p>
        </p:txBody>
      </p:sp>
    </p:spTree>
    <p:extLst>
      <p:ext uri="{BB962C8B-B14F-4D97-AF65-F5344CB8AC3E}">
        <p14:creationId xmlns:p14="http://schemas.microsoft.com/office/powerpoint/2010/main" val="2019309610"/>
      </p:ext>
    </p:extLst>
  </p:cSld>
  <p:clrMapOvr>
    <a:masterClrMapping/>
  </p:clrMapOvr>
  <mc:AlternateContent xmlns:mc="http://schemas.openxmlformats.org/markup-compatibility/2006" xmlns:p14="http://schemas.microsoft.com/office/powerpoint/2010/main">
    <mc:Choice Requires="p14">
      <p:transition spd="slow" p14:dur="2000" advTm="14343"/>
    </mc:Choice>
    <mc:Fallback xmlns="">
      <p:transition spd="slow" advTm="14343"/>
    </mc:Fallback>
  </mc:AlternateContent>
  <p:extLst>
    <p:ext uri="{E180D4A7-C9FB-4DFB-919C-405C955672EB}">
      <p14:showEvtLst xmlns:p14="http://schemas.microsoft.com/office/powerpoint/2010/main">
        <p14:playEvt time="5" objId="3"/>
        <p14:stopEvt time="14039"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BC241-1983-E932-2E43-EE25CA9BC9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F6E384-561D-0075-695E-57BC7E109741}"/>
              </a:ext>
            </a:extLst>
          </p:cNvPr>
          <p:cNvSpPr>
            <a:spLocks noGrp="1"/>
          </p:cNvSpPr>
          <p:nvPr>
            <p:ph type="title"/>
          </p:nvPr>
        </p:nvSpPr>
        <p:spPr/>
        <p:txBody>
          <a:bodyPr/>
          <a:lstStyle/>
          <a:p>
            <a:r>
              <a:rPr lang="en-US" dirty="0"/>
              <a:t>BEL-7-24.97  PID 121451</a:t>
            </a:r>
          </a:p>
        </p:txBody>
      </p:sp>
      <p:sp>
        <p:nvSpPr>
          <p:cNvPr id="3" name="Content Placeholder 2">
            <a:extLst>
              <a:ext uri="{FF2B5EF4-FFF2-40B4-BE49-F238E27FC236}">
                <a16:creationId xmlns:a16="http://schemas.microsoft.com/office/drawing/2014/main" id="{4F8F4EA2-6D27-5292-5793-96C5169541A0}"/>
              </a:ext>
            </a:extLst>
          </p:cNvPr>
          <p:cNvSpPr>
            <a:spLocks noGrp="1"/>
          </p:cNvSpPr>
          <p:nvPr>
            <p:ph idx="1"/>
          </p:nvPr>
        </p:nvSpPr>
        <p:spPr>
          <a:xfrm>
            <a:off x="838200" y="1266092"/>
            <a:ext cx="5703277" cy="3880338"/>
          </a:xfrm>
        </p:spPr>
        <p:txBody>
          <a:bodyPr/>
          <a:lstStyle/>
          <a:p>
            <a:r>
              <a:rPr lang="en-US" sz="3200" dirty="0"/>
              <a:t>Project Description: PROTECT bridge BEL-7-2497 SFN 0700797 from scour.</a:t>
            </a:r>
          </a:p>
          <a:p>
            <a:r>
              <a:rPr lang="en-US" sz="3200" dirty="0"/>
              <a:t>Project will also reestablish the shoulders and </a:t>
            </a:r>
            <a:r>
              <a:rPr lang="en-US" sz="3200" dirty="0" err="1"/>
              <a:t>foreslope</a:t>
            </a:r>
            <a:r>
              <a:rPr lang="en-US" sz="3200" dirty="0"/>
              <a:t> of TR 469</a:t>
            </a:r>
          </a:p>
          <a:p>
            <a:endParaRPr lang="en-US" dirty="0"/>
          </a:p>
        </p:txBody>
      </p:sp>
      <p:sp>
        <p:nvSpPr>
          <p:cNvPr id="5" name="Footer Placeholder 17">
            <a:extLst>
              <a:ext uri="{FF2B5EF4-FFF2-40B4-BE49-F238E27FC236}">
                <a16:creationId xmlns:a16="http://schemas.microsoft.com/office/drawing/2014/main" id="{BC400F31-EC5E-8E19-8F3F-C70925A81792}"/>
              </a:ext>
            </a:extLst>
          </p:cNvPr>
          <p:cNvSpPr>
            <a:spLocks noGrp="1"/>
          </p:cNvSpPr>
          <p:nvPr>
            <p:ph type="ftr" sz="quarter" idx="3"/>
          </p:nvPr>
        </p:nvSpPr>
        <p:spPr>
          <a:xfrm>
            <a:off x="1447800" y="6324600"/>
            <a:ext cx="7756218" cy="365760"/>
          </a:xfrm>
        </p:spPr>
        <p:txBody>
          <a:bodyPr>
            <a:normAutofit/>
          </a:bodyPr>
          <a:lstStyle/>
          <a:p>
            <a:pPr>
              <a:defRPr/>
            </a:pPr>
            <a:r>
              <a:rPr lang="en-US"/>
              <a:t>BEL-7-23.61 PID 122458 and BEL-7-24.97 PID 122451</a:t>
            </a:r>
            <a:endParaRPr lang="en-US" dirty="0"/>
          </a:p>
        </p:txBody>
      </p:sp>
      <p:pic>
        <p:nvPicPr>
          <p:cNvPr id="8" name="Picture 7">
            <a:extLst>
              <a:ext uri="{FF2B5EF4-FFF2-40B4-BE49-F238E27FC236}">
                <a16:creationId xmlns:a16="http://schemas.microsoft.com/office/drawing/2014/main" id="{D5A6FBB4-A70A-3BD7-8653-6DAC9CC1A45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12523" y="1482650"/>
            <a:ext cx="4638925" cy="4382706"/>
          </a:xfrm>
          <a:prstGeom prst="rect">
            <a:avLst/>
          </a:prstGeom>
        </p:spPr>
      </p:pic>
      <p:pic>
        <p:nvPicPr>
          <p:cNvPr id="4" name="Recorded Sound">
            <a:hlinkClick r:id="" action="ppaction://media"/>
            <a:extLst>
              <a:ext uri="{FF2B5EF4-FFF2-40B4-BE49-F238E27FC236}">
                <a16:creationId xmlns:a16="http://schemas.microsoft.com/office/drawing/2014/main" id="{7A5EE6CA-06D4-D20E-93BF-AEDE8077C1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6648" y="1069571"/>
            <a:ext cx="609600" cy="609600"/>
          </a:xfrm>
          <a:prstGeom prst="rect">
            <a:avLst/>
          </a:prstGeom>
        </p:spPr>
      </p:pic>
    </p:spTree>
    <p:extLst>
      <p:ext uri="{BB962C8B-B14F-4D97-AF65-F5344CB8AC3E}">
        <p14:creationId xmlns:p14="http://schemas.microsoft.com/office/powerpoint/2010/main" val="63972579"/>
      </p:ext>
    </p:extLst>
  </p:cSld>
  <p:clrMapOvr>
    <a:masterClrMapping/>
  </p:clrMapOvr>
  <mc:AlternateContent xmlns:mc="http://schemas.openxmlformats.org/markup-compatibility/2006" xmlns:p14="http://schemas.microsoft.com/office/powerpoint/2010/main">
    <mc:Choice Requires="p14">
      <p:transition spd="slow" p14:dur="2000" advTm="20611"/>
    </mc:Choice>
    <mc:Fallback xmlns="">
      <p:transition spd="slow" advTm="20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5" objId="10"/>
        <p14:stopEvt time="17871" objId="10"/>
      </p14:showEvtLst>
    </p:ext>
  </p:extLst>
</p:sld>
</file>

<file path=ppt/theme/theme1.xml><?xml version="1.0" encoding="utf-8"?>
<a:theme xmlns:a="http://schemas.openxmlformats.org/drawingml/2006/main" name="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05C344BA-724F-4348-A70B-EFC1BBB54300}"/>
    </a:ext>
  </a:extLst>
</a:theme>
</file>

<file path=ppt/theme/theme2.xml><?xml version="1.0" encoding="utf-8"?>
<a:theme xmlns:a="http://schemas.openxmlformats.org/drawingml/2006/main" name="1_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FB46CD2F-2185-4BA3-8834-91383C1145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920f5b4-f35a-4bd1-ab57-79db69ad10fb}" enabled="1" method="Standard" siteId="{50f8fcc4-94d8-4f07-84eb-36ed57c7c8a2}" contentBits="0" removed="0"/>
</clbl:labelList>
</file>

<file path=docProps/app.xml><?xml version="1.0" encoding="utf-8"?>
<Properties xmlns="http://schemas.openxmlformats.org/officeDocument/2006/extended-properties" xmlns:vt="http://schemas.openxmlformats.org/officeDocument/2006/docPropsVTypes">
  <Template>ODOT-Heart-Of-It-All-16-9-Light-Template</Template>
  <TotalTime>189</TotalTime>
  <Words>1109</Words>
  <Application>Microsoft Office PowerPoint</Application>
  <PresentationFormat>Widescreen</PresentationFormat>
  <Paragraphs>107</Paragraphs>
  <Slides>17</Slides>
  <Notes>17</Notes>
  <HiddenSlides>0</HiddenSlides>
  <MMClips>13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Aptos</vt:lpstr>
      <vt:lpstr>Arial</vt:lpstr>
      <vt:lpstr>Georgia</vt:lpstr>
      <vt:lpstr>Source Sans 3</vt:lpstr>
      <vt:lpstr>Source Sans 3 Black</vt:lpstr>
      <vt:lpstr>ODOT-HoIA-Theme-1</vt:lpstr>
      <vt:lpstr>1_ODOT-HoIA-Theme-1</vt:lpstr>
      <vt:lpstr>JANUARY 2026 Programmatic </vt:lpstr>
      <vt:lpstr>TWO PROJECTS – ONE DESIGN CONTRACT</vt:lpstr>
      <vt:lpstr>BEL-7-23.61  PID 121458</vt:lpstr>
      <vt:lpstr>Available project information</vt:lpstr>
      <vt:lpstr>Project scope</vt:lpstr>
      <vt:lpstr>Consultant Prequalifications</vt:lpstr>
      <vt:lpstr>Field Photo</vt:lpstr>
      <vt:lpstr>Field Photo</vt:lpstr>
      <vt:lpstr>BEL-7-24.97  PID 121451</vt:lpstr>
      <vt:lpstr>Available project information</vt:lpstr>
      <vt:lpstr>Project scope</vt:lpstr>
      <vt:lpstr>Consultant Prequalifications</vt:lpstr>
      <vt:lpstr>Field Photo</vt:lpstr>
      <vt:lpstr>Field Photo</vt:lpstr>
      <vt:lpstr>Field Photo</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Debolt, Eric</dc:creator>
  <cp:lastModifiedBy>Slanina, Adrienne</cp:lastModifiedBy>
  <cp:revision>19</cp:revision>
  <cp:lastPrinted>2025-11-18T14:19:06Z</cp:lastPrinted>
  <dcterms:created xsi:type="dcterms:W3CDTF">2024-09-11T11:49:33Z</dcterms:created>
  <dcterms:modified xsi:type="dcterms:W3CDTF">2025-12-12T16:17:07Z</dcterms:modified>
</cp:coreProperties>
</file>