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8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376" r:id="rId2"/>
    <p:sldId id="354" r:id="rId3"/>
    <p:sldId id="377" r:id="rId4"/>
    <p:sldId id="373" r:id="rId5"/>
    <p:sldId id="369" r:id="rId6"/>
    <p:sldId id="378" r:id="rId7"/>
    <p:sldId id="358" r:id="rId8"/>
    <p:sldId id="363" r:id="rId9"/>
    <p:sldId id="381" r:id="rId10"/>
    <p:sldId id="367" r:id="rId11"/>
    <p:sldId id="382" r:id="rId12"/>
    <p:sldId id="379" r:id="rId13"/>
    <p:sldId id="362" r:id="rId14"/>
    <p:sldId id="365" r:id="rId15"/>
    <p:sldId id="361" r:id="rId16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6B5"/>
    <a:srgbClr val="FFABAB"/>
    <a:srgbClr val="996633"/>
    <a:srgbClr val="FF0000"/>
    <a:srgbClr val="0D804E"/>
    <a:srgbClr val="FF3B3B"/>
    <a:srgbClr val="F3F9FA"/>
    <a:srgbClr val="E7F3F4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80586" autoAdjust="0"/>
  </p:normalViewPr>
  <p:slideViewPr>
    <p:cSldViewPr>
      <p:cViewPr varScale="1">
        <p:scale>
          <a:sx n="98" d="100"/>
          <a:sy n="98" d="100"/>
        </p:scale>
        <p:origin x="18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2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7" tIns="45803" rIns="91607" bIns="45803" numCol="1" anchor="t" anchorCtr="0" compatLnSpc="1">
            <a:prstTxWarp prst="textNoShape">
              <a:avLst/>
            </a:prstTxWarp>
          </a:bodyPr>
          <a:lstStyle>
            <a:lvl1pPr defTabSz="915325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9726" y="1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7" tIns="45803" rIns="91607" bIns="45803" numCol="1" anchor="t" anchorCtr="0" compatLnSpc="1">
            <a:prstTxWarp prst="textNoShape">
              <a:avLst/>
            </a:prstTxWarp>
          </a:bodyPr>
          <a:lstStyle>
            <a:lvl1pPr algn="r" defTabSz="915325">
              <a:defRPr sz="1200"/>
            </a:lvl1pPr>
          </a:lstStyle>
          <a:p>
            <a:fld id="{2E1828A4-1672-4CF1-B7C3-8162738FF0E4}" type="datetimeFigureOut">
              <a:rPr lang="en-US"/>
              <a:pPr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44198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7" tIns="45803" rIns="91607" bIns="45803" numCol="1" anchor="b" anchorCtr="0" compatLnSpc="1">
            <a:prstTxWarp prst="textNoShape">
              <a:avLst/>
            </a:prstTxWarp>
          </a:bodyPr>
          <a:lstStyle>
            <a:lvl1pPr defTabSz="915325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9726" y="8844198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7" tIns="45803" rIns="91607" bIns="45803" numCol="1" anchor="b" anchorCtr="0" compatLnSpc="1">
            <a:prstTxWarp prst="textNoShape">
              <a:avLst/>
            </a:prstTxWarp>
          </a:bodyPr>
          <a:lstStyle>
            <a:lvl1pPr algn="r" defTabSz="915325">
              <a:defRPr sz="1200"/>
            </a:lvl1pPr>
          </a:lstStyle>
          <a:p>
            <a:fld id="{17219241-BF29-46A9-BD6E-FCB2EA0F4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2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26" tIns="46463" rIns="92926" bIns="46463" numCol="1" anchor="t" anchorCtr="0" compatLnSpc="1">
            <a:prstTxWarp prst="textNoShape">
              <a:avLst/>
            </a:prstTxWarp>
          </a:bodyPr>
          <a:lstStyle>
            <a:lvl1pPr defTabSz="91532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26" y="1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26" tIns="46463" rIns="92926" bIns="46463" numCol="1" anchor="t" anchorCtr="0" compatLnSpc="1">
            <a:prstTxWarp prst="textNoShape">
              <a:avLst/>
            </a:prstTxWarp>
          </a:bodyPr>
          <a:lstStyle>
            <a:lvl1pPr algn="r" defTabSz="91532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6913"/>
            <a:ext cx="4659313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933" y="4423639"/>
            <a:ext cx="5620410" cy="419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26" tIns="46463" rIns="92926" bIns="464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4198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26" tIns="46463" rIns="92926" bIns="46463" numCol="1" anchor="b" anchorCtr="0" compatLnSpc="1">
            <a:prstTxWarp prst="textNoShape">
              <a:avLst/>
            </a:prstTxWarp>
          </a:bodyPr>
          <a:lstStyle>
            <a:lvl1pPr defTabSz="91532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26" y="8844198"/>
            <a:ext cx="3045025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26" tIns="46463" rIns="92926" bIns="46463" numCol="1" anchor="b" anchorCtr="0" compatLnSpc="1">
            <a:prstTxWarp prst="textNoShape">
              <a:avLst/>
            </a:prstTxWarp>
          </a:bodyPr>
          <a:lstStyle>
            <a:lvl1pPr algn="r" defTabSz="915325" eaLnBrk="0" hangingPunct="0">
              <a:defRPr sz="1200"/>
            </a:lvl1pPr>
          </a:lstStyle>
          <a:p>
            <a:fld id="{F46E9B8D-9576-4324-A52E-0DB77D9E2C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83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D9B57-7CDE-4A48-882B-656738AD5614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529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baseline="0" dirty="0" smtClean="0"/>
              <a:t>Add a WB right turn lane at Brookpark/State Rd intersection (Additional ROW required)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(-)  Restripe NB receiving lanes on State Road from the </a:t>
            </a:r>
            <a:r>
              <a:rPr lang="en-US" baseline="0" dirty="0" err="1" smtClean="0"/>
              <a:t>Brookpark</a:t>
            </a:r>
            <a:r>
              <a:rPr lang="en-US" baseline="0" dirty="0" smtClean="0"/>
              <a:t> intersection from 3 lanes to a 2-lane section for better channelization.</a:t>
            </a:r>
          </a:p>
          <a:p>
            <a:r>
              <a:rPr lang="en-US" dirty="0" smtClean="0"/>
              <a:t>(3) Revise NB approach at EB ramps intersection from the existing</a:t>
            </a:r>
            <a:r>
              <a:rPr lang="en-US" baseline="0" dirty="0" smtClean="0"/>
              <a:t> T(L)-T-TR-R configuration to a T(L)-T(L)-T-R configuration. The T(L) lane designation represents the back of the NB-to-WB left turn slots, south of the EB exit ramp intersection.    Expand throat width on inside of NB double left to I-480 WB.</a:t>
            </a:r>
          </a:p>
          <a:p>
            <a:r>
              <a:rPr lang="en-US" baseline="0" dirty="0" smtClean="0"/>
              <a:t>(5) Revise the SB approach at the WB ramps intersection from the existing T-T-TR to a T(L)-T-T-R configuration. The T(L) lane designation represents the back of the SB-to-EB left turn slot, north of the WB exit ramp intersection.</a:t>
            </a:r>
            <a:endParaRPr lang="en-US" dirty="0" smtClean="0"/>
          </a:p>
          <a:p>
            <a:pPr defTabSz="883128">
              <a:defRPr/>
            </a:pPr>
            <a:r>
              <a:rPr lang="en-US" baseline="0" dirty="0" smtClean="0"/>
              <a:t>(6) Form left turn lanes on State Road between WB ramps and Ralph/Burger Avenue within existing pavement width.</a:t>
            </a:r>
          </a:p>
          <a:p>
            <a:pPr marL="0" marR="0" indent="0" algn="l" defTabSz="88312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/>
              <a:t>NOTE</a:t>
            </a:r>
            <a:r>
              <a:rPr lang="en-US" dirty="0" smtClean="0"/>
              <a:t>:  Improvements on State Road can be accommodated within existing</a:t>
            </a:r>
            <a:r>
              <a:rPr lang="en-US" baseline="0" dirty="0" smtClean="0"/>
              <a:t> pavement.</a:t>
            </a:r>
          </a:p>
          <a:p>
            <a:pPr defTabSz="883128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8330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Widen WB exit ramp turn lanes from 200’ to </a:t>
            </a:r>
            <a:r>
              <a:rPr lang="en-US" dirty="0" smtClean="0"/>
              <a:t>600’</a:t>
            </a:r>
          </a:p>
        </p:txBody>
      </p:sp>
    </p:spTree>
    <p:extLst>
      <p:ext uri="{BB962C8B-B14F-4D97-AF65-F5344CB8AC3E}">
        <p14:creationId xmlns:p14="http://schemas.microsoft.com/office/powerpoint/2010/main" val="4186899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Interchange Operations Study (IOS) Required</a:t>
            </a:r>
          </a:p>
        </p:txBody>
      </p:sp>
    </p:spTree>
    <p:extLst>
      <p:ext uri="{BB962C8B-B14F-4D97-AF65-F5344CB8AC3E}">
        <p14:creationId xmlns:p14="http://schemas.microsoft.com/office/powerpoint/2010/main" val="3576242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E9B8D-9576-4324-A52E-0DB77D9E2C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3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E9B8D-9576-4324-A52E-0DB77D9E2C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238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Closely spaced</a:t>
            </a:r>
            <a:r>
              <a:rPr lang="en-US" baseline="0" dirty="0" smtClean="0"/>
              <a:t> intersections on State Road from I-480 ramps to Brookpark Road intersection</a:t>
            </a:r>
          </a:p>
          <a:p>
            <a:r>
              <a:rPr lang="en-US" baseline="0" dirty="0" smtClean="0"/>
              <a:t>Safety Analyst Ranking:</a:t>
            </a:r>
          </a:p>
          <a:p>
            <a:r>
              <a:rPr lang="en-US" baseline="0" dirty="0" smtClean="0"/>
              <a:t>I-480 – Year 2012 (64), Year 2013 (67)</a:t>
            </a:r>
          </a:p>
          <a:p>
            <a:r>
              <a:rPr lang="en-US" baseline="0" dirty="0" smtClean="0"/>
              <a:t>SR 94 and Brookpark intersection – Year 2010 (35), Year 2013 (87)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E9B8D-9576-4324-A52E-0DB77D9E2C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2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Queues extend from the Brookpark intersection during AM and PM peak periods</a:t>
            </a:r>
          </a:p>
          <a:p>
            <a:r>
              <a:rPr lang="en-US" dirty="0" smtClean="0"/>
              <a:t>Closely spaced ramp intersections cannot provide sufficient storage for turning movements to/from I-480</a:t>
            </a:r>
          </a:p>
          <a:p>
            <a:r>
              <a:rPr lang="en-US" dirty="0" smtClean="0"/>
              <a:t>Queues on I-480 WB exit ramp to State</a:t>
            </a:r>
            <a:r>
              <a:rPr lang="en-US" baseline="0" dirty="0" smtClean="0"/>
              <a:t> Road </a:t>
            </a:r>
            <a:r>
              <a:rPr lang="en-US" dirty="0" smtClean="0"/>
              <a:t>extend to mainline I-480 during PM peak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E9B8D-9576-4324-A52E-0DB77D9E2C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1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E9B8D-9576-4324-A52E-0DB77D9E2C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189 crashes on State Road and its intersections from Brookpark to Ralph/Burger</a:t>
            </a:r>
          </a:p>
          <a:p>
            <a:r>
              <a:rPr lang="en-US" baseline="0" dirty="0" smtClean="0"/>
              <a:t>An additional 12 crashes on I-480 WB mainline near the State Road exit ramp/gore area during weekday PM peak hour conditions</a:t>
            </a:r>
          </a:p>
        </p:txBody>
      </p:sp>
    </p:spTree>
    <p:extLst>
      <p:ext uri="{BB962C8B-B14F-4D97-AF65-F5344CB8AC3E}">
        <p14:creationId xmlns:p14="http://schemas.microsoft.com/office/powerpoint/2010/main" val="44270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Adding WB right</a:t>
            </a:r>
            <a:r>
              <a:rPr lang="en-US" sz="1200" baseline="0" dirty="0" smtClean="0"/>
              <a:t> turn lane increases intersection capacity</a:t>
            </a:r>
            <a:endParaRPr lang="en-US" sz="1200" dirty="0" smtClean="0"/>
          </a:p>
          <a:p>
            <a:r>
              <a:rPr lang="en-US" sz="1200" dirty="0" smtClean="0"/>
              <a:t>WB exit turn lane extension mitigates ramp queues/crashes</a:t>
            </a:r>
          </a:p>
          <a:p>
            <a:pPr defTabSz="883128">
              <a:defRPr/>
            </a:pPr>
            <a:r>
              <a:rPr lang="en-US" sz="1200" dirty="0" smtClean="0"/>
              <a:t>NB lane mitigates lane imbalance</a:t>
            </a:r>
          </a:p>
          <a:p>
            <a:pPr marL="883128" lvl="1" indent="-496759" eaLnBrk="1" hangingPunct="1">
              <a:lnSpc>
                <a:spcPct val="90000"/>
              </a:lnSpc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70% of approach volumes destine to WB ramp</a:t>
            </a:r>
          </a:p>
          <a:p>
            <a:pPr marL="883128" lvl="1" indent="-496759" eaLnBrk="1" hangingPunct="1">
              <a:lnSpc>
                <a:spcPct val="90000"/>
              </a:lnSpc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Only single </a:t>
            </a:r>
            <a:r>
              <a:rPr lang="en-US" sz="1200" dirty="0" smtClean="0"/>
              <a:t>right turn onto EB entrance ramp is possible</a:t>
            </a:r>
            <a:endParaRPr lang="en-US" sz="1200" dirty="0"/>
          </a:p>
          <a:p>
            <a:pPr marL="883128" lvl="1" indent="-496759" eaLnBrk="1" hangingPunct="1">
              <a:lnSpc>
                <a:spcPct val="90000"/>
              </a:lnSpc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Lane-use </a:t>
            </a:r>
            <a:r>
              <a:rPr lang="en-US" sz="1200" dirty="0"/>
              <a:t>sign upgrades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399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5) Channelize SB inside lane mitigates left</a:t>
            </a:r>
            <a:r>
              <a:rPr lang="en-US" baseline="0" dirty="0" smtClean="0"/>
              <a:t> turn crashes at WB ramp intersection</a:t>
            </a:r>
          </a:p>
          <a:p>
            <a:r>
              <a:rPr lang="en-US" baseline="0" dirty="0" smtClean="0"/>
              <a:t>Improvements on State Road assume overlay on existing pavement without widening.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976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lideTitleMast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304800" y="971550"/>
            <a:ext cx="4648200" cy="396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D804E"/>
                </a:solidFill>
                <a:latin typeface="Sylfaen" pitchFamily="18" charset="0"/>
              </a:rPr>
              <a:t>JOHN R. KASICH</a:t>
            </a:r>
            <a:r>
              <a:rPr lang="en-US" sz="2000" dirty="0">
                <a:solidFill>
                  <a:srgbClr val="0D804E"/>
                </a:solidFill>
                <a:latin typeface="Sylfaen" pitchFamily="18" charset="0"/>
              </a:rPr>
              <a:t>, OHIO GOVERNOR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610100" y="981075"/>
            <a:ext cx="4305300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cap="small" dirty="0">
                <a:solidFill>
                  <a:srgbClr val="0D804E"/>
                </a:solidFill>
                <a:latin typeface="Sylfaen" pitchFamily="18" charset="0"/>
              </a:rPr>
              <a:t>Jerry Wray</a:t>
            </a:r>
            <a:r>
              <a:rPr lang="en-US" sz="2000" cap="small" dirty="0">
                <a:solidFill>
                  <a:srgbClr val="0D804E"/>
                </a:solidFill>
                <a:latin typeface="Sylfaen" pitchFamily="18" charset="0"/>
              </a:rPr>
              <a:t>,  ODOT Director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876801"/>
            <a:ext cx="7772400" cy="1524000"/>
          </a:xfrm>
        </p:spPr>
        <p:txBody>
          <a:bodyPr/>
          <a:lstStyle>
            <a:lvl1pPr>
              <a:defRPr>
                <a:solidFill>
                  <a:srgbClr val="0D804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5" t="16385" r="14277" b="33314"/>
          <a:stretch/>
        </p:blipFill>
        <p:spPr bwMode="auto">
          <a:xfrm>
            <a:off x="3963061" y="1414119"/>
            <a:ext cx="1005840" cy="321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Q:\ODOT_OP\0108121A.00 - VAR-STW-Safety Studies 2013\007 Safety App\Dev\CUY-271\Photos (non working)\DSC01248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8" t="15435" r="30686" b="26154"/>
          <a:stretch/>
        </p:blipFill>
        <p:spPr bwMode="auto">
          <a:xfrm>
            <a:off x="4099560" y="1414847"/>
            <a:ext cx="1005840" cy="334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5103283" y="1415441"/>
            <a:ext cx="916517" cy="3355848"/>
          </a:xfrm>
          <a:prstGeom prst="rect">
            <a:avLst/>
          </a:prstGeom>
          <a:solidFill>
            <a:srgbClr val="0D804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2" descr="Q:\ODOT_OP\0108121A.00 - VAR-STW-Safety Studies 2013\007 Safety App\Dev\CUY-271\Photos (non working)\DSC01243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5" t="22975" r="36506" b="38858"/>
          <a:stretch/>
        </p:blipFill>
        <p:spPr bwMode="auto">
          <a:xfrm>
            <a:off x="304800" y="1416458"/>
            <a:ext cx="1005840" cy="33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ODOT_OP\0108121A.00 - VAR-STW-Safety Studies 2013\007 Safety App\Dev\CUY-271\Photos (non working)\DSC01247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7" t="17618" r="43362" b="35092"/>
          <a:stretch/>
        </p:blipFill>
        <p:spPr bwMode="auto">
          <a:xfrm>
            <a:off x="2194560" y="1417235"/>
            <a:ext cx="1005840" cy="335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1295400" y="1417235"/>
            <a:ext cx="914400" cy="3355848"/>
          </a:xfrm>
          <a:prstGeom prst="rect">
            <a:avLst/>
          </a:prstGeom>
          <a:solidFill>
            <a:srgbClr val="0D804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3200400" y="1410849"/>
            <a:ext cx="914400" cy="3355848"/>
          </a:xfrm>
          <a:prstGeom prst="rect">
            <a:avLst/>
          </a:prstGeom>
          <a:solidFill>
            <a:srgbClr val="0D804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029" name="Picture 5" descr="Q:\ODOT_OP\0108121A.00 - VAR-STW-Safety Studies 2013\007 Safety App\Dev\CUY-271\Photos (non working)\DSC01272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4" t="16707" r="44572" b="6401"/>
          <a:stretch/>
        </p:blipFill>
        <p:spPr bwMode="auto">
          <a:xfrm>
            <a:off x="6004560" y="1415441"/>
            <a:ext cx="1005840" cy="33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Q:\ODOT_OP\0106676A.00 - VAR-STW Safety Studies 2012\003 LAK-20_LAK-306\Development\Photos (non working)\LAK20\2-23-2012\P2230018.JP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2" t="13292" r="40066" b="13250"/>
          <a:stretch/>
        </p:blipFill>
        <p:spPr bwMode="auto">
          <a:xfrm>
            <a:off x="7909560" y="1409832"/>
            <a:ext cx="1005840" cy="33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 userDrawn="1"/>
        </p:nvSpPr>
        <p:spPr>
          <a:xfrm>
            <a:off x="7010400" y="1413499"/>
            <a:ext cx="914400" cy="3355848"/>
          </a:xfrm>
          <a:prstGeom prst="rect">
            <a:avLst/>
          </a:prstGeom>
          <a:solidFill>
            <a:srgbClr val="0D804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2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lideTitleMast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304800" y="4800600"/>
            <a:ext cx="8593138" cy="1676400"/>
          </a:xfrm>
          <a:prstGeom prst="rect">
            <a:avLst/>
          </a:prstGeom>
          <a:solidFill>
            <a:srgbClr val="0D8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04800" y="971550"/>
            <a:ext cx="4648200" cy="396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D804E"/>
                </a:solidFill>
                <a:latin typeface="Sylfaen" pitchFamily="18" charset="0"/>
                <a:cs typeface="+mn-cs"/>
              </a:rPr>
              <a:t>JOHN R. KASICH</a:t>
            </a:r>
            <a:r>
              <a:rPr lang="en-US" sz="2000">
                <a:solidFill>
                  <a:srgbClr val="0D804E"/>
                </a:solidFill>
                <a:latin typeface="Sylfaen" pitchFamily="18" charset="0"/>
                <a:cs typeface="+mn-cs"/>
              </a:rPr>
              <a:t>, OHIO GOVERNOR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610100" y="981075"/>
            <a:ext cx="4305300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cap="small" dirty="0">
                <a:solidFill>
                  <a:srgbClr val="0D804E"/>
                </a:solidFill>
                <a:latin typeface="Sylfaen" pitchFamily="18" charset="0"/>
                <a:cs typeface="+mn-cs"/>
              </a:rPr>
              <a:t>Jerry Wray</a:t>
            </a:r>
            <a:r>
              <a:rPr lang="en-US" sz="2000" cap="small" dirty="0">
                <a:solidFill>
                  <a:srgbClr val="0D804E"/>
                </a:solidFill>
                <a:latin typeface="Sylfaen" pitchFamily="18" charset="0"/>
                <a:cs typeface="+mn-cs"/>
              </a:rPr>
              <a:t>,  ODOT Director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876801"/>
            <a:ext cx="7772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MOT-SouthDixie-Phase II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MOT-SouthDixie-Phase II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8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Footer-Slid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960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120063" y="62484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C0041A63-217A-48B0-B076-ECD7F1107FA2}" type="slidenum">
              <a:rPr lang="en-US" sz="1400" b="1">
                <a:solidFill>
                  <a:schemeClr val="bg1"/>
                </a:solidFill>
                <a:latin typeface="Georgia" pitchFamily="18" charset="0"/>
                <a:cs typeface="+mn-cs"/>
              </a:rPr>
              <a:pPr algn="ctr">
                <a:defRPr/>
              </a:pPr>
              <a:t>‹#›</a:t>
            </a:fld>
            <a:endParaRPr lang="en-US" sz="1400" b="1" dirty="0">
              <a:solidFill>
                <a:schemeClr val="bg1"/>
              </a:solidFill>
              <a:latin typeface="Georgia" pitchFamily="18" charset="0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62000" y="6248400"/>
            <a:ext cx="4800600" cy="307975"/>
          </a:xfrm>
          <a:prstGeom prst="rect">
            <a:avLst/>
          </a:prstGeom>
          <a:ln/>
        </p:spPr>
        <p:txBody>
          <a:bodyPr/>
          <a:lstStyle>
            <a:lvl1pPr algn="ctr">
              <a:defRPr sz="1600" baseline="0"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MOT-</a:t>
            </a:r>
            <a:r>
              <a:rPr lang="en-US" err="1"/>
              <a:t>SouthDixie</a:t>
            </a:r>
            <a:r>
              <a:rPr lang="en-US"/>
              <a:t>-Phase II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9" r:id="rId2"/>
    <p:sldLayoutId id="2147483690" r:id="rId3"/>
    <p:sldLayoutId id="2147483691" r:id="rId4"/>
    <p:sldLayoutId id="2147483692" r:id="rId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48768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15000"/>
              </a:spcAft>
            </a:pPr>
            <a:r>
              <a:rPr lang="en-US" sz="3200" u="sng" kern="0" dirty="0" smtClean="0"/>
              <a:t>CUY-17/94/480-10.78/10.05/13.04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</a:pPr>
            <a:r>
              <a:rPr lang="en-US" sz="2800" kern="0" dirty="0" smtClean="0"/>
              <a:t>Safety Funding Application</a:t>
            </a:r>
            <a:br>
              <a:rPr lang="en-US" sz="2800" kern="0" dirty="0" smtClean="0"/>
            </a:br>
            <a:r>
              <a:rPr lang="en-US" sz="2800" kern="0" dirty="0" smtClean="0"/>
              <a:t>ODOT District 12</a:t>
            </a:r>
            <a:endParaRPr lang="en-US" sz="1800" kern="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8600" y="1295400"/>
            <a:ext cx="86868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Q:\ODOT_D12\0110095A.00 VAR-D12-Traffic Eng Srvs\0024 CUY-480 Safety App\Dev\Tools\GIS\Study Are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t="4914" r="34378" b="37054"/>
          <a:stretch/>
        </p:blipFill>
        <p:spPr bwMode="auto">
          <a:xfrm>
            <a:off x="390525" y="1333501"/>
            <a:ext cx="2302576" cy="3331364"/>
          </a:xfrm>
          <a:prstGeom prst="rect">
            <a:avLst/>
          </a:prstGeom>
          <a:noFill/>
          <a:ln w="28575">
            <a:solidFill>
              <a:srgbClr val="0D80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27496" t="37464" r="52418" b="39716"/>
          <a:stretch/>
        </p:blipFill>
        <p:spPr bwMode="auto">
          <a:xfrm>
            <a:off x="2838450" y="2916918"/>
            <a:ext cx="2557462" cy="1747948"/>
          </a:xfrm>
          <a:prstGeom prst="rect">
            <a:avLst/>
          </a:prstGeom>
          <a:ln w="28575">
            <a:solidFill>
              <a:srgbClr val="0D804E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7962" r="29555" b="1956"/>
          <a:stretch/>
        </p:blipFill>
        <p:spPr bwMode="auto">
          <a:xfrm>
            <a:off x="5529942" y="2916918"/>
            <a:ext cx="1524000" cy="1758834"/>
          </a:xfrm>
          <a:prstGeom prst="rect">
            <a:avLst/>
          </a:prstGeom>
          <a:noFill/>
          <a:ln w="28575">
            <a:solidFill>
              <a:srgbClr val="0D80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/>
          <a:srcRect l="5769" t="29382" r="5289" b="43242"/>
          <a:stretch/>
        </p:blipFill>
        <p:spPr bwMode="auto">
          <a:xfrm>
            <a:off x="2828925" y="1333500"/>
            <a:ext cx="5934075" cy="1429010"/>
          </a:xfrm>
          <a:prstGeom prst="rect">
            <a:avLst/>
          </a:prstGeom>
          <a:noFill/>
          <a:ln w="28575">
            <a:solidFill>
              <a:srgbClr val="0D804E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173686" y="2916919"/>
            <a:ext cx="1589314" cy="1758834"/>
            <a:chOff x="7173686" y="2916919"/>
            <a:chExt cx="1589314" cy="1758834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3" t="56461" r="56279" b="24411"/>
            <a:stretch/>
          </p:blipFill>
          <p:spPr bwMode="auto">
            <a:xfrm>
              <a:off x="7173686" y="2916919"/>
              <a:ext cx="1589314" cy="1758834"/>
            </a:xfrm>
            <a:prstGeom prst="rect">
              <a:avLst/>
            </a:prstGeom>
            <a:noFill/>
            <a:ln w="28575">
              <a:solidFill>
                <a:srgbClr val="0D804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260770" y="4060366"/>
              <a:ext cx="6703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Brookpark</a:t>
              </a:r>
              <a:endPara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9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ODOT_D12\0110095A.00 VAR-D12-Traffic Eng Srvs\0024 CUY-480 Safety App\Dev\Reports\1-page summary\OnePageSummary_Oct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23278" r="28460" b="45916"/>
          <a:stretch/>
        </p:blipFill>
        <p:spPr bwMode="auto">
          <a:xfrm>
            <a:off x="0" y="1981200"/>
            <a:ext cx="1063406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8305800" y="2343150"/>
            <a:ext cx="381000" cy="3048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300" b="1" dirty="0" smtClean="0">
                <a:solidFill>
                  <a:schemeClr val="tx1"/>
                </a:solidFill>
              </a:rPr>
              <a:t>N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715963"/>
          </a:xfrm>
        </p:spPr>
        <p:txBody>
          <a:bodyPr/>
          <a:lstStyle/>
          <a:p>
            <a:r>
              <a:rPr lang="en-US" dirty="0" smtClean="0"/>
              <a:t>Proposed Improvements</a:t>
            </a:r>
            <a:br>
              <a:rPr lang="en-US" dirty="0" smtClean="0"/>
            </a:br>
            <a:r>
              <a:rPr lang="en-US" dirty="0" smtClean="0"/>
              <a:t>SR 94 (State Road)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715963"/>
          </a:xfrm>
        </p:spPr>
        <p:txBody>
          <a:bodyPr/>
          <a:lstStyle/>
          <a:p>
            <a:r>
              <a:rPr lang="en-US" dirty="0" smtClean="0"/>
              <a:t>Proposed Improvement Plan</a:t>
            </a:r>
            <a:br>
              <a:rPr lang="en-US" dirty="0" smtClean="0"/>
            </a:br>
            <a:r>
              <a:rPr lang="en-US" dirty="0" smtClean="0"/>
              <a:t>I-480 WB ramp</a:t>
            </a:r>
          </a:p>
        </p:txBody>
      </p:sp>
      <p:pic>
        <p:nvPicPr>
          <p:cNvPr id="4098" name="Picture 2" descr="Q:\ODOT_D12\0110095A.00 VAR-D12-Traffic Eng Srvs\0024 CUY-480 Safety App\Dev\Reports\1-page summary\97542_13_05_2_ConceptPlanCWG-Design-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21827" r="30539" b="16809"/>
          <a:stretch/>
        </p:blipFill>
        <p:spPr bwMode="auto">
          <a:xfrm rot="16200000">
            <a:off x="2233094" y="-23294"/>
            <a:ext cx="4616706" cy="75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371734">
            <a:off x="761348" y="3351006"/>
            <a:ext cx="71045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SR 94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483375">
            <a:off x="4428175" y="2053065"/>
            <a:ext cx="113204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</a:rPr>
              <a:t>WB </a:t>
            </a:r>
            <a:r>
              <a:rPr lang="en-US" dirty="0" smtClean="0">
                <a:latin typeface="Calibri" panose="020F0502020204030204" pitchFamily="34" charset="0"/>
              </a:rPr>
              <a:t>Ramp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9149" y="4555971"/>
            <a:ext cx="667170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</a:rPr>
              <a:t>I-480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7281257" y="1748820"/>
            <a:ext cx="677485" cy="762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300" b="1" dirty="0" smtClean="0">
                <a:solidFill>
                  <a:schemeClr val="tx1"/>
                </a:solidFill>
              </a:rPr>
              <a:t>N</a:t>
            </a:r>
            <a:endParaRPr lang="en-US" sz="1300" b="1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67000" y="2811840"/>
            <a:ext cx="4876800" cy="659724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491598">
            <a:off x="4648200" y="3193792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600’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248400"/>
            <a:ext cx="4800600" cy="3079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I-480 WB Exit Ramp at SR 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ct val="25000"/>
              </a:spcAft>
            </a:pPr>
            <a:r>
              <a:rPr lang="en-US" dirty="0"/>
              <a:t>Minor signal upgrades to improve turn lane detection and signal head visibility installed </a:t>
            </a:r>
            <a:r>
              <a:rPr lang="en-US" dirty="0" smtClean="0"/>
              <a:t>2014</a:t>
            </a:r>
          </a:p>
          <a:p>
            <a:pPr>
              <a:spcAft>
                <a:spcPct val="25000"/>
              </a:spcAft>
            </a:pPr>
            <a:r>
              <a:rPr lang="en-US" dirty="0"/>
              <a:t>Targeted improvements to reduce queuing on WB exit</a:t>
            </a:r>
          </a:p>
          <a:p>
            <a:pPr>
              <a:spcAft>
                <a:spcPct val="25000"/>
              </a:spcAft>
            </a:pPr>
            <a:r>
              <a:rPr lang="en-US" dirty="0" smtClean="0"/>
              <a:t>Long-term need for dual </a:t>
            </a:r>
            <a:r>
              <a:rPr lang="en-US" dirty="0"/>
              <a:t>SB left turn lanes </a:t>
            </a:r>
            <a:r>
              <a:rPr lang="en-US" dirty="0" smtClean="0"/>
              <a:t>deferred; too costly, produces diminishing returns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State Road/</a:t>
            </a:r>
            <a:r>
              <a:rPr lang="en-US" dirty="0" err="1" smtClean="0"/>
              <a:t>Brookpark</a:t>
            </a:r>
            <a:r>
              <a:rPr lang="en-US" dirty="0" smtClean="0"/>
              <a:t> Road intersection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u="sng" dirty="0" smtClean="0"/>
              <a:t>Funding Summary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382000" cy="4754563"/>
          </a:xfrm>
        </p:spPr>
        <p:txBody>
          <a:bodyPr/>
          <a:lstStyle/>
          <a:p>
            <a:pPr>
              <a:spcAft>
                <a:spcPct val="25000"/>
              </a:spcAft>
            </a:pPr>
            <a:r>
              <a:rPr lang="en-US" sz="2800" dirty="0" smtClean="0"/>
              <a:t>$97,400 safety study completed</a:t>
            </a:r>
          </a:p>
          <a:p>
            <a:pPr>
              <a:spcAft>
                <a:spcPct val="25000"/>
              </a:spcAft>
            </a:pPr>
            <a:r>
              <a:rPr lang="en-US" sz="2800" dirty="0" smtClean="0"/>
              <a:t>$350,000 for Environmental/PE and Detailed design</a:t>
            </a:r>
          </a:p>
          <a:p>
            <a:pPr>
              <a:spcAft>
                <a:spcPct val="25000"/>
              </a:spcAft>
            </a:pPr>
            <a:r>
              <a:rPr lang="en-US" sz="2800" dirty="0" smtClean="0"/>
              <a:t>$133,000 Right of Way</a:t>
            </a:r>
          </a:p>
          <a:p>
            <a:pPr>
              <a:spcAft>
                <a:spcPct val="25000"/>
              </a:spcAft>
            </a:pPr>
            <a:r>
              <a:rPr lang="en-US" sz="2800" dirty="0" smtClean="0"/>
              <a:t>$2.26M Construction Cost</a:t>
            </a:r>
          </a:p>
          <a:p>
            <a:pPr lvl="1"/>
            <a:r>
              <a:rPr lang="en-US" sz="2400" dirty="0" smtClean="0"/>
              <a:t>30% design risk</a:t>
            </a:r>
          </a:p>
          <a:p>
            <a:pPr lvl="1"/>
            <a:r>
              <a:rPr lang="en-US" sz="2400" dirty="0" smtClean="0"/>
              <a:t>8.5% inflation cost</a:t>
            </a:r>
          </a:p>
          <a:p>
            <a:r>
              <a:rPr lang="en-US" sz="2800" b="1" dirty="0" smtClean="0"/>
              <a:t>$2.83M Total Safety Funding Request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u="sng" dirty="0" smtClean="0"/>
              <a:t>Scoring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8534400" cy="4525963"/>
          </a:xfrm>
        </p:spPr>
        <p:txBody>
          <a:bodyPr/>
          <a:lstStyle/>
          <a:p>
            <a:r>
              <a:rPr lang="en-US" sz="3000" dirty="0" smtClean="0"/>
              <a:t>Benefit cost ratio = 1.23</a:t>
            </a:r>
          </a:p>
          <a:p>
            <a:r>
              <a:rPr lang="en-US" sz="3000" dirty="0" smtClean="0"/>
              <a:t>Existing volume to capacity ratio </a:t>
            </a:r>
            <a:r>
              <a:rPr lang="en-US" sz="3000" dirty="0"/>
              <a:t>&gt;</a:t>
            </a:r>
            <a:r>
              <a:rPr lang="en-US" sz="3000" dirty="0" smtClean="0"/>
              <a:t>1.0 with demand volumes factored into analyses</a:t>
            </a:r>
          </a:p>
          <a:p>
            <a:r>
              <a:rPr lang="en-US" sz="3000" dirty="0" smtClean="0"/>
              <a:t>Percent PSI to Total Expected Crashes = </a:t>
            </a:r>
            <a:r>
              <a:rPr lang="en-US" sz="3000" dirty="0"/>
              <a:t>8</a:t>
            </a:r>
            <a:r>
              <a:rPr lang="en-US" sz="3000" dirty="0" smtClean="0"/>
              <a:t>%</a:t>
            </a:r>
          </a:p>
          <a:p>
            <a:r>
              <a:rPr lang="en-US" sz="3000" dirty="0" smtClean="0"/>
              <a:t>Annual Crash reduction = 5.7 crashes</a:t>
            </a:r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>
          <a:xfrm>
            <a:off x="762000" y="6248400"/>
            <a:ext cx="4800600" cy="307975"/>
          </a:xfrm>
          <a:prstGeom prst="rect">
            <a:avLst/>
          </a:prstGeom>
          <a:noFill/>
        </p:spPr>
        <p:txBody>
          <a:bodyPr/>
          <a:lstStyle/>
          <a:p>
            <a:pPr algn="ctr"/>
            <a:endParaRPr lang="en-US" sz="12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868363"/>
          </a:xfrm>
        </p:spPr>
        <p:txBody>
          <a:bodyPr/>
          <a:lstStyle/>
          <a:p>
            <a:r>
              <a:rPr lang="en-US" u="sng" dirty="0" smtClean="0"/>
              <a:t>Summary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/>
              <a:t>Safety Project </a:t>
            </a:r>
          </a:p>
          <a:p>
            <a:pPr lvl="1"/>
            <a:r>
              <a:rPr lang="en-US" dirty="0"/>
              <a:t>Mitigates </a:t>
            </a:r>
            <a:r>
              <a:rPr lang="en-US" dirty="0" smtClean="0"/>
              <a:t>safety </a:t>
            </a:r>
            <a:r>
              <a:rPr lang="en-US" dirty="0"/>
              <a:t>hot spot </a:t>
            </a:r>
            <a:r>
              <a:rPr lang="en-US" dirty="0" smtClean="0"/>
              <a:t>(#35 in 2010) </a:t>
            </a:r>
            <a:endParaRPr lang="en-US" dirty="0"/>
          </a:p>
          <a:p>
            <a:pPr lvl="1"/>
            <a:r>
              <a:rPr lang="en-US" dirty="0" smtClean="0"/>
              <a:t>Reduces queues on WB exit and through adjacent intersections on State Rd</a:t>
            </a:r>
            <a:endParaRPr lang="en-US" dirty="0"/>
          </a:p>
          <a:p>
            <a:pPr lvl="1"/>
            <a:r>
              <a:rPr lang="en-US" dirty="0" smtClean="0"/>
              <a:t>Reduces weaving in congested corridor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RW impacts minimized at Brookpark </a:t>
            </a:r>
            <a:r>
              <a:rPr lang="en-US" smtClean="0"/>
              <a:t>Road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u="sng" dirty="0" smtClean="0"/>
              <a:t>Introductions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en-US" dirty="0" smtClean="0"/>
              <a:t>Brian </a:t>
            </a:r>
            <a:r>
              <a:rPr lang="en-US" dirty="0" err="1" smtClean="0"/>
              <a:t>Blayney</a:t>
            </a:r>
            <a:r>
              <a:rPr lang="en-US" dirty="0" smtClean="0"/>
              <a:t>, ODOT District 12</a:t>
            </a:r>
          </a:p>
          <a:p>
            <a:r>
              <a:rPr lang="en-US" dirty="0" smtClean="0"/>
              <a:t>Kevin Miller, LJB</a:t>
            </a:r>
          </a:p>
          <a:p>
            <a:r>
              <a:rPr lang="en-US" dirty="0" smtClean="0"/>
              <a:t>Scott </a:t>
            </a:r>
            <a:r>
              <a:rPr lang="en-US" dirty="0" err="1" smtClean="0"/>
              <a:t>Knebel</a:t>
            </a:r>
            <a:r>
              <a:rPr lang="en-US" dirty="0" smtClean="0"/>
              <a:t>, CMT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u="sng" dirty="0" smtClean="0"/>
              <a:t>Purpose and Need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Increase capacity of the critical intersection (Brookpark Road)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Reduce queues on the WB exit ramp that extend onto mainline I-480 and through adjacent intersections on State Road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 smtClean="0"/>
              <a:t>Improve lane continuity to reduce unnecessary lane changes</a:t>
            </a:r>
          </a:p>
        </p:txBody>
      </p:sp>
    </p:spTree>
    <p:extLst>
      <p:ext uri="{BB962C8B-B14F-4D97-AF65-F5344CB8AC3E}">
        <p14:creationId xmlns:p14="http://schemas.microsoft.com/office/powerpoint/2010/main" val="11128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2086570" y="2797216"/>
            <a:ext cx="4406202" cy="1618672"/>
          </a:xfrm>
          <a:custGeom>
            <a:avLst/>
            <a:gdLst>
              <a:gd name="connsiteX0" fmla="*/ 3820414 w 3820414"/>
              <a:gd name="connsiteY0" fmla="*/ 0 h 1238325"/>
              <a:gd name="connsiteX1" fmla="*/ 3610864 w 3820414"/>
              <a:gd name="connsiteY1" fmla="*/ 514350 h 1238325"/>
              <a:gd name="connsiteX2" fmla="*/ 3163189 w 3820414"/>
              <a:gd name="connsiteY2" fmla="*/ 962025 h 1238325"/>
              <a:gd name="connsiteX3" fmla="*/ 2563114 w 3820414"/>
              <a:gd name="connsiteY3" fmla="*/ 1143000 h 1238325"/>
              <a:gd name="connsiteX4" fmla="*/ 2315464 w 3820414"/>
              <a:gd name="connsiteY4" fmla="*/ 1200150 h 1238325"/>
              <a:gd name="connsiteX5" fmla="*/ 1858264 w 3820414"/>
              <a:gd name="connsiteY5" fmla="*/ 1238250 h 1238325"/>
              <a:gd name="connsiteX6" fmla="*/ 953389 w 3820414"/>
              <a:gd name="connsiteY6" fmla="*/ 1190625 h 1238325"/>
              <a:gd name="connsiteX7" fmla="*/ 153289 w 3820414"/>
              <a:gd name="connsiteY7" fmla="*/ 1171575 h 1238325"/>
              <a:gd name="connsiteX8" fmla="*/ 889 w 3820414"/>
              <a:gd name="connsiteY8" fmla="*/ 1162050 h 1238325"/>
              <a:gd name="connsiteX0" fmla="*/ 3820414 w 3820414"/>
              <a:gd name="connsiteY0" fmla="*/ 0 h 1238325"/>
              <a:gd name="connsiteX1" fmla="*/ 3591814 w 3820414"/>
              <a:gd name="connsiteY1" fmla="*/ 509588 h 1238325"/>
              <a:gd name="connsiteX2" fmla="*/ 3163189 w 3820414"/>
              <a:gd name="connsiteY2" fmla="*/ 962025 h 1238325"/>
              <a:gd name="connsiteX3" fmla="*/ 2563114 w 3820414"/>
              <a:gd name="connsiteY3" fmla="*/ 1143000 h 1238325"/>
              <a:gd name="connsiteX4" fmla="*/ 2315464 w 3820414"/>
              <a:gd name="connsiteY4" fmla="*/ 1200150 h 1238325"/>
              <a:gd name="connsiteX5" fmla="*/ 1858264 w 3820414"/>
              <a:gd name="connsiteY5" fmla="*/ 1238250 h 1238325"/>
              <a:gd name="connsiteX6" fmla="*/ 953389 w 3820414"/>
              <a:gd name="connsiteY6" fmla="*/ 1190625 h 1238325"/>
              <a:gd name="connsiteX7" fmla="*/ 153289 w 3820414"/>
              <a:gd name="connsiteY7" fmla="*/ 1171575 h 1238325"/>
              <a:gd name="connsiteX8" fmla="*/ 889 w 3820414"/>
              <a:gd name="connsiteY8" fmla="*/ 1162050 h 1238325"/>
              <a:gd name="connsiteX0" fmla="*/ 3910902 w 3910902"/>
              <a:gd name="connsiteY0" fmla="*/ 0 h 1481213"/>
              <a:gd name="connsiteX1" fmla="*/ 3591814 w 3910902"/>
              <a:gd name="connsiteY1" fmla="*/ 752476 h 1481213"/>
              <a:gd name="connsiteX2" fmla="*/ 3163189 w 3910902"/>
              <a:gd name="connsiteY2" fmla="*/ 1204913 h 1481213"/>
              <a:gd name="connsiteX3" fmla="*/ 2563114 w 3910902"/>
              <a:gd name="connsiteY3" fmla="*/ 1385888 h 1481213"/>
              <a:gd name="connsiteX4" fmla="*/ 2315464 w 3910902"/>
              <a:gd name="connsiteY4" fmla="*/ 1443038 h 1481213"/>
              <a:gd name="connsiteX5" fmla="*/ 1858264 w 3910902"/>
              <a:gd name="connsiteY5" fmla="*/ 1481138 h 1481213"/>
              <a:gd name="connsiteX6" fmla="*/ 953389 w 3910902"/>
              <a:gd name="connsiteY6" fmla="*/ 1433513 h 1481213"/>
              <a:gd name="connsiteX7" fmla="*/ 153289 w 3910902"/>
              <a:gd name="connsiteY7" fmla="*/ 1414463 h 1481213"/>
              <a:gd name="connsiteX8" fmla="*/ 889 w 3910902"/>
              <a:gd name="connsiteY8" fmla="*/ 1404938 h 1481213"/>
              <a:gd name="connsiteX0" fmla="*/ 3910902 w 3910902"/>
              <a:gd name="connsiteY0" fmla="*/ 0 h 1481213"/>
              <a:gd name="connsiteX1" fmla="*/ 3806127 w 3910902"/>
              <a:gd name="connsiteY1" fmla="*/ 309563 h 1481213"/>
              <a:gd name="connsiteX2" fmla="*/ 3591814 w 3910902"/>
              <a:gd name="connsiteY2" fmla="*/ 752476 h 1481213"/>
              <a:gd name="connsiteX3" fmla="*/ 3163189 w 3910902"/>
              <a:gd name="connsiteY3" fmla="*/ 1204913 h 1481213"/>
              <a:gd name="connsiteX4" fmla="*/ 2563114 w 3910902"/>
              <a:gd name="connsiteY4" fmla="*/ 1385888 h 1481213"/>
              <a:gd name="connsiteX5" fmla="*/ 2315464 w 3910902"/>
              <a:gd name="connsiteY5" fmla="*/ 1443038 h 1481213"/>
              <a:gd name="connsiteX6" fmla="*/ 1858264 w 3910902"/>
              <a:gd name="connsiteY6" fmla="*/ 1481138 h 1481213"/>
              <a:gd name="connsiteX7" fmla="*/ 953389 w 3910902"/>
              <a:gd name="connsiteY7" fmla="*/ 1433513 h 1481213"/>
              <a:gd name="connsiteX8" fmla="*/ 153289 w 3910902"/>
              <a:gd name="connsiteY8" fmla="*/ 1414463 h 1481213"/>
              <a:gd name="connsiteX9" fmla="*/ 889 w 3910902"/>
              <a:gd name="connsiteY9" fmla="*/ 1404938 h 1481213"/>
              <a:gd name="connsiteX0" fmla="*/ 3910902 w 3910902"/>
              <a:gd name="connsiteY0" fmla="*/ 0 h 1481213"/>
              <a:gd name="connsiteX1" fmla="*/ 3806127 w 3910902"/>
              <a:gd name="connsiteY1" fmla="*/ 309563 h 1481213"/>
              <a:gd name="connsiteX2" fmla="*/ 3591814 w 3910902"/>
              <a:gd name="connsiteY2" fmla="*/ 752476 h 1481213"/>
              <a:gd name="connsiteX3" fmla="*/ 3163189 w 3910902"/>
              <a:gd name="connsiteY3" fmla="*/ 1204913 h 1481213"/>
              <a:gd name="connsiteX4" fmla="*/ 2563114 w 3910902"/>
              <a:gd name="connsiteY4" fmla="*/ 1385888 h 1481213"/>
              <a:gd name="connsiteX5" fmla="*/ 2315464 w 3910902"/>
              <a:gd name="connsiteY5" fmla="*/ 1443038 h 1481213"/>
              <a:gd name="connsiteX6" fmla="*/ 1858264 w 3910902"/>
              <a:gd name="connsiteY6" fmla="*/ 1481138 h 1481213"/>
              <a:gd name="connsiteX7" fmla="*/ 953389 w 3910902"/>
              <a:gd name="connsiteY7" fmla="*/ 1433513 h 1481213"/>
              <a:gd name="connsiteX8" fmla="*/ 153289 w 3910902"/>
              <a:gd name="connsiteY8" fmla="*/ 1414463 h 1481213"/>
              <a:gd name="connsiteX9" fmla="*/ 889 w 3910902"/>
              <a:gd name="connsiteY9" fmla="*/ 1404938 h 1481213"/>
              <a:gd name="connsiteX0" fmla="*/ 3910902 w 3910902"/>
              <a:gd name="connsiteY0" fmla="*/ 0 h 1481213"/>
              <a:gd name="connsiteX1" fmla="*/ 3787077 w 3910902"/>
              <a:gd name="connsiteY1" fmla="*/ 295275 h 1481213"/>
              <a:gd name="connsiteX2" fmla="*/ 3591814 w 3910902"/>
              <a:gd name="connsiteY2" fmla="*/ 752476 h 1481213"/>
              <a:gd name="connsiteX3" fmla="*/ 3163189 w 3910902"/>
              <a:gd name="connsiteY3" fmla="*/ 1204913 h 1481213"/>
              <a:gd name="connsiteX4" fmla="*/ 2563114 w 3910902"/>
              <a:gd name="connsiteY4" fmla="*/ 1385888 h 1481213"/>
              <a:gd name="connsiteX5" fmla="*/ 2315464 w 3910902"/>
              <a:gd name="connsiteY5" fmla="*/ 1443038 h 1481213"/>
              <a:gd name="connsiteX6" fmla="*/ 1858264 w 3910902"/>
              <a:gd name="connsiteY6" fmla="*/ 1481138 h 1481213"/>
              <a:gd name="connsiteX7" fmla="*/ 953389 w 3910902"/>
              <a:gd name="connsiteY7" fmla="*/ 1433513 h 1481213"/>
              <a:gd name="connsiteX8" fmla="*/ 153289 w 3910902"/>
              <a:gd name="connsiteY8" fmla="*/ 1414463 h 1481213"/>
              <a:gd name="connsiteX9" fmla="*/ 889 w 3910902"/>
              <a:gd name="connsiteY9" fmla="*/ 1404938 h 1481213"/>
              <a:gd name="connsiteX0" fmla="*/ 3910902 w 3910902"/>
              <a:gd name="connsiteY0" fmla="*/ 0 h 1481213"/>
              <a:gd name="connsiteX1" fmla="*/ 3787077 w 3910902"/>
              <a:gd name="connsiteY1" fmla="*/ 295275 h 1481213"/>
              <a:gd name="connsiteX2" fmla="*/ 3591814 w 3910902"/>
              <a:gd name="connsiteY2" fmla="*/ 752476 h 1481213"/>
              <a:gd name="connsiteX3" fmla="*/ 3163189 w 3910902"/>
              <a:gd name="connsiteY3" fmla="*/ 1204913 h 1481213"/>
              <a:gd name="connsiteX4" fmla="*/ 2563114 w 3910902"/>
              <a:gd name="connsiteY4" fmla="*/ 1385888 h 1481213"/>
              <a:gd name="connsiteX5" fmla="*/ 2315464 w 3910902"/>
              <a:gd name="connsiteY5" fmla="*/ 1443038 h 1481213"/>
              <a:gd name="connsiteX6" fmla="*/ 1858264 w 3910902"/>
              <a:gd name="connsiteY6" fmla="*/ 1481138 h 1481213"/>
              <a:gd name="connsiteX7" fmla="*/ 953389 w 3910902"/>
              <a:gd name="connsiteY7" fmla="*/ 1433513 h 1481213"/>
              <a:gd name="connsiteX8" fmla="*/ 153289 w 3910902"/>
              <a:gd name="connsiteY8" fmla="*/ 1414463 h 1481213"/>
              <a:gd name="connsiteX9" fmla="*/ 889 w 3910902"/>
              <a:gd name="connsiteY9" fmla="*/ 1404938 h 1481213"/>
              <a:gd name="connsiteX0" fmla="*/ 3910902 w 3910902"/>
              <a:gd name="connsiteY0" fmla="*/ 0 h 1481213"/>
              <a:gd name="connsiteX1" fmla="*/ 3787077 w 3910902"/>
              <a:gd name="connsiteY1" fmla="*/ 295275 h 1481213"/>
              <a:gd name="connsiteX2" fmla="*/ 3591814 w 3910902"/>
              <a:gd name="connsiteY2" fmla="*/ 752476 h 1481213"/>
              <a:gd name="connsiteX3" fmla="*/ 3512439 w 3910902"/>
              <a:gd name="connsiteY3" fmla="*/ 1217613 h 1481213"/>
              <a:gd name="connsiteX4" fmla="*/ 2563114 w 3910902"/>
              <a:gd name="connsiteY4" fmla="*/ 1385888 h 1481213"/>
              <a:gd name="connsiteX5" fmla="*/ 2315464 w 3910902"/>
              <a:gd name="connsiteY5" fmla="*/ 1443038 h 1481213"/>
              <a:gd name="connsiteX6" fmla="*/ 1858264 w 3910902"/>
              <a:gd name="connsiteY6" fmla="*/ 1481138 h 1481213"/>
              <a:gd name="connsiteX7" fmla="*/ 953389 w 3910902"/>
              <a:gd name="connsiteY7" fmla="*/ 1433513 h 1481213"/>
              <a:gd name="connsiteX8" fmla="*/ 153289 w 3910902"/>
              <a:gd name="connsiteY8" fmla="*/ 1414463 h 1481213"/>
              <a:gd name="connsiteX9" fmla="*/ 889 w 3910902"/>
              <a:gd name="connsiteY9" fmla="*/ 1404938 h 1481213"/>
              <a:gd name="connsiteX0" fmla="*/ 3910902 w 3910902"/>
              <a:gd name="connsiteY0" fmla="*/ 0 h 1481189"/>
              <a:gd name="connsiteX1" fmla="*/ 3787077 w 3910902"/>
              <a:gd name="connsiteY1" fmla="*/ 295275 h 1481189"/>
              <a:gd name="connsiteX2" fmla="*/ 3591814 w 3910902"/>
              <a:gd name="connsiteY2" fmla="*/ 752476 h 1481189"/>
              <a:gd name="connsiteX3" fmla="*/ 3512439 w 3910902"/>
              <a:gd name="connsiteY3" fmla="*/ 1217613 h 1481189"/>
              <a:gd name="connsiteX4" fmla="*/ 2709164 w 3910902"/>
              <a:gd name="connsiteY4" fmla="*/ 1455738 h 1481189"/>
              <a:gd name="connsiteX5" fmla="*/ 2315464 w 3910902"/>
              <a:gd name="connsiteY5" fmla="*/ 1443038 h 1481189"/>
              <a:gd name="connsiteX6" fmla="*/ 1858264 w 3910902"/>
              <a:gd name="connsiteY6" fmla="*/ 1481138 h 1481189"/>
              <a:gd name="connsiteX7" fmla="*/ 953389 w 3910902"/>
              <a:gd name="connsiteY7" fmla="*/ 1433513 h 1481189"/>
              <a:gd name="connsiteX8" fmla="*/ 153289 w 3910902"/>
              <a:gd name="connsiteY8" fmla="*/ 1414463 h 1481189"/>
              <a:gd name="connsiteX9" fmla="*/ 889 w 3910902"/>
              <a:gd name="connsiteY9" fmla="*/ 1404938 h 1481189"/>
              <a:gd name="connsiteX0" fmla="*/ 3910902 w 3910902"/>
              <a:gd name="connsiteY0" fmla="*/ 0 h 1489725"/>
              <a:gd name="connsiteX1" fmla="*/ 3787077 w 3910902"/>
              <a:gd name="connsiteY1" fmla="*/ 295275 h 1489725"/>
              <a:gd name="connsiteX2" fmla="*/ 3591814 w 3910902"/>
              <a:gd name="connsiteY2" fmla="*/ 752476 h 1489725"/>
              <a:gd name="connsiteX3" fmla="*/ 3512439 w 3910902"/>
              <a:gd name="connsiteY3" fmla="*/ 1217613 h 1489725"/>
              <a:gd name="connsiteX4" fmla="*/ 2709164 w 3910902"/>
              <a:gd name="connsiteY4" fmla="*/ 1455738 h 1489725"/>
              <a:gd name="connsiteX5" fmla="*/ 2315464 w 3910902"/>
              <a:gd name="connsiteY5" fmla="*/ 1487488 h 1489725"/>
              <a:gd name="connsiteX6" fmla="*/ 1858264 w 3910902"/>
              <a:gd name="connsiteY6" fmla="*/ 1481138 h 1489725"/>
              <a:gd name="connsiteX7" fmla="*/ 953389 w 3910902"/>
              <a:gd name="connsiteY7" fmla="*/ 1433513 h 1489725"/>
              <a:gd name="connsiteX8" fmla="*/ 153289 w 3910902"/>
              <a:gd name="connsiteY8" fmla="*/ 1414463 h 1489725"/>
              <a:gd name="connsiteX9" fmla="*/ 889 w 3910902"/>
              <a:gd name="connsiteY9" fmla="*/ 1404938 h 1489725"/>
              <a:gd name="connsiteX0" fmla="*/ 3910902 w 3960412"/>
              <a:gd name="connsiteY0" fmla="*/ 0 h 1489725"/>
              <a:gd name="connsiteX1" fmla="*/ 3787077 w 3960412"/>
              <a:gd name="connsiteY1" fmla="*/ 295275 h 1489725"/>
              <a:gd name="connsiteX2" fmla="*/ 3953764 w 3960412"/>
              <a:gd name="connsiteY2" fmla="*/ 847726 h 1489725"/>
              <a:gd name="connsiteX3" fmla="*/ 3512439 w 3960412"/>
              <a:gd name="connsiteY3" fmla="*/ 1217613 h 1489725"/>
              <a:gd name="connsiteX4" fmla="*/ 2709164 w 3960412"/>
              <a:gd name="connsiteY4" fmla="*/ 1455738 h 1489725"/>
              <a:gd name="connsiteX5" fmla="*/ 2315464 w 3960412"/>
              <a:gd name="connsiteY5" fmla="*/ 1487488 h 1489725"/>
              <a:gd name="connsiteX6" fmla="*/ 1858264 w 3960412"/>
              <a:gd name="connsiteY6" fmla="*/ 1481138 h 1489725"/>
              <a:gd name="connsiteX7" fmla="*/ 953389 w 3960412"/>
              <a:gd name="connsiteY7" fmla="*/ 1433513 h 1489725"/>
              <a:gd name="connsiteX8" fmla="*/ 153289 w 3960412"/>
              <a:gd name="connsiteY8" fmla="*/ 1414463 h 1489725"/>
              <a:gd name="connsiteX9" fmla="*/ 889 w 3960412"/>
              <a:gd name="connsiteY9" fmla="*/ 1404938 h 1489725"/>
              <a:gd name="connsiteX0" fmla="*/ 3910902 w 3959655"/>
              <a:gd name="connsiteY0" fmla="*/ 0 h 1489725"/>
              <a:gd name="connsiteX1" fmla="*/ 3787077 w 3959655"/>
              <a:gd name="connsiteY1" fmla="*/ 295275 h 1489725"/>
              <a:gd name="connsiteX2" fmla="*/ 3953764 w 3959655"/>
              <a:gd name="connsiteY2" fmla="*/ 847726 h 1489725"/>
              <a:gd name="connsiteX3" fmla="*/ 3531489 w 3959655"/>
              <a:gd name="connsiteY3" fmla="*/ 1255713 h 1489725"/>
              <a:gd name="connsiteX4" fmla="*/ 2709164 w 3959655"/>
              <a:gd name="connsiteY4" fmla="*/ 1455738 h 1489725"/>
              <a:gd name="connsiteX5" fmla="*/ 2315464 w 3959655"/>
              <a:gd name="connsiteY5" fmla="*/ 1487488 h 1489725"/>
              <a:gd name="connsiteX6" fmla="*/ 1858264 w 3959655"/>
              <a:gd name="connsiteY6" fmla="*/ 1481138 h 1489725"/>
              <a:gd name="connsiteX7" fmla="*/ 953389 w 3959655"/>
              <a:gd name="connsiteY7" fmla="*/ 1433513 h 1489725"/>
              <a:gd name="connsiteX8" fmla="*/ 153289 w 3959655"/>
              <a:gd name="connsiteY8" fmla="*/ 1414463 h 1489725"/>
              <a:gd name="connsiteX9" fmla="*/ 889 w 3959655"/>
              <a:gd name="connsiteY9" fmla="*/ 1404938 h 1489725"/>
              <a:gd name="connsiteX0" fmla="*/ 3910902 w 4231797"/>
              <a:gd name="connsiteY0" fmla="*/ 0 h 1489725"/>
              <a:gd name="connsiteX1" fmla="*/ 4231577 w 4231797"/>
              <a:gd name="connsiteY1" fmla="*/ 320675 h 1489725"/>
              <a:gd name="connsiteX2" fmla="*/ 3953764 w 4231797"/>
              <a:gd name="connsiteY2" fmla="*/ 847726 h 1489725"/>
              <a:gd name="connsiteX3" fmla="*/ 3531489 w 4231797"/>
              <a:gd name="connsiteY3" fmla="*/ 1255713 h 1489725"/>
              <a:gd name="connsiteX4" fmla="*/ 2709164 w 4231797"/>
              <a:gd name="connsiteY4" fmla="*/ 1455738 h 1489725"/>
              <a:gd name="connsiteX5" fmla="*/ 2315464 w 4231797"/>
              <a:gd name="connsiteY5" fmla="*/ 1487488 h 1489725"/>
              <a:gd name="connsiteX6" fmla="*/ 1858264 w 4231797"/>
              <a:gd name="connsiteY6" fmla="*/ 1481138 h 1489725"/>
              <a:gd name="connsiteX7" fmla="*/ 953389 w 4231797"/>
              <a:gd name="connsiteY7" fmla="*/ 1433513 h 1489725"/>
              <a:gd name="connsiteX8" fmla="*/ 153289 w 4231797"/>
              <a:gd name="connsiteY8" fmla="*/ 1414463 h 1489725"/>
              <a:gd name="connsiteX9" fmla="*/ 889 w 4231797"/>
              <a:gd name="connsiteY9" fmla="*/ 1404938 h 1489725"/>
              <a:gd name="connsiteX0" fmla="*/ 4406202 w 4406202"/>
              <a:gd name="connsiteY0" fmla="*/ 0 h 1616725"/>
              <a:gd name="connsiteX1" fmla="*/ 4231577 w 4406202"/>
              <a:gd name="connsiteY1" fmla="*/ 447675 h 1616725"/>
              <a:gd name="connsiteX2" fmla="*/ 3953764 w 4406202"/>
              <a:gd name="connsiteY2" fmla="*/ 974726 h 1616725"/>
              <a:gd name="connsiteX3" fmla="*/ 3531489 w 4406202"/>
              <a:gd name="connsiteY3" fmla="*/ 1382713 h 1616725"/>
              <a:gd name="connsiteX4" fmla="*/ 2709164 w 4406202"/>
              <a:gd name="connsiteY4" fmla="*/ 1582738 h 1616725"/>
              <a:gd name="connsiteX5" fmla="*/ 2315464 w 4406202"/>
              <a:gd name="connsiteY5" fmla="*/ 1614488 h 1616725"/>
              <a:gd name="connsiteX6" fmla="*/ 1858264 w 4406202"/>
              <a:gd name="connsiteY6" fmla="*/ 1608138 h 1616725"/>
              <a:gd name="connsiteX7" fmla="*/ 953389 w 4406202"/>
              <a:gd name="connsiteY7" fmla="*/ 1560513 h 1616725"/>
              <a:gd name="connsiteX8" fmla="*/ 153289 w 4406202"/>
              <a:gd name="connsiteY8" fmla="*/ 1541463 h 1616725"/>
              <a:gd name="connsiteX9" fmla="*/ 889 w 4406202"/>
              <a:gd name="connsiteY9" fmla="*/ 1531938 h 1616725"/>
              <a:gd name="connsiteX0" fmla="*/ 4406202 w 4406202"/>
              <a:gd name="connsiteY0" fmla="*/ 0 h 1616725"/>
              <a:gd name="connsiteX1" fmla="*/ 4231577 w 4406202"/>
              <a:gd name="connsiteY1" fmla="*/ 447675 h 1616725"/>
              <a:gd name="connsiteX2" fmla="*/ 3953764 w 4406202"/>
              <a:gd name="connsiteY2" fmla="*/ 974726 h 1616725"/>
              <a:gd name="connsiteX3" fmla="*/ 3531489 w 4406202"/>
              <a:gd name="connsiteY3" fmla="*/ 1382713 h 1616725"/>
              <a:gd name="connsiteX4" fmla="*/ 2709164 w 4406202"/>
              <a:gd name="connsiteY4" fmla="*/ 1582738 h 1616725"/>
              <a:gd name="connsiteX5" fmla="*/ 2315464 w 4406202"/>
              <a:gd name="connsiteY5" fmla="*/ 1614488 h 1616725"/>
              <a:gd name="connsiteX6" fmla="*/ 1858264 w 4406202"/>
              <a:gd name="connsiteY6" fmla="*/ 1608138 h 1616725"/>
              <a:gd name="connsiteX7" fmla="*/ 953389 w 4406202"/>
              <a:gd name="connsiteY7" fmla="*/ 1560513 h 1616725"/>
              <a:gd name="connsiteX8" fmla="*/ 153289 w 4406202"/>
              <a:gd name="connsiteY8" fmla="*/ 1541463 h 1616725"/>
              <a:gd name="connsiteX9" fmla="*/ 889 w 4406202"/>
              <a:gd name="connsiteY9" fmla="*/ 1531938 h 1616725"/>
              <a:gd name="connsiteX0" fmla="*/ 4406202 w 4406202"/>
              <a:gd name="connsiteY0" fmla="*/ 0 h 1618672"/>
              <a:gd name="connsiteX1" fmla="*/ 4231577 w 4406202"/>
              <a:gd name="connsiteY1" fmla="*/ 447675 h 1618672"/>
              <a:gd name="connsiteX2" fmla="*/ 3953764 w 4406202"/>
              <a:gd name="connsiteY2" fmla="*/ 974726 h 1618672"/>
              <a:gd name="connsiteX3" fmla="*/ 3531489 w 4406202"/>
              <a:gd name="connsiteY3" fmla="*/ 1382713 h 1618672"/>
              <a:gd name="connsiteX4" fmla="*/ 2766314 w 4406202"/>
              <a:gd name="connsiteY4" fmla="*/ 1595438 h 1618672"/>
              <a:gd name="connsiteX5" fmla="*/ 2315464 w 4406202"/>
              <a:gd name="connsiteY5" fmla="*/ 1614488 h 1618672"/>
              <a:gd name="connsiteX6" fmla="*/ 1858264 w 4406202"/>
              <a:gd name="connsiteY6" fmla="*/ 1608138 h 1618672"/>
              <a:gd name="connsiteX7" fmla="*/ 953389 w 4406202"/>
              <a:gd name="connsiteY7" fmla="*/ 1560513 h 1618672"/>
              <a:gd name="connsiteX8" fmla="*/ 153289 w 4406202"/>
              <a:gd name="connsiteY8" fmla="*/ 1541463 h 1618672"/>
              <a:gd name="connsiteX9" fmla="*/ 889 w 4406202"/>
              <a:gd name="connsiteY9" fmla="*/ 1531938 h 161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6202" h="1618672">
                <a:moveTo>
                  <a:pt x="4406202" y="0"/>
                </a:moveTo>
                <a:lnTo>
                  <a:pt x="4231577" y="447675"/>
                </a:lnTo>
                <a:cubicBezTo>
                  <a:pt x="4156171" y="610129"/>
                  <a:pt x="4070445" y="818886"/>
                  <a:pt x="3953764" y="974726"/>
                </a:cubicBezTo>
                <a:cubicBezTo>
                  <a:pt x="3837083" y="1130566"/>
                  <a:pt x="3729397" y="1279261"/>
                  <a:pt x="3531489" y="1382713"/>
                </a:cubicBezTo>
                <a:cubicBezTo>
                  <a:pt x="3333581" y="1486165"/>
                  <a:pt x="2968985" y="1556809"/>
                  <a:pt x="2766314" y="1595438"/>
                </a:cubicBezTo>
                <a:cubicBezTo>
                  <a:pt x="2563643" y="1634067"/>
                  <a:pt x="2466806" y="1612371"/>
                  <a:pt x="2315464" y="1614488"/>
                </a:cubicBezTo>
                <a:lnTo>
                  <a:pt x="1858264" y="1608138"/>
                </a:lnTo>
                <a:cubicBezTo>
                  <a:pt x="1631252" y="1599142"/>
                  <a:pt x="1237551" y="1571625"/>
                  <a:pt x="953389" y="1560513"/>
                </a:cubicBezTo>
                <a:cubicBezTo>
                  <a:pt x="669227" y="1549401"/>
                  <a:pt x="312039" y="1546226"/>
                  <a:pt x="153289" y="1541463"/>
                </a:cubicBezTo>
                <a:cubicBezTo>
                  <a:pt x="-5461" y="1536701"/>
                  <a:pt x="-2286" y="1534319"/>
                  <a:pt x="889" y="1531938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u="sng" dirty="0" smtClean="0"/>
              <a:t>Area 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77664" y="3518114"/>
            <a:ext cx="18710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Recurring congestion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during PM peak hour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601170" y="4041334"/>
            <a:ext cx="76200" cy="2889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2884775" y="4041334"/>
            <a:ext cx="914399" cy="307777"/>
            <a:chOff x="3234194" y="2926856"/>
            <a:chExt cx="914399" cy="307777"/>
          </a:xfrm>
        </p:grpSpPr>
        <p:sp>
          <p:nvSpPr>
            <p:cNvPr id="13" name="Rectangle 12"/>
            <p:cNvSpPr/>
            <p:nvPr/>
          </p:nvSpPr>
          <p:spPr>
            <a:xfrm>
              <a:off x="3276600" y="2997997"/>
              <a:ext cx="757694" cy="208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4194" y="2926856"/>
              <a:ext cx="914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1.6 miles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1082813" y="4798896"/>
            <a:ext cx="400110" cy="5459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SR 94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7124" y="4299963"/>
            <a:ext cx="583814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I-480</a:t>
            </a:r>
          </a:p>
        </p:txBody>
      </p:sp>
      <p:sp>
        <p:nvSpPr>
          <p:cNvPr id="20" name="TextBox 19"/>
          <p:cNvSpPr txBox="1"/>
          <p:nvPr/>
        </p:nvSpPr>
        <p:spPr>
          <a:xfrm rot="17519035">
            <a:off x="16062055" y="3162707"/>
            <a:ext cx="728084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SR 176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2010370" y="4337402"/>
            <a:ext cx="1524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485630" y="2721542"/>
            <a:ext cx="40036" cy="11377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Q:\ODOT_D12\0110095A.00 VAR-D12-Traffic Eng Srvs\0024 CUY-480 Safety App\Dev\Tools\GIS\Study Are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2451" r="4726" b="3759"/>
          <a:stretch/>
        </p:blipFill>
        <p:spPr bwMode="auto">
          <a:xfrm>
            <a:off x="1219200" y="1217880"/>
            <a:ext cx="6781800" cy="48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3602538" y="2916958"/>
            <a:ext cx="381000" cy="245310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 rot="16722154">
            <a:off x="3104551" y="3871674"/>
            <a:ext cx="672723" cy="338554"/>
            <a:chOff x="838200" y="2491740"/>
            <a:chExt cx="672723" cy="338554"/>
          </a:xfrm>
        </p:grpSpPr>
        <p:sp>
          <p:nvSpPr>
            <p:cNvPr id="30" name="Rectangle 29"/>
            <p:cNvSpPr/>
            <p:nvPr/>
          </p:nvSpPr>
          <p:spPr>
            <a:xfrm>
              <a:off x="838200" y="2506980"/>
              <a:ext cx="520323" cy="294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8200" y="2491740"/>
              <a:ext cx="6727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750’</a:t>
              </a:r>
              <a:endParaRPr lang="en-US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62000" y="6248400"/>
            <a:ext cx="4800600" cy="3079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SR 94/I-480 Interchange and SR 94 Corridor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334309" y="5044425"/>
            <a:ext cx="198875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SR 17 (</a:t>
            </a:r>
            <a:r>
              <a:rPr lang="en-US" sz="1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Brookpark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Rd)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39967" y="2835312"/>
            <a:ext cx="100700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EB Exit 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16846" y="5287088"/>
            <a:ext cx="488781" cy="494535"/>
          </a:xfrm>
          <a:prstGeom prst="ellipse">
            <a:avLst/>
          </a:prstGeom>
          <a:solidFill>
            <a:srgbClr val="FC56B5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13166" y="4846977"/>
            <a:ext cx="1615078" cy="1072004"/>
          </a:xfrm>
          <a:prstGeom prst="rect">
            <a:avLst/>
          </a:prstGeom>
          <a:solidFill>
            <a:schemeClr val="bg1"/>
          </a:solidFill>
          <a:ln w="19050">
            <a:solidFill>
              <a:srgbClr val="FC56B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Urban </a:t>
            </a:r>
            <a:r>
              <a:rPr lang="en-US" sz="1600" b="1" dirty="0" err="1" smtClean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</a:t>
            </a:r>
            <a:r>
              <a:rPr lang="en-US" sz="1600" b="1" dirty="0" smtClean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Rank:</a:t>
            </a:r>
          </a:p>
          <a:p>
            <a:r>
              <a:rPr lang="en-US" sz="1600" b="1" dirty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-2010 – 35</a:t>
            </a:r>
          </a:p>
          <a:p>
            <a:r>
              <a:rPr lang="en-US" sz="1600" b="1" dirty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1600" b="1" dirty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2012 – 99</a:t>
            </a:r>
            <a:endParaRPr lang="en-US" sz="1600" b="1" dirty="0" smtClean="0">
              <a:solidFill>
                <a:srgbClr val="FC56B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-</a:t>
            </a:r>
            <a:r>
              <a:rPr lang="en-US" sz="1600" b="1" dirty="0">
                <a:solidFill>
                  <a:srgbClr val="FC56B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2013 – 87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3139" y="3166205"/>
            <a:ext cx="1676399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Urban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Fwy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Rank:</a:t>
            </a: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-2010 – 83</a:t>
            </a: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2012 – 64</a:t>
            </a: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-2013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67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550355">
            <a:off x="6395300" y="1899764"/>
            <a:ext cx="109356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 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WB Exit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Down Arrow 38"/>
          <p:cNvSpPr/>
          <p:nvPr/>
        </p:nvSpPr>
        <p:spPr>
          <a:xfrm rot="7869613">
            <a:off x="5601641" y="2907031"/>
            <a:ext cx="515726" cy="436831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rot="3921193">
            <a:off x="4606103" y="5068672"/>
            <a:ext cx="515726" cy="436831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C56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40896" y="2316762"/>
            <a:ext cx="82747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I-480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6656072">
            <a:off x="4201250" y="3856168"/>
            <a:ext cx="153599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SR 94 (State Rd)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2488843" y="2338509"/>
            <a:ext cx="3150076" cy="519445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 rot="16448215">
            <a:off x="3357803" y="2097948"/>
            <a:ext cx="672723" cy="338554"/>
            <a:chOff x="838200" y="2491741"/>
            <a:chExt cx="672723" cy="338554"/>
          </a:xfrm>
        </p:grpSpPr>
        <p:sp>
          <p:nvSpPr>
            <p:cNvPr id="23" name="Rectangle 22"/>
            <p:cNvSpPr/>
            <p:nvPr/>
          </p:nvSpPr>
          <p:spPr>
            <a:xfrm>
              <a:off x="838200" y="2506980"/>
              <a:ext cx="520323" cy="294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8200" y="2491741"/>
              <a:ext cx="6727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350’</a:t>
              </a:r>
              <a:endParaRPr lang="en-US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H="1">
            <a:off x="3993202" y="1824343"/>
            <a:ext cx="76200" cy="109261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3"/>
          <a:srcRect l="27461" t="31449" r="41936" b="26873"/>
          <a:stretch/>
        </p:blipFill>
        <p:spPr bwMode="auto">
          <a:xfrm rot="21361616">
            <a:off x="269086" y="1146224"/>
            <a:ext cx="5397500" cy="3613905"/>
          </a:xfrm>
          <a:prstGeom prst="rect">
            <a:avLst/>
          </a:prstGeom>
          <a:ln w="19050"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62000" y="6248400"/>
            <a:ext cx="4800600" cy="3079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PM Peak Hour Queues</a:t>
            </a:r>
            <a:endParaRPr lang="en-US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5720" y="6921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u="sng" kern="0" dirty="0" smtClean="0"/>
              <a:t>Existing Conditions, PM Peak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9017" t="35409" r="15920" b="17036"/>
          <a:stretch/>
        </p:blipFill>
        <p:spPr>
          <a:xfrm rot="344435">
            <a:off x="4543544" y="1276287"/>
            <a:ext cx="4502524" cy="3079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Down Arrow 13"/>
          <p:cNvSpPr/>
          <p:nvPr/>
        </p:nvSpPr>
        <p:spPr>
          <a:xfrm rot="9004633">
            <a:off x="7238888" y="2625134"/>
            <a:ext cx="515726" cy="436831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5720" y="5857873"/>
            <a:ext cx="781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(1) At I-480 WB Exit Looking East          (2) At EB Exit Looking South           (3) At Brookpark Looking North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8655" y="1462297"/>
            <a:ext cx="6858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05493" y="1834228"/>
            <a:ext cx="6858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l="5769" t="25848" r="5289" b="41426"/>
          <a:stretch/>
        </p:blipFill>
        <p:spPr bwMode="auto">
          <a:xfrm>
            <a:off x="3091265" y="3973438"/>
            <a:ext cx="5454650" cy="18764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12428" y="3167830"/>
            <a:ext cx="2209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EB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Exit Ramp Blocked by SR 94 SB Queues from Brookpark</a:t>
            </a:r>
          </a:p>
        </p:txBody>
      </p:sp>
      <p:sp>
        <p:nvSpPr>
          <p:cNvPr id="26" name="Oval 25"/>
          <p:cNvSpPr/>
          <p:nvPr/>
        </p:nvSpPr>
        <p:spPr>
          <a:xfrm>
            <a:off x="6912428" y="5117093"/>
            <a:ext cx="6858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50" y="1600664"/>
            <a:ext cx="21201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I-480 WB Exit Ramp Queue Spillback</a:t>
            </a:r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397" y="5005527"/>
            <a:ext cx="24394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SR 94 SB Queues at Brookpark Extending to EB Ramp Intersection</a:t>
            </a:r>
          </a:p>
        </p:txBody>
      </p:sp>
      <p:sp>
        <p:nvSpPr>
          <p:cNvPr id="13" name="Down Arrow 12"/>
          <p:cNvSpPr/>
          <p:nvPr/>
        </p:nvSpPr>
        <p:spPr>
          <a:xfrm rot="14813597">
            <a:off x="2952983" y="4856332"/>
            <a:ext cx="515726" cy="567476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3377727">
            <a:off x="1917912" y="1839069"/>
            <a:ext cx="515726" cy="496180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3377727">
            <a:off x="2070312" y="1991469"/>
            <a:ext cx="515726" cy="496180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3377727">
            <a:off x="2191193" y="2206119"/>
            <a:ext cx="515726" cy="496180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3377727">
            <a:off x="2284396" y="2477220"/>
            <a:ext cx="515726" cy="496180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62000" y="6248400"/>
            <a:ext cx="4800600" cy="3079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NB SR 94 Queue spillback through I-480 EB ramp intersection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26685" y="1375424"/>
            <a:ext cx="9170685" cy="4759175"/>
            <a:chOff x="-541793" y="207525"/>
            <a:chExt cx="9620491" cy="490877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" t="15292" r="15269" b="30359"/>
            <a:stretch/>
          </p:blipFill>
          <p:spPr bwMode="auto">
            <a:xfrm>
              <a:off x="-541793" y="207525"/>
              <a:ext cx="9620491" cy="490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963577" y="1059445"/>
              <a:ext cx="1855814" cy="84284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525388" y="4133342"/>
              <a:ext cx="7207312" cy="78595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rabicPeriod"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Calibri" pitchFamily="34" charset="0"/>
                  <a:cs typeface="Times New Roman" pitchFamily="18" charset="0"/>
                </a:rPr>
                <a:t>Unmet demand, NB inner through lane at the end of green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rabicPeriod"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Calibri" pitchFamily="34" charset="0"/>
                  <a:cs typeface="Times New Roman" pitchFamily="18" charset="0"/>
                </a:rPr>
                <a:t>Residual queue at the end of green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8605" y="8978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u="sng" kern="0" smtClean="0"/>
              <a:t>Existing Conditions</a:t>
            </a:r>
            <a:endParaRPr lang="en-US" u="sng" kern="0" dirty="0" smtClean="0"/>
          </a:p>
        </p:txBody>
      </p:sp>
      <p:sp>
        <p:nvSpPr>
          <p:cNvPr id="18" name="Oval 17"/>
          <p:cNvSpPr/>
          <p:nvPr/>
        </p:nvSpPr>
        <p:spPr>
          <a:xfrm>
            <a:off x="2121666" y="1362530"/>
            <a:ext cx="1304701" cy="5862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Left Arrow 3"/>
          <p:cNvSpPr/>
          <p:nvPr/>
        </p:nvSpPr>
        <p:spPr>
          <a:xfrm rot="19551019">
            <a:off x="7190853" y="1685253"/>
            <a:ext cx="873906" cy="718091"/>
          </a:xfrm>
          <a:prstGeom prst="lef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5555" y="1836456"/>
            <a:ext cx="6858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90970" y="1415398"/>
            <a:ext cx="6858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Left Arrow 19"/>
          <p:cNvSpPr/>
          <p:nvPr/>
        </p:nvSpPr>
        <p:spPr>
          <a:xfrm rot="11592187">
            <a:off x="1417182" y="2044925"/>
            <a:ext cx="873906" cy="718091"/>
          </a:xfrm>
          <a:prstGeom prst="lef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u="sng" dirty="0" smtClean="0"/>
              <a:t>Crash Summary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58249"/>
              </p:ext>
            </p:extLst>
          </p:nvPr>
        </p:nvGraphicFramePr>
        <p:xfrm>
          <a:off x="533400" y="3505200"/>
          <a:ext cx="7848599" cy="21916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69720"/>
                <a:gridCol w="691827"/>
                <a:gridCol w="745283"/>
                <a:gridCol w="879370"/>
                <a:gridCol w="842490"/>
                <a:gridCol w="910110"/>
                <a:gridCol w="762000"/>
                <a:gridCol w="678530"/>
                <a:gridCol w="769269"/>
              </a:tblGrid>
              <a:tr h="6628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 smtClean="0">
                          <a:effectLst/>
                        </a:rPr>
                        <a:t>location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TOTAL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REAR END (30.9</a:t>
                      </a:r>
                      <a:r>
                        <a:rPr lang="en-US" sz="1050" b="1" cap="all" dirty="0" smtClean="0">
                          <a:effectLst/>
                        </a:rPr>
                        <a:t>%)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ANGLE / LT </a:t>
                      </a:r>
                      <a:r>
                        <a:rPr lang="en-US" sz="1050" b="1" cap="all" dirty="0" smtClean="0">
                          <a:effectLst/>
                        </a:rPr>
                        <a:t> (</a:t>
                      </a:r>
                      <a:r>
                        <a:rPr lang="en-US" sz="1050" b="1" cap="all" dirty="0">
                          <a:effectLst/>
                        </a:rPr>
                        <a:t>20.8</a:t>
                      </a:r>
                      <a:r>
                        <a:rPr lang="en-US" sz="1050" b="1" cap="all" dirty="0" smtClean="0">
                          <a:effectLst/>
                        </a:rPr>
                        <a:t>%)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FIXED OBJECT (14.6</a:t>
                      </a:r>
                      <a:r>
                        <a:rPr lang="en-US" sz="1050" b="1" cap="all" dirty="0" smtClean="0">
                          <a:effectLst/>
                        </a:rPr>
                        <a:t>%)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SIDESWIPE PASSING (8.7</a:t>
                      </a:r>
                      <a:r>
                        <a:rPr lang="en-US" sz="1050" b="1" cap="all" dirty="0" smtClean="0">
                          <a:effectLst/>
                        </a:rPr>
                        <a:t>%)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TOD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(6-9AM</a:t>
                      </a:r>
                      <a:r>
                        <a:rPr lang="en-US" sz="1050" b="1" cap="all" dirty="0" smtClean="0">
                          <a:effectLst/>
                        </a:rPr>
                        <a:t>)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TOD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(3-6PM</a:t>
                      </a:r>
                      <a:r>
                        <a:rPr lang="en-US" sz="1050" b="1" cap="all" dirty="0" smtClean="0">
                          <a:effectLst/>
                        </a:rPr>
                        <a:t>)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</a:rPr>
                        <a:t>ODOT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smtClean="0">
                          <a:effectLst/>
                        </a:rPr>
                        <a:t>RSI</a:t>
                      </a:r>
                      <a:endParaRPr lang="en-US" sz="1050" b="1" cap="all" dirty="0">
                        <a:solidFill>
                          <a:srgbClr val="FFFFFF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1034"/>
                    </a:solidFill>
                  </a:tcPr>
                </a:tc>
              </a:tr>
              <a:tr h="4661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SR 94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Brookpark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(55.3%)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(23.7%)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(6.6%)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(7.9%)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19.7%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32.9%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22,820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35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SR94/I-480 EB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Ramps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(55.8%)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(20.9%)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(4.7%)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(16.3%)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18.6%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18.6%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20,795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SR94/IR-480 WB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Ramps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(52.8%)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(30.6%)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(16.6%)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8.3%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27.8%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22,356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9600" y="1295400"/>
            <a:ext cx="7848600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800" kern="0" dirty="0" smtClean="0">
                <a:solidFill>
                  <a:srgbClr val="FFFFFF"/>
                </a:solidFill>
                <a:latin typeface="Arial"/>
                <a:cs typeface="+mn-cs"/>
              </a:rPr>
              <a:t>201 </a:t>
            </a:r>
            <a:r>
              <a:rPr lang="en-US" sz="2800" kern="0" dirty="0">
                <a:solidFill>
                  <a:srgbClr val="FFFFFF"/>
                </a:solidFill>
                <a:latin typeface="Arial"/>
                <a:cs typeface="+mn-cs"/>
              </a:rPr>
              <a:t>total crashes (</a:t>
            </a:r>
            <a:r>
              <a:rPr lang="en-US" sz="2800" kern="0" dirty="0" smtClean="0">
                <a:solidFill>
                  <a:srgbClr val="FFFFFF"/>
                </a:solidFill>
                <a:latin typeface="Arial"/>
                <a:cs typeface="+mn-cs"/>
              </a:rPr>
              <a:t>2011-2013</a:t>
            </a:r>
            <a:r>
              <a:rPr lang="en-US" sz="2800" kern="0" dirty="0">
                <a:solidFill>
                  <a:srgbClr val="FFFFFF"/>
                </a:solidFill>
                <a:latin typeface="Arial"/>
                <a:cs typeface="+mn-cs"/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kern="0" dirty="0" smtClean="0">
                <a:solidFill>
                  <a:srgbClr val="FFFFFF"/>
                </a:solidFill>
                <a:latin typeface="Arial"/>
              </a:rPr>
              <a:t>61 </a:t>
            </a:r>
            <a:r>
              <a:rPr lang="en-US" kern="0" dirty="0">
                <a:solidFill>
                  <a:srgbClr val="FFFFFF"/>
                </a:solidFill>
                <a:latin typeface="Arial"/>
              </a:rPr>
              <a:t>injury </a:t>
            </a:r>
            <a:r>
              <a:rPr lang="en-US" kern="0" dirty="0" smtClean="0">
                <a:solidFill>
                  <a:srgbClr val="FFFFFF"/>
                </a:solidFill>
                <a:latin typeface="Arial"/>
              </a:rPr>
              <a:t>accidents (30% vs 25% average)</a:t>
            </a:r>
            <a:endParaRPr lang="en-US" kern="0" dirty="0">
              <a:solidFill>
                <a:srgbClr val="FFFFFF"/>
              </a:solidFill>
              <a:latin typeface="Arial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kern="0" dirty="0" smtClean="0">
                <a:solidFill>
                  <a:srgbClr val="FFFFFF"/>
                </a:solidFill>
                <a:latin typeface="Arial"/>
              </a:rPr>
              <a:t>99 </a:t>
            </a:r>
            <a:r>
              <a:rPr lang="en-US" kern="0" dirty="0">
                <a:solidFill>
                  <a:srgbClr val="FFFFFF"/>
                </a:solidFill>
                <a:latin typeface="Arial"/>
              </a:rPr>
              <a:t>rear end crashes </a:t>
            </a:r>
            <a:r>
              <a:rPr lang="en-US" kern="0" dirty="0" smtClean="0">
                <a:solidFill>
                  <a:srgbClr val="FFFFFF"/>
                </a:solidFill>
                <a:latin typeface="Arial"/>
              </a:rPr>
              <a:t>(49% </a:t>
            </a:r>
            <a:r>
              <a:rPr lang="en-US" kern="0" dirty="0">
                <a:solidFill>
                  <a:srgbClr val="FFFFFF"/>
                </a:solidFill>
                <a:latin typeface="Arial"/>
              </a:rPr>
              <a:t>vs 31% </a:t>
            </a:r>
            <a:r>
              <a:rPr lang="en-US" kern="0" dirty="0" smtClean="0">
                <a:solidFill>
                  <a:srgbClr val="FFFFFF"/>
                </a:solidFill>
                <a:latin typeface="Arial"/>
              </a:rPr>
              <a:t>average)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kern="0" dirty="0" smtClean="0">
                <a:solidFill>
                  <a:srgbClr val="FFFFFF"/>
                </a:solidFill>
                <a:latin typeface="Arial"/>
              </a:rPr>
              <a:t>48% </a:t>
            </a:r>
            <a:r>
              <a:rPr lang="en-US" kern="0" dirty="0">
                <a:solidFill>
                  <a:srgbClr val="FFFFFF"/>
                </a:solidFill>
                <a:latin typeface="Arial"/>
              </a:rPr>
              <a:t>of crashes occur during AM and PM peaks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600" u="sng" dirty="0" smtClean="0"/>
              <a:t>Countermeasures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1600200"/>
            <a:ext cx="8610600" cy="4525963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Aft>
                <a:spcPct val="25000"/>
              </a:spcAft>
              <a:buFont typeface="+mj-lt"/>
              <a:buAutoNum type="arabicPeriod"/>
            </a:pPr>
            <a:r>
              <a:rPr lang="en-US" sz="2800" dirty="0"/>
              <a:t>Add WB right turn lane on Brookpark Road at State Road (350’)</a:t>
            </a:r>
          </a:p>
          <a:p>
            <a:pPr marL="514350" indent="-514350" eaLnBrk="1" hangingPunct="1">
              <a:lnSpc>
                <a:spcPct val="90000"/>
              </a:lnSpc>
              <a:spcAft>
                <a:spcPct val="25000"/>
              </a:spcAft>
              <a:buFont typeface="+mj-lt"/>
              <a:buAutoNum type="arabicPeriod"/>
            </a:pPr>
            <a:r>
              <a:rPr lang="en-US" sz="2800" dirty="0"/>
              <a:t>Extend storage lengths on the I-480 WB Exit ramp (600’) (L-L-R)</a:t>
            </a:r>
          </a:p>
          <a:p>
            <a:pPr marL="514350" indent="-514350" eaLnBrk="1" hangingPunct="1">
              <a:lnSpc>
                <a:spcPct val="90000"/>
              </a:lnSpc>
              <a:spcAft>
                <a:spcPct val="25000"/>
              </a:spcAft>
              <a:buFont typeface="+mj-lt"/>
              <a:buAutoNum type="arabicPeriod"/>
            </a:pPr>
            <a:r>
              <a:rPr lang="en-US" sz="2800" dirty="0" smtClean="0"/>
              <a:t>Revise interchange phasing to operate Buckeye diamond sequence </a:t>
            </a:r>
          </a:p>
          <a:p>
            <a:pPr marL="514350" indent="-514350" eaLnBrk="1" hangingPunct="1">
              <a:lnSpc>
                <a:spcPct val="90000"/>
              </a:lnSpc>
              <a:spcAft>
                <a:spcPct val="25000"/>
              </a:spcAft>
              <a:buFont typeface="+mj-lt"/>
              <a:buAutoNum type="arabicPeriod"/>
            </a:pPr>
            <a:r>
              <a:rPr lang="en-US" sz="2800" dirty="0" smtClean="0"/>
              <a:t>Revise lane configuration on NB approach at the I-480 EB ramp from T(L)-T-TR-R configuration to a T(L)-T(L)-T-R 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600" u="sng" dirty="0" smtClean="0"/>
              <a:t>Countermeasures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50260"/>
            <a:ext cx="8610600" cy="4525963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spcAft>
                <a:spcPct val="25000"/>
              </a:spcAft>
              <a:buFont typeface="+mj-lt"/>
              <a:buAutoNum type="arabicPeriod"/>
            </a:pPr>
            <a:endParaRPr lang="en-US" sz="2800" dirty="0" smtClean="0"/>
          </a:p>
          <a:p>
            <a:pPr marL="514350" indent="-514350" eaLnBrk="1" hangingPunct="1">
              <a:lnSpc>
                <a:spcPct val="90000"/>
              </a:lnSpc>
              <a:spcAft>
                <a:spcPct val="25000"/>
              </a:spcAft>
              <a:buFont typeface="+mj-lt"/>
              <a:buAutoNum type="arabicPeriod" startAt="5"/>
            </a:pPr>
            <a:r>
              <a:rPr lang="en-US" sz="2800" dirty="0"/>
              <a:t>Revise lane configuration on </a:t>
            </a:r>
            <a:r>
              <a:rPr lang="en-US" sz="2800" dirty="0" smtClean="0"/>
              <a:t>SB </a:t>
            </a:r>
            <a:r>
              <a:rPr lang="en-US" sz="2800" dirty="0"/>
              <a:t>approach at the I-480 </a:t>
            </a:r>
            <a:r>
              <a:rPr lang="en-US" sz="2800" dirty="0" smtClean="0"/>
              <a:t>WB </a:t>
            </a:r>
            <a:r>
              <a:rPr lang="en-US" sz="2800" dirty="0"/>
              <a:t>ramp from </a:t>
            </a:r>
            <a:r>
              <a:rPr lang="en-US" sz="2800" dirty="0" smtClean="0"/>
              <a:t>T-T-TR </a:t>
            </a:r>
            <a:r>
              <a:rPr lang="en-US" sz="2800" dirty="0"/>
              <a:t>configuration to a T(L)-</a:t>
            </a:r>
            <a:r>
              <a:rPr lang="en-US" sz="2800" dirty="0" smtClean="0"/>
              <a:t>T-T-R </a:t>
            </a:r>
            <a:r>
              <a:rPr lang="en-US" sz="2800" dirty="0"/>
              <a:t>configuration</a:t>
            </a:r>
          </a:p>
          <a:p>
            <a:pPr marL="514350" indent="-514350" eaLnBrk="1" hangingPunct="1">
              <a:lnSpc>
                <a:spcPct val="90000"/>
              </a:lnSpc>
              <a:spcAft>
                <a:spcPts val="1200"/>
              </a:spcAft>
              <a:buFont typeface="+mj-lt"/>
              <a:buAutoNum type="arabicPeriod" startAt="5"/>
            </a:pPr>
            <a:r>
              <a:rPr lang="en-US" sz="2800" dirty="0" smtClean="0"/>
              <a:t>Restripe auxiliary turn lanes on State Road at Wetzel/ Springdale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000" u="sng" dirty="0" smtClean="0"/>
          </a:p>
          <a:p>
            <a:pPr marL="0" indent="0" algn="ctr" eaLnBrk="1" hangingPunct="1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800" b="1" dirty="0" smtClean="0"/>
              <a:t>**No pavement widening needed on State Road!</a:t>
            </a:r>
          </a:p>
          <a:p>
            <a:pPr marL="0" indent="0" eaLnBrk="1" hangingPunct="1">
              <a:lnSpc>
                <a:spcPct val="90000"/>
              </a:lnSpc>
              <a:spcAft>
                <a:spcPct val="25000"/>
              </a:spcAft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851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trict 7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18859</TotalTime>
  <Words>1053</Words>
  <Application>Microsoft Office PowerPoint</Application>
  <PresentationFormat>On-screen Show (4:3)</PresentationFormat>
  <Paragraphs>183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Georgia</vt:lpstr>
      <vt:lpstr>Sylfaen</vt:lpstr>
      <vt:lpstr>Times New Roman</vt:lpstr>
      <vt:lpstr>Wingdings</vt:lpstr>
      <vt:lpstr>District 7</vt:lpstr>
      <vt:lpstr>PowerPoint Presentation</vt:lpstr>
      <vt:lpstr>Introductions</vt:lpstr>
      <vt:lpstr>Purpose and Need</vt:lpstr>
      <vt:lpstr>Area Map</vt:lpstr>
      <vt:lpstr>PowerPoint Presentation</vt:lpstr>
      <vt:lpstr>PowerPoint Presentation</vt:lpstr>
      <vt:lpstr>Crash Summary</vt:lpstr>
      <vt:lpstr>Countermeasures</vt:lpstr>
      <vt:lpstr>Countermeasures</vt:lpstr>
      <vt:lpstr>Proposed Improvements SR 94 (State Road)</vt:lpstr>
      <vt:lpstr>Proposed Improvement Plan I-480 WB ramp</vt:lpstr>
      <vt:lpstr>Program Management</vt:lpstr>
      <vt:lpstr>Funding Summary</vt:lpstr>
      <vt:lpstr>Scoring</vt:lpstr>
      <vt:lpstr>Summary</vt:lpstr>
    </vt:vector>
  </TitlesOfParts>
  <Company>Ohio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Groh</dc:creator>
  <cp:lastModifiedBy>Brian Blayney</cp:lastModifiedBy>
  <cp:revision>926</cp:revision>
  <cp:lastPrinted>2015-10-01T19:15:43Z</cp:lastPrinted>
  <dcterms:created xsi:type="dcterms:W3CDTF">2008-02-13T13:36:57Z</dcterms:created>
  <dcterms:modified xsi:type="dcterms:W3CDTF">2015-10-12T14:00:22Z</dcterms:modified>
</cp:coreProperties>
</file>