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57" r:id="rId4"/>
    <p:sldId id="258" r:id="rId5"/>
    <p:sldId id="259" r:id="rId6"/>
    <p:sldId id="260" r:id="rId7"/>
    <p:sldId id="273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29" autoAdjust="0"/>
    <p:restoredTop sz="94660"/>
  </p:normalViewPr>
  <p:slideViewPr>
    <p:cSldViewPr snapToGrid="0" snapToObjects="1">
      <p:cViewPr>
        <p:scale>
          <a:sx n="66" d="100"/>
          <a:sy n="66" d="100"/>
        </p:scale>
        <p:origin x="1686" y="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178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Introduce purpose and panel acknowledgement.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Reference CA‑C‑1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Weakens batching theory.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Introduce early loading concept.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Raise uncertainty calmly.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Use 71 ramp comparison.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physics.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Tie narrative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Signal reasonableness.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9FFD9-6855-A50F-7763-6703A3792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0783BD-E554-7613-BE23-82DEFA8A5C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1AB3A-C17B-D65A-4366-8A5EA6C81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Introduce purpose and panel acknowledgement.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CA6AD-C32C-423D-09D6-8F1669A32C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070641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Set objective: explanation not accusation.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Use site photos to explain loading environment.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Emphasize contractor followed 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Establish Spearin without naming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9912A-AEF6-BCFF-EF86-59B3876FC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54EC1F-E53E-3435-E071-CEC16EB186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31E2AC-ED48-7CD3-88BA-C6C9018A18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Establish Spearin without naming 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29222-12B2-D0A4-49AC-4F174A305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700476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Neutral framing.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Show photos only — minimal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137397"/>
            <a:ext cx="9143999" cy="1720601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0D342E-BD3C-81C0-1716-10B09C1B4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"/>
          <a:stretch>
            <a:fillRect/>
          </a:stretch>
        </p:blipFill>
        <p:spPr>
          <a:xfrm>
            <a:off x="20" y="10"/>
            <a:ext cx="9143979" cy="5137387"/>
          </a:xfrm>
          <a:prstGeom prst="rect">
            <a:avLst/>
          </a:prstGeom>
          <a:effectLst>
            <a:outerShdw blurRad="190500" dist="63500" dir="5400000" sx="98000" sy="98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" y="5219701"/>
            <a:ext cx="5703773" cy="130545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dirty="0"/>
              <a:t>23-3008, PID 117955, FAY-435-1.52</a:t>
            </a:r>
            <a:br>
              <a:rPr lang="en-US" sz="3200" dirty="0"/>
            </a:br>
            <a:r>
              <a:rPr lang="en-US" sz="3200" dirty="0"/>
              <a:t>Dispute No. 06-233008-02</a:t>
            </a:r>
            <a:br>
              <a:rPr lang="en-US" sz="3200" dirty="0"/>
            </a:br>
            <a:r>
              <a:rPr lang="en-US" sz="3200" dirty="0"/>
              <a:t>Step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3794" y="5505709"/>
            <a:ext cx="3086100" cy="10194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dirty="0"/>
              <a:t>Ramp D Pavement Performance Review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A32481-2F0F-7988-3A59-49705CEF6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9" r="17217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4800" dirty="0"/>
              <a:t>Concrete Variability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6" y="2750113"/>
            <a:ext cx="3495293" cy="3742762"/>
          </a:xfrm>
        </p:spPr>
        <p:txBody>
          <a:bodyPr>
            <a:normAutofit/>
          </a:bodyPr>
          <a:lstStyle/>
          <a:p>
            <a:r>
              <a:rPr lang="en-US" sz="2800" dirty="0"/>
              <a:t>Variability occurred project‑wide</a:t>
            </a:r>
          </a:p>
          <a:p>
            <a:r>
              <a:rPr lang="en-US" sz="2800" dirty="0"/>
              <a:t>No spatial correlation with distress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Replacement Panels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Similar cracking observed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EAB46-A9E9-FAB3-4E13-FB8AF6D67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25712"/>
            <a:ext cx="8991600" cy="40576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3D6EC93-F369-413E-AA67-5D4104161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794" y="596327"/>
            <a:ext cx="3943350" cy="1885616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Acceptance &amp; Opening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377" y="2481942"/>
            <a:ext cx="3804897" cy="2699657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bg1">
                    <a:alpha val="80000"/>
                  </a:schemeClr>
                </a:solidFill>
              </a:rPr>
              <a:t>Flexural strength governed opening</a:t>
            </a:r>
          </a:p>
          <a:p>
            <a:r>
              <a:rPr lang="en-US" sz="2800" dirty="0">
                <a:solidFill>
                  <a:schemeClr val="bg1">
                    <a:alpha val="80000"/>
                  </a:schemeClr>
                </a:solidFill>
              </a:rPr>
              <a:t>Opening controlled by Department</a:t>
            </a:r>
          </a:p>
          <a:p>
            <a:r>
              <a:rPr lang="en-US" sz="2800" dirty="0">
                <a:solidFill>
                  <a:schemeClr val="bg1">
                    <a:alpha val="80000"/>
                  </a:schemeClr>
                </a:solidFill>
              </a:rPr>
              <a:t>Documentation inconsistencies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68258F-2D87-A0DF-FD1A-A57250B16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8"/>
          <a:stretch>
            <a:fillRect/>
          </a:stretch>
        </p:blipFill>
        <p:spPr>
          <a:xfrm>
            <a:off x="4314144" y="10"/>
            <a:ext cx="4829856" cy="6857989"/>
          </a:xfrm>
          <a:custGeom>
            <a:avLst/>
            <a:gdLst/>
            <a:ahLst/>
            <a:cxnLst/>
            <a:rect l="l" t="t" r="r" b="b"/>
            <a:pathLst>
              <a:path w="643980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1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2" y="528850"/>
                  <a:pt x="335479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1" y="612658"/>
                </a:lnTo>
                <a:cubicBezTo>
                  <a:pt x="358988" y="604728"/>
                  <a:pt x="357231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7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4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439807" y="0"/>
                </a:lnTo>
                <a:lnTo>
                  <a:pt x="643980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1" y="6796804"/>
                </a:lnTo>
                <a:cubicBezTo>
                  <a:pt x="32162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6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8" y="6463490"/>
                </a:cubicBezTo>
                <a:cubicBezTo>
                  <a:pt x="116555" y="6431292"/>
                  <a:pt x="131034" y="6400429"/>
                  <a:pt x="146085" y="6363664"/>
                </a:cubicBezTo>
                <a:cubicBezTo>
                  <a:pt x="142274" y="6350899"/>
                  <a:pt x="131986" y="6331277"/>
                  <a:pt x="131034" y="6311084"/>
                </a:cubicBezTo>
                <a:cubicBezTo>
                  <a:pt x="127795" y="6246121"/>
                  <a:pt x="145512" y="6185351"/>
                  <a:pt x="173519" y="6127247"/>
                </a:cubicBezTo>
                <a:cubicBezTo>
                  <a:pt x="181900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7" y="6056948"/>
                </a:cubicBezTo>
                <a:cubicBezTo>
                  <a:pt x="243432" y="6050282"/>
                  <a:pt x="242862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0" y="5900735"/>
                  <a:pt x="264199" y="5897114"/>
                </a:cubicBezTo>
                <a:cubicBezTo>
                  <a:pt x="268199" y="5891590"/>
                  <a:pt x="274296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9" y="5779191"/>
                  <a:pt x="299822" y="5771953"/>
                  <a:pt x="302870" y="5765474"/>
                </a:cubicBezTo>
                <a:cubicBezTo>
                  <a:pt x="305728" y="5759378"/>
                  <a:pt x="310682" y="5754234"/>
                  <a:pt x="313730" y="5748136"/>
                </a:cubicBezTo>
                <a:cubicBezTo>
                  <a:pt x="321921" y="5731564"/>
                  <a:pt x="329541" y="5714607"/>
                  <a:pt x="338685" y="5695178"/>
                </a:cubicBezTo>
                <a:cubicBezTo>
                  <a:pt x="321541" y="5684320"/>
                  <a:pt x="331258" y="5669647"/>
                  <a:pt x="339449" y="5651360"/>
                </a:cubicBezTo>
                <a:cubicBezTo>
                  <a:pt x="347831" y="5632691"/>
                  <a:pt x="350497" y="5611164"/>
                  <a:pt x="353546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4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1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1" y="4346201"/>
                  <a:pt x="391265" y="4340674"/>
                  <a:pt x="392218" y="4335722"/>
                </a:cubicBezTo>
                <a:cubicBezTo>
                  <a:pt x="401743" y="4281810"/>
                  <a:pt x="387837" y="4231324"/>
                  <a:pt x="369547" y="4181603"/>
                </a:cubicBezTo>
                <a:cubicBezTo>
                  <a:pt x="367642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5" y="4078159"/>
                  <a:pt x="348211" y="4040058"/>
                  <a:pt x="331447" y="4003861"/>
                </a:cubicBezTo>
                <a:cubicBezTo>
                  <a:pt x="314493" y="3967091"/>
                  <a:pt x="300203" y="3932993"/>
                  <a:pt x="317350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2" y="3799258"/>
                  <a:pt x="307442" y="3784397"/>
                </a:cubicBezTo>
                <a:cubicBezTo>
                  <a:pt x="307442" y="3744770"/>
                  <a:pt x="297346" y="3709529"/>
                  <a:pt x="276771" y="3675238"/>
                </a:cubicBezTo>
                <a:cubicBezTo>
                  <a:pt x="268770" y="3661899"/>
                  <a:pt x="274105" y="3641134"/>
                  <a:pt x="272009" y="3623799"/>
                </a:cubicBezTo>
                <a:cubicBezTo>
                  <a:pt x="269533" y="3605509"/>
                  <a:pt x="267247" y="3586653"/>
                  <a:pt x="261721" y="3569124"/>
                </a:cubicBezTo>
                <a:cubicBezTo>
                  <a:pt x="247242" y="3523785"/>
                  <a:pt x="230859" y="3479015"/>
                  <a:pt x="215618" y="3433866"/>
                </a:cubicBezTo>
                <a:cubicBezTo>
                  <a:pt x="203045" y="3396719"/>
                  <a:pt x="212952" y="3360139"/>
                  <a:pt x="218285" y="3323372"/>
                </a:cubicBezTo>
                <a:cubicBezTo>
                  <a:pt x="221716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4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6" y="2966742"/>
                  <a:pt x="144561" y="2940455"/>
                  <a:pt x="128367" y="2910353"/>
                </a:cubicBezTo>
                <a:cubicBezTo>
                  <a:pt x="117318" y="2889587"/>
                  <a:pt x="109126" y="2866918"/>
                  <a:pt x="102267" y="2844248"/>
                </a:cubicBezTo>
                <a:cubicBezTo>
                  <a:pt x="93313" y="2813958"/>
                  <a:pt x="87978" y="2782716"/>
                  <a:pt x="79217" y="2752235"/>
                </a:cubicBezTo>
                <a:cubicBezTo>
                  <a:pt x="66072" y="2706131"/>
                  <a:pt x="55784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2" y="2360933"/>
                </a:cubicBezTo>
                <a:cubicBezTo>
                  <a:pt x="28541" y="2356744"/>
                  <a:pt x="36543" y="2344741"/>
                  <a:pt x="37878" y="2335405"/>
                </a:cubicBezTo>
                <a:cubicBezTo>
                  <a:pt x="41877" y="2307402"/>
                  <a:pt x="35972" y="2281683"/>
                  <a:pt x="23017" y="2254633"/>
                </a:cubicBezTo>
                <a:cubicBezTo>
                  <a:pt x="10825" y="2229296"/>
                  <a:pt x="12159" y="2197670"/>
                  <a:pt x="7395" y="2168903"/>
                </a:cubicBezTo>
                <a:cubicBezTo>
                  <a:pt x="5681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6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70" y="1851709"/>
                  <a:pt x="52545" y="1813610"/>
                  <a:pt x="68738" y="1768838"/>
                </a:cubicBezTo>
                <a:cubicBezTo>
                  <a:pt x="85885" y="1721785"/>
                  <a:pt x="112174" y="1676253"/>
                  <a:pt x="104364" y="1623675"/>
                </a:cubicBezTo>
                <a:cubicBezTo>
                  <a:pt x="99601" y="1591859"/>
                  <a:pt x="88551" y="1561189"/>
                  <a:pt x="81883" y="1529563"/>
                </a:cubicBezTo>
                <a:cubicBezTo>
                  <a:pt x="79597" y="1518324"/>
                  <a:pt x="79979" y="1505751"/>
                  <a:pt x="82264" y="1494509"/>
                </a:cubicBezTo>
                <a:cubicBezTo>
                  <a:pt x="92744" y="1440216"/>
                  <a:pt x="94267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7" y="1151600"/>
                </a:cubicBezTo>
                <a:cubicBezTo>
                  <a:pt x="100554" y="1134834"/>
                  <a:pt x="96553" y="1114449"/>
                  <a:pt x="98078" y="1095972"/>
                </a:cubicBezTo>
                <a:cubicBezTo>
                  <a:pt x="99409" y="1078826"/>
                  <a:pt x="99981" y="1061298"/>
                  <a:pt x="104364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4" y="949281"/>
                  <a:pt x="103220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7" y="694576"/>
                </a:cubicBezTo>
                <a:cubicBezTo>
                  <a:pt x="102267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1" y="531310"/>
                  <a:pt x="114081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7" y="340425"/>
                  <a:pt x="88551" y="300800"/>
                  <a:pt x="84930" y="261173"/>
                </a:cubicBezTo>
                <a:cubicBezTo>
                  <a:pt x="84168" y="252600"/>
                  <a:pt x="88934" y="243648"/>
                  <a:pt x="89314" y="234883"/>
                </a:cubicBezTo>
                <a:cubicBezTo>
                  <a:pt x="90266" y="207450"/>
                  <a:pt x="90457" y="180017"/>
                  <a:pt x="91027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7" y="85336"/>
                  <a:pt x="98078" y="66857"/>
                  <a:pt x="83217" y="47806"/>
                </a:cubicBezTo>
                <a:cubicBezTo>
                  <a:pt x="77453" y="40471"/>
                  <a:pt x="73691" y="32636"/>
                  <a:pt x="71207" y="24480"/>
                </a:cubicBezTo>
                <a:close/>
              </a:path>
            </a:pathLst>
          </a:custGeom>
          <a:effectLst>
            <a:outerShdw blurRad="381000" dist="152400" dir="10800000" algn="tr" rotWithShape="0">
              <a:prstClr val="black">
                <a:alpha val="10000"/>
              </a:prst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EA04677-6B2C-40F4-975C-ED9196552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4273" y="0"/>
            <a:ext cx="656039" cy="6857455"/>
            <a:chOff x="5632356" y="0"/>
            <a:chExt cx="874718" cy="6857455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1ABE2E-F19F-4BD3-B0FA-8A2D8885B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6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86D0F14-D449-4833-830D-A382829E2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3AD41DB-DF9F-49BC-85AE-6AB1840A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790" y="4648387"/>
            <a:ext cx="4571999" cy="1723384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dirty="0">
                <a:solidFill>
                  <a:schemeClr val="bg1"/>
                </a:solidFill>
              </a:rPr>
              <a:t>Beam Documentation Questions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5B82A7-4ACF-23DF-249D-99BD693B79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2" b="14437"/>
          <a:stretch>
            <a:fillRect/>
          </a:stretch>
        </p:blipFill>
        <p:spPr>
          <a:xfrm>
            <a:off x="20" y="-1"/>
            <a:ext cx="9143980" cy="3984912"/>
          </a:xfrm>
          <a:custGeom>
            <a:avLst/>
            <a:gdLst/>
            <a:ahLst/>
            <a:cxnLst/>
            <a:rect l="l" t="t" r="r" b="b"/>
            <a:pathLst>
              <a:path w="12192000" h="3984912">
                <a:moveTo>
                  <a:pt x="0" y="0"/>
                </a:moveTo>
                <a:lnTo>
                  <a:pt x="12192000" y="0"/>
                </a:lnTo>
                <a:lnTo>
                  <a:pt x="12192000" y="566059"/>
                </a:lnTo>
                <a:lnTo>
                  <a:pt x="12192000" y="794037"/>
                </a:lnTo>
                <a:lnTo>
                  <a:pt x="12192000" y="2336800"/>
                </a:lnTo>
                <a:lnTo>
                  <a:pt x="12192000" y="2631227"/>
                </a:lnTo>
                <a:lnTo>
                  <a:pt x="12192000" y="3908712"/>
                </a:lnTo>
                <a:lnTo>
                  <a:pt x="9439275" y="3984912"/>
                </a:lnTo>
                <a:lnTo>
                  <a:pt x="5572127" y="3737262"/>
                </a:lnTo>
                <a:lnTo>
                  <a:pt x="0" y="3908712"/>
                </a:lnTo>
                <a:lnTo>
                  <a:pt x="0" y="2631227"/>
                </a:lnTo>
                <a:lnTo>
                  <a:pt x="0" y="2336800"/>
                </a:lnTo>
                <a:lnTo>
                  <a:pt x="0" y="794037"/>
                </a:lnTo>
                <a:lnTo>
                  <a:pt x="0" y="566059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144000" cy="757168"/>
            <a:chOff x="0" y="2959818"/>
            <a:chExt cx="12192000" cy="75716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789" y="4371320"/>
            <a:ext cx="4228421" cy="227751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Beams cast vs break results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Break ages vs opening timing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Maturity expectations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Requested ODOT testing records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en-US" sz="4700"/>
              <a:t>Structural Sensitivity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r>
              <a:rPr lang="en-US" sz="2800" dirty="0"/>
              <a:t>Thicker sections performing</a:t>
            </a:r>
          </a:p>
          <a:p>
            <a:r>
              <a:rPr lang="en-US" sz="2800" dirty="0"/>
              <a:t>10" ramp showing distress</a:t>
            </a:r>
          </a:p>
          <a:p>
            <a:r>
              <a:rPr lang="en-US" sz="2800" dirty="0">
                <a:highlight>
                  <a:srgbClr val="FFFF00"/>
                </a:highlight>
              </a:rPr>
              <a:t>State-wide 1L cement seminar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181BA1-BF9D-DCC0-ED12-F4BBAA4F0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0" r="26350"/>
          <a:stretch>
            <a:fillRect/>
          </a:stretch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4BB344-2735-699F-8FCF-EF0A1AB9C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13"/>
          <a:stretch>
            <a:fillRect/>
          </a:stretch>
        </p:blipFill>
        <p:spPr>
          <a:xfrm>
            <a:off x="20" y="10"/>
            <a:ext cx="7460291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239536" y="0"/>
            <a:ext cx="3904464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1169" y="0"/>
            <a:ext cx="3782831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22759" y="0"/>
            <a:ext cx="189729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9622" y="769257"/>
            <a:ext cx="3201378" cy="1864762"/>
          </a:xfrm>
        </p:spPr>
        <p:txBody>
          <a:bodyPr anchor="b">
            <a:normAutofit/>
          </a:bodyPr>
          <a:lstStyle/>
          <a:p>
            <a:r>
              <a:rPr lang="en-US" dirty="0"/>
              <a:t>Engineering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7330" y="2722729"/>
            <a:ext cx="3025961" cy="2700062"/>
          </a:xfrm>
        </p:spPr>
        <p:txBody>
          <a:bodyPr>
            <a:normAutofit/>
          </a:bodyPr>
          <a:lstStyle/>
          <a:p>
            <a:r>
              <a:rPr lang="en-US" sz="2800" dirty="0"/>
              <a:t>Early loading</a:t>
            </a:r>
          </a:p>
          <a:p>
            <a:r>
              <a:rPr lang="en-US" sz="2800" dirty="0"/>
              <a:t>Channelized truck stress</a:t>
            </a:r>
          </a:p>
          <a:p>
            <a:r>
              <a:rPr lang="en-US" sz="2800" dirty="0"/>
              <a:t>Mid‑panel cracking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System Interaction Summary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r>
              <a:rPr lang="en-US" sz="2800" dirty="0"/>
              <a:t>Design margin</a:t>
            </a:r>
          </a:p>
          <a:p>
            <a:r>
              <a:rPr lang="en-US" sz="2800" dirty="0"/>
              <a:t>Traffic concentration</a:t>
            </a:r>
          </a:p>
          <a:p>
            <a:r>
              <a:rPr lang="en-US" sz="2800" dirty="0"/>
              <a:t>Acceptance timing</a:t>
            </a:r>
          </a:p>
          <a:p>
            <a:r>
              <a:rPr lang="en-US" sz="2800" dirty="0"/>
              <a:t>Material behavior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8A9332-8DFF-8C68-4CD2-4D0FA477D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9" r="30770"/>
          <a:stretch>
            <a:fillRect/>
          </a:stretch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F5B8017-83AF-D46F-10A9-63DBBEB37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6" r="11701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682093" cy="1579789"/>
          </a:xfrm>
        </p:spPr>
        <p:txBody>
          <a:bodyPr>
            <a:normAutofit/>
          </a:bodyPr>
          <a:lstStyle/>
          <a:p>
            <a:r>
              <a:rPr lang="en-US"/>
              <a:t>Requested Path Forward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46514"/>
            <a:ext cx="3943350" cy="458651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Collaborative evaluation</a:t>
            </a:r>
          </a:p>
          <a:p>
            <a:r>
              <a:rPr lang="en-US" sz="2800" dirty="0"/>
              <a:t>Targeted repair</a:t>
            </a:r>
          </a:p>
          <a:p>
            <a:r>
              <a:rPr lang="en-US" sz="2800" dirty="0"/>
              <a:t>Avoid unnecessary removal</a:t>
            </a:r>
          </a:p>
          <a:p>
            <a:r>
              <a:rPr lang="en-US" sz="2800" dirty="0"/>
              <a:t>Shared technical review</a:t>
            </a:r>
          </a:p>
          <a:p>
            <a:r>
              <a:rPr lang="en-US" sz="2800" dirty="0"/>
              <a:t>Please consider causes for next steps</a:t>
            </a:r>
          </a:p>
          <a:p>
            <a:r>
              <a:rPr lang="en-US" sz="2800" dirty="0"/>
              <a:t>What is the purpose:</a:t>
            </a:r>
          </a:p>
          <a:p>
            <a:pPr lvl="1"/>
            <a:r>
              <a:rPr lang="en-US" dirty="0"/>
              <a:t>Determine Cause?</a:t>
            </a:r>
          </a:p>
          <a:p>
            <a:pPr lvl="1"/>
            <a:r>
              <a:rPr lang="en-US" dirty="0"/>
              <a:t>Assign $$$ fault?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9889E-EB90-45FA-2392-8FC8846AF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F0B4864-638D-BD0E-52CB-4B09CA57ED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7F1EF1-A51D-2CBF-C67D-95FB2C6C3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" y="5219701"/>
            <a:ext cx="5703773" cy="130545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dirty="0"/>
              <a:t>23-3008, PID 117955, FAY-435-1.52</a:t>
            </a:r>
            <a:br>
              <a:rPr lang="en-US" sz="3200" dirty="0"/>
            </a:br>
            <a:r>
              <a:rPr lang="en-US" sz="3200" dirty="0"/>
              <a:t>Dispute No. 06-233008-02</a:t>
            </a:r>
            <a:br>
              <a:rPr lang="en-US" sz="3200" dirty="0"/>
            </a:br>
            <a:r>
              <a:rPr lang="en-US" sz="3200" dirty="0"/>
              <a:t>Step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F63FA-7574-3AD8-B21B-8D73744E1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3794" y="5505709"/>
            <a:ext cx="3086100" cy="10194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dirty="0"/>
              <a:t>Ramp D Pavement Performance Review</a:t>
            </a:r>
          </a:p>
        </p:txBody>
      </p:sp>
    </p:spTree>
    <p:extLst>
      <p:ext uri="{BB962C8B-B14F-4D97-AF65-F5344CB8AC3E}">
        <p14:creationId xmlns:p14="http://schemas.microsoft.com/office/powerpoint/2010/main" val="839513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US" dirty="0"/>
              <a:t>Purpose</a:t>
            </a:r>
            <a:endParaRPr lang="en-US" sz="31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C088679-C724-F75C-8CA1-A2B9A1577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81" t="4225" r="15581" b="23633"/>
          <a:stretch>
            <a:fillRect/>
          </a:stretch>
        </p:blipFill>
        <p:spPr>
          <a:xfrm>
            <a:off x="-1685905" y="0"/>
            <a:ext cx="11219762" cy="4552950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2726" y="4205286"/>
            <a:ext cx="6391274" cy="2452687"/>
          </a:xfrm>
        </p:spPr>
        <p:txBody>
          <a:bodyPr anchor="ctr">
            <a:normAutofit/>
          </a:bodyPr>
          <a:lstStyle/>
          <a:p>
            <a:r>
              <a:rPr lang="en-US" sz="2800" dirty="0"/>
              <a:t>Evaluate Ramp D cracking</a:t>
            </a:r>
          </a:p>
          <a:p>
            <a:r>
              <a:rPr lang="en-US" sz="2800" dirty="0"/>
              <a:t>Confirm construction compliance</a:t>
            </a:r>
          </a:p>
          <a:p>
            <a:r>
              <a:rPr lang="en-US" sz="2800" dirty="0"/>
              <a:t>Review acceptance and opening process</a:t>
            </a:r>
          </a:p>
          <a:p>
            <a:r>
              <a:rPr lang="en-US" sz="2800" dirty="0">
                <a:highlight>
                  <a:srgbClr val="FFFF00"/>
                </a:highlight>
              </a:rPr>
              <a:t>Present engineering explanation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E6671AF-110C-4E4D-BEB4-1323A3136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1" y="310895"/>
            <a:ext cx="3666893" cy="2121408"/>
          </a:xfrm>
        </p:spPr>
        <p:txBody>
          <a:bodyPr anchor="ctr">
            <a:normAutofit/>
          </a:bodyPr>
          <a:lstStyle/>
          <a:p>
            <a:r>
              <a:rPr lang="en-US" dirty="0"/>
              <a:t>Project</a:t>
            </a:r>
            <a:r>
              <a:rPr lang="en-US" sz="4000" dirty="0"/>
              <a:t>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8244" y="310896"/>
            <a:ext cx="4286764" cy="2121407"/>
          </a:xfrm>
        </p:spPr>
        <p:txBody>
          <a:bodyPr anchor="ctr">
            <a:normAutofit fontScale="92500"/>
          </a:bodyPr>
          <a:lstStyle/>
          <a:p>
            <a:r>
              <a:rPr lang="en-US" sz="2800" dirty="0"/>
              <a:t>Single-lane ramp</a:t>
            </a:r>
          </a:p>
          <a:p>
            <a:r>
              <a:rPr lang="en-US" sz="2800" dirty="0"/>
              <a:t>Heavy truck channelization</a:t>
            </a:r>
          </a:p>
          <a:p>
            <a:r>
              <a:rPr lang="en-US" sz="2800" dirty="0"/>
              <a:t>High braking/turning stress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100E78D-6AD8-FF9F-F914-D67942EF2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" b="18533"/>
          <a:stretch>
            <a:fillRect/>
          </a:stretch>
        </p:blipFill>
        <p:spPr>
          <a:xfrm>
            <a:off x="20" y="2743201"/>
            <a:ext cx="9143979" cy="4114799"/>
          </a:xfrm>
          <a:prstGeom prst="rect">
            <a:avLst/>
          </a:prstGeom>
          <a:effectLst>
            <a:innerShdw blurRad="190500" dist="127000" dir="16200000">
              <a:prstClr val="black">
                <a:alpha val="19000"/>
              </a:prstClr>
            </a:inn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0541" y="181576"/>
            <a:ext cx="886772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397E0A-E432-79BE-41E2-C49315BC75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3" r="11345"/>
          <a:stretch>
            <a:fillRect/>
          </a:stretch>
        </p:blipFill>
        <p:spPr>
          <a:xfrm>
            <a:off x="140541" y="182880"/>
            <a:ext cx="8867728" cy="649978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743575"/>
            <a:ext cx="7623913" cy="7667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spcBef>
                <a:spcPts val="1000"/>
              </a:spcBef>
              <a:buNone/>
            </a:pPr>
            <a:r>
              <a:rPr lang="en-US" sz="2400" dirty="0">
                <a:solidFill>
                  <a:srgbClr val="FFFFFF"/>
                </a:solidFill>
              </a:rPr>
              <a:t>Section prescribed and Buildable Units approved by ODOT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462" y="525195"/>
            <a:ext cx="7766788" cy="10464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dirty="0">
                <a:solidFill>
                  <a:srgbClr val="FFFFFF"/>
                </a:solidFill>
              </a:rPr>
              <a:t>Prescribed Pavement Section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814562-4E70-D45E-43EC-D8A3C82EF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037" y="1585912"/>
            <a:ext cx="6257925" cy="3686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CB9AF9-9667-2010-E63F-6F4444154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321" y="2335212"/>
            <a:ext cx="6477000" cy="2390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3AD41DB-DF9F-49BC-85AE-6AB1840A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" y="4651841"/>
            <a:ext cx="4654550" cy="1774365"/>
          </a:xfrm>
        </p:spPr>
        <p:txBody>
          <a:bodyPr anchor="t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Construction Compliance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F87748-31CE-B45A-DDA4-A1F6BEB6E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" b="33209"/>
          <a:stretch>
            <a:fillRect/>
          </a:stretch>
        </p:blipFill>
        <p:spPr>
          <a:xfrm>
            <a:off x="20" y="-1"/>
            <a:ext cx="9143980" cy="3984912"/>
          </a:xfrm>
          <a:custGeom>
            <a:avLst/>
            <a:gdLst/>
            <a:ahLst/>
            <a:cxnLst/>
            <a:rect l="l" t="t" r="r" b="b"/>
            <a:pathLst>
              <a:path w="12192000" h="3984912">
                <a:moveTo>
                  <a:pt x="0" y="0"/>
                </a:moveTo>
                <a:lnTo>
                  <a:pt x="12192000" y="0"/>
                </a:lnTo>
                <a:lnTo>
                  <a:pt x="12192000" y="566059"/>
                </a:lnTo>
                <a:lnTo>
                  <a:pt x="12192000" y="794037"/>
                </a:lnTo>
                <a:lnTo>
                  <a:pt x="12192000" y="2336800"/>
                </a:lnTo>
                <a:lnTo>
                  <a:pt x="12192000" y="2631227"/>
                </a:lnTo>
                <a:lnTo>
                  <a:pt x="12192000" y="3908712"/>
                </a:lnTo>
                <a:lnTo>
                  <a:pt x="9439275" y="3984912"/>
                </a:lnTo>
                <a:lnTo>
                  <a:pt x="5572127" y="3737262"/>
                </a:lnTo>
                <a:lnTo>
                  <a:pt x="0" y="3908712"/>
                </a:lnTo>
                <a:lnTo>
                  <a:pt x="0" y="2631227"/>
                </a:lnTo>
                <a:lnTo>
                  <a:pt x="0" y="2336800"/>
                </a:lnTo>
                <a:lnTo>
                  <a:pt x="0" y="794037"/>
                </a:lnTo>
                <a:lnTo>
                  <a:pt x="0" y="566059"/>
                </a:lnTo>
                <a:close/>
              </a:path>
            </a:pathLst>
          </a:cu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144000" cy="757168"/>
            <a:chOff x="0" y="2959818"/>
            <a:chExt cx="12192000" cy="757168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150" y="4286161"/>
            <a:ext cx="4269581" cy="23758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Approved mix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Approved placement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Approved curing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Passed acceptance testing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Opened under ODOT direction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6135D-EABC-5419-518D-C79B096C3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7E47E-E4B3-1274-31AF-40177943E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" y="4651841"/>
            <a:ext cx="4654550" cy="1774365"/>
          </a:xfrm>
        </p:spPr>
        <p:txBody>
          <a:bodyPr anchor="t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Construction Compliance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98AB9-9D12-DCDD-AD0B-69944F45F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150" y="4286161"/>
            <a:ext cx="4269581" cy="23758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Approved mix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Approved placement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Approved curing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Passed acceptance testing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Opened under ODOT direction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DDEA0A-3457-EEFE-0916-F640CB981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" y="-11"/>
            <a:ext cx="9144000" cy="685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846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86" y="365125"/>
            <a:ext cx="3971261" cy="206380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700" dirty="0"/>
              <a:t>Department Causation Theory</a:t>
            </a:r>
          </a:p>
        </p:txBody>
      </p:sp>
      <p:sp>
        <p:nvSpPr>
          <p:cNvPr id="1057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2650181"/>
            <a:ext cx="3257550" cy="18288"/>
          </a:xfrm>
          <a:custGeom>
            <a:avLst/>
            <a:gdLst>
              <a:gd name="csX0" fmla="*/ 0 w 3257550"/>
              <a:gd name="csY0" fmla="*/ 0 h 18288"/>
              <a:gd name="csX1" fmla="*/ 618935 w 3257550"/>
              <a:gd name="csY1" fmla="*/ 0 h 18288"/>
              <a:gd name="csX2" fmla="*/ 1270445 w 3257550"/>
              <a:gd name="csY2" fmla="*/ 0 h 18288"/>
              <a:gd name="csX3" fmla="*/ 1954530 w 3257550"/>
              <a:gd name="csY3" fmla="*/ 0 h 18288"/>
              <a:gd name="csX4" fmla="*/ 2638616 w 3257550"/>
              <a:gd name="csY4" fmla="*/ 0 h 18288"/>
              <a:gd name="csX5" fmla="*/ 3257550 w 3257550"/>
              <a:gd name="csY5" fmla="*/ 0 h 18288"/>
              <a:gd name="csX6" fmla="*/ 3257550 w 3257550"/>
              <a:gd name="csY6" fmla="*/ 18288 h 18288"/>
              <a:gd name="csX7" fmla="*/ 2540889 w 3257550"/>
              <a:gd name="csY7" fmla="*/ 18288 h 18288"/>
              <a:gd name="csX8" fmla="*/ 1824228 w 3257550"/>
              <a:gd name="csY8" fmla="*/ 18288 h 18288"/>
              <a:gd name="csX9" fmla="*/ 1172718 w 3257550"/>
              <a:gd name="csY9" fmla="*/ 18288 h 18288"/>
              <a:gd name="csX10" fmla="*/ 0 w 3257550"/>
              <a:gd name="csY10" fmla="*/ 18288 h 18288"/>
              <a:gd name="csX11" fmla="*/ 0 w 3257550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7550" h="18288" fill="none" extrusionOk="0">
                <a:moveTo>
                  <a:pt x="0" y="0"/>
                </a:moveTo>
                <a:cubicBezTo>
                  <a:pt x="222571" y="-4581"/>
                  <a:pt x="395946" y="-20429"/>
                  <a:pt x="618935" y="0"/>
                </a:cubicBezTo>
                <a:cubicBezTo>
                  <a:pt x="841925" y="20429"/>
                  <a:pt x="1064831" y="-497"/>
                  <a:pt x="1270445" y="0"/>
                </a:cubicBezTo>
                <a:cubicBezTo>
                  <a:pt x="1476059" y="497"/>
                  <a:pt x="1673547" y="428"/>
                  <a:pt x="1954530" y="0"/>
                </a:cubicBezTo>
                <a:cubicBezTo>
                  <a:pt x="2235513" y="-428"/>
                  <a:pt x="2452407" y="27906"/>
                  <a:pt x="2638616" y="0"/>
                </a:cubicBezTo>
                <a:cubicBezTo>
                  <a:pt x="2824825" y="-27906"/>
                  <a:pt x="3043878" y="-22618"/>
                  <a:pt x="3257550" y="0"/>
                </a:cubicBezTo>
                <a:cubicBezTo>
                  <a:pt x="3256841" y="8157"/>
                  <a:pt x="3257137" y="12125"/>
                  <a:pt x="3257550" y="18288"/>
                </a:cubicBezTo>
                <a:cubicBezTo>
                  <a:pt x="2955505" y="29918"/>
                  <a:pt x="2697243" y="41720"/>
                  <a:pt x="2540889" y="18288"/>
                </a:cubicBezTo>
                <a:cubicBezTo>
                  <a:pt x="2384535" y="-5144"/>
                  <a:pt x="2114539" y="6231"/>
                  <a:pt x="1824228" y="18288"/>
                </a:cubicBezTo>
                <a:cubicBezTo>
                  <a:pt x="1533917" y="30345"/>
                  <a:pt x="1462450" y="24037"/>
                  <a:pt x="1172718" y="18288"/>
                </a:cubicBezTo>
                <a:cubicBezTo>
                  <a:pt x="882986" y="12540"/>
                  <a:pt x="500637" y="24492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7550" h="18288" stroke="0" extrusionOk="0">
                <a:moveTo>
                  <a:pt x="0" y="0"/>
                </a:moveTo>
                <a:cubicBezTo>
                  <a:pt x="278434" y="16845"/>
                  <a:pt x="441207" y="-24568"/>
                  <a:pt x="618935" y="0"/>
                </a:cubicBezTo>
                <a:cubicBezTo>
                  <a:pt x="796663" y="24568"/>
                  <a:pt x="985120" y="5689"/>
                  <a:pt x="1172718" y="0"/>
                </a:cubicBezTo>
                <a:cubicBezTo>
                  <a:pt x="1360316" y="-5689"/>
                  <a:pt x="1666432" y="29765"/>
                  <a:pt x="1889379" y="0"/>
                </a:cubicBezTo>
                <a:cubicBezTo>
                  <a:pt x="2112326" y="-29765"/>
                  <a:pt x="2378171" y="13184"/>
                  <a:pt x="2508314" y="0"/>
                </a:cubicBezTo>
                <a:cubicBezTo>
                  <a:pt x="2638457" y="-13184"/>
                  <a:pt x="2897393" y="-18048"/>
                  <a:pt x="3257550" y="0"/>
                </a:cubicBezTo>
                <a:cubicBezTo>
                  <a:pt x="3257286" y="4493"/>
                  <a:pt x="3257934" y="9472"/>
                  <a:pt x="3257550" y="18288"/>
                </a:cubicBezTo>
                <a:cubicBezTo>
                  <a:pt x="3005417" y="4399"/>
                  <a:pt x="2789824" y="23493"/>
                  <a:pt x="2606040" y="18288"/>
                </a:cubicBezTo>
                <a:cubicBezTo>
                  <a:pt x="2422256" y="13084"/>
                  <a:pt x="2161816" y="17045"/>
                  <a:pt x="1889379" y="18288"/>
                </a:cubicBezTo>
                <a:cubicBezTo>
                  <a:pt x="1616942" y="19531"/>
                  <a:pt x="1456938" y="28545"/>
                  <a:pt x="1335595" y="18288"/>
                </a:cubicBezTo>
                <a:cubicBezTo>
                  <a:pt x="1214252" y="8031"/>
                  <a:pt x="876335" y="26295"/>
                  <a:pt x="684085" y="18288"/>
                </a:cubicBezTo>
                <a:cubicBezTo>
                  <a:pt x="491835" y="10282"/>
                  <a:pt x="213058" y="3432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486" y="2926293"/>
            <a:ext cx="3971261" cy="3268957"/>
          </a:xfrm>
        </p:spPr>
        <p:txBody>
          <a:bodyPr>
            <a:normAutofit/>
          </a:bodyPr>
          <a:lstStyle/>
          <a:p>
            <a:r>
              <a:rPr lang="en-US" sz="2800" dirty="0"/>
              <a:t>Batch tolerances</a:t>
            </a:r>
          </a:p>
          <a:p>
            <a:r>
              <a:rPr lang="en-US" sz="2800" dirty="0"/>
              <a:t>Placement method</a:t>
            </a:r>
          </a:p>
          <a:p>
            <a:r>
              <a:rPr lang="en-US" sz="2800" dirty="0"/>
              <a:t>Workmanship</a:t>
            </a:r>
          </a:p>
        </p:txBody>
      </p:sp>
      <p:pic>
        <p:nvPicPr>
          <p:cNvPr id="1026" name="7658E477-FD21-40A5-8F59-6E83744D39EE" descr="IMG_0313.jpeg">
            <a:extLst>
              <a:ext uri="{FF2B5EF4-FFF2-40B4-BE49-F238E27FC236}">
                <a16:creationId xmlns:a16="http://schemas.microsoft.com/office/drawing/2014/main" id="{07A67E9D-572C-5FDF-BD2D-E572880F8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r="12244" b="-5"/>
          <a:stretch>
            <a:fillRect/>
          </a:stretch>
        </p:blipFill>
        <p:spPr bwMode="auto">
          <a:xfrm>
            <a:off x="4862745" y="362384"/>
            <a:ext cx="1821808" cy="288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47CAE4-0A8B-E8A5-02A3-627DC5639F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2" r="8895"/>
          <a:stretch>
            <a:fillRect/>
          </a:stretch>
        </p:blipFill>
        <p:spPr>
          <a:xfrm>
            <a:off x="6684553" y="502442"/>
            <a:ext cx="2457161" cy="25150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158B94-9614-A71C-4AD8-C7D19B4911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503" t="1" r="3" b="3"/>
          <a:stretch>
            <a:fillRect/>
          </a:stretch>
        </p:blipFill>
        <p:spPr>
          <a:xfrm>
            <a:off x="4797297" y="3427059"/>
            <a:ext cx="4073652" cy="27491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3286" y="467271"/>
            <a:ext cx="3146755" cy="2052522"/>
          </a:xfrm>
        </p:spPr>
        <p:txBody>
          <a:bodyPr anchor="b">
            <a:normAutofit/>
          </a:bodyPr>
          <a:lstStyle/>
          <a:p>
            <a:r>
              <a:rPr lang="en-US" sz="4900"/>
              <a:t>Observed Distress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3285" y="2990818"/>
            <a:ext cx="3575223" cy="2913872"/>
          </a:xfrm>
        </p:spPr>
        <p:txBody>
          <a:bodyPr anchor="t">
            <a:normAutofit/>
          </a:bodyPr>
          <a:lstStyle/>
          <a:p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Mid‑panel cracking</a:t>
            </a:r>
          </a:p>
          <a:p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Patterned</a:t>
            </a:r>
          </a:p>
          <a:p>
            <a:r>
              <a:rPr lang="en-US" sz="2800" dirty="0">
                <a:solidFill>
                  <a:schemeClr val="tx1">
                    <a:alpha val="80000"/>
                  </a:schemeClr>
                </a:solidFill>
              </a:rPr>
              <a:t>Post‑acceptance</a:t>
            </a:r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D0F14822-B1F1-4730-A131-C3416A790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13197" y="3942512"/>
            <a:ext cx="2429046" cy="2915488"/>
          </a:xfrm>
          <a:custGeom>
            <a:avLst/>
            <a:gdLst>
              <a:gd name="connsiteX0" fmla="*/ 1619364 w 3238728"/>
              <a:gd name="connsiteY0" fmla="*/ 0 h 2915488"/>
              <a:gd name="connsiteX1" fmla="*/ 3238728 w 3238728"/>
              <a:gd name="connsiteY1" fmla="*/ 1619364 h 2915488"/>
              <a:gd name="connsiteX2" fmla="*/ 2649430 w 3238728"/>
              <a:gd name="connsiteY2" fmla="*/ 2868944 h 2915488"/>
              <a:gd name="connsiteX3" fmla="*/ 2587188 w 3238728"/>
              <a:gd name="connsiteY3" fmla="*/ 2915488 h 2915488"/>
              <a:gd name="connsiteX4" fmla="*/ 651541 w 3238728"/>
              <a:gd name="connsiteY4" fmla="*/ 2915488 h 2915488"/>
              <a:gd name="connsiteX5" fmla="*/ 589298 w 3238728"/>
              <a:gd name="connsiteY5" fmla="*/ 2868944 h 2915488"/>
              <a:gd name="connsiteX6" fmla="*/ 0 w 3238728"/>
              <a:gd name="connsiteY6" fmla="*/ 1619364 h 2915488"/>
              <a:gd name="connsiteX7" fmla="*/ 1619364 w 3238728"/>
              <a:gd name="connsiteY7" fmla="*/ 0 h 291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8728" h="2915488">
                <a:moveTo>
                  <a:pt x="1619364" y="0"/>
                </a:moveTo>
                <a:cubicBezTo>
                  <a:pt x="2513714" y="0"/>
                  <a:pt x="3238728" y="725014"/>
                  <a:pt x="3238728" y="1619364"/>
                </a:cubicBezTo>
                <a:cubicBezTo>
                  <a:pt x="3238728" y="2122436"/>
                  <a:pt x="3009329" y="2571929"/>
                  <a:pt x="2649430" y="2868944"/>
                </a:cubicBezTo>
                <a:lnTo>
                  <a:pt x="2587188" y="2915488"/>
                </a:lnTo>
                <a:lnTo>
                  <a:pt x="651541" y="2915488"/>
                </a:lnTo>
                <a:lnTo>
                  <a:pt x="589298" y="2868944"/>
                </a:lnTo>
                <a:cubicBezTo>
                  <a:pt x="229399" y="2571929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063F1D6B-3845-4F68-9803-39000080E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15876" cy="4167582"/>
          </a:xfrm>
          <a:custGeom>
            <a:avLst/>
            <a:gdLst>
              <a:gd name="connsiteX0" fmla="*/ 1209514 w 4154502"/>
              <a:gd name="connsiteY0" fmla="*/ 0 h 4167582"/>
              <a:gd name="connsiteX1" fmla="*/ 2782034 w 4154502"/>
              <a:gd name="connsiteY1" fmla="*/ 0 h 4167582"/>
              <a:gd name="connsiteX2" fmla="*/ 2836049 w 4154502"/>
              <a:gd name="connsiteY2" fmla="*/ 19770 h 4167582"/>
              <a:gd name="connsiteX3" fmla="*/ 4154502 w 4154502"/>
              <a:gd name="connsiteY3" fmla="*/ 2008854 h 4167582"/>
              <a:gd name="connsiteX4" fmla="*/ 1995774 w 4154502"/>
              <a:gd name="connsiteY4" fmla="*/ 4167582 h 4167582"/>
              <a:gd name="connsiteX5" fmla="*/ 6690 w 4154502"/>
              <a:gd name="connsiteY5" fmla="*/ 2849129 h 4167582"/>
              <a:gd name="connsiteX6" fmla="*/ 0 w 4154502"/>
              <a:gd name="connsiteY6" fmla="*/ 2830852 h 4167582"/>
              <a:gd name="connsiteX7" fmla="*/ 0 w 4154502"/>
              <a:gd name="connsiteY7" fmla="*/ 1186857 h 4167582"/>
              <a:gd name="connsiteX8" fmla="*/ 6690 w 4154502"/>
              <a:gd name="connsiteY8" fmla="*/ 1168580 h 4167582"/>
              <a:gd name="connsiteX9" fmla="*/ 1155500 w 4154502"/>
              <a:gd name="connsiteY9" fmla="*/ 19770 h 4167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54502" h="4167582">
                <a:moveTo>
                  <a:pt x="1209514" y="0"/>
                </a:moveTo>
                <a:lnTo>
                  <a:pt x="2782034" y="0"/>
                </a:lnTo>
                <a:lnTo>
                  <a:pt x="2836049" y="19770"/>
                </a:lnTo>
                <a:cubicBezTo>
                  <a:pt x="3610849" y="347482"/>
                  <a:pt x="4154502" y="1114679"/>
                  <a:pt x="4154502" y="2008854"/>
                </a:cubicBezTo>
                <a:cubicBezTo>
                  <a:pt x="4154502" y="3201087"/>
                  <a:pt x="3188007" y="4167582"/>
                  <a:pt x="1995774" y="4167582"/>
                </a:cubicBezTo>
                <a:cubicBezTo>
                  <a:pt x="1101599" y="4167582"/>
                  <a:pt x="334402" y="3623929"/>
                  <a:pt x="6690" y="2849129"/>
                </a:cubicBezTo>
                <a:lnTo>
                  <a:pt x="0" y="2830852"/>
                </a:lnTo>
                <a:lnTo>
                  <a:pt x="0" y="1186857"/>
                </a:lnTo>
                <a:lnTo>
                  <a:pt x="6690" y="1168580"/>
                </a:lnTo>
                <a:cubicBezTo>
                  <a:pt x="225165" y="652046"/>
                  <a:pt x="638966" y="238245"/>
                  <a:pt x="1155500" y="1977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457DB061-288C-4419-9258-87F1F4CD2A2E" descr="IMG_0264.jpeg">
            <a:extLst>
              <a:ext uri="{FF2B5EF4-FFF2-40B4-BE49-F238E27FC236}">
                <a16:creationId xmlns:a16="http://schemas.microsoft.com/office/drawing/2014/main" id="{B9B85148-D5FB-38F5-54C9-C7927C11B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475"/>
          <a:stretch>
            <a:fillRect/>
          </a:stretch>
        </p:blipFill>
        <p:spPr bwMode="auto">
          <a:xfrm>
            <a:off x="-2" y="10"/>
            <a:ext cx="3238091" cy="4167571"/>
          </a:xfrm>
          <a:custGeom>
            <a:avLst/>
            <a:gdLst/>
            <a:ahLst/>
            <a:cxnLst/>
            <a:rect l="l" t="t" r="r" b="b"/>
            <a:pathLst>
              <a:path w="4317456" h="4167581">
                <a:moveTo>
                  <a:pt x="1372466" y="0"/>
                </a:moveTo>
                <a:lnTo>
                  <a:pt x="2944990" y="0"/>
                </a:lnTo>
                <a:lnTo>
                  <a:pt x="2999002" y="19769"/>
                </a:lnTo>
                <a:cubicBezTo>
                  <a:pt x="3773802" y="347482"/>
                  <a:pt x="4317456" y="1114680"/>
                  <a:pt x="4317456" y="2008853"/>
                </a:cubicBezTo>
                <a:cubicBezTo>
                  <a:pt x="4317456" y="3201085"/>
                  <a:pt x="3350960" y="4167581"/>
                  <a:pt x="2158728" y="4167581"/>
                </a:cubicBezTo>
                <a:cubicBezTo>
                  <a:pt x="966497" y="4167581"/>
                  <a:pt x="0" y="3201085"/>
                  <a:pt x="0" y="2008853"/>
                </a:cubicBezTo>
                <a:cubicBezTo>
                  <a:pt x="0" y="1114680"/>
                  <a:pt x="543654" y="347482"/>
                  <a:pt x="1318454" y="1976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F0B1939C-15D6-42A2-AB8D-268A416381AE" descr="IMG_0265.jpeg">
            <a:extLst>
              <a:ext uri="{FF2B5EF4-FFF2-40B4-BE49-F238E27FC236}">
                <a16:creationId xmlns:a16="http://schemas.microsoft.com/office/drawing/2014/main" id="{14A3A3FD-4928-8C66-96CF-4D47B0509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77" r="2" b="9982"/>
          <a:stretch>
            <a:fillRect/>
          </a:stretch>
        </p:blipFill>
        <p:spPr bwMode="auto">
          <a:xfrm>
            <a:off x="575491" y="3427153"/>
            <a:ext cx="4488212" cy="3449520"/>
          </a:xfrm>
          <a:custGeom>
            <a:avLst/>
            <a:gdLst/>
            <a:ahLst/>
            <a:cxnLst/>
            <a:rect l="l" t="t" r="r" b="b"/>
            <a:pathLst>
              <a:path w="3238727" h="2915488">
                <a:moveTo>
                  <a:pt x="1619364" y="0"/>
                </a:moveTo>
                <a:cubicBezTo>
                  <a:pt x="2513714" y="0"/>
                  <a:pt x="3238727" y="725014"/>
                  <a:pt x="3238727" y="1619364"/>
                </a:cubicBezTo>
                <a:cubicBezTo>
                  <a:pt x="3238727" y="2122436"/>
                  <a:pt x="3009328" y="2571928"/>
                  <a:pt x="2649429" y="2868943"/>
                </a:cubicBezTo>
                <a:lnTo>
                  <a:pt x="2587186" y="2915488"/>
                </a:lnTo>
                <a:lnTo>
                  <a:pt x="651541" y="2915488"/>
                </a:lnTo>
                <a:lnTo>
                  <a:pt x="589298" y="2868943"/>
                </a:lnTo>
                <a:cubicBezTo>
                  <a:pt x="229399" y="2571928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C6C6FA52-B664-419A-A212-125E50579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7867" y="1771652"/>
            <a:ext cx="2614980" cy="2754874"/>
            <a:chOff x="1303825" y="1771652"/>
            <a:chExt cx="3486643" cy="2754874"/>
          </a:xfrm>
        </p:grpSpPr>
        <p:sp>
          <p:nvSpPr>
            <p:cNvPr id="1040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18953" y="17716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04045" y="3208746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1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825" y="4368981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3893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47C71E259DD74EB399D49181DE24F8" ma:contentTypeVersion="14" ma:contentTypeDescription="Create a new document." ma:contentTypeScope="" ma:versionID="07987a35e75dee44b491ab90b035c2a1">
  <xsd:schema xmlns:xsd="http://www.w3.org/2001/XMLSchema" xmlns:xs="http://www.w3.org/2001/XMLSchema" xmlns:p="http://schemas.microsoft.com/office/2006/metadata/properties" xmlns:ns2="9841592d-eee1-4893-862d-98d35a92f57a" xmlns:ns3="51286b3c-c7e5-4dbb-8481-5465be90b7d7" targetNamespace="http://schemas.microsoft.com/office/2006/metadata/properties" ma:root="true" ma:fieldsID="3137b085a8c1619e37f56aefb0c8abcc" ns2:_="" ns3:_="">
    <xsd:import namespace="9841592d-eee1-4893-862d-98d35a92f57a"/>
    <xsd:import namespace="51286b3c-c7e5-4dbb-8481-5465be90b7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41592d-eee1-4893-862d-98d35a92f5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37d0f7f-37fc-4e59-a331-35394c3150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286b3c-c7e5-4dbb-8481-5465be90b7d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41592d-eee1-4893-862d-98d35a92f57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DCB359D-0C5E-44D8-AA72-97809BEC6D60}"/>
</file>

<file path=customXml/itemProps2.xml><?xml version="1.0" encoding="utf-8"?>
<ds:datastoreItem xmlns:ds="http://schemas.openxmlformats.org/officeDocument/2006/customXml" ds:itemID="{5DBFFD53-B272-4BDD-BE36-18A59D8BAC76}"/>
</file>

<file path=customXml/itemProps3.xml><?xml version="1.0" encoding="utf-8"?>
<ds:datastoreItem xmlns:ds="http://schemas.openxmlformats.org/officeDocument/2006/customXml" ds:itemID="{07C16240-22F1-45B5-AC9F-F536AC8B3979}"/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331</Words>
  <Application>Microsoft Office PowerPoint</Application>
  <PresentationFormat>On-screen Show (4:3)</PresentationFormat>
  <Paragraphs>88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Meiryo</vt:lpstr>
      <vt:lpstr>Arial</vt:lpstr>
      <vt:lpstr>Calibri</vt:lpstr>
      <vt:lpstr>Office Theme</vt:lpstr>
      <vt:lpstr>23-3008, PID 117955, FAY-435-1.52 Dispute No. 06-233008-02 Step 2</vt:lpstr>
      <vt:lpstr>23-3008, PID 117955, FAY-435-1.52 Dispute No. 06-233008-02 Step 2</vt:lpstr>
      <vt:lpstr>Purpose</vt:lpstr>
      <vt:lpstr>Project Context</vt:lpstr>
      <vt:lpstr>Prescribed Pavement Section</vt:lpstr>
      <vt:lpstr>Construction Compliance</vt:lpstr>
      <vt:lpstr>Construction Compliance</vt:lpstr>
      <vt:lpstr>Department Causation Theory</vt:lpstr>
      <vt:lpstr>Observed Distress</vt:lpstr>
      <vt:lpstr>Concrete Variability</vt:lpstr>
      <vt:lpstr>Replacement Panels</vt:lpstr>
      <vt:lpstr>Acceptance &amp; Opening</vt:lpstr>
      <vt:lpstr>Beam Documentation Questions</vt:lpstr>
      <vt:lpstr>Structural Sensitivity</vt:lpstr>
      <vt:lpstr>Engineering Mechanism</vt:lpstr>
      <vt:lpstr>System Interaction Summary</vt:lpstr>
      <vt:lpstr>Requested Path Forward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Farrell, Zac</dc:creator>
  <cp:keywords/>
  <dc:description>generated using python-pptx</dc:description>
  <cp:lastModifiedBy>Farrell, Zac</cp:lastModifiedBy>
  <cp:revision>2</cp:revision>
  <dcterms:created xsi:type="dcterms:W3CDTF">2013-01-27T09:14:16Z</dcterms:created>
  <dcterms:modified xsi:type="dcterms:W3CDTF">2026-02-23T19:55:37Z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0x0101000447C71E259DD74EB399D49181DE24F8</vt:lpwstr>
  </property>
  <property fmtid="{D5CDD505-2E9C-101B-9397-08002B2CF9AE}" pid="3" name="MediaServiceImageTags">
    <vt:lpwstr/>
  </property>
</Properties>
</file>