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9" r:id="rId4"/>
  </p:sldMasterIdLst>
  <p:notesMasterIdLst>
    <p:notesMasterId r:id="rId49"/>
  </p:notesMasterIdLst>
  <p:handoutMasterIdLst>
    <p:handoutMasterId r:id="rId50"/>
  </p:handoutMasterIdLst>
  <p:sldIdLst>
    <p:sldId id="689" r:id="rId5"/>
    <p:sldId id="721" r:id="rId6"/>
    <p:sldId id="669" r:id="rId7"/>
    <p:sldId id="746" r:id="rId8"/>
    <p:sldId id="803" r:id="rId9"/>
    <p:sldId id="801" r:id="rId10"/>
    <p:sldId id="804" r:id="rId11"/>
    <p:sldId id="844" r:id="rId12"/>
    <p:sldId id="833" r:id="rId13"/>
    <p:sldId id="787" r:id="rId14"/>
    <p:sldId id="792" r:id="rId15"/>
    <p:sldId id="793" r:id="rId16"/>
    <p:sldId id="794" r:id="rId17"/>
    <p:sldId id="845" r:id="rId18"/>
    <p:sldId id="846" r:id="rId19"/>
    <p:sldId id="847" r:id="rId20"/>
    <p:sldId id="752" r:id="rId21"/>
    <p:sldId id="751" r:id="rId22"/>
    <p:sldId id="780" r:id="rId23"/>
    <p:sldId id="771" r:id="rId24"/>
    <p:sldId id="799" r:id="rId25"/>
    <p:sldId id="807" r:id="rId26"/>
    <p:sldId id="808" r:id="rId27"/>
    <p:sldId id="814" r:id="rId28"/>
    <p:sldId id="811" r:id="rId29"/>
    <p:sldId id="810" r:id="rId30"/>
    <p:sldId id="813" r:id="rId31"/>
    <p:sldId id="817" r:id="rId32"/>
    <p:sldId id="798" r:id="rId33"/>
    <p:sldId id="764" r:id="rId34"/>
    <p:sldId id="832" r:id="rId35"/>
    <p:sldId id="773" r:id="rId36"/>
    <p:sldId id="820" r:id="rId37"/>
    <p:sldId id="770" r:id="rId38"/>
    <p:sldId id="834" r:id="rId39"/>
    <p:sldId id="835" r:id="rId40"/>
    <p:sldId id="836" r:id="rId41"/>
    <p:sldId id="837" r:id="rId42"/>
    <p:sldId id="838" r:id="rId43"/>
    <p:sldId id="839" r:id="rId44"/>
    <p:sldId id="840" r:id="rId45"/>
    <p:sldId id="841" r:id="rId46"/>
    <p:sldId id="842" r:id="rId47"/>
    <p:sldId id="843" r:id="rId48"/>
  </p:sldIdLst>
  <p:sldSz cx="9144000" cy="6858000" type="screen4x3"/>
  <p:notesSz cx="7315200" cy="9601200"/>
  <p:custDataLst>
    <p:tags r:id="rId5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E9F5DB"/>
    <a:srgbClr val="863172"/>
    <a:srgbClr val="F2EBF0"/>
    <a:srgbClr val="E5D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6691" autoAdjust="0"/>
  </p:normalViewPr>
  <p:slideViewPr>
    <p:cSldViewPr snapToGrid="0" snapToObjects="1">
      <p:cViewPr>
        <p:scale>
          <a:sx n="51" d="100"/>
          <a:sy n="51" d="100"/>
        </p:scale>
        <p:origin x="169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8"/>
    </p:cViewPr>
  </p:sorterViewPr>
  <p:notesViewPr>
    <p:cSldViewPr snapToGrid="0" snapToObjects="1">
      <p:cViewPr varScale="1">
        <p:scale>
          <a:sx n="81" d="100"/>
          <a:sy n="81" d="100"/>
        </p:scale>
        <p:origin x="-320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80204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19T21:39:46.981"/>
    </inkml:context>
    <inkml:brush xml:id="br0">
      <inkml:brushProperty name="width" value="0.127" units="cm"/>
      <inkml:brushProperty name="height" value="0.127" units="cm"/>
      <inkml:brushProperty name="color" value="#FF0000"/>
    </inkml:brush>
  </inkml:definitions>
  <inkml:traceGroup>
    <inkml:annotationXML>
      <emma:emma xmlns:emma="http://www.w3.org/2003/04/emma" version="1.0">
        <emma:interpretation id="{C678230C-8EF0-4DB2-B042-F8AB0EEC50F8}" emma:medium="tactile" emma:mode="ink">
          <msink:context xmlns:msink="http://schemas.microsoft.com/ink/2010/main" type="writingRegion" rotatedBoundingBox="13444,6322 22930,5481 23083,7199 13597,8040"/>
        </emma:interpretation>
      </emma:emma>
    </inkml:annotationXML>
    <inkml:traceGroup>
      <inkml:annotationXML>
        <emma:emma xmlns:emma="http://www.w3.org/2003/04/emma" version="1.0">
          <emma:interpretation id="{A7FC0364-A2F8-472F-8643-CFB728032A7A}" emma:medium="tactile" emma:mode="ink">
            <msink:context xmlns:msink="http://schemas.microsoft.com/ink/2010/main" type="paragraph" rotatedBoundingBox="13444,6322 22930,5481 23083,7199 13597,8040" alignmentLevel="1"/>
          </emma:interpretation>
        </emma:emma>
      </inkml:annotationXML>
      <inkml:traceGroup>
        <inkml:annotationXML>
          <emma:emma xmlns:emma="http://www.w3.org/2003/04/emma" version="1.0">
            <emma:interpretation id="{853CF46B-DFE0-4BB8-ABC0-A04D4B757A5D}" emma:medium="tactile" emma:mode="ink">
              <msink:context xmlns:msink="http://schemas.microsoft.com/ink/2010/main" type="line" rotatedBoundingBox="13444,6322 22930,5481 23083,7200 13597,8040"/>
            </emma:interpretation>
          </emma:emma>
        </inkml:annotationXML>
        <inkml:traceGroup>
          <inkml:annotationXML>
            <emma:emma xmlns:emma="http://www.w3.org/2003/04/emma" version="1.0">
              <emma:interpretation id="{590BD866-3B62-48E2-91C6-B29B3EF68150}" emma:medium="tactile" emma:mode="ink">
                <msink:context xmlns:msink="http://schemas.microsoft.com/ink/2010/main" type="inkWord" rotatedBoundingBox="13444,6322 22930,5481 23083,7200 13597,8040"/>
              </emma:interpretation>
              <emma:one-of disjunction-type="recognition" id="oneOf0">
                <emma:interpretation id="interp0" emma:lang="en-US" emma:confidence="0">
                  <emma:literal>mm</emma:literal>
                </emma:interpretation>
                <emma:interpretation id="interp1" emma:lang="en-US" emma:confidence="0">
                  <emma:literal>run</emma:literal>
                </emma:interpretation>
                <emma:interpretation id="interp2" emma:lang="en-US" emma:confidence="0">
                  <emma:literal>mn</emma:literal>
                </emma:interpretation>
                <emma:interpretation id="interp3" emma:lang="en-US" emma:confidence="0">
                  <emma:literal>rim</emma:literal>
                </emma:interpretation>
                <emma:interpretation id="interp4" emma:lang="en-US" emma:confidence="0">
                  <emma:literal>m</emma:literal>
                </emma:interpretation>
              </emma:one-of>
            </emma:emma>
          </inkml:annotationXML>
          <inkml:trace contextRef="#ctx0" brushRef="#br0">1992 2544 3634,'-15'30'1921,"-15"-15"-193,15 0-703,0-15-241,15 0-256,-15-15 97,15 0 47,15-15 0,-15-15-239,15 1-17,15-16-96,15-15-64,0 15-128,15-29-48,14-1-64,16-15 0,-1 1-16,31-16 16,-30 15 0,29 2-16,-14-2 0,14 0 16,-30 15-16,16 1 16,-30 14 0,15 15 16,-16 0-16,-14 31 16,-15 14-16,-15 0-16,-15 30 0,-1 0-32,-14 14 16,0 16 0,-14 15 16,-1 15 0,-15 29 0,0 16 16,-15 15 0,0 13-16,16-13 0,-1 14 0,15-29 16,0-16-16,15-14 16,30-30 16,-16-30-16,31-15 416,15-15 65,15-30 15,0-15-16,14-30 16,-14 16-416,30-31-64,-1 1-16,0-1-16,1 0 0,30 0 16,-31 1-16,31-15 0,-16 14 0,1 0 0,-1 15 16,1 1-16,-30 14 0,14 0 0,-29 15 0,14 16 0,-29-1 0,-15 15 0,0 15-16,-15 0 0,-15 15-16,-1 15 0,-14-1 0,0 16 16,0 15 16,-14 0-16,-1 14 32,-15 16-16,15-15 0,-15 15 0,15-1 16,-15 1-16,30-16 16,-15 1-16,15-15 16,15-30-16,15 0 16,0-30 16,0 0 0,29-16 0,1-13 0,30-31 0,-30 0-16,45-15 0,-31 15-16,31-29 0,-16 15 0,31-16 0,-16 15 16,16-15-16,-16 1 0,15 14 0,-14 15-16,0 1 16,-15-1 0,-1 15 0,-14 16 0,0 13-16,-30 1 16,-1 15-32,-14 15 0,-15 1 0,0 13 16,-15 31 0,0-1 16,-15 17 0,-14 13 0,-2 15 0,-14 16 0,16-1 0,-16 1 0,0 15 0,0-31 16,15 0 0,0-14 0,30-30 0,0-30 0,16-30 128,13-15 33,31-30-17,-1-30 0,17 1 0,13-16-128,1-30-32,-1 31 0,16-15-16,-15 14 16,29-15-16,-14 30 16,14 1 0,-29 14-16,30 1 16,-16 28-16,0 2 16,-29 13-16,15 16 0,-31 0 0,1 16 0,-15-1 0,-15 14 0,0 1 0,-15 15 16,-15 0 0,0 15 0,-15 0 16,0 14 0,-15-14 0,15 14 0,-15 2 0,15-17 0,1 1-16,14 0 16,0-16 0,14 1 0,17-15 0,-2 0 0,16-15 16,15-15 16,-1-15 16,31-30-16,-15-15 16,44-29-16,1-1-16,29-30-16,-15 1 0,31-15-16,-15 29 0,-1-14 0,-14 29 0,14 1 128,-15 29 80,0 15 32,-29 14 0,15 17 0,-30 14-128,-16 14-80,0 17-48,-29 28 0,-14 16 0,-2 30 16,-14-1 0,-15 16 16,0-1 0,0 16 0,16-15 1,-16 14 15,29-30-433,1-14-1039,0-31-2274</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4889500" cy="479425"/>
          </a:xfrm>
          <a:prstGeom prst="rect">
            <a:avLst/>
          </a:prstGeom>
        </p:spPr>
        <p:txBody>
          <a:bodyPr vert="horz" lIns="98109" tIns="49054" rIns="98109" bIns="49054" rtlCol="0"/>
          <a:lstStyle>
            <a:lvl1pPr algn="l" fontAlgn="auto">
              <a:spcBef>
                <a:spcPts val="0"/>
              </a:spcBef>
              <a:spcAft>
                <a:spcPts val="0"/>
              </a:spcAft>
              <a:defRPr sz="1200" b="1">
                <a:latin typeface="+mn-lt"/>
              </a:defRPr>
            </a:lvl1pPr>
          </a:lstStyle>
          <a:p>
            <a:pPr>
              <a:defRPr/>
            </a:pPr>
            <a:r>
              <a:rPr lang="en-US" dirty="0"/>
              <a:t>Bonding 101 Presentation for FM/FSp Workshop</a:t>
            </a:r>
          </a:p>
        </p:txBody>
      </p:sp>
      <p:sp>
        <p:nvSpPr>
          <p:cNvPr id="4" name="Slide Image Placeholder 3"/>
          <p:cNvSpPr>
            <a:spLocks noGrp="1" noRot="1" noChangeAspect="1"/>
          </p:cNvSpPr>
          <p:nvPr>
            <p:ph type="sldImg" idx="2"/>
          </p:nvPr>
        </p:nvSpPr>
        <p:spPr>
          <a:xfrm>
            <a:off x="1766888" y="682625"/>
            <a:ext cx="3749675" cy="2813050"/>
          </a:xfrm>
          <a:prstGeom prst="rect">
            <a:avLst/>
          </a:prstGeom>
          <a:noFill/>
          <a:ln w="12700">
            <a:solidFill>
              <a:prstClr val="black"/>
            </a:solidFill>
          </a:ln>
        </p:spPr>
        <p:txBody>
          <a:bodyPr vert="horz" lIns="98109" tIns="49054" rIns="98109" bIns="49054" rtlCol="0" anchor="ctr"/>
          <a:lstStyle/>
          <a:p>
            <a:pPr lvl="0"/>
            <a:endParaRPr lang="en-US" noProof="0" dirty="0"/>
          </a:p>
        </p:txBody>
      </p:sp>
      <p:sp>
        <p:nvSpPr>
          <p:cNvPr id="5" name="Notes Placeholder 4"/>
          <p:cNvSpPr>
            <a:spLocks noGrp="1"/>
          </p:cNvSpPr>
          <p:nvPr>
            <p:ph type="body" sz="quarter" idx="3"/>
          </p:nvPr>
        </p:nvSpPr>
        <p:spPr>
          <a:xfrm>
            <a:off x="731838" y="3840165"/>
            <a:ext cx="5851526" cy="4779962"/>
          </a:xfrm>
          <a:prstGeom prst="rect">
            <a:avLst/>
          </a:prstGeom>
        </p:spPr>
        <p:txBody>
          <a:bodyPr vert="horz" lIns="98109" tIns="49054" rIns="98109" bIns="4905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9120191"/>
            <a:ext cx="3170238" cy="479425"/>
          </a:xfrm>
          <a:prstGeom prst="rect">
            <a:avLst/>
          </a:prstGeom>
        </p:spPr>
        <p:txBody>
          <a:bodyPr vert="horz" lIns="98109" tIns="49054" rIns="98109" bIns="49054" rtlCol="0" anchor="b"/>
          <a:lstStyle>
            <a:lvl1pPr algn="l" fontAlgn="auto">
              <a:spcBef>
                <a:spcPts val="0"/>
              </a:spcBef>
              <a:spcAft>
                <a:spcPts val="0"/>
              </a:spcAft>
              <a:defRPr sz="1200" b="1">
                <a:latin typeface="+mn-lt"/>
              </a:defRPr>
            </a:lvl1pPr>
          </a:lstStyle>
          <a:p>
            <a:pPr>
              <a:defRPr/>
            </a:pPr>
            <a:r>
              <a:rPr lang="en-US" dirty="0"/>
              <a:t>Instructor Notes</a:t>
            </a:r>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8109" tIns="49054" rIns="98109" bIns="49054" rtlCol="0" anchor="b"/>
          <a:lstStyle>
            <a:lvl1pPr algn="r" fontAlgn="auto">
              <a:spcBef>
                <a:spcPts val="0"/>
              </a:spcBef>
              <a:spcAft>
                <a:spcPts val="0"/>
              </a:spcAft>
              <a:defRPr sz="1200">
                <a:latin typeface="+mn-lt"/>
              </a:defRPr>
            </a:lvl1pPr>
          </a:lstStyle>
          <a:p>
            <a:pPr>
              <a:defRPr/>
            </a:pPr>
            <a:r>
              <a:rPr lang="en-US" dirty="0"/>
              <a:t>Page </a:t>
            </a:r>
            <a:fld id="{251A0E50-E3B3-42CF-A6A1-32C7887B21F3}" type="slidenum">
              <a:rPr lang="en-US"/>
              <a:pPr>
                <a:defRPr/>
              </a:pPr>
              <a:t>‹#›</a:t>
            </a:fld>
            <a:endParaRPr lang="en-US" dirty="0"/>
          </a:p>
        </p:txBody>
      </p:sp>
    </p:spTree>
    <p:extLst>
      <p:ext uri="{BB962C8B-B14F-4D97-AF65-F5344CB8AC3E}">
        <p14:creationId xmlns:p14="http://schemas.microsoft.com/office/powerpoint/2010/main" val="418368174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100" b="1" kern="1200">
        <a:solidFill>
          <a:schemeClr val="tx1"/>
        </a:solidFill>
        <a:latin typeface="+mn-lt"/>
        <a:ea typeface="+mn-ea"/>
        <a:cs typeface="+mn-cs"/>
      </a:defRPr>
    </a:lvl1pPr>
    <a:lvl2pPr marL="231775" indent="-231775" algn="l" rtl="0" eaLnBrk="0" fontAlgn="base" hangingPunct="0">
      <a:spcBef>
        <a:spcPct val="30000"/>
      </a:spcBef>
      <a:spcAft>
        <a:spcPct val="0"/>
      </a:spcAft>
      <a:buFont typeface="Arial" pitchFamily="34" charset="0"/>
      <a:buChar char="•"/>
      <a:defRPr sz="1100" kern="1200">
        <a:solidFill>
          <a:schemeClr val="tx1"/>
        </a:solidFill>
        <a:latin typeface="+mn-lt"/>
        <a:ea typeface="+mn-ea"/>
        <a:cs typeface="+mn-cs"/>
      </a:defRPr>
    </a:lvl2pPr>
    <a:lvl3pPr marL="569913" indent="-225425" algn="l" rtl="0" eaLnBrk="0" fontAlgn="base" hangingPunct="0">
      <a:spcBef>
        <a:spcPct val="30000"/>
      </a:spcBef>
      <a:spcAft>
        <a:spcPct val="0"/>
      </a:spcAft>
      <a:buFont typeface="Wingdings" pitchFamily="2" charset="2"/>
      <a:buChar char="Ø"/>
      <a:defRPr sz="1100" kern="1200">
        <a:solidFill>
          <a:schemeClr val="tx1"/>
        </a:solidFill>
        <a:latin typeface="+mn-lt"/>
        <a:ea typeface="+mn-ea"/>
        <a:cs typeface="+mn-cs"/>
      </a:defRPr>
    </a:lvl3pPr>
    <a:lvl4pPr marL="1033463" indent="-280988" algn="l" rtl="0" eaLnBrk="0" fontAlgn="base" hangingPunct="0">
      <a:spcBef>
        <a:spcPct val="30000"/>
      </a:spcBef>
      <a:spcAft>
        <a:spcPct val="0"/>
      </a:spcAft>
      <a:buFont typeface="Wingdings" pitchFamily="2" charset="2"/>
      <a:buChar char="ü"/>
      <a:defRPr sz="1100" kern="1200">
        <a:solidFill>
          <a:schemeClr val="tx1"/>
        </a:solidFill>
        <a:latin typeface="+mn-lt"/>
        <a:ea typeface="+mn-ea"/>
        <a:cs typeface="+mn-cs"/>
      </a:defRPr>
    </a:lvl4pPr>
    <a:lvl5pPr marL="120015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will now begin Part 3 of the training, which addresses DB procurement and contracting issues.  The part is expected to take approximately 60 minutes, after which there will be a brief 10 minute break.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a:t>
            </a:fld>
            <a:endParaRPr lang="en-US" dirty="0"/>
          </a:p>
        </p:txBody>
      </p:sp>
    </p:spTree>
    <p:extLst>
      <p:ext uri="{BB962C8B-B14F-4D97-AF65-F5344CB8AC3E}">
        <p14:creationId xmlns:p14="http://schemas.microsoft.com/office/powerpoint/2010/main" val="111586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1" indent="0" defTabSz="948507">
              <a:buNone/>
              <a:defRPr/>
            </a:pPr>
            <a:r>
              <a:rPr lang="en-US" dirty="0"/>
              <a:t>Short-listing phase used to limit the playing field to the most qualified firms on the basis of pass/fail criteria and a limited number of scored criteria</a:t>
            </a:r>
          </a:p>
          <a:p>
            <a:pPr marL="0" lvl="1" indent="0" defTabSz="948507">
              <a:buNone/>
              <a:defRPr/>
            </a:pPr>
            <a:endParaRPr lang="en-US" b="1" dirty="0"/>
          </a:p>
          <a:p>
            <a:pPr marL="0" lvl="1" indent="0" defTabSz="948507">
              <a:buNone/>
              <a:defRPr/>
            </a:pPr>
            <a:r>
              <a:rPr lang="en-US" b="1" dirty="0"/>
              <a:t>Explain that certain project characteristics lend themselves better to one procurement option than another.  </a:t>
            </a:r>
          </a:p>
          <a:p>
            <a:pPr marL="0" lvl="1" indent="0" defTabSz="948507">
              <a:buNone/>
              <a:defRPr/>
            </a:pPr>
            <a:endParaRPr lang="en-US" b="1" dirty="0"/>
          </a:p>
          <a:p>
            <a:pPr marL="0" lvl="1" indent="0" defTabSz="948507">
              <a:buNone/>
              <a:defRPr/>
            </a:pPr>
            <a:r>
              <a:rPr lang="en-US" b="1" dirty="0"/>
              <a:t>•	A one-step low-bid DB approach would apply to low-risk, non-complex projects where a compressed construction schedule is beneficial or possible, but the Department must still provide a high level of design 	definition.  Other circumstances conducive to a one-step low bid approach would include the following:</a:t>
            </a:r>
          </a:p>
          <a:p>
            <a:pPr marL="0" lvl="1" indent="0" defTabSz="948507">
              <a:buNone/>
              <a:defRPr/>
            </a:pPr>
            <a:endParaRPr lang="en-US" b="1" dirty="0"/>
          </a:p>
          <a:p>
            <a:pPr marL="0" lvl="1" indent="0" defTabSz="948507">
              <a:buNone/>
              <a:defRPr/>
            </a:pPr>
            <a:r>
              <a:rPr lang="en-US" b="1" dirty="0"/>
              <a:t>-	Proposers do not have to perform substantial design work to develop price proposals</a:t>
            </a:r>
          </a:p>
          <a:p>
            <a:pPr marL="0" lvl="1" indent="0" defTabSz="948507">
              <a:buNone/>
              <a:defRPr/>
            </a:pPr>
            <a:r>
              <a:rPr lang="en-US" b="1" dirty="0"/>
              <a:t>-	Time constraints do not allow for a separate short-listing step</a:t>
            </a:r>
          </a:p>
          <a:p>
            <a:pPr marL="0" lvl="1" indent="0" defTabSz="948507">
              <a:buNone/>
              <a:defRPr/>
            </a:pPr>
            <a:r>
              <a:rPr lang="en-US" b="1" dirty="0"/>
              <a:t>-	Department lacks the resources to develop the required documents and manage a two-phase selection process </a:t>
            </a:r>
          </a:p>
          <a:p>
            <a:pPr marL="0" lvl="1" indent="0" defTabSz="948507">
              <a:buNone/>
              <a:defRPr/>
            </a:pPr>
            <a:r>
              <a:rPr lang="en-US" b="1" dirty="0"/>
              <a:t>-	Department wants to open up the bidding process to more firms, including those with minimal or no DB experience</a:t>
            </a:r>
          </a:p>
          <a:p>
            <a:pPr marL="0" lvl="1" indent="0" defTabSz="948507">
              <a:buNone/>
              <a:defRPr/>
            </a:pPr>
            <a:endParaRPr lang="en-US" b="1" dirty="0"/>
          </a:p>
          <a:p>
            <a:pPr marL="0" lvl="1" indent="0" defTabSz="948507">
              <a:buNone/>
              <a:defRPr/>
            </a:pPr>
            <a:r>
              <a:rPr lang="en-US" b="1" dirty="0"/>
              <a:t>•	A two-step low bid approach would apply to moderately complex projects that still require highly qualified teams.  For example, a short-listing step would be appropriate if the Department wants to the limit the 	playing field to firms that qualify for a specialized type of work (e.g. bridge rehabilitation, environmentally sensitive work, etc.) or to firms that have prior DB experience on similar projects.</a:t>
            </a:r>
          </a:p>
          <a:p>
            <a:pPr marL="0" lvl="1" indent="0" defTabSz="948507">
              <a:buNone/>
              <a:defRPr/>
            </a:pPr>
            <a:endParaRPr lang="en-US" b="1" dirty="0"/>
          </a:p>
          <a:p>
            <a:pPr marL="0" lvl="1" indent="0" defTabSz="948507">
              <a:buNone/>
              <a:defRPr/>
            </a:pPr>
            <a:r>
              <a:rPr lang="en-US" b="1" dirty="0"/>
              <a:t>•	A two-step low bid technically responsive approach would apply to moderately complex projects that still require highly qualified teams, but ODOT is not looking for betterments.  For example, a short-listing step 	would be appropriate if the Department wants to the limit the playing field to firms that qualify for a specialized type of work (e.g. bridge rehabilitation, environmentally sensitive work, etc.) or to firms that have 	prior DB experience on similar projects.  We would have the opportunity to reject the bid if the approach is not within the Scope of Services.</a:t>
            </a:r>
          </a:p>
          <a:p>
            <a:pPr marL="0" lvl="1" indent="0" defTabSz="948507">
              <a:buNone/>
              <a:defRPr/>
            </a:pPr>
            <a:endParaRPr lang="en-US" b="1" dirty="0"/>
          </a:p>
          <a:p>
            <a:pPr marL="0" lvl="1" indent="0" defTabSz="948507">
              <a:buNone/>
              <a:defRPr/>
            </a:pPr>
            <a:r>
              <a:rPr lang="en-US" b="1" dirty="0"/>
              <a:t>•	A value-based DB approach is better suited to projects where the Department can convey project requirements based on a low level of design definition, there is opportunity for innovation, and the DBT can 	assume greater responsibility for quality and third party coordination.</a:t>
            </a:r>
          </a:p>
          <a:p>
            <a:pPr marL="0" lvl="1" indent="0" defTabSz="948507">
              <a:buNone/>
              <a:defRPr/>
            </a:pPr>
            <a:endParaRPr lang="en-US" b="1" dirty="0"/>
          </a:p>
          <a:p>
            <a:pPr marL="0" lvl="1" indent="0" defTabSz="948507">
              <a:buNone/>
              <a:defRPr/>
            </a:pPr>
            <a:r>
              <a:rPr lang="en-US" b="1" dirty="0"/>
              <a:t>Stress that use of a two-step low bid, A two-step low bid technically responsive approach, or value-based process requires Central Office approval.</a:t>
            </a:r>
          </a:p>
          <a:p>
            <a:pPr marL="0" lvl="1" indent="0" defTabSz="948507">
              <a:buNone/>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10</a:t>
            </a:fld>
            <a:endParaRPr lang="en-US" dirty="0"/>
          </a:p>
        </p:txBody>
      </p:sp>
    </p:spTree>
    <p:extLst>
      <p:ext uri="{BB962C8B-B14F-4D97-AF65-F5344CB8AC3E}">
        <p14:creationId xmlns:p14="http://schemas.microsoft.com/office/powerpoint/2010/main" val="71156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a low-bid procurement process has the advantage of being the most similar to the Department’s traditional low-bid approach to procuring construction contractors.  ODOT can provide a high level of design definition and thus control the design solution.  Also, awarding only the basis of price and responsiveness introduces relatively little subjectivity into the evaluation and selection process.  However, by precluding the consideration of factors other than cost alone (e.g., quality, innovation, schedule, etc.), it may be difficult to ensure that the Department ultimately receives the best-value, particularly for large, complex projects.</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11</a:t>
            </a:fld>
            <a:endParaRPr lang="en-US" dirty="0"/>
          </a:p>
        </p:txBody>
      </p:sp>
    </p:spTree>
    <p:extLst>
      <p:ext uri="{BB962C8B-B14F-4D97-AF65-F5344CB8AC3E}">
        <p14:creationId xmlns:p14="http://schemas.microsoft.com/office/powerpoint/2010/main" val="326060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Low bidder</a:t>
            </a:r>
            <a:r>
              <a:rPr lang="en-US" baseline="0" dirty="0"/>
              <a:t> still need to be pre-qualified</a:t>
            </a:r>
          </a:p>
          <a:p>
            <a:endParaRPr lang="en-US" baseline="0" dirty="0"/>
          </a:p>
          <a:p>
            <a:r>
              <a:rPr lang="en-US" dirty="0"/>
              <a:t>Use this slide to describe the low-bid DB process.  </a:t>
            </a:r>
          </a:p>
          <a:p>
            <a:endParaRPr lang="en-US" dirty="0"/>
          </a:p>
          <a:p>
            <a:r>
              <a:rPr lang="en-US" dirty="0"/>
              <a:t>Note that even under the one-step low-bid process, interested DBTs must still be pre-qualified to submit a bid.</a:t>
            </a:r>
          </a:p>
          <a:p>
            <a:endParaRPr lang="en-US" dirty="0"/>
          </a:p>
          <a:p>
            <a:r>
              <a:rPr lang="en-US" dirty="0"/>
              <a:t>Highlight the key steps shown on the figure:</a:t>
            </a:r>
          </a:p>
          <a:p>
            <a:endParaRPr lang="en-US" dirty="0"/>
          </a:p>
          <a:p>
            <a:r>
              <a:rPr lang="en-US" dirty="0"/>
              <a:t>10.	Identify project goals and risks.  </a:t>
            </a:r>
          </a:p>
          <a:p>
            <a:endParaRPr lang="en-US" dirty="0"/>
          </a:p>
          <a:p>
            <a:r>
              <a:rPr lang="en-US" dirty="0"/>
              <a:t>11.	Based on the goals and risks identified for the project, take the preliminary design to the desired level of completion.  </a:t>
            </a:r>
          </a:p>
          <a:p>
            <a:endParaRPr lang="en-US" dirty="0"/>
          </a:p>
          <a:p>
            <a:r>
              <a:rPr lang="en-US" dirty="0"/>
              <a:t>12.	Prepare and issue the DB solicitation package, which will include items such as:</a:t>
            </a:r>
          </a:p>
          <a:p>
            <a:r>
              <a:rPr lang="en-US" dirty="0"/>
              <a:t>•	Scope of Services document</a:t>
            </a:r>
          </a:p>
          <a:p>
            <a:r>
              <a:rPr lang="en-US" dirty="0"/>
              <a:t>•	Proposal notes (including PN126)</a:t>
            </a:r>
          </a:p>
          <a:p>
            <a:r>
              <a:rPr lang="en-US" dirty="0"/>
              <a:t>•	Schedule of contract items (should be specific to DB)</a:t>
            </a:r>
          </a:p>
          <a:p>
            <a:r>
              <a:rPr lang="en-US" dirty="0"/>
              <a:t>•	Specifications, Special Provisions, Supplemental Specifications</a:t>
            </a:r>
          </a:p>
          <a:p>
            <a:endParaRPr lang="en-US" dirty="0"/>
          </a:p>
          <a:p>
            <a:r>
              <a:rPr lang="en-US" dirty="0"/>
              <a:t>13.	Hold a pre-bid meeting.</a:t>
            </a:r>
          </a:p>
          <a:p>
            <a:endParaRPr lang="en-US" dirty="0"/>
          </a:p>
          <a:p>
            <a:r>
              <a:rPr lang="en-US" dirty="0"/>
              <a:t>14.	Issue addenda to address questions submitted during the Q&amp;A period.</a:t>
            </a:r>
          </a:p>
          <a:p>
            <a:endParaRPr lang="en-US" dirty="0"/>
          </a:p>
          <a:p>
            <a:r>
              <a:rPr lang="en-US" dirty="0"/>
              <a:t>15.	Receive and open bids.</a:t>
            </a:r>
          </a:p>
          <a:p>
            <a:endParaRPr lang="en-US" dirty="0"/>
          </a:p>
          <a:p>
            <a:r>
              <a:rPr lang="en-US" dirty="0"/>
              <a:t>16.	Determine the Apparent Low Bidder.</a:t>
            </a:r>
          </a:p>
          <a:p>
            <a:endParaRPr lang="en-US" dirty="0"/>
          </a:p>
          <a:p>
            <a:r>
              <a:rPr lang="en-US" dirty="0"/>
              <a:t>17.	Verify bid responsiveness. </a:t>
            </a:r>
          </a:p>
          <a:p>
            <a:endParaRPr lang="en-US" dirty="0"/>
          </a:p>
          <a:p>
            <a:r>
              <a:rPr lang="en-US" dirty="0"/>
              <a:t>18.	Award contract.</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12</a:t>
            </a:fld>
            <a:endParaRPr lang="en-US" dirty="0"/>
          </a:p>
        </p:txBody>
      </p:sp>
    </p:spTree>
    <p:extLst>
      <p:ext uri="{BB962C8B-B14F-4D97-AF65-F5344CB8AC3E}">
        <p14:creationId xmlns:p14="http://schemas.microsoft.com/office/powerpoint/2010/main" val="121493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Note that compared to the previously discussed one-step low-bid process, the two-step process can be more time-consuming and resource-intensive.  </a:t>
            </a:r>
          </a:p>
          <a:p>
            <a:endParaRPr lang="en-US" dirty="0"/>
          </a:p>
          <a:p>
            <a:r>
              <a:rPr lang="en-US" b="0" i="1" u="sng" dirty="0"/>
              <a:t>RFQ Phase</a:t>
            </a:r>
          </a:p>
          <a:p>
            <a:endParaRPr lang="en-US" dirty="0"/>
          </a:p>
          <a:p>
            <a:r>
              <a:rPr lang="en-US" dirty="0"/>
              <a:t>Using the figure shown on the slide, note that the RFQ phase can take up to 12 weeks.  Highlight the key activities taking place during this phase, which include the following:</a:t>
            </a:r>
          </a:p>
          <a:p>
            <a:endParaRPr lang="en-US" dirty="0"/>
          </a:p>
          <a:p>
            <a:r>
              <a:rPr lang="en-US" dirty="0"/>
              <a:t>1.	Identify project goals and risks.  </a:t>
            </a:r>
          </a:p>
          <a:p>
            <a:endParaRPr lang="en-US" dirty="0"/>
          </a:p>
          <a:p>
            <a:r>
              <a:rPr lang="en-US" dirty="0"/>
              <a:t>2.	Based on the goals and risks identified for the project, take the preliminary design to the desired level of completion.  </a:t>
            </a:r>
          </a:p>
          <a:p>
            <a:endParaRPr lang="en-US" dirty="0"/>
          </a:p>
          <a:p>
            <a:r>
              <a:rPr lang="en-US" dirty="0"/>
              <a:t>3.	Develop RFQ evaluation criteria.  Note that the evaluation factors included in a RFQ should focus on the general qualifications of the proposers to perform the work, using indicators such as key staff qualifications, firm experience on similar projects, firm capabilities, and past performance. Note that requesting past performance information (e.g., adherence to contract schedule, good workmanship, cost control, value of change orders and claims) can be controversial, as some indicators may be out of the contractor’s control (e.g., owner-caused delays).  Bidders should therefore be able to explain or qualify issues related to cost growth, delay, violations, or other issues related to change orders or claims with the information submitted.  </a:t>
            </a:r>
          </a:p>
          <a:p>
            <a:endParaRPr lang="en-US" dirty="0"/>
          </a:p>
          <a:p>
            <a:r>
              <a:rPr lang="en-US" dirty="0"/>
              <a:t>4.	Prepare and issue the RFQ.  </a:t>
            </a:r>
          </a:p>
          <a:p>
            <a:endParaRPr lang="en-US" dirty="0"/>
          </a:p>
          <a:p>
            <a:r>
              <a:rPr lang="en-US" dirty="0"/>
              <a:t>5.	Hold a pre-submission meeting.</a:t>
            </a:r>
          </a:p>
          <a:p>
            <a:endParaRPr lang="en-US" dirty="0"/>
          </a:p>
          <a:p>
            <a:r>
              <a:rPr lang="en-US" dirty="0"/>
              <a:t>6.	Issue addenda to address questions submitted during the Q&amp;A period.</a:t>
            </a:r>
          </a:p>
          <a:p>
            <a:endParaRPr lang="en-US" dirty="0"/>
          </a:p>
          <a:p>
            <a:r>
              <a:rPr lang="en-US" dirty="0"/>
              <a:t>7.	Offerors submit their Statements of Qualifications (SOQ).  Note that the Lead Designer and Contractor must be prequalified.</a:t>
            </a:r>
          </a:p>
          <a:p>
            <a:endParaRPr lang="en-US" dirty="0"/>
          </a:p>
          <a:p>
            <a:r>
              <a:rPr lang="en-US" dirty="0"/>
              <a:t>8.	Rate and score the SOQs to limit the playing field to typically the 3 most qualified firms on the basis of pass/fail criteria and a limited number of scored criteria.</a:t>
            </a:r>
          </a:p>
          <a:p>
            <a:endParaRPr lang="en-US" dirty="0"/>
          </a:p>
          <a:p>
            <a:r>
              <a:rPr lang="en-US" dirty="0"/>
              <a:t>9.	Announce the short list of fully responsive RFQs.</a:t>
            </a:r>
          </a:p>
          <a:p>
            <a:endParaRPr lang="en-US" dirty="0"/>
          </a:p>
          <a:p>
            <a:endParaRPr lang="en-US" dirty="0"/>
          </a:p>
          <a:p>
            <a:r>
              <a:rPr lang="en-US" b="0" i="1" u="sng" dirty="0"/>
              <a:t>RFP Phase</a:t>
            </a:r>
          </a:p>
          <a:p>
            <a:endParaRPr lang="en-US" dirty="0"/>
          </a:p>
          <a:p>
            <a:r>
              <a:rPr lang="en-US" dirty="0"/>
              <a:t>Note that the RFP phase, even when using a low-bid process, can take another 12 to 18 weeks.  This phase is relatively similar to that of the one-step low bid process, except for the following:</a:t>
            </a:r>
          </a:p>
          <a:p>
            <a:endParaRPr lang="en-US" dirty="0"/>
          </a:p>
          <a:p>
            <a:r>
              <a:rPr lang="en-US" dirty="0"/>
              <a:t>•	Competition is limited to the DB teams short-listed in the first step.</a:t>
            </a:r>
          </a:p>
          <a:p>
            <a:endParaRPr lang="en-US" dirty="0"/>
          </a:p>
          <a:p>
            <a:r>
              <a:rPr lang="en-US" dirty="0"/>
              <a:t>•	As part of its responsiveness determinations, the Department will generally hold a pre-award conference in which the Apparent Low Bidder will be asked to present its conceptual design and schedule for </a:t>
            </a:r>
          </a:p>
          <a:p>
            <a:r>
              <a:rPr lang="en-US" dirty="0"/>
              <a:t>	Department review.</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13</a:t>
            </a:fld>
            <a:endParaRPr lang="en-US" dirty="0"/>
          </a:p>
        </p:txBody>
      </p:sp>
    </p:spTree>
    <p:extLst>
      <p:ext uri="{BB962C8B-B14F-4D97-AF65-F5344CB8AC3E}">
        <p14:creationId xmlns:p14="http://schemas.microsoft.com/office/powerpoint/2010/main" val="269878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definition for Two-Step Technically Responsive Low-Bid procurement, emphasizing that this method allows the Department to consider a Pass/fail evaluation before opening the price to determine the apparent low bidder.  </a:t>
            </a:r>
          </a:p>
          <a:p>
            <a:endParaRPr lang="en-US" dirty="0"/>
          </a:p>
          <a:p>
            <a:r>
              <a:rPr lang="en-US" dirty="0"/>
              <a:t>Explain that the Department has implemented Two-Step Technically Responsive Low-Bid procurement as a two-step selection process:</a:t>
            </a:r>
          </a:p>
          <a:p>
            <a:endParaRPr lang="en-US" dirty="0"/>
          </a:p>
          <a:p>
            <a:r>
              <a:rPr lang="en-US" dirty="0"/>
              <a:t>•	Step 1 entails short-listing Offerors (based on qualifications submitted in response to an RFQ), in a manner similar to the RFQ step just described for the two-step low-bid process.</a:t>
            </a:r>
          </a:p>
          <a:p>
            <a:endParaRPr lang="en-US" dirty="0"/>
          </a:p>
          <a:p>
            <a:r>
              <a:rPr lang="en-US" dirty="0"/>
              <a:t>•	Step 2 entails evaluating technical proposals submitted by short-listed Offerors in response to an RFP for responsiveness</a:t>
            </a:r>
          </a:p>
          <a:p>
            <a:endParaRPr lang="en-US" dirty="0"/>
          </a:p>
          <a:p>
            <a:r>
              <a:rPr lang="en-US" dirty="0"/>
              <a:t>Personalize the idea – when you buy something, do you want to make sure it is in the bag before you hand over the money.</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14</a:t>
            </a:fld>
            <a:endParaRPr lang="en-US" dirty="0"/>
          </a:p>
        </p:txBody>
      </p:sp>
    </p:spTree>
    <p:extLst>
      <p:ext uri="{BB962C8B-B14F-4D97-AF65-F5344CB8AC3E}">
        <p14:creationId xmlns:p14="http://schemas.microsoft.com/office/powerpoint/2010/main" val="41895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compared to the previously discussed one-step low-bid process, the two-step process can be more time-consuming and resource-intensive.  </a:t>
            </a:r>
          </a:p>
          <a:p>
            <a:endParaRPr lang="en-US" dirty="0"/>
          </a:p>
          <a:p>
            <a:r>
              <a:rPr lang="en-US" dirty="0"/>
              <a:t>Discuss the benefits of ODOT being assured that the approach is one we can live with.  The primary things we review depend on the high risk items on the project.  We must specify what they are to submit for review.</a:t>
            </a:r>
          </a:p>
          <a:p>
            <a:endParaRPr lang="en-US" dirty="0"/>
          </a:p>
          <a:p>
            <a:r>
              <a:rPr lang="en-US" dirty="0"/>
              <a:t>Ask in this situation, who is at greater risk?  DBT if it does not meet our expectations.</a:t>
            </a:r>
          </a:p>
          <a:p>
            <a:endParaRPr lang="en-US" dirty="0"/>
          </a:p>
          <a:p>
            <a:r>
              <a:rPr lang="en-US" dirty="0"/>
              <a:t>As there is a risk to the bidders that we may reject the bids, we hold the PTI meetings to allow them the opportunity to present their plans, especially the items we want to evaluate in the pass/fail.  This occurs typically within 3-4 weeks of bid date.  Why?  So it can be adjusted to ensure a passing submittal.</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15</a:t>
            </a:fld>
            <a:endParaRPr lang="en-US" dirty="0"/>
          </a:p>
        </p:txBody>
      </p:sp>
    </p:spTree>
    <p:extLst>
      <p:ext uri="{BB962C8B-B14F-4D97-AF65-F5344CB8AC3E}">
        <p14:creationId xmlns:p14="http://schemas.microsoft.com/office/powerpoint/2010/main" val="42580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review some of the advantages and disadvantages of value-based procurement.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16</a:t>
            </a:fld>
            <a:endParaRPr lang="en-US" dirty="0"/>
          </a:p>
        </p:txBody>
      </p:sp>
    </p:spTree>
    <p:extLst>
      <p:ext uri="{BB962C8B-B14F-4D97-AF65-F5344CB8AC3E}">
        <p14:creationId xmlns:p14="http://schemas.microsoft.com/office/powerpoint/2010/main" val="305485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definition for value-based procurement, emphasizing that this method allows the Department to consider price and other key factors (e.g., cost, time, qualifications, quality, and design alternates) in the evaluation and selection process.  </a:t>
            </a:r>
          </a:p>
          <a:p>
            <a:endParaRPr lang="en-US" dirty="0"/>
          </a:p>
          <a:p>
            <a:r>
              <a:rPr lang="en-US" dirty="0"/>
              <a:t>Explain that the Department has implemented value-based procurement as a two-step selection process:</a:t>
            </a:r>
          </a:p>
          <a:p>
            <a:endParaRPr lang="en-US" dirty="0"/>
          </a:p>
          <a:p>
            <a:r>
              <a:rPr lang="en-US" dirty="0"/>
              <a:t>•	Step 1 entails short-listing Offerors (based on qualifications submitted in response to an RFQ), in a manner similar to the RFQ step just described for the two-step low-bid process.</a:t>
            </a:r>
          </a:p>
          <a:p>
            <a:endParaRPr lang="en-US" dirty="0"/>
          </a:p>
          <a:p>
            <a:r>
              <a:rPr lang="en-US" dirty="0"/>
              <a:t>•	Step 2 entails evaluating price and technical proposals submitted by short-listed Offerors in response to an RFP.</a:t>
            </a:r>
          </a:p>
          <a:p>
            <a:endParaRPr lang="en-US" dirty="0"/>
          </a:p>
          <a:p>
            <a:r>
              <a:rPr lang="en-US" dirty="0"/>
              <a:t>Note that some entities refer to this method as “best-value” procurement.</a:t>
            </a:r>
          </a:p>
          <a:p>
            <a:endParaRPr lang="en-US" dirty="0"/>
          </a:p>
          <a:p>
            <a:r>
              <a:rPr lang="en-US" dirty="0"/>
              <a:t>To personalize the idea of value-based procurement, ask the class to think about the last large purchase they made.  Did they base their decision solely on price, or did other factors play a role as well?  For example, when buying a car, is price the only consideration?  What about other factors, such as reliability, safety, brand reputation, key features or options, etc.</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17</a:t>
            </a:fld>
            <a:endParaRPr lang="en-US" dirty="0"/>
          </a:p>
        </p:txBody>
      </p:sp>
    </p:spTree>
    <p:extLst>
      <p:ext uri="{BB962C8B-B14F-4D97-AF65-F5344CB8AC3E}">
        <p14:creationId xmlns:p14="http://schemas.microsoft.com/office/powerpoint/2010/main" val="366045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review some of the advantages and disadvantages of value-based procurement.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18</a:t>
            </a:fld>
            <a:endParaRPr lang="en-US" dirty="0"/>
          </a:p>
        </p:txBody>
      </p:sp>
    </p:spTree>
    <p:extLst>
      <p:ext uri="{BB962C8B-B14F-4D97-AF65-F5344CB8AC3E}">
        <p14:creationId xmlns:p14="http://schemas.microsoft.com/office/powerpoint/2010/main" val="148555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Explain that the Department has implemented value-based procurement as a two-step process, which first incorporates an RFQ step similar to that just described for a two-step low-bid process.</a:t>
            </a:r>
          </a:p>
          <a:p>
            <a:endParaRPr lang="en-US" dirty="0"/>
          </a:p>
          <a:p>
            <a:r>
              <a:rPr lang="en-US" dirty="0"/>
              <a:t>Implementing Step 2 of the value-based process then typically entails the following:</a:t>
            </a:r>
          </a:p>
          <a:p>
            <a:endParaRPr lang="en-US" dirty="0"/>
          </a:p>
          <a:p>
            <a:r>
              <a:rPr lang="en-US" dirty="0"/>
              <a:t>15.	Issue the DB RFP to the short-listed Offerors.  </a:t>
            </a:r>
          </a:p>
          <a:p>
            <a:endParaRPr lang="en-US" dirty="0"/>
          </a:p>
          <a:p>
            <a:r>
              <a:rPr lang="en-US" dirty="0"/>
              <a:t>16.	Offerors submit price and technical proposals.</a:t>
            </a:r>
          </a:p>
          <a:p>
            <a:endParaRPr lang="en-US" dirty="0"/>
          </a:p>
          <a:p>
            <a:r>
              <a:rPr lang="en-US" dirty="0"/>
              <a:t>17.	Open technical proposals and determine responsiveness.  </a:t>
            </a:r>
          </a:p>
          <a:p>
            <a:endParaRPr lang="en-US" dirty="0"/>
          </a:p>
          <a:p>
            <a:r>
              <a:rPr lang="en-US" dirty="0"/>
              <a:t>18.	Score the responsive proposals in each technical area.  </a:t>
            </a:r>
          </a:p>
          <a:p>
            <a:endParaRPr lang="en-US" dirty="0"/>
          </a:p>
          <a:p>
            <a:r>
              <a:rPr lang="en-US" dirty="0"/>
              <a:t>19.	Open the price proposals to determine responsiveness to required pricing requirements.</a:t>
            </a:r>
          </a:p>
          <a:p>
            <a:endParaRPr lang="en-US" dirty="0"/>
          </a:p>
          <a:p>
            <a:r>
              <a:rPr lang="en-US" dirty="0"/>
              <a:t>20.	Eliminate any non-responsive proposals.</a:t>
            </a:r>
          </a:p>
          <a:p>
            <a:endParaRPr lang="en-US" dirty="0"/>
          </a:p>
          <a:p>
            <a:r>
              <a:rPr lang="en-US" dirty="0"/>
              <a:t>21.	Roll-up evaluation results, and determine the total point score for each responsive proposal.  </a:t>
            </a:r>
          </a:p>
          <a:p>
            <a:endParaRPr lang="en-US" dirty="0"/>
          </a:p>
          <a:p>
            <a:r>
              <a:rPr lang="en-US" dirty="0"/>
              <a:t>22.	Compute the final scores and determine the Apparent Best Value Bidder. </a:t>
            </a:r>
          </a:p>
          <a:p>
            <a:endParaRPr lang="en-US" dirty="0"/>
          </a:p>
          <a:p>
            <a:r>
              <a:rPr lang="en-US" dirty="0"/>
              <a:t>Point out that the RFP phase generally takes another 18 to 22 weeks on top of the 12-week RFQ phase.</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19</a:t>
            </a:fld>
            <a:endParaRPr lang="en-US" dirty="0"/>
          </a:p>
        </p:txBody>
      </p:sp>
    </p:spTree>
    <p:extLst>
      <p:ext uri="{BB962C8B-B14F-4D97-AF65-F5344CB8AC3E}">
        <p14:creationId xmlns:p14="http://schemas.microsoft.com/office/powerpoint/2010/main" val="103471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learning outcomes and indicate that you will revisit the outcomes once again at the conclusion of this portion of the training.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a:t>
            </a:fld>
            <a:endParaRPr lang="en-US" dirty="0"/>
          </a:p>
        </p:txBody>
      </p:sp>
    </p:spTree>
    <p:extLst>
      <p:ext uri="{BB962C8B-B14F-4D97-AF65-F5344CB8AC3E}">
        <p14:creationId xmlns:p14="http://schemas.microsoft.com/office/powerpoint/2010/main" val="52379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Explain that this figure represents the key elements of evaluation system planning.</a:t>
            </a:r>
          </a:p>
          <a:p>
            <a:endParaRPr lang="en-US" dirty="0"/>
          </a:p>
          <a:p>
            <a:r>
              <a:rPr lang="en-US" dirty="0"/>
              <a:t>First, one should consider the project’s goals and objectives.  These goals and objectives will then drive the selection of evaluation criteria that:</a:t>
            </a:r>
          </a:p>
          <a:p>
            <a:endParaRPr lang="en-US" dirty="0"/>
          </a:p>
          <a:p>
            <a:r>
              <a:rPr lang="en-US" dirty="0"/>
              <a:t>•	Align with the project goals</a:t>
            </a:r>
          </a:p>
          <a:p>
            <a:endParaRPr lang="en-US" dirty="0"/>
          </a:p>
          <a:p>
            <a:r>
              <a:rPr lang="en-US" dirty="0"/>
              <a:t>•	Are critical to project success</a:t>
            </a:r>
          </a:p>
          <a:p>
            <a:endParaRPr lang="en-US" dirty="0"/>
          </a:p>
          <a:p>
            <a:r>
              <a:rPr lang="en-US" dirty="0"/>
              <a:t>•	Will enable meaningful comparison and discrimination among competing proposals</a:t>
            </a:r>
          </a:p>
          <a:p>
            <a:endParaRPr lang="en-US" dirty="0"/>
          </a:p>
          <a:p>
            <a:r>
              <a:rPr lang="en-US" dirty="0"/>
              <a:t>Note that because the RFQ/SOQ step focuses on the Offerors’ qualifications and experience, the RFP/proposal step may focus on how Offerors intend to complete the project, particularly for those project elements for which the Department will allow some flexibility in design and/or construction solutions.  </a:t>
            </a:r>
          </a:p>
          <a:p>
            <a:endParaRPr lang="en-US" dirty="0"/>
          </a:p>
          <a:p>
            <a:r>
              <a:rPr lang="en-US" dirty="0"/>
              <a:t>To help streamline the proposal evaluation process, emphasize that scored criteria should be limited to those items that will reveal true differences among bidders and that will most influence the successful execution of the project.  Don’t ask for too much!</a:t>
            </a:r>
          </a:p>
          <a:p>
            <a:endParaRPr lang="en-US" dirty="0"/>
          </a:p>
          <a:p>
            <a:r>
              <a:rPr lang="en-US" dirty="0"/>
              <a:t>Possible evaluation criteria may include:</a:t>
            </a:r>
          </a:p>
          <a:p>
            <a:endParaRPr lang="en-US" dirty="0"/>
          </a:p>
          <a:p>
            <a:r>
              <a:rPr lang="en-US" dirty="0"/>
              <a:t>•	Price</a:t>
            </a:r>
          </a:p>
          <a:p>
            <a:endParaRPr lang="en-US" dirty="0"/>
          </a:p>
          <a:p>
            <a:r>
              <a:rPr lang="en-US" dirty="0"/>
              <a:t>•	Schedule</a:t>
            </a:r>
          </a:p>
          <a:p>
            <a:endParaRPr lang="en-US" dirty="0"/>
          </a:p>
          <a:p>
            <a:r>
              <a:rPr lang="en-US" dirty="0"/>
              <a:t>•	Maintenance of traffic</a:t>
            </a:r>
          </a:p>
          <a:p>
            <a:endParaRPr lang="en-US" dirty="0"/>
          </a:p>
          <a:p>
            <a:r>
              <a:rPr lang="en-US" dirty="0"/>
              <a:t>•	Technical concepts</a:t>
            </a:r>
          </a:p>
          <a:p>
            <a:endParaRPr lang="en-US" dirty="0"/>
          </a:p>
          <a:p>
            <a:r>
              <a:rPr lang="en-US" dirty="0"/>
              <a:t>•	Project management approach</a:t>
            </a:r>
          </a:p>
          <a:p>
            <a:endParaRPr lang="en-US" dirty="0"/>
          </a:p>
          <a:p>
            <a:r>
              <a:rPr lang="en-US" dirty="0"/>
              <a:t>•	Aesthetics</a:t>
            </a:r>
          </a:p>
          <a:p>
            <a:endParaRPr lang="en-US" dirty="0"/>
          </a:p>
          <a:p>
            <a:r>
              <a:rPr lang="en-US" dirty="0"/>
              <a:t>•	Public outreach</a:t>
            </a:r>
          </a:p>
          <a:p>
            <a:endParaRPr lang="en-US" dirty="0"/>
          </a:p>
          <a:p>
            <a:r>
              <a:rPr lang="en-US" dirty="0"/>
              <a:t>•	Impacts (environmental, traffic, etc.) </a:t>
            </a:r>
          </a:p>
          <a:p>
            <a:endParaRPr lang="en-US" dirty="0"/>
          </a:p>
          <a:p>
            <a:r>
              <a:rPr lang="en-US" dirty="0"/>
              <a:t>Once the selection criteria have been identified, the maximum point values should be pre-established for each of these factors and stipulated in the RFP.  These point values should reflect the relative importance of the various criteria to the Department.  </a:t>
            </a:r>
          </a:p>
          <a:p>
            <a:endParaRPr lang="en-US" dirty="0"/>
          </a:p>
          <a:p>
            <a:r>
              <a:rPr lang="en-US" dirty="0"/>
              <a:t>Finally, the evaluation and selection plan should identify the method or formula by which an overall score is determined for the price and technical proposals.  The DB Final Rule allows for many different options (e.g. adjusted bid, weighted criteria, tradeoff analysis, etc.).  On past value-based projects, the Department has used a weighted criteria approach, in which technical factors and price are scored and summed to arrive at a total score.  The formula used is shown on the next slide.</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20</a:t>
            </a:fld>
            <a:endParaRPr lang="en-US" dirty="0"/>
          </a:p>
        </p:txBody>
      </p:sp>
    </p:spTree>
    <p:extLst>
      <p:ext uri="{BB962C8B-B14F-4D97-AF65-F5344CB8AC3E}">
        <p14:creationId xmlns:p14="http://schemas.microsoft.com/office/powerpoint/2010/main" val="592354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slide shows the formula ODOT used on the I-670/71 Interchange Improvement DB Project to determine the Apparent Best Value Bidder.</a:t>
            </a:r>
          </a:p>
          <a:p>
            <a:endParaRPr lang="en-US" dirty="0"/>
          </a:p>
          <a:p>
            <a:r>
              <a:rPr lang="en-US" dirty="0"/>
              <a:t>Point out that price remained a key determinant in the final score.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21</a:t>
            </a:fld>
            <a:endParaRPr lang="en-US" dirty="0"/>
          </a:p>
        </p:txBody>
      </p:sp>
    </p:spTree>
    <p:extLst>
      <p:ext uri="{BB962C8B-B14F-4D97-AF65-F5344CB8AC3E}">
        <p14:creationId xmlns:p14="http://schemas.microsoft.com/office/powerpoint/2010/main" val="386697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quickly emphasize the importance of minimizing subjectivity and providing for a transparent evaluation process when using a value-based procurement approach.</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22</a:t>
            </a:fld>
            <a:endParaRPr lang="en-US" dirty="0"/>
          </a:p>
        </p:txBody>
      </p:sp>
    </p:spTree>
    <p:extLst>
      <p:ext uri="{BB962C8B-B14F-4D97-AF65-F5344CB8AC3E}">
        <p14:creationId xmlns:p14="http://schemas.microsoft.com/office/powerpoint/2010/main" val="315089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when developing a procurement approach, it is important to consider some of the challenges unique to DB projects.  For example, </a:t>
            </a:r>
          </a:p>
          <a:p>
            <a:endParaRPr lang="en-US" dirty="0"/>
          </a:p>
          <a:p>
            <a:r>
              <a:rPr lang="en-US" dirty="0"/>
              <a:t>•	Given the time and expense Offerors will incur in developing responsive proposals, how can the Department attract healthy competition?  </a:t>
            </a:r>
          </a:p>
          <a:p>
            <a:endParaRPr lang="en-US" dirty="0"/>
          </a:p>
          <a:p>
            <a:r>
              <a:rPr lang="en-US" dirty="0"/>
              <a:t>•	How can the Department ensure opportunities for subcontractors if the conceptual design included in the RFP provides insufficient detail for such firms to submit binding quotes to Offerors? </a:t>
            </a:r>
          </a:p>
          <a:p>
            <a:endParaRPr lang="en-US" dirty="0"/>
          </a:p>
          <a:p>
            <a:r>
              <a:rPr lang="en-US" dirty="0"/>
              <a:t>•	 How can the Department promote innovation, enhance quality, or reduce cost?  </a:t>
            </a:r>
          </a:p>
          <a:p>
            <a:endParaRPr lang="en-US" dirty="0"/>
          </a:p>
          <a:p>
            <a:r>
              <a:rPr lang="en-US" dirty="0"/>
              <a:t>Explain that in the next set of slides you will identify such concerns and discuss how they can be minimized through the use of stipends; providing the appropriate level of preliminary design; limiting the size and scope of technical proposal requirements; and by allowing for Offerors to propose alternative technical concepts.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23</a:t>
            </a:fld>
            <a:endParaRPr lang="en-US" dirty="0"/>
          </a:p>
        </p:txBody>
      </p:sp>
    </p:spTree>
    <p:extLst>
      <p:ext uri="{BB962C8B-B14F-4D97-AF65-F5344CB8AC3E}">
        <p14:creationId xmlns:p14="http://schemas.microsoft.com/office/powerpoint/2010/main" val="265631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Use this slide to identify some possible risk areas and associated mitigation strategies.</a:t>
            </a:r>
          </a:p>
          <a:p>
            <a:endParaRPr lang="en-US" dirty="0"/>
          </a:p>
          <a:p>
            <a:r>
              <a:rPr lang="en-US" dirty="0"/>
              <a:t>Note that as discussed earlier, the procurement process can be very time consuming, acting to tie up valuable resources from both the Department and DBTs.  A best practice suggested earlier, that of limiting scored criteria to key differentiators, can help streamline the process and help mitigate this issue.</a:t>
            </a:r>
          </a:p>
          <a:p>
            <a:endParaRPr lang="en-US" dirty="0"/>
          </a:p>
          <a:p>
            <a:r>
              <a:rPr lang="en-US" dirty="0"/>
              <a:t>Given the amount of engineering and design work typically needed to prepare a responsive DB proposal, particularly for two-step procurements, another mitigation strategy is to consider paying a stipend to proposers who submit responsive, but unsuccessful, proposals.  The intent of such stipends is to:</a:t>
            </a:r>
          </a:p>
          <a:p>
            <a:endParaRPr lang="en-US" dirty="0"/>
          </a:p>
          <a:p>
            <a:r>
              <a:rPr lang="en-US" dirty="0"/>
              <a:t>•	Compensate unsuccessful proposers for a portion of the cost of preparing a proposal, thereby encouraging firms to participate in a lengthy and involved procurement process;</a:t>
            </a:r>
          </a:p>
          <a:p>
            <a:endParaRPr lang="en-US" dirty="0"/>
          </a:p>
          <a:p>
            <a:r>
              <a:rPr lang="en-US" dirty="0"/>
              <a:t>•	Ensure that smaller firms are not put at a competitive disadvantage;</a:t>
            </a:r>
          </a:p>
          <a:p>
            <a:endParaRPr lang="en-US" dirty="0"/>
          </a:p>
          <a:p>
            <a:r>
              <a:rPr lang="en-US" dirty="0"/>
              <a:t>•	Increase the quality of proposals;</a:t>
            </a:r>
          </a:p>
          <a:p>
            <a:endParaRPr lang="en-US" dirty="0"/>
          </a:p>
          <a:p>
            <a:r>
              <a:rPr lang="en-US" dirty="0"/>
              <a:t>•	Increase the level of innovation in proposals; and</a:t>
            </a:r>
          </a:p>
          <a:p>
            <a:endParaRPr lang="en-US" dirty="0"/>
          </a:p>
          <a:p>
            <a:r>
              <a:rPr lang="en-US" dirty="0"/>
              <a:t>•	Secure owners right to use ideas and concepts within all proposals</a:t>
            </a:r>
          </a:p>
          <a:p>
            <a:endParaRPr lang="en-US" dirty="0"/>
          </a:p>
          <a:p>
            <a:r>
              <a:rPr lang="en-US" dirty="0"/>
              <a:t>Note that stipends are typically 0.25 to 1% of total project construction costs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24</a:t>
            </a:fld>
            <a:endParaRPr lang="en-US" dirty="0"/>
          </a:p>
        </p:txBody>
      </p:sp>
    </p:spTree>
    <p:extLst>
      <p:ext uri="{BB962C8B-B14F-4D97-AF65-F5344CB8AC3E}">
        <p14:creationId xmlns:p14="http://schemas.microsoft.com/office/powerpoint/2010/main" val="423020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briefly review some potential bid protest issues. </a:t>
            </a:r>
          </a:p>
          <a:p>
            <a:endParaRPr lang="en-US" dirty="0"/>
          </a:p>
          <a:p>
            <a:r>
              <a:rPr lang="en-US" dirty="0"/>
              <a:t>Note that some of the best practices that have already been discussed in this course can help prevent protests.  These include:</a:t>
            </a:r>
          </a:p>
          <a:p>
            <a:endParaRPr lang="en-US" dirty="0"/>
          </a:p>
          <a:p>
            <a:r>
              <a:rPr lang="en-US" dirty="0"/>
              <a:t>•	Clear and complete project scopes</a:t>
            </a:r>
          </a:p>
          <a:p>
            <a:endParaRPr lang="en-US" dirty="0"/>
          </a:p>
          <a:p>
            <a:r>
              <a:rPr lang="en-US" dirty="0"/>
              <a:t>•	Fair and transparent evaluation processes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25</a:t>
            </a:fld>
            <a:endParaRPr lang="en-US" dirty="0"/>
          </a:p>
        </p:txBody>
      </p:sp>
    </p:spTree>
    <p:extLst>
      <p:ext uri="{BB962C8B-B14F-4D97-AF65-F5344CB8AC3E}">
        <p14:creationId xmlns:p14="http://schemas.microsoft.com/office/powerpoint/2010/main" val="2712223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 class of the discussion held during Part 2 related to the relationship between the level of preliminary design provided by the Department and the design risk that can be shifted to the DBT.  </a:t>
            </a:r>
          </a:p>
          <a:p>
            <a:endParaRPr lang="en-US" dirty="0"/>
          </a:p>
          <a:p>
            <a:r>
              <a:rPr lang="en-US" dirty="0"/>
              <a:t>Use this slide to briefly point out that the level of design will also vary with the procurement approach.  If the Department provides a high level of design definition (affording industry little flexibility or opportunities for innovation) a low-bid process is suitable.  As less design is provided, a value-based approach may become necessary to evaluate technical qualifications and approach.</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26</a:t>
            </a:fld>
            <a:endParaRPr lang="en-US" dirty="0"/>
          </a:p>
        </p:txBody>
      </p:sp>
    </p:spTree>
    <p:extLst>
      <p:ext uri="{BB962C8B-B14F-4D97-AF65-F5344CB8AC3E}">
        <p14:creationId xmlns:p14="http://schemas.microsoft.com/office/powerpoint/2010/main" val="3616577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introduce ATCs.  </a:t>
            </a:r>
          </a:p>
          <a:p>
            <a:endParaRPr lang="en-US" dirty="0"/>
          </a:p>
          <a:p>
            <a:r>
              <a:rPr lang="en-US" dirty="0"/>
              <a:t>Note that the following proposed changes could constitute an ATC:</a:t>
            </a:r>
          </a:p>
          <a:p>
            <a:endParaRPr lang="en-US" dirty="0"/>
          </a:p>
          <a:p>
            <a:r>
              <a:rPr lang="en-US" dirty="0"/>
              <a:t>•	Concept does not comply with existing criteria or specifications</a:t>
            </a:r>
          </a:p>
          <a:p>
            <a:endParaRPr lang="en-US" dirty="0"/>
          </a:p>
          <a:p>
            <a:r>
              <a:rPr lang="en-US" dirty="0"/>
              <a:t>•	Concept generates a cost, time, or life-cycle benefit</a:t>
            </a:r>
          </a:p>
          <a:p>
            <a:endParaRPr lang="en-US" dirty="0"/>
          </a:p>
          <a:p>
            <a:r>
              <a:rPr lang="en-US" dirty="0"/>
              <a:t>•	Concept requires a design variation from standard agency documented practices</a:t>
            </a:r>
          </a:p>
          <a:p>
            <a:endParaRPr lang="en-US" dirty="0"/>
          </a:p>
          <a:p>
            <a:endParaRPr lang="en-US" dirty="0"/>
          </a:p>
          <a:p>
            <a:r>
              <a:rPr lang="en-US" dirty="0"/>
              <a:t>In contrast, a simple waiver request from standard Department practices is generally not considered an ATC.</a:t>
            </a:r>
          </a:p>
          <a:p>
            <a:endParaRPr lang="en-US" dirty="0"/>
          </a:p>
          <a:p>
            <a:r>
              <a:rPr lang="en-US" dirty="0"/>
              <a:t>Ask the class,</a:t>
            </a:r>
          </a:p>
          <a:p>
            <a:endParaRPr lang="en-US" dirty="0"/>
          </a:p>
          <a:p>
            <a:r>
              <a:rPr lang="en-US" dirty="0"/>
              <a:t>•	What are some possible benefits that ATCs could provide? (Possible answers:  innovation, reduced cost, reduced schedule, minimized disruption)</a:t>
            </a:r>
          </a:p>
          <a:p>
            <a:endParaRPr lang="en-US" dirty="0"/>
          </a:p>
          <a:p>
            <a:r>
              <a:rPr lang="en-US" dirty="0"/>
              <a:t>•	What are some potential challenges related to implementing ATCs? (Possible answers: Additional procurement time/cost to review, comparing an “equal or better” design to base design, maintaining 	confidentiality, etc.)</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27</a:t>
            </a:fld>
            <a:endParaRPr lang="en-US" dirty="0"/>
          </a:p>
        </p:txBody>
      </p:sp>
    </p:spTree>
    <p:extLst>
      <p:ext uri="{BB962C8B-B14F-4D97-AF65-F5344CB8AC3E}">
        <p14:creationId xmlns:p14="http://schemas.microsoft.com/office/powerpoint/2010/main" val="1544912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illustrate how ATCs are incorporated into the RFP process, noting that it can add 4 weeks to the procurement schedule.  </a:t>
            </a:r>
          </a:p>
          <a:p>
            <a:endParaRPr lang="en-US" dirty="0"/>
          </a:p>
          <a:p>
            <a:r>
              <a:rPr lang="en-US" dirty="0"/>
              <a:t>Indicate that although the figure reflects a value-based procurement process, ATCs could also be used in a two-step low-bid process, where no separate technical proposal is submitted.</a:t>
            </a:r>
          </a:p>
          <a:p>
            <a:r>
              <a:rPr lang="en-US" dirty="0"/>
              <a:t>Also add that the Department may incorporate one-on-one meetings with the Offerors to discuss the ATCs before the final submittal.</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28</a:t>
            </a:fld>
            <a:endParaRPr lang="en-US" dirty="0"/>
          </a:p>
        </p:txBody>
      </p:sp>
    </p:spTree>
    <p:extLst>
      <p:ext uri="{BB962C8B-B14F-4D97-AF65-F5344CB8AC3E}">
        <p14:creationId xmlns:p14="http://schemas.microsoft.com/office/powerpoint/2010/main" val="3381436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quickly run through the highlights of the procurement discussion.</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29</a:t>
            </a:fld>
            <a:endParaRPr lang="en-US" dirty="0"/>
          </a:p>
        </p:txBody>
      </p:sp>
    </p:spTree>
    <p:extLst>
      <p:ext uri="{BB962C8B-B14F-4D97-AF65-F5344CB8AC3E}">
        <p14:creationId xmlns:p14="http://schemas.microsoft.com/office/powerpoint/2010/main" val="350001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present the main topic areas covered in this portion of the training.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a:t>
            </a:fld>
            <a:endParaRPr lang="en-US" dirty="0"/>
          </a:p>
        </p:txBody>
      </p:sp>
    </p:spTree>
    <p:extLst>
      <p:ext uri="{BB962C8B-B14F-4D97-AF65-F5344CB8AC3E}">
        <p14:creationId xmlns:p14="http://schemas.microsoft.com/office/powerpoint/2010/main" val="161865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because DB alters the traditional roles and responsibilities of the Department and industry, the contractual basis between these parties changes as well.   </a:t>
            </a:r>
          </a:p>
          <a:p>
            <a:r>
              <a:rPr lang="en-US" dirty="0"/>
              <a:t>Although specific contract provisions will vary from project to project, the nature of the DB delivery approach requires careful revision of existing general provisions or the addition of unique special provisions for DB.</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30</a:t>
            </a:fld>
            <a:endParaRPr lang="en-US" dirty="0"/>
          </a:p>
        </p:txBody>
      </p:sp>
    </p:spTree>
    <p:extLst>
      <p:ext uri="{BB962C8B-B14F-4D97-AF65-F5344CB8AC3E}">
        <p14:creationId xmlns:p14="http://schemas.microsoft.com/office/powerpoint/2010/main" val="4201701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quickly point out that use of DB requires some new definitions, which have been incorporated into ODOT’s proposal notes.  For example, Engineer of Record refers to the DBT’s Lead Designer who seals the construction plans.</a:t>
            </a:r>
          </a:p>
          <a:p>
            <a:endParaRPr lang="en-US" dirty="0"/>
          </a:p>
          <a:p>
            <a:r>
              <a:rPr lang="en-US" dirty="0"/>
              <a:t>Other existing definitions require some modification.  For example, under DB, “the Work” refers to both the design and construction of the project.</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31</a:t>
            </a:fld>
            <a:endParaRPr lang="en-US" dirty="0"/>
          </a:p>
        </p:txBody>
      </p:sp>
    </p:spTree>
    <p:extLst>
      <p:ext uri="{BB962C8B-B14F-4D97-AF65-F5344CB8AC3E}">
        <p14:creationId xmlns:p14="http://schemas.microsoft.com/office/powerpoint/2010/main" val="321625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explain that due to the lump sum nature of DB, the Department no longer provides Offerors with an estimate of quantities.</a:t>
            </a:r>
          </a:p>
          <a:p>
            <a:endParaRPr lang="en-US" dirty="0"/>
          </a:p>
          <a:p>
            <a:r>
              <a:rPr lang="en-US" dirty="0"/>
              <a:t>The basis of the DB contract becomes the Scope of Services document.</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32</a:t>
            </a:fld>
            <a:endParaRPr lang="en-US" dirty="0"/>
          </a:p>
        </p:txBody>
      </p:sp>
    </p:spTree>
    <p:extLst>
      <p:ext uri="{BB962C8B-B14F-4D97-AF65-F5344CB8AC3E}">
        <p14:creationId xmlns:p14="http://schemas.microsoft.com/office/powerpoint/2010/main" val="91277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briefly review some of the required changes to standard provisions.  For example:</a:t>
            </a:r>
          </a:p>
          <a:p>
            <a:endParaRPr lang="en-US" dirty="0"/>
          </a:p>
          <a:p>
            <a:r>
              <a:rPr lang="en-US" dirty="0"/>
              <a:t>•	The intent of the contract documents needs to address both design and construction.  </a:t>
            </a:r>
          </a:p>
          <a:p>
            <a:endParaRPr lang="en-US" dirty="0"/>
          </a:p>
          <a:p>
            <a:r>
              <a:rPr lang="en-US" dirty="0"/>
              <a:t>•	On a DB project, in addition to general liability and builder’s risk insurance, it is also common to require professional liability, or Errors and Omissions (E&amp;O) insurance, as the DBT, and not the Department or a 	design consultant, is the Engineer-of-Record.  The professional liability insurance policy should be held in the name of the DBT that enters into a contract with the Department.  This means that the DBT cannot rely 	on the insurance policy or policies of its designers to cover professional liability.  This protects the Department from dealing with multiple insurance agencies and policies that may or may not cover the risks 	associated with a particular project.</a:t>
            </a:r>
          </a:p>
          <a:p>
            <a:endParaRPr lang="en-US" dirty="0"/>
          </a:p>
          <a:p>
            <a:r>
              <a:rPr lang="en-US" dirty="0"/>
              <a:t>•	VE Change Proposals are typically not accepted.</a:t>
            </a:r>
          </a:p>
          <a:p>
            <a:endParaRPr lang="en-US" dirty="0"/>
          </a:p>
          <a:p>
            <a:r>
              <a:rPr lang="en-US" dirty="0"/>
              <a:t>•	Measurement and payment provisions need to be revised to reflect the lump sum nature of the project and address payment for both design and construction services.</a:t>
            </a:r>
          </a:p>
          <a:p>
            <a:endParaRPr lang="en-US" dirty="0"/>
          </a:p>
          <a:p>
            <a:endParaRPr lang="en-US" dirty="0"/>
          </a:p>
          <a:p>
            <a:r>
              <a:rPr lang="en-US" dirty="0"/>
              <a:t>Note that additional contract administration issues will be addressed in the next Part of the course.</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33</a:t>
            </a:fld>
            <a:endParaRPr lang="en-US" dirty="0"/>
          </a:p>
        </p:txBody>
      </p:sp>
    </p:spTree>
    <p:extLst>
      <p:ext uri="{BB962C8B-B14F-4D97-AF65-F5344CB8AC3E}">
        <p14:creationId xmlns:p14="http://schemas.microsoft.com/office/powerpoint/2010/main" val="307157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will now be presenting a case study to discuss a bid protest that occurred on an ODOT project.  Note that although the issue materialized during the procurement phase, the root cause of the problem stemmed from an ambiguous project Scope.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34</a:t>
            </a:fld>
            <a:endParaRPr lang="en-US" dirty="0"/>
          </a:p>
        </p:txBody>
      </p:sp>
    </p:spTree>
    <p:extLst>
      <p:ext uri="{BB962C8B-B14F-4D97-AF65-F5344CB8AC3E}">
        <p14:creationId xmlns:p14="http://schemas.microsoft.com/office/powerpoint/2010/main" val="423089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6431" eaLnBrk="0" hangingPunct="0">
              <a:defRPr>
                <a:solidFill>
                  <a:schemeClr val="tx1"/>
                </a:solidFill>
                <a:latin typeface="Arial" charset="0"/>
              </a:defRPr>
            </a:lvl1pPr>
            <a:lvl2pPr marL="738620" indent="-284085" defTabSz="926431" eaLnBrk="0" hangingPunct="0">
              <a:defRPr>
                <a:solidFill>
                  <a:schemeClr val="tx1"/>
                </a:solidFill>
                <a:latin typeface="Arial" charset="0"/>
              </a:defRPr>
            </a:lvl2pPr>
            <a:lvl3pPr marL="1136339" indent="-227268" defTabSz="926431" eaLnBrk="0" hangingPunct="0">
              <a:defRPr>
                <a:solidFill>
                  <a:schemeClr val="tx1"/>
                </a:solidFill>
                <a:latin typeface="Arial" charset="0"/>
              </a:defRPr>
            </a:lvl3pPr>
            <a:lvl4pPr marL="1590874" indent="-227268" defTabSz="926431" eaLnBrk="0" hangingPunct="0">
              <a:defRPr>
                <a:solidFill>
                  <a:schemeClr val="tx1"/>
                </a:solidFill>
                <a:latin typeface="Arial" charset="0"/>
              </a:defRPr>
            </a:lvl4pPr>
            <a:lvl5pPr marL="2045407" indent="-227268" defTabSz="926431" eaLnBrk="0" hangingPunct="0">
              <a:defRPr>
                <a:solidFill>
                  <a:schemeClr val="tx1"/>
                </a:solidFill>
                <a:latin typeface="Arial" charset="0"/>
              </a:defRPr>
            </a:lvl5pPr>
            <a:lvl6pPr marL="2499943" indent="-227268" defTabSz="926431" eaLnBrk="0" fontAlgn="base" hangingPunct="0">
              <a:spcBef>
                <a:spcPct val="0"/>
              </a:spcBef>
              <a:spcAft>
                <a:spcPct val="0"/>
              </a:spcAft>
              <a:defRPr>
                <a:solidFill>
                  <a:schemeClr val="tx1"/>
                </a:solidFill>
                <a:latin typeface="Arial" charset="0"/>
              </a:defRPr>
            </a:lvl6pPr>
            <a:lvl7pPr marL="2954478" indent="-227268" defTabSz="926431" eaLnBrk="0" fontAlgn="base" hangingPunct="0">
              <a:spcBef>
                <a:spcPct val="0"/>
              </a:spcBef>
              <a:spcAft>
                <a:spcPct val="0"/>
              </a:spcAft>
              <a:defRPr>
                <a:solidFill>
                  <a:schemeClr val="tx1"/>
                </a:solidFill>
                <a:latin typeface="Arial" charset="0"/>
              </a:defRPr>
            </a:lvl7pPr>
            <a:lvl8pPr marL="3409015" indent="-227268" defTabSz="926431" eaLnBrk="0" fontAlgn="base" hangingPunct="0">
              <a:spcBef>
                <a:spcPct val="0"/>
              </a:spcBef>
              <a:spcAft>
                <a:spcPct val="0"/>
              </a:spcAft>
              <a:defRPr>
                <a:solidFill>
                  <a:schemeClr val="tx1"/>
                </a:solidFill>
                <a:latin typeface="Arial" charset="0"/>
              </a:defRPr>
            </a:lvl8pPr>
            <a:lvl9pPr marL="3863549" indent="-227268" defTabSz="926431" eaLnBrk="0" fontAlgn="base" hangingPunct="0">
              <a:spcBef>
                <a:spcPct val="0"/>
              </a:spcBef>
              <a:spcAft>
                <a:spcPct val="0"/>
              </a:spcAft>
              <a:defRPr>
                <a:solidFill>
                  <a:schemeClr val="tx1"/>
                </a:solidFill>
                <a:latin typeface="Arial" charset="0"/>
              </a:defRPr>
            </a:lvl9pPr>
          </a:lstStyle>
          <a:p>
            <a:pPr eaLnBrk="1" hangingPunct="1"/>
            <a:fld id="{663FAB5D-E13C-4DBE-991E-A2811C159719}" type="slidenum">
              <a:rPr lang="en-US" smtClean="0">
                <a:solidFill>
                  <a:prstClr val="black"/>
                </a:solidFill>
              </a:rPr>
              <a:pPr eaLnBrk="1" hangingPunct="1"/>
              <a:t>35</a:t>
            </a:fld>
            <a:endParaRPr lang="en-US" dirty="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dirty="0"/>
              <a:t>Note that you will now be presenting a case study to discuss a bid protest that occurred on an ODOT project.  Note that although the issue materialized during the procurement phase, the root cause of the problem stemmed from an ambiguous project Scope. </a:t>
            </a:r>
          </a:p>
        </p:txBody>
      </p:sp>
    </p:spTree>
    <p:extLst>
      <p:ext uri="{BB962C8B-B14F-4D97-AF65-F5344CB8AC3E}">
        <p14:creationId xmlns:p14="http://schemas.microsoft.com/office/powerpoint/2010/main" val="356155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Set up the project circumstances, highlighting the following:</a:t>
            </a:r>
          </a:p>
          <a:p>
            <a:endParaRPr lang="en-US" dirty="0"/>
          </a:p>
          <a:p>
            <a:r>
              <a:rPr lang="en-US" dirty="0"/>
              <a:t>•	New westbound Innerbelt Bridge DB Project utilized a multi-step value-based procurement process (1-SOQ, 2-ATC, 3-Technical Proposal) </a:t>
            </a:r>
          </a:p>
          <a:p>
            <a:endParaRPr lang="en-US" dirty="0"/>
          </a:p>
          <a:p>
            <a:r>
              <a:rPr lang="en-US" dirty="0"/>
              <a:t>•	The most important criteria (weightings) were Proposed Design (20pts) and Construction (20pts)</a:t>
            </a:r>
          </a:p>
          <a:p>
            <a:endParaRPr lang="en-US" dirty="0"/>
          </a:p>
          <a:p>
            <a:r>
              <a:rPr lang="en-US" dirty="0"/>
              <a:t>•	The design criteria called for the girder depth to vary “parabolically”</a:t>
            </a:r>
          </a:p>
          <a:p>
            <a:endParaRPr lang="en-US" dirty="0"/>
          </a:p>
          <a:p>
            <a:r>
              <a:rPr lang="en-US" dirty="0"/>
              <a:t>•	The final award was determined using a formula weighing 70% on price, and 30% on score. </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36</a:t>
            </a:fld>
            <a:endParaRPr lang="en-US" dirty="0"/>
          </a:p>
        </p:txBody>
      </p:sp>
    </p:spTree>
    <p:extLst>
      <p:ext uri="{BB962C8B-B14F-4D97-AF65-F5344CB8AC3E}">
        <p14:creationId xmlns:p14="http://schemas.microsoft.com/office/powerpoint/2010/main" val="1031500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place team received their stipend, but ended up filing an injunction against ODOT and wanted the contract declared void.</a:t>
            </a:r>
          </a:p>
          <a:p>
            <a:endParaRPr lang="en-US" dirty="0"/>
          </a:p>
          <a:p>
            <a:r>
              <a:rPr lang="en-US" dirty="0"/>
              <a:t>The litigation centered around the interpretation of “what is a parabola?”</a:t>
            </a:r>
          </a:p>
          <a:p>
            <a:endParaRPr lang="en-US" dirty="0"/>
          </a:p>
          <a:p>
            <a:r>
              <a:rPr lang="en-US" dirty="0"/>
              <a:t>The photo shows what ODOT intended for the shape. ODOT intended for the parabolic shape to continue from support to support.</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37</a:t>
            </a:fld>
            <a:endParaRPr lang="en-US" dirty="0"/>
          </a:p>
        </p:txBody>
      </p:sp>
    </p:spTree>
    <p:extLst>
      <p:ext uri="{BB962C8B-B14F-4D97-AF65-F5344CB8AC3E}">
        <p14:creationId xmlns:p14="http://schemas.microsoft.com/office/powerpoint/2010/main" val="2739635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Instruct the class to study the rendering and ask them if they think it meets the Scope requirements.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The proposer’s explanation is that this section does assume a parabolic shape when it is changing.  This would be consistent with the look of existing bridges in the area.</a:t>
            </a:r>
          </a:p>
          <a:p>
            <a:pPr marL="0" indent="0">
              <a:buFont typeface="Arial" panose="020B0604020202020204" pitchFamily="34" charset="0"/>
              <a:buNone/>
            </a:pPr>
            <a:endParaRPr lang="en-US" b="0"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38</a:t>
            </a:fld>
            <a:endParaRPr lang="en-US" dirty="0"/>
          </a:p>
        </p:txBody>
      </p:sp>
    </p:spTree>
    <p:extLst>
      <p:ext uri="{BB962C8B-B14F-4D97-AF65-F5344CB8AC3E}">
        <p14:creationId xmlns:p14="http://schemas.microsoft.com/office/powerpoint/2010/main" val="3076760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Font typeface="Arial" panose="020B0604020202020204" pitchFamily="34" charset="0"/>
              <a:buNone/>
              <a:defRPr/>
            </a:pPr>
            <a:r>
              <a:rPr lang="en-US" dirty="0"/>
              <a:t>The winning proposer connected the varying depth sections with a straight member.  </a:t>
            </a:r>
          </a:p>
          <a:p>
            <a:pPr marL="0" indent="0" defTabSz="948507">
              <a:buFont typeface="Arial" panose="020B0604020202020204" pitchFamily="34" charset="0"/>
              <a:buNone/>
              <a:defRPr/>
            </a:pPr>
            <a:endParaRPr lang="en-US" dirty="0"/>
          </a:p>
          <a:p>
            <a:pPr marL="0" indent="0" defTabSz="948507">
              <a:buFont typeface="Arial" panose="020B0604020202020204" pitchFamily="34" charset="0"/>
              <a:buNone/>
              <a:defRPr/>
            </a:pPr>
            <a:r>
              <a:rPr lang="en-US" dirty="0"/>
              <a:t>The variation did NOT continue from support to support, as ODOT intended when the scope wording was written.</a:t>
            </a:r>
          </a:p>
          <a:p>
            <a:pPr marL="0" indent="0" defTabSz="948507">
              <a:buFont typeface="Arial" panose="020B0604020202020204" pitchFamily="34" charset="0"/>
              <a:buNone/>
              <a:defRPr/>
            </a:pPr>
            <a:endParaRPr lang="en-US" dirty="0"/>
          </a:p>
          <a:p>
            <a:pPr marL="0" indent="0" defTabSz="948507">
              <a:buFont typeface="Arial" panose="020B0604020202020204" pitchFamily="34" charset="0"/>
              <a:buNone/>
              <a:defRPr/>
            </a:pPr>
            <a:r>
              <a:rPr lang="en-US" dirty="0"/>
              <a:t>ODOT accepted the design, even though a full parabola was ODOT’s intention…acknowledged scope not clear… but winning Proposer had a reasonable interpretation. </a:t>
            </a:r>
          </a:p>
          <a:p>
            <a:endParaRPr lang="en-US" b="0"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39</a:t>
            </a:fld>
            <a:endParaRPr lang="en-US" dirty="0"/>
          </a:p>
        </p:txBody>
      </p:sp>
    </p:spTree>
    <p:extLst>
      <p:ext uri="{BB962C8B-B14F-4D97-AF65-F5344CB8AC3E}">
        <p14:creationId xmlns:p14="http://schemas.microsoft.com/office/powerpoint/2010/main" val="265447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under traditional DBB:</a:t>
            </a:r>
          </a:p>
          <a:p>
            <a:endParaRPr lang="en-US" dirty="0"/>
          </a:p>
          <a:p>
            <a:r>
              <a:rPr lang="en-US" dirty="0"/>
              <a:t>•	How does the Department procure design services? (Answer:  based on qualifications)</a:t>
            </a:r>
          </a:p>
          <a:p>
            <a:endParaRPr lang="en-US" dirty="0"/>
          </a:p>
          <a:p>
            <a:r>
              <a:rPr lang="en-US" dirty="0"/>
              <a:t>•	How does the Department procure construction services?  (Answer:  based on low bid)</a:t>
            </a:r>
          </a:p>
          <a:p>
            <a:endParaRPr lang="en-US" dirty="0"/>
          </a:p>
          <a:p>
            <a:endParaRPr lang="en-US" dirty="0"/>
          </a:p>
          <a:p>
            <a:r>
              <a:rPr lang="en-US" dirty="0"/>
              <a:t>Note that under DB these traditional procedures no longer apply.  When design and construction elements are combined into a single contract, Federal and State statutes allow the Department to use other procurement strategies. </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4</a:t>
            </a:fld>
            <a:endParaRPr lang="en-US" dirty="0"/>
          </a:p>
        </p:txBody>
      </p:sp>
    </p:spTree>
    <p:extLst>
      <p:ext uri="{BB962C8B-B14F-4D97-AF65-F5344CB8AC3E}">
        <p14:creationId xmlns:p14="http://schemas.microsoft.com/office/powerpoint/2010/main" val="1164176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48507">
              <a:buFont typeface="Arial" panose="020B0604020202020204" pitchFamily="34" charset="0"/>
              <a:buNone/>
              <a:defRPr/>
            </a:pPr>
            <a:r>
              <a:rPr lang="en-US" b="1" dirty="0"/>
              <a:t>Use this slide to describe what happened.  </a:t>
            </a:r>
          </a:p>
          <a:p>
            <a:pPr marL="0" indent="0" defTabSz="948507">
              <a:buFont typeface="Arial" panose="020B0604020202020204" pitchFamily="34" charset="0"/>
              <a:buNone/>
              <a:defRPr/>
            </a:pPr>
            <a:endParaRPr lang="en-US" b="1" dirty="0"/>
          </a:p>
          <a:p>
            <a:pPr marL="0" indent="0" defTabSz="948507">
              <a:buFont typeface="Arial" panose="020B0604020202020204" pitchFamily="34" charset="0"/>
              <a:buNone/>
              <a:defRPr/>
            </a:pPr>
            <a:r>
              <a:rPr lang="en-US" b="1" dirty="0"/>
              <a:t>Proposer #2 filed an injunction. </a:t>
            </a:r>
          </a:p>
          <a:p>
            <a:pPr marL="0" indent="0" defTabSz="948507">
              <a:buFont typeface="Arial" panose="020B0604020202020204" pitchFamily="34" charset="0"/>
              <a:buNone/>
              <a:defRPr/>
            </a:pPr>
            <a:endParaRPr lang="en-US" b="1" dirty="0"/>
          </a:p>
          <a:p>
            <a:pPr marL="0" indent="0" defTabSz="948507">
              <a:buFont typeface="Arial" panose="020B0604020202020204" pitchFamily="34" charset="0"/>
              <a:buNone/>
              <a:defRPr/>
            </a:pPr>
            <a:r>
              <a:rPr lang="en-US" b="1" dirty="0"/>
              <a:t>•	Claimed the winning DBT did not follow the Scope – the bridge beam shape is not a Parabola as was “required” by the scope; therefore, #1 was nonresponsive.</a:t>
            </a:r>
          </a:p>
          <a:p>
            <a:pPr marL="0" indent="0" defTabSz="948507">
              <a:buFont typeface="Arial" panose="020B0604020202020204" pitchFamily="34" charset="0"/>
              <a:buNone/>
              <a:defRPr/>
            </a:pPr>
            <a:endParaRPr lang="en-US" b="1" dirty="0"/>
          </a:p>
          <a:p>
            <a:pPr marL="0" indent="0" defTabSz="948507">
              <a:buFont typeface="Arial" panose="020B0604020202020204" pitchFamily="34" charset="0"/>
              <a:buNone/>
              <a:defRPr/>
            </a:pPr>
            <a:r>
              <a:rPr lang="en-US" b="1" dirty="0"/>
              <a:t>•	ODOT accepted the project design as consistent with Scope of Services even though it was not what was originally intended</a:t>
            </a:r>
            <a:r>
              <a:rPr lang="en-US" b="0" dirty="0"/>
              <a:t>.</a:t>
            </a:r>
          </a:p>
          <a:p>
            <a:pPr marL="0" indent="0" defTabSz="948507">
              <a:buFont typeface="Arial" panose="020B0604020202020204" pitchFamily="34" charset="0"/>
              <a:buNone/>
              <a:defRPr/>
            </a:pPr>
            <a:endParaRPr lang="en-US" b="0" dirty="0"/>
          </a:p>
          <a:p>
            <a:endParaRPr lang="en-US" b="0" dirty="0"/>
          </a:p>
          <a:p>
            <a:endParaRPr lang="en-US" b="0" dirty="0"/>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40</a:t>
            </a:fld>
            <a:endParaRPr lang="en-US" dirty="0"/>
          </a:p>
        </p:txBody>
      </p:sp>
    </p:spTree>
    <p:extLst>
      <p:ext uri="{BB962C8B-B14F-4D97-AF65-F5344CB8AC3E}">
        <p14:creationId xmlns:p14="http://schemas.microsoft.com/office/powerpoint/2010/main" val="1300766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FontTx/>
              <a:buNone/>
              <a:defRPr/>
            </a:pPr>
            <a:r>
              <a:rPr lang="en-US" b="1" dirty="0"/>
              <a:t>The Judge agreed (with ODOT) that #1 had a reasonable interpretation, even though the design was not what ODOT intended.  Parabolic variation wasn’t required across entire beam length</a:t>
            </a:r>
          </a:p>
          <a:p>
            <a:pPr marL="0" indent="0" defTabSz="948507">
              <a:buFontTx/>
              <a:buNone/>
              <a:defRPr/>
            </a:pPr>
            <a:endParaRPr lang="en-US" b="1" dirty="0"/>
          </a:p>
          <a:p>
            <a:pPr marL="0" indent="0" defTabSz="948507">
              <a:buFontTx/>
              <a:buNone/>
              <a:defRPr/>
            </a:pPr>
            <a:r>
              <a:rPr lang="en-US" b="1" dirty="0"/>
              <a:t>Injunction was NOT upheld as it would cause unreasonable delays to the construction.  ODOT continued forth with the award process.</a:t>
            </a:r>
          </a:p>
          <a:p>
            <a:pPr marL="177845" indent="-177845" defTabSz="948507">
              <a:buFont typeface="Arial" panose="020B0604020202020204" pitchFamily="34" charset="0"/>
              <a:buChar char="•"/>
              <a:defRPr/>
            </a:pPr>
            <a:endParaRPr lang="en-US" b="0" dirty="0"/>
          </a:p>
          <a:p>
            <a:pPr marL="0" indent="0" defTabSz="948507">
              <a:buFont typeface="Arial" panose="020B0604020202020204" pitchFamily="34" charset="0"/>
              <a:buNone/>
              <a:defRPr/>
            </a:pPr>
            <a:endParaRPr lang="en-US" b="1" dirty="0"/>
          </a:p>
          <a:p>
            <a:endParaRPr lang="en-US" b="0" dirty="0"/>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41</a:t>
            </a:fld>
            <a:endParaRPr lang="en-US" dirty="0"/>
          </a:p>
        </p:txBody>
      </p:sp>
    </p:spTree>
    <p:extLst>
      <p:ext uri="{BB962C8B-B14F-4D97-AF65-F5344CB8AC3E}">
        <p14:creationId xmlns:p14="http://schemas.microsoft.com/office/powerpoint/2010/main" val="3057997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b="1" dirty="0"/>
              <a:t>Discuss the project outcomes: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Project moved forward and design did not strictly meet scope language as drafted.</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What was designed and constructed was not strictly what ODOT had intended but was reasonable. When bridge beam shape varied, it varied in parabolic shape.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Proposer #2 continued to fight and appealed judge’s decision.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During the appeal, it was determined the language in their Joint Venture agreement nullified the joint venture.  Judge ruled the JV had dissolved and did not have grounds to sue.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At that point ODOT had started procurement of our 2nd Value Based DB project in Columbus.  The 2nd ranked team dropped the suit as they had also proposed for this project.</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Bridge opened to bi-directional traffic in Nov 2013.</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ODOT unsure if “process” would have been upheld as the full argument wasn’t heard.</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 the class if they can identify some lessons learned.  For example: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If a specific design feature is required from proposers, the language in the scope of work must precisely convey the one solution, without room for interpretation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If language is not specific, need to live with the result, or issue a change order. </a:t>
            </a:r>
          </a:p>
          <a:p>
            <a:pPr marL="0" indent="0">
              <a:buFont typeface="Arial" panose="020B0604020202020204" pitchFamily="34" charset="0"/>
              <a:buNone/>
            </a:pPr>
            <a:endParaRPr lang="en-US" b="0"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42</a:t>
            </a:fld>
            <a:endParaRPr lang="en-US" dirty="0"/>
          </a:p>
        </p:txBody>
      </p:sp>
    </p:spTree>
    <p:extLst>
      <p:ext uri="{BB962C8B-B14F-4D97-AF65-F5344CB8AC3E}">
        <p14:creationId xmlns:p14="http://schemas.microsoft.com/office/powerpoint/2010/main" val="3396517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closing out this section, ask participants if they have any questions regarding the material covered in Section 3.</a:t>
            </a:r>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43</a:t>
            </a:fld>
            <a:endParaRPr lang="en-US" dirty="0"/>
          </a:p>
        </p:txBody>
      </p:sp>
    </p:spTree>
    <p:extLst>
      <p:ext uri="{BB962C8B-B14F-4D97-AF65-F5344CB8AC3E}">
        <p14:creationId xmlns:p14="http://schemas.microsoft.com/office/powerpoint/2010/main" val="779112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section learning objectives.  Plan to spend 3 to 5 minutes on this review.  Maintain a quick pace throughout the review to keep it interesting and interactive.  Possible review questions to ask may include:</a:t>
            </a:r>
          </a:p>
          <a:p>
            <a:endParaRPr lang="en-US" dirty="0"/>
          </a:p>
          <a:p>
            <a:r>
              <a:rPr lang="en-US" dirty="0"/>
              <a:t>•	Identify the 3 procurement options available to ODOT.</a:t>
            </a:r>
          </a:p>
          <a:p>
            <a:endParaRPr lang="en-US" dirty="0"/>
          </a:p>
          <a:p>
            <a:r>
              <a:rPr lang="en-US" dirty="0"/>
              <a:t>•	What are some ways to improve competition on a DB project? (e.g., stipends, streamline requirements, don’t require prior DB experience)</a:t>
            </a:r>
          </a:p>
          <a:p>
            <a:endParaRPr lang="en-US" dirty="0"/>
          </a:p>
          <a:p>
            <a:r>
              <a:rPr lang="en-US" dirty="0"/>
              <a:t>•	Identify some necessary changes to the Department’s general provisions to accommodate DB.</a:t>
            </a:r>
          </a:p>
          <a:p>
            <a:endParaRPr lang="en-US" dirty="0"/>
          </a:p>
          <a:p>
            <a:r>
              <a:rPr lang="en-US" dirty="0"/>
              <a:t>Preview the next section by telling participants that, after the break, you will begin discussing the administration of DB contracts.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44</a:t>
            </a:fld>
            <a:endParaRPr lang="en-US" dirty="0"/>
          </a:p>
        </p:txBody>
      </p:sp>
    </p:spTree>
    <p:extLst>
      <p:ext uri="{BB962C8B-B14F-4D97-AF65-F5344CB8AC3E}">
        <p14:creationId xmlns:p14="http://schemas.microsoft.com/office/powerpoint/2010/main" val="68312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briefly explain that at a high level, the DB procurement process can essentially be boiled down to 3 key steps – planning the procurement strategy, developing the bid package, and advertising and awarding the DB contract.  </a:t>
            </a:r>
          </a:p>
          <a:p>
            <a:endParaRPr lang="en-US" dirty="0"/>
          </a:p>
          <a:p>
            <a:r>
              <a:rPr lang="en-US" dirty="0"/>
              <a:t>•	The first step in the procurement process should begin by planning a procurement strategy that aligns with the needs and goals of the project and the reasons why DB was selected as the project delivery system.  These three elements (</a:t>
            </a:r>
            <a:r>
              <a:rPr lang="en-US" dirty="0" err="1"/>
              <a:t>i.e</a:t>
            </a:r>
            <a:r>
              <a:rPr lang="en-US" dirty="0"/>
              <a:t>, project goals, delivery system, and procurement approach) should all be in harmony.  </a:t>
            </a:r>
          </a:p>
          <a:p>
            <a:endParaRPr lang="en-US" dirty="0"/>
          </a:p>
          <a:p>
            <a:r>
              <a:rPr lang="en-US" dirty="0"/>
              <a:t>•	In conjunction with the development of the Scope of Services document, the complete bid package must be prepared.</a:t>
            </a:r>
          </a:p>
          <a:p>
            <a:endParaRPr lang="en-US" dirty="0"/>
          </a:p>
          <a:p>
            <a:r>
              <a:rPr lang="en-US" dirty="0"/>
              <a:t>•	Finally, the project can be advertised and awarded.  Note that the bidding phase is generally much longer and more involved under DB than DBB, particularly when a value-based approach is used.  </a:t>
            </a:r>
          </a:p>
          <a:p>
            <a:endParaRPr lang="en-US" dirty="0"/>
          </a:p>
          <a:p>
            <a:r>
              <a:rPr lang="en-US" i="1" dirty="0"/>
              <a:t>(There is no need to address the numerous bullets shown on the slide at this time – these items will be adequately addressed in following slides.)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5</a:t>
            </a:fld>
            <a:endParaRPr lang="en-US" dirty="0"/>
          </a:p>
        </p:txBody>
      </p:sp>
    </p:spTree>
    <p:extLst>
      <p:ext uri="{BB962C8B-B14F-4D97-AF65-F5344CB8AC3E}">
        <p14:creationId xmlns:p14="http://schemas.microsoft.com/office/powerpoint/2010/main" val="352475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DB Final Rule explicitly addresses many procurement options, not all of which will necessarily be implemented by ODOT with any regularity, if at all.  For example, although the Final Rule allows agencies to issue an RFP and award a DB contract before the final NEPA decision, ODOT will generally only issue a bid package once NEPA is complete and the necessary environmental clearances have been obtained.</a:t>
            </a:r>
          </a:p>
          <a:p>
            <a:endParaRPr lang="en-US" dirty="0"/>
          </a:p>
          <a:p>
            <a:r>
              <a:rPr lang="en-US" dirty="0"/>
              <a:t>Stipends, while recommended, are not paid regularly by ODOT.</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6</a:t>
            </a:fld>
            <a:endParaRPr lang="en-US" dirty="0"/>
          </a:p>
        </p:txBody>
      </p:sp>
    </p:spTree>
    <p:extLst>
      <p:ext uri="{BB962C8B-B14F-4D97-AF65-F5344CB8AC3E}">
        <p14:creationId xmlns:p14="http://schemas.microsoft.com/office/powerpoint/2010/main" val="98562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briefly review ODOT’s procurement options, noting the following:</a:t>
            </a:r>
          </a:p>
          <a:p>
            <a:endParaRPr lang="en-US" dirty="0"/>
          </a:p>
          <a:p>
            <a:r>
              <a:rPr lang="en-US" dirty="0"/>
              <a:t>•	Although the majority of projects are procured using a one-step low-bid process, the Central Office can decide to apply a two-step low bid or value-based process if warranted by project conditions.  The Two Step 	requires the submission of a proposal for evaluation of the quality of the proposed DBTs.</a:t>
            </a:r>
          </a:p>
          <a:p>
            <a:endParaRPr lang="en-US" dirty="0"/>
          </a:p>
          <a:p>
            <a:r>
              <a:rPr lang="en-US" dirty="0"/>
              <a:t>•	Under both the two-step low bid and value-based options, the Department may allow Offerors to propose Alternate Technical Concepts (ATCs), which will be discussed more a bit later in this presentation.  	However, in brief, an ATC is a request by a proposer to modify a contract requirement (for its competitive advantage) that provides a solution that is equal to or better than the base design requirements.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7</a:t>
            </a:fld>
            <a:endParaRPr lang="en-US" dirty="0"/>
          </a:p>
        </p:txBody>
      </p:sp>
    </p:spTree>
    <p:extLst>
      <p:ext uri="{BB962C8B-B14F-4D97-AF65-F5344CB8AC3E}">
        <p14:creationId xmlns:p14="http://schemas.microsoft.com/office/powerpoint/2010/main" val="397888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briefly review ODOT’s procurement options, noting the following:</a:t>
            </a:r>
          </a:p>
          <a:p>
            <a:endParaRPr lang="en-US" dirty="0"/>
          </a:p>
          <a:p>
            <a:r>
              <a:rPr lang="en-US" dirty="0"/>
              <a:t>•	Central Office can decide to apply a two-step low bid , Two-step Low Bid Technically responsive, or value-based process if warranted by project conditions.  </a:t>
            </a:r>
          </a:p>
          <a:p>
            <a:endParaRPr lang="en-US" dirty="0"/>
          </a:p>
          <a:p>
            <a:r>
              <a:rPr lang="en-US" dirty="0"/>
              <a:t>•	Under both the two-step low bid, Two-step Low Bid Technically responsive, and value-based options, the Department may allow Offerors to propose Alternate Technical Concepts (ATCs), which will be discussed </a:t>
            </a:r>
          </a:p>
          <a:p>
            <a:r>
              <a:rPr lang="en-US" dirty="0"/>
              <a:t>	more a bit later in this presentation.  However, in brief, an ATC is a request by a proposer to modify a contract requirement (for its competitive advantage) that provides a solution that is equal to or better than the 	base design requirements.</a:t>
            </a:r>
          </a:p>
          <a:p>
            <a:endParaRPr lang="en-US" dirty="0"/>
          </a:p>
          <a:p>
            <a:r>
              <a:rPr lang="en-US" dirty="0"/>
              <a:t>•	Two-step Low Bid Technically responsive requires a pass/fail evaluation prior to opening bids.</a:t>
            </a:r>
          </a:p>
          <a:p>
            <a:endParaRPr lang="en-US" dirty="0"/>
          </a:p>
        </p:txBody>
      </p:sp>
      <p:sp>
        <p:nvSpPr>
          <p:cNvPr id="4" name="Header Placeholder 3"/>
          <p:cNvSpPr>
            <a:spLocks noGrp="1"/>
          </p:cNvSpPr>
          <p:nvPr>
            <p:ph type="hdr" sz="quarter" idx="10"/>
          </p:nvPr>
        </p:nvSpPr>
        <p:spPr/>
        <p:txBody>
          <a:bodyPr/>
          <a:lstStyle/>
          <a:p>
            <a:pPr>
              <a:defRPr/>
            </a:pPr>
            <a:r>
              <a:rPr lang="en-US"/>
              <a:t>Bonding 101 Presentation for FM/FSp Workshop</a:t>
            </a:r>
            <a:endParaRPr lang="en-US" dirty="0"/>
          </a:p>
        </p:txBody>
      </p:sp>
      <p:sp>
        <p:nvSpPr>
          <p:cNvPr id="5" name="Footer Placeholder 4"/>
          <p:cNvSpPr>
            <a:spLocks noGrp="1"/>
          </p:cNvSpPr>
          <p:nvPr>
            <p:ph type="ftr" sz="quarter" idx="11"/>
          </p:nvPr>
        </p:nvSpPr>
        <p:spPr/>
        <p:txBody>
          <a:bodyPr/>
          <a:lstStyle/>
          <a:p>
            <a:pPr>
              <a:defRPr/>
            </a:pPr>
            <a:r>
              <a:rPr lang="en-US"/>
              <a:t>Instructor Notes</a:t>
            </a:r>
            <a:endParaRPr lang="en-US" dirty="0"/>
          </a:p>
        </p:txBody>
      </p:sp>
      <p:sp>
        <p:nvSpPr>
          <p:cNvPr id="6" name="Slide Number Placeholder 5"/>
          <p:cNvSpPr>
            <a:spLocks noGrp="1"/>
          </p:cNvSpPr>
          <p:nvPr>
            <p:ph type="sldNum" sz="quarter" idx="12"/>
          </p:nvPr>
        </p:nvSpPr>
        <p:spPr/>
        <p:txBody>
          <a:bodyPr/>
          <a:lstStyle/>
          <a:p>
            <a:pPr>
              <a:defRPr/>
            </a:pPr>
            <a:r>
              <a:rPr lang="en-US"/>
              <a:t>Page </a:t>
            </a:r>
            <a:fld id="{251A0E50-E3B3-42CF-A6A1-32C7887B21F3}" type="slidenum">
              <a:rPr lang="en-US" smtClean="0"/>
              <a:pPr>
                <a:defRPr/>
              </a:pPr>
              <a:t>8</a:t>
            </a:fld>
            <a:endParaRPr lang="en-US" dirty="0"/>
          </a:p>
        </p:txBody>
      </p:sp>
    </p:spTree>
    <p:extLst>
      <p:ext uri="{BB962C8B-B14F-4D97-AF65-F5344CB8AC3E}">
        <p14:creationId xmlns:p14="http://schemas.microsoft.com/office/powerpoint/2010/main" val="214989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700">
                <a:solidFill>
                  <a:schemeClr val="tx1"/>
                </a:solidFill>
                <a:latin typeface="Arial" pitchFamily="34" charset="0"/>
              </a:defRPr>
            </a:lvl1pPr>
            <a:lvl2pPr marL="770620" indent="-296392">
              <a:defRPr sz="1700">
                <a:solidFill>
                  <a:schemeClr val="tx1"/>
                </a:solidFill>
                <a:latin typeface="Arial" pitchFamily="34" charset="0"/>
              </a:defRPr>
            </a:lvl2pPr>
            <a:lvl3pPr marL="1185569" indent="-237113">
              <a:defRPr sz="1700">
                <a:solidFill>
                  <a:schemeClr val="tx1"/>
                </a:solidFill>
                <a:latin typeface="Arial" pitchFamily="34" charset="0"/>
              </a:defRPr>
            </a:lvl3pPr>
            <a:lvl4pPr marL="1659795" indent="-237113">
              <a:defRPr sz="1700">
                <a:solidFill>
                  <a:schemeClr val="tx1"/>
                </a:solidFill>
                <a:latin typeface="Arial" pitchFamily="34" charset="0"/>
              </a:defRPr>
            </a:lvl4pPr>
            <a:lvl5pPr marL="2134024" indent="-237113">
              <a:defRPr sz="1700">
                <a:solidFill>
                  <a:schemeClr val="tx1"/>
                </a:solidFill>
                <a:latin typeface="Arial" pitchFamily="34" charset="0"/>
              </a:defRPr>
            </a:lvl5pPr>
            <a:lvl6pPr marL="2608250" indent="-237113" algn="ctr" eaLnBrk="0" fontAlgn="base" hangingPunct="0">
              <a:spcBef>
                <a:spcPct val="0"/>
              </a:spcBef>
              <a:spcAft>
                <a:spcPct val="0"/>
              </a:spcAft>
              <a:defRPr sz="1700">
                <a:solidFill>
                  <a:schemeClr val="tx1"/>
                </a:solidFill>
                <a:latin typeface="Arial" pitchFamily="34" charset="0"/>
              </a:defRPr>
            </a:lvl6pPr>
            <a:lvl7pPr marL="3082477" indent="-237113" algn="ctr" eaLnBrk="0" fontAlgn="base" hangingPunct="0">
              <a:spcBef>
                <a:spcPct val="0"/>
              </a:spcBef>
              <a:spcAft>
                <a:spcPct val="0"/>
              </a:spcAft>
              <a:defRPr sz="1700">
                <a:solidFill>
                  <a:schemeClr val="tx1"/>
                </a:solidFill>
                <a:latin typeface="Arial" pitchFamily="34" charset="0"/>
              </a:defRPr>
            </a:lvl7pPr>
            <a:lvl8pPr marL="3556706" indent="-237113" algn="ctr" eaLnBrk="0" fontAlgn="base" hangingPunct="0">
              <a:spcBef>
                <a:spcPct val="0"/>
              </a:spcBef>
              <a:spcAft>
                <a:spcPct val="0"/>
              </a:spcAft>
              <a:defRPr sz="1700">
                <a:solidFill>
                  <a:schemeClr val="tx1"/>
                </a:solidFill>
                <a:latin typeface="Arial" pitchFamily="34" charset="0"/>
              </a:defRPr>
            </a:lvl8pPr>
            <a:lvl9pPr marL="4030932" indent="-237113" algn="ctr" eaLnBrk="0" fontAlgn="base" hangingPunct="0">
              <a:spcBef>
                <a:spcPct val="0"/>
              </a:spcBef>
              <a:spcAft>
                <a:spcPct val="0"/>
              </a:spcAft>
              <a:defRPr sz="1700">
                <a:solidFill>
                  <a:schemeClr val="tx1"/>
                </a:solidFill>
                <a:latin typeface="Arial" pitchFamily="34" charset="0"/>
              </a:defRPr>
            </a:lvl9pPr>
          </a:lstStyle>
          <a:p>
            <a:fld id="{4C166243-94DA-43EF-ACB8-04F8E2B47642}" type="slidenum">
              <a:rPr lang="en-US" sz="1200">
                <a:solidFill>
                  <a:prstClr val="black"/>
                </a:solidFill>
                <a:latin typeface="Times New Roman" pitchFamily="18" charset="0"/>
              </a:rPr>
              <a:pPr/>
              <a:t>9</a:t>
            </a:fld>
            <a:endParaRPr lang="en-US" sz="120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228600" indent="-228600">
              <a:buAutoNum type="arabicPeriod"/>
            </a:pPr>
            <a:r>
              <a:rPr lang="en-US" dirty="0"/>
              <a:t>Starting with the left-hand side of the graphic, explain that in public sector construction, the traditional procurement decision for construction services is based primarily on price (or qualified low bid).  Add that this method is generally the most objective process, requiring only a comparison of bid prices, a responsiveness check, and a price reasonableness analysis.</a:t>
            </a:r>
          </a:p>
          <a:p>
            <a:pPr marL="0" indent="0">
              <a:buNone/>
            </a:pPr>
            <a:endParaRPr lang="en-US" dirty="0"/>
          </a:p>
          <a:p>
            <a:r>
              <a:rPr lang="en-US" dirty="0"/>
              <a:t>Moving on to the right side of the graphic, explain that the procurement of so-called “professional” or design services is traditionally based on qualifications, a much more subjective approach.  </a:t>
            </a:r>
          </a:p>
          <a:p>
            <a:r>
              <a:rPr lang="en-US" dirty="0"/>
              <a:t>Logically then, a value-based process falls in the middle, as it marries together price and other factors.  Note that value-based procurement approaches are often used in connection with DB and other non-traditional delivery methods that combine design and construction services.  </a:t>
            </a:r>
          </a:p>
          <a:p>
            <a:endParaRPr lang="en-US" dirty="0"/>
          </a:p>
          <a:p>
            <a:r>
              <a:rPr lang="en-US" dirty="0"/>
              <a:t>2.	Ask the class where they think ODOT’s DB program falls on this spectrum.  (The slide is animated.  Once you receive a consensus response, click on the slide to reveal the bouncing ODOT symbol)</a:t>
            </a:r>
          </a:p>
          <a:p>
            <a:endParaRPr lang="en-US" dirty="0"/>
          </a:p>
          <a:p>
            <a:r>
              <a:rPr lang="en-US" dirty="0"/>
              <a:t>Explain that ODOT is shown as being closer to the left because most of its DB projects are low bid.  Even for those projects that are value-based, the predominant evaluation criterion is often price.</a:t>
            </a:r>
          </a:p>
          <a:p>
            <a:endParaRPr lang="en-US" dirty="0"/>
          </a:p>
          <a:p>
            <a:r>
              <a:rPr lang="en-US" i="1" u="sng" dirty="0"/>
              <a:t>We do not do Sole Source selection.  This would be were only one proposer could give a price.  If you get into DB regulations, this would be a “Progressive DB”.</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0480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46767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5993738"/>
            <a:ext cx="9144000" cy="864262"/>
          </a:xfrm>
          <a:prstGeom prst="rect">
            <a:avLst/>
          </a:prstGeom>
        </p:spPr>
      </p:pic>
      <p:cxnSp>
        <p:nvCxnSpPr>
          <p:cNvPr id="9" name="Straight Connector 8"/>
          <p:cNvCxnSpPr/>
          <p:nvPr userDrawn="1"/>
        </p:nvCxnSpPr>
        <p:spPr>
          <a:xfrm>
            <a:off x="457200" y="45720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8" name="Picture 7" descr="Header.png"/>
          <p:cNvPicPr>
            <a:picLocks noChangeAspect="1"/>
          </p:cNvPicPr>
          <p:nvPr userDrawn="1"/>
        </p:nvPicPr>
        <p:blipFill>
          <a:blip r:embed="rId8" cstate="email">
            <a:lum bright="70000" contrast="-70000"/>
            <a:extLst>
              <a:ext uri="{BEBA8EAE-BF5A-486C-A8C5-ECC9F3942E4B}">
                <a14:imgProps xmlns:a14="http://schemas.microsoft.com/office/drawing/2010/main">
                  <a14:imgLayer r:embed="rId9">
                    <a14:imgEffect>
                      <a14:artisticPaintStrokes/>
                    </a14:imgEffect>
                    <a14:imgEffect>
                      <a14:saturation sat="66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4255"/>
            <a:ext cx="9144000" cy="631576"/>
          </a:xfrm>
          <a:prstGeom prst="rect">
            <a:avLst/>
          </a:prstGeom>
          <a:solidFill>
            <a:srgbClr val="E6E6E6"/>
          </a:solidFill>
        </p:spPr>
      </p:pic>
    </p:spTree>
    <p:extLst>
      <p:ext uri="{BB962C8B-B14F-4D97-AF65-F5344CB8AC3E}">
        <p14:creationId xmlns:p14="http://schemas.microsoft.com/office/powerpoint/2010/main" val="23059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88"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p:cNvSpPr>
            <a:spLocks noGrp="1"/>
          </p:cNvSpPr>
          <p:nvPr>
            <p:ph type="ctrTitle" hasCustomPrompt="1"/>
            <p:custDataLst>
              <p:tags r:id="rId3"/>
            </p:custDataLst>
          </p:nvPr>
        </p:nvSpPr>
        <p:spPr>
          <a:xfrm>
            <a:off x="481009" y="3505200"/>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4612481"/>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591050"/>
            <a:ext cx="514931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66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a:t>
            </a:fld>
            <a:endParaRPr lang="en-US" dirty="0"/>
          </a:p>
        </p:txBody>
      </p:sp>
      <p:sp>
        <p:nvSpPr>
          <p:cNvPr id="5" name="Content Placeholder 4"/>
          <p:cNvSpPr>
            <a:spLocks noGrp="1"/>
          </p:cNvSpPr>
          <p:nvPr>
            <p:ph sz="quarter" idx="11"/>
          </p:nvPr>
        </p:nvSpPr>
        <p:spPr>
          <a:xfrm>
            <a:off x="304800" y="925513"/>
            <a:ext cx="8477250" cy="5124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81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5" y="1066800"/>
            <a:ext cx="8477250" cy="5120640"/>
          </a:xfrm>
        </p:spPr>
        <p:txBody>
          <a:bodyPr/>
          <a:lstStyle>
            <a:lvl1pPr>
              <a:spcBef>
                <a:spcPts val="600"/>
              </a:spcBef>
              <a:spcAft>
                <a:spcPts val="600"/>
              </a:spcAft>
              <a:defRPr>
                <a:latin typeface="Franklin Gothic Book" pitchFamily="34" charset="0"/>
              </a:defRPr>
            </a:lvl1pPr>
            <a:lvl2pPr>
              <a:spcBef>
                <a:spcPts val="300"/>
              </a:spcBef>
              <a:spcAft>
                <a:spcPts val="300"/>
              </a:spcAft>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5" name="Title 4"/>
          <p:cNvSpPr>
            <a:spLocks noGrp="1"/>
          </p:cNvSpPr>
          <p:nvPr>
            <p:ph type="title"/>
          </p:nvPr>
        </p:nvSpPr>
        <p:spPr/>
        <p:txBody>
          <a:bodyPr/>
          <a:lstStyle/>
          <a:p>
            <a:r>
              <a:rPr lang="en-US" dirty="0"/>
              <a:t>Click to edit Master title style</a:t>
            </a:r>
          </a:p>
        </p:txBody>
      </p:sp>
      <p:sp>
        <p:nvSpPr>
          <p:cNvPr id="4" name="Rectangle 3"/>
          <p:cNvSpPr/>
          <p:nvPr userDrawn="1"/>
        </p:nvSpPr>
        <p:spPr>
          <a:xfrm>
            <a:off x="8850756" y="6539531"/>
            <a:ext cx="314510" cy="246221"/>
          </a:xfrm>
          <a:prstGeom prst="rect">
            <a:avLst/>
          </a:prstGeom>
        </p:spPr>
        <p:txBody>
          <a:bodyPr wrap="none">
            <a:spAutoFit/>
          </a:bodyPr>
          <a:lstStyle/>
          <a:p>
            <a:fld id="{9EBA4F59-E7A2-4611-B016-DAE38FE3989A}" type="slidenum">
              <a:rPr kumimoji="0" lang="en-US" sz="1000" b="0" i="0" u="none" strike="noStrike" kern="1200" cap="none" spc="0" normalizeH="0" baseline="0" noProof="0" smtClean="0">
                <a:ln>
                  <a:noFill/>
                </a:ln>
                <a:solidFill>
                  <a:prstClr val="black"/>
                </a:solidFill>
                <a:effectLst/>
                <a:uLnTx/>
                <a:uFillTx/>
                <a:latin typeface="Franklin Gothic Book" pitchFamily="34" charset="0"/>
              </a:rPr>
              <a:pPr marL="230188" marR="0" lvl="0" indent="-230188" algn="l" defTabSz="914400" rtl="0" eaLnBrk="1" fontAlgn="auto" latinLnBrk="0" hangingPunct="1">
                <a:lnSpc>
                  <a:spcPct val="100000"/>
                </a:lnSpc>
                <a:spcBef>
                  <a:spcPct val="20000"/>
                </a:spcBef>
                <a:spcAft>
                  <a:spcPts val="0"/>
                </a:spcAft>
                <a:buClr>
                  <a:srgbClr val="72A376"/>
                </a:buClr>
                <a:buSzTx/>
                <a:buFont typeface="Wingdings" pitchFamily="2" charset="2"/>
                <a:buChar char="§"/>
                <a:tabLst/>
                <a:defRPr/>
              </a:pPr>
              <a:t>‹#›</a:t>
            </a:fld>
            <a:endParaRPr lang="en-US" sz="1000" dirty="0"/>
          </a:p>
        </p:txBody>
      </p:sp>
    </p:spTree>
    <p:extLst>
      <p:ext uri="{BB962C8B-B14F-4D97-AF65-F5344CB8AC3E}">
        <p14:creationId xmlns:p14="http://schemas.microsoft.com/office/powerpoint/2010/main" val="158796887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a:t>
            </a:fld>
            <a:endParaRPr lang="en-US" dirty="0"/>
          </a:p>
        </p:txBody>
      </p:sp>
      <p:sp>
        <p:nvSpPr>
          <p:cNvPr id="5" name="Content Placeholder 4"/>
          <p:cNvSpPr>
            <a:spLocks noGrp="1"/>
          </p:cNvSpPr>
          <p:nvPr>
            <p:ph sz="quarter" idx="11"/>
          </p:nvPr>
        </p:nvSpPr>
        <p:spPr>
          <a:xfrm>
            <a:off x="404812" y="1052512"/>
            <a:ext cx="402336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31495" y="1052512"/>
            <a:ext cx="402336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80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74787" y="1051849"/>
            <a:ext cx="3822192"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2"/>
          </p:nvPr>
        </p:nvSpPr>
        <p:spPr>
          <a:xfrm>
            <a:off x="414338" y="1051850"/>
            <a:ext cx="3817937" cy="5120640"/>
          </a:xfrm>
        </p:spPr>
        <p:txBody>
          <a:bodyPr/>
          <a:lstStyle/>
          <a:p>
            <a:endParaRPr lang="en-US"/>
          </a:p>
        </p:txBody>
      </p:sp>
      <p:sp>
        <p:nvSpPr>
          <p:cNvPr id="8" name="Rectangle 7"/>
          <p:cNvSpPr/>
          <p:nvPr userDrawn="1"/>
        </p:nvSpPr>
        <p:spPr>
          <a:xfrm>
            <a:off x="8850756" y="6539531"/>
            <a:ext cx="314510" cy="246221"/>
          </a:xfrm>
          <a:prstGeom prst="rect">
            <a:avLst/>
          </a:prstGeom>
        </p:spPr>
        <p:txBody>
          <a:bodyPr wrap="none">
            <a:spAutoFit/>
          </a:bodyPr>
          <a:lstStyle/>
          <a:p>
            <a:fld id="{9EBA4F59-E7A2-4611-B016-DAE38FE3989A}" type="slidenum">
              <a:rPr kumimoji="0" lang="en-US" sz="1000" b="0" i="0" u="none" strike="noStrike" kern="1200" cap="none" spc="0" normalizeH="0" baseline="0" noProof="0" smtClean="0">
                <a:ln>
                  <a:noFill/>
                </a:ln>
                <a:solidFill>
                  <a:prstClr val="black"/>
                </a:solidFill>
                <a:effectLst/>
                <a:uLnTx/>
                <a:uFillTx/>
                <a:latin typeface="Franklin Gothic Book" pitchFamily="34" charset="0"/>
              </a:rPr>
              <a:pPr marL="230188" marR="0" lvl="0" indent="-230188" algn="l" defTabSz="914400" rtl="0" eaLnBrk="1" fontAlgn="auto" latinLnBrk="0" hangingPunct="1">
                <a:lnSpc>
                  <a:spcPct val="100000"/>
                </a:lnSpc>
                <a:spcBef>
                  <a:spcPct val="20000"/>
                </a:spcBef>
                <a:spcAft>
                  <a:spcPts val="0"/>
                </a:spcAft>
                <a:buClr>
                  <a:srgbClr val="72A376"/>
                </a:buClr>
                <a:buSzTx/>
                <a:buFont typeface="Wingdings" pitchFamily="2" charset="2"/>
                <a:buChar char="§"/>
                <a:tabLst/>
                <a:defRPr/>
              </a:pPr>
              <a:t>‹#›</a:t>
            </a:fld>
            <a:endParaRPr lang="en-US" sz="1000" dirty="0"/>
          </a:p>
        </p:txBody>
      </p:sp>
    </p:spTree>
    <p:extLst>
      <p:ext uri="{BB962C8B-B14F-4D97-AF65-F5344CB8AC3E}">
        <p14:creationId xmlns:p14="http://schemas.microsoft.com/office/powerpoint/2010/main" val="326444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Title 1"/>
          <p:cNvSpPr txBox="1">
            <a:spLocks/>
          </p:cNvSpPr>
          <p:nvPr userDrawn="1">
            <p:custDataLst>
              <p:tags r:id="rId1"/>
            </p:custDataLst>
          </p:nvPr>
        </p:nvSpPr>
        <p:spPr bwMode="gray">
          <a:xfrm>
            <a:off x="481009" y="3505200"/>
            <a:ext cx="5100433" cy="1057275"/>
          </a:xfrm>
          <a:prstGeom prst="rect">
            <a:avLst/>
          </a:prstGeom>
          <a:noFill/>
        </p:spPr>
        <p:txBody>
          <a:bodyPr wrap="square" lIns="0" tIns="0" rIns="0" bIns="0" rtlCol="0" anchor="b" anchorCtr="0">
            <a:noAutofit/>
          </a:bodyPr>
          <a:lstStyle>
            <a:lvl1pPr marL="0" algn="l" defTabSz="914400" rtl="0" eaLnBrk="1" latinLnBrk="0" hangingPunct="1">
              <a:lnSpc>
                <a:spcPct val="90000"/>
              </a:lnSpc>
              <a:spcBef>
                <a:spcPct val="0"/>
              </a:spcBef>
              <a:buNone/>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fontAlgn="auto">
              <a:lnSpc>
                <a:spcPct val="100000"/>
              </a:lnSpc>
              <a:spcBef>
                <a:spcPts val="0"/>
              </a:spcBef>
              <a:spcAft>
                <a:spcPts val="0"/>
              </a:spcAft>
              <a:defRPr/>
            </a:pPr>
            <a:r>
              <a:rPr lang="en-US" dirty="0"/>
              <a:t>Presentation title</a:t>
            </a:r>
          </a:p>
        </p:txBody>
      </p:sp>
      <p:sp>
        <p:nvSpPr>
          <p:cNvPr id="4" name="Subtitle 2"/>
          <p:cNvSpPr>
            <a:spLocks noGrp="1"/>
          </p:cNvSpPr>
          <p:nvPr>
            <p:ph type="subTitle" idx="1" hasCustomPrompt="1"/>
            <p:custDataLst>
              <p:tags r:id="rId2"/>
            </p:custDataLst>
          </p:nvPr>
        </p:nvSpPr>
        <p:spPr>
          <a:xfrm>
            <a:off x="481009" y="4612481"/>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5" name="Straight Connector 4"/>
          <p:cNvCxnSpPr/>
          <p:nvPr userDrawn="1"/>
        </p:nvCxnSpPr>
        <p:spPr>
          <a:xfrm>
            <a:off x="457200" y="4572000"/>
            <a:ext cx="480591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31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11"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1" name="Isosceles Triangle 20"/>
          <p:cNvSpPr/>
          <p:nvPr>
            <p:custDataLst>
              <p:tags r:id="rId4"/>
            </p:custDataLst>
          </p:nvPr>
        </p:nvSpPr>
        <p:spPr>
          <a:xfrm rot="10800000">
            <a:off x="66256" y="3850479"/>
            <a:ext cx="296862" cy="200026"/>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20" name="Pentagon 19"/>
          <p:cNvSpPr/>
          <p:nvPr>
            <p:custDataLst>
              <p:tags r:id="rId5"/>
            </p:custDataLst>
          </p:nvPr>
        </p:nvSpPr>
        <p:spPr>
          <a:xfrm>
            <a:off x="64008" y="2466975"/>
            <a:ext cx="8812213" cy="1382764"/>
          </a:xfrm>
          <a:prstGeom prst="homePlate">
            <a:avLst>
              <a:gd name="adj" fmla="val 333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2" name="Title 1"/>
          <p:cNvSpPr>
            <a:spLocks noGrp="1"/>
          </p:cNvSpPr>
          <p:nvPr userDrawn="1">
            <p:ph type="title" hasCustomPrompt="1"/>
            <p:custDataLst>
              <p:tags r:id="rId6"/>
            </p:custDataLst>
          </p:nvPr>
        </p:nvSpPr>
        <p:spPr>
          <a:xfrm>
            <a:off x="664962" y="2649821"/>
            <a:ext cx="5532638" cy="1017073"/>
          </a:xfrm>
          <a:noFill/>
        </p:spPr>
        <p:txBody>
          <a:bodyPr wrap="square" lIns="0" tIns="0" rIns="0" bIns="0" rtlCol="0" anchor="ctr">
            <a:noAutofit/>
          </a:bodyPr>
          <a:lstStyle>
            <a:lvl1pPr marL="0" marR="0" indent="0" algn="l" defTabSz="914400" rtl="0" eaLnBrk="1" fontAlgn="auto" latinLnBrk="0" hangingPunct="1">
              <a:lnSpc>
                <a:spcPts val="4600"/>
              </a:lnSpc>
              <a:spcBef>
                <a:spcPct val="0"/>
              </a:spcBef>
              <a:spcAft>
                <a:spcPts val="0"/>
              </a:spcAft>
              <a:buClrTx/>
              <a:buSzTx/>
              <a:buFontTx/>
              <a:buNone/>
              <a:tabLst/>
              <a:defRPr kumimoji="0" lang="en-US" sz="4000" b="1" i="0" u="none" strike="noStrike" kern="1200" cap="all"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Arial" pitchFamily="34" charset="0"/>
                <a:ea typeface="+mn-ea"/>
                <a:cs typeface="Arial" pitchFamily="34" charset="0"/>
              </a:defRPr>
            </a:lvl1pPr>
          </a:lstStyle>
          <a:p>
            <a:pPr marL="0" marR="0" lvl="0" indent="0" algn="l" defTabSz="914400" rtl="0" eaLnBrk="1" fontAlgn="auto" latinLnBrk="0" hangingPunct="1">
              <a:lnSpc>
                <a:spcPts val="4600"/>
              </a:lnSpc>
              <a:spcBef>
                <a:spcPct val="0"/>
              </a:spcBef>
              <a:spcAft>
                <a:spcPts val="0"/>
              </a:spcAft>
              <a:buClrTx/>
              <a:buSzTx/>
              <a:buFontTx/>
              <a:buNone/>
              <a:tabLst/>
              <a:defRPr/>
            </a:pPr>
            <a:r>
              <a:rPr lang="en-US" dirty="0"/>
              <a:t>Section Divider</a:t>
            </a:r>
          </a:p>
        </p:txBody>
      </p:sp>
    </p:spTree>
    <p:extLst>
      <p:ext uri="{BB962C8B-B14F-4D97-AF65-F5344CB8AC3E}">
        <p14:creationId xmlns:p14="http://schemas.microsoft.com/office/powerpoint/2010/main" val="66657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6292906"/>
            <a:ext cx="9144000" cy="565094"/>
          </a:xfrm>
          <a:prstGeom prst="rect">
            <a:avLst/>
          </a:prstGeom>
        </p:spPr>
      </p:pic>
      <p:pic>
        <p:nvPicPr>
          <p:cNvPr id="4" name="Picture 3" descr="Header.png"/>
          <p:cNvPicPr>
            <a:picLocks noChangeAspect="1"/>
          </p:cNvPicPr>
          <p:nvPr userDrawn="1"/>
        </p:nvPicPr>
        <p:blipFill>
          <a:blip r:embed="rId17" cstate="email">
            <a:duotone>
              <a:schemeClr val="accent1">
                <a:shade val="45000"/>
                <a:satMod val="135000"/>
              </a:schemeClr>
              <a:prstClr val="white"/>
            </a:duotone>
            <a:extLst>
              <a:ext uri="{BEBA8EAE-BF5A-486C-A8C5-ECC9F3942E4B}">
                <a14:imgProps xmlns:a14="http://schemas.microsoft.com/office/drawing/2010/main">
                  <a14:imgLayer r:embed="rId18">
                    <a14:imgEffect>
                      <a14:artisticPaintStrokes/>
                    </a14:imgEffect>
                    <a14:imgEffect>
                      <a14:saturation sat="66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9144000" cy="631576"/>
          </a:xfrm>
          <a:prstGeom prst="rect">
            <a:avLst/>
          </a:prstGeom>
          <a:solidFill>
            <a:srgbClr val="E6E6E6"/>
          </a:solidFill>
        </p:spPr>
      </p:pic>
      <p:graphicFrame>
        <p:nvGraphicFramePr>
          <p:cNvPr id="10" name="Object 9" hidden="1"/>
          <p:cNvGraphicFramePr>
            <a:graphicFrameLocks/>
          </p:cNvGraphicFramePr>
          <p:nvPr>
            <p:custDataLst>
              <p:tags r:id="rId1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8"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userDrawn="1">
            <p:custDataLst>
              <p:tags r:id="rId12"/>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200" dirty="0">
              <a:solidFill>
                <a:prstClr val="white"/>
              </a:solidFill>
              <a:cs typeface="Arial" pitchFamily="34" charset="0"/>
            </a:endParaRPr>
          </a:p>
        </p:txBody>
      </p:sp>
      <p:sp>
        <p:nvSpPr>
          <p:cNvPr id="2" name="Title Placeholder 1"/>
          <p:cNvSpPr>
            <a:spLocks noGrp="1"/>
          </p:cNvSpPr>
          <p:nvPr>
            <p:ph type="title"/>
            <p:custDataLst>
              <p:tags r:id="rId13"/>
            </p:custDataLst>
          </p:nvPr>
        </p:nvSpPr>
        <p:spPr bwMode="gray">
          <a:xfrm>
            <a:off x="304800" y="76200"/>
            <a:ext cx="8353425" cy="461665"/>
          </a:xfrm>
          <a:prstGeom prst="rect">
            <a:avLst/>
          </a:prstGeom>
          <a:noFill/>
        </p:spPr>
        <p:txBody>
          <a:bodyPr wrap="square" lIns="0" rtlCol="0">
            <a:sp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333375" y="1066800"/>
            <a:ext cx="8477250" cy="5181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5"/>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accent6">
                    <a:lumMod val="25000"/>
                  </a:schemeClr>
                </a:solidFill>
                <a:effectLst/>
                <a:uLnTx/>
                <a:uFillTx/>
                <a:latin typeface="Arial" pitchFamily="34" charset="0"/>
                <a:ea typeface="+mn-ea"/>
                <a:cs typeface="Arial" pitchFamily="34" charset="0"/>
              </a:defRPr>
            </a:lvl2pPr>
          </a:lstStyle>
          <a:p>
            <a:pPr lvl="1" fontAlgn="auto">
              <a:spcBef>
                <a:spcPts val="900"/>
              </a:spcBef>
              <a:spcAft>
                <a:spcPts val="0"/>
              </a:spcAft>
            </a:pPr>
            <a:fld id="{126B356D-DBE9-445A-9C43-3D3F41468F04}" type="slidenum">
              <a:rPr lang="en-US" smtClean="0"/>
              <a:pPr lvl="1" fontAlgn="auto">
                <a:spcBef>
                  <a:spcPts val="900"/>
                </a:spcBef>
                <a:spcAft>
                  <a:spcPts val="0"/>
                </a:spcAft>
              </a:pPr>
              <a:t>‹#›</a:t>
            </a:fld>
            <a:endParaRPr lang="en-US" dirty="0"/>
          </a:p>
        </p:txBody>
      </p:sp>
    </p:spTree>
    <p:extLst>
      <p:ext uri="{BB962C8B-B14F-4D97-AF65-F5344CB8AC3E}">
        <p14:creationId xmlns:p14="http://schemas.microsoft.com/office/powerpoint/2010/main" val="125437027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7" r:id="rId3"/>
    <p:sldLayoutId id="2147483912" r:id="rId4"/>
    <p:sldLayoutId id="2147483918" r:id="rId5"/>
    <p:sldLayoutId id="2147483916" r:id="rId6"/>
    <p:sldLayoutId id="2147483913" r:id="rId7"/>
    <p:sldLayoutId id="2147483915" r:id="rId8"/>
  </p:sldLayoutIdLst>
  <p:hf hdr="0" ft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bg2">
            <a:lumMod val="25000"/>
          </a:schemeClr>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bg2">
            <a:lumMod val="25000"/>
          </a:schemeClr>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bg2">
            <a:lumMod val="25000"/>
          </a:schemeClr>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bg2">
            <a:lumMod val="25000"/>
          </a:schemeClr>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notesSlide" Target="../notesSlides/notesSlide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Layout" Target="../slideLayouts/slideLayout4.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Design-Build</a:t>
            </a:r>
          </a:p>
        </p:txBody>
      </p:sp>
      <p:sp>
        <p:nvSpPr>
          <p:cNvPr id="3" name="Subtitle 2"/>
          <p:cNvSpPr>
            <a:spLocks noGrp="1"/>
          </p:cNvSpPr>
          <p:nvPr>
            <p:ph type="subTitle" idx="1"/>
          </p:nvPr>
        </p:nvSpPr>
        <p:spPr>
          <a:xfrm>
            <a:off x="481010" y="4676774"/>
            <a:ext cx="5303102" cy="581026"/>
          </a:xfrm>
        </p:spPr>
        <p:txBody>
          <a:bodyPr/>
          <a:lstStyle/>
          <a:p>
            <a:r>
              <a:rPr lang="en-US" dirty="0"/>
              <a:t>Part 3:  Procurement and Contracting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32"/>
            <a:ext cx="3583172" cy="662887"/>
          </a:xfrm>
          <a:prstGeom prst="rect">
            <a:avLst/>
          </a:prstGeom>
        </p:spPr>
      </p:pic>
    </p:spTree>
    <p:extLst>
      <p:ext uri="{BB962C8B-B14F-4D97-AF65-F5344CB8AC3E}">
        <p14:creationId xmlns:p14="http://schemas.microsoft.com/office/powerpoint/2010/main" val="275842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Strategy – Project Considerations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10</a:t>
            </a:fld>
            <a:endParaRPr lang="en-US" dirty="0"/>
          </a:p>
        </p:txBody>
      </p:sp>
      <p:sp>
        <p:nvSpPr>
          <p:cNvPr id="5" name="Rectangle 4"/>
          <p:cNvSpPr/>
          <p:nvPr/>
        </p:nvSpPr>
        <p:spPr>
          <a:xfrm>
            <a:off x="3152219" y="1318438"/>
            <a:ext cx="2674420" cy="775570"/>
          </a:xfrm>
          <a:prstGeom prst="rect">
            <a:avLst/>
          </a:prstGeom>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 name="TextBox 11"/>
          <p:cNvSpPr txBox="1"/>
          <p:nvPr/>
        </p:nvSpPr>
        <p:spPr>
          <a:xfrm>
            <a:off x="3195305" y="1472307"/>
            <a:ext cx="2695132" cy="523220"/>
          </a:xfrm>
          <a:prstGeom prst="rect">
            <a:avLst/>
          </a:prstGeom>
          <a:noFill/>
        </p:spPr>
        <p:txBody>
          <a:bodyPr wrap="square" rtlCol="0">
            <a:spAutoFit/>
          </a:bodyPr>
          <a:lstStyle/>
          <a:p>
            <a:r>
              <a:rPr lang="en-US" sz="1400" b="1" dirty="0">
                <a:solidFill>
                  <a:schemeClr val="bg1"/>
                </a:solidFill>
              </a:rPr>
              <a:t>Align Project Characteristics with Procurement Approach</a:t>
            </a:r>
          </a:p>
        </p:txBody>
      </p:sp>
      <p:cxnSp>
        <p:nvCxnSpPr>
          <p:cNvPr id="14" name="Elbow Connector 13"/>
          <p:cNvCxnSpPr>
            <a:stCxn id="12" idx="1"/>
            <a:endCxn id="25" idx="0"/>
          </p:cNvCxnSpPr>
          <p:nvPr/>
        </p:nvCxnSpPr>
        <p:spPr>
          <a:xfrm rot="10800000" flipV="1">
            <a:off x="1087997" y="1733916"/>
            <a:ext cx="2107309" cy="1095483"/>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2" idx="3"/>
            <a:endCxn id="38" idx="0"/>
          </p:cNvCxnSpPr>
          <p:nvPr/>
        </p:nvCxnSpPr>
        <p:spPr>
          <a:xfrm>
            <a:off x="5890437" y="1733917"/>
            <a:ext cx="2084293" cy="111791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31" idx="0"/>
          </p:cNvCxnSpPr>
          <p:nvPr/>
        </p:nvCxnSpPr>
        <p:spPr>
          <a:xfrm flipH="1">
            <a:off x="3527236" y="2102370"/>
            <a:ext cx="23581" cy="7270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60523" y="2829400"/>
            <a:ext cx="1854945" cy="2821372"/>
            <a:chOff x="886827" y="2583125"/>
            <a:chExt cx="1854945" cy="2821372"/>
          </a:xfrm>
        </p:grpSpPr>
        <p:sp>
          <p:nvSpPr>
            <p:cNvPr id="6" name="Rectangle 5"/>
            <p:cNvSpPr>
              <a:spLocks noChangeAspect="1"/>
            </p:cNvSpPr>
            <p:nvPr/>
          </p:nvSpPr>
          <p:spPr>
            <a:xfrm>
              <a:off x="886827" y="2918534"/>
              <a:ext cx="1854945" cy="220524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 name="TextBox 6"/>
            <p:cNvSpPr txBox="1">
              <a:spLocks noChangeAspect="1"/>
            </p:cNvSpPr>
            <p:nvPr/>
          </p:nvSpPr>
          <p:spPr>
            <a:xfrm>
              <a:off x="886827" y="2926896"/>
              <a:ext cx="1854945" cy="2477601"/>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285750" lvl="1" indent="-285750" fontAlgn="auto">
                <a:spcBef>
                  <a:spcPts val="600"/>
                </a:spcBef>
                <a:spcAft>
                  <a:spcPts val="0"/>
                </a:spcAft>
                <a:buFont typeface="Wingdings" panose="05000000000000000000" pitchFamily="2" charset="2"/>
                <a:buChar char="q"/>
                <a:defRPr/>
              </a:pPr>
              <a:r>
                <a:rPr lang="en-US" sz="1100" dirty="0"/>
                <a:t>Low risk, non-complex projects</a:t>
              </a:r>
            </a:p>
            <a:p>
              <a:pPr marL="285750" lvl="1" indent="-285750" fontAlgn="auto">
                <a:spcBef>
                  <a:spcPts val="600"/>
                </a:spcBef>
                <a:spcAft>
                  <a:spcPts val="0"/>
                </a:spcAft>
                <a:buFont typeface="Wingdings" panose="05000000000000000000" pitchFamily="2" charset="2"/>
                <a:buChar char="q"/>
                <a:defRPr/>
              </a:pPr>
              <a:r>
                <a:rPr lang="en-US" sz="1100" dirty="0"/>
                <a:t>Time-sensitive projects</a:t>
              </a:r>
            </a:p>
            <a:p>
              <a:pPr marL="285750" lvl="1" indent="-285750" fontAlgn="auto">
                <a:spcBef>
                  <a:spcPts val="600"/>
                </a:spcBef>
                <a:spcAft>
                  <a:spcPts val="0"/>
                </a:spcAft>
                <a:buFont typeface="Wingdings" panose="05000000000000000000" pitchFamily="2" charset="2"/>
                <a:buChar char="q"/>
                <a:defRPr/>
              </a:pPr>
              <a:r>
                <a:rPr lang="en-US" sz="1100" dirty="0"/>
                <a:t>Minimal third-party issues (ROW, utility, environmental)</a:t>
              </a:r>
            </a:p>
            <a:p>
              <a:pPr marL="285750" lvl="1" indent="-285750" fontAlgn="auto">
                <a:spcBef>
                  <a:spcPts val="600"/>
                </a:spcBef>
                <a:spcAft>
                  <a:spcPts val="0"/>
                </a:spcAft>
                <a:buFont typeface="Wingdings" panose="05000000000000000000" pitchFamily="2" charset="2"/>
                <a:buChar char="q"/>
                <a:defRPr/>
              </a:pPr>
              <a:r>
                <a:rPr lang="en-US" sz="1100" dirty="0"/>
                <a:t>High level of conceptual design provided by Dept.</a:t>
              </a:r>
            </a:p>
            <a:p>
              <a:pPr marL="285750" lvl="1" indent="-285750" fontAlgn="auto">
                <a:spcBef>
                  <a:spcPts val="600"/>
                </a:spcBef>
                <a:spcAft>
                  <a:spcPts val="0"/>
                </a:spcAft>
                <a:buFont typeface="Wingdings" panose="05000000000000000000" pitchFamily="2" charset="2"/>
                <a:buChar char="q"/>
                <a:defRPr/>
              </a:pPr>
              <a:endParaRPr lang="en-US" sz="1000" dirty="0"/>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p:txBody>
        </p:sp>
        <p:sp>
          <p:nvSpPr>
            <p:cNvPr id="25" name="Rectangle 24"/>
            <p:cNvSpPr/>
            <p:nvPr/>
          </p:nvSpPr>
          <p:spPr>
            <a:xfrm>
              <a:off x="886827" y="2583125"/>
              <a:ext cx="1854945" cy="343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6" name="TextBox 25"/>
            <p:cNvSpPr txBox="1"/>
            <p:nvPr/>
          </p:nvSpPr>
          <p:spPr>
            <a:xfrm>
              <a:off x="937827" y="2605552"/>
              <a:ext cx="1752944" cy="307777"/>
            </a:xfrm>
            <a:prstGeom prst="rect">
              <a:avLst/>
            </a:prstGeom>
            <a:noFill/>
          </p:spPr>
          <p:txBody>
            <a:bodyPr wrap="square" rtlCol="0">
              <a:spAutoFit/>
            </a:bodyPr>
            <a:lstStyle/>
            <a:p>
              <a:pPr algn="ctr"/>
              <a:r>
                <a:rPr lang="en-US" sz="1400" b="1" dirty="0">
                  <a:solidFill>
                    <a:schemeClr val="bg1"/>
                  </a:solidFill>
                </a:rPr>
                <a:t>Low Bid, 1-Step</a:t>
              </a:r>
            </a:p>
          </p:txBody>
        </p:sp>
      </p:grpSp>
      <p:grpSp>
        <p:nvGrpSpPr>
          <p:cNvPr id="28" name="Group 27"/>
          <p:cNvGrpSpPr/>
          <p:nvPr/>
        </p:nvGrpSpPr>
        <p:grpSpPr>
          <a:xfrm>
            <a:off x="2599763" y="2829399"/>
            <a:ext cx="1854945" cy="2729039"/>
            <a:chOff x="886827" y="2583125"/>
            <a:chExt cx="1854945" cy="2729039"/>
          </a:xfrm>
        </p:grpSpPr>
        <p:sp>
          <p:nvSpPr>
            <p:cNvPr id="29" name="Rectangle 28"/>
            <p:cNvSpPr>
              <a:spLocks noChangeAspect="1"/>
            </p:cNvSpPr>
            <p:nvPr/>
          </p:nvSpPr>
          <p:spPr>
            <a:xfrm>
              <a:off x="886827" y="2918534"/>
              <a:ext cx="1854945" cy="220524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0" name="TextBox 29"/>
            <p:cNvSpPr txBox="1">
              <a:spLocks noChangeAspect="1"/>
            </p:cNvSpPr>
            <p:nvPr/>
          </p:nvSpPr>
          <p:spPr>
            <a:xfrm>
              <a:off x="886827" y="2926896"/>
              <a:ext cx="1854945" cy="2385268"/>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285750" lvl="1" indent="-285750" fontAlgn="auto">
                <a:spcBef>
                  <a:spcPts val="600"/>
                </a:spcBef>
                <a:spcAft>
                  <a:spcPts val="0"/>
                </a:spcAft>
                <a:buFont typeface="Wingdings" panose="05000000000000000000" pitchFamily="2" charset="2"/>
                <a:buChar char="q"/>
                <a:defRPr/>
              </a:pPr>
              <a:r>
                <a:rPr lang="en-US" sz="1100" dirty="0"/>
                <a:t>Moderately complex projects that still demand highly qualified teams</a:t>
              </a:r>
            </a:p>
            <a:p>
              <a:pPr marL="285750" lvl="1" indent="-285750" fontAlgn="auto">
                <a:spcBef>
                  <a:spcPts val="600"/>
                </a:spcBef>
                <a:spcAft>
                  <a:spcPts val="0"/>
                </a:spcAft>
                <a:buFont typeface="Wingdings" panose="05000000000000000000" pitchFamily="2" charset="2"/>
                <a:buChar char="q"/>
                <a:defRPr/>
              </a:pPr>
              <a:endParaRPr lang="en-US" sz="1000" dirty="0"/>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p:txBody>
        </p:sp>
        <p:sp>
          <p:nvSpPr>
            <p:cNvPr id="31" name="Rectangle 30"/>
            <p:cNvSpPr/>
            <p:nvPr/>
          </p:nvSpPr>
          <p:spPr>
            <a:xfrm>
              <a:off x="886827" y="2583125"/>
              <a:ext cx="1854945" cy="343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2" name="TextBox 31"/>
            <p:cNvSpPr txBox="1"/>
            <p:nvPr/>
          </p:nvSpPr>
          <p:spPr>
            <a:xfrm>
              <a:off x="937827" y="2605552"/>
              <a:ext cx="1752944" cy="307777"/>
            </a:xfrm>
            <a:prstGeom prst="rect">
              <a:avLst/>
            </a:prstGeom>
            <a:noFill/>
          </p:spPr>
          <p:txBody>
            <a:bodyPr wrap="square" rtlCol="0">
              <a:spAutoFit/>
            </a:bodyPr>
            <a:lstStyle/>
            <a:p>
              <a:pPr algn="ctr"/>
              <a:r>
                <a:rPr lang="en-US" sz="1400" b="1" dirty="0">
                  <a:solidFill>
                    <a:schemeClr val="bg1"/>
                  </a:solidFill>
                </a:rPr>
                <a:t>Low Bid, 2-Step</a:t>
              </a:r>
            </a:p>
          </p:txBody>
        </p:sp>
      </p:grpSp>
      <p:grpSp>
        <p:nvGrpSpPr>
          <p:cNvPr id="35" name="Group 34"/>
          <p:cNvGrpSpPr/>
          <p:nvPr/>
        </p:nvGrpSpPr>
        <p:grpSpPr>
          <a:xfrm>
            <a:off x="7047257" y="2851827"/>
            <a:ext cx="1854945" cy="2852150"/>
            <a:chOff x="886827" y="2583125"/>
            <a:chExt cx="1854945" cy="2852150"/>
          </a:xfrm>
        </p:grpSpPr>
        <p:sp>
          <p:nvSpPr>
            <p:cNvPr id="36" name="Rectangle 35"/>
            <p:cNvSpPr>
              <a:spLocks noChangeAspect="1"/>
            </p:cNvSpPr>
            <p:nvPr/>
          </p:nvSpPr>
          <p:spPr>
            <a:xfrm>
              <a:off x="886827" y="2918534"/>
              <a:ext cx="1854945" cy="220524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7" name="TextBox 36"/>
            <p:cNvSpPr txBox="1">
              <a:spLocks noChangeAspect="1"/>
            </p:cNvSpPr>
            <p:nvPr/>
          </p:nvSpPr>
          <p:spPr>
            <a:xfrm>
              <a:off x="886827" y="2926896"/>
              <a:ext cx="1854945" cy="2508379"/>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285750" lvl="1" indent="-285750" fontAlgn="auto">
                <a:spcBef>
                  <a:spcPts val="600"/>
                </a:spcBef>
                <a:spcAft>
                  <a:spcPts val="0"/>
                </a:spcAft>
                <a:buFont typeface="Wingdings" panose="05000000000000000000" pitchFamily="2" charset="2"/>
                <a:buChar char="q"/>
                <a:defRPr/>
              </a:pPr>
              <a:r>
                <a:rPr lang="en-US" sz="1100" dirty="0"/>
                <a:t>Project characteristics suggest that technical proposals could reveal significant differences among bidders</a:t>
              </a:r>
            </a:p>
            <a:p>
              <a:pPr marL="285750" lvl="1" indent="-285750" fontAlgn="auto">
                <a:spcBef>
                  <a:spcPts val="600"/>
                </a:spcBef>
                <a:spcAft>
                  <a:spcPts val="0"/>
                </a:spcAft>
                <a:buFont typeface="Wingdings" panose="05000000000000000000" pitchFamily="2" charset="2"/>
                <a:buChar char="q"/>
                <a:defRPr/>
              </a:pPr>
              <a:r>
                <a:rPr lang="en-US" sz="1100" dirty="0"/>
                <a:t>Medium to large, complex, multi-phase projects </a:t>
              </a:r>
            </a:p>
            <a:p>
              <a:pPr marL="285750" lvl="1" indent="-285750" fontAlgn="auto">
                <a:spcBef>
                  <a:spcPts val="600"/>
                </a:spcBef>
                <a:spcAft>
                  <a:spcPts val="0"/>
                </a:spcAft>
                <a:buFont typeface="Wingdings" panose="05000000000000000000" pitchFamily="2" charset="2"/>
                <a:buChar char="q"/>
                <a:defRPr/>
              </a:pPr>
              <a:r>
                <a:rPr lang="en-US" sz="1100" dirty="0"/>
                <a:t>Lower level of conceptual design by the Dept.</a:t>
              </a: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p:txBody>
        </p:sp>
        <p:sp>
          <p:nvSpPr>
            <p:cNvPr id="38" name="Rectangle 37"/>
            <p:cNvSpPr/>
            <p:nvPr/>
          </p:nvSpPr>
          <p:spPr>
            <a:xfrm>
              <a:off x="886827" y="2583125"/>
              <a:ext cx="1854945" cy="343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9" name="TextBox 38"/>
            <p:cNvSpPr txBox="1"/>
            <p:nvPr/>
          </p:nvSpPr>
          <p:spPr>
            <a:xfrm>
              <a:off x="937827" y="2605552"/>
              <a:ext cx="1752944" cy="307777"/>
            </a:xfrm>
            <a:prstGeom prst="rect">
              <a:avLst/>
            </a:prstGeom>
            <a:noFill/>
          </p:spPr>
          <p:txBody>
            <a:bodyPr wrap="square" rtlCol="0">
              <a:spAutoFit/>
            </a:bodyPr>
            <a:lstStyle/>
            <a:p>
              <a:pPr algn="ctr"/>
              <a:r>
                <a:rPr lang="en-US" sz="1400" b="1" dirty="0">
                  <a:solidFill>
                    <a:schemeClr val="bg1"/>
                  </a:solidFill>
                </a:rPr>
                <a:t>Value-Based</a:t>
              </a:r>
            </a:p>
          </p:txBody>
        </p:sp>
      </p:grpSp>
      <p:grpSp>
        <p:nvGrpSpPr>
          <p:cNvPr id="24" name="Group 23"/>
          <p:cNvGrpSpPr/>
          <p:nvPr/>
        </p:nvGrpSpPr>
        <p:grpSpPr>
          <a:xfrm>
            <a:off x="4747854" y="2829400"/>
            <a:ext cx="2340184" cy="2540649"/>
            <a:chOff x="735515" y="2583125"/>
            <a:chExt cx="2340184" cy="2540649"/>
          </a:xfrm>
        </p:grpSpPr>
        <p:sp>
          <p:nvSpPr>
            <p:cNvPr id="33" name="Rectangle 32"/>
            <p:cNvSpPr>
              <a:spLocks noChangeAspect="1"/>
            </p:cNvSpPr>
            <p:nvPr/>
          </p:nvSpPr>
          <p:spPr>
            <a:xfrm>
              <a:off x="886827" y="2918534"/>
              <a:ext cx="1854945" cy="220524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4" name="TextBox 33"/>
            <p:cNvSpPr txBox="1">
              <a:spLocks noChangeAspect="1"/>
            </p:cNvSpPr>
            <p:nvPr/>
          </p:nvSpPr>
          <p:spPr>
            <a:xfrm>
              <a:off x="886827" y="2926896"/>
              <a:ext cx="1854945" cy="2169825"/>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285750" lvl="1" indent="-285750" fontAlgn="auto">
                <a:spcBef>
                  <a:spcPts val="600"/>
                </a:spcBef>
                <a:spcAft>
                  <a:spcPts val="0"/>
                </a:spcAft>
                <a:buFont typeface="Wingdings" panose="05000000000000000000" pitchFamily="2" charset="2"/>
                <a:buChar char="q"/>
                <a:defRPr/>
              </a:pPr>
              <a:r>
                <a:rPr lang="en-US" sz="1100" dirty="0"/>
                <a:t>Project characteristics suggest that technical proposals with possible risky solutions</a:t>
              </a:r>
            </a:p>
            <a:p>
              <a:pPr marL="285750" lvl="1" indent="-285750" fontAlgn="auto">
                <a:spcBef>
                  <a:spcPts val="600"/>
                </a:spcBef>
                <a:spcAft>
                  <a:spcPts val="0"/>
                </a:spcAft>
                <a:buFont typeface="Wingdings" panose="05000000000000000000" pitchFamily="2" charset="2"/>
                <a:buChar char="q"/>
                <a:defRPr/>
              </a:pPr>
              <a:r>
                <a:rPr lang="en-US" sz="1100" dirty="0"/>
                <a:t>Medium to large, complex, multi-phase projects </a:t>
              </a:r>
            </a:p>
            <a:p>
              <a:pPr marL="285750" lvl="1" indent="-285750" fontAlgn="auto">
                <a:spcBef>
                  <a:spcPts val="600"/>
                </a:spcBef>
                <a:spcAft>
                  <a:spcPts val="0"/>
                </a:spcAft>
                <a:buFont typeface="Wingdings" panose="05000000000000000000" pitchFamily="2" charset="2"/>
                <a:buChar char="q"/>
                <a:defRPr/>
              </a:pPr>
              <a:r>
                <a:rPr lang="en-US" sz="1100" dirty="0"/>
                <a:t>Solution desired to be known</a:t>
              </a:r>
            </a:p>
            <a:p>
              <a:pPr marL="173736" lvl="1" indent="-171450">
                <a:spcBef>
                  <a:spcPts val="600"/>
                </a:spcBef>
                <a:buFont typeface="Arial" panose="020B0604020202020204" pitchFamily="34" charset="0"/>
                <a:buChar char="•"/>
              </a:pPr>
              <a:endParaRPr lang="en-US" sz="1000" b="1" dirty="0">
                <a:solidFill>
                  <a:schemeClr val="accent4">
                    <a:lumMod val="50000"/>
                  </a:schemeClr>
                </a:solidFill>
              </a:endParaRPr>
            </a:p>
          </p:txBody>
        </p:sp>
        <p:sp>
          <p:nvSpPr>
            <p:cNvPr id="40" name="Rectangle 39"/>
            <p:cNvSpPr/>
            <p:nvPr/>
          </p:nvSpPr>
          <p:spPr>
            <a:xfrm>
              <a:off x="886827" y="2583125"/>
              <a:ext cx="1854945" cy="343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1" name="TextBox 40"/>
            <p:cNvSpPr txBox="1"/>
            <p:nvPr/>
          </p:nvSpPr>
          <p:spPr>
            <a:xfrm>
              <a:off x="735515" y="2623548"/>
              <a:ext cx="2340184" cy="307777"/>
            </a:xfrm>
            <a:prstGeom prst="rect">
              <a:avLst/>
            </a:prstGeom>
            <a:noFill/>
          </p:spPr>
          <p:txBody>
            <a:bodyPr wrap="square" rtlCol="0">
              <a:spAutoFit/>
            </a:bodyPr>
            <a:lstStyle/>
            <a:p>
              <a:pPr algn="ctr"/>
              <a:r>
                <a:rPr lang="en-US" sz="1400" b="1" dirty="0">
                  <a:solidFill>
                    <a:schemeClr val="bg1"/>
                  </a:solidFill>
                </a:rPr>
                <a:t>Tech Responsive</a:t>
              </a:r>
            </a:p>
          </p:txBody>
        </p:sp>
      </p:grpSp>
      <p:cxnSp>
        <p:nvCxnSpPr>
          <p:cNvPr id="42" name="Straight Arrow Connector 41"/>
          <p:cNvCxnSpPr/>
          <p:nvPr/>
        </p:nvCxnSpPr>
        <p:spPr>
          <a:xfrm flipH="1">
            <a:off x="5544719" y="2124797"/>
            <a:ext cx="23581" cy="7270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02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Low-Bid Procurement</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11</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265207594"/>
              </p:ext>
            </p:extLst>
          </p:nvPr>
        </p:nvGraphicFramePr>
        <p:xfrm>
          <a:off x="304800" y="925513"/>
          <a:ext cx="8477250" cy="2321560"/>
        </p:xfrm>
        <a:graphic>
          <a:graphicData uri="http://schemas.openxmlformats.org/drawingml/2006/table">
            <a:tbl>
              <a:tblPr firstRow="1" bandRow="1">
                <a:tableStyleId>{5C22544A-7EE6-4342-B048-85BDC9FD1C3A}</a:tableStyleId>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370840">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370840">
                <a:tc>
                  <a:txBody>
                    <a:bodyPr/>
                    <a:lstStyle/>
                    <a:p>
                      <a:pPr marL="285750" indent="-285750">
                        <a:spcAft>
                          <a:spcPts val="600"/>
                        </a:spcAft>
                        <a:buFont typeface="Arial" panose="020B0604020202020204" pitchFamily="34" charset="0"/>
                        <a:buChar char="•"/>
                      </a:pPr>
                      <a:r>
                        <a:rPr lang="en-US" sz="1600" dirty="0"/>
                        <a:t>Most</a:t>
                      </a:r>
                      <a:r>
                        <a:rPr lang="en-US" sz="1600" baseline="0" dirty="0"/>
                        <a:t> similar to the traditional approach to procuring construction contractors</a:t>
                      </a:r>
                      <a:endParaRPr lang="en-US" sz="1600" dirty="0"/>
                    </a:p>
                    <a:p>
                      <a:pPr marL="285750" indent="-285750">
                        <a:spcAft>
                          <a:spcPts val="600"/>
                        </a:spcAft>
                        <a:buFont typeface="Arial" panose="020B0604020202020204" pitchFamily="34" charset="0"/>
                        <a:buChar char="•"/>
                      </a:pPr>
                      <a:r>
                        <a:rPr lang="en-US" sz="1600" dirty="0"/>
                        <a:t>By providing </a:t>
                      </a:r>
                      <a:r>
                        <a:rPr lang="en-US" sz="1600" baseline="0" dirty="0"/>
                        <a:t>detailed, descriptive documents, ODOT can control outcome</a:t>
                      </a:r>
                    </a:p>
                    <a:p>
                      <a:pPr marL="285750" indent="-285750">
                        <a:spcAft>
                          <a:spcPts val="600"/>
                        </a:spcAft>
                        <a:buFont typeface="Arial" panose="020B0604020202020204" pitchFamily="34" charset="0"/>
                        <a:buChar char="•"/>
                      </a:pPr>
                      <a:r>
                        <a:rPr lang="en-US" sz="1600" baseline="0" dirty="0"/>
                        <a:t>By awarding only on the basis of price, little subjectivity is introduced into the evaluation and selection process</a:t>
                      </a:r>
                      <a:endParaRPr lang="en-US" sz="1600" dirty="0"/>
                    </a:p>
                  </a:txBody>
                  <a:tcPr/>
                </a:tc>
                <a:tc>
                  <a:txBody>
                    <a:bodyPr/>
                    <a:lstStyle/>
                    <a:p>
                      <a:pPr marL="285750" indent="-285750">
                        <a:spcAft>
                          <a:spcPts val="600"/>
                        </a:spcAft>
                        <a:buFont typeface="Arial" panose="020B0604020202020204" pitchFamily="34" charset="0"/>
                        <a:buChar char="•"/>
                      </a:pPr>
                      <a:r>
                        <a:rPr lang="en-US" sz="1600" dirty="0"/>
                        <a:t>Places greater design risk on ODOT</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Restricts innovation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92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One-Step Low Bid Process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12</a:t>
            </a:fld>
            <a:endParaRPr lang="en-US" dirty="0"/>
          </a:p>
        </p:txBody>
      </p:sp>
      <p:pic>
        <p:nvPicPr>
          <p:cNvPr id="81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786384"/>
            <a:ext cx="8814816" cy="259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20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Two-Step Low Bid Process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13</a:t>
            </a:fld>
            <a:endParaRPr lang="en-US" dirty="0"/>
          </a:p>
        </p:txBody>
      </p:sp>
      <p:sp>
        <p:nvSpPr>
          <p:cNvPr id="4" name="Content Placeholder 3"/>
          <p:cNvSpPr>
            <a:spLocks noGrp="1"/>
          </p:cNvSpPr>
          <p:nvPr>
            <p:ph sz="quarter" idx="11"/>
          </p:nvPr>
        </p:nvSpPr>
        <p:spPr/>
        <p:txBody>
          <a:bodyPr/>
          <a:lstStyle/>
          <a:p>
            <a:endParaRPr lang="en-US" dirty="0"/>
          </a:p>
        </p:txBody>
      </p:sp>
      <p:pic>
        <p:nvPicPr>
          <p:cNvPr id="922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786384"/>
            <a:ext cx="8814816" cy="533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43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Two-Step Technically Responsive Low-Bid</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14</a:t>
            </a:fld>
            <a:endParaRPr lang="en-US" dirty="0"/>
          </a:p>
        </p:txBody>
      </p:sp>
      <p:sp>
        <p:nvSpPr>
          <p:cNvPr id="4" name="Content Placeholder 3"/>
          <p:cNvSpPr>
            <a:spLocks noGrp="1"/>
          </p:cNvSpPr>
          <p:nvPr>
            <p:ph sz="quarter" idx="11"/>
          </p:nvPr>
        </p:nvSpPr>
        <p:spPr/>
        <p:txBody>
          <a:bodyPr/>
          <a:lstStyle/>
          <a:p>
            <a:r>
              <a:rPr lang="en-US" dirty="0"/>
              <a:t>A procurement process in which proposals contain both price and qualitative technical components.  Responsiveness to key critical elements are evaluated on a Pass/Fail evaluation,  and ultimate award is based on price.</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55483"/>
            <a:ext cx="3563711" cy="226207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153" y="3055483"/>
            <a:ext cx="2262072" cy="2262072"/>
          </a:xfrm>
          <a:prstGeom prst="rect">
            <a:avLst/>
          </a:prstGeom>
        </p:spPr>
      </p:pic>
      <p:sp>
        <p:nvSpPr>
          <p:cNvPr id="13" name="TextBox 12"/>
          <p:cNvSpPr txBox="1"/>
          <p:nvPr/>
        </p:nvSpPr>
        <p:spPr>
          <a:xfrm>
            <a:off x="4468643" y="3255495"/>
            <a:ext cx="1451202" cy="1862048"/>
          </a:xfrm>
          <a:prstGeom prst="rect">
            <a:avLst/>
          </a:prstGeom>
          <a:noFill/>
        </p:spPr>
        <p:txBody>
          <a:bodyPr wrap="square" rtlCol="0">
            <a:spAutoFit/>
          </a:bodyPr>
          <a:lstStyle/>
          <a:p>
            <a:r>
              <a:rPr lang="en-US" sz="11500" dirty="0"/>
              <a:t>+</a:t>
            </a:r>
          </a:p>
        </p:txBody>
      </p:sp>
    </p:spTree>
    <p:extLst>
      <p:ext uri="{BB962C8B-B14F-4D97-AF65-F5344CB8AC3E}">
        <p14:creationId xmlns:p14="http://schemas.microsoft.com/office/powerpoint/2010/main" val="291458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Two-Step Technically Responsive Low-Bid Process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15</a:t>
            </a:fld>
            <a:endParaRPr lang="en-US" dirty="0"/>
          </a:p>
        </p:txBody>
      </p:sp>
      <p:pic>
        <p:nvPicPr>
          <p:cNvPr id="5" name="Content Placeholder 4"/>
          <p:cNvPicPr>
            <a:picLocks noGrp="1" noChangeAspect="1"/>
          </p:cNvPicPr>
          <p:nvPr>
            <p:ph sz="quarter" idx="11"/>
          </p:nvPr>
        </p:nvPicPr>
        <p:blipFill>
          <a:blip r:embed="rId3"/>
          <a:stretch>
            <a:fillRect/>
          </a:stretch>
        </p:blipFill>
        <p:spPr>
          <a:xfrm>
            <a:off x="195943" y="627128"/>
            <a:ext cx="8675006" cy="5675926"/>
          </a:xfrm>
          <a:prstGeom prst="rect">
            <a:avLst/>
          </a:prstGeom>
        </p:spPr>
      </p:pic>
    </p:spTree>
    <p:extLst>
      <p:ext uri="{BB962C8B-B14F-4D97-AF65-F5344CB8AC3E}">
        <p14:creationId xmlns:p14="http://schemas.microsoft.com/office/powerpoint/2010/main" val="4716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Two-Step Technically Responsive Low-Bid</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16</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064591298"/>
              </p:ext>
            </p:extLst>
          </p:nvPr>
        </p:nvGraphicFramePr>
        <p:xfrm>
          <a:off x="304800" y="925513"/>
          <a:ext cx="8477250" cy="2885440"/>
        </p:xfrm>
        <a:graphic>
          <a:graphicData uri="http://schemas.openxmlformats.org/drawingml/2006/table">
            <a:tbl>
              <a:tblPr firstRow="1" bandRow="1">
                <a:tableStyleId>{5C22544A-7EE6-4342-B048-85BDC9FD1C3A}</a:tableStyleId>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370840">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370840">
                <a:tc>
                  <a:txBody>
                    <a:bodyPr/>
                    <a:lstStyle/>
                    <a:p>
                      <a:pPr marL="285750" indent="-285750">
                        <a:spcAft>
                          <a:spcPts val="600"/>
                        </a:spcAft>
                        <a:buFont typeface="Arial" panose="020B0604020202020204" pitchFamily="34" charset="0"/>
                        <a:buChar char="•"/>
                      </a:pPr>
                      <a:r>
                        <a:rPr lang="en-US" sz="1600" baseline="0" dirty="0"/>
                        <a:t>Reduces ODOT risk for design inadequacies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t>Provides ODOT with the opportunity to evaluate the DBTs’ proposed solutions before award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aseline="0" dirty="0"/>
                        <a:t>By awarding ultimately on the basis of price, little subjectivity is introduced into the award process</a:t>
                      </a:r>
                      <a:endParaRPr lang="en-US" sz="1600" dirty="0"/>
                    </a:p>
                    <a:p>
                      <a:pPr marL="285750" indent="-285750">
                        <a:spcAft>
                          <a:spcPts val="600"/>
                        </a:spcAft>
                        <a:buFont typeface="Arial" panose="020B0604020202020204" pitchFamily="34" charset="0"/>
                        <a:buChar char="•"/>
                      </a:pPr>
                      <a:endParaRPr lang="en-US" sz="1600" dirty="0"/>
                    </a:p>
                  </a:txBody>
                  <a:tcPr/>
                </a:tc>
                <a:tc>
                  <a:txBody>
                    <a:bodyPr/>
                    <a:lstStyle/>
                    <a:p>
                      <a:pPr marL="285750" indent="-285750">
                        <a:spcAft>
                          <a:spcPts val="600"/>
                        </a:spcAft>
                        <a:buFont typeface="Arial" panose="020B0604020202020204" pitchFamily="34" charset="0"/>
                        <a:buChar char="•"/>
                      </a:pPr>
                      <a:r>
                        <a:rPr lang="en-US" sz="1600" baseline="0" dirty="0"/>
                        <a:t>Procurement process is moderately time-consuming and moderately resource-intensive for both ODOT and the DBTs</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Difficulty</a:t>
                      </a:r>
                      <a:r>
                        <a:rPr lang="en-US" sz="1600" baseline="0" dirty="0"/>
                        <a:t> in comparing technical proposals on a true “apples-to-apples” basis</a:t>
                      </a:r>
                    </a:p>
                    <a:p>
                      <a:pPr marL="285750" indent="-285750">
                        <a:spcAft>
                          <a:spcPts val="600"/>
                        </a:spcAft>
                        <a:buFont typeface="Arial" panose="020B0604020202020204" pitchFamily="34" charset="0"/>
                        <a:buChar char="•"/>
                      </a:pPr>
                      <a:endParaRPr lang="en-US" sz="1600"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0" name="Ink 19"/>
              <p14:cNvContentPartPr/>
              <p14:nvPr/>
            </p14:nvContentPartPr>
            <p14:xfrm>
              <a:off x="4889257" y="2135181"/>
              <a:ext cx="3421152" cy="699552"/>
            </p14:xfrm>
          </p:contentPart>
        </mc:Choice>
        <mc:Fallback>
          <p:pic>
            <p:nvPicPr>
              <p:cNvPr id="20" name="Ink 19"/>
              <p:cNvPicPr/>
              <p:nvPr/>
            </p:nvPicPr>
            <p:blipFill>
              <a:blip r:embed="rId4"/>
              <a:stretch>
                <a:fillRect/>
              </a:stretch>
            </p:blipFill>
            <p:spPr>
              <a:xfrm>
                <a:off x="4866577" y="2112499"/>
                <a:ext cx="3466513" cy="744917"/>
              </a:xfrm>
              <a:prstGeom prst="rect">
                <a:avLst/>
              </a:prstGeom>
            </p:spPr>
          </p:pic>
        </mc:Fallback>
      </mc:AlternateContent>
    </p:spTree>
    <p:extLst>
      <p:ext uri="{BB962C8B-B14F-4D97-AF65-F5344CB8AC3E}">
        <p14:creationId xmlns:p14="http://schemas.microsoft.com/office/powerpoint/2010/main" val="336808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Procurement</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17</a:t>
            </a:fld>
            <a:endParaRPr lang="en-US" dirty="0"/>
          </a:p>
        </p:txBody>
      </p:sp>
      <p:sp>
        <p:nvSpPr>
          <p:cNvPr id="4" name="Content Placeholder 3"/>
          <p:cNvSpPr>
            <a:spLocks noGrp="1"/>
          </p:cNvSpPr>
          <p:nvPr>
            <p:ph sz="quarter" idx="11"/>
          </p:nvPr>
        </p:nvSpPr>
        <p:spPr/>
        <p:txBody>
          <a:bodyPr/>
          <a:lstStyle/>
          <a:p>
            <a:pPr marL="0" lvl="1" indent="0">
              <a:buNone/>
            </a:pPr>
            <a:endParaRPr lang="en-US" dirty="0"/>
          </a:p>
          <a:p>
            <a:pPr marL="457200" lvl="1" indent="0">
              <a:buNone/>
            </a:pPr>
            <a:r>
              <a:rPr lang="en-US" dirty="0"/>
              <a:t>A procurement process in which proposals contain both price and qualitative technical components and award is based upon a combination of price and qualitative considerations</a:t>
            </a:r>
          </a:p>
        </p:txBody>
      </p:sp>
      <p:pic>
        <p:nvPicPr>
          <p:cNvPr id="6" name="Picture 5"/>
          <p:cNvPicPr>
            <a:picLocks noChangeAspect="1"/>
          </p:cNvPicPr>
          <p:nvPr/>
        </p:nvPicPr>
        <p:blipFill>
          <a:blip r:embed="rId3"/>
          <a:stretch>
            <a:fillRect/>
          </a:stretch>
        </p:blipFill>
        <p:spPr>
          <a:xfrm>
            <a:off x="2512710" y="2699827"/>
            <a:ext cx="4061429" cy="3134916"/>
          </a:xfrm>
          <a:prstGeom prst="rect">
            <a:avLst/>
          </a:prstGeom>
        </p:spPr>
      </p:pic>
    </p:spTree>
    <p:extLst>
      <p:ext uri="{BB962C8B-B14F-4D97-AF65-F5344CB8AC3E}">
        <p14:creationId xmlns:p14="http://schemas.microsoft.com/office/powerpoint/2010/main" val="112208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Procurement</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18</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837141806"/>
              </p:ext>
            </p:extLst>
          </p:nvPr>
        </p:nvGraphicFramePr>
        <p:xfrm>
          <a:off x="304800" y="925513"/>
          <a:ext cx="8477250" cy="3769360"/>
        </p:xfrm>
        <a:graphic>
          <a:graphicData uri="http://schemas.openxmlformats.org/drawingml/2006/table">
            <a:tbl>
              <a:tblPr firstRow="1" bandRow="1">
                <a:tableStyleId>{5C22544A-7EE6-4342-B048-85BDC9FD1C3A}</a:tableStyleId>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370840">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370840">
                <a:tc>
                  <a:txBody>
                    <a:bodyPr/>
                    <a:lstStyle/>
                    <a:p>
                      <a:pPr marL="285750" indent="-285750">
                        <a:spcAft>
                          <a:spcPts val="600"/>
                        </a:spcAft>
                        <a:buFont typeface="Arial" panose="020B0604020202020204" pitchFamily="34" charset="0"/>
                        <a:buChar char="•"/>
                      </a:pPr>
                      <a:r>
                        <a:rPr lang="en-US" sz="1600" dirty="0"/>
                        <a:t>Encourages innovation</a:t>
                      </a:r>
                    </a:p>
                    <a:p>
                      <a:pPr marL="285750" indent="-285750">
                        <a:spcAft>
                          <a:spcPts val="600"/>
                        </a:spcAft>
                        <a:buFont typeface="Arial" panose="020B0604020202020204" pitchFamily="34" charset="0"/>
                        <a:buChar char="•"/>
                      </a:pPr>
                      <a:r>
                        <a:rPr lang="en-US" sz="1600" dirty="0"/>
                        <a:t>Allows DBT to optimize</a:t>
                      </a:r>
                      <a:r>
                        <a:rPr lang="en-US" sz="1600" baseline="0" dirty="0"/>
                        <a:t> cost and other project goals</a:t>
                      </a:r>
                    </a:p>
                    <a:p>
                      <a:pPr marL="285750" indent="-285750">
                        <a:spcAft>
                          <a:spcPts val="600"/>
                        </a:spcAft>
                        <a:buFont typeface="Arial" panose="020B0604020202020204" pitchFamily="34" charset="0"/>
                        <a:buChar char="•"/>
                      </a:pPr>
                      <a:r>
                        <a:rPr lang="en-US" sz="1600" baseline="0" dirty="0"/>
                        <a:t>Reduces ODOT risk for design inadequacies</a:t>
                      </a:r>
                    </a:p>
                    <a:p>
                      <a:pPr marL="285750" indent="-285750">
                        <a:spcAft>
                          <a:spcPts val="600"/>
                        </a:spcAft>
                        <a:buFont typeface="Arial" panose="020B0604020202020204" pitchFamily="34" charset="0"/>
                        <a:buChar char="•"/>
                      </a:pPr>
                      <a:r>
                        <a:rPr lang="en-US" sz="1600" baseline="0" dirty="0"/>
                        <a:t>Encourages DBTs to commit to providing solutions that exceed the minimum (value-added)</a:t>
                      </a:r>
                    </a:p>
                    <a:p>
                      <a:pPr marL="285750" indent="-285750">
                        <a:spcAft>
                          <a:spcPts val="600"/>
                        </a:spcAft>
                        <a:buFont typeface="Arial" panose="020B0604020202020204" pitchFamily="34" charset="0"/>
                        <a:buChar char="•"/>
                      </a:pPr>
                      <a:r>
                        <a:rPr lang="en-US" sz="1600" baseline="0" dirty="0"/>
                        <a:t>DBTs generally propose their best people</a:t>
                      </a:r>
                    </a:p>
                    <a:p>
                      <a:pPr marL="285750" indent="-285750">
                        <a:spcAft>
                          <a:spcPts val="600"/>
                        </a:spcAft>
                        <a:buFont typeface="Arial" panose="020B0604020202020204" pitchFamily="34" charset="0"/>
                        <a:buChar char="•"/>
                      </a:pPr>
                      <a:r>
                        <a:rPr lang="en-US" sz="1600" baseline="0" dirty="0"/>
                        <a:t>Provides ODOT with the opportunity to evaluate the DBTs’ proposed solutions before award</a:t>
                      </a:r>
                      <a:endParaRPr lang="en-US" sz="1600" dirty="0"/>
                    </a:p>
                  </a:txBody>
                  <a:tcPr/>
                </a:tc>
                <a:tc>
                  <a:txBody>
                    <a:bodyPr/>
                    <a:lstStyle/>
                    <a:p>
                      <a:pPr marL="285750" indent="-285750">
                        <a:spcAft>
                          <a:spcPts val="600"/>
                        </a:spcAft>
                        <a:buFont typeface="Arial" panose="020B0604020202020204" pitchFamily="34" charset="0"/>
                        <a:buChar char="•"/>
                      </a:pPr>
                      <a:r>
                        <a:rPr lang="en-US" sz="1600" dirty="0"/>
                        <a:t>ODOT relinquishes more control and thus may </a:t>
                      </a:r>
                      <a:r>
                        <a:rPr lang="en-US" sz="1600" baseline="0" dirty="0"/>
                        <a:t>not be completely satisfied with the technical solutions</a:t>
                      </a:r>
                      <a:endParaRPr lang="en-US" sz="1600" dirty="0"/>
                    </a:p>
                    <a:p>
                      <a:pPr marL="285750" indent="-285750">
                        <a:spcAft>
                          <a:spcPts val="600"/>
                        </a:spcAft>
                        <a:buFont typeface="Arial" panose="020B0604020202020204" pitchFamily="34" charset="0"/>
                        <a:buChar char="•"/>
                      </a:pPr>
                      <a:r>
                        <a:rPr lang="en-US" sz="1600" baseline="0" dirty="0"/>
                        <a:t>Procurement process is time-consuming and resource-intensive for both ODOT and the DBTs</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Difficulty</a:t>
                      </a:r>
                      <a:r>
                        <a:rPr lang="en-US" sz="1600" baseline="0" dirty="0"/>
                        <a:t> in comparing technical proposals on a true “apples-to-apples” basis</a:t>
                      </a:r>
                    </a:p>
                    <a:p>
                      <a:pPr marL="285750" indent="-285750">
                        <a:spcAft>
                          <a:spcPts val="600"/>
                        </a:spcAft>
                        <a:buFont typeface="Arial" panose="020B0604020202020204" pitchFamily="34" charset="0"/>
                        <a:buChar char="•"/>
                      </a:pP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347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Procurement</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19</a:t>
            </a:fld>
            <a:endParaRPr lang="en-US" dirty="0"/>
          </a:p>
        </p:txBody>
      </p:sp>
      <p:sp>
        <p:nvSpPr>
          <p:cNvPr id="4" name="Content Placeholder 3"/>
          <p:cNvSpPr>
            <a:spLocks noGrp="1"/>
          </p:cNvSpPr>
          <p:nvPr>
            <p:ph sz="quarter" idx="11"/>
          </p:nvPr>
        </p:nvSpPr>
        <p:spPr/>
        <p:txBody>
          <a:bodyPr/>
          <a:lstStyle/>
          <a:p>
            <a:endParaRPr lang="en-US" dirty="0"/>
          </a:p>
        </p:txBody>
      </p:sp>
      <p:pic>
        <p:nvPicPr>
          <p:cNvPr id="102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786384"/>
            <a:ext cx="8814816" cy="533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17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Understand DB procurement options and processes</a:t>
            </a:r>
          </a:p>
          <a:p>
            <a:r>
              <a:rPr lang="en-US" dirty="0"/>
              <a:t>Identify contracting issues unique to DB </a:t>
            </a:r>
          </a:p>
        </p:txBody>
      </p:sp>
      <p:sp>
        <p:nvSpPr>
          <p:cNvPr id="3" name="Title 2"/>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252349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Value-Based Procurement</a:t>
            </a:r>
          </a:p>
        </p:txBody>
      </p:sp>
      <p:sp>
        <p:nvSpPr>
          <p:cNvPr id="4" name="AutoShape 2"/>
          <p:cNvSpPr>
            <a:spLocks noChangeArrowheads="1"/>
          </p:cNvSpPr>
          <p:nvPr/>
        </p:nvSpPr>
        <p:spPr bwMode="auto">
          <a:xfrm>
            <a:off x="3099377" y="1366255"/>
            <a:ext cx="5486400" cy="4572000"/>
          </a:xfrm>
          <a:prstGeom prst="roundRect">
            <a:avLst>
              <a:gd name="adj" fmla="val 16667"/>
            </a:avLst>
          </a:prstGeom>
          <a:noFill/>
          <a:ln w="38100">
            <a:solidFill>
              <a:schemeClr val="accent5">
                <a:lumMod val="50000"/>
              </a:schemeClr>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eaLnBrk="1" hangingPunct="1"/>
            <a:endParaRPr lang="en-US" altLang="en-US"/>
          </a:p>
        </p:txBody>
      </p:sp>
      <p:grpSp>
        <p:nvGrpSpPr>
          <p:cNvPr id="5" name="Group 4"/>
          <p:cNvGrpSpPr>
            <a:grpSpLocks/>
          </p:cNvGrpSpPr>
          <p:nvPr/>
        </p:nvGrpSpPr>
        <p:grpSpPr bwMode="auto">
          <a:xfrm>
            <a:off x="4699577" y="1518655"/>
            <a:ext cx="2286000" cy="2209800"/>
            <a:chOff x="3168" y="1344"/>
            <a:chExt cx="1440" cy="1392"/>
          </a:xfrm>
        </p:grpSpPr>
        <p:sp>
          <p:nvSpPr>
            <p:cNvPr id="6" name="AutoShape 5"/>
            <p:cNvSpPr>
              <a:spLocks noChangeArrowheads="1"/>
            </p:cNvSpPr>
            <p:nvPr/>
          </p:nvSpPr>
          <p:spPr bwMode="auto">
            <a:xfrm>
              <a:off x="3168" y="1344"/>
              <a:ext cx="1440" cy="1392"/>
            </a:xfrm>
            <a:prstGeom prst="downArrowCallout">
              <a:avLst>
                <a:gd name="adj1" fmla="val 25862"/>
                <a:gd name="adj2" fmla="val 25862"/>
                <a:gd name="adj3" fmla="val 16667"/>
                <a:gd name="adj4" fmla="val 66667"/>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eaLnBrk="1" hangingPunct="1"/>
              <a:endParaRPr lang="en-US" altLang="en-US"/>
            </a:p>
          </p:txBody>
        </p:sp>
        <p:sp>
          <p:nvSpPr>
            <p:cNvPr id="7" name="Text Box 6"/>
            <p:cNvSpPr txBox="1">
              <a:spLocks noChangeArrowheads="1"/>
            </p:cNvSpPr>
            <p:nvPr/>
          </p:nvSpPr>
          <p:spPr bwMode="auto">
            <a:xfrm>
              <a:off x="3345" y="1536"/>
              <a:ext cx="1086" cy="58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algn="ctr">
                <a:spcBef>
                  <a:spcPct val="50000"/>
                </a:spcBef>
              </a:pPr>
              <a:r>
                <a:rPr lang="en-US" altLang="en-US" sz="1800" b="1" dirty="0">
                  <a:solidFill>
                    <a:schemeClr val="accent6">
                      <a:lumMod val="10000"/>
                    </a:schemeClr>
                  </a:solidFill>
                  <a:latin typeface="Arial" pitchFamily="34" charset="0"/>
                </a:rPr>
                <a:t>Value-Based Selection Criteria</a:t>
              </a:r>
            </a:p>
          </p:txBody>
        </p:sp>
      </p:grpSp>
      <p:sp>
        <p:nvSpPr>
          <p:cNvPr id="8" name="AutoShape 7"/>
          <p:cNvSpPr>
            <a:spLocks noChangeArrowheads="1"/>
          </p:cNvSpPr>
          <p:nvPr/>
        </p:nvSpPr>
        <p:spPr bwMode="auto">
          <a:xfrm>
            <a:off x="584777" y="1366255"/>
            <a:ext cx="3200400" cy="2362200"/>
          </a:xfrm>
          <a:prstGeom prst="flowChartDecision">
            <a:avLst/>
          </a:prstGeom>
          <a:solidFill>
            <a:schemeClr val="bg1"/>
          </a:solidFill>
          <a:ln w="28575">
            <a:solidFill>
              <a:schemeClr val="accent5">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eaLnBrk="1" hangingPunct="1"/>
            <a:endParaRPr lang="en-US" altLang="en-US"/>
          </a:p>
        </p:txBody>
      </p:sp>
      <p:sp>
        <p:nvSpPr>
          <p:cNvPr id="9" name="Text Box 8"/>
          <p:cNvSpPr txBox="1">
            <a:spLocks noChangeArrowheads="1"/>
          </p:cNvSpPr>
          <p:nvPr/>
        </p:nvSpPr>
        <p:spPr bwMode="auto">
          <a:xfrm>
            <a:off x="1293171" y="2196517"/>
            <a:ext cx="2333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a:spcBef>
                <a:spcPct val="50000"/>
              </a:spcBef>
            </a:pPr>
            <a:r>
              <a:rPr lang="en-US" altLang="en-US" sz="2000" b="1" dirty="0">
                <a:solidFill>
                  <a:schemeClr val="accent6">
                    <a:lumMod val="10000"/>
                  </a:schemeClr>
                </a:solidFill>
                <a:latin typeface="Arial" pitchFamily="34" charset="0"/>
              </a:rPr>
              <a:t>Project Goals and Objectives</a:t>
            </a:r>
          </a:p>
        </p:txBody>
      </p:sp>
      <p:sp>
        <p:nvSpPr>
          <p:cNvPr id="11" name="Text Box 10"/>
          <p:cNvSpPr txBox="1">
            <a:spLocks noChangeArrowheads="1"/>
          </p:cNvSpPr>
          <p:nvPr/>
        </p:nvSpPr>
        <p:spPr bwMode="auto">
          <a:xfrm>
            <a:off x="4242377" y="909055"/>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a:spcBef>
                <a:spcPct val="50000"/>
              </a:spcBef>
            </a:pPr>
            <a:r>
              <a:rPr lang="en-US" altLang="en-US" sz="2400" b="1" dirty="0">
                <a:solidFill>
                  <a:schemeClr val="accent6">
                    <a:lumMod val="25000"/>
                  </a:schemeClr>
                </a:solidFill>
                <a:latin typeface="Arial" pitchFamily="34" charset="0"/>
              </a:rPr>
              <a:t>Evaluation Plan</a:t>
            </a:r>
          </a:p>
        </p:txBody>
      </p:sp>
      <p:graphicFrame>
        <p:nvGraphicFramePr>
          <p:cNvPr id="12" name="Object 11"/>
          <p:cNvGraphicFramePr>
            <a:graphicFrameLocks noChangeAspect="1"/>
          </p:cNvGraphicFramePr>
          <p:nvPr>
            <p:extLst>
              <p:ext uri="{D42A27DB-BD31-4B8C-83A1-F6EECF244321}">
                <p14:modId xmlns:p14="http://schemas.microsoft.com/office/powerpoint/2010/main" val="4073512686"/>
              </p:ext>
            </p:extLst>
          </p:nvPr>
        </p:nvGraphicFramePr>
        <p:xfrm>
          <a:off x="3480377" y="3633205"/>
          <a:ext cx="4808538" cy="2228850"/>
        </p:xfrm>
        <a:graphic>
          <a:graphicData uri="http://schemas.openxmlformats.org/presentationml/2006/ole">
            <mc:AlternateContent xmlns:mc="http://schemas.openxmlformats.org/markup-compatibility/2006">
              <mc:Choice xmlns:v="urn:schemas-microsoft-com:vml" Requires="v">
                <p:oleObj spid="_x0000_s7231" name="CorelDRAW" r:id="rId4" imgW="4808164" imgH="2229514" progId="CorelDRAW.Graphic.9">
                  <p:embed/>
                </p:oleObj>
              </mc:Choice>
              <mc:Fallback>
                <p:oleObj name="CorelDRAW" r:id="rId4" imgW="4808164" imgH="2229514"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377" y="3633205"/>
                        <a:ext cx="4808538"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2"/>
          <p:cNvSpPr txBox="1">
            <a:spLocks noChangeArrowheads="1"/>
          </p:cNvSpPr>
          <p:nvPr/>
        </p:nvSpPr>
        <p:spPr bwMode="auto">
          <a:xfrm>
            <a:off x="3632777" y="4338055"/>
            <a:ext cx="1981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a:spcBef>
                <a:spcPct val="50000"/>
              </a:spcBef>
            </a:pPr>
            <a:r>
              <a:rPr lang="en-US" altLang="en-US" sz="1800" b="1" dirty="0">
                <a:solidFill>
                  <a:schemeClr val="accent6">
                    <a:lumMod val="10000"/>
                  </a:schemeClr>
                </a:solidFill>
                <a:latin typeface="Arial" pitchFamily="34" charset="0"/>
              </a:rPr>
              <a:t>Selection Criteria</a:t>
            </a:r>
            <a:br>
              <a:rPr lang="en-US" altLang="en-US" sz="1800" b="1" dirty="0">
                <a:solidFill>
                  <a:schemeClr val="accent6">
                    <a:lumMod val="10000"/>
                  </a:schemeClr>
                </a:solidFill>
                <a:latin typeface="Arial" pitchFamily="34" charset="0"/>
              </a:rPr>
            </a:br>
            <a:r>
              <a:rPr lang="en-US" altLang="en-US" sz="1800" b="1" dirty="0">
                <a:solidFill>
                  <a:schemeClr val="accent6">
                    <a:lumMod val="10000"/>
                  </a:schemeClr>
                </a:solidFill>
                <a:latin typeface="Arial" pitchFamily="34" charset="0"/>
              </a:rPr>
              <a:t>Scoring System</a:t>
            </a:r>
            <a:endParaRPr lang="en-US" altLang="en-US" sz="1800" dirty="0">
              <a:solidFill>
                <a:schemeClr val="accent6">
                  <a:lumMod val="10000"/>
                </a:schemeClr>
              </a:solidFill>
              <a:latin typeface="Arial" pitchFamily="34" charset="0"/>
            </a:endParaRPr>
          </a:p>
        </p:txBody>
      </p:sp>
      <p:sp>
        <p:nvSpPr>
          <p:cNvPr id="14" name="Text Box 13"/>
          <p:cNvSpPr txBox="1">
            <a:spLocks noChangeArrowheads="1"/>
          </p:cNvSpPr>
          <p:nvPr/>
        </p:nvSpPr>
        <p:spPr bwMode="auto">
          <a:xfrm>
            <a:off x="6071177" y="4338055"/>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200">
                <a:solidFill>
                  <a:schemeClr val="tx2"/>
                </a:solidFill>
                <a:latin typeface="Arial Black" pitchFamily="34" charset="0"/>
              </a:defRPr>
            </a:lvl1pPr>
            <a:lvl2pPr marL="742950" indent="-285750" eaLnBrk="0" hangingPunct="0">
              <a:defRPr sz="7200">
                <a:solidFill>
                  <a:schemeClr val="tx2"/>
                </a:solidFill>
                <a:latin typeface="Arial Black" pitchFamily="34" charset="0"/>
              </a:defRPr>
            </a:lvl2pPr>
            <a:lvl3pPr marL="1143000" indent="-228600" eaLnBrk="0" hangingPunct="0">
              <a:defRPr sz="7200">
                <a:solidFill>
                  <a:schemeClr val="tx2"/>
                </a:solidFill>
                <a:latin typeface="Arial Black" pitchFamily="34" charset="0"/>
              </a:defRPr>
            </a:lvl3pPr>
            <a:lvl4pPr marL="1600200" indent="-228600" eaLnBrk="0" hangingPunct="0">
              <a:defRPr sz="7200">
                <a:solidFill>
                  <a:schemeClr val="tx2"/>
                </a:solidFill>
                <a:latin typeface="Arial Black" pitchFamily="34" charset="0"/>
              </a:defRPr>
            </a:lvl4pPr>
            <a:lvl5pPr marL="2057400" indent="-228600" eaLnBrk="0" hangingPunct="0">
              <a:defRPr sz="7200">
                <a:solidFill>
                  <a:schemeClr val="tx2"/>
                </a:solidFill>
                <a:latin typeface="Arial Black" pitchFamily="34" charset="0"/>
              </a:defRPr>
            </a:lvl5pPr>
            <a:lvl6pPr marL="2514600" indent="-228600" algn="ctr" eaLnBrk="0" fontAlgn="base" hangingPunct="0">
              <a:spcBef>
                <a:spcPct val="0"/>
              </a:spcBef>
              <a:spcAft>
                <a:spcPct val="0"/>
              </a:spcAft>
              <a:defRPr sz="7200">
                <a:solidFill>
                  <a:schemeClr val="tx2"/>
                </a:solidFill>
                <a:latin typeface="Arial Black" pitchFamily="34" charset="0"/>
              </a:defRPr>
            </a:lvl6pPr>
            <a:lvl7pPr marL="2971800" indent="-228600" algn="ctr" eaLnBrk="0" fontAlgn="base" hangingPunct="0">
              <a:spcBef>
                <a:spcPct val="0"/>
              </a:spcBef>
              <a:spcAft>
                <a:spcPct val="0"/>
              </a:spcAft>
              <a:defRPr sz="7200">
                <a:solidFill>
                  <a:schemeClr val="tx2"/>
                </a:solidFill>
                <a:latin typeface="Arial Black" pitchFamily="34" charset="0"/>
              </a:defRPr>
            </a:lvl7pPr>
            <a:lvl8pPr marL="3429000" indent="-228600" algn="ctr" eaLnBrk="0" fontAlgn="base" hangingPunct="0">
              <a:spcBef>
                <a:spcPct val="0"/>
              </a:spcBef>
              <a:spcAft>
                <a:spcPct val="0"/>
              </a:spcAft>
              <a:defRPr sz="7200">
                <a:solidFill>
                  <a:schemeClr val="tx2"/>
                </a:solidFill>
                <a:latin typeface="Arial Black" pitchFamily="34" charset="0"/>
              </a:defRPr>
            </a:lvl8pPr>
            <a:lvl9pPr marL="3886200" indent="-228600" algn="ctr" eaLnBrk="0" fontAlgn="base" hangingPunct="0">
              <a:spcBef>
                <a:spcPct val="0"/>
              </a:spcBef>
              <a:spcAft>
                <a:spcPct val="0"/>
              </a:spcAft>
              <a:defRPr sz="7200">
                <a:solidFill>
                  <a:schemeClr val="tx2"/>
                </a:solidFill>
                <a:latin typeface="Arial Black" pitchFamily="34" charset="0"/>
              </a:defRPr>
            </a:lvl9pPr>
          </a:lstStyle>
          <a:p>
            <a:pPr>
              <a:spcBef>
                <a:spcPct val="50000"/>
              </a:spcBef>
            </a:pPr>
            <a:r>
              <a:rPr lang="en-US" altLang="en-US" sz="1800" b="1" dirty="0">
                <a:solidFill>
                  <a:schemeClr val="accent6">
                    <a:lumMod val="10000"/>
                  </a:schemeClr>
                </a:solidFill>
                <a:latin typeface="Arial" pitchFamily="34" charset="0"/>
              </a:rPr>
              <a:t>Value-Based</a:t>
            </a:r>
            <a:br>
              <a:rPr lang="en-US" altLang="en-US" sz="1800" b="1" dirty="0">
                <a:solidFill>
                  <a:schemeClr val="accent6">
                    <a:lumMod val="10000"/>
                  </a:schemeClr>
                </a:solidFill>
                <a:latin typeface="Arial" pitchFamily="34" charset="0"/>
              </a:rPr>
            </a:br>
            <a:r>
              <a:rPr lang="en-US" altLang="en-US" sz="1800" b="1" dirty="0">
                <a:solidFill>
                  <a:schemeClr val="accent6">
                    <a:lumMod val="10000"/>
                  </a:schemeClr>
                </a:solidFill>
                <a:latin typeface="Arial" pitchFamily="34" charset="0"/>
              </a:rPr>
              <a:t>Award Formula</a:t>
            </a:r>
            <a:endParaRPr lang="en-US" altLang="en-US" sz="1800" dirty="0">
              <a:solidFill>
                <a:schemeClr val="accent6">
                  <a:lumMod val="10000"/>
                </a:schemeClr>
              </a:solidFill>
              <a:latin typeface="Arial" pitchFamily="34" charset="0"/>
            </a:endParaRPr>
          </a:p>
        </p:txBody>
      </p:sp>
    </p:spTree>
    <p:extLst>
      <p:ext uri="{BB962C8B-B14F-4D97-AF65-F5344CB8AC3E}">
        <p14:creationId xmlns:p14="http://schemas.microsoft.com/office/powerpoint/2010/main" val="244321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9179" y="2041441"/>
            <a:ext cx="6060558" cy="24880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 name="Title 1"/>
          <p:cNvSpPr>
            <a:spLocks noGrp="1"/>
          </p:cNvSpPr>
          <p:nvPr>
            <p:ph type="title"/>
          </p:nvPr>
        </p:nvSpPr>
        <p:spPr/>
        <p:txBody>
          <a:bodyPr/>
          <a:lstStyle/>
          <a:p>
            <a:r>
              <a:rPr lang="en-US" dirty="0"/>
              <a:t>Previously Used Scoring System</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21</a:t>
            </a:fld>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1"/>
              </p:nvPr>
            </p:nvSpPr>
            <p:spPr/>
            <p:txBody>
              <a:bodyPr/>
              <a:lstStyle/>
              <a:p>
                <a:pPr marL="457200" indent="0">
                  <a:buNone/>
                </a:pPr>
                <a:endParaRPr lang="en-US" dirty="0"/>
              </a:p>
              <a:p>
                <a:pPr marL="457200" indent="0">
                  <a:buNone/>
                </a:pPr>
                <a:r>
                  <a:rPr lang="en-US" dirty="0"/>
                  <a:t>Bidder’s Score = </a:t>
                </a:r>
              </a:p>
              <a:p>
                <a:pPr marL="457200" indent="0">
                  <a:buNone/>
                </a:pPr>
                <a:endParaRPr lang="en-US" sz="800" dirty="0"/>
              </a:p>
              <a:p>
                <a:pPr marL="1600200" indent="0">
                  <a:spcBef>
                    <a:spcPts val="1800"/>
                  </a:spcBef>
                  <a:buNone/>
                </a:pPr>
                <a14:m>
                  <m:oMath xmlns:m="http://schemas.openxmlformats.org/officeDocument/2006/math">
                    <m:r>
                      <a:rPr lang="en-US" b="0" i="1" smtClean="0">
                        <a:solidFill>
                          <a:srgbClr val="C00000"/>
                        </a:solidFill>
                        <a:latin typeface="Cambria Math"/>
                      </a:rPr>
                      <m:t>35</m:t>
                    </m:r>
                    <m:r>
                      <a:rPr lang="en-US" b="0" i="1" smtClean="0">
                        <a:latin typeface="Cambria Math"/>
                      </a:rPr>
                      <m:t> </m:t>
                    </m:r>
                    <m:r>
                      <a:rPr lang="en-US" b="0" i="1" smtClean="0">
                        <a:latin typeface="Cambria Math"/>
                        <a:ea typeface="Cambria Math"/>
                      </a:rPr>
                      <m:t>×</m:t>
                    </m:r>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𝐵𝑖𝑑𝑑𝑒</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m:t>
                            </m:r>
                          </m:sup>
                        </m:sSup>
                        <m:r>
                          <a:rPr lang="en-US" b="0" i="1" smtClean="0">
                            <a:latin typeface="Cambria Math"/>
                          </a:rPr>
                          <m:t>𝑠</m:t>
                        </m:r>
                        <m:r>
                          <a:rPr lang="en-US" b="0" i="1" smtClean="0">
                            <a:latin typeface="Cambria Math"/>
                          </a:rPr>
                          <m:t> </m:t>
                        </m:r>
                        <m:r>
                          <a:rPr lang="en-US" b="0" i="1" smtClean="0">
                            <a:latin typeface="Cambria Math"/>
                          </a:rPr>
                          <m:t>𝑇𝑒𝑐h𝑛𝑖𝑐𝑎𝑙</m:t>
                        </m:r>
                        <m:r>
                          <a:rPr lang="en-US" b="0" i="1" smtClean="0">
                            <a:latin typeface="Cambria Math"/>
                          </a:rPr>
                          <m:t> </m:t>
                        </m:r>
                        <m:r>
                          <a:rPr lang="en-US" b="0" i="1" smtClean="0">
                            <a:latin typeface="Cambria Math"/>
                          </a:rPr>
                          <m:t>𝑃𝑟𝑜𝑝𝑜𝑠𝑎𝑙</m:t>
                        </m:r>
                        <m:r>
                          <a:rPr lang="en-US" b="0" i="1" smtClean="0">
                            <a:latin typeface="Cambria Math"/>
                          </a:rPr>
                          <m:t> </m:t>
                        </m:r>
                        <m:r>
                          <a:rPr lang="en-US" b="0" i="1" smtClean="0">
                            <a:latin typeface="Cambria Math"/>
                          </a:rPr>
                          <m:t>𝑆𝑐𝑜𝑟𝑒</m:t>
                        </m:r>
                      </m:num>
                      <m:den>
                        <m:r>
                          <a:rPr lang="en-US" b="0" i="1" smtClean="0">
                            <a:latin typeface="Cambria Math"/>
                          </a:rPr>
                          <m:t>𝐻𝑖𝑔h𝑒𝑠𝑡</m:t>
                        </m:r>
                        <m:r>
                          <a:rPr lang="en-US" b="0" i="1" smtClean="0">
                            <a:latin typeface="Cambria Math"/>
                          </a:rPr>
                          <m:t> </m:t>
                        </m:r>
                        <m:r>
                          <a:rPr lang="en-US" b="0" i="1" smtClean="0">
                            <a:latin typeface="Cambria Math"/>
                          </a:rPr>
                          <m:t>𝑇𝑒𝑐h𝑛𝑖𝑐𝑎𝑙</m:t>
                        </m:r>
                        <m:r>
                          <a:rPr lang="en-US" b="0" i="1" smtClean="0">
                            <a:latin typeface="Cambria Math"/>
                          </a:rPr>
                          <m:t> </m:t>
                        </m:r>
                        <m:r>
                          <a:rPr lang="en-US" b="0" i="1" smtClean="0">
                            <a:latin typeface="Cambria Math"/>
                          </a:rPr>
                          <m:t>𝑃𝑟𝑜𝑝𝑜𝑠𝑎𝑙</m:t>
                        </m:r>
                        <m:r>
                          <a:rPr lang="en-US" b="0" i="1" smtClean="0">
                            <a:latin typeface="Cambria Math"/>
                          </a:rPr>
                          <m:t> </m:t>
                        </m:r>
                        <m:r>
                          <a:rPr lang="en-US" b="0" i="1" smtClean="0">
                            <a:latin typeface="Cambria Math"/>
                          </a:rPr>
                          <m:t>𝑆𝑐𝑜𝑟𝑒</m:t>
                        </m:r>
                      </m:den>
                    </m:f>
                  </m:oMath>
                </a14:m>
                <a:r>
                  <a:rPr lang="en-US" dirty="0"/>
                  <a:t>  +</a:t>
                </a:r>
              </a:p>
              <a:p>
                <a:pPr marL="1600200" indent="0">
                  <a:spcBef>
                    <a:spcPts val="1800"/>
                  </a:spcBef>
                  <a:buNone/>
                </a:pPr>
                <a14:m>
                  <m:oMath xmlns:m="http://schemas.openxmlformats.org/officeDocument/2006/math">
                    <m:r>
                      <a:rPr lang="en-US" b="0" i="1" smtClean="0">
                        <a:solidFill>
                          <a:srgbClr val="C00000"/>
                        </a:solidFill>
                        <a:latin typeface="Cambria Math"/>
                      </a:rPr>
                      <m:t>60</m:t>
                    </m:r>
                    <m:r>
                      <a:rPr lang="en-US" i="1">
                        <a:latin typeface="Cambria Math"/>
                      </a:rPr>
                      <m:t> </m:t>
                    </m:r>
                    <m:r>
                      <a:rPr lang="en-US" i="1" smtClean="0">
                        <a:latin typeface="Cambria Math"/>
                        <a:ea typeface="Cambria Math"/>
                      </a:rPr>
                      <m:t>×</m:t>
                    </m:r>
                    <m:r>
                      <a:rPr lang="en-US" i="1">
                        <a:latin typeface="Cambria Math"/>
                      </a:rPr>
                      <m:t> </m:t>
                    </m:r>
                    <m:f>
                      <m:fPr>
                        <m:ctrlPr>
                          <a:rPr lang="en-US" i="1">
                            <a:latin typeface="Cambria Math" panose="02040503050406030204" pitchFamily="18" charset="0"/>
                          </a:rPr>
                        </m:ctrlPr>
                      </m:fPr>
                      <m:num>
                        <m:r>
                          <a:rPr lang="en-US" b="0" i="1" smtClean="0">
                            <a:latin typeface="Cambria Math"/>
                          </a:rPr>
                          <m:t>𝐿𝑜𝑤𝑒𝑠𝑡</m:t>
                        </m:r>
                        <m:r>
                          <a:rPr lang="en-US" b="0" i="1" smtClean="0">
                            <a:latin typeface="Cambria Math"/>
                          </a:rPr>
                          <m:t> </m:t>
                        </m:r>
                        <m:r>
                          <a:rPr lang="en-US" b="0" i="1" smtClean="0">
                            <a:latin typeface="Cambria Math"/>
                          </a:rPr>
                          <m:t>𝑃𝑟𝑖𝑐𝑒</m:t>
                        </m:r>
                        <m:r>
                          <a:rPr lang="en-US" b="0" i="1" smtClean="0">
                            <a:latin typeface="Cambria Math"/>
                          </a:rPr>
                          <m:t> </m:t>
                        </m:r>
                        <m:r>
                          <a:rPr lang="en-US" b="0" i="1" smtClean="0">
                            <a:latin typeface="Cambria Math"/>
                          </a:rPr>
                          <m:t>𝑃𝑟𝑜𝑝𝑜𝑠𝑎𝑙</m:t>
                        </m:r>
                      </m:num>
                      <m:den>
                        <m:r>
                          <a:rPr lang="en-US" b="0" i="1" smtClean="0">
                            <a:latin typeface="Cambria Math"/>
                          </a:rPr>
                          <m:t>𝐵𝑖𝑑𝑑𝑒</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m:t>
                            </m:r>
                          </m:sup>
                        </m:sSup>
                        <m:r>
                          <a:rPr lang="en-US" b="0" i="1" smtClean="0">
                            <a:latin typeface="Cambria Math"/>
                          </a:rPr>
                          <m:t>𝑠</m:t>
                        </m:r>
                        <m:r>
                          <a:rPr lang="en-US" b="0" i="1" smtClean="0">
                            <a:latin typeface="Cambria Math"/>
                          </a:rPr>
                          <m:t> </m:t>
                        </m:r>
                        <m:r>
                          <a:rPr lang="en-US" i="1">
                            <a:latin typeface="Cambria Math"/>
                          </a:rPr>
                          <m:t>𝑃𝑟𝑜𝑝𝑜𝑠𝑎𝑙</m:t>
                        </m:r>
                        <m:r>
                          <a:rPr lang="en-US" i="1">
                            <a:latin typeface="Cambria Math"/>
                          </a:rPr>
                          <m:t> </m:t>
                        </m:r>
                        <m:r>
                          <a:rPr lang="en-US" i="1">
                            <a:latin typeface="Cambria Math"/>
                          </a:rPr>
                          <m:t>𝑆𝑐𝑜𝑟𝑒</m:t>
                        </m:r>
                      </m:den>
                    </m:f>
                  </m:oMath>
                </a14:m>
                <a:r>
                  <a:rPr lang="en-US" dirty="0"/>
                  <a:t>  +</a:t>
                </a:r>
              </a:p>
              <a:p>
                <a:pPr marL="1600200" indent="0">
                  <a:spcBef>
                    <a:spcPts val="1800"/>
                  </a:spcBef>
                  <a:buNone/>
                </a:pPr>
                <a:r>
                  <a:rPr lang="en-US" b="0" dirty="0"/>
                  <a:t>  </a:t>
                </a:r>
                <a14:m>
                  <m:oMath xmlns:m="http://schemas.openxmlformats.org/officeDocument/2006/math">
                    <m:r>
                      <a:rPr lang="en-US" b="0" i="1" smtClean="0">
                        <a:solidFill>
                          <a:srgbClr val="C00000"/>
                        </a:solidFill>
                        <a:latin typeface="Cambria Math"/>
                      </a:rPr>
                      <m:t>5</m:t>
                    </m:r>
                    <m:r>
                      <a:rPr lang="en-US" b="0" i="1" smtClean="0">
                        <a:latin typeface="Cambria Math"/>
                      </a:rPr>
                      <m:t> </m:t>
                    </m:r>
                    <m:r>
                      <a:rPr lang="en-US" i="1">
                        <a:latin typeface="Cambria Math"/>
                        <a:ea typeface="Cambria Math"/>
                      </a:rPr>
                      <m:t>×</m:t>
                    </m:r>
                    <m:r>
                      <a:rPr lang="en-US" i="1">
                        <a:latin typeface="Cambria Math"/>
                      </a:rPr>
                      <m:t> </m:t>
                    </m:r>
                    <m:f>
                      <m:fPr>
                        <m:ctrlPr>
                          <a:rPr lang="en-US" i="1">
                            <a:latin typeface="Cambria Math" panose="02040503050406030204" pitchFamily="18" charset="0"/>
                          </a:rPr>
                        </m:ctrlPr>
                      </m:fPr>
                      <m:num>
                        <m:r>
                          <a:rPr lang="en-US" b="0" i="1" smtClean="0">
                            <a:latin typeface="Cambria Math"/>
                          </a:rPr>
                          <m:t>𝑆h𝑜𝑟𝑡𝑒𝑠𝑡</m:t>
                        </m:r>
                        <m:r>
                          <a:rPr lang="en-US" b="0" i="1" smtClean="0">
                            <a:latin typeface="Cambria Math"/>
                          </a:rPr>
                          <m:t> </m:t>
                        </m:r>
                        <m:r>
                          <a:rPr lang="en-US" b="0" i="1" smtClean="0">
                            <a:latin typeface="Cambria Math"/>
                          </a:rPr>
                          <m:t>𝑃𝑟𝑜𝑗𝑒𝑐𝑡</m:t>
                        </m:r>
                        <m:r>
                          <a:rPr lang="en-US" b="0" i="1" smtClean="0">
                            <a:latin typeface="Cambria Math"/>
                          </a:rPr>
                          <m:t> </m:t>
                        </m:r>
                        <m:r>
                          <a:rPr lang="en-US" b="0" i="1" smtClean="0">
                            <a:latin typeface="Cambria Math"/>
                          </a:rPr>
                          <m:t>𝐷𝑢𝑟𝑎𝑡𝑖𝑜𝑛</m:t>
                        </m:r>
                      </m:num>
                      <m:den>
                        <m:r>
                          <a:rPr lang="en-US" i="1">
                            <a:latin typeface="Cambria Math"/>
                          </a:rPr>
                          <m:t>𝐵𝑖𝑑𝑑𝑒</m:t>
                        </m:r>
                        <m:sSup>
                          <m:sSupPr>
                            <m:ctrlPr>
                              <a:rPr lang="en-US" i="1">
                                <a:latin typeface="Cambria Math" panose="02040503050406030204" pitchFamily="18" charset="0"/>
                              </a:rPr>
                            </m:ctrlPr>
                          </m:sSupPr>
                          <m:e>
                            <m:r>
                              <a:rPr lang="en-US" i="1">
                                <a:latin typeface="Cambria Math"/>
                              </a:rPr>
                              <m:t>𝑟</m:t>
                            </m:r>
                          </m:e>
                          <m:sup>
                            <m:r>
                              <a:rPr lang="en-US" i="1">
                                <a:latin typeface="Cambria Math"/>
                              </a:rPr>
                              <m:t>′</m:t>
                            </m:r>
                          </m:sup>
                        </m:sSup>
                        <m:r>
                          <a:rPr lang="en-US" i="1">
                            <a:latin typeface="Cambria Math"/>
                          </a:rPr>
                          <m:t>𝑠</m:t>
                        </m:r>
                        <m:r>
                          <a:rPr lang="en-US" i="1">
                            <a:latin typeface="Cambria Math"/>
                          </a:rPr>
                          <m:t> </m:t>
                        </m:r>
                        <m:r>
                          <a:rPr lang="en-US" b="0" i="1" smtClean="0">
                            <a:latin typeface="Cambria Math"/>
                          </a:rPr>
                          <m:t>𝑃𝑟𝑜𝑗𝑒𝑐𝑡</m:t>
                        </m:r>
                        <m:r>
                          <a:rPr lang="en-US" b="0" i="1" smtClean="0">
                            <a:latin typeface="Cambria Math"/>
                          </a:rPr>
                          <m:t> </m:t>
                        </m:r>
                        <m:r>
                          <a:rPr lang="en-US" b="0" i="1" smtClean="0">
                            <a:latin typeface="Cambria Math"/>
                          </a:rPr>
                          <m:t>𝐷𝑢𝑟𝑎𝑡𝑖𝑜𝑛</m:t>
                        </m:r>
                      </m:den>
                    </m:f>
                  </m:oMath>
                </a14:m>
                <a:endParaRPr lang="en-US" dirty="0"/>
              </a:p>
              <a:p>
                <a:pPr marL="0" indent="0" algn="ctr">
                  <a:spcBef>
                    <a:spcPts val="1800"/>
                  </a:spcBef>
                  <a:buNone/>
                </a:pPr>
                <a:endParaRPr lang="en-US" dirty="0"/>
              </a:p>
              <a:p>
                <a:pPr marL="0" indent="0" algn="ctr">
                  <a:spcBef>
                    <a:spcPts val="1800"/>
                  </a:spcBef>
                  <a:buNone/>
                </a:pPr>
                <a:r>
                  <a:rPr lang="en-US" sz="1800" dirty="0"/>
                  <a:t>(normalized weighted criteria)</a:t>
                </a:r>
              </a:p>
            </p:txBody>
          </p:sp>
        </mc:Choice>
        <mc:Fallback xmlns="">
          <p:sp>
            <p:nvSpPr>
              <p:cNvPr id="4" name="Content Placeholder 3"/>
              <p:cNvSpPr>
                <a:spLocks noGrp="1" noRot="1" noChangeAspect="1" noMove="1" noResize="1" noEditPoints="1" noAdjustHandles="1" noChangeArrowheads="1" noChangeShapeType="1" noTextEdit="1"/>
              </p:cNvSpPr>
              <p:nvPr>
                <p:ph sz="quarter" idx="11"/>
              </p:nvPr>
            </p:nvSpPr>
            <p:spPr>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308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Selection Best Practices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22</a:t>
            </a:fld>
            <a:endParaRPr lang="en-US" dirty="0"/>
          </a:p>
        </p:txBody>
      </p:sp>
      <p:sp>
        <p:nvSpPr>
          <p:cNvPr id="4" name="Content Placeholder 3"/>
          <p:cNvSpPr>
            <a:spLocks noGrp="1"/>
          </p:cNvSpPr>
          <p:nvPr>
            <p:ph sz="quarter" idx="11"/>
          </p:nvPr>
        </p:nvSpPr>
        <p:spPr/>
        <p:txBody>
          <a:bodyPr/>
          <a:lstStyle/>
          <a:p>
            <a:r>
              <a:rPr lang="en-US" dirty="0"/>
              <a:t>Minimize subjectivity</a:t>
            </a:r>
          </a:p>
          <a:p>
            <a:r>
              <a:rPr lang="en-US" dirty="0"/>
              <a:t>Strive for efficient RFQ/RFP processes (don’t ask for too much!)</a:t>
            </a:r>
          </a:p>
          <a:p>
            <a:r>
              <a:rPr lang="en-US" dirty="0"/>
              <a:t>Provide transparent evaluation process, criteria, and rating systems to attract and retain industry confidence</a:t>
            </a:r>
          </a:p>
          <a:p>
            <a:r>
              <a:rPr lang="en-US" dirty="0"/>
              <a:t>Provide evaluation training</a:t>
            </a:r>
          </a:p>
          <a:p>
            <a:r>
              <a:rPr lang="en-US" dirty="0"/>
              <a:t>Offer post-award debriefings to promote transparency</a:t>
            </a:r>
          </a:p>
        </p:txBody>
      </p:sp>
    </p:spTree>
    <p:extLst>
      <p:ext uri="{BB962C8B-B14F-4D97-AF65-F5344CB8AC3E}">
        <p14:creationId xmlns:p14="http://schemas.microsoft.com/office/powerpoint/2010/main" val="314577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Considerations</a:t>
            </a:r>
          </a:p>
        </p:txBody>
      </p:sp>
    </p:spTree>
    <p:extLst>
      <p:ext uri="{BB962C8B-B14F-4D97-AF65-F5344CB8AC3E}">
        <p14:creationId xmlns:p14="http://schemas.microsoft.com/office/powerpoint/2010/main" val="383258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Obstacles/Risks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24</a:t>
            </a:fld>
            <a:endParaRPr lang="en-US" dirty="0"/>
          </a:p>
        </p:txBody>
      </p:sp>
      <p:sp>
        <p:nvSpPr>
          <p:cNvPr id="4" name="Content Placeholder 3"/>
          <p:cNvSpPr>
            <a:spLocks noGrp="1"/>
          </p:cNvSpPr>
          <p:nvPr>
            <p:ph sz="quarter" idx="11"/>
          </p:nvPr>
        </p:nvSpPr>
        <p:spPr/>
        <p:txBody>
          <a:bodyPr>
            <a:normAutofit fontScale="92500"/>
          </a:bodyPr>
          <a:lstStyle/>
          <a:p>
            <a:r>
              <a:rPr lang="en-US" dirty="0"/>
              <a:t>Procurement Time</a:t>
            </a:r>
          </a:p>
          <a:p>
            <a:pPr lvl="1"/>
            <a:r>
              <a:rPr lang="en-US" dirty="0"/>
              <a:t>One-Step Low Bid</a:t>
            </a:r>
          </a:p>
          <a:p>
            <a:pPr lvl="2"/>
            <a:r>
              <a:rPr lang="en-US" dirty="0"/>
              <a:t>8 to 12 weeks (similar to traditional DBB letting schedule)</a:t>
            </a:r>
          </a:p>
          <a:p>
            <a:pPr lvl="2"/>
            <a:r>
              <a:rPr lang="en-US" dirty="0"/>
              <a:t>Minimal owner involvement</a:t>
            </a:r>
          </a:p>
          <a:p>
            <a:pPr lvl="1"/>
            <a:r>
              <a:rPr lang="en-US" dirty="0"/>
              <a:t>Two-Step Low Bid</a:t>
            </a:r>
          </a:p>
          <a:p>
            <a:pPr lvl="2"/>
            <a:r>
              <a:rPr lang="en-US" dirty="0"/>
              <a:t>SOQ = 12 weeks; RFP = 12 to 18 weeks</a:t>
            </a:r>
          </a:p>
          <a:p>
            <a:pPr lvl="1"/>
            <a:r>
              <a:rPr lang="en-US" dirty="0"/>
              <a:t>Two-Step Technically Responsive Low-Bid</a:t>
            </a:r>
          </a:p>
          <a:p>
            <a:pPr lvl="2"/>
            <a:r>
              <a:rPr lang="en-US" dirty="0"/>
              <a:t>SOQ = 8 weeks; RFP = 18 to 22 weeks</a:t>
            </a:r>
          </a:p>
          <a:p>
            <a:pPr lvl="2"/>
            <a:r>
              <a:rPr lang="en-US" dirty="0"/>
              <a:t>More resource intensive to prepare and review proposals</a:t>
            </a:r>
          </a:p>
          <a:p>
            <a:pPr lvl="1"/>
            <a:r>
              <a:rPr lang="en-US" dirty="0"/>
              <a:t>Value-Based</a:t>
            </a:r>
          </a:p>
          <a:p>
            <a:pPr lvl="2"/>
            <a:r>
              <a:rPr lang="en-US" dirty="0"/>
              <a:t>SOQ = 8 weeks; RFP = 18 to 22 weeks</a:t>
            </a:r>
          </a:p>
          <a:p>
            <a:pPr lvl="2"/>
            <a:r>
              <a:rPr lang="en-US" dirty="0"/>
              <a:t>More resource intensive to prepare and review proposals</a:t>
            </a:r>
          </a:p>
          <a:p>
            <a:pPr lvl="2"/>
            <a:r>
              <a:rPr lang="en-US" dirty="0"/>
              <a:t>Subjectivity of evaluation (qualitative factors can be difficult to define and evaluate)</a:t>
            </a:r>
          </a:p>
          <a:p>
            <a:r>
              <a:rPr lang="en-US" dirty="0"/>
              <a:t>Potential for reduced competition</a:t>
            </a:r>
          </a:p>
          <a:p>
            <a:r>
              <a:rPr lang="en-US" dirty="0"/>
              <a:t>Potential for bid protests</a:t>
            </a:r>
          </a:p>
          <a:p>
            <a:pPr lvl="1"/>
            <a:endParaRPr lang="en-US" dirty="0"/>
          </a:p>
        </p:txBody>
      </p:sp>
    </p:spTree>
    <p:extLst>
      <p:ext uri="{BB962C8B-B14F-4D97-AF65-F5344CB8AC3E}">
        <p14:creationId xmlns:p14="http://schemas.microsoft.com/office/powerpoint/2010/main" val="70661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Protest Areas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25</a:t>
            </a:fld>
            <a:endParaRPr lang="en-US" dirty="0"/>
          </a:p>
        </p:txBody>
      </p:sp>
      <p:sp>
        <p:nvSpPr>
          <p:cNvPr id="4" name="Content Placeholder 3"/>
          <p:cNvSpPr>
            <a:spLocks noGrp="1"/>
          </p:cNvSpPr>
          <p:nvPr>
            <p:ph sz="quarter" idx="11"/>
          </p:nvPr>
        </p:nvSpPr>
        <p:spPr/>
        <p:txBody>
          <a:bodyPr/>
          <a:lstStyle/>
          <a:p>
            <a:r>
              <a:rPr lang="en-US" dirty="0"/>
              <a:t>Short-Listing</a:t>
            </a:r>
          </a:p>
          <a:p>
            <a:pPr lvl="1"/>
            <a:r>
              <a:rPr lang="en-US" dirty="0"/>
              <a:t>Scoring issues: minor differences in scores unsupported or unjustified</a:t>
            </a:r>
          </a:p>
          <a:p>
            <a:pPr lvl="1"/>
            <a:r>
              <a:rPr lang="en-US" dirty="0"/>
              <a:t>Inaccurate or unfair past performance ratings</a:t>
            </a:r>
          </a:p>
          <a:p>
            <a:r>
              <a:rPr lang="en-US" dirty="0"/>
              <a:t>Evaluation/Selection</a:t>
            </a:r>
          </a:p>
          <a:p>
            <a:pPr lvl="1"/>
            <a:r>
              <a:rPr lang="en-US" dirty="0"/>
              <a:t>Unjustified selection of higher priced proposal</a:t>
            </a:r>
          </a:p>
          <a:p>
            <a:pPr lvl="1"/>
            <a:r>
              <a:rPr lang="en-US" dirty="0"/>
              <a:t>Ambiguous selection decision</a:t>
            </a:r>
          </a:p>
          <a:p>
            <a:pPr lvl="1"/>
            <a:r>
              <a:rPr lang="en-US" dirty="0"/>
              <a:t>Scope misinterpretation</a:t>
            </a:r>
          </a:p>
          <a:p>
            <a:pPr lvl="1"/>
            <a:r>
              <a:rPr lang="en-US" dirty="0"/>
              <a:t>Failure to follow evaluation criteria</a:t>
            </a:r>
          </a:p>
          <a:p>
            <a:pPr lvl="1"/>
            <a:r>
              <a:rPr lang="en-US" dirty="0"/>
              <a:t>Unsupported or inadequately documented decision</a:t>
            </a:r>
          </a:p>
          <a:p>
            <a:pPr lvl="1"/>
            <a:r>
              <a:rPr lang="en-US" dirty="0"/>
              <a:t>Misleading discussions</a:t>
            </a:r>
          </a:p>
        </p:txBody>
      </p:sp>
    </p:spTree>
    <p:extLst>
      <p:ext uri="{BB962C8B-B14F-4D97-AF65-F5344CB8AC3E}">
        <p14:creationId xmlns:p14="http://schemas.microsoft.com/office/powerpoint/2010/main" val="1602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Design</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26</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571037459"/>
              </p:ext>
            </p:extLst>
          </p:nvPr>
        </p:nvGraphicFramePr>
        <p:xfrm>
          <a:off x="304800" y="925513"/>
          <a:ext cx="8477250" cy="3997960"/>
        </p:xfrm>
        <a:graphic>
          <a:graphicData uri="http://schemas.openxmlformats.org/drawingml/2006/table">
            <a:tbl>
              <a:tblPr firstRow="1" bandRow="1">
                <a:tableStyleId>{5C22544A-7EE6-4342-B048-85BDC9FD1C3A}</a:tableStyleId>
              </a:tblPr>
              <a:tblGrid>
                <a:gridCol w="2555358">
                  <a:extLst>
                    <a:ext uri="{9D8B030D-6E8A-4147-A177-3AD203B41FA5}">
                      <a16:colId xmlns:a16="http://schemas.microsoft.com/office/drawing/2014/main" val="20000"/>
                    </a:ext>
                  </a:extLst>
                </a:gridCol>
                <a:gridCol w="2955851">
                  <a:extLst>
                    <a:ext uri="{9D8B030D-6E8A-4147-A177-3AD203B41FA5}">
                      <a16:colId xmlns:a16="http://schemas.microsoft.com/office/drawing/2014/main" val="20001"/>
                    </a:ext>
                  </a:extLst>
                </a:gridCol>
                <a:gridCol w="296604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30%</a:t>
                      </a:r>
                      <a:r>
                        <a:rPr lang="en-US" baseline="0" dirty="0"/>
                        <a:t> Design or More</a:t>
                      </a:r>
                      <a:endParaRPr lang="en-US" dirty="0"/>
                    </a:p>
                  </a:txBody>
                  <a:tcPr/>
                </a:tc>
                <a:tc>
                  <a:txBody>
                    <a:bodyPr/>
                    <a:lstStyle/>
                    <a:p>
                      <a:pPr algn="ctr"/>
                      <a:r>
                        <a:rPr lang="en-US" dirty="0"/>
                        <a:t>Less</a:t>
                      </a:r>
                      <a:r>
                        <a:rPr lang="en-US" baseline="0" dirty="0"/>
                        <a:t> than 30% Design</a:t>
                      </a:r>
                      <a:endParaRPr lang="en-US" dirty="0"/>
                    </a:p>
                  </a:txBody>
                  <a:tcPr/>
                </a:tc>
                <a:extLst>
                  <a:ext uri="{0D108BD9-81ED-4DB2-BD59-A6C34878D82A}">
                    <a16:rowId xmlns:a16="http://schemas.microsoft.com/office/drawing/2014/main" val="10000"/>
                  </a:ext>
                </a:extLst>
              </a:tr>
              <a:tr h="370840">
                <a:tc>
                  <a:txBody>
                    <a:bodyPr/>
                    <a:lstStyle/>
                    <a:p>
                      <a:r>
                        <a:rPr lang="en-US" dirty="0"/>
                        <a:t>Design</a:t>
                      </a:r>
                      <a:r>
                        <a:rPr lang="en-US" baseline="0" dirty="0"/>
                        <a:t> </a:t>
                      </a:r>
                      <a:r>
                        <a:rPr lang="en-US" dirty="0"/>
                        <a:t>Risk</a:t>
                      </a:r>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More design</a:t>
                      </a:r>
                      <a:r>
                        <a:rPr lang="en-US" baseline="0" dirty="0"/>
                        <a:t> </a:t>
                      </a:r>
                      <a:r>
                        <a:rPr lang="en-US" dirty="0"/>
                        <a:t>risk stays</a:t>
                      </a:r>
                      <a:r>
                        <a:rPr lang="en-US" baseline="0" dirty="0"/>
                        <a:t> with owner</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DBT assumes more design risk</a:t>
                      </a:r>
                    </a:p>
                    <a:p>
                      <a:endParaRPr lang="en-US" dirty="0"/>
                    </a:p>
                  </a:txBody>
                  <a:tcPr/>
                </a:tc>
                <a:extLst>
                  <a:ext uri="{0D108BD9-81ED-4DB2-BD59-A6C34878D82A}">
                    <a16:rowId xmlns:a16="http://schemas.microsoft.com/office/drawing/2014/main" val="10001"/>
                  </a:ext>
                </a:extLst>
              </a:tr>
              <a:tr h="370840">
                <a:tc>
                  <a:txBody>
                    <a:bodyPr/>
                    <a:lstStyle/>
                    <a:p>
                      <a:r>
                        <a:rPr lang="en-US" dirty="0"/>
                        <a:t>Procurement Strategy</a:t>
                      </a:r>
                    </a:p>
                  </a:txBody>
                  <a:tcPr/>
                </a:tc>
                <a:tc>
                  <a:txBody>
                    <a:bodyPr/>
                    <a:lstStyle/>
                    <a:p>
                      <a:pPr marL="0" lvl="1" indent="0">
                        <a:spcBef>
                          <a:spcPts val="600"/>
                        </a:spcBef>
                        <a:spcAft>
                          <a:spcPts val="600"/>
                        </a:spcAft>
                        <a:buFont typeface="Arial" panose="020B0604020202020204" pitchFamily="34" charset="0"/>
                        <a:buNone/>
                      </a:pPr>
                      <a:r>
                        <a:rPr lang="en-US" dirty="0"/>
                        <a:t>Typically low-bid</a:t>
                      </a:r>
                    </a:p>
                    <a:p>
                      <a:endParaRPr lang="en-US" dirty="0"/>
                    </a:p>
                  </a:txBody>
                  <a:tcPr/>
                </a:tc>
                <a:tc>
                  <a:txBody>
                    <a:bodyPr/>
                    <a:lstStyle/>
                    <a:p>
                      <a:pPr marL="0" lvl="1" indent="0">
                        <a:spcBef>
                          <a:spcPts val="600"/>
                        </a:spcBef>
                        <a:spcAft>
                          <a:spcPts val="600"/>
                        </a:spcAft>
                        <a:buFont typeface="Arial" panose="020B0604020202020204" pitchFamily="34" charset="0"/>
                        <a:buNone/>
                      </a:pPr>
                      <a:r>
                        <a:rPr lang="en-US" dirty="0"/>
                        <a:t>Candidate for value-based procurement</a:t>
                      </a:r>
                    </a:p>
                  </a:txBody>
                  <a:tcPr/>
                </a:tc>
                <a:extLst>
                  <a:ext uri="{0D108BD9-81ED-4DB2-BD59-A6C34878D82A}">
                    <a16:rowId xmlns:a16="http://schemas.microsoft.com/office/drawing/2014/main" val="10002"/>
                  </a:ext>
                </a:extLst>
              </a:tr>
              <a:tr h="370840">
                <a:tc>
                  <a:txBody>
                    <a:bodyPr/>
                    <a:lstStyle/>
                    <a:p>
                      <a:r>
                        <a:rPr lang="en-US" dirty="0"/>
                        <a:t>DBT Selection</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More price-oriented selection</a:t>
                      </a:r>
                    </a:p>
                    <a:p>
                      <a:endParaRPr lang="en-US" dirty="0"/>
                    </a:p>
                  </a:txBody>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Greater emphasis placed on technical qualifications:</a:t>
                      </a:r>
                    </a:p>
                    <a:p>
                      <a:pPr marL="2857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US" sz="1600" dirty="0"/>
                        <a:t>DBT’s proposed solution</a:t>
                      </a:r>
                    </a:p>
                    <a:p>
                      <a:pPr marL="2857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US" sz="1600" dirty="0"/>
                        <a:t>Project approach</a:t>
                      </a:r>
                    </a:p>
                    <a:p>
                      <a:pPr marL="2857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US" sz="1600" dirty="0"/>
                        <a:t>Personnel</a:t>
                      </a:r>
                    </a:p>
                    <a:p>
                      <a:pPr marL="2857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US" sz="1600" dirty="0"/>
                        <a:t>Experience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173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Technical Concepts (ATC)</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27</a:t>
            </a:fld>
            <a:endParaRPr lang="en-US" dirty="0"/>
          </a:p>
        </p:txBody>
      </p:sp>
      <p:sp>
        <p:nvSpPr>
          <p:cNvPr id="4" name="Content Placeholder 3"/>
          <p:cNvSpPr>
            <a:spLocks noGrp="1"/>
          </p:cNvSpPr>
          <p:nvPr>
            <p:ph sz="quarter" idx="11"/>
          </p:nvPr>
        </p:nvSpPr>
        <p:spPr/>
        <p:txBody>
          <a:bodyPr/>
          <a:lstStyle/>
          <a:p>
            <a:r>
              <a:rPr lang="en-US" dirty="0"/>
              <a:t>Per FHWA:</a:t>
            </a:r>
          </a:p>
          <a:p>
            <a:endParaRPr lang="en-US" dirty="0"/>
          </a:p>
          <a:p>
            <a:pPr marL="0" indent="0">
              <a:buNone/>
            </a:pPr>
            <a:r>
              <a:rPr lang="en-US" i="1" dirty="0"/>
              <a:t>A request by a proposer to modify a contract requirement, specifically for that proposer’s use in gaining a competitive benefit during the bidding or proposal process … [that] provides a solution that is </a:t>
            </a:r>
            <a:r>
              <a:rPr lang="en-US" i="1" u="sng" dirty="0">
                <a:solidFill>
                  <a:srgbClr val="FF0000"/>
                </a:solidFill>
              </a:rPr>
              <a:t>equal to</a:t>
            </a:r>
            <a:r>
              <a:rPr lang="en-US" i="1" dirty="0">
                <a:solidFill>
                  <a:srgbClr val="FF0000"/>
                </a:solidFill>
              </a:rPr>
              <a:t> </a:t>
            </a:r>
            <a:r>
              <a:rPr lang="en-US" i="1" dirty="0"/>
              <a:t>or </a:t>
            </a:r>
            <a:r>
              <a:rPr lang="en-US" i="1" u="sng" dirty="0">
                <a:solidFill>
                  <a:srgbClr val="FF0000"/>
                </a:solidFill>
              </a:rPr>
              <a:t>better than</a:t>
            </a:r>
            <a:r>
              <a:rPr lang="en-US" i="1" dirty="0">
                <a:solidFill>
                  <a:srgbClr val="FF0000"/>
                </a:solidFill>
              </a:rPr>
              <a:t> </a:t>
            </a:r>
            <a:r>
              <a:rPr lang="en-US" i="1" dirty="0"/>
              <a:t>the owner’s base design requirements.  </a:t>
            </a:r>
          </a:p>
        </p:txBody>
      </p:sp>
    </p:spTree>
    <p:extLst>
      <p:ext uri="{BB962C8B-B14F-4D97-AF65-F5344CB8AC3E}">
        <p14:creationId xmlns:p14="http://schemas.microsoft.com/office/powerpoint/2010/main" val="4178110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ATC Submittal and Evaluation Process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28</a:t>
            </a:fld>
            <a:endParaRPr lang="en-US" dirty="0"/>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786384"/>
            <a:ext cx="8814816" cy="533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85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461665"/>
          </a:xfrm>
        </p:spPr>
        <p:txBody>
          <a:bodyPr/>
          <a:lstStyle/>
          <a:p>
            <a:r>
              <a:rPr lang="en-US" dirty="0"/>
              <a:t>Procurement Summary</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29</a:t>
            </a:fld>
            <a:endParaRPr lang="en-US" dirty="0"/>
          </a:p>
        </p:txBody>
      </p:sp>
      <p:sp>
        <p:nvSpPr>
          <p:cNvPr id="4" name="Content Placeholder 3"/>
          <p:cNvSpPr>
            <a:spLocks noGrp="1"/>
          </p:cNvSpPr>
          <p:nvPr>
            <p:ph sz="quarter" idx="11"/>
          </p:nvPr>
        </p:nvSpPr>
        <p:spPr/>
        <p:txBody>
          <a:bodyPr/>
          <a:lstStyle/>
          <a:p>
            <a:r>
              <a:rPr lang="en-US" dirty="0"/>
              <a:t>Use the procurement approach that best fits project needs and goals</a:t>
            </a:r>
          </a:p>
          <a:p>
            <a:r>
              <a:rPr lang="en-US" dirty="0"/>
              <a:t>Evaluate proposals based on criteria that:</a:t>
            </a:r>
          </a:p>
          <a:p>
            <a:pPr lvl="1"/>
            <a:r>
              <a:rPr lang="en-US" dirty="0"/>
              <a:t>Add value to the process</a:t>
            </a:r>
          </a:p>
          <a:p>
            <a:pPr lvl="1"/>
            <a:r>
              <a:rPr lang="en-US" dirty="0"/>
              <a:t>Don’t overly burden the DBT or the Department</a:t>
            </a:r>
          </a:p>
          <a:p>
            <a:r>
              <a:rPr lang="en-US" dirty="0"/>
              <a:t>Less preliminary design by ODOT = greater the contractor’s ability to innovate/influence costs</a:t>
            </a:r>
          </a:p>
          <a:p>
            <a:r>
              <a:rPr lang="en-US" dirty="0"/>
              <a:t>Consider awarding stipends to attract competition </a:t>
            </a:r>
          </a:p>
          <a:p>
            <a:r>
              <a:rPr lang="en-US" dirty="0"/>
              <a:t>Consider allowing ATCs to promote innovation</a:t>
            </a:r>
          </a:p>
          <a:p>
            <a:endParaRPr lang="en-US" dirty="0"/>
          </a:p>
        </p:txBody>
      </p:sp>
    </p:spTree>
    <p:extLst>
      <p:ext uri="{BB962C8B-B14F-4D97-AF65-F5344CB8AC3E}">
        <p14:creationId xmlns:p14="http://schemas.microsoft.com/office/powerpoint/2010/main" val="9300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Contents </a:t>
            </a:r>
          </a:p>
        </p:txBody>
      </p:sp>
      <p:sp>
        <p:nvSpPr>
          <p:cNvPr id="7" name="Isosceles Triangle 6"/>
          <p:cNvSpPr/>
          <p:nvPr/>
        </p:nvSpPr>
        <p:spPr>
          <a:xfrm rot="10800000">
            <a:off x="341312" y="1535906"/>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8" name="Rectangle 7"/>
          <p:cNvSpPr/>
          <p:nvPr>
            <p:custDataLst>
              <p:tags r:id="rId1"/>
            </p:custDataLst>
          </p:nvPr>
        </p:nvSpPr>
        <p:spPr bwMode="auto">
          <a:xfrm rot="10800000" flipH="1" flipV="1">
            <a:off x="479611" y="1066116"/>
            <a:ext cx="7216589" cy="585216"/>
          </a:xfrm>
          <a:prstGeom prst="rect">
            <a:avLst/>
          </a:prstGeom>
          <a:gradFill flip="none" rotWithShape="1">
            <a:gsLst>
              <a:gs pos="0">
                <a:schemeClr val="bg1">
                  <a:lumMod val="95000"/>
                </a:schemeClr>
              </a:gs>
              <a:gs pos="50000">
                <a:srgbClr val="E6E6E6"/>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fontAlgn="auto">
              <a:spcBef>
                <a:spcPts val="0"/>
              </a:spcBef>
              <a:spcAft>
                <a:spcPts val="0"/>
              </a:spcAft>
            </a:pPr>
            <a:r>
              <a:rPr lang="en-US" sz="2000" dirty="0">
                <a:solidFill>
                  <a:prstClr val="black"/>
                </a:solidFill>
                <a:latin typeface="Arial"/>
              </a:rPr>
              <a:t>Procurement Process</a:t>
            </a:r>
          </a:p>
        </p:txBody>
      </p:sp>
      <p:sp>
        <p:nvSpPr>
          <p:cNvPr id="9" name="Rectangle 8"/>
          <p:cNvSpPr/>
          <p:nvPr>
            <p:custDataLst>
              <p:tags r:id="rId2"/>
            </p:custDataLst>
          </p:nvPr>
        </p:nvSpPr>
        <p:spPr bwMode="auto">
          <a:xfrm rot="10800000" flipH="1" flipV="1">
            <a:off x="479611" y="1733131"/>
            <a:ext cx="7216589" cy="585216"/>
          </a:xfrm>
          <a:prstGeom prst="rect">
            <a:avLst/>
          </a:prstGeom>
          <a:gradFill flip="none" rotWithShape="1">
            <a:gsLst>
              <a:gs pos="0">
                <a:schemeClr val="bg1">
                  <a:lumMod val="95000"/>
                </a:schemeClr>
              </a:gs>
              <a:gs pos="50000">
                <a:srgbClr val="E6E6E6"/>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fontAlgn="auto">
              <a:spcBef>
                <a:spcPts val="0"/>
              </a:spcBef>
              <a:spcAft>
                <a:spcPts val="0"/>
              </a:spcAft>
            </a:pPr>
            <a:r>
              <a:rPr lang="en-US" sz="2000" dirty="0">
                <a:solidFill>
                  <a:prstClr val="black"/>
                </a:solidFill>
                <a:latin typeface="Arial"/>
              </a:rPr>
              <a:t>Procurement Considerations</a:t>
            </a:r>
          </a:p>
        </p:txBody>
      </p:sp>
      <p:sp>
        <p:nvSpPr>
          <p:cNvPr id="10" name="Rectangle 9"/>
          <p:cNvSpPr/>
          <p:nvPr>
            <p:custDataLst>
              <p:tags r:id="rId3"/>
            </p:custDataLst>
          </p:nvPr>
        </p:nvSpPr>
        <p:spPr bwMode="auto">
          <a:xfrm rot="10800000" flipH="1" flipV="1">
            <a:off x="479611" y="2400146"/>
            <a:ext cx="7216589" cy="585216"/>
          </a:xfrm>
          <a:prstGeom prst="rect">
            <a:avLst/>
          </a:prstGeom>
          <a:gradFill flip="none" rotWithShape="1">
            <a:gsLst>
              <a:gs pos="0">
                <a:schemeClr val="bg1">
                  <a:lumMod val="95000"/>
                </a:schemeClr>
              </a:gs>
              <a:gs pos="50000">
                <a:srgbClr val="E6E6E6"/>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fontAlgn="auto">
              <a:lnSpc>
                <a:spcPct val="120000"/>
              </a:lnSpc>
              <a:spcBef>
                <a:spcPct val="20000"/>
              </a:spcBef>
              <a:spcAft>
                <a:spcPts val="400"/>
              </a:spcAft>
              <a:buClr>
                <a:srgbClr val="B51821"/>
              </a:buClr>
              <a:buSzPct val="100000"/>
              <a:defRPr/>
            </a:pPr>
            <a:r>
              <a:rPr lang="en-US" sz="2000" dirty="0">
                <a:solidFill>
                  <a:prstClr val="black"/>
                </a:solidFill>
                <a:latin typeface="Arial"/>
              </a:rPr>
              <a:t>Contract Considerations</a:t>
            </a:r>
          </a:p>
        </p:txBody>
      </p:sp>
      <p:sp>
        <p:nvSpPr>
          <p:cNvPr id="12" name="Freeform 12"/>
          <p:cNvSpPr>
            <a:spLocks/>
          </p:cNvSpPr>
          <p:nvPr>
            <p:custDataLst>
              <p:tags r:id="rId4"/>
            </p:custDataLst>
          </p:nvPr>
        </p:nvSpPr>
        <p:spPr bwMode="auto">
          <a:xfrm rot="10800000" flipH="1" flipV="1">
            <a:off x="333376" y="106611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fontAlgn="auto">
              <a:spcBef>
                <a:spcPts val="0"/>
              </a:spcBef>
              <a:spcAft>
                <a:spcPts val="0"/>
              </a:spcAft>
            </a:pPr>
            <a:r>
              <a:rPr lang="en-US" b="1" dirty="0">
                <a:solidFill>
                  <a:prstClr val="white"/>
                </a:solidFill>
                <a:latin typeface="Arial"/>
              </a:rPr>
              <a:t>1</a:t>
            </a:r>
          </a:p>
        </p:txBody>
      </p:sp>
      <p:sp>
        <p:nvSpPr>
          <p:cNvPr id="13" name="Freeform 12"/>
          <p:cNvSpPr>
            <a:spLocks/>
          </p:cNvSpPr>
          <p:nvPr>
            <p:custDataLst>
              <p:tags r:id="rId5"/>
            </p:custDataLst>
          </p:nvPr>
        </p:nvSpPr>
        <p:spPr bwMode="auto">
          <a:xfrm rot="10800000" flipH="1" flipV="1">
            <a:off x="333376" y="173313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fontAlgn="auto">
              <a:spcBef>
                <a:spcPts val="0"/>
              </a:spcBef>
              <a:spcAft>
                <a:spcPts val="0"/>
              </a:spcAft>
            </a:pPr>
            <a:r>
              <a:rPr lang="en-US" b="1" dirty="0">
                <a:solidFill>
                  <a:prstClr val="white"/>
                </a:solidFill>
                <a:latin typeface="Arial"/>
              </a:rPr>
              <a:t>2</a:t>
            </a:r>
          </a:p>
        </p:txBody>
      </p:sp>
      <p:sp>
        <p:nvSpPr>
          <p:cNvPr id="14" name="Freeform 12"/>
          <p:cNvSpPr>
            <a:spLocks/>
          </p:cNvSpPr>
          <p:nvPr>
            <p:custDataLst>
              <p:tags r:id="rId6"/>
            </p:custDataLst>
          </p:nvPr>
        </p:nvSpPr>
        <p:spPr bwMode="auto">
          <a:xfrm rot="10800000" flipH="1" flipV="1">
            <a:off x="333375" y="240014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fontAlgn="auto">
              <a:spcBef>
                <a:spcPts val="0"/>
              </a:spcBef>
              <a:spcAft>
                <a:spcPts val="0"/>
              </a:spcAft>
            </a:pPr>
            <a:r>
              <a:rPr lang="en-US" b="1" dirty="0">
                <a:solidFill>
                  <a:prstClr val="white"/>
                </a:solidFill>
                <a:latin typeface="Arial"/>
              </a:rPr>
              <a:t>3</a:t>
            </a:r>
          </a:p>
        </p:txBody>
      </p:sp>
      <p:sp>
        <p:nvSpPr>
          <p:cNvPr id="16" name="Isosceles Triangle 15"/>
          <p:cNvSpPr/>
          <p:nvPr/>
        </p:nvSpPr>
        <p:spPr>
          <a:xfrm rot="10800000">
            <a:off x="341312" y="22098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17" name="Isosceles Triangle 16"/>
          <p:cNvSpPr/>
          <p:nvPr/>
        </p:nvSpPr>
        <p:spPr>
          <a:xfrm rot="10800000">
            <a:off x="341312" y="286512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15" name="Isosceles Triangle 14"/>
          <p:cNvSpPr/>
          <p:nvPr/>
        </p:nvSpPr>
        <p:spPr>
          <a:xfrm rot="10800000">
            <a:off x="369692" y="3561619"/>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18" name="Rectangle 17"/>
          <p:cNvSpPr/>
          <p:nvPr>
            <p:custDataLst>
              <p:tags r:id="rId7"/>
            </p:custDataLst>
          </p:nvPr>
        </p:nvSpPr>
        <p:spPr bwMode="auto">
          <a:xfrm rot="10800000" flipH="1" flipV="1">
            <a:off x="507991" y="3091829"/>
            <a:ext cx="7216589" cy="585216"/>
          </a:xfrm>
          <a:prstGeom prst="rect">
            <a:avLst/>
          </a:prstGeom>
          <a:gradFill flip="none" rotWithShape="1">
            <a:gsLst>
              <a:gs pos="0">
                <a:schemeClr val="bg1">
                  <a:lumMod val="95000"/>
                </a:schemeClr>
              </a:gs>
              <a:gs pos="50000">
                <a:srgbClr val="E6E6E6"/>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fontAlgn="auto">
              <a:lnSpc>
                <a:spcPct val="120000"/>
              </a:lnSpc>
              <a:spcBef>
                <a:spcPct val="20000"/>
              </a:spcBef>
              <a:spcAft>
                <a:spcPts val="400"/>
              </a:spcAft>
              <a:buClr>
                <a:srgbClr val="B51821"/>
              </a:buClr>
              <a:buSzPct val="100000"/>
              <a:defRPr/>
            </a:pPr>
            <a:r>
              <a:rPr lang="en-US" sz="2000" dirty="0">
                <a:solidFill>
                  <a:prstClr val="black"/>
                </a:solidFill>
                <a:latin typeface="Arial"/>
              </a:rPr>
              <a:t>Case Study</a:t>
            </a:r>
          </a:p>
        </p:txBody>
      </p:sp>
      <p:sp>
        <p:nvSpPr>
          <p:cNvPr id="21" name="Freeform 12"/>
          <p:cNvSpPr>
            <a:spLocks/>
          </p:cNvSpPr>
          <p:nvPr>
            <p:custDataLst>
              <p:tags r:id="rId8"/>
            </p:custDataLst>
          </p:nvPr>
        </p:nvSpPr>
        <p:spPr bwMode="auto">
          <a:xfrm rot="10800000" flipH="1" flipV="1">
            <a:off x="361756" y="3091829"/>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fontAlgn="auto">
              <a:spcBef>
                <a:spcPts val="0"/>
              </a:spcBef>
              <a:spcAft>
                <a:spcPts val="0"/>
              </a:spcAft>
            </a:pPr>
            <a:r>
              <a:rPr lang="en-US" b="1" dirty="0">
                <a:solidFill>
                  <a:prstClr val="white"/>
                </a:solidFill>
                <a:latin typeface="Arial"/>
              </a:rPr>
              <a:t>4</a:t>
            </a:r>
          </a:p>
        </p:txBody>
      </p:sp>
      <p:sp>
        <p:nvSpPr>
          <p:cNvPr id="20" name="Slide Number Placeholder 2"/>
          <p:cNvSpPr txBox="1">
            <a:spLocks/>
          </p:cNvSpPr>
          <p:nvPr/>
        </p:nvSpPr>
        <p:spPr>
          <a:xfrm>
            <a:off x="8848834" y="6578600"/>
            <a:ext cx="211057" cy="187508"/>
          </a:xfrm>
          <a:prstGeom prst="rect">
            <a:avLst/>
          </a:prstGeom>
        </p:spPr>
        <p:txBody>
          <a:bodyPr vert="horz" wrap="none" lIns="0" tIns="0" rIns="0" bIns="0" rtlCol="0" anchor="ctr">
            <a:noAutofit/>
          </a:bodyP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0" indent="0" algn="r" defTabSz="914400" rtl="0" eaLnBrk="1" fontAlgn="base" latinLnBrk="0" hangingPunct="1">
              <a:spcBef>
                <a:spcPct val="0"/>
              </a:spcBef>
              <a:spcAft>
                <a:spcPct val="0"/>
              </a:spcAft>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lvl="1">
              <a:spcBef>
                <a:spcPts val="900"/>
              </a:spcBef>
            </a:pPr>
            <a:endParaRPr lang="en-US" b="1" dirty="0">
              <a:solidFill>
                <a:prstClr val="white"/>
              </a:solidFill>
            </a:endParaRPr>
          </a:p>
        </p:txBody>
      </p:sp>
      <p:sp>
        <p:nvSpPr>
          <p:cNvPr id="19" name="Isosceles Triangle 18"/>
          <p:cNvSpPr/>
          <p:nvPr/>
        </p:nvSpPr>
        <p:spPr>
          <a:xfrm rot="10800000">
            <a:off x="383863" y="4203137"/>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cs typeface="Arial" pitchFamily="34" charset="0"/>
            </a:endParaRPr>
          </a:p>
        </p:txBody>
      </p:sp>
      <p:sp>
        <p:nvSpPr>
          <p:cNvPr id="22" name="Rectangle 21"/>
          <p:cNvSpPr/>
          <p:nvPr>
            <p:custDataLst>
              <p:tags r:id="rId9"/>
            </p:custDataLst>
          </p:nvPr>
        </p:nvSpPr>
        <p:spPr bwMode="auto">
          <a:xfrm rot="10800000" flipH="1" flipV="1">
            <a:off x="522162" y="3733347"/>
            <a:ext cx="7216589" cy="585216"/>
          </a:xfrm>
          <a:prstGeom prst="rect">
            <a:avLst/>
          </a:prstGeom>
          <a:gradFill flip="none" rotWithShape="1">
            <a:gsLst>
              <a:gs pos="0">
                <a:schemeClr val="bg1">
                  <a:lumMod val="95000"/>
                </a:schemeClr>
              </a:gs>
              <a:gs pos="50000">
                <a:srgbClr val="E6E6E6"/>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fontAlgn="auto">
              <a:lnSpc>
                <a:spcPct val="120000"/>
              </a:lnSpc>
              <a:spcBef>
                <a:spcPct val="20000"/>
              </a:spcBef>
              <a:spcAft>
                <a:spcPts val="400"/>
              </a:spcAft>
              <a:buClr>
                <a:srgbClr val="B51821"/>
              </a:buClr>
              <a:buSzPct val="100000"/>
              <a:defRPr/>
            </a:pPr>
            <a:r>
              <a:rPr lang="en-US" sz="2000" dirty="0">
                <a:solidFill>
                  <a:prstClr val="black"/>
                </a:solidFill>
                <a:latin typeface="Arial"/>
              </a:rPr>
              <a:t>Questions</a:t>
            </a:r>
          </a:p>
        </p:txBody>
      </p:sp>
      <p:sp>
        <p:nvSpPr>
          <p:cNvPr id="23" name="Freeform 12"/>
          <p:cNvSpPr>
            <a:spLocks/>
          </p:cNvSpPr>
          <p:nvPr>
            <p:custDataLst>
              <p:tags r:id="rId10"/>
            </p:custDataLst>
          </p:nvPr>
        </p:nvSpPr>
        <p:spPr bwMode="auto">
          <a:xfrm rot="10800000" flipH="1" flipV="1">
            <a:off x="375927" y="3733347"/>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fontAlgn="auto">
              <a:spcBef>
                <a:spcPts val="0"/>
              </a:spcBef>
              <a:spcAft>
                <a:spcPts val="0"/>
              </a:spcAft>
            </a:pPr>
            <a:r>
              <a:rPr lang="en-US" b="1" dirty="0">
                <a:solidFill>
                  <a:prstClr val="white"/>
                </a:solidFill>
                <a:latin typeface="Arial"/>
              </a:rPr>
              <a:t>5</a:t>
            </a:r>
          </a:p>
        </p:txBody>
      </p:sp>
    </p:spTree>
    <p:extLst>
      <p:ext uri="{BB962C8B-B14F-4D97-AF65-F5344CB8AC3E}">
        <p14:creationId xmlns:p14="http://schemas.microsoft.com/office/powerpoint/2010/main" val="29252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 Contracts</a:t>
            </a:r>
          </a:p>
        </p:txBody>
      </p:sp>
    </p:spTree>
    <p:extLst>
      <p:ext uri="{BB962C8B-B14F-4D97-AF65-F5344CB8AC3E}">
        <p14:creationId xmlns:p14="http://schemas.microsoft.com/office/powerpoint/2010/main" val="1564575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or Modified Definitions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31</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819626225"/>
              </p:ext>
            </p:extLst>
          </p:nvPr>
        </p:nvGraphicFramePr>
        <p:xfrm>
          <a:off x="304800" y="925513"/>
          <a:ext cx="8477250" cy="5354320"/>
        </p:xfrm>
        <a:graphic>
          <a:graphicData uri="http://schemas.openxmlformats.org/drawingml/2006/table">
            <a:tbl>
              <a:tblPr firstRow="1" bandRow="1">
                <a:tableStyleId>{5C22544A-7EE6-4342-B048-85BDC9FD1C3A}</a:tableStyleId>
              </a:tblPr>
              <a:tblGrid>
                <a:gridCol w="2502195">
                  <a:extLst>
                    <a:ext uri="{9D8B030D-6E8A-4147-A177-3AD203B41FA5}">
                      <a16:colId xmlns:a16="http://schemas.microsoft.com/office/drawing/2014/main" val="20000"/>
                    </a:ext>
                  </a:extLst>
                </a:gridCol>
                <a:gridCol w="5975055">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Definition</a:t>
                      </a:r>
                    </a:p>
                  </a:txBody>
                  <a:tcPr/>
                </a:tc>
                <a:extLst>
                  <a:ext uri="{0D108BD9-81ED-4DB2-BD59-A6C34878D82A}">
                    <a16:rowId xmlns:a16="http://schemas.microsoft.com/office/drawing/2014/main" val="10000"/>
                  </a:ext>
                </a:extLst>
              </a:tr>
              <a:tr h="370840">
                <a:tc>
                  <a:txBody>
                    <a:bodyPr/>
                    <a:lstStyle/>
                    <a:p>
                      <a:r>
                        <a:rPr lang="en-US" sz="1600" dirty="0"/>
                        <a:t>Basic</a:t>
                      </a:r>
                      <a:r>
                        <a:rPr lang="en-US" sz="1600" baseline="0" dirty="0"/>
                        <a:t> configuration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project scope in its entirety, and elements of the Conceptual Plans as indicated in the project scope</a:t>
                      </a:r>
                      <a:endParaRPr lang="en-US" sz="1600" b="1" dirty="0"/>
                    </a:p>
                  </a:txBody>
                  <a:tcPr/>
                </a:tc>
                <a:extLst>
                  <a:ext uri="{0D108BD9-81ED-4DB2-BD59-A6C34878D82A}">
                    <a16:rowId xmlns:a16="http://schemas.microsoft.com/office/drawing/2014/main" val="10001"/>
                  </a:ext>
                </a:extLst>
              </a:tr>
              <a:tr h="370840">
                <a:tc>
                  <a:txBody>
                    <a:bodyPr/>
                    <a:lstStyle/>
                    <a:p>
                      <a:r>
                        <a:rPr lang="en-US" sz="1600" dirty="0"/>
                        <a:t>Buildable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Parts of the project that can be designed, reviewed, and constructed with only limited controls and assumptions coming for the design of other portions of the Project</a:t>
                      </a:r>
                    </a:p>
                  </a:txBody>
                  <a:tcPr/>
                </a:tc>
                <a:extLst>
                  <a:ext uri="{0D108BD9-81ED-4DB2-BD59-A6C34878D82A}">
                    <a16:rowId xmlns:a16="http://schemas.microsoft.com/office/drawing/2014/main" val="10002"/>
                  </a:ext>
                </a:extLst>
              </a:tr>
              <a:tr h="370840">
                <a:tc>
                  <a:txBody>
                    <a:bodyPr/>
                    <a:lstStyle/>
                    <a:p>
                      <a:r>
                        <a:rPr lang="en-US" sz="1600" dirty="0"/>
                        <a:t>Engineer</a:t>
                      </a:r>
                      <a:r>
                        <a:rPr lang="en-US" sz="1600" baseline="0" dirty="0"/>
                        <a:t> of Record</a:t>
                      </a:r>
                      <a:endParaRPr lang="en-US" sz="1600" dirty="0"/>
                    </a:p>
                  </a:txBody>
                  <a:tcPr/>
                </a:tc>
                <a:tc>
                  <a:txBody>
                    <a:bodyPr/>
                    <a:lstStyle/>
                    <a:p>
                      <a:r>
                        <a:rPr lang="en-US" sz="1600" dirty="0"/>
                        <a:t>An individual, or individuals, properly</a:t>
                      </a:r>
                      <a:r>
                        <a:rPr lang="en-US" sz="1600" baseline="0" dirty="0"/>
                        <a:t> registered as a Professional Engineer with the Ohio State Board of Registration for Professional Engineers and Surveyors, who seals the construction plans and associated documents/calculations</a:t>
                      </a:r>
                      <a:endParaRPr lang="en-US" sz="1600" dirty="0"/>
                    </a:p>
                  </a:txBody>
                  <a:tcPr/>
                </a:tc>
                <a:extLst>
                  <a:ext uri="{0D108BD9-81ED-4DB2-BD59-A6C34878D82A}">
                    <a16:rowId xmlns:a16="http://schemas.microsoft.com/office/drawing/2014/main" val="10003"/>
                  </a:ext>
                </a:extLst>
              </a:tr>
              <a:tr h="370840">
                <a:tc>
                  <a:txBody>
                    <a:bodyPr/>
                    <a:lstStyle/>
                    <a:p>
                      <a:r>
                        <a:rPr lang="en-US" sz="1600" dirty="0"/>
                        <a:t>Design-Build Team (DBT)</a:t>
                      </a:r>
                    </a:p>
                  </a:txBody>
                  <a:tcPr/>
                </a:tc>
                <a:tc>
                  <a:txBody>
                    <a:bodyPr/>
                    <a:lstStyle/>
                    <a:p>
                      <a:r>
                        <a:rPr lang="en-US" sz="1600" dirty="0"/>
                        <a:t>Legal entity contracting with Department to perform the Work</a:t>
                      </a:r>
                    </a:p>
                  </a:txBody>
                  <a:tcPr/>
                </a:tc>
                <a:extLst>
                  <a:ext uri="{0D108BD9-81ED-4DB2-BD59-A6C34878D82A}">
                    <a16:rowId xmlns:a16="http://schemas.microsoft.com/office/drawing/2014/main" val="10004"/>
                  </a:ext>
                </a:extLst>
              </a:tr>
              <a:tr h="370840">
                <a:tc>
                  <a:txBody>
                    <a:bodyPr/>
                    <a:lstStyle/>
                    <a:p>
                      <a:r>
                        <a:rPr lang="en-US" sz="1600" dirty="0"/>
                        <a:t>Plans</a:t>
                      </a:r>
                    </a:p>
                  </a:txBody>
                  <a:tcPr/>
                </a:tc>
                <a:tc>
                  <a:txBody>
                    <a:bodyPr/>
                    <a:lstStyle/>
                    <a:p>
                      <a:r>
                        <a:rPr lang="en-US" sz="1600" dirty="0"/>
                        <a:t>Drawings, standard construction drawings, and supplemental drawings provided by the Department or produced by the DBT</a:t>
                      </a:r>
                    </a:p>
                  </a:txBody>
                  <a:tcPr/>
                </a:tc>
                <a:extLst>
                  <a:ext uri="{0D108BD9-81ED-4DB2-BD59-A6C34878D82A}">
                    <a16:rowId xmlns:a16="http://schemas.microsoft.com/office/drawing/2014/main" val="10005"/>
                  </a:ext>
                </a:extLst>
              </a:tr>
              <a:tr h="370840">
                <a:tc>
                  <a:txBody>
                    <a:bodyPr/>
                    <a:lstStyle/>
                    <a:p>
                      <a:r>
                        <a:rPr lang="en-US" sz="1600" dirty="0"/>
                        <a:t>Projec</a:t>
                      </a:r>
                      <a:r>
                        <a:rPr lang="en-US" sz="1600" baseline="0" dirty="0"/>
                        <a:t>t Manager (PM)</a:t>
                      </a:r>
                      <a:endParaRPr lang="en-US" sz="1600" dirty="0"/>
                    </a:p>
                  </a:txBody>
                  <a:tcPr/>
                </a:tc>
                <a:tc>
                  <a:txBody>
                    <a:bodyPr/>
                    <a:lstStyle/>
                    <a:p>
                      <a:r>
                        <a:rPr lang="en-US" sz="1600" dirty="0"/>
                        <a:t>The Department’s design representative to the DBT</a:t>
                      </a:r>
                    </a:p>
                  </a:txBody>
                  <a:tcPr/>
                </a:tc>
                <a:extLst>
                  <a:ext uri="{0D108BD9-81ED-4DB2-BD59-A6C34878D82A}">
                    <a16:rowId xmlns:a16="http://schemas.microsoft.com/office/drawing/2014/main" val="10006"/>
                  </a:ext>
                </a:extLst>
              </a:tr>
              <a:tr h="370840">
                <a:tc>
                  <a:txBody>
                    <a:bodyPr/>
                    <a:lstStyle/>
                    <a:p>
                      <a:r>
                        <a:rPr lang="en-US" sz="1600" dirty="0"/>
                        <a:t>Project Engineer</a:t>
                      </a:r>
                      <a:r>
                        <a:rPr lang="en-US" sz="1600" baseline="0" dirty="0"/>
                        <a:t> (PE)</a:t>
                      </a:r>
                      <a:endParaRPr lang="en-US" sz="1600" dirty="0"/>
                    </a:p>
                  </a:txBody>
                  <a:tcPr/>
                </a:tc>
                <a:tc>
                  <a:txBody>
                    <a:bodyPr/>
                    <a:lstStyle/>
                    <a:p>
                      <a:r>
                        <a:rPr lang="en-US" sz="1600" dirty="0"/>
                        <a:t>The Department’s construction representative to the DBT</a:t>
                      </a:r>
                    </a:p>
                  </a:txBody>
                  <a:tcPr/>
                </a:tc>
                <a:extLst>
                  <a:ext uri="{0D108BD9-81ED-4DB2-BD59-A6C34878D82A}">
                    <a16:rowId xmlns:a16="http://schemas.microsoft.com/office/drawing/2014/main" val="10007"/>
                  </a:ext>
                </a:extLst>
              </a:tr>
              <a:tr h="370840">
                <a:tc>
                  <a:txBody>
                    <a:bodyPr/>
                    <a:lstStyle/>
                    <a:p>
                      <a:r>
                        <a:rPr lang="en-US" sz="1600" dirty="0"/>
                        <a:t>Work</a:t>
                      </a:r>
                    </a:p>
                  </a:txBody>
                  <a:tcPr/>
                </a:tc>
                <a:tc>
                  <a:txBody>
                    <a:bodyPr/>
                    <a:lstStyle/>
                    <a:p>
                      <a:r>
                        <a:rPr lang="en-US" sz="1600" dirty="0"/>
                        <a:t>The entire completed design and construction of the project including performing professional design services and construction as required by the Contract documents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770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Documents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32</a:t>
            </a:fld>
            <a:endParaRPr lang="en-US" dirty="0"/>
          </a:p>
        </p:txBody>
      </p:sp>
      <p:sp>
        <p:nvSpPr>
          <p:cNvPr id="4" name="Content Placeholder 3"/>
          <p:cNvSpPr>
            <a:spLocks noGrp="1"/>
          </p:cNvSpPr>
          <p:nvPr>
            <p:ph sz="quarter" idx="1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sz="800" b="1" u="sng" dirty="0">
              <a:solidFill>
                <a:schemeClr val="accent1">
                  <a:lumMod val="50000"/>
                </a:schemeClr>
              </a:solidFill>
            </a:endParaRPr>
          </a:p>
          <a:p>
            <a:pPr marL="0" indent="0" algn="ctr">
              <a:buNone/>
            </a:pPr>
            <a:r>
              <a:rPr lang="en-US" sz="1700" b="1" u="sng" dirty="0">
                <a:solidFill>
                  <a:schemeClr val="accent1">
                    <a:lumMod val="50000"/>
                  </a:schemeClr>
                </a:solidFill>
              </a:rPr>
              <a:t>DBB</a:t>
            </a:r>
          </a:p>
          <a:p>
            <a:pPr>
              <a:spcBef>
                <a:spcPts val="1200"/>
              </a:spcBef>
            </a:pPr>
            <a:r>
              <a:rPr lang="en-US" sz="1700" dirty="0"/>
              <a:t>Location and description of the project</a:t>
            </a:r>
          </a:p>
          <a:p>
            <a:pPr>
              <a:spcBef>
                <a:spcPts val="1200"/>
              </a:spcBef>
            </a:pPr>
            <a:r>
              <a:rPr lang="en-US" sz="1700" dirty="0"/>
              <a:t>Estimate of quantities and description of the Work</a:t>
            </a:r>
          </a:p>
          <a:p>
            <a:pPr>
              <a:spcBef>
                <a:spcPts val="1200"/>
              </a:spcBef>
            </a:pPr>
            <a:r>
              <a:rPr lang="en-US" sz="1700" dirty="0"/>
              <a:t>Time to complete the Work</a:t>
            </a:r>
          </a:p>
          <a:p>
            <a:pPr>
              <a:spcBef>
                <a:spcPts val="1200"/>
              </a:spcBef>
            </a:pPr>
            <a:r>
              <a:rPr lang="en-US" sz="1700" dirty="0"/>
              <a:t>Amount of Proposal Guaranty</a:t>
            </a:r>
          </a:p>
          <a:p>
            <a:pPr>
              <a:spcBef>
                <a:spcPts val="1200"/>
              </a:spcBef>
            </a:pPr>
            <a:r>
              <a:rPr lang="en-US" sz="1700" dirty="0" err="1"/>
              <a:t>Dept’s</a:t>
            </a:r>
            <a:r>
              <a:rPr lang="en-US" sz="1700" dirty="0"/>
              <a:t> deadline for receiving a completed Bid</a:t>
            </a:r>
          </a:p>
          <a:p>
            <a:pPr>
              <a:spcBef>
                <a:spcPts val="1200"/>
              </a:spcBef>
            </a:pPr>
            <a:r>
              <a:rPr lang="en-US" sz="1700" dirty="0"/>
              <a:t>Schedule of Contract items</a:t>
            </a:r>
          </a:p>
          <a:p>
            <a:pPr>
              <a:spcBef>
                <a:spcPts val="1200"/>
              </a:spcBef>
            </a:pPr>
            <a:r>
              <a:rPr lang="en-US" sz="1700" dirty="0"/>
              <a:t>Standard Specs, Special Provisions, Supplemental Specifications</a:t>
            </a:r>
          </a:p>
          <a:p>
            <a:pPr>
              <a:spcBef>
                <a:spcPts val="1200"/>
              </a:spcBef>
            </a:pPr>
            <a:r>
              <a:rPr lang="en-US" sz="1700" dirty="0"/>
              <a:t>Proposal</a:t>
            </a:r>
          </a:p>
          <a:p>
            <a:endParaRPr lang="en-US" dirty="0"/>
          </a:p>
        </p:txBody>
      </p:sp>
      <p:sp>
        <p:nvSpPr>
          <p:cNvPr id="5" name="Content Placeholder 4"/>
          <p:cNvSpPr>
            <a:spLocks noGrp="1"/>
          </p:cNvSpPr>
          <p:nvPr>
            <p:ph sz="quarter" idx="12"/>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lgn="ctr">
              <a:buNone/>
            </a:pPr>
            <a:endParaRPr lang="en-US" sz="1500" b="1" u="sng" dirty="0">
              <a:solidFill>
                <a:schemeClr val="accent1">
                  <a:lumMod val="50000"/>
                </a:schemeClr>
              </a:solidFill>
            </a:endParaRPr>
          </a:p>
          <a:p>
            <a:pPr marL="0" indent="0" algn="ctr">
              <a:buNone/>
            </a:pPr>
            <a:r>
              <a:rPr lang="en-US" b="1" u="sng" dirty="0">
                <a:solidFill>
                  <a:schemeClr val="accent1">
                    <a:lumMod val="50000"/>
                  </a:schemeClr>
                </a:solidFill>
              </a:rPr>
              <a:t>DB</a:t>
            </a:r>
          </a:p>
          <a:p>
            <a:pPr>
              <a:spcBef>
                <a:spcPts val="1200"/>
              </a:spcBef>
            </a:pPr>
            <a:r>
              <a:rPr lang="en-US" dirty="0"/>
              <a:t>Location and description of the project</a:t>
            </a:r>
          </a:p>
          <a:p>
            <a:pPr>
              <a:spcBef>
                <a:spcPts val="1200"/>
              </a:spcBef>
            </a:pPr>
            <a:r>
              <a:rPr lang="en-US" strike="sngStrike" dirty="0">
                <a:solidFill>
                  <a:srgbClr val="0000FF"/>
                </a:solidFill>
              </a:rPr>
              <a:t>Estimate of quantities and description of the Work</a:t>
            </a:r>
          </a:p>
          <a:p>
            <a:pPr>
              <a:spcBef>
                <a:spcPts val="1200"/>
              </a:spcBef>
            </a:pPr>
            <a:r>
              <a:rPr lang="en-US" dirty="0"/>
              <a:t>Time to complete the Work</a:t>
            </a:r>
          </a:p>
          <a:p>
            <a:pPr>
              <a:spcBef>
                <a:spcPts val="1200"/>
              </a:spcBef>
            </a:pPr>
            <a:r>
              <a:rPr lang="en-US" dirty="0"/>
              <a:t>Amount of Proposal Guaranty</a:t>
            </a:r>
          </a:p>
          <a:p>
            <a:pPr>
              <a:spcBef>
                <a:spcPts val="1200"/>
              </a:spcBef>
            </a:pPr>
            <a:r>
              <a:rPr lang="en-US" dirty="0" err="1"/>
              <a:t>Dept’s</a:t>
            </a:r>
            <a:r>
              <a:rPr lang="en-US" dirty="0"/>
              <a:t> deadline for receiving a completed Bid</a:t>
            </a:r>
          </a:p>
          <a:p>
            <a:pPr>
              <a:spcBef>
                <a:spcPts val="1200"/>
              </a:spcBef>
            </a:pPr>
            <a:r>
              <a:rPr lang="en-US" dirty="0"/>
              <a:t>Schedule of Contract items</a:t>
            </a:r>
          </a:p>
          <a:p>
            <a:pPr>
              <a:spcBef>
                <a:spcPts val="1200"/>
              </a:spcBef>
            </a:pPr>
            <a:r>
              <a:rPr lang="en-US" dirty="0"/>
              <a:t>Standard Specs, Special Provisions, Supplemental Specifications</a:t>
            </a:r>
          </a:p>
          <a:p>
            <a:pPr>
              <a:spcBef>
                <a:spcPts val="1200"/>
              </a:spcBef>
            </a:pPr>
            <a:r>
              <a:rPr lang="en-US" dirty="0"/>
              <a:t>Proposal</a:t>
            </a:r>
          </a:p>
          <a:p>
            <a:pPr>
              <a:spcBef>
                <a:spcPts val="1200"/>
              </a:spcBef>
            </a:pPr>
            <a:r>
              <a:rPr lang="en-US" dirty="0">
                <a:solidFill>
                  <a:srgbClr val="0000FF"/>
                </a:solidFill>
              </a:rPr>
              <a:t>Project Scope (Scope of Services)</a:t>
            </a:r>
          </a:p>
          <a:p>
            <a:pPr>
              <a:spcBef>
                <a:spcPts val="1200"/>
              </a:spcBef>
            </a:pPr>
            <a:r>
              <a:rPr lang="en-US" dirty="0">
                <a:solidFill>
                  <a:srgbClr val="0000FF"/>
                </a:solidFill>
              </a:rPr>
              <a:t>Selection Criteria (for value-based)</a:t>
            </a:r>
          </a:p>
          <a:p>
            <a:pPr>
              <a:spcBef>
                <a:spcPts val="1200"/>
              </a:spcBef>
            </a:pPr>
            <a:r>
              <a:rPr lang="en-US" dirty="0">
                <a:solidFill>
                  <a:srgbClr val="0000FF"/>
                </a:solidFill>
              </a:rPr>
              <a:t>Document Inventory</a:t>
            </a:r>
          </a:p>
          <a:p>
            <a:endParaRPr lang="en-US" dirty="0"/>
          </a:p>
        </p:txBody>
      </p:sp>
    </p:spTree>
    <p:extLst>
      <p:ext uri="{BB962C8B-B14F-4D97-AF65-F5344CB8AC3E}">
        <p14:creationId xmlns:p14="http://schemas.microsoft.com/office/powerpoint/2010/main" val="636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 Contract Provisions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33</a:t>
            </a:fld>
            <a:endParaRPr lang="en-US" dirty="0"/>
          </a:p>
        </p:txBody>
      </p:sp>
      <p:sp>
        <p:nvSpPr>
          <p:cNvPr id="4" name="Content Placeholder 3"/>
          <p:cNvSpPr>
            <a:spLocks noGrp="1"/>
          </p:cNvSpPr>
          <p:nvPr>
            <p:ph sz="quarter" idx="11"/>
          </p:nvPr>
        </p:nvSpPr>
        <p:spPr/>
        <p:txBody>
          <a:bodyPr/>
          <a:lstStyle/>
          <a:p>
            <a:r>
              <a:rPr lang="en-US" dirty="0"/>
              <a:t>Intent of Contract Documents</a:t>
            </a:r>
          </a:p>
          <a:p>
            <a:pPr lvl="1"/>
            <a:r>
              <a:rPr lang="en-US" u="sng" dirty="0"/>
              <a:t>Design</a:t>
            </a:r>
            <a:r>
              <a:rPr lang="en-US" dirty="0"/>
              <a:t> and construction</a:t>
            </a:r>
          </a:p>
          <a:p>
            <a:r>
              <a:rPr lang="en-US" dirty="0"/>
              <a:t>Design of Project</a:t>
            </a:r>
          </a:p>
          <a:p>
            <a:pPr lvl="1"/>
            <a:r>
              <a:rPr lang="en-US" dirty="0"/>
              <a:t>DBT’s design responsibilities (Engineer of Record)</a:t>
            </a:r>
          </a:p>
          <a:p>
            <a:pPr lvl="1"/>
            <a:r>
              <a:rPr lang="en-US" dirty="0"/>
              <a:t>ODOT review and oversight responsibilities</a:t>
            </a:r>
          </a:p>
          <a:p>
            <a:r>
              <a:rPr lang="en-US" dirty="0"/>
              <a:t>Insurance</a:t>
            </a:r>
          </a:p>
          <a:p>
            <a:pPr lvl="1"/>
            <a:r>
              <a:rPr lang="en-US" dirty="0"/>
              <a:t>Professional Liability Insurance </a:t>
            </a:r>
          </a:p>
          <a:p>
            <a:r>
              <a:rPr lang="en-US" dirty="0"/>
              <a:t>Value Engineering</a:t>
            </a:r>
          </a:p>
          <a:p>
            <a:pPr lvl="1"/>
            <a:r>
              <a:rPr lang="en-US" dirty="0"/>
              <a:t>VE Change Proposals are typically </a:t>
            </a:r>
            <a:r>
              <a:rPr lang="en-US" u="sng" dirty="0"/>
              <a:t>NOT</a:t>
            </a:r>
            <a:r>
              <a:rPr lang="en-US" dirty="0"/>
              <a:t> permitted</a:t>
            </a:r>
          </a:p>
          <a:p>
            <a:r>
              <a:rPr lang="en-US" dirty="0"/>
              <a:t>Measurement of Quantities and Payment Provisions</a:t>
            </a:r>
          </a:p>
          <a:p>
            <a:pPr lvl="1"/>
            <a:r>
              <a:rPr lang="en-US" dirty="0"/>
              <a:t>Lump sum pricing and payment</a:t>
            </a:r>
          </a:p>
          <a:p>
            <a:pPr lvl="1"/>
            <a:r>
              <a:rPr lang="en-US" dirty="0"/>
              <a:t>Payment for design and construction</a:t>
            </a:r>
          </a:p>
          <a:p>
            <a:pPr lvl="1"/>
            <a:endParaRPr lang="en-US" dirty="0"/>
          </a:p>
          <a:p>
            <a:endParaRPr lang="en-US" dirty="0"/>
          </a:p>
        </p:txBody>
      </p:sp>
    </p:spTree>
    <p:extLst>
      <p:ext uri="{BB962C8B-B14F-4D97-AF65-F5344CB8AC3E}">
        <p14:creationId xmlns:p14="http://schemas.microsoft.com/office/powerpoint/2010/main" val="953504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Specifications</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34</a:t>
            </a:fld>
            <a:endParaRPr lang="en-US" dirty="0"/>
          </a:p>
        </p:txBody>
      </p:sp>
      <p:sp>
        <p:nvSpPr>
          <p:cNvPr id="4" name="Content Placeholder 3"/>
          <p:cNvSpPr>
            <a:spLocks noGrp="1"/>
          </p:cNvSpPr>
          <p:nvPr>
            <p:ph sz="quarter" idx="11"/>
          </p:nvPr>
        </p:nvSpPr>
        <p:spPr/>
        <p:txBody>
          <a:bodyPr/>
          <a:lstStyle/>
          <a:p>
            <a:r>
              <a:rPr lang="en-US" dirty="0"/>
              <a:t>Use performance specifications when:</a:t>
            </a:r>
          </a:p>
          <a:p>
            <a:pPr lvl="1"/>
            <a:r>
              <a:rPr lang="en-US" dirty="0"/>
              <a:t>Multiple means exist to achieve the desired performance</a:t>
            </a:r>
          </a:p>
          <a:p>
            <a:pPr lvl="1"/>
            <a:r>
              <a:rPr lang="en-US" dirty="0"/>
              <a:t>Desired end product performance can be clearly defined, measured, and verified</a:t>
            </a:r>
          </a:p>
          <a:p>
            <a:r>
              <a:rPr lang="en-US" dirty="0"/>
              <a:t>Use method specifications if there is only one means or solution</a:t>
            </a:r>
          </a:p>
          <a:p>
            <a:r>
              <a:rPr lang="en-US" dirty="0"/>
              <a:t>Avoid overly broad, ambiguous requirements (e.g., improve drainage…)</a:t>
            </a:r>
          </a:p>
          <a:p>
            <a:endParaRPr lang="en-US" dirty="0"/>
          </a:p>
          <a:p>
            <a:pPr lvl="2"/>
            <a:endParaRPr lang="en-US" dirty="0"/>
          </a:p>
        </p:txBody>
      </p:sp>
    </p:spTree>
    <p:extLst>
      <p:ext uri="{BB962C8B-B14F-4D97-AF65-F5344CB8AC3E}">
        <p14:creationId xmlns:p14="http://schemas.microsoft.com/office/powerpoint/2010/main" val="3316235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4488" y="2649821"/>
            <a:ext cx="8037512" cy="1017073"/>
          </a:xfrm>
        </p:spPr>
        <p:txBody>
          <a:bodyPr/>
          <a:lstStyle/>
          <a:p>
            <a:r>
              <a:rPr lang="en-US" sz="3600" dirty="0"/>
              <a:t>Case Study</a:t>
            </a:r>
          </a:p>
        </p:txBody>
      </p:sp>
    </p:spTree>
    <p:extLst>
      <p:ext uri="{BB962C8B-B14F-4D97-AF65-F5344CB8AC3E}">
        <p14:creationId xmlns:p14="http://schemas.microsoft.com/office/powerpoint/2010/main" val="2833171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36</a:t>
            </a:fld>
            <a:endParaRPr lang="en-US" dirty="0"/>
          </a:p>
        </p:txBody>
      </p:sp>
      <p:sp>
        <p:nvSpPr>
          <p:cNvPr id="4" name="Content Placeholder 3"/>
          <p:cNvSpPr>
            <a:spLocks noGrp="1"/>
          </p:cNvSpPr>
          <p:nvPr>
            <p:ph sz="quarter" idx="11"/>
          </p:nvPr>
        </p:nvSpPr>
        <p:spPr/>
        <p:txBody>
          <a:bodyPr/>
          <a:lstStyle/>
          <a:p>
            <a:r>
              <a:rPr lang="en-US" dirty="0"/>
              <a:t>Scope of Services (CUY-90)</a:t>
            </a:r>
          </a:p>
          <a:p>
            <a:pPr marL="457200" indent="0">
              <a:buNone/>
            </a:pPr>
            <a:r>
              <a:rPr lang="en-US" i="1" dirty="0"/>
              <a:t>“The girder depth for the main span portion of the I-90 viaduct shall vary </a:t>
            </a:r>
            <a:r>
              <a:rPr lang="en-US" i="1" dirty="0" err="1"/>
              <a:t>parabolically</a:t>
            </a:r>
            <a:r>
              <a:rPr lang="en-US" i="1" dirty="0"/>
              <a:t> …”</a:t>
            </a:r>
          </a:p>
          <a:p>
            <a:r>
              <a:rPr lang="en-US" dirty="0"/>
              <a:t>Definition of a parabola:</a:t>
            </a:r>
          </a:p>
          <a:p>
            <a:pPr marL="457200" indent="0">
              <a:buNone/>
            </a:pPr>
            <a:r>
              <a:rPr lang="en-US" i="1" dirty="0"/>
              <a:t>“A form of arch defined by a moving point that remains equidistant from a fixed point inside the arch and a moving point along a line. This shape when inverted into an arch structure results in a form that allows equal vertical loading along its length.”</a:t>
            </a:r>
          </a:p>
          <a:p>
            <a:pPr marL="457200" indent="0">
              <a:buNone/>
            </a:pPr>
            <a:endParaRPr lang="en-US" i="1" dirty="0"/>
          </a:p>
          <a:p>
            <a:endParaRPr lang="en-US" i="1" dirty="0"/>
          </a:p>
        </p:txBody>
      </p:sp>
    </p:spTree>
    <p:extLst>
      <p:ext uri="{BB962C8B-B14F-4D97-AF65-F5344CB8AC3E}">
        <p14:creationId xmlns:p14="http://schemas.microsoft.com/office/powerpoint/2010/main" val="12414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37</a:t>
            </a:fld>
            <a:endParaRPr lang="en-US" dirty="0"/>
          </a:p>
        </p:txBody>
      </p:sp>
      <p:pic>
        <p:nvPicPr>
          <p:cNvPr id="5" name="Picture 2" descr="C:\Users\ekahlig\Desktop\Parabola.gif"/>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1124712" y="1455194"/>
            <a:ext cx="6830568" cy="382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08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38</a:t>
            </a:fld>
            <a:endParaRPr lang="en-US" dirty="0"/>
          </a:p>
        </p:txBody>
      </p:sp>
      <p:pic>
        <p:nvPicPr>
          <p:cNvPr id="5" name="Picture 2"/>
          <p:cNvPicPr>
            <a:picLocks noGrp="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1124711" y="1453896"/>
            <a:ext cx="6830568" cy="382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7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39</a:t>
            </a:fld>
            <a:endParaRPr lang="en-US" dirty="0"/>
          </a:p>
        </p:txBody>
      </p:sp>
      <p:pic>
        <p:nvPicPr>
          <p:cNvPr id="6"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1153065" y="1453896"/>
            <a:ext cx="6824398" cy="382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52900" y="3528216"/>
            <a:ext cx="3124200"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rPr>
              <a:t>Straight Line</a:t>
            </a:r>
          </a:p>
        </p:txBody>
      </p:sp>
      <p:cxnSp>
        <p:nvCxnSpPr>
          <p:cNvPr id="8" name="Straight Connector 7"/>
          <p:cNvCxnSpPr/>
          <p:nvPr/>
        </p:nvCxnSpPr>
        <p:spPr>
          <a:xfrm flipV="1">
            <a:off x="3505200" y="3071016"/>
            <a:ext cx="1295400" cy="304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2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mph" presetSubtype="0" fill="hold" nodeType="withEffect">
                                  <p:stCondLst>
                                    <p:cond delay="0"/>
                                  </p:stCondLst>
                                  <p:childTnLst>
                                    <p:animClr clrSpc="hsl" dir="cw">
                                      <p:cBhvr override="childStyle">
                                        <p:cTn id="10" dur="2000" fill="hold"/>
                                        <p:tgtEl>
                                          <p:spTgt spid="8"/>
                                        </p:tgtEl>
                                        <p:attrNameLst>
                                          <p:attrName>style.color</p:attrName>
                                        </p:attrNameLst>
                                      </p:cBhvr>
                                      <p:by>
                                        <p:hsl h="-7200000" s="0" l="0"/>
                                      </p:by>
                                    </p:animClr>
                                    <p:animClr clrSpc="hsl" dir="cw">
                                      <p:cBhvr>
                                        <p:cTn id="11" dur="2000" fill="hold"/>
                                        <p:tgtEl>
                                          <p:spTgt spid="8"/>
                                        </p:tgtEl>
                                        <p:attrNameLst>
                                          <p:attrName>fillcolor</p:attrName>
                                        </p:attrNameLst>
                                      </p:cBhvr>
                                      <p:by>
                                        <p:hsl h="-7200000" s="0" l="0"/>
                                      </p:by>
                                    </p:animClr>
                                    <p:animClr clrSpc="hsl" dir="cw">
                                      <p:cBhvr>
                                        <p:cTn id="12" dur="2000" fill="hold"/>
                                        <p:tgtEl>
                                          <p:spTgt spid="8"/>
                                        </p:tgtEl>
                                        <p:attrNameLst>
                                          <p:attrName>stroke.color</p:attrName>
                                        </p:attrNameLst>
                                      </p:cBhvr>
                                      <p:by>
                                        <p:hsl h="-7200000" s="0" l="0"/>
                                      </p:by>
                                    </p:animClr>
                                    <p:set>
                                      <p:cBhvr>
                                        <p:cTn id="13" dur="2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61" y="2649821"/>
            <a:ext cx="7043644" cy="1017073"/>
          </a:xfrm>
        </p:spPr>
        <p:txBody>
          <a:bodyPr/>
          <a:lstStyle/>
          <a:p>
            <a:r>
              <a:rPr lang="en-US" dirty="0"/>
              <a:t>DB Procurement</a:t>
            </a:r>
          </a:p>
        </p:txBody>
      </p:sp>
    </p:spTree>
    <p:extLst>
      <p:ext uri="{BB962C8B-B14F-4D97-AF65-F5344CB8AC3E}">
        <p14:creationId xmlns:p14="http://schemas.microsoft.com/office/powerpoint/2010/main" val="2357812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40</a:t>
            </a:fld>
            <a:endParaRPr lang="en-US" dirty="0"/>
          </a:p>
        </p:txBody>
      </p:sp>
      <p:sp>
        <p:nvSpPr>
          <p:cNvPr id="4" name="Content Placeholder 3"/>
          <p:cNvSpPr>
            <a:spLocks noGrp="1"/>
          </p:cNvSpPr>
          <p:nvPr>
            <p:ph sz="quarter" idx="11"/>
          </p:nvPr>
        </p:nvSpPr>
        <p:spPr/>
        <p:txBody>
          <a:bodyPr/>
          <a:lstStyle/>
          <a:p>
            <a:r>
              <a:rPr lang="en-US" dirty="0"/>
              <a:t>A full parabola was ODOT’s </a:t>
            </a:r>
            <a:r>
              <a:rPr lang="en-US" i="1" dirty="0"/>
              <a:t>intention</a:t>
            </a:r>
            <a:r>
              <a:rPr lang="en-US" dirty="0"/>
              <a:t>, even though the Scope of Services did not explicitly state this</a:t>
            </a:r>
          </a:p>
          <a:p>
            <a:r>
              <a:rPr lang="en-US" dirty="0"/>
              <a:t>Nevertheless, ODOT accepted the design</a:t>
            </a:r>
          </a:p>
          <a:p>
            <a:r>
              <a:rPr lang="en-US" dirty="0"/>
              <a:t>2</a:t>
            </a:r>
            <a:r>
              <a:rPr lang="en-US" baseline="30000" dirty="0"/>
              <a:t>nd</a:t>
            </a:r>
            <a:r>
              <a:rPr lang="en-US" dirty="0"/>
              <a:t> DBT filed an injunction:</a:t>
            </a:r>
          </a:p>
          <a:p>
            <a:pPr marL="457200" indent="0">
              <a:buNone/>
            </a:pPr>
            <a:r>
              <a:rPr lang="en-US" i="1" dirty="0"/>
              <a:t>“The Winning DBT did not follow the Scope – the bridge beam shape is not a parabola.  #1 was nonresponsive.  Give us the job.”</a:t>
            </a:r>
          </a:p>
          <a:p>
            <a:endParaRPr lang="en-US" dirty="0"/>
          </a:p>
        </p:txBody>
      </p:sp>
    </p:spTree>
    <p:extLst>
      <p:ext uri="{BB962C8B-B14F-4D97-AF65-F5344CB8AC3E}">
        <p14:creationId xmlns:p14="http://schemas.microsoft.com/office/powerpoint/2010/main" val="1020052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41</a:t>
            </a:fld>
            <a:endParaRPr lang="en-US" dirty="0"/>
          </a:p>
        </p:txBody>
      </p:sp>
      <p:sp>
        <p:nvSpPr>
          <p:cNvPr id="4" name="Content Placeholder 3"/>
          <p:cNvSpPr>
            <a:spLocks noGrp="1"/>
          </p:cNvSpPr>
          <p:nvPr>
            <p:ph sz="quarter" idx="11"/>
          </p:nvPr>
        </p:nvSpPr>
        <p:spPr/>
        <p:txBody>
          <a:bodyPr/>
          <a:lstStyle/>
          <a:p>
            <a:r>
              <a:rPr lang="en-US" dirty="0"/>
              <a:t>Judge’s Ruling:</a:t>
            </a:r>
          </a:p>
          <a:p>
            <a:pPr marL="457200" indent="0">
              <a:buNone/>
            </a:pPr>
            <a:r>
              <a:rPr lang="en-US" sz="2000" i="1" dirty="0"/>
              <a:t>“#2 is correct, it is not a parabola</a:t>
            </a:r>
          </a:p>
          <a:p>
            <a:pPr marL="685800" lvl="1" indent="0">
              <a:buNone/>
            </a:pPr>
            <a:r>
              <a:rPr lang="en-US" sz="2400" b="1" dirty="0">
                <a:solidFill>
                  <a:srgbClr val="FF0000"/>
                </a:solidFill>
              </a:rPr>
              <a:t>but…</a:t>
            </a:r>
          </a:p>
          <a:p>
            <a:pPr marL="457200" lvl="1" indent="0">
              <a:buNone/>
            </a:pPr>
            <a:r>
              <a:rPr lang="en-US" i="1" dirty="0"/>
              <a:t>the winner has a reasonable interpretation.  When it does vary, it is varying in a parabolic shape.  The parabolic variation wasn’t required across the entire length”</a:t>
            </a:r>
            <a:endParaRPr lang="en-US" dirty="0"/>
          </a:p>
          <a:p>
            <a:pPr marL="457200" lvl="1" indent="0">
              <a:buNone/>
            </a:pPr>
            <a:endParaRPr lang="en-US" i="1" dirty="0"/>
          </a:p>
        </p:txBody>
      </p:sp>
    </p:spTree>
    <p:extLst>
      <p:ext uri="{BB962C8B-B14F-4D97-AF65-F5344CB8AC3E}">
        <p14:creationId xmlns:p14="http://schemas.microsoft.com/office/powerpoint/2010/main" val="31901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 – Outcome and Lesson Learned</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42</a:t>
            </a:fld>
            <a:endParaRPr lang="en-US" dirty="0"/>
          </a:p>
        </p:txBody>
      </p:sp>
      <p:sp>
        <p:nvSpPr>
          <p:cNvPr id="4" name="Content Placeholder 3"/>
          <p:cNvSpPr>
            <a:spLocks noGrp="1"/>
          </p:cNvSpPr>
          <p:nvPr>
            <p:ph sz="quarter" idx="11"/>
          </p:nvPr>
        </p:nvSpPr>
        <p:spPr/>
        <p:txBody>
          <a:bodyPr/>
          <a:lstStyle/>
          <a:p>
            <a:r>
              <a:rPr lang="en-US" dirty="0"/>
              <a:t>Outcome</a:t>
            </a:r>
          </a:p>
          <a:p>
            <a:pPr lvl="1"/>
            <a:r>
              <a:rPr lang="en-US" dirty="0"/>
              <a:t>What was designed and built was not what ODOT had intended</a:t>
            </a:r>
          </a:p>
          <a:p>
            <a:r>
              <a:rPr lang="en-US" dirty="0"/>
              <a:t>Lesson learned</a:t>
            </a:r>
          </a:p>
          <a:p>
            <a:pPr lvl="1"/>
            <a:r>
              <a:rPr lang="en-US" dirty="0"/>
              <a:t>Need to live with what was written even though that may not be what was intended, or</a:t>
            </a:r>
          </a:p>
          <a:p>
            <a:pPr lvl="1"/>
            <a:r>
              <a:rPr lang="en-US" dirty="0"/>
              <a:t>Issue a change order</a:t>
            </a:r>
          </a:p>
        </p:txBody>
      </p:sp>
    </p:spTree>
    <p:extLst>
      <p:ext uri="{BB962C8B-B14F-4D97-AF65-F5344CB8AC3E}">
        <p14:creationId xmlns:p14="http://schemas.microsoft.com/office/powerpoint/2010/main" val="2111184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299466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Understand DB procurement options and processes</a:t>
            </a:r>
          </a:p>
          <a:p>
            <a:r>
              <a:rPr lang="en-US" dirty="0"/>
              <a:t>Identify contracting issues unique to DB </a:t>
            </a:r>
          </a:p>
        </p:txBody>
      </p:sp>
      <p:sp>
        <p:nvSpPr>
          <p:cNvPr id="3" name="Title 2"/>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18961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Process Overview</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5</a:t>
            </a:fld>
            <a:endParaRPr lang="en-US" dirty="0"/>
          </a:p>
        </p:txBody>
      </p:sp>
      <p:sp>
        <p:nvSpPr>
          <p:cNvPr id="31" name="Notched Right Arrow 30"/>
          <p:cNvSpPr>
            <a:spLocks noChangeAspect="1"/>
          </p:cNvSpPr>
          <p:nvPr/>
        </p:nvSpPr>
        <p:spPr>
          <a:xfrm>
            <a:off x="5920062" y="1101464"/>
            <a:ext cx="2881162" cy="1775922"/>
          </a:xfrm>
          <a:prstGeom prst="notchedRightArrow">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2" name="Rectangle 31"/>
          <p:cNvSpPr>
            <a:spLocks noChangeAspect="1"/>
          </p:cNvSpPr>
          <p:nvPr/>
        </p:nvSpPr>
        <p:spPr>
          <a:xfrm>
            <a:off x="5966899" y="2546379"/>
            <a:ext cx="1854945" cy="2716796"/>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3" name="TextBox 32"/>
          <p:cNvSpPr txBox="1">
            <a:spLocks noChangeAspect="1"/>
          </p:cNvSpPr>
          <p:nvPr/>
        </p:nvSpPr>
        <p:spPr>
          <a:xfrm>
            <a:off x="6466061" y="1842594"/>
            <a:ext cx="1954925" cy="307777"/>
          </a:xfrm>
          <a:prstGeom prst="rect">
            <a:avLst/>
          </a:prstGeom>
          <a:solidFill>
            <a:schemeClr val="accent1">
              <a:lumMod val="75000"/>
            </a:schemeClr>
          </a:solidFill>
        </p:spPr>
        <p:txBody>
          <a:bodyPr wrap="square" rtlCol="0">
            <a:spAutoFit/>
          </a:bodyPr>
          <a:lstStyle/>
          <a:p>
            <a:r>
              <a:rPr lang="en-US" sz="1400" b="1" dirty="0">
                <a:solidFill>
                  <a:schemeClr val="bg1"/>
                </a:solidFill>
              </a:rPr>
              <a:t>Advertise and Award</a:t>
            </a:r>
          </a:p>
        </p:txBody>
      </p:sp>
      <p:sp>
        <p:nvSpPr>
          <p:cNvPr id="34" name="TextBox 33"/>
          <p:cNvSpPr txBox="1">
            <a:spLocks noChangeAspect="1"/>
          </p:cNvSpPr>
          <p:nvPr/>
        </p:nvSpPr>
        <p:spPr>
          <a:xfrm>
            <a:off x="5966899" y="2554741"/>
            <a:ext cx="1854945" cy="2554545"/>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Pre-Bid Meeting</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Q&amp;A</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Issue Final Addenda</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Receive Bids</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Confirm responsiveness</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Make contract award recommendation</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Pay stipends (if applicable)</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Debrief unsuccessful proposers </a:t>
            </a:r>
          </a:p>
          <a:p>
            <a:pPr marL="173736" lvl="1" indent="-171450">
              <a:spcBef>
                <a:spcPts val="600"/>
              </a:spcBef>
              <a:buFont typeface="Arial" panose="020B0604020202020204" pitchFamily="34" charset="0"/>
              <a:buChar char="•"/>
            </a:pPr>
            <a:endParaRPr lang="en-US" sz="1000" dirty="0">
              <a:solidFill>
                <a:schemeClr val="tx1">
                  <a:lumMod val="65000"/>
                  <a:lumOff val="35000"/>
                </a:schemeClr>
              </a:solidFill>
            </a:endParaRPr>
          </a:p>
        </p:txBody>
      </p:sp>
      <p:sp>
        <p:nvSpPr>
          <p:cNvPr id="37" name="Notched Right Arrow 36"/>
          <p:cNvSpPr>
            <a:spLocks noChangeAspect="1"/>
          </p:cNvSpPr>
          <p:nvPr/>
        </p:nvSpPr>
        <p:spPr>
          <a:xfrm>
            <a:off x="3175596" y="1101464"/>
            <a:ext cx="2881162" cy="1775922"/>
          </a:xfrm>
          <a:prstGeom prst="notchedRightArrow">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8" name="Rectangle 37"/>
          <p:cNvSpPr>
            <a:spLocks noChangeAspect="1"/>
          </p:cNvSpPr>
          <p:nvPr/>
        </p:nvSpPr>
        <p:spPr>
          <a:xfrm>
            <a:off x="3222433" y="2546379"/>
            <a:ext cx="1854945" cy="263985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9" name="TextBox 38"/>
          <p:cNvSpPr txBox="1">
            <a:spLocks noChangeAspect="1"/>
          </p:cNvSpPr>
          <p:nvPr/>
        </p:nvSpPr>
        <p:spPr>
          <a:xfrm>
            <a:off x="3615266" y="1725631"/>
            <a:ext cx="1725764" cy="523220"/>
          </a:xfrm>
          <a:prstGeom prst="rect">
            <a:avLst/>
          </a:prstGeom>
          <a:noFill/>
        </p:spPr>
        <p:txBody>
          <a:bodyPr wrap="square" rtlCol="0">
            <a:spAutoFit/>
          </a:bodyPr>
          <a:lstStyle/>
          <a:p>
            <a:r>
              <a:rPr lang="en-US" sz="1400" b="1" dirty="0">
                <a:solidFill>
                  <a:schemeClr val="bg1"/>
                </a:solidFill>
              </a:rPr>
              <a:t>Prepare Bid Documents</a:t>
            </a:r>
          </a:p>
        </p:txBody>
      </p:sp>
      <p:sp>
        <p:nvSpPr>
          <p:cNvPr id="40" name="TextBox 39"/>
          <p:cNvSpPr txBox="1">
            <a:spLocks noChangeAspect="1"/>
          </p:cNvSpPr>
          <p:nvPr/>
        </p:nvSpPr>
        <p:spPr>
          <a:xfrm>
            <a:off x="3222433" y="2554741"/>
            <a:ext cx="1854945" cy="286232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Prepare preliminary design to the appropriate level of completeness</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Develop bid package</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Proposal Notes</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Scope of Services</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Selection Criteria</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Document Inventory</a:t>
            </a:r>
          </a:p>
          <a:p>
            <a:pPr marL="173736" lvl="1" indent="-171450">
              <a:spcBef>
                <a:spcPts val="600"/>
              </a:spcBef>
              <a:buFont typeface="Arial" panose="020B0604020202020204" pitchFamily="34" charset="0"/>
              <a:buChar char="•"/>
            </a:pPr>
            <a:endParaRPr lang="en-US" sz="1000" dirty="0">
              <a:solidFill>
                <a:schemeClr val="tx1">
                  <a:lumMod val="65000"/>
                  <a:lumOff val="35000"/>
                </a:schemeClr>
              </a:solidFill>
            </a:endParaRPr>
          </a:p>
          <a:p>
            <a:pPr marL="173736" lvl="1" indent="-171450">
              <a:spcBef>
                <a:spcPts val="600"/>
              </a:spcBef>
              <a:buFont typeface="Arial" panose="020B0604020202020204" pitchFamily="34" charset="0"/>
              <a:buChar char="•"/>
            </a:pPr>
            <a:endParaRPr lang="en-US" sz="1000" dirty="0">
              <a:solidFill>
                <a:schemeClr val="tx1">
                  <a:lumMod val="65000"/>
                  <a:lumOff val="35000"/>
                </a:schemeClr>
              </a:solidFill>
            </a:endParaRPr>
          </a:p>
          <a:p>
            <a:pPr marL="173736" lvl="1" indent="-171450">
              <a:spcBef>
                <a:spcPts val="600"/>
              </a:spcBef>
              <a:buFont typeface="Arial" panose="020B0604020202020204" pitchFamily="34" charset="0"/>
              <a:buChar char="•"/>
            </a:pPr>
            <a:endParaRPr lang="en-US" sz="1000" dirty="0">
              <a:solidFill>
                <a:schemeClr val="tx1">
                  <a:lumMod val="65000"/>
                  <a:lumOff val="35000"/>
                </a:schemeClr>
              </a:solidFill>
            </a:endParaRPr>
          </a:p>
          <a:p>
            <a:pPr marL="173736" lvl="1" indent="-171450">
              <a:spcBef>
                <a:spcPts val="600"/>
              </a:spcBef>
              <a:buFont typeface="Arial" panose="020B0604020202020204" pitchFamily="34" charset="0"/>
              <a:buChar char="•"/>
            </a:pPr>
            <a:endParaRPr lang="en-US" sz="1000" dirty="0">
              <a:solidFill>
                <a:schemeClr val="tx1">
                  <a:lumMod val="65000"/>
                  <a:lumOff val="35000"/>
                </a:schemeClr>
              </a:solidFill>
            </a:endParaRPr>
          </a:p>
          <a:p>
            <a:pPr marL="173736" lvl="1" indent="-171450">
              <a:spcBef>
                <a:spcPts val="600"/>
              </a:spcBef>
              <a:buFont typeface="Arial" panose="020B0604020202020204" pitchFamily="34" charset="0"/>
              <a:buChar char="•"/>
            </a:pPr>
            <a:endParaRPr lang="en-US" sz="1000" dirty="0">
              <a:solidFill>
                <a:schemeClr val="tx1">
                  <a:lumMod val="65000"/>
                  <a:lumOff val="35000"/>
                </a:schemeClr>
              </a:solidFill>
            </a:endParaRPr>
          </a:p>
        </p:txBody>
      </p:sp>
      <p:sp>
        <p:nvSpPr>
          <p:cNvPr id="42" name="Notched Right Arrow 41"/>
          <p:cNvSpPr>
            <a:spLocks noChangeAspect="1"/>
          </p:cNvSpPr>
          <p:nvPr/>
        </p:nvSpPr>
        <p:spPr>
          <a:xfrm>
            <a:off x="425303" y="1101464"/>
            <a:ext cx="2881162" cy="1775922"/>
          </a:xfrm>
          <a:prstGeom prst="notchedRightArrow">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3" name="Rectangle 42"/>
          <p:cNvSpPr>
            <a:spLocks noChangeAspect="1"/>
          </p:cNvSpPr>
          <p:nvPr/>
        </p:nvSpPr>
        <p:spPr>
          <a:xfrm>
            <a:off x="472140" y="2546379"/>
            <a:ext cx="1854945" cy="220524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4" name="TextBox 43"/>
          <p:cNvSpPr txBox="1">
            <a:spLocks noChangeAspect="1"/>
          </p:cNvSpPr>
          <p:nvPr/>
        </p:nvSpPr>
        <p:spPr>
          <a:xfrm>
            <a:off x="864973" y="1627150"/>
            <a:ext cx="1725764" cy="738664"/>
          </a:xfrm>
          <a:prstGeom prst="rect">
            <a:avLst/>
          </a:prstGeom>
          <a:noFill/>
        </p:spPr>
        <p:txBody>
          <a:bodyPr wrap="square" rtlCol="0">
            <a:spAutoFit/>
          </a:bodyPr>
          <a:lstStyle/>
          <a:p>
            <a:r>
              <a:rPr lang="en-US" sz="1400" b="1" dirty="0">
                <a:solidFill>
                  <a:schemeClr val="bg1"/>
                </a:solidFill>
              </a:rPr>
              <a:t>Develop Procurement Strategy</a:t>
            </a:r>
          </a:p>
        </p:txBody>
      </p:sp>
      <p:sp>
        <p:nvSpPr>
          <p:cNvPr id="45" name="TextBox 44"/>
          <p:cNvSpPr txBox="1">
            <a:spLocks noChangeAspect="1"/>
          </p:cNvSpPr>
          <p:nvPr/>
        </p:nvSpPr>
        <p:spPr>
          <a:xfrm>
            <a:off x="472140" y="2554741"/>
            <a:ext cx="1854945" cy="263149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Identify project needs and goals</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Assess project risks</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Determine procurement approach</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Low bid vs. value-based</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One vs. two-step</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ATCs?</a:t>
            </a:r>
          </a:p>
          <a:p>
            <a:pPr marL="356616" indent="-171450">
              <a:spcBef>
                <a:spcPts val="600"/>
              </a:spcBef>
              <a:buFont typeface="Courier New" panose="02070309020205020404" pitchFamily="49" charset="0"/>
              <a:buChar char="o"/>
            </a:pPr>
            <a:r>
              <a:rPr lang="en-US" sz="1000" dirty="0">
                <a:solidFill>
                  <a:schemeClr val="tx1">
                    <a:lumMod val="65000"/>
                    <a:lumOff val="35000"/>
                  </a:schemeClr>
                </a:solidFill>
              </a:rPr>
              <a:t>Stipends?</a:t>
            </a:r>
          </a:p>
          <a:p>
            <a:pPr marL="173736" lvl="1" indent="-171450">
              <a:spcBef>
                <a:spcPts val="600"/>
              </a:spcBef>
              <a:buFont typeface="Arial" panose="020B0604020202020204" pitchFamily="34" charset="0"/>
              <a:buChar char="•"/>
            </a:pPr>
            <a:r>
              <a:rPr lang="en-US" sz="1000" dirty="0">
                <a:solidFill>
                  <a:schemeClr val="tx1">
                    <a:lumMod val="65000"/>
                    <a:lumOff val="35000"/>
                  </a:schemeClr>
                </a:solidFill>
              </a:rPr>
              <a:t>Develop scoring criteria and evaluation plan (for value-based)</a:t>
            </a:r>
            <a:endParaRPr lang="en-US" sz="1000" b="1" dirty="0">
              <a:solidFill>
                <a:schemeClr val="accent4">
                  <a:lumMod val="50000"/>
                </a:schemeClr>
              </a:solidFill>
            </a:endParaRPr>
          </a:p>
        </p:txBody>
      </p:sp>
    </p:spTree>
    <p:extLst>
      <p:ext uri="{BB962C8B-B14F-4D97-AF65-F5344CB8AC3E}">
        <p14:creationId xmlns:p14="http://schemas.microsoft.com/office/powerpoint/2010/main" val="106470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Procurement Strategy</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6</a:t>
            </a:fld>
            <a:endParaRPr lang="en-US" dirty="0"/>
          </a:p>
        </p:txBody>
      </p:sp>
      <p:sp>
        <p:nvSpPr>
          <p:cNvPr id="4" name="Content Placeholder 3"/>
          <p:cNvSpPr>
            <a:spLocks noGrp="1"/>
          </p:cNvSpPr>
          <p:nvPr>
            <p:ph sz="quarter" idx="11"/>
          </p:nvPr>
        </p:nvSpPr>
        <p:spPr/>
        <p:txBody>
          <a:bodyPr>
            <a:normAutofit/>
          </a:bodyPr>
          <a:lstStyle/>
          <a:p>
            <a:r>
              <a:rPr lang="en-US" dirty="0"/>
              <a:t>What is allowed under the DB Final Rule (23 CFR Part 636)?</a:t>
            </a:r>
          </a:p>
          <a:p>
            <a:pPr lvl="1"/>
            <a:r>
              <a:rPr lang="en-US" dirty="0"/>
              <a:t>Two-phase procurement process (RFQ w/short-listing + RFP)</a:t>
            </a:r>
          </a:p>
          <a:p>
            <a:pPr lvl="1"/>
            <a:r>
              <a:rPr lang="en-US" dirty="0"/>
              <a:t>Best-value (any combination of price and other factors)</a:t>
            </a:r>
          </a:p>
          <a:p>
            <a:pPr lvl="1"/>
            <a:r>
              <a:rPr lang="en-US" dirty="0"/>
              <a:t>Minimal preliminary engineering w/ performance specs</a:t>
            </a:r>
          </a:p>
          <a:p>
            <a:pPr lvl="1"/>
            <a:r>
              <a:rPr lang="en-US" dirty="0"/>
              <a:t>RFP issuance and DBT selection before final NEPA decision</a:t>
            </a:r>
          </a:p>
          <a:p>
            <a:pPr lvl="1"/>
            <a:r>
              <a:rPr lang="en-US" dirty="0"/>
              <a:t>Discussions with proposers</a:t>
            </a:r>
          </a:p>
          <a:p>
            <a:pPr lvl="1"/>
            <a:r>
              <a:rPr lang="en-US" dirty="0"/>
              <a:t>Alternate technical concepts</a:t>
            </a:r>
          </a:p>
          <a:p>
            <a:pPr lvl="1"/>
            <a:r>
              <a:rPr lang="en-US" dirty="0"/>
              <a:t>Negotiations after selection and prior to contract execution </a:t>
            </a:r>
          </a:p>
          <a:p>
            <a:pPr lvl="1"/>
            <a:r>
              <a:rPr lang="en-US" dirty="0"/>
              <a:t>Stipends to unsuccessful proposers</a:t>
            </a:r>
          </a:p>
          <a:p>
            <a:pPr lvl="1"/>
            <a:r>
              <a:rPr lang="en-US" dirty="0"/>
              <a:t>QA by DBT (both design and construction) w/ oversight and verification testing by owner</a:t>
            </a:r>
          </a:p>
          <a:p>
            <a:pPr lvl="1"/>
            <a:r>
              <a:rPr lang="en-US" dirty="0"/>
              <a:t>Warranties</a:t>
            </a:r>
          </a:p>
          <a:p>
            <a:pPr lvl="1"/>
            <a:r>
              <a:rPr lang="en-US" dirty="0"/>
              <a:t>Flexibility in DBE procedures</a:t>
            </a:r>
          </a:p>
          <a:p>
            <a:endParaRPr lang="en-US" dirty="0"/>
          </a:p>
        </p:txBody>
      </p:sp>
    </p:spTree>
    <p:extLst>
      <p:ext uri="{BB962C8B-B14F-4D97-AF65-F5344CB8AC3E}">
        <p14:creationId xmlns:p14="http://schemas.microsoft.com/office/powerpoint/2010/main" val="14173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Procurement Strategy</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7</a:t>
            </a:fld>
            <a:endParaRPr lang="en-US" dirty="0"/>
          </a:p>
        </p:txBody>
      </p:sp>
      <p:sp>
        <p:nvSpPr>
          <p:cNvPr id="4" name="Content Placeholder 3"/>
          <p:cNvSpPr>
            <a:spLocks noGrp="1"/>
          </p:cNvSpPr>
          <p:nvPr>
            <p:ph sz="quarter" idx="11"/>
          </p:nvPr>
        </p:nvSpPr>
        <p:spPr/>
        <p:txBody>
          <a:bodyPr>
            <a:normAutofit/>
          </a:bodyPr>
          <a:lstStyle/>
          <a:p>
            <a:r>
              <a:rPr lang="en-US" sz="2800" dirty="0"/>
              <a:t>What is possible in Ohio?</a:t>
            </a:r>
          </a:p>
          <a:p>
            <a:pPr lvl="1"/>
            <a:r>
              <a:rPr lang="en-US" sz="2400" dirty="0"/>
              <a:t>One-Step, Low Bid</a:t>
            </a:r>
          </a:p>
          <a:p>
            <a:pPr lvl="2"/>
            <a:r>
              <a:rPr lang="en-US" sz="2000" dirty="0"/>
              <a:t>Majority of ODOT DB projects</a:t>
            </a:r>
          </a:p>
          <a:p>
            <a:pPr lvl="1"/>
            <a:r>
              <a:rPr lang="en-US" sz="2400" dirty="0"/>
              <a:t>Two-Step, Low Bid </a:t>
            </a:r>
          </a:p>
          <a:p>
            <a:pPr lvl="2"/>
            <a:r>
              <a:rPr lang="en-US" sz="2000" dirty="0"/>
              <a:t>Only on select projects with Central Office approval</a:t>
            </a:r>
          </a:p>
          <a:p>
            <a:pPr lvl="2"/>
            <a:r>
              <a:rPr lang="en-US" sz="2000" dirty="0"/>
              <a:t>Short-list </a:t>
            </a:r>
            <a:r>
              <a:rPr lang="en-US" sz="2000" dirty="0" err="1"/>
              <a:t>Offerors</a:t>
            </a:r>
            <a:r>
              <a:rPr lang="en-US" sz="2000" dirty="0"/>
              <a:t> by evaluating their Statements of Qualification</a:t>
            </a:r>
          </a:p>
          <a:p>
            <a:pPr lvl="2"/>
            <a:r>
              <a:rPr lang="en-US" sz="2000" dirty="0"/>
              <a:t>Award to lowest price Bid from short-listed </a:t>
            </a:r>
            <a:r>
              <a:rPr lang="en-US" sz="2000" dirty="0" err="1"/>
              <a:t>Offerors</a:t>
            </a:r>
            <a:endParaRPr lang="en-US" sz="2000" dirty="0"/>
          </a:p>
          <a:p>
            <a:pPr lvl="2"/>
            <a:r>
              <a:rPr lang="en-US" sz="2000" dirty="0"/>
              <a:t>ATCs may be used</a:t>
            </a:r>
          </a:p>
          <a:p>
            <a:pPr lvl="1"/>
            <a:endParaRPr lang="en-US" dirty="0"/>
          </a:p>
        </p:txBody>
      </p:sp>
    </p:spTree>
    <p:extLst>
      <p:ext uri="{BB962C8B-B14F-4D97-AF65-F5344CB8AC3E}">
        <p14:creationId xmlns:p14="http://schemas.microsoft.com/office/powerpoint/2010/main" val="207803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Procurement Strategy</a:t>
            </a:r>
          </a:p>
        </p:txBody>
      </p:sp>
      <p:sp>
        <p:nvSpPr>
          <p:cNvPr id="3" name="Slide Number Placeholder 2"/>
          <p:cNvSpPr>
            <a:spLocks noGrp="1"/>
          </p:cNvSpPr>
          <p:nvPr>
            <p:ph type="sldNum" sz="quarter" idx="10"/>
          </p:nvPr>
        </p:nvSpPr>
        <p:spPr/>
        <p:txBody>
          <a:bodyPr/>
          <a:lstStyle/>
          <a:p>
            <a:pPr lvl="1" fontAlgn="auto">
              <a:spcBef>
                <a:spcPts val="900"/>
              </a:spcBef>
              <a:spcAft>
                <a:spcPts val="0"/>
              </a:spcAft>
            </a:pPr>
            <a:fld id="{126B356D-DBE9-445A-9C43-3D3F41468F04}" type="slidenum">
              <a:rPr lang="en-US" smtClean="0"/>
              <a:pPr lvl="1" fontAlgn="auto">
                <a:spcBef>
                  <a:spcPts val="900"/>
                </a:spcBef>
                <a:spcAft>
                  <a:spcPts val="0"/>
                </a:spcAft>
              </a:pPr>
              <a:t>8</a:t>
            </a:fld>
            <a:endParaRPr lang="en-US" dirty="0"/>
          </a:p>
        </p:txBody>
      </p:sp>
      <p:sp>
        <p:nvSpPr>
          <p:cNvPr id="4" name="Content Placeholder 3"/>
          <p:cNvSpPr>
            <a:spLocks noGrp="1"/>
          </p:cNvSpPr>
          <p:nvPr>
            <p:ph sz="quarter" idx="11"/>
          </p:nvPr>
        </p:nvSpPr>
        <p:spPr/>
        <p:txBody>
          <a:bodyPr>
            <a:normAutofit lnSpcReduction="10000"/>
          </a:bodyPr>
          <a:lstStyle/>
          <a:p>
            <a:r>
              <a:rPr lang="en-US" sz="2800" dirty="0"/>
              <a:t>What is possible in Ohio?</a:t>
            </a:r>
          </a:p>
          <a:p>
            <a:pPr lvl="1"/>
            <a:r>
              <a:rPr lang="en-US" sz="2400" dirty="0"/>
              <a:t>Two-Step, Low Bid Technically Responsive</a:t>
            </a:r>
          </a:p>
          <a:p>
            <a:pPr lvl="2"/>
            <a:r>
              <a:rPr lang="en-US" sz="2000" dirty="0"/>
              <a:t>Only on select projects with Central Office approval</a:t>
            </a:r>
          </a:p>
          <a:p>
            <a:pPr lvl="2"/>
            <a:r>
              <a:rPr lang="en-US" sz="2000" dirty="0"/>
              <a:t>Short-list Offerors by evaluating their Statements of Qualification</a:t>
            </a:r>
          </a:p>
          <a:p>
            <a:pPr lvl="2"/>
            <a:r>
              <a:rPr lang="en-US" sz="2000" dirty="0"/>
              <a:t>Preliminary Technical Information Meetings</a:t>
            </a:r>
          </a:p>
          <a:p>
            <a:pPr lvl="2"/>
            <a:r>
              <a:rPr lang="en-US" sz="2000" dirty="0"/>
              <a:t>Award to lowest price Bid from short-listed </a:t>
            </a:r>
            <a:r>
              <a:rPr lang="en-US" sz="2000" dirty="0" err="1"/>
              <a:t>Offerors</a:t>
            </a:r>
            <a:endParaRPr lang="en-US" sz="2000" dirty="0"/>
          </a:p>
          <a:p>
            <a:pPr lvl="2"/>
            <a:r>
              <a:rPr lang="en-US" sz="2000" dirty="0"/>
              <a:t>ATCs may be used</a:t>
            </a:r>
          </a:p>
          <a:p>
            <a:pPr lvl="1"/>
            <a:r>
              <a:rPr lang="en-US" sz="2400" dirty="0"/>
              <a:t>Value-Based</a:t>
            </a:r>
          </a:p>
          <a:p>
            <a:pPr lvl="2"/>
            <a:r>
              <a:rPr lang="en-US" sz="2000" dirty="0"/>
              <a:t>Only on select projects with Central Office approval</a:t>
            </a:r>
          </a:p>
          <a:p>
            <a:pPr lvl="2"/>
            <a:r>
              <a:rPr lang="en-US" sz="2000" dirty="0"/>
              <a:t>Short-list </a:t>
            </a:r>
            <a:r>
              <a:rPr lang="en-US" sz="2000" dirty="0" err="1"/>
              <a:t>Offerors</a:t>
            </a:r>
            <a:r>
              <a:rPr lang="en-US" sz="2000" dirty="0"/>
              <a:t> by evaluating their Statements of Qualification</a:t>
            </a:r>
          </a:p>
          <a:p>
            <a:pPr lvl="2"/>
            <a:r>
              <a:rPr lang="en-US" sz="2000" dirty="0"/>
              <a:t>Award to short-listed DBT having the highest combined price/technical score</a:t>
            </a:r>
          </a:p>
          <a:p>
            <a:pPr lvl="2"/>
            <a:r>
              <a:rPr lang="en-US" sz="2000" dirty="0"/>
              <a:t>ATCs may be used</a:t>
            </a:r>
          </a:p>
          <a:p>
            <a:pPr lvl="2"/>
            <a:r>
              <a:rPr lang="en-US" sz="2000" dirty="0"/>
              <a:t>Stipends may be offered to unsuccessful, responsive proposers</a:t>
            </a:r>
          </a:p>
          <a:p>
            <a:pPr lvl="1"/>
            <a:endParaRPr lang="en-US" dirty="0"/>
          </a:p>
        </p:txBody>
      </p:sp>
    </p:spTree>
    <p:extLst>
      <p:ext uri="{BB962C8B-B14F-4D97-AF65-F5344CB8AC3E}">
        <p14:creationId xmlns:p14="http://schemas.microsoft.com/office/powerpoint/2010/main" val="158451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43" name="Group 3"/>
          <p:cNvGrpSpPr>
            <a:grpSpLocks/>
          </p:cNvGrpSpPr>
          <p:nvPr/>
        </p:nvGrpSpPr>
        <p:grpSpPr bwMode="auto">
          <a:xfrm>
            <a:off x="329623" y="1747373"/>
            <a:ext cx="8503920" cy="1039813"/>
            <a:chOff x="48" y="1449"/>
            <a:chExt cx="5568" cy="655"/>
          </a:xfrm>
        </p:grpSpPr>
        <p:sp>
          <p:nvSpPr>
            <p:cNvPr id="5147" name="Rectangle 4"/>
            <p:cNvSpPr>
              <a:spLocks noChangeArrowheads="1"/>
            </p:cNvSpPr>
            <p:nvPr/>
          </p:nvSpPr>
          <p:spPr bwMode="auto">
            <a:xfrm>
              <a:off x="148" y="2040"/>
              <a:ext cx="5371" cy="2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17"/>
                </a:solidFill>
              </a:endParaRPr>
            </a:p>
          </p:txBody>
        </p:sp>
        <p:sp>
          <p:nvSpPr>
            <p:cNvPr id="5148" name="Oval 5"/>
            <p:cNvSpPr>
              <a:spLocks noChangeArrowheads="1"/>
            </p:cNvSpPr>
            <p:nvPr/>
          </p:nvSpPr>
          <p:spPr bwMode="auto">
            <a:xfrm>
              <a:off x="5476" y="2016"/>
              <a:ext cx="88" cy="88"/>
            </a:xfrm>
            <a:prstGeom prst="ellipse">
              <a:avLst/>
            </a:prstGeom>
            <a:solidFill>
              <a:srgbClr val="002060"/>
            </a:solidFill>
            <a:ln w="14288">
              <a:solidFill>
                <a:srgbClr val="000000"/>
              </a:solidFill>
              <a:round/>
              <a:headEnd/>
              <a:tailEnd/>
            </a:ln>
          </p:spPr>
          <p:txBody>
            <a:bodyPr/>
            <a:lstStyle/>
            <a:p>
              <a:endParaRPr lang="en-US">
                <a:solidFill>
                  <a:srgbClr val="FFFF17"/>
                </a:solidFill>
              </a:endParaRPr>
            </a:p>
          </p:txBody>
        </p:sp>
        <p:sp>
          <p:nvSpPr>
            <p:cNvPr id="5149" name="Oval 6"/>
            <p:cNvSpPr>
              <a:spLocks noChangeArrowheads="1"/>
            </p:cNvSpPr>
            <p:nvPr/>
          </p:nvSpPr>
          <p:spPr bwMode="auto">
            <a:xfrm>
              <a:off x="104" y="2016"/>
              <a:ext cx="88" cy="88"/>
            </a:xfrm>
            <a:prstGeom prst="ellipse">
              <a:avLst/>
            </a:prstGeom>
            <a:solidFill>
              <a:srgbClr val="002060"/>
            </a:solidFill>
            <a:ln w="14288">
              <a:solidFill>
                <a:srgbClr val="000000"/>
              </a:solidFill>
              <a:round/>
              <a:headEnd/>
              <a:tailEnd/>
            </a:ln>
          </p:spPr>
          <p:txBody>
            <a:bodyPr/>
            <a:lstStyle/>
            <a:p>
              <a:endParaRPr lang="en-US">
                <a:solidFill>
                  <a:srgbClr val="FFFF17"/>
                </a:solidFill>
              </a:endParaRPr>
            </a:p>
          </p:txBody>
        </p:sp>
        <p:sp>
          <p:nvSpPr>
            <p:cNvPr id="5150" name="Text Box 7"/>
            <p:cNvSpPr txBox="1">
              <a:spLocks noChangeArrowheads="1"/>
            </p:cNvSpPr>
            <p:nvPr/>
          </p:nvSpPr>
          <p:spPr bwMode="auto">
            <a:xfrm>
              <a:off x="48" y="1449"/>
              <a:ext cx="134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sz="1800" b="1" dirty="0">
                  <a:solidFill>
                    <a:schemeClr val="accent6">
                      <a:lumMod val="50000"/>
                    </a:schemeClr>
                  </a:solidFill>
                </a:rPr>
                <a:t>Fixed-Price</a:t>
              </a:r>
            </a:p>
            <a:p>
              <a:pPr algn="l"/>
              <a:r>
                <a:rPr lang="en-US" sz="1800" b="1" dirty="0">
                  <a:solidFill>
                    <a:schemeClr val="accent6">
                      <a:lumMod val="50000"/>
                    </a:schemeClr>
                  </a:solidFill>
                </a:rPr>
                <a:t>Sealed </a:t>
              </a:r>
            </a:p>
            <a:p>
              <a:pPr algn="l"/>
              <a:r>
                <a:rPr lang="en-US" sz="1800" b="1" dirty="0">
                  <a:solidFill>
                    <a:schemeClr val="accent6">
                      <a:lumMod val="50000"/>
                    </a:schemeClr>
                  </a:solidFill>
                </a:rPr>
                <a:t>Bidding</a:t>
              </a:r>
            </a:p>
          </p:txBody>
        </p:sp>
        <p:sp>
          <p:nvSpPr>
            <p:cNvPr id="5151" name="Text Box 8"/>
            <p:cNvSpPr txBox="1">
              <a:spLocks noChangeArrowheads="1"/>
            </p:cNvSpPr>
            <p:nvPr/>
          </p:nvSpPr>
          <p:spPr bwMode="auto">
            <a:xfrm>
              <a:off x="4688" y="1584"/>
              <a:ext cx="9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r"/>
              <a:r>
                <a:rPr lang="en-US" sz="1800" b="1" dirty="0">
                  <a:solidFill>
                    <a:schemeClr val="accent6">
                      <a:lumMod val="50000"/>
                    </a:schemeClr>
                  </a:solidFill>
                </a:rPr>
                <a:t>QBS/Sole Source</a:t>
              </a:r>
            </a:p>
          </p:txBody>
        </p:sp>
      </p:grpSp>
      <p:grpSp>
        <p:nvGrpSpPr>
          <p:cNvPr id="266249" name="Group 9"/>
          <p:cNvGrpSpPr>
            <a:grpSpLocks/>
          </p:cNvGrpSpPr>
          <p:nvPr/>
        </p:nvGrpSpPr>
        <p:grpSpPr bwMode="auto">
          <a:xfrm>
            <a:off x="342025" y="3117385"/>
            <a:ext cx="8503920" cy="2093913"/>
            <a:chOff x="48" y="2312"/>
            <a:chExt cx="5583" cy="1319"/>
          </a:xfrm>
        </p:grpSpPr>
        <p:sp>
          <p:nvSpPr>
            <p:cNvPr id="5132" name="Rectangle 10"/>
            <p:cNvSpPr>
              <a:spLocks noChangeArrowheads="1"/>
            </p:cNvSpPr>
            <p:nvPr/>
          </p:nvSpPr>
          <p:spPr bwMode="auto">
            <a:xfrm>
              <a:off x="3925" y="2881"/>
              <a:ext cx="166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17"/>
                </a:solidFill>
              </a:endParaRPr>
            </a:p>
          </p:txBody>
        </p:sp>
        <p:sp>
          <p:nvSpPr>
            <p:cNvPr id="5133" name="Rectangle 11"/>
            <p:cNvSpPr>
              <a:spLocks noChangeArrowheads="1"/>
            </p:cNvSpPr>
            <p:nvPr/>
          </p:nvSpPr>
          <p:spPr bwMode="auto">
            <a:xfrm>
              <a:off x="113" y="2881"/>
              <a:ext cx="1635"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17"/>
                </a:solidFill>
              </a:endParaRPr>
            </a:p>
          </p:txBody>
        </p:sp>
        <p:grpSp>
          <p:nvGrpSpPr>
            <p:cNvPr id="5134" name="Group 12"/>
            <p:cNvGrpSpPr>
              <a:grpSpLocks/>
            </p:cNvGrpSpPr>
            <p:nvPr/>
          </p:nvGrpSpPr>
          <p:grpSpPr bwMode="auto">
            <a:xfrm>
              <a:off x="128" y="2688"/>
              <a:ext cx="5503" cy="118"/>
              <a:chOff x="104" y="2586"/>
              <a:chExt cx="5503" cy="118"/>
            </a:xfrm>
          </p:grpSpPr>
          <p:sp>
            <p:nvSpPr>
              <p:cNvPr id="5141" name="Freeform 13"/>
              <p:cNvSpPr>
                <a:spLocks/>
              </p:cNvSpPr>
              <p:nvPr/>
            </p:nvSpPr>
            <p:spPr bwMode="auto">
              <a:xfrm>
                <a:off x="5496" y="2586"/>
                <a:ext cx="111" cy="111"/>
              </a:xfrm>
              <a:custGeom>
                <a:avLst/>
                <a:gdLst>
                  <a:gd name="T0" fmla="*/ 0 w 223"/>
                  <a:gd name="T1" fmla="*/ 1 h 222"/>
                  <a:gd name="T2" fmla="*/ 0 w 223"/>
                  <a:gd name="T3" fmla="*/ 1 h 222"/>
                  <a:gd name="T4" fmla="*/ 0 w 223"/>
                  <a:gd name="T5" fmla="*/ 0 h 222"/>
                  <a:gd name="T6" fmla="*/ 0 w 223"/>
                  <a:gd name="T7" fmla="*/ 1 h 222"/>
                  <a:gd name="T8" fmla="*/ 0 w 223"/>
                  <a:gd name="T9" fmla="*/ 1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222">
                    <a:moveTo>
                      <a:pt x="0" y="222"/>
                    </a:moveTo>
                    <a:lnTo>
                      <a:pt x="223" y="110"/>
                    </a:lnTo>
                    <a:lnTo>
                      <a:pt x="0" y="0"/>
                    </a:lnTo>
                    <a:lnTo>
                      <a:pt x="70" y="110"/>
                    </a:lnTo>
                    <a:lnTo>
                      <a:pt x="0" y="22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17"/>
                  </a:solidFill>
                </a:endParaRPr>
              </a:p>
            </p:txBody>
          </p:sp>
          <p:sp>
            <p:nvSpPr>
              <p:cNvPr id="5142" name="Freeform 14"/>
              <p:cNvSpPr>
                <a:spLocks/>
              </p:cNvSpPr>
              <p:nvPr/>
            </p:nvSpPr>
            <p:spPr bwMode="auto">
              <a:xfrm>
                <a:off x="104" y="2593"/>
                <a:ext cx="111" cy="111"/>
              </a:xfrm>
              <a:custGeom>
                <a:avLst/>
                <a:gdLst>
                  <a:gd name="T0" fmla="*/ 1 w 221"/>
                  <a:gd name="T1" fmla="*/ 0 h 222"/>
                  <a:gd name="T2" fmla="*/ 0 w 221"/>
                  <a:gd name="T3" fmla="*/ 1 h 222"/>
                  <a:gd name="T4" fmla="*/ 1 w 221"/>
                  <a:gd name="T5" fmla="*/ 1 h 222"/>
                  <a:gd name="T6" fmla="*/ 1 w 221"/>
                  <a:gd name="T7" fmla="*/ 1 h 222"/>
                  <a:gd name="T8" fmla="*/ 1 w 221"/>
                  <a:gd name="T9" fmla="*/ 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22">
                    <a:moveTo>
                      <a:pt x="221" y="0"/>
                    </a:moveTo>
                    <a:lnTo>
                      <a:pt x="0" y="110"/>
                    </a:lnTo>
                    <a:lnTo>
                      <a:pt x="221" y="222"/>
                    </a:lnTo>
                    <a:lnTo>
                      <a:pt x="151" y="110"/>
                    </a:lnTo>
                    <a:lnTo>
                      <a:pt x="22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17"/>
                  </a:solidFill>
                </a:endParaRPr>
              </a:p>
            </p:txBody>
          </p:sp>
          <p:sp>
            <p:nvSpPr>
              <p:cNvPr id="5143" name="Rectangle 15"/>
              <p:cNvSpPr>
                <a:spLocks noChangeArrowheads="1"/>
              </p:cNvSpPr>
              <p:nvPr/>
            </p:nvSpPr>
            <p:spPr bwMode="auto">
              <a:xfrm>
                <a:off x="3061" y="2634"/>
                <a:ext cx="2471" cy="1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17"/>
                  </a:solidFill>
                </a:endParaRPr>
              </a:p>
            </p:txBody>
          </p:sp>
          <p:sp>
            <p:nvSpPr>
              <p:cNvPr id="5144" name="Freeform 16"/>
              <p:cNvSpPr>
                <a:spLocks/>
              </p:cNvSpPr>
              <p:nvPr/>
            </p:nvSpPr>
            <p:spPr bwMode="auto">
              <a:xfrm>
                <a:off x="2987" y="2586"/>
                <a:ext cx="111" cy="111"/>
              </a:xfrm>
              <a:custGeom>
                <a:avLst/>
                <a:gdLst>
                  <a:gd name="T0" fmla="*/ 1 w 221"/>
                  <a:gd name="T1" fmla="*/ 0 h 222"/>
                  <a:gd name="T2" fmla="*/ 0 w 221"/>
                  <a:gd name="T3" fmla="*/ 1 h 222"/>
                  <a:gd name="T4" fmla="*/ 1 w 221"/>
                  <a:gd name="T5" fmla="*/ 1 h 222"/>
                  <a:gd name="T6" fmla="*/ 1 w 221"/>
                  <a:gd name="T7" fmla="*/ 1 h 222"/>
                  <a:gd name="T8" fmla="*/ 1 w 221"/>
                  <a:gd name="T9" fmla="*/ 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22">
                    <a:moveTo>
                      <a:pt x="221" y="0"/>
                    </a:moveTo>
                    <a:lnTo>
                      <a:pt x="0" y="110"/>
                    </a:lnTo>
                    <a:lnTo>
                      <a:pt x="221" y="222"/>
                    </a:lnTo>
                    <a:lnTo>
                      <a:pt x="151" y="110"/>
                    </a:lnTo>
                    <a:lnTo>
                      <a:pt x="22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17"/>
                  </a:solidFill>
                </a:endParaRPr>
              </a:p>
            </p:txBody>
          </p:sp>
          <p:sp>
            <p:nvSpPr>
              <p:cNvPr id="5145" name="Rectangle 17"/>
              <p:cNvSpPr>
                <a:spLocks noChangeArrowheads="1"/>
              </p:cNvSpPr>
              <p:nvPr/>
            </p:nvSpPr>
            <p:spPr bwMode="auto">
              <a:xfrm>
                <a:off x="178" y="2641"/>
                <a:ext cx="2471" cy="1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17"/>
                  </a:solidFill>
                </a:endParaRPr>
              </a:p>
            </p:txBody>
          </p:sp>
          <p:sp>
            <p:nvSpPr>
              <p:cNvPr id="5146" name="Freeform 18"/>
              <p:cNvSpPr>
                <a:spLocks/>
              </p:cNvSpPr>
              <p:nvPr/>
            </p:nvSpPr>
            <p:spPr bwMode="auto">
              <a:xfrm>
                <a:off x="2613" y="2593"/>
                <a:ext cx="111" cy="111"/>
              </a:xfrm>
              <a:custGeom>
                <a:avLst/>
                <a:gdLst>
                  <a:gd name="T0" fmla="*/ 0 w 223"/>
                  <a:gd name="T1" fmla="*/ 1 h 222"/>
                  <a:gd name="T2" fmla="*/ 0 w 223"/>
                  <a:gd name="T3" fmla="*/ 1 h 222"/>
                  <a:gd name="T4" fmla="*/ 0 w 223"/>
                  <a:gd name="T5" fmla="*/ 0 h 222"/>
                  <a:gd name="T6" fmla="*/ 0 w 223"/>
                  <a:gd name="T7" fmla="*/ 1 h 222"/>
                  <a:gd name="T8" fmla="*/ 0 w 223"/>
                  <a:gd name="T9" fmla="*/ 1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222">
                    <a:moveTo>
                      <a:pt x="0" y="222"/>
                    </a:moveTo>
                    <a:lnTo>
                      <a:pt x="223" y="110"/>
                    </a:lnTo>
                    <a:lnTo>
                      <a:pt x="0" y="0"/>
                    </a:lnTo>
                    <a:lnTo>
                      <a:pt x="70" y="110"/>
                    </a:lnTo>
                    <a:lnTo>
                      <a:pt x="0" y="22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17"/>
                  </a:solidFill>
                </a:endParaRPr>
              </a:p>
            </p:txBody>
          </p:sp>
        </p:grpSp>
        <p:sp>
          <p:nvSpPr>
            <p:cNvPr id="5135" name="Text Box 19"/>
            <p:cNvSpPr txBox="1">
              <a:spLocks noChangeArrowheads="1"/>
            </p:cNvSpPr>
            <p:nvPr/>
          </p:nvSpPr>
          <p:spPr bwMode="auto">
            <a:xfrm>
              <a:off x="144" y="2792"/>
              <a:ext cx="1440"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35000"/>
                </a:spcBef>
                <a:buClr>
                  <a:schemeClr val="accent5">
                    <a:lumMod val="50000"/>
                  </a:schemeClr>
                </a:buClr>
                <a:buFontTx/>
                <a:buChar char="•"/>
              </a:pPr>
              <a:r>
                <a:rPr lang="en-US" sz="1400" dirty="0">
                  <a:solidFill>
                    <a:srgbClr val="0070C0"/>
                  </a:solidFill>
                </a:rPr>
                <a:t>Historically Public Sector</a:t>
              </a:r>
            </a:p>
            <a:p>
              <a:pPr algn="l">
                <a:spcBef>
                  <a:spcPct val="35000"/>
                </a:spcBef>
                <a:buClr>
                  <a:schemeClr val="accent5">
                    <a:lumMod val="50000"/>
                  </a:schemeClr>
                </a:buClr>
                <a:buFontTx/>
                <a:buChar char="•"/>
              </a:pPr>
              <a:r>
                <a:rPr lang="en-US" sz="1400" dirty="0">
                  <a:solidFill>
                    <a:srgbClr val="0070C0"/>
                  </a:solidFill>
                </a:rPr>
                <a:t>Typically Fixed-Price</a:t>
              </a:r>
            </a:p>
            <a:p>
              <a:pPr algn="l">
                <a:spcBef>
                  <a:spcPct val="35000"/>
                </a:spcBef>
                <a:buClr>
                  <a:schemeClr val="accent5">
                    <a:lumMod val="50000"/>
                  </a:schemeClr>
                </a:buClr>
                <a:buFontTx/>
                <a:buChar char="•"/>
              </a:pPr>
              <a:r>
                <a:rPr lang="en-US" sz="1400" dirty="0">
                  <a:solidFill>
                    <a:srgbClr val="0070C0"/>
                  </a:solidFill>
                </a:rPr>
                <a:t>Open Bidding</a:t>
              </a:r>
            </a:p>
          </p:txBody>
        </p:sp>
        <p:sp>
          <p:nvSpPr>
            <p:cNvPr id="5136" name="Text Box 20"/>
            <p:cNvSpPr txBox="1">
              <a:spLocks noChangeArrowheads="1"/>
            </p:cNvSpPr>
            <p:nvPr/>
          </p:nvSpPr>
          <p:spPr bwMode="auto">
            <a:xfrm>
              <a:off x="48" y="2312"/>
              <a:ext cx="12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sz="1800" b="1" dirty="0">
                  <a:solidFill>
                    <a:schemeClr val="accent6">
                      <a:lumMod val="50000"/>
                    </a:schemeClr>
                  </a:solidFill>
                </a:rPr>
                <a:t>Price</a:t>
              </a:r>
            </a:p>
            <a:p>
              <a:pPr algn="l"/>
              <a:r>
                <a:rPr lang="en-US" sz="1800" b="1" dirty="0">
                  <a:solidFill>
                    <a:schemeClr val="accent6">
                      <a:lumMod val="50000"/>
                    </a:schemeClr>
                  </a:solidFill>
                </a:rPr>
                <a:t>Considerations</a:t>
              </a:r>
            </a:p>
          </p:txBody>
        </p:sp>
        <p:sp>
          <p:nvSpPr>
            <p:cNvPr id="5139" name="Text Box 22"/>
            <p:cNvSpPr txBox="1">
              <a:spLocks noChangeArrowheads="1"/>
            </p:cNvSpPr>
            <p:nvPr/>
          </p:nvSpPr>
          <p:spPr bwMode="auto">
            <a:xfrm>
              <a:off x="3972" y="2799"/>
              <a:ext cx="1584" cy="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marL="285750" indent="-285750">
                <a:spcBef>
                  <a:spcPct val="35000"/>
                </a:spcBef>
                <a:buClr>
                  <a:schemeClr val="accent5">
                    <a:lumMod val="50000"/>
                  </a:schemeClr>
                </a:buClr>
                <a:buFont typeface="Arial" panose="020B0604020202020204" pitchFamily="34" charset="0"/>
                <a:buChar char="•"/>
              </a:pPr>
              <a:r>
                <a:rPr lang="en-US" sz="1400" dirty="0">
                  <a:solidFill>
                    <a:srgbClr val="0070C0"/>
                  </a:solidFill>
                </a:rPr>
                <a:t>Historically Private Sector</a:t>
              </a:r>
            </a:p>
            <a:p>
              <a:pPr marL="285750" indent="-285750">
                <a:spcBef>
                  <a:spcPct val="35000"/>
                </a:spcBef>
                <a:buClr>
                  <a:schemeClr val="accent5">
                    <a:lumMod val="50000"/>
                  </a:schemeClr>
                </a:buClr>
                <a:buFont typeface="Arial" panose="020B0604020202020204" pitchFamily="34" charset="0"/>
                <a:buChar char="•"/>
              </a:pPr>
              <a:r>
                <a:rPr lang="en-US" sz="1400" dirty="0">
                  <a:solidFill>
                    <a:srgbClr val="0070C0"/>
                  </a:solidFill>
                </a:rPr>
                <a:t>Typically Negotiated</a:t>
              </a:r>
            </a:p>
            <a:p>
              <a:pPr marL="285750" indent="-285750">
                <a:spcBef>
                  <a:spcPct val="35000"/>
                </a:spcBef>
                <a:buClr>
                  <a:schemeClr val="accent5">
                    <a:lumMod val="50000"/>
                  </a:schemeClr>
                </a:buClr>
                <a:buFont typeface="Arial" panose="020B0604020202020204" pitchFamily="34" charset="0"/>
                <a:buChar char="•"/>
              </a:pPr>
              <a:r>
                <a:rPr lang="en-US" sz="1400" dirty="0">
                  <a:solidFill>
                    <a:srgbClr val="0070C0"/>
                  </a:solidFill>
                </a:rPr>
                <a:t>Prequalification Processes</a:t>
              </a:r>
            </a:p>
          </p:txBody>
        </p:sp>
        <p:sp>
          <p:nvSpPr>
            <p:cNvPr id="5138" name="Text Box 24"/>
            <p:cNvSpPr txBox="1">
              <a:spLocks noChangeArrowheads="1"/>
            </p:cNvSpPr>
            <p:nvPr/>
          </p:nvSpPr>
          <p:spPr bwMode="auto">
            <a:xfrm>
              <a:off x="4228" y="2312"/>
              <a:ext cx="13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r"/>
              <a:r>
                <a:rPr lang="en-US" sz="1800" b="1" dirty="0">
                  <a:solidFill>
                    <a:schemeClr val="accent6">
                      <a:lumMod val="50000"/>
                    </a:schemeClr>
                  </a:solidFill>
                </a:rPr>
                <a:t>Qualification</a:t>
              </a:r>
            </a:p>
            <a:p>
              <a:pPr algn="r"/>
              <a:r>
                <a:rPr lang="en-US" sz="1800" b="1" dirty="0">
                  <a:solidFill>
                    <a:schemeClr val="accent6">
                      <a:lumMod val="50000"/>
                    </a:schemeClr>
                  </a:solidFill>
                </a:rPr>
                <a:t>Considerations</a:t>
              </a:r>
            </a:p>
          </p:txBody>
        </p:sp>
      </p:grpSp>
      <p:sp>
        <p:nvSpPr>
          <p:cNvPr id="5126" name="Text Box 26"/>
          <p:cNvSpPr txBox="1">
            <a:spLocks noChangeArrowheads="1"/>
          </p:cNvSpPr>
          <p:nvPr/>
        </p:nvSpPr>
        <p:spPr bwMode="auto">
          <a:xfrm>
            <a:off x="3765864" y="1649136"/>
            <a:ext cx="17700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a:spcBef>
                <a:spcPct val="50000"/>
              </a:spcBef>
            </a:pPr>
            <a:r>
              <a:rPr lang="en-US" sz="1800" b="1" dirty="0">
                <a:solidFill>
                  <a:schemeClr val="accent6">
                    <a:lumMod val="50000"/>
                  </a:schemeClr>
                </a:solidFill>
              </a:rPr>
              <a:t>Value-Based (Best-Value)</a:t>
            </a:r>
          </a:p>
        </p:txBody>
      </p:sp>
      <p:sp>
        <p:nvSpPr>
          <p:cNvPr id="5127" name="Text Box 27"/>
          <p:cNvSpPr txBox="1">
            <a:spLocks noChangeArrowheads="1"/>
          </p:cNvSpPr>
          <p:nvPr/>
        </p:nvSpPr>
        <p:spPr bwMode="auto">
          <a:xfrm>
            <a:off x="3287233" y="3014197"/>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ctr"/>
            <a:r>
              <a:rPr lang="en-US" sz="1800" b="1" dirty="0">
                <a:solidFill>
                  <a:schemeClr val="accent6">
                    <a:lumMod val="50000"/>
                  </a:schemeClr>
                </a:solidFill>
              </a:rPr>
              <a:t>Price with Other Key</a:t>
            </a:r>
          </a:p>
          <a:p>
            <a:pPr algn="ctr"/>
            <a:r>
              <a:rPr lang="en-US" sz="1800" b="1" dirty="0">
                <a:solidFill>
                  <a:schemeClr val="accent6">
                    <a:lumMod val="50000"/>
                  </a:schemeClr>
                </a:solidFill>
              </a:rPr>
              <a:t>Considerations</a:t>
            </a:r>
          </a:p>
        </p:txBody>
      </p:sp>
      <p:grpSp>
        <p:nvGrpSpPr>
          <p:cNvPr id="5128" name="Group 28"/>
          <p:cNvGrpSpPr>
            <a:grpSpLocks/>
          </p:cNvGrpSpPr>
          <p:nvPr/>
        </p:nvGrpSpPr>
        <p:grpSpPr bwMode="auto">
          <a:xfrm>
            <a:off x="4239733" y="2328397"/>
            <a:ext cx="685800" cy="685800"/>
            <a:chOff x="2664" y="1944"/>
            <a:chExt cx="432" cy="432"/>
          </a:xfrm>
        </p:grpSpPr>
        <p:sp>
          <p:nvSpPr>
            <p:cNvPr id="5129" name="Oval 29"/>
            <p:cNvSpPr>
              <a:spLocks noChangeArrowheads="1"/>
            </p:cNvSpPr>
            <p:nvPr/>
          </p:nvSpPr>
          <p:spPr bwMode="auto">
            <a:xfrm>
              <a:off x="2664" y="1944"/>
              <a:ext cx="432" cy="432"/>
            </a:xfrm>
            <a:prstGeom prst="ellipse">
              <a:avLst/>
            </a:prstGeom>
            <a:solidFill>
              <a:srgbClr val="000000"/>
            </a:solidFill>
            <a:ln w="14351">
              <a:solidFill>
                <a:schemeClr val="bg1"/>
              </a:solidFill>
              <a:round/>
              <a:headEnd/>
              <a:tailEnd/>
            </a:ln>
          </p:spPr>
          <p:txBody>
            <a:bodyPr/>
            <a:lstStyle/>
            <a:p>
              <a:endParaRPr lang="en-US">
                <a:solidFill>
                  <a:srgbClr val="FFFF17"/>
                </a:solidFill>
              </a:endParaRPr>
            </a:p>
          </p:txBody>
        </p:sp>
        <p:sp>
          <p:nvSpPr>
            <p:cNvPr id="5130" name="Oval 30"/>
            <p:cNvSpPr>
              <a:spLocks noChangeArrowheads="1"/>
            </p:cNvSpPr>
            <p:nvPr/>
          </p:nvSpPr>
          <p:spPr bwMode="auto">
            <a:xfrm>
              <a:off x="2750" y="2030"/>
              <a:ext cx="260" cy="260"/>
            </a:xfrm>
            <a:prstGeom prst="ellipse">
              <a:avLst/>
            </a:prstGeom>
            <a:solidFill>
              <a:schemeClr val="bg1"/>
            </a:solidFill>
            <a:ln w="571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17"/>
                </a:solidFill>
              </a:endParaRPr>
            </a:p>
          </p:txBody>
        </p:sp>
        <p:sp>
          <p:nvSpPr>
            <p:cNvPr id="5131" name="Oval 31"/>
            <p:cNvSpPr>
              <a:spLocks noChangeArrowheads="1"/>
            </p:cNvSpPr>
            <p:nvPr/>
          </p:nvSpPr>
          <p:spPr bwMode="auto">
            <a:xfrm>
              <a:off x="2836" y="2116"/>
              <a:ext cx="87" cy="87"/>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17"/>
                </a:solidFill>
              </a:endParaRPr>
            </a:p>
          </p:txBody>
        </p:sp>
      </p:grpSp>
      <p:sp>
        <p:nvSpPr>
          <p:cNvPr id="3" name="Title 2"/>
          <p:cNvSpPr>
            <a:spLocks noGrp="1"/>
          </p:cNvSpPr>
          <p:nvPr>
            <p:ph type="title"/>
          </p:nvPr>
        </p:nvSpPr>
        <p:spPr/>
        <p:txBody>
          <a:bodyPr/>
          <a:lstStyle/>
          <a:p>
            <a:r>
              <a:rPr lang="en-US" dirty="0"/>
              <a:t>Spectrum of Procurement Methods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187" y="2238501"/>
            <a:ext cx="701151" cy="701151"/>
          </a:xfrm>
          <a:prstGeom prst="rect">
            <a:avLst/>
          </a:prstGeom>
        </p:spPr>
      </p:pic>
    </p:spTree>
    <p:extLst>
      <p:ext uri="{BB962C8B-B14F-4D97-AF65-F5344CB8AC3E}">
        <p14:creationId xmlns:p14="http://schemas.microsoft.com/office/powerpoint/2010/main" val="1616017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p:cTn id="7" dur="500" fill="hold"/>
                                        <p:tgtEl>
                                          <p:spTgt spid="266243"/>
                                        </p:tgtEl>
                                        <p:attrNameLst>
                                          <p:attrName>ppt_w</p:attrName>
                                        </p:attrNameLst>
                                      </p:cBhvr>
                                      <p:tavLst>
                                        <p:tav tm="0">
                                          <p:val>
                                            <p:fltVal val="0"/>
                                          </p:val>
                                        </p:tav>
                                        <p:tav tm="100000">
                                          <p:val>
                                            <p:strVal val="#ppt_w"/>
                                          </p:val>
                                        </p:tav>
                                      </p:tavLst>
                                    </p:anim>
                                    <p:anim calcmode="lin" valueType="num">
                                      <p:cBhvr>
                                        <p:cTn id="8" dur="500" fill="hold"/>
                                        <p:tgtEl>
                                          <p:spTgt spid="26624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66249"/>
                                        </p:tgtEl>
                                        <p:attrNameLst>
                                          <p:attrName>style.visibility</p:attrName>
                                        </p:attrNameLst>
                                      </p:cBhvr>
                                      <p:to>
                                        <p:strVal val="visible"/>
                                      </p:to>
                                    </p:set>
                                    <p:anim calcmode="lin" valueType="num">
                                      <p:cBhvr>
                                        <p:cTn id="13" dur="500" fill="hold"/>
                                        <p:tgtEl>
                                          <p:spTgt spid="266249"/>
                                        </p:tgtEl>
                                        <p:attrNameLst>
                                          <p:attrName>ppt_w</p:attrName>
                                        </p:attrNameLst>
                                      </p:cBhvr>
                                      <p:tavLst>
                                        <p:tav tm="0">
                                          <p:val>
                                            <p:fltVal val="0"/>
                                          </p:val>
                                        </p:tav>
                                        <p:tav tm="100000">
                                          <p:val>
                                            <p:strVal val="#ppt_w"/>
                                          </p:val>
                                        </p:tav>
                                      </p:tavLst>
                                    </p:anim>
                                    <p:anim calcmode="lin" valueType="num">
                                      <p:cBhvr>
                                        <p:cTn id="14" dur="500" fill="hold"/>
                                        <p:tgtEl>
                                          <p:spTgt spid="26624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nodeType="clickEffect">
                                  <p:stCondLst>
                                    <p:cond delay="0"/>
                                  </p:stCondLst>
                                  <p:childTnLst>
                                    <p:animMotion origin="layout" path="M 5E-6 3.7037E-6 L 0.05035 -0.05186 C 0.06112 -0.06343 0.07726 -0.06968 0.09376 -0.06968 C 0.11268 -0.06968 0.12796 -0.06343 0.13872 -0.05186 L 0.18976 3.7037E-6 " pathEditMode="relative" rAng="0" ptsTypes="AAAAA">
                                      <p:cBhvr>
                                        <p:cTn id="36" dur="2000" fill="hold"/>
                                        <p:tgtEl>
                                          <p:spTgt spid="8"/>
                                        </p:tgtEl>
                                        <p:attrNameLst>
                                          <p:attrName>ppt_x</p:attrName>
                                          <p:attrName>ppt_y</p:attrName>
                                        </p:attrNameLst>
                                      </p:cBhvr>
                                      <p:rCtr x="9479" y="-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gBziq4Z4027DHBxHZtWI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KwzqTDlYESeQ_CCgSHy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JnV3QWbD0Smfwvf8o451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jPGP_YiGk2m_AZs5Fe0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theme1.xml><?xml version="1.0" encoding="utf-8"?>
<a:theme xmlns:a="http://schemas.openxmlformats.org/drawingml/2006/main" name="MASTER_powerpoint_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resentation xmlns="71eca28a-1192-4472-ade7-3e659e5302c4">Speaker:  Jim Sinnette, FHWA IPD Project Delivery Team Leader
Panelists: Ted West, FHWA Tx Division
                Ryan Rizzo, FHWA MI Division and
                Lal Tarsem, FHWA VA Division
</Presentation>
    <Session_x0020_Title xmlns="71eca28a-1192-4472-ade7-3e659e5302c4">Operational Independent and Non-concurrent Construction Panel Discussion (OINCC)
</Session_x0020_Title>
    <Date xmlns="71eca28a-1192-4472-ade7-3e659e5302c4">2012-06-13T15:15:00+00:00</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8C42A27A773D49914CBB3A14042986" ma:contentTypeVersion="3" ma:contentTypeDescription="Create a new document." ma:contentTypeScope="" ma:versionID="d1cc97d669845b17b381c95fe8fc10b3">
  <xsd:schema xmlns:xsd="http://www.w3.org/2001/XMLSchema" xmlns:p="http://schemas.microsoft.com/office/2006/metadata/properties" xmlns:ns2="71eca28a-1192-4472-ade7-3e659e5302c4" targetNamespace="http://schemas.microsoft.com/office/2006/metadata/properties" ma:root="true" ma:fieldsID="157676eb16229120f70a3b1e02b490cf" ns2:_="">
    <xsd:import namespace="71eca28a-1192-4472-ade7-3e659e5302c4"/>
    <xsd:element name="properties">
      <xsd:complexType>
        <xsd:sequence>
          <xsd:element name="documentManagement">
            <xsd:complexType>
              <xsd:all>
                <xsd:element ref="ns2:Date" minOccurs="0"/>
                <xsd:element ref="ns2:Session_x0020_Title" minOccurs="0"/>
                <xsd:element ref="ns2:Presentation" minOccurs="0"/>
              </xsd:all>
            </xsd:complexType>
          </xsd:element>
        </xsd:sequence>
      </xsd:complexType>
    </xsd:element>
  </xsd:schema>
  <xsd:schema xmlns:xsd="http://www.w3.org/2001/XMLSchema" xmlns:dms="http://schemas.microsoft.com/office/2006/documentManagement/types" targetNamespace="71eca28a-1192-4472-ade7-3e659e5302c4" elementFormDefault="qualified">
    <xsd:import namespace="http://schemas.microsoft.com/office/2006/documentManagement/types"/>
    <xsd:element name="Date" ma:index="8" nillable="true" ma:displayName="Date" ma:format="DateTime" ma:internalName="Date">
      <xsd:simpleType>
        <xsd:restriction base="dms:DateTime"/>
      </xsd:simpleType>
    </xsd:element>
    <xsd:element name="Session_x0020_Title" ma:index="9" nillable="true" ma:displayName="Session Title" ma:internalName="Session_x0020_Title">
      <xsd:simpleType>
        <xsd:restriction base="dms:Note"/>
      </xsd:simpleType>
    </xsd:element>
    <xsd:element name="Presentation" ma:index="10" nillable="true" ma:displayName="Presenter(s)" ma:internalName="Presenta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5D8CD-9695-44BA-9052-C96E663470FB}">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71eca28a-1192-4472-ade7-3e659e5302c4"/>
    <ds:schemaRef ds:uri="http://www.w3.org/XML/1998/namespace"/>
  </ds:schemaRefs>
</ds:datastoreItem>
</file>

<file path=customXml/itemProps2.xml><?xml version="1.0" encoding="utf-8"?>
<ds:datastoreItem xmlns:ds="http://schemas.openxmlformats.org/officeDocument/2006/customXml" ds:itemID="{CC4DA377-1CE0-4A94-AD9C-AF6109F26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ca28a-1192-4472-ade7-3e659e5302c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5B479E5-51A4-48C0-9840-2445F2A00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20572</TotalTime>
  <Words>4552</Words>
  <Application>Microsoft Office PowerPoint</Application>
  <PresentationFormat>On-screen Show (4:3)</PresentationFormat>
  <Paragraphs>856</Paragraphs>
  <Slides>44</Slides>
  <Notes>44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6" baseType="lpstr">
      <vt:lpstr>Arial</vt:lpstr>
      <vt:lpstr>Arial Black</vt:lpstr>
      <vt:lpstr>Calibri</vt:lpstr>
      <vt:lpstr>Cambria Math</vt:lpstr>
      <vt:lpstr>Courier New</vt:lpstr>
      <vt:lpstr>Franklin Gothic Book</vt:lpstr>
      <vt:lpstr>Franklin Gothic Demi</vt:lpstr>
      <vt:lpstr>Times New Roman</vt:lpstr>
      <vt:lpstr>Wingdings</vt:lpstr>
      <vt:lpstr>MASTER_powerpoint_template</vt:lpstr>
      <vt:lpstr>think-cell Slide</vt:lpstr>
      <vt:lpstr>CorelDRAW</vt:lpstr>
      <vt:lpstr>Design-Build</vt:lpstr>
      <vt:lpstr>Learning Outcomes</vt:lpstr>
      <vt:lpstr>Contents </vt:lpstr>
      <vt:lpstr>DB Procurement</vt:lpstr>
      <vt:lpstr>Procurement Process Overview</vt:lpstr>
      <vt:lpstr>Developing a Procurement Strategy</vt:lpstr>
      <vt:lpstr>Developing a Procurement Strategy</vt:lpstr>
      <vt:lpstr>Developing a Procurement Strategy</vt:lpstr>
      <vt:lpstr>Spectrum of Procurement Methods</vt:lpstr>
      <vt:lpstr>Procurement Strategy – Project Considerations</vt:lpstr>
      <vt:lpstr>Low-Bid Procurement</vt:lpstr>
      <vt:lpstr>One-Step Low Bid Process</vt:lpstr>
      <vt:lpstr>Two-Step Low Bid Process</vt:lpstr>
      <vt:lpstr>Two-Step Technically Responsive Low-Bid</vt:lpstr>
      <vt:lpstr>Two-Step Technically Responsive Low-Bid Process</vt:lpstr>
      <vt:lpstr>Two-Step Technically Responsive Low-Bid</vt:lpstr>
      <vt:lpstr>Value-Based Procurement</vt:lpstr>
      <vt:lpstr>Value-Based Procurement</vt:lpstr>
      <vt:lpstr>Value-Based Procurement</vt:lpstr>
      <vt:lpstr>Value-Based Procurement</vt:lpstr>
      <vt:lpstr>Previously Used Scoring System</vt:lpstr>
      <vt:lpstr>Value-Based Selection Best Practices</vt:lpstr>
      <vt:lpstr>Procurement Considerations</vt:lpstr>
      <vt:lpstr>Obstacles/Risks</vt:lpstr>
      <vt:lpstr>Potential Protest Areas</vt:lpstr>
      <vt:lpstr>Level of Design</vt:lpstr>
      <vt:lpstr>Alternative Technical Concepts (ATC)</vt:lpstr>
      <vt:lpstr>ATC Submittal and Evaluation Process</vt:lpstr>
      <vt:lpstr>Procurement Summary</vt:lpstr>
      <vt:lpstr>DB Contracts</vt:lpstr>
      <vt:lpstr>New or Modified Definitions</vt:lpstr>
      <vt:lpstr>Bid Documents</vt:lpstr>
      <vt:lpstr>DB Contract Provisions</vt:lpstr>
      <vt:lpstr>Specifications</vt:lpstr>
      <vt:lpstr>Case Study</vt:lpstr>
      <vt:lpstr>Case Study #3</vt:lpstr>
      <vt:lpstr>Case Study #3</vt:lpstr>
      <vt:lpstr>Case Study #3</vt:lpstr>
      <vt:lpstr>Case Study #3</vt:lpstr>
      <vt:lpstr>Case Study #3</vt:lpstr>
      <vt:lpstr>Case Study #3</vt:lpstr>
      <vt:lpstr>Case Study #3 – Outcome and Lesson Learned</vt:lpstr>
      <vt:lpstr>Questions</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Independent and Non-concurrent Construction-Jim Sinnette</dc:title>
  <dc:creator>Konrath, Linda</dc:creator>
  <cp:lastModifiedBy>Kahlig, Eric</cp:lastModifiedBy>
  <cp:revision>147</cp:revision>
  <cp:lastPrinted>2018-07-11T14:32:40Z</cp:lastPrinted>
  <dcterms:modified xsi:type="dcterms:W3CDTF">2018-07-19T21:58:50Z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0x010100668C42A27A773D49914CBB3A14042986</vt:lpwstr>
  </property>
</Properties>
</file>