
<file path=[Content_Types].xml><?xml version="1.0" encoding="utf-8"?>
<Types xmlns="http://schemas.openxmlformats.org/package/2006/content-types">
  <Default Extension="jpeg" ContentType="image/jpeg"/>
  <Default Extension="jpg" ContentType="image/jpeg"/>
  <Default Extension="mkv" ContentType="video/unknown"/>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notesSlides/notesSlide30.xml" ContentType="application/vnd.openxmlformats-officedocument.presentationml.notesSlide+xml"/>
  <Override PartName="/ppt/tags/tag30.xml" ContentType="application/vnd.openxmlformats-officedocument.presentationml.tags+xml"/>
  <Override PartName="/ppt/notesSlides/notesSlide31.xml" ContentType="application/vnd.openxmlformats-officedocument.presentationml.notesSlide+xml"/>
  <Override PartName="/ppt/tags/tag31.xml" ContentType="application/vnd.openxmlformats-officedocument.presentationml.tags+xml"/>
  <Override PartName="/ppt/notesSlides/notesSlide32.xml" ContentType="application/vnd.openxmlformats-officedocument.presentationml.notesSlide+xml"/>
  <Override PartName="/ppt/tags/tag32.xml" ContentType="application/vnd.openxmlformats-officedocument.presentationml.tags+xml"/>
  <Override PartName="/ppt/notesSlides/notesSlide33.xml" ContentType="application/vnd.openxmlformats-officedocument.presentationml.notesSlide+xml"/>
  <Override PartName="/ppt/tags/tag3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3" r:id="rId4"/>
    <p:sldMasterId id="2147483737" r:id="rId5"/>
    <p:sldMasterId id="2147483755" r:id="rId6"/>
    <p:sldMasterId id="2147483774" r:id="rId7"/>
  </p:sldMasterIdLst>
  <p:notesMasterIdLst>
    <p:notesMasterId r:id="rId106"/>
  </p:notesMasterIdLst>
  <p:handoutMasterIdLst>
    <p:handoutMasterId r:id="rId107"/>
  </p:handoutMasterIdLst>
  <p:sldIdLst>
    <p:sldId id="256" r:id="rId8"/>
    <p:sldId id="1058" r:id="rId9"/>
    <p:sldId id="1148" r:id="rId10"/>
    <p:sldId id="1149" r:id="rId11"/>
    <p:sldId id="1061" r:id="rId12"/>
    <p:sldId id="1062" r:id="rId13"/>
    <p:sldId id="1063" r:id="rId14"/>
    <p:sldId id="1147" r:id="rId15"/>
    <p:sldId id="1064" r:id="rId16"/>
    <p:sldId id="1065" r:id="rId17"/>
    <p:sldId id="1066" r:id="rId18"/>
    <p:sldId id="1067" r:id="rId19"/>
    <p:sldId id="1108" r:id="rId20"/>
    <p:sldId id="1107" r:id="rId21"/>
    <p:sldId id="1116" r:id="rId22"/>
    <p:sldId id="1117" r:id="rId23"/>
    <p:sldId id="1118" r:id="rId24"/>
    <p:sldId id="1119" r:id="rId25"/>
    <p:sldId id="1121" r:id="rId26"/>
    <p:sldId id="1110" r:id="rId27"/>
    <p:sldId id="1111" r:id="rId28"/>
    <p:sldId id="1154" r:id="rId29"/>
    <p:sldId id="1112" r:id="rId30"/>
    <p:sldId id="1113" r:id="rId31"/>
    <p:sldId id="1114" r:id="rId32"/>
    <p:sldId id="1105" r:id="rId33"/>
    <p:sldId id="1155" r:id="rId34"/>
    <p:sldId id="1068" r:id="rId35"/>
    <p:sldId id="1069" r:id="rId36"/>
    <p:sldId id="1070" r:id="rId37"/>
    <p:sldId id="1071" r:id="rId38"/>
    <p:sldId id="1072" r:id="rId39"/>
    <p:sldId id="1073" r:id="rId40"/>
    <p:sldId id="1074" r:id="rId41"/>
    <p:sldId id="1075" r:id="rId42"/>
    <p:sldId id="1076" r:id="rId43"/>
    <p:sldId id="1077" r:id="rId44"/>
    <p:sldId id="1078" r:id="rId45"/>
    <p:sldId id="1079" r:id="rId46"/>
    <p:sldId id="1080" r:id="rId47"/>
    <p:sldId id="1081" r:id="rId48"/>
    <p:sldId id="1082" r:id="rId49"/>
    <p:sldId id="1083" r:id="rId50"/>
    <p:sldId id="1084" r:id="rId51"/>
    <p:sldId id="1085" r:id="rId52"/>
    <p:sldId id="1086" r:id="rId53"/>
    <p:sldId id="1087" r:id="rId54"/>
    <p:sldId id="1088" r:id="rId55"/>
    <p:sldId id="1089" r:id="rId56"/>
    <p:sldId id="1100" r:id="rId57"/>
    <p:sldId id="5519" r:id="rId58"/>
    <p:sldId id="1101" r:id="rId59"/>
    <p:sldId id="1102" r:id="rId60"/>
    <p:sldId id="1106" r:id="rId61"/>
    <p:sldId id="1098" r:id="rId62"/>
    <p:sldId id="1090" r:id="rId63"/>
    <p:sldId id="1091" r:id="rId64"/>
    <p:sldId id="1092" r:id="rId65"/>
    <p:sldId id="1093" r:id="rId66"/>
    <p:sldId id="1135" r:id="rId67"/>
    <p:sldId id="1136" r:id="rId68"/>
    <p:sldId id="1137" r:id="rId69"/>
    <p:sldId id="1138" r:id="rId70"/>
    <p:sldId id="1133" r:id="rId71"/>
    <p:sldId id="988" r:id="rId72"/>
    <p:sldId id="989" r:id="rId73"/>
    <p:sldId id="1096" r:id="rId74"/>
    <p:sldId id="1103" r:id="rId75"/>
    <p:sldId id="1104" r:id="rId76"/>
    <p:sldId id="1095" r:id="rId77"/>
    <p:sldId id="1122" r:id="rId78"/>
    <p:sldId id="1125" r:id="rId79"/>
    <p:sldId id="1124" r:id="rId80"/>
    <p:sldId id="1127" r:id="rId81"/>
    <p:sldId id="1129" r:id="rId82"/>
    <p:sldId id="1126" r:id="rId83"/>
    <p:sldId id="1150" r:id="rId84"/>
    <p:sldId id="1151" r:id="rId85"/>
    <p:sldId id="1130" r:id="rId86"/>
    <p:sldId id="1156" r:id="rId87"/>
    <p:sldId id="1157" r:id="rId88"/>
    <p:sldId id="1158" r:id="rId89"/>
    <p:sldId id="1152" r:id="rId90"/>
    <p:sldId id="1132" r:id="rId91"/>
    <p:sldId id="1131" r:id="rId92"/>
    <p:sldId id="1139" r:id="rId93"/>
    <p:sldId id="1140" r:id="rId94"/>
    <p:sldId id="1141" r:id="rId95"/>
    <p:sldId id="1142" r:id="rId96"/>
    <p:sldId id="1143" r:id="rId97"/>
    <p:sldId id="1144" r:id="rId98"/>
    <p:sldId id="1146" r:id="rId99"/>
    <p:sldId id="5517" r:id="rId100"/>
    <p:sldId id="1050" r:id="rId101"/>
    <p:sldId id="1049" r:id="rId102"/>
    <p:sldId id="5518" r:id="rId103"/>
    <p:sldId id="1051" r:id="rId104"/>
    <p:sldId id="1153" r:id="rId105"/>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y Eline" initials="A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9"/>
    <a:srgbClr val="009969"/>
    <a:srgbClr val="4FA86D"/>
    <a:srgbClr val="B3E6FF"/>
    <a:srgbClr val="008FD6"/>
    <a:srgbClr val="006699"/>
    <a:srgbClr val="E7EAF1"/>
    <a:srgbClr val="FFE7D9"/>
    <a:srgbClr val="336699"/>
    <a:srgbClr val="8F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94" autoAdjust="0"/>
    <p:restoredTop sz="86376" autoAdjust="0"/>
  </p:normalViewPr>
  <p:slideViewPr>
    <p:cSldViewPr>
      <p:cViewPr varScale="1">
        <p:scale>
          <a:sx n="102" d="100"/>
          <a:sy n="102" d="100"/>
        </p:scale>
        <p:origin x="1356" y="318"/>
      </p:cViewPr>
      <p:guideLst>
        <p:guide orient="horz" pos="2160"/>
        <p:guide pos="3840"/>
      </p:guideLst>
    </p:cSldViewPr>
  </p:slideViewPr>
  <p:outlineViewPr>
    <p:cViewPr>
      <p:scale>
        <a:sx n="33" d="100"/>
        <a:sy n="33" d="100"/>
      </p:scale>
      <p:origin x="0" y="-9704"/>
    </p:cViewPr>
  </p:outlineViewPr>
  <p:notesTextViewPr>
    <p:cViewPr>
      <p:scale>
        <a:sx n="150" d="100"/>
        <a:sy n="150" d="100"/>
      </p:scale>
      <p:origin x="0" y="0"/>
    </p:cViewPr>
  </p:notesTextViewPr>
  <p:sorterViewPr>
    <p:cViewPr>
      <p:scale>
        <a:sx n="110" d="100"/>
        <a:sy n="110" d="100"/>
      </p:scale>
      <p:origin x="0" y="-3256"/>
    </p:cViewPr>
  </p:sorterViewPr>
  <p:notesViewPr>
    <p:cSldViewPr>
      <p:cViewPr varScale="1">
        <p:scale>
          <a:sx n="92" d="100"/>
          <a:sy n="92" d="100"/>
        </p:scale>
        <p:origin x="3736" y="176"/>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07" Type="http://schemas.openxmlformats.org/officeDocument/2006/relationships/handoutMaster" Target="handoutMasters/handout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102" Type="http://schemas.openxmlformats.org/officeDocument/2006/relationships/slide" Target="slides/slide95.xml"/><Relationship Id="rId110"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slide" Target="slides/slide88.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slide" Target="slides/slide96.xml"/><Relationship Id="rId108"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1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presProps" Target="presProps.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170531" cy="480225"/>
          </a:xfrm>
          <a:prstGeom prst="rect">
            <a:avLst/>
          </a:prstGeom>
        </p:spPr>
        <p:txBody>
          <a:bodyPr vert="horz" lIns="94947" tIns="47472" rIns="94947" bIns="47472" rtlCol="0"/>
          <a:lstStyle>
            <a:lvl1pPr algn="l">
              <a:defRPr sz="1200"/>
            </a:lvl1pPr>
          </a:lstStyle>
          <a:p>
            <a:endParaRPr lang="en-US" dirty="0"/>
          </a:p>
        </p:txBody>
      </p:sp>
      <p:sp>
        <p:nvSpPr>
          <p:cNvPr id="3" name="Date Placeholder 2"/>
          <p:cNvSpPr>
            <a:spLocks noGrp="1"/>
          </p:cNvSpPr>
          <p:nvPr>
            <p:ph type="dt" sz="quarter" idx="1"/>
          </p:nvPr>
        </p:nvSpPr>
        <p:spPr>
          <a:xfrm>
            <a:off x="4143006" y="3"/>
            <a:ext cx="3170531" cy="480225"/>
          </a:xfrm>
          <a:prstGeom prst="rect">
            <a:avLst/>
          </a:prstGeom>
        </p:spPr>
        <p:txBody>
          <a:bodyPr vert="horz" lIns="94947" tIns="47472" rIns="94947" bIns="47472" rtlCol="0"/>
          <a:lstStyle>
            <a:lvl1pPr algn="r">
              <a:defRPr sz="1200"/>
            </a:lvl1pPr>
          </a:lstStyle>
          <a:p>
            <a:fld id="{4336B77B-D4CB-4648-8A75-E15E3BBD8603}" type="datetimeFigureOut">
              <a:rPr lang="en-US" smtClean="0"/>
              <a:t>9/4/2026</a:t>
            </a:fld>
            <a:endParaRPr lang="en-US" dirty="0"/>
          </a:p>
        </p:txBody>
      </p:sp>
      <p:sp>
        <p:nvSpPr>
          <p:cNvPr id="4" name="Footer Placeholder 3"/>
          <p:cNvSpPr>
            <a:spLocks noGrp="1"/>
          </p:cNvSpPr>
          <p:nvPr>
            <p:ph type="ftr" sz="quarter" idx="2"/>
          </p:nvPr>
        </p:nvSpPr>
        <p:spPr>
          <a:xfrm>
            <a:off x="1" y="9119325"/>
            <a:ext cx="3170531" cy="480225"/>
          </a:xfrm>
          <a:prstGeom prst="rect">
            <a:avLst/>
          </a:prstGeom>
        </p:spPr>
        <p:txBody>
          <a:bodyPr vert="horz" lIns="94947" tIns="47472" rIns="94947" bIns="47472"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006" y="9119325"/>
            <a:ext cx="3170531" cy="480225"/>
          </a:xfrm>
          <a:prstGeom prst="rect">
            <a:avLst/>
          </a:prstGeom>
        </p:spPr>
        <p:txBody>
          <a:bodyPr vert="horz" lIns="94947" tIns="47472" rIns="94947" bIns="47472" rtlCol="0" anchor="b"/>
          <a:lstStyle>
            <a:lvl1pPr algn="r">
              <a:defRPr sz="1200"/>
            </a:lvl1pPr>
          </a:lstStyle>
          <a:p>
            <a:fld id="{587824CC-72F3-44E6-8FB4-C929D35D85A6}" type="slidenum">
              <a:rPr lang="en-US" smtClean="0"/>
              <a:t>‹#›</a:t>
            </a:fld>
            <a:endParaRPr lang="en-US" dirty="0"/>
          </a:p>
        </p:txBody>
      </p:sp>
    </p:spTree>
    <p:extLst>
      <p:ext uri="{BB962C8B-B14F-4D97-AF65-F5344CB8AC3E}">
        <p14:creationId xmlns:p14="http://schemas.microsoft.com/office/powerpoint/2010/main" val="2195998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3"/>
            <a:ext cx="3169699" cy="480060"/>
          </a:xfrm>
          <a:prstGeom prst="rect">
            <a:avLst/>
          </a:prstGeom>
        </p:spPr>
        <p:txBody>
          <a:bodyPr vert="horz" lIns="94597" tIns="47297" rIns="94597" bIns="47297" rtlCol="0"/>
          <a:lstStyle>
            <a:lvl1pPr algn="l">
              <a:defRPr sz="1200"/>
            </a:lvl1pPr>
          </a:lstStyle>
          <a:p>
            <a:endParaRPr lang="en-US" dirty="0"/>
          </a:p>
        </p:txBody>
      </p:sp>
      <p:sp>
        <p:nvSpPr>
          <p:cNvPr id="3" name="Date Placeholder 2"/>
          <p:cNvSpPr>
            <a:spLocks noGrp="1"/>
          </p:cNvSpPr>
          <p:nvPr>
            <p:ph type="dt" idx="1"/>
          </p:nvPr>
        </p:nvSpPr>
        <p:spPr>
          <a:xfrm>
            <a:off x="4143849" y="3"/>
            <a:ext cx="3169699" cy="480060"/>
          </a:xfrm>
          <a:prstGeom prst="rect">
            <a:avLst/>
          </a:prstGeom>
        </p:spPr>
        <p:txBody>
          <a:bodyPr vert="horz" lIns="94597" tIns="47297" rIns="94597" bIns="47297" rtlCol="0"/>
          <a:lstStyle>
            <a:lvl1pPr algn="r">
              <a:defRPr sz="1200"/>
            </a:lvl1pPr>
          </a:lstStyle>
          <a:p>
            <a:fld id="{55FF2CF9-0A75-498C-A5E0-C890560FC428}" type="datetimeFigureOut">
              <a:rPr lang="en-US" smtClean="0"/>
              <a:pPr/>
              <a:t>9/4/2026</a:t>
            </a:fld>
            <a:endParaRPr lang="en-US" dirty="0"/>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4597" tIns="47297" rIns="94597" bIns="47297" rtlCol="0" anchor="ctr"/>
          <a:lstStyle/>
          <a:p>
            <a:endParaRPr lang="en-US" dirty="0"/>
          </a:p>
        </p:txBody>
      </p:sp>
      <p:sp>
        <p:nvSpPr>
          <p:cNvPr id="5" name="Notes Placeholder 4"/>
          <p:cNvSpPr>
            <a:spLocks noGrp="1"/>
          </p:cNvSpPr>
          <p:nvPr>
            <p:ph type="body" sz="quarter" idx="3"/>
          </p:nvPr>
        </p:nvSpPr>
        <p:spPr>
          <a:xfrm>
            <a:off x="731857" y="4560573"/>
            <a:ext cx="5851497" cy="4320540"/>
          </a:xfrm>
          <a:prstGeom prst="rect">
            <a:avLst/>
          </a:prstGeom>
        </p:spPr>
        <p:txBody>
          <a:bodyPr vert="horz" lIns="94597" tIns="47297" rIns="94597" bIns="4729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7" y="9119499"/>
            <a:ext cx="3169699" cy="480060"/>
          </a:xfrm>
          <a:prstGeom prst="rect">
            <a:avLst/>
          </a:prstGeom>
        </p:spPr>
        <p:txBody>
          <a:bodyPr vert="horz" lIns="94597" tIns="47297" rIns="94597" bIns="4729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849" y="9119499"/>
            <a:ext cx="3169699" cy="480060"/>
          </a:xfrm>
          <a:prstGeom prst="rect">
            <a:avLst/>
          </a:prstGeom>
        </p:spPr>
        <p:txBody>
          <a:bodyPr vert="horz" lIns="94597" tIns="47297" rIns="94597" bIns="47297" rtlCol="0" anchor="b"/>
          <a:lstStyle>
            <a:lvl1pPr algn="r">
              <a:defRPr sz="1200"/>
            </a:lvl1pPr>
          </a:lstStyle>
          <a:p>
            <a:fld id="{4B0FDA08-891D-4D24-9337-D12A075AC062}" type="slidenum">
              <a:rPr lang="en-US" smtClean="0"/>
              <a:pPr/>
              <a:t>‹#›</a:t>
            </a:fld>
            <a:endParaRPr lang="en-US" dirty="0"/>
          </a:p>
        </p:txBody>
      </p:sp>
    </p:spTree>
    <p:extLst>
      <p:ext uri="{BB962C8B-B14F-4D97-AF65-F5344CB8AC3E}">
        <p14:creationId xmlns:p14="http://schemas.microsoft.com/office/powerpoint/2010/main" val="3879472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Give me one word describing something great that happened to you this weekend?
https://www.polleverywhere.com/free_text_polls/Muddi07F2O4lHCv5oKfxS</a:t>
            </a:r>
          </a:p>
        </p:txBody>
      </p:sp>
      <p:sp>
        <p:nvSpPr>
          <p:cNvPr id="4" name="Slide Number Placeholder 3"/>
          <p:cNvSpPr>
            <a:spLocks noGrp="1"/>
          </p:cNvSpPr>
          <p:nvPr>
            <p:ph type="sldNum" sz="quarter" idx="5"/>
          </p:nvPr>
        </p:nvSpPr>
        <p:spPr/>
        <p:txBody>
          <a:bodyPr/>
          <a:lstStyle/>
          <a:p>
            <a:fld id="{4B0FDA08-891D-4D24-9337-D12A075AC062}" type="slidenum">
              <a:rPr lang="en-US" smtClean="0"/>
              <a:pPr/>
              <a:t>4</a:t>
            </a:fld>
            <a:endParaRPr lang="en-US" dirty="0"/>
          </a:p>
        </p:txBody>
      </p:sp>
      <p:sp>
        <p:nvSpPr>
          <p:cNvPr id="5" name="TextBox 4">
            <a:extLst>
              <a:ext uri="{FF2B5EF4-FFF2-40B4-BE49-F238E27FC236}">
                <a16:creationId xmlns:a16="http://schemas.microsoft.com/office/drawing/2014/main" id="{4392464B-57BE-54E4-69A0-35A57C81FCEC}"/>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336862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Employer?
https://www.polleverywhere.com/multiple_choice_polls/zQAQEmjOIRdVF0OVrVyrw?state=opened&amp;flow=Default&amp;onscreen=persist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5</a:t>
            </a:fld>
            <a:endParaRPr lang="en-US" dirty="0"/>
          </a:p>
        </p:txBody>
      </p:sp>
      <p:sp>
        <p:nvSpPr>
          <p:cNvPr id="5" name="TextBox 4">
            <a:extLst>
              <a:ext uri="{FF2B5EF4-FFF2-40B4-BE49-F238E27FC236}">
                <a16:creationId xmlns:a16="http://schemas.microsoft.com/office/drawing/2014/main" id="{1FDABA4A-8E44-8AC9-6081-0CEE23101914}"/>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700422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Best describes your position
https://www.polleverywhere.com/multiple_choice_polls/Wq6jeiYJVbQI8hMZko16O?state=opened&amp;flow=Default&amp;onscreen=persist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6</a:t>
            </a:fld>
            <a:endParaRPr lang="en-US" dirty="0"/>
          </a:p>
        </p:txBody>
      </p:sp>
      <p:sp>
        <p:nvSpPr>
          <p:cNvPr id="5" name="TextBox 4">
            <a:extLst>
              <a:ext uri="{FF2B5EF4-FFF2-40B4-BE49-F238E27FC236}">
                <a16:creationId xmlns:a16="http://schemas.microsoft.com/office/drawing/2014/main" id="{6A0F6684-D0D1-4991-1387-594BC5429224}"/>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2857966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State you work
https://www.polleverywhere.com/multiple_choice_polls/hMyP5xaVu8UrUsy68vhEN?state=opened&amp;flow=Default&amp;onscreen=persist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7</a:t>
            </a:fld>
            <a:endParaRPr lang="en-US" dirty="0"/>
          </a:p>
        </p:txBody>
      </p:sp>
      <p:sp>
        <p:nvSpPr>
          <p:cNvPr id="5" name="TextBox 4">
            <a:extLst>
              <a:ext uri="{FF2B5EF4-FFF2-40B4-BE49-F238E27FC236}">
                <a16:creationId xmlns:a16="http://schemas.microsoft.com/office/drawing/2014/main" id="{4B0DA6A6-1927-F4BE-C787-4EE487EAD1EC}"/>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481895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How would you rate your knowledge on budgeting and government funding?
https://www.polleverywhere.com/multiple_choice_polls/03JqWuXNAYHiW8y0RVwxh?state=opened&amp;flow=Default&amp;onscreen=persist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8</a:t>
            </a:fld>
            <a:endParaRPr lang="en-US" dirty="0"/>
          </a:p>
        </p:txBody>
      </p:sp>
      <p:sp>
        <p:nvSpPr>
          <p:cNvPr id="5" name="TextBox 4">
            <a:extLst>
              <a:ext uri="{FF2B5EF4-FFF2-40B4-BE49-F238E27FC236}">
                <a16:creationId xmlns:a16="http://schemas.microsoft.com/office/drawing/2014/main" id="{2986F46C-0FF6-F1B2-A445-254070C7D8C2}"/>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500248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What is one word that pops in your mind when you think about budget
https://www.polleverywhere.com/free_text_polls/CLZzi6zrtQxXFRn6cwpJo</a:t>
            </a:r>
          </a:p>
        </p:txBody>
      </p:sp>
      <p:sp>
        <p:nvSpPr>
          <p:cNvPr id="4" name="Slide Number Placeholder 3"/>
          <p:cNvSpPr>
            <a:spLocks noGrp="1"/>
          </p:cNvSpPr>
          <p:nvPr>
            <p:ph type="sldNum" sz="quarter" idx="5"/>
          </p:nvPr>
        </p:nvSpPr>
        <p:spPr/>
        <p:txBody>
          <a:bodyPr/>
          <a:lstStyle/>
          <a:p>
            <a:fld id="{4B0FDA08-891D-4D24-9337-D12A075AC062}" type="slidenum">
              <a:rPr lang="en-US" smtClean="0"/>
              <a:pPr/>
              <a:t>9</a:t>
            </a:fld>
            <a:endParaRPr lang="en-US" dirty="0"/>
          </a:p>
        </p:txBody>
      </p:sp>
      <p:sp>
        <p:nvSpPr>
          <p:cNvPr id="5" name="TextBox 4">
            <a:extLst>
              <a:ext uri="{FF2B5EF4-FFF2-40B4-BE49-F238E27FC236}">
                <a16:creationId xmlns:a16="http://schemas.microsoft.com/office/drawing/2014/main" id="{C55FE540-A8D8-01B8-CF29-84CF38F0C07A}"/>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08284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What department get's the most attention or highest priority when it comes to budget requests
https://www.polleverywhere.com/free_text_polls/f0RHsdMgjw44i5D9ysv5V</a:t>
            </a:r>
          </a:p>
        </p:txBody>
      </p:sp>
      <p:sp>
        <p:nvSpPr>
          <p:cNvPr id="4" name="Slide Number Placeholder 3"/>
          <p:cNvSpPr>
            <a:spLocks noGrp="1"/>
          </p:cNvSpPr>
          <p:nvPr>
            <p:ph type="sldNum" sz="quarter" idx="5"/>
          </p:nvPr>
        </p:nvSpPr>
        <p:spPr/>
        <p:txBody>
          <a:bodyPr/>
          <a:lstStyle/>
          <a:p>
            <a:fld id="{4B0FDA08-891D-4D24-9337-D12A075AC062}" type="slidenum">
              <a:rPr lang="en-US" smtClean="0"/>
              <a:pPr/>
              <a:t>10</a:t>
            </a:fld>
            <a:endParaRPr lang="en-US" dirty="0"/>
          </a:p>
        </p:txBody>
      </p:sp>
      <p:sp>
        <p:nvSpPr>
          <p:cNvPr id="5" name="TextBox 4">
            <a:extLst>
              <a:ext uri="{FF2B5EF4-FFF2-40B4-BE49-F238E27FC236}">
                <a16:creationId xmlns:a16="http://schemas.microsoft.com/office/drawing/2014/main" id="{1E394EB9-0BCC-E1CE-5B70-FC51836A0C9F}"/>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581150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What department or function is in the most need of additional money
https://www.polleverywhere.com/free_text_polls/UIvMSKqwO8Mvfrbsg59CE</a:t>
            </a:r>
          </a:p>
        </p:txBody>
      </p:sp>
      <p:sp>
        <p:nvSpPr>
          <p:cNvPr id="4" name="Slide Number Placeholder 3"/>
          <p:cNvSpPr>
            <a:spLocks noGrp="1"/>
          </p:cNvSpPr>
          <p:nvPr>
            <p:ph type="sldNum" sz="quarter" idx="5"/>
          </p:nvPr>
        </p:nvSpPr>
        <p:spPr/>
        <p:txBody>
          <a:bodyPr/>
          <a:lstStyle/>
          <a:p>
            <a:fld id="{4B0FDA08-891D-4D24-9337-D12A075AC062}" type="slidenum">
              <a:rPr lang="en-US" smtClean="0"/>
              <a:pPr/>
              <a:t>11</a:t>
            </a:fld>
            <a:endParaRPr lang="en-US" dirty="0"/>
          </a:p>
        </p:txBody>
      </p:sp>
      <p:sp>
        <p:nvSpPr>
          <p:cNvPr id="5" name="TextBox 4">
            <a:extLst>
              <a:ext uri="{FF2B5EF4-FFF2-40B4-BE49-F238E27FC236}">
                <a16:creationId xmlns:a16="http://schemas.microsoft.com/office/drawing/2014/main" id="{5C181DB1-92AE-78AE-5496-42227B33BDB6}"/>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2674505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0FDA08-891D-4D24-9337-D12A075AC062}" type="slidenum">
              <a:rPr lang="en-US" smtClean="0"/>
              <a:pPr/>
              <a:t>16</a:t>
            </a:fld>
            <a:endParaRPr lang="en-US" dirty="0"/>
          </a:p>
        </p:txBody>
      </p:sp>
    </p:spTree>
    <p:extLst>
      <p:ext uri="{BB962C8B-B14F-4D97-AF65-F5344CB8AC3E}">
        <p14:creationId xmlns:p14="http://schemas.microsoft.com/office/powerpoint/2010/main" val="2093427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What are some examples of recurring expenses?
https://www.polleverywhere.com/free_text_polls/ANUdn12l97uSO2Xxm3cn6</a:t>
            </a:r>
          </a:p>
        </p:txBody>
      </p:sp>
      <p:sp>
        <p:nvSpPr>
          <p:cNvPr id="4" name="Slide Number Placeholder 3"/>
          <p:cNvSpPr>
            <a:spLocks noGrp="1"/>
          </p:cNvSpPr>
          <p:nvPr>
            <p:ph type="sldNum" sz="quarter" idx="5"/>
          </p:nvPr>
        </p:nvSpPr>
        <p:spPr/>
        <p:txBody>
          <a:bodyPr/>
          <a:lstStyle/>
          <a:p>
            <a:fld id="{4B0FDA08-891D-4D24-9337-D12A075AC062}" type="slidenum">
              <a:rPr lang="en-US" smtClean="0"/>
              <a:pPr/>
              <a:t>23</a:t>
            </a:fld>
            <a:endParaRPr lang="en-US" dirty="0"/>
          </a:p>
        </p:txBody>
      </p:sp>
      <p:sp>
        <p:nvSpPr>
          <p:cNvPr id="5" name="TextBox 4">
            <a:extLst>
              <a:ext uri="{FF2B5EF4-FFF2-40B4-BE49-F238E27FC236}">
                <a16:creationId xmlns:a16="http://schemas.microsoft.com/office/drawing/2014/main" id="{78CA5328-B553-CF66-D3A3-BD6209AB78DF}"/>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675345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What are some examples of non-recurring expenses?
https://www.polleverywhere.com/free_text_polls/Z7J7stQEN5TwKNWqRxskR</a:t>
            </a:r>
          </a:p>
        </p:txBody>
      </p:sp>
      <p:sp>
        <p:nvSpPr>
          <p:cNvPr id="4" name="Slide Number Placeholder 3"/>
          <p:cNvSpPr>
            <a:spLocks noGrp="1"/>
          </p:cNvSpPr>
          <p:nvPr>
            <p:ph type="sldNum" sz="quarter" idx="5"/>
          </p:nvPr>
        </p:nvSpPr>
        <p:spPr/>
        <p:txBody>
          <a:bodyPr/>
          <a:lstStyle/>
          <a:p>
            <a:fld id="{4B0FDA08-891D-4D24-9337-D12A075AC062}" type="slidenum">
              <a:rPr lang="en-US" smtClean="0"/>
              <a:pPr/>
              <a:t>24</a:t>
            </a:fld>
            <a:endParaRPr lang="en-US" dirty="0"/>
          </a:p>
        </p:txBody>
      </p:sp>
      <p:sp>
        <p:nvSpPr>
          <p:cNvPr id="5" name="TextBox 4">
            <a:extLst>
              <a:ext uri="{FF2B5EF4-FFF2-40B4-BE49-F238E27FC236}">
                <a16:creationId xmlns:a16="http://schemas.microsoft.com/office/drawing/2014/main" id="{F231BF81-FAD5-1FAF-5ADC-2FD78148837C}"/>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622482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Match revenue activity with revenue fund
https://www.polleverywhere.com/competitions/tLZlmSJGsRCaXizUk1N2P?display_state=welcome&amp;controls=none&amp;onscreen=persist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28</a:t>
            </a:fld>
            <a:endParaRPr lang="en-US" dirty="0"/>
          </a:p>
        </p:txBody>
      </p:sp>
      <p:sp>
        <p:nvSpPr>
          <p:cNvPr id="5" name="TextBox 4">
            <a:extLst>
              <a:ext uri="{FF2B5EF4-FFF2-40B4-BE49-F238E27FC236}">
                <a16:creationId xmlns:a16="http://schemas.microsoft.com/office/drawing/2014/main" id="{CFC0E1A9-FAA7-A420-7881-96A297E22331}"/>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467524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Sales Tax
https://www.polleverywhere.com/multiple_choice_polls/FH7Yeu4TfvyEXTWiYB3f3?display_state=title&amp;controls=none&amp;onscreen=persist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29</a:t>
            </a:fld>
            <a:endParaRPr lang="en-US" dirty="0"/>
          </a:p>
        </p:txBody>
      </p:sp>
      <p:sp>
        <p:nvSpPr>
          <p:cNvPr id="5" name="TextBox 4">
            <a:extLst>
              <a:ext uri="{FF2B5EF4-FFF2-40B4-BE49-F238E27FC236}">
                <a16:creationId xmlns:a16="http://schemas.microsoft.com/office/drawing/2014/main" id="{3F4CA6C5-9136-DB66-5887-302F0D3315A8}"/>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914893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Sales Tax
https://www.polleverywhere.com/multiple_choice_polls/FH7Yeu4TfvyEXTWiYB3f3?display_state=instructions&amp;controls=none&amp;onscreen=persist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30</a:t>
            </a:fld>
            <a:endParaRPr lang="en-US" dirty="0"/>
          </a:p>
        </p:txBody>
      </p:sp>
      <p:sp>
        <p:nvSpPr>
          <p:cNvPr id="5" name="TextBox 4">
            <a:extLst>
              <a:ext uri="{FF2B5EF4-FFF2-40B4-BE49-F238E27FC236}">
                <a16:creationId xmlns:a16="http://schemas.microsoft.com/office/drawing/2014/main" id="{E973C6B9-7001-39FB-6A92-9C1F0B497501}"/>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001602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Sales Tax
https://www.polleverywhere.com/multiple_choice_polls/FH7Yeu4TfvyEXTWiYB3f3?display_state=chart&amp;display=correctness&amp;controls=none&amp;onscreen=persist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31</a:t>
            </a:fld>
            <a:endParaRPr lang="en-US" dirty="0"/>
          </a:p>
        </p:txBody>
      </p:sp>
      <p:sp>
        <p:nvSpPr>
          <p:cNvPr id="5" name="TextBox 4">
            <a:extLst>
              <a:ext uri="{FF2B5EF4-FFF2-40B4-BE49-F238E27FC236}">
                <a16:creationId xmlns:a16="http://schemas.microsoft.com/office/drawing/2014/main" id="{6E798E90-F141-00AE-D3FF-9A5AB8DB0FEF}"/>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151300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Match revenue activity with revenue fund
https://www.polleverywhere.com/competitions/tLZlmSJGsRCaXizUk1N2P?display_state=leaderboard&amp;onscreen=persist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32</a:t>
            </a:fld>
            <a:endParaRPr lang="en-US" dirty="0"/>
          </a:p>
        </p:txBody>
      </p:sp>
      <p:sp>
        <p:nvSpPr>
          <p:cNvPr id="5" name="TextBox 4">
            <a:extLst>
              <a:ext uri="{FF2B5EF4-FFF2-40B4-BE49-F238E27FC236}">
                <a16:creationId xmlns:a16="http://schemas.microsoft.com/office/drawing/2014/main" id="{338F1225-2D5C-E3FB-F954-AA249F32A0D5}"/>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2625565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Water usage fee
https://www.polleverywhere.com/multiple_choice_polls/eYksKUQVRfrcR2SnlhnwP?display_state=title&amp;controls=none&amp;onscreen=persist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33</a:t>
            </a:fld>
            <a:endParaRPr lang="en-US" dirty="0"/>
          </a:p>
        </p:txBody>
      </p:sp>
      <p:sp>
        <p:nvSpPr>
          <p:cNvPr id="5" name="TextBox 4">
            <a:extLst>
              <a:ext uri="{FF2B5EF4-FFF2-40B4-BE49-F238E27FC236}">
                <a16:creationId xmlns:a16="http://schemas.microsoft.com/office/drawing/2014/main" id="{E6E53780-6B94-A33A-8AF4-4D34DCDBEE88}"/>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589607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Water usage fee
https://www.polleverywhere.com/multiple_choice_polls/eYksKUQVRfrcR2SnlhnwP?display_state=instructions&amp;controls=none&amp;onscreen=persist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34</a:t>
            </a:fld>
            <a:endParaRPr lang="en-US" dirty="0"/>
          </a:p>
        </p:txBody>
      </p:sp>
      <p:sp>
        <p:nvSpPr>
          <p:cNvPr id="5" name="TextBox 4">
            <a:extLst>
              <a:ext uri="{FF2B5EF4-FFF2-40B4-BE49-F238E27FC236}">
                <a16:creationId xmlns:a16="http://schemas.microsoft.com/office/drawing/2014/main" id="{5599E832-C405-BB2A-E7F0-7E8A7F4A206B}"/>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2529546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Water usage fee
https://www.polleverywhere.com/multiple_choice_polls/eYksKUQVRfrcR2SnlhnwP?display_state=chart&amp;display=correctness&amp;controls=none&amp;onscreen=persist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35</a:t>
            </a:fld>
            <a:endParaRPr lang="en-US" dirty="0"/>
          </a:p>
        </p:txBody>
      </p:sp>
      <p:sp>
        <p:nvSpPr>
          <p:cNvPr id="5" name="TextBox 4">
            <a:extLst>
              <a:ext uri="{FF2B5EF4-FFF2-40B4-BE49-F238E27FC236}">
                <a16:creationId xmlns:a16="http://schemas.microsoft.com/office/drawing/2014/main" id="{19CDF002-7DC7-3157-1446-D51707127A05}"/>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125552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Match revenue activity with revenue fund
https://www.polleverywhere.com/competitions/tLZlmSJGsRCaXizUk1N2P?display_state=leaderboard&amp;onscreen=persist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36</a:t>
            </a:fld>
            <a:endParaRPr lang="en-US" dirty="0"/>
          </a:p>
        </p:txBody>
      </p:sp>
      <p:sp>
        <p:nvSpPr>
          <p:cNvPr id="5" name="TextBox 4">
            <a:extLst>
              <a:ext uri="{FF2B5EF4-FFF2-40B4-BE49-F238E27FC236}">
                <a16:creationId xmlns:a16="http://schemas.microsoft.com/office/drawing/2014/main" id="{D5CCC851-8B45-94FC-C76E-7E7CEA5CAFC2}"/>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302397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Gas Tax
https://www.polleverywhere.com/multiple_choice_polls/mMeyK7aCHUMwjoALveoAe?display_state=title&amp;controls=none&amp;onscreen=persist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37</a:t>
            </a:fld>
            <a:endParaRPr lang="en-US" dirty="0"/>
          </a:p>
        </p:txBody>
      </p:sp>
      <p:sp>
        <p:nvSpPr>
          <p:cNvPr id="5" name="TextBox 4">
            <a:extLst>
              <a:ext uri="{FF2B5EF4-FFF2-40B4-BE49-F238E27FC236}">
                <a16:creationId xmlns:a16="http://schemas.microsoft.com/office/drawing/2014/main" id="{6B0CA087-4A45-080D-B51F-A8756762595C}"/>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918252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Gas Tax
https://www.polleverywhere.com/multiple_choice_polls/mMeyK7aCHUMwjoALveoAe?display_state=instructions&amp;controls=none&amp;onscreen=persist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38</a:t>
            </a:fld>
            <a:endParaRPr lang="en-US" dirty="0"/>
          </a:p>
        </p:txBody>
      </p:sp>
      <p:sp>
        <p:nvSpPr>
          <p:cNvPr id="5" name="TextBox 4">
            <a:extLst>
              <a:ext uri="{FF2B5EF4-FFF2-40B4-BE49-F238E27FC236}">
                <a16:creationId xmlns:a16="http://schemas.microsoft.com/office/drawing/2014/main" id="{1FC38D92-90C2-910C-67BC-C46C8981B58F}"/>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400399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Gas Tax
https://www.polleverywhere.com/multiple_choice_polls/mMeyK7aCHUMwjoALveoAe?display_state=chart&amp;display=correctness&amp;controls=none&amp;onscreen=persist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39</a:t>
            </a:fld>
            <a:endParaRPr lang="en-US" dirty="0"/>
          </a:p>
        </p:txBody>
      </p:sp>
      <p:sp>
        <p:nvSpPr>
          <p:cNvPr id="5" name="TextBox 4">
            <a:extLst>
              <a:ext uri="{FF2B5EF4-FFF2-40B4-BE49-F238E27FC236}">
                <a16:creationId xmlns:a16="http://schemas.microsoft.com/office/drawing/2014/main" id="{EB4CD24F-F737-7E0E-447F-6C2C8D792FB9}"/>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562030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Match revenue activity with revenue fund
https://www.polleverywhere.com/competitions/tLZlmSJGsRCaXizUk1N2P?display_state=leaderboard&amp;onscreen=persist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40</a:t>
            </a:fld>
            <a:endParaRPr lang="en-US" dirty="0"/>
          </a:p>
        </p:txBody>
      </p:sp>
      <p:sp>
        <p:nvSpPr>
          <p:cNvPr id="5" name="TextBox 4">
            <a:extLst>
              <a:ext uri="{FF2B5EF4-FFF2-40B4-BE49-F238E27FC236}">
                <a16:creationId xmlns:a16="http://schemas.microsoft.com/office/drawing/2014/main" id="{0156BB1C-06CD-678F-D8E0-CBAB572E87B7}"/>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620899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Income tax
https://www.polleverywhere.com/multiple_choice_polls/LU82pIAj0ifRdgoIAJWLB?display_state=title&amp;controls=none&amp;onscreen=persist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41</a:t>
            </a:fld>
            <a:endParaRPr lang="en-US" dirty="0"/>
          </a:p>
        </p:txBody>
      </p:sp>
      <p:sp>
        <p:nvSpPr>
          <p:cNvPr id="5" name="TextBox 4">
            <a:extLst>
              <a:ext uri="{FF2B5EF4-FFF2-40B4-BE49-F238E27FC236}">
                <a16:creationId xmlns:a16="http://schemas.microsoft.com/office/drawing/2014/main" id="{851D3B46-450E-FB01-BE7F-2B3179D763D5}"/>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807390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Income tax
https://www.polleverywhere.com/multiple_choice_polls/LU82pIAj0ifRdgoIAJWLB?display_state=instructions&amp;controls=none&amp;onscreen=persist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42</a:t>
            </a:fld>
            <a:endParaRPr lang="en-US" dirty="0"/>
          </a:p>
        </p:txBody>
      </p:sp>
      <p:sp>
        <p:nvSpPr>
          <p:cNvPr id="5" name="TextBox 4">
            <a:extLst>
              <a:ext uri="{FF2B5EF4-FFF2-40B4-BE49-F238E27FC236}">
                <a16:creationId xmlns:a16="http://schemas.microsoft.com/office/drawing/2014/main" id="{FF93E722-7181-3B42-E584-8DFB9D37A7EE}"/>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919986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Income tax
https://www.polleverywhere.com/multiple_choice_polls/LU82pIAj0ifRdgoIAJWLB?display_state=chart&amp;display=correctness&amp;controls=none&amp;onscreen=persist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43</a:t>
            </a:fld>
            <a:endParaRPr lang="en-US" dirty="0"/>
          </a:p>
        </p:txBody>
      </p:sp>
      <p:sp>
        <p:nvSpPr>
          <p:cNvPr id="5" name="TextBox 4">
            <a:extLst>
              <a:ext uri="{FF2B5EF4-FFF2-40B4-BE49-F238E27FC236}">
                <a16:creationId xmlns:a16="http://schemas.microsoft.com/office/drawing/2014/main" id="{4DF396C0-ED26-4B64-494C-6A76532224D5}"/>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219097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Match revenue activity with revenue fund
https://www.polleverywhere.com/competitions/tLZlmSJGsRCaXizUk1N2P?display_state=leaderboard&amp;onscreen=persist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44</a:t>
            </a:fld>
            <a:endParaRPr lang="en-US" dirty="0"/>
          </a:p>
        </p:txBody>
      </p:sp>
      <p:sp>
        <p:nvSpPr>
          <p:cNvPr id="5" name="TextBox 4">
            <a:extLst>
              <a:ext uri="{FF2B5EF4-FFF2-40B4-BE49-F238E27FC236}">
                <a16:creationId xmlns:a16="http://schemas.microsoft.com/office/drawing/2014/main" id="{60959F55-5163-6631-9862-EEFE3D261FF7}"/>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2617417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Income tax for parks and recreation
https://www.polleverywhere.com/multiple_choice_polls/AnjnpkCgYyuwFdI0iuoCF?display_state=title&amp;controls=none&amp;onscreen=persist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45</a:t>
            </a:fld>
            <a:endParaRPr lang="en-US" dirty="0"/>
          </a:p>
        </p:txBody>
      </p:sp>
      <p:sp>
        <p:nvSpPr>
          <p:cNvPr id="5" name="TextBox 4">
            <a:extLst>
              <a:ext uri="{FF2B5EF4-FFF2-40B4-BE49-F238E27FC236}">
                <a16:creationId xmlns:a16="http://schemas.microsoft.com/office/drawing/2014/main" id="{F1E0370D-6F7D-653C-8E19-6519D7A18C1B}"/>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940318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Income tax for parks and recreation
https://www.polleverywhere.com/multiple_choice_polls/AnjnpkCgYyuwFdI0iuoCF?display_state=instructions&amp;controls=none&amp;onscreen=persist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46</a:t>
            </a:fld>
            <a:endParaRPr lang="en-US" dirty="0"/>
          </a:p>
        </p:txBody>
      </p:sp>
      <p:sp>
        <p:nvSpPr>
          <p:cNvPr id="5" name="TextBox 4">
            <a:extLst>
              <a:ext uri="{FF2B5EF4-FFF2-40B4-BE49-F238E27FC236}">
                <a16:creationId xmlns:a16="http://schemas.microsoft.com/office/drawing/2014/main" id="{A0B050DA-0A97-729D-1F52-B873AA85D4DA}"/>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2010681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Income tax for parks and recreation
https://www.polleverywhere.com/multiple_choice_polls/AnjnpkCgYyuwFdI0iuoCF?display_state=chart&amp;display=correctness&amp;controls=none&amp;onscreen=persist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47</a:t>
            </a:fld>
            <a:endParaRPr lang="en-US" dirty="0"/>
          </a:p>
        </p:txBody>
      </p:sp>
      <p:sp>
        <p:nvSpPr>
          <p:cNvPr id="5" name="TextBox 4">
            <a:extLst>
              <a:ext uri="{FF2B5EF4-FFF2-40B4-BE49-F238E27FC236}">
                <a16:creationId xmlns:a16="http://schemas.microsoft.com/office/drawing/2014/main" id="{368CC232-FAFF-88E5-8384-EF8739754FD0}"/>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017052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Match revenue activity with revenue fund
https://www.polleverywhere.com/competitions/tLZlmSJGsRCaXizUk1N2P?display_state=finale&amp;onscreen=persist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48</a:t>
            </a:fld>
            <a:endParaRPr lang="en-US" dirty="0"/>
          </a:p>
        </p:txBody>
      </p:sp>
      <p:sp>
        <p:nvSpPr>
          <p:cNvPr id="5" name="TextBox 4">
            <a:extLst>
              <a:ext uri="{FF2B5EF4-FFF2-40B4-BE49-F238E27FC236}">
                <a16:creationId xmlns:a16="http://schemas.microsoft.com/office/drawing/2014/main" id="{B1B6A8CB-9A3A-6A03-875F-A2D1B19346E4}"/>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17562540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It is appropriate to use enterprise funds to pay a proportional amount for general fund items (City manager's salary)
https://www.polleverywhere.com/multiple_choice_polls/3wYPbUZ5pLV6fCUXOgOkz?display_state=instructions&amp;activity_state=opened&amp;state=opened&amp;flow=Engagement&amp;onscreen=persist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52</a:t>
            </a:fld>
            <a:endParaRPr lang="en-US" dirty="0"/>
          </a:p>
        </p:txBody>
      </p:sp>
      <p:sp>
        <p:nvSpPr>
          <p:cNvPr id="5" name="TextBox 4">
            <a:extLst>
              <a:ext uri="{FF2B5EF4-FFF2-40B4-BE49-F238E27FC236}">
                <a16:creationId xmlns:a16="http://schemas.microsoft.com/office/drawing/2014/main" id="{B7D7F9DC-DC75-6D83-7769-72BF9B76443F}"/>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2456198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Do not modify the notes in this section to avoid tampering with the Poll Everywhere activity.
More info at polleverywhere.com/support
It is appropriate to use enterprise funds to pay a proportional amount for general fund items (City manager's salary)
https://www.polleverywhere.com/multiple_choice_polls/3wYPbUZ5pLV6fCUXOgOkz?display_state=chart&amp;activity_state=opened&amp;state=opened&amp;flow=Engagement&amp;onscreen=persist</a:t>
            </a:r>
          </a:p>
        </p:txBody>
      </p:sp>
      <p:sp>
        <p:nvSpPr>
          <p:cNvPr id="4" name="Slide Number Placeholder 3"/>
          <p:cNvSpPr>
            <a:spLocks noGrp="1"/>
          </p:cNvSpPr>
          <p:nvPr>
            <p:ph type="sldNum" sz="quarter" idx="5"/>
          </p:nvPr>
        </p:nvSpPr>
        <p:spPr/>
        <p:txBody>
          <a:bodyPr/>
          <a:lstStyle/>
          <a:p>
            <a:fld id="{4B0FDA08-891D-4D24-9337-D12A075AC062}" type="slidenum">
              <a:rPr lang="en-US" smtClean="0"/>
              <a:pPr/>
              <a:t>53</a:t>
            </a:fld>
            <a:endParaRPr lang="en-US" dirty="0"/>
          </a:p>
        </p:txBody>
      </p:sp>
      <p:sp>
        <p:nvSpPr>
          <p:cNvPr id="5" name="TextBox 4">
            <a:extLst>
              <a:ext uri="{FF2B5EF4-FFF2-40B4-BE49-F238E27FC236}">
                <a16:creationId xmlns:a16="http://schemas.microsoft.com/office/drawing/2014/main" id="{CA4E30EF-645B-18DA-E4C1-9D332AA9E7DA}"/>
              </a:ext>
            </a:extLst>
          </p:cNvPr>
          <p:cNvSpPr txBox="1"/>
          <p:nvPr/>
        </p:nvSpPr>
        <p:spPr>
          <a:xfrm>
            <a:off x="1" y="0"/>
            <a:ext cx="3968463" cy="372628"/>
          </a:xfrm>
          <a:prstGeom prst="rect">
            <a:avLst/>
          </a:prstGeom>
          <a:noFill/>
        </p:spPr>
        <p:txBody>
          <a:bodyPr vert="horz" lIns="94704" tIns="47352" rIns="94704" bIns="47352" rtlCol="0">
            <a:spAutoFit/>
          </a:bodyPr>
          <a:lstStyle/>
          <a:p>
            <a:endParaRPr lang="en-US"/>
          </a:p>
        </p:txBody>
      </p:sp>
    </p:spTree>
    <p:extLst>
      <p:ext uri="{BB962C8B-B14F-4D97-AF65-F5344CB8AC3E}">
        <p14:creationId xmlns:p14="http://schemas.microsoft.com/office/powerpoint/2010/main" val="3227001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0FDA08-891D-4D24-9337-D12A075AC06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119828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0FDA08-891D-4D24-9337-D12A075AC06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8224642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9" name="Rectangle 8"/>
          <p:cNvSpPr/>
          <p:nvPr userDrawn="1"/>
        </p:nvSpPr>
        <p:spPr>
          <a:xfrm>
            <a:off x="871538" y="5232400"/>
            <a:ext cx="11320272" cy="9460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2"/>
          <p:cNvSpPr>
            <a:spLocks noGrp="1" noChangeArrowheads="1"/>
          </p:cNvSpPr>
          <p:nvPr>
            <p:ph type="title"/>
          </p:nvPr>
        </p:nvSpPr>
        <p:spPr bwMode="auto">
          <a:xfrm>
            <a:off x="871538" y="484142"/>
            <a:ext cx="11320272" cy="914400"/>
          </a:xfrm>
          <a:prstGeom prst="rect">
            <a:avLst/>
          </a:prstGeom>
          <a:noFill/>
          <a:ln w="9525">
            <a:noFill/>
            <a:miter lim="800000"/>
            <a:headEnd/>
            <a:tailEnd/>
          </a:ln>
        </p:spPr>
        <p:txBody>
          <a:bodyPr vert="horz" wrap="square" lIns="0" tIns="91440" rIns="0" bIns="91440" numCol="1" anchor="ctr" anchorCtr="0" compatLnSpc="1">
            <a:prstTxWarp prst="textNoShape">
              <a:avLst/>
            </a:prstTxWarp>
          </a:bodyPr>
          <a:lstStyle>
            <a:lvl1pPr algn="l">
              <a:defRPr>
                <a:latin typeface="+mj-lt"/>
              </a:defRPr>
            </a:lvl1pPr>
          </a:lstStyle>
          <a:p>
            <a:pPr lvl="0"/>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1646202"/>
            <a:ext cx="11887200" cy="3571741"/>
          </a:xfrm>
          <a:prstGeom prst="rect">
            <a:avLst/>
          </a:prstGeom>
        </p:spPr>
      </p:pic>
      <p:sp>
        <p:nvSpPr>
          <p:cNvPr id="3" name="Rectangle 2"/>
          <p:cNvSpPr/>
          <p:nvPr userDrawn="1"/>
        </p:nvSpPr>
        <p:spPr>
          <a:xfrm>
            <a:off x="871538" y="1497340"/>
            <a:ext cx="11320462" cy="1488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926" y="5122413"/>
            <a:ext cx="2196074" cy="1125987"/>
          </a:xfrm>
          <a:prstGeom prst="rect">
            <a:avLst/>
          </a:prstGeom>
        </p:spPr>
      </p:pic>
    </p:spTree>
    <p:extLst>
      <p:ext uri="{BB962C8B-B14F-4D97-AF65-F5344CB8AC3E}">
        <p14:creationId xmlns:p14="http://schemas.microsoft.com/office/powerpoint/2010/main" val="3094005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67260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64096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chemeClr val="tx2"/>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227023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chemeClr val="accent1"/>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243923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33600"/>
            <a:ext cx="10972800" cy="3886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p>
        </p:txBody>
      </p:sp>
      <p:sp>
        <p:nvSpPr>
          <p:cNvPr id="11" name="Text Placeholder 10"/>
          <p:cNvSpPr>
            <a:spLocks noGrp="1"/>
          </p:cNvSpPr>
          <p:nvPr>
            <p:ph type="body" sz="quarter" idx="11" hasCustomPrompt="1"/>
          </p:nvPr>
        </p:nvSpPr>
        <p:spPr>
          <a:xfrm>
            <a:off x="609600" y="1447800"/>
            <a:ext cx="10972800" cy="609600"/>
          </a:xfrm>
        </p:spPr>
        <p:txBody>
          <a:bodyPr/>
          <a:lstStyle>
            <a:lvl1pPr algn="ctr">
              <a:buNone/>
              <a:defRPr sz="2400" b="1" i="1" u="sng" baseline="0">
                <a:latin typeface="+mn-lt"/>
              </a:defRPr>
            </a:lvl1pPr>
          </a:lstStyle>
          <a:p>
            <a:pPr lvl="0"/>
            <a:r>
              <a:rPr lang="en-US" sz="2400" b="1" i="1" u="sng" dirty="0">
                <a:latin typeface="+mj-lt"/>
              </a:rPr>
              <a:t>Subtitle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50723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667000"/>
            <a:ext cx="10972800" cy="1143000"/>
          </a:xfrm>
        </p:spPr>
        <p:txBody>
          <a:bodyPr/>
          <a:lstStyle/>
          <a:p>
            <a:r>
              <a:rPr lang="en-US"/>
              <a:t>Click to edit Master title style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099988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solidFill>
        </p:spPr>
        <p:txBody>
          <a:bodyPr/>
          <a:lstStyle/>
          <a:p>
            <a:r>
              <a:rPr lang="en-US"/>
              <a:t>Click to edit Master title style</a:t>
            </a:r>
          </a:p>
        </p:txBody>
      </p:sp>
      <p:sp>
        <p:nvSpPr>
          <p:cNvPr id="6" name="Content Placeholder 5"/>
          <p:cNvSpPr>
            <a:spLocks noGrp="1"/>
          </p:cNvSpPr>
          <p:nvPr userDrawn="1">
            <p:ph idx="1" hasCustomPrompt="1"/>
          </p:nvPr>
        </p:nvSpPr>
        <p:spPr>
          <a:xfrm>
            <a:off x="914400" y="1524000"/>
            <a:ext cx="10363200" cy="44958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a:buNone/>
            </a:pPr>
            <a:r>
              <a:rPr lang="en-US" dirty="0"/>
              <a:t>Column Two</a:t>
            </a:r>
          </a:p>
          <a:p>
            <a:r>
              <a:rPr lang="en-US" dirty="0"/>
              <a:t>2</a:t>
            </a:r>
          </a:p>
        </p:txBody>
      </p:sp>
    </p:spTree>
    <p:extLst>
      <p:ext uri="{BB962C8B-B14F-4D97-AF65-F5344CB8AC3E}">
        <p14:creationId xmlns:p14="http://schemas.microsoft.com/office/powerpoint/2010/main" val="23577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nd Two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Content Placeholder 5"/>
          <p:cNvSpPr>
            <a:spLocks noGrp="1"/>
          </p:cNvSpPr>
          <p:nvPr userDrawn="1">
            <p:ph idx="1" hasCustomPrompt="1"/>
          </p:nvPr>
        </p:nvSpPr>
        <p:spPr>
          <a:xfrm>
            <a:off x="609600" y="2209800"/>
            <a:ext cx="10871200" cy="38100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lvl="2">
              <a:buNone/>
            </a:pPr>
            <a:endParaRPr lang="en-US" dirty="0"/>
          </a:p>
          <a:p>
            <a:pPr>
              <a:buNone/>
            </a:pPr>
            <a:r>
              <a:rPr lang="en-US" dirty="0"/>
              <a:t>Column Two</a:t>
            </a:r>
          </a:p>
          <a:p>
            <a:r>
              <a:rPr lang="en-US" dirty="0"/>
              <a:t>2</a:t>
            </a:r>
          </a:p>
        </p:txBody>
      </p:sp>
      <p:sp>
        <p:nvSpPr>
          <p:cNvPr id="7" name="Text Placeholder 10"/>
          <p:cNvSpPr>
            <a:spLocks noGrp="1"/>
          </p:cNvSpPr>
          <p:nvPr>
            <p:ph type="body" sz="quarter" idx="11" hasCustomPrompt="1"/>
          </p:nvPr>
        </p:nvSpPr>
        <p:spPr>
          <a:xfrm>
            <a:off x="609600" y="1447800"/>
            <a:ext cx="11074400" cy="609600"/>
          </a:xfrm>
        </p:spPr>
        <p:txBody>
          <a:bodyPr/>
          <a:lstStyle>
            <a:lvl1pPr algn="ctr">
              <a:buNone/>
              <a:defRPr sz="2400" b="1" i="1" u="sng">
                <a:latin typeface="+mj-lt"/>
              </a:defRPr>
            </a:lvl1pPr>
          </a:lstStyle>
          <a:p>
            <a:pPr lvl="0"/>
            <a:r>
              <a:rPr lang="en-US" sz="2400" b="1" i="1" u="sng" dirty="0">
                <a:latin typeface="+mj-lt"/>
              </a:rPr>
              <a:t>Subtitle</a:t>
            </a:r>
            <a:endParaRPr lang="en-US" dirty="0"/>
          </a:p>
        </p:txBody>
      </p:sp>
    </p:spTree>
    <p:extLst>
      <p:ext uri="{BB962C8B-B14F-4D97-AF65-F5344CB8AC3E}">
        <p14:creationId xmlns:p14="http://schemas.microsoft.com/office/powerpoint/2010/main" val="792976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3"/>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6"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636058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tx2"/>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2159672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5"/>
          </a:solidFill>
          <a:ln w="9525">
            <a:noFill/>
            <a:miter lim="800000"/>
            <a:headEnd/>
            <a:tailEnd/>
          </a:ln>
        </p:spPr>
        <p:txBody>
          <a:bodyPr vert="horz" wrap="square" lIns="365760" tIns="91440" rIns="365760" bIns="0" numCol="1" anchor="b" anchorCtr="0" compatLnSpc="1">
            <a:prstTxWarp prst="textNoShape">
              <a:avLst/>
            </a:prstTxWarp>
          </a:bodyPr>
          <a:lstStyle>
            <a:lvl1pPr>
              <a:defRPr>
                <a:solidFill>
                  <a:schemeClr val="tx1"/>
                </a:solidFill>
              </a:defRPr>
            </a:lvl1p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339417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1"/>
          </a:solidFill>
          <a:ln w="9525">
            <a:noFill/>
            <a:miter lim="800000"/>
            <a:headEnd/>
            <a:tailEnd/>
          </a:ln>
        </p:spPr>
        <p:txBody>
          <a:bodyPr vert="horz" wrap="square" lIns="365760" tIns="91440" rIns="365760" bIns="0" numCol="1" anchor="b" anchorCtr="0" compatLnSpc="1">
            <a:prstTxWarp prst="textNoShape">
              <a:avLst/>
            </a:prstTxWarp>
          </a:bodyPr>
          <a:lstStyle>
            <a:lvl1pPr>
              <a:defRPr>
                <a:solidFill>
                  <a:schemeClr val="bg1"/>
                </a:solidFill>
              </a:defRPr>
            </a:lvl1p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2550534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599C73D-E952-E8D9-E309-28033DA80C5D}"/>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668913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9" name="Rectangle 8"/>
          <p:cNvSpPr/>
          <p:nvPr userDrawn="1"/>
        </p:nvSpPr>
        <p:spPr>
          <a:xfrm>
            <a:off x="871538" y="5232400"/>
            <a:ext cx="11320272" cy="9460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2"/>
          <p:cNvSpPr>
            <a:spLocks noGrp="1" noChangeArrowheads="1"/>
          </p:cNvSpPr>
          <p:nvPr>
            <p:ph type="title"/>
          </p:nvPr>
        </p:nvSpPr>
        <p:spPr bwMode="auto">
          <a:xfrm>
            <a:off x="871538" y="484142"/>
            <a:ext cx="11320272" cy="914400"/>
          </a:xfrm>
          <a:prstGeom prst="rect">
            <a:avLst/>
          </a:prstGeom>
          <a:noFill/>
          <a:ln w="9525">
            <a:noFill/>
            <a:miter lim="800000"/>
            <a:headEnd/>
            <a:tailEnd/>
          </a:ln>
        </p:spPr>
        <p:txBody>
          <a:bodyPr vert="horz" wrap="square" lIns="0" tIns="91440" rIns="0" bIns="91440" numCol="1" anchor="ctr" anchorCtr="0" compatLnSpc="1">
            <a:prstTxWarp prst="textNoShape">
              <a:avLst/>
            </a:prstTxWarp>
          </a:bodyPr>
          <a:lstStyle>
            <a:lvl1pPr algn="l">
              <a:defRPr>
                <a:latin typeface="+mj-lt"/>
              </a:defRPr>
            </a:lvl1pPr>
          </a:lstStyle>
          <a:p>
            <a:pPr lvl="0"/>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1646202"/>
            <a:ext cx="11887200" cy="3571741"/>
          </a:xfrm>
          <a:prstGeom prst="rect">
            <a:avLst/>
          </a:prstGeom>
        </p:spPr>
      </p:pic>
      <p:sp>
        <p:nvSpPr>
          <p:cNvPr id="3" name="Rectangle 2"/>
          <p:cNvSpPr/>
          <p:nvPr userDrawn="1"/>
        </p:nvSpPr>
        <p:spPr>
          <a:xfrm>
            <a:off x="871538" y="1497340"/>
            <a:ext cx="11320462" cy="1488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926" y="5122413"/>
            <a:ext cx="2196074" cy="1125987"/>
          </a:xfrm>
          <a:prstGeom prst="rect">
            <a:avLst/>
          </a:prstGeom>
        </p:spPr>
      </p:pic>
    </p:spTree>
    <p:extLst>
      <p:ext uri="{BB962C8B-B14F-4D97-AF65-F5344CB8AC3E}">
        <p14:creationId xmlns:p14="http://schemas.microsoft.com/office/powerpoint/2010/main" val="3189354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810859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081307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chemeClr val="tx2"/>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673949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chemeClr val="accent1"/>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290918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33600"/>
            <a:ext cx="10972800" cy="3886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p>
        </p:txBody>
      </p:sp>
      <p:sp>
        <p:nvSpPr>
          <p:cNvPr id="11" name="Text Placeholder 10"/>
          <p:cNvSpPr>
            <a:spLocks noGrp="1"/>
          </p:cNvSpPr>
          <p:nvPr>
            <p:ph type="body" sz="quarter" idx="11" hasCustomPrompt="1"/>
          </p:nvPr>
        </p:nvSpPr>
        <p:spPr>
          <a:xfrm>
            <a:off x="609600" y="1447800"/>
            <a:ext cx="10972800" cy="609600"/>
          </a:xfrm>
        </p:spPr>
        <p:txBody>
          <a:bodyPr/>
          <a:lstStyle>
            <a:lvl1pPr algn="ctr">
              <a:buNone/>
              <a:defRPr sz="2400" b="1" i="1" u="sng" baseline="0">
                <a:latin typeface="+mn-lt"/>
              </a:defRPr>
            </a:lvl1pPr>
          </a:lstStyle>
          <a:p>
            <a:pPr lvl="0"/>
            <a:r>
              <a:rPr lang="en-US" sz="2400" b="1" i="1" u="sng" dirty="0">
                <a:latin typeface="+mj-lt"/>
              </a:rPr>
              <a:t>Subtitle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525486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667000"/>
            <a:ext cx="10972800" cy="1143000"/>
          </a:xfrm>
        </p:spPr>
        <p:txBody>
          <a:bodyPr/>
          <a:lstStyle/>
          <a:p>
            <a:r>
              <a:rPr lang="en-US"/>
              <a:t>Click to edit Master title style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602636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solidFill>
        </p:spPr>
        <p:txBody>
          <a:bodyPr/>
          <a:lstStyle/>
          <a:p>
            <a:r>
              <a:rPr lang="en-US"/>
              <a:t>Click to edit Master title style</a:t>
            </a:r>
          </a:p>
        </p:txBody>
      </p:sp>
      <p:sp>
        <p:nvSpPr>
          <p:cNvPr id="6" name="Content Placeholder 5"/>
          <p:cNvSpPr>
            <a:spLocks noGrp="1"/>
          </p:cNvSpPr>
          <p:nvPr userDrawn="1">
            <p:ph idx="1" hasCustomPrompt="1"/>
          </p:nvPr>
        </p:nvSpPr>
        <p:spPr>
          <a:xfrm>
            <a:off x="914400" y="1524000"/>
            <a:ext cx="10363200" cy="44958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a:buNone/>
            </a:pPr>
            <a:r>
              <a:rPr lang="en-US" dirty="0"/>
              <a:t>Column Two</a:t>
            </a:r>
          </a:p>
          <a:p>
            <a:r>
              <a:rPr lang="en-US" dirty="0"/>
              <a:t>2</a:t>
            </a:r>
          </a:p>
        </p:txBody>
      </p:sp>
    </p:spTree>
    <p:extLst>
      <p:ext uri="{BB962C8B-B14F-4D97-AF65-F5344CB8AC3E}">
        <p14:creationId xmlns:p14="http://schemas.microsoft.com/office/powerpoint/2010/main" val="30294751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ubtitle and Two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Content Placeholder 5"/>
          <p:cNvSpPr>
            <a:spLocks noGrp="1"/>
          </p:cNvSpPr>
          <p:nvPr userDrawn="1">
            <p:ph idx="1" hasCustomPrompt="1"/>
          </p:nvPr>
        </p:nvSpPr>
        <p:spPr>
          <a:xfrm>
            <a:off x="609600" y="2209800"/>
            <a:ext cx="10871200" cy="38100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lvl="2">
              <a:buNone/>
            </a:pPr>
            <a:endParaRPr lang="en-US" dirty="0"/>
          </a:p>
          <a:p>
            <a:pPr>
              <a:buNone/>
            </a:pPr>
            <a:r>
              <a:rPr lang="en-US" dirty="0"/>
              <a:t>Column Two</a:t>
            </a:r>
          </a:p>
          <a:p>
            <a:r>
              <a:rPr lang="en-US" dirty="0"/>
              <a:t>2</a:t>
            </a:r>
          </a:p>
        </p:txBody>
      </p:sp>
      <p:sp>
        <p:nvSpPr>
          <p:cNvPr id="7" name="Text Placeholder 10"/>
          <p:cNvSpPr>
            <a:spLocks noGrp="1"/>
          </p:cNvSpPr>
          <p:nvPr>
            <p:ph type="body" sz="quarter" idx="11" hasCustomPrompt="1"/>
          </p:nvPr>
        </p:nvSpPr>
        <p:spPr>
          <a:xfrm>
            <a:off x="609600" y="1447800"/>
            <a:ext cx="11074400" cy="609600"/>
          </a:xfrm>
        </p:spPr>
        <p:txBody>
          <a:bodyPr/>
          <a:lstStyle>
            <a:lvl1pPr algn="ctr">
              <a:buNone/>
              <a:defRPr sz="2400" b="1" i="1" u="sng">
                <a:latin typeface="+mj-lt"/>
              </a:defRPr>
            </a:lvl1pPr>
          </a:lstStyle>
          <a:p>
            <a:pPr lvl="0"/>
            <a:r>
              <a:rPr lang="en-US" sz="2400" b="1" i="1" u="sng" dirty="0">
                <a:latin typeface="+mj-lt"/>
              </a:rPr>
              <a:t>Subtitle</a:t>
            </a:r>
            <a:endParaRPr lang="en-US" dirty="0"/>
          </a:p>
        </p:txBody>
      </p:sp>
    </p:spTree>
    <p:extLst>
      <p:ext uri="{BB962C8B-B14F-4D97-AF65-F5344CB8AC3E}">
        <p14:creationId xmlns:p14="http://schemas.microsoft.com/office/powerpoint/2010/main" val="41504483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3"/>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6"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2619768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tx2"/>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20402527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5"/>
          </a:solidFill>
          <a:ln w="9525">
            <a:noFill/>
            <a:miter lim="800000"/>
            <a:headEnd/>
            <a:tailEnd/>
          </a:ln>
        </p:spPr>
        <p:txBody>
          <a:bodyPr vert="horz" wrap="square" lIns="365760" tIns="91440" rIns="365760" bIns="0" numCol="1" anchor="b" anchorCtr="0" compatLnSpc="1">
            <a:prstTxWarp prst="textNoShape">
              <a:avLst/>
            </a:prstTxWarp>
          </a:bodyPr>
          <a:lstStyle>
            <a:lvl1pPr>
              <a:defRPr>
                <a:solidFill>
                  <a:schemeClr val="tx1"/>
                </a:solidFill>
              </a:defRPr>
            </a:lvl1p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13239367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1"/>
          </a:solidFill>
          <a:ln w="9525">
            <a:noFill/>
            <a:miter lim="800000"/>
            <a:headEnd/>
            <a:tailEnd/>
          </a:ln>
        </p:spPr>
        <p:txBody>
          <a:bodyPr vert="horz" wrap="square" lIns="365760" tIns="91440" rIns="365760" bIns="0" numCol="1" anchor="b" anchorCtr="0" compatLnSpc="1">
            <a:prstTxWarp prst="textNoShape">
              <a:avLst/>
            </a:prstTxWarp>
          </a:bodyPr>
          <a:lstStyle>
            <a:lvl1pPr>
              <a:defRPr>
                <a:solidFill>
                  <a:schemeClr val="bg1"/>
                </a:solidFill>
              </a:defRPr>
            </a:lvl1p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3038779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atin typeface="+mn-lt"/>
                <a:ea typeface="Open Sans" charset="0"/>
                <a:cs typeface="Open Sans"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atin typeface="+mn-lt"/>
                <a:ea typeface="Open Sans" charset="0"/>
                <a:cs typeface="Open Sans"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atin typeface="+mn-lt"/>
                <a:ea typeface="Open Sans" charset="0"/>
                <a:cs typeface="Open Sans"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4485032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70971"/>
            <a:ext cx="9144000" cy="1938992"/>
          </a:xfrm>
        </p:spPr>
        <p:txBody>
          <a:bodyPr wrap="square" anchor="b">
            <a:spAutoFit/>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3493271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1"/>
        </a:solidFill>
        <a:effectLst/>
      </p:bgPr>
    </p:bg>
    <p:spTree>
      <p:nvGrpSpPr>
        <p:cNvPr id="1" name=""/>
        <p:cNvGrpSpPr/>
        <p:nvPr/>
      </p:nvGrpSpPr>
      <p:grpSpPr>
        <a:xfrm>
          <a:off x="0" y="0"/>
          <a:ext cx="0" cy="0"/>
          <a:chOff x="0" y="0"/>
          <a:chExt cx="0" cy="0"/>
        </a:xfrm>
      </p:grpSpPr>
      <p:sp>
        <p:nvSpPr>
          <p:cNvPr id="20" name="Rectangle 2"/>
          <p:cNvSpPr>
            <a:spLocks noGrp="1" noChangeArrowheads="1"/>
          </p:cNvSpPr>
          <p:nvPr>
            <p:ph type="title"/>
          </p:nvPr>
        </p:nvSpPr>
        <p:spPr bwMode="auto">
          <a:xfrm>
            <a:off x="871538" y="282202"/>
            <a:ext cx="11320272" cy="914400"/>
          </a:xfrm>
          <a:prstGeom prst="rect">
            <a:avLst/>
          </a:prstGeom>
          <a:noFill/>
          <a:ln w="9525">
            <a:noFill/>
            <a:miter lim="800000"/>
            <a:headEnd/>
            <a:tailEnd/>
          </a:ln>
        </p:spPr>
        <p:txBody>
          <a:bodyPr vert="horz" wrap="square" lIns="0" tIns="91440" rIns="0" bIns="91440" numCol="1" anchor="ctr" anchorCtr="0" compatLnSpc="1">
            <a:prstTxWarp prst="textNoShape">
              <a:avLst/>
            </a:prstTxWarp>
          </a:bodyPr>
          <a:lstStyle>
            <a:lvl1pPr algn="l">
              <a:defRPr sz="4000" b="1" cap="all" baseline="0">
                <a:solidFill>
                  <a:schemeClr val="tx2"/>
                </a:solidFill>
                <a:latin typeface="+mj-lt"/>
              </a:defRPr>
            </a:lvl1pPr>
          </a:lstStyle>
          <a:p>
            <a:pPr lvl="0"/>
            <a:r>
              <a:rPr lang="en-US"/>
              <a:t>Click to edit Master title style</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 y="1600200"/>
            <a:ext cx="12172950" cy="3657600"/>
          </a:xfrm>
          <a:prstGeom prst="rect">
            <a:avLst/>
          </a:prstGeom>
        </p:spPr>
      </p:pic>
      <p:sp>
        <p:nvSpPr>
          <p:cNvPr id="3" name="Rectangle 2"/>
          <p:cNvSpPr/>
          <p:nvPr/>
        </p:nvSpPr>
        <p:spPr>
          <a:xfrm>
            <a:off x="871538" y="1295400"/>
            <a:ext cx="11320462" cy="1488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11">
            <a:extLst>
              <a:ext uri="{FF2B5EF4-FFF2-40B4-BE49-F238E27FC236}">
                <a16:creationId xmlns:a16="http://schemas.microsoft.com/office/drawing/2014/main" id="{67DA2CB8-1163-EBCF-BC86-6E5BA0289D54}"/>
              </a:ext>
            </a:extLst>
          </p:cNvPr>
          <p:cNvSpPr>
            <a:spLocks noGrp="1"/>
          </p:cNvSpPr>
          <p:nvPr>
            <p:ph sz="quarter" idx="11" hasCustomPrompt="1"/>
          </p:nvPr>
        </p:nvSpPr>
        <p:spPr>
          <a:xfrm>
            <a:off x="871538" y="5413738"/>
            <a:ext cx="5346001" cy="1291328"/>
          </a:xfrm>
        </p:spPr>
        <p:txBody>
          <a:bodyPr/>
          <a:lstStyle>
            <a:lvl1pPr marL="0" indent="0">
              <a:buFont typeface="Arial" panose="020B0604020202020204" pitchFamily="34" charset="0"/>
              <a:buNone/>
              <a:defRPr lang="en-US" sz="2000" b="1" kern="1200" cap="none" normalizeH="0" baseline="0" dirty="0" smtClean="0">
                <a:solidFill>
                  <a:schemeClr val="accent2"/>
                </a:solidFill>
                <a:effectLst/>
                <a:latin typeface="+mn-lt"/>
                <a:ea typeface="Calibri" panose="020F0502020204030204" pitchFamily="34" charset="0"/>
                <a:cs typeface="+mj-cs"/>
              </a:defRPr>
            </a:lvl1pPr>
            <a:lvl2pPr marL="457200" indent="0">
              <a:buFont typeface="Arial" panose="020B0604020202020204" pitchFamily="34" charset="0"/>
              <a:buNone/>
              <a:defRPr lang="en-US" sz="2000" b="1" kern="1200" cap="none" normalizeH="0" baseline="0" dirty="0" smtClean="0">
                <a:solidFill>
                  <a:schemeClr val="accent2"/>
                </a:solidFill>
                <a:effectLst/>
                <a:latin typeface="+mn-lt"/>
                <a:ea typeface="Calibri" panose="020F0502020204030204" pitchFamily="34" charset="0"/>
                <a:cs typeface="+mj-cs"/>
              </a:defRPr>
            </a:lvl2pPr>
            <a:lvl3pPr marL="914400" indent="0">
              <a:buFont typeface="Arial" panose="020B0604020202020204" pitchFamily="34" charset="0"/>
              <a:buNone/>
              <a:defRPr lang="en-US" sz="2000" b="1" kern="1200" cap="none" normalizeH="0" baseline="0" dirty="0" smtClean="0">
                <a:solidFill>
                  <a:schemeClr val="accent2"/>
                </a:solidFill>
                <a:effectLst/>
                <a:latin typeface="+mn-lt"/>
                <a:ea typeface="Calibri" panose="020F0502020204030204" pitchFamily="34" charset="0"/>
                <a:cs typeface="+mj-cs"/>
              </a:defRPr>
            </a:lvl3pPr>
            <a:lvl4pPr marL="1371600" indent="0">
              <a:buFont typeface="Arial" panose="020B0604020202020204" pitchFamily="34" charset="0"/>
              <a:buNone/>
              <a:defRPr/>
            </a:lvl4pPr>
            <a:lvl5pPr marL="2005013" indent="0">
              <a:buFont typeface="Arial" panose="020B0604020202020204" pitchFamily="34" charset="0"/>
              <a:buNone/>
              <a:defRPr/>
            </a:lvl5pPr>
          </a:lstStyle>
          <a:p>
            <a:pPr lvl="0"/>
            <a:r>
              <a:rPr lang="en-US" dirty="0"/>
              <a:t>Name, Title</a:t>
            </a:r>
          </a:p>
          <a:p>
            <a:pPr lvl="0"/>
            <a:r>
              <a:rPr lang="en-US" dirty="0"/>
              <a:t>Second level</a:t>
            </a:r>
          </a:p>
        </p:txBody>
      </p:sp>
      <p:pic>
        <p:nvPicPr>
          <p:cNvPr id="13" name="Graphic 4">
            <a:extLst>
              <a:ext uri="{FF2B5EF4-FFF2-40B4-BE49-F238E27FC236}">
                <a16:creationId xmlns:a16="http://schemas.microsoft.com/office/drawing/2014/main" id="{465E78BE-11CE-EC59-8EF6-536CFEDB390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15200" y="5397260"/>
            <a:ext cx="4517262" cy="1149346"/>
          </a:xfrm>
          <a:prstGeom prst="rect">
            <a:avLst/>
          </a:prstGeom>
        </p:spPr>
      </p:pic>
      <p:cxnSp>
        <p:nvCxnSpPr>
          <p:cNvPr id="14" name="Straight Connector 13">
            <a:extLst>
              <a:ext uri="{FF2B5EF4-FFF2-40B4-BE49-F238E27FC236}">
                <a16:creationId xmlns:a16="http://schemas.microsoft.com/office/drawing/2014/main" id="{B5F58DC0-BD1A-E78F-C641-15F30D4CF708}"/>
              </a:ext>
            </a:extLst>
          </p:cNvPr>
          <p:cNvCxnSpPr>
            <a:cxnSpLocks/>
          </p:cNvCxnSpPr>
          <p:nvPr/>
        </p:nvCxnSpPr>
        <p:spPr>
          <a:xfrm flipV="1">
            <a:off x="0" y="5257800"/>
            <a:ext cx="6858000" cy="1438"/>
          </a:xfrm>
          <a:prstGeom prst="line">
            <a:avLst/>
          </a:prstGeom>
          <a:ln w="2222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696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chemeClr val="tx2"/>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473892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3050173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solidFill>
        </p:spPr>
        <p:txBody>
          <a:bodyPr tIns="91440"/>
          <a:lstStyle>
            <a:lvl1pPr>
              <a:defRPr cap="all" baseline="0">
                <a:solidFill>
                  <a:schemeClr val="bg1"/>
                </a:solidFill>
              </a:defRPr>
            </a:lvl1pPr>
          </a:lstStyle>
          <a:p>
            <a:r>
              <a:rPr lang="en-US"/>
              <a:t>Click to edit Master title style</a:t>
            </a:r>
            <a:endParaRPr lang="en-US" dirty="0"/>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500611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solidFill>
            <a:schemeClr val="accent6"/>
          </a:solidFill>
        </p:spPr>
        <p:txBody>
          <a:bodyPr tIns="91440"/>
          <a:lstStyle>
            <a:lvl1pPr>
              <a:defRPr cap="all" baseline="0">
                <a:solidFill>
                  <a:schemeClr val="bg1"/>
                </a:solidFill>
              </a:defRPr>
            </a:lvl1pPr>
          </a:lstStyle>
          <a:p>
            <a:r>
              <a:rPr lang="en-US" dirty="0"/>
              <a:t>Click To edit Master title style</a:t>
            </a:r>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8816015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914400"/>
          </a:xfrm>
          <a:solidFill>
            <a:schemeClr val="accent1"/>
          </a:solidFill>
        </p:spPr>
        <p:txBody>
          <a:bodyPr tIns="91440"/>
          <a:lstStyle>
            <a:lvl1pPr>
              <a:defRPr cap="all" baseline="0">
                <a:solidFill>
                  <a:schemeClr val="bg1"/>
                </a:solidFill>
              </a:defRPr>
            </a:lvl1pPr>
          </a:lstStyle>
          <a:p>
            <a:r>
              <a:rPr lang="en-US" dirty="0"/>
              <a:t>Click To Edit Master Title Style</a:t>
            </a:r>
          </a:p>
        </p:txBody>
      </p:sp>
      <p:sp>
        <p:nvSpPr>
          <p:cNvPr id="5" name="Rectangle 3"/>
          <p:cNvSpPr>
            <a:spLocks noGrp="1" noChangeArrowheads="1"/>
          </p:cNvSpPr>
          <p:nvPr>
            <p:ph idx="1"/>
          </p:nvPr>
        </p:nvSpPr>
        <p:spPr bwMode="auto">
          <a:xfrm>
            <a:off x="838200" y="1143000"/>
            <a:ext cx="1051560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1526428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33600"/>
            <a:ext cx="10972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p>
        </p:txBody>
      </p:sp>
      <p:sp>
        <p:nvSpPr>
          <p:cNvPr id="11" name="Text Placeholder 10"/>
          <p:cNvSpPr>
            <a:spLocks noGrp="1"/>
          </p:cNvSpPr>
          <p:nvPr>
            <p:ph type="body" sz="quarter" idx="11" hasCustomPrompt="1"/>
          </p:nvPr>
        </p:nvSpPr>
        <p:spPr>
          <a:xfrm>
            <a:off x="609600" y="1447800"/>
            <a:ext cx="10972800" cy="609600"/>
          </a:xfrm>
        </p:spPr>
        <p:txBody>
          <a:bodyPr/>
          <a:lstStyle>
            <a:lvl1pPr algn="ctr">
              <a:buNone/>
              <a:defRPr sz="2400" b="1" i="1" u="sng" baseline="0">
                <a:latin typeface="+mn-lt"/>
              </a:defRPr>
            </a:lvl1pPr>
          </a:lstStyle>
          <a:p>
            <a:pPr lvl="0"/>
            <a:r>
              <a:rPr lang="en-US" sz="2400" b="1" i="1" u="sng" dirty="0">
                <a:latin typeface="+mj-lt"/>
              </a:rPr>
              <a:t>Subtitle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5622363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667000"/>
            <a:ext cx="10972800" cy="1143000"/>
          </a:xfrm>
        </p:spPr>
        <p:txBody>
          <a:bodyPr anchor="ctr" anchorCtr="0"/>
          <a:lstStyle>
            <a:lvl1pPr algn="ctr">
              <a:defRPr/>
            </a:lvl1pPr>
          </a:lstStyle>
          <a:p>
            <a:r>
              <a:rPr lang="en-US"/>
              <a:t>Click to edit Master title style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2247706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Two Columns">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solidFill>
        </p:spPr>
        <p:txBody>
          <a:bodyPr/>
          <a:lstStyle/>
          <a:p>
            <a:r>
              <a:rPr lang="en-US"/>
              <a:t>Click to edit Master title style</a:t>
            </a:r>
          </a:p>
        </p:txBody>
      </p:sp>
      <p:sp>
        <p:nvSpPr>
          <p:cNvPr id="6" name="Content Placeholder 5"/>
          <p:cNvSpPr>
            <a:spLocks noGrp="1"/>
          </p:cNvSpPr>
          <p:nvPr>
            <p:ph idx="1" hasCustomPrompt="1"/>
          </p:nvPr>
        </p:nvSpPr>
        <p:spPr>
          <a:xfrm>
            <a:off x="914400" y="1524000"/>
            <a:ext cx="10363200" cy="44958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a:buNone/>
            </a:pPr>
            <a:r>
              <a:rPr lang="en-US" dirty="0"/>
              <a:t>Column Two</a:t>
            </a:r>
          </a:p>
          <a:p>
            <a:r>
              <a:rPr lang="en-US" dirty="0"/>
              <a:t>2</a:t>
            </a:r>
          </a:p>
        </p:txBody>
      </p:sp>
      <p:sp>
        <p:nvSpPr>
          <p:cNvPr id="3" name="Content Placeholder 5">
            <a:extLst>
              <a:ext uri="{FF2B5EF4-FFF2-40B4-BE49-F238E27FC236}">
                <a16:creationId xmlns:a16="http://schemas.microsoft.com/office/drawing/2014/main" id="{523A7872-EF67-E5ED-266A-1334F561A19B}"/>
              </a:ext>
            </a:extLst>
          </p:cNvPr>
          <p:cNvSpPr>
            <a:spLocks noGrp="1"/>
          </p:cNvSpPr>
          <p:nvPr>
            <p:ph idx="1" hasCustomPrompt="1"/>
          </p:nvPr>
        </p:nvSpPr>
        <p:spPr>
          <a:xfrm>
            <a:off x="914400" y="1524000"/>
            <a:ext cx="10363200" cy="44958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a:buNone/>
            </a:pPr>
            <a:r>
              <a:rPr lang="en-US" dirty="0"/>
              <a:t>Column Two</a:t>
            </a:r>
          </a:p>
          <a:p>
            <a:r>
              <a:rPr lang="en-US" dirty="0"/>
              <a:t>2</a:t>
            </a:r>
          </a:p>
        </p:txBody>
      </p:sp>
    </p:spTree>
    <p:extLst>
      <p:ext uri="{BB962C8B-B14F-4D97-AF65-F5344CB8AC3E}">
        <p14:creationId xmlns:p14="http://schemas.microsoft.com/office/powerpoint/2010/main" val="28909542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Subtitle and Two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Content Placeholder 5"/>
          <p:cNvSpPr>
            <a:spLocks noGrp="1"/>
          </p:cNvSpPr>
          <p:nvPr>
            <p:ph idx="1" hasCustomPrompt="1"/>
          </p:nvPr>
        </p:nvSpPr>
        <p:spPr>
          <a:xfrm>
            <a:off x="609600" y="2209800"/>
            <a:ext cx="10871200" cy="38100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lvl="2">
              <a:buNone/>
            </a:pPr>
            <a:endParaRPr lang="en-US" dirty="0"/>
          </a:p>
          <a:p>
            <a:pPr>
              <a:buNone/>
            </a:pPr>
            <a:r>
              <a:rPr lang="en-US" dirty="0"/>
              <a:t>Column Two</a:t>
            </a:r>
          </a:p>
          <a:p>
            <a:r>
              <a:rPr lang="en-US" dirty="0"/>
              <a:t>2</a:t>
            </a:r>
          </a:p>
        </p:txBody>
      </p:sp>
      <p:sp>
        <p:nvSpPr>
          <p:cNvPr id="7" name="Text Placeholder 10"/>
          <p:cNvSpPr>
            <a:spLocks noGrp="1"/>
          </p:cNvSpPr>
          <p:nvPr>
            <p:ph type="body" sz="quarter" idx="11" hasCustomPrompt="1"/>
          </p:nvPr>
        </p:nvSpPr>
        <p:spPr>
          <a:xfrm>
            <a:off x="609600" y="1447800"/>
            <a:ext cx="11074400" cy="609600"/>
          </a:xfrm>
        </p:spPr>
        <p:txBody>
          <a:bodyPr/>
          <a:lstStyle>
            <a:lvl1pPr algn="ctr">
              <a:buNone/>
              <a:defRPr sz="2400" b="1" i="1" u="sng">
                <a:latin typeface="+mj-lt"/>
              </a:defRPr>
            </a:lvl1pPr>
          </a:lstStyle>
          <a:p>
            <a:pPr lvl="0"/>
            <a:r>
              <a:rPr lang="en-US" sz="2400" b="1" i="1" u="sng" dirty="0">
                <a:latin typeface="+mj-lt"/>
              </a:rPr>
              <a:t>Subtitle</a:t>
            </a:r>
            <a:endParaRPr lang="en-US" dirty="0"/>
          </a:p>
        </p:txBody>
      </p:sp>
      <p:sp>
        <p:nvSpPr>
          <p:cNvPr id="3" name="Content Placeholder 5">
            <a:extLst>
              <a:ext uri="{FF2B5EF4-FFF2-40B4-BE49-F238E27FC236}">
                <a16:creationId xmlns:a16="http://schemas.microsoft.com/office/drawing/2014/main" id="{36729291-9C87-8C1B-D930-5ED4806B4CE7}"/>
              </a:ext>
            </a:extLst>
          </p:cNvPr>
          <p:cNvSpPr>
            <a:spLocks noGrp="1"/>
          </p:cNvSpPr>
          <p:nvPr>
            <p:ph idx="1" hasCustomPrompt="1"/>
          </p:nvPr>
        </p:nvSpPr>
        <p:spPr>
          <a:xfrm>
            <a:off x="609600" y="2209800"/>
            <a:ext cx="10871200" cy="3810000"/>
          </a:xfrm>
        </p:spPr>
        <p:txBody>
          <a:bodyPr numCol="2"/>
          <a:lstStyle>
            <a:lvl3pPr>
              <a:defRPr/>
            </a:lvl3pPr>
          </a:lstStyle>
          <a:p>
            <a:pPr>
              <a:buNone/>
            </a:pPr>
            <a:r>
              <a:rPr lang="en-US" dirty="0"/>
              <a:t>Column One</a:t>
            </a:r>
          </a:p>
          <a:p>
            <a:r>
              <a:rPr lang="en-US" dirty="0"/>
              <a:t>1</a:t>
            </a:r>
          </a:p>
          <a:p>
            <a:pPr lvl="1"/>
            <a:r>
              <a:rPr lang="en-US" dirty="0"/>
              <a:t>a</a:t>
            </a:r>
          </a:p>
          <a:p>
            <a:pPr lvl="1"/>
            <a:r>
              <a:rPr lang="en-US" dirty="0"/>
              <a:t>b</a:t>
            </a:r>
          </a:p>
          <a:p>
            <a:pPr lvl="2"/>
            <a:r>
              <a:rPr lang="en-US" dirty="0" err="1"/>
              <a:t>i</a:t>
            </a:r>
            <a:endParaRPr lang="en-US" dirty="0"/>
          </a:p>
          <a:p>
            <a:pPr lvl="2"/>
            <a:r>
              <a:rPr lang="en-US" dirty="0"/>
              <a:t>Ii</a:t>
            </a:r>
          </a:p>
          <a:p>
            <a:pPr lvl="2">
              <a:buNone/>
            </a:pPr>
            <a:endParaRPr lang="en-US" dirty="0"/>
          </a:p>
          <a:p>
            <a:pPr>
              <a:buNone/>
            </a:pPr>
            <a:r>
              <a:rPr lang="en-US" dirty="0"/>
              <a:t>Column Two</a:t>
            </a:r>
          </a:p>
          <a:p>
            <a:r>
              <a:rPr lang="en-US" dirty="0"/>
              <a:t>2</a:t>
            </a:r>
          </a:p>
        </p:txBody>
      </p:sp>
    </p:spTree>
    <p:extLst>
      <p:ext uri="{BB962C8B-B14F-4D97-AF65-F5344CB8AC3E}">
        <p14:creationId xmlns:p14="http://schemas.microsoft.com/office/powerpoint/2010/main" val="8732726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3"/>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6"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6711595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2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tx2"/>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32149200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1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5"/>
          </a:solidFill>
          <a:ln w="9525">
            <a:noFill/>
            <a:miter lim="800000"/>
            <a:headEnd/>
            <a:tailEnd/>
          </a:ln>
        </p:spPr>
        <p:txBody>
          <a:bodyPr vert="horz" wrap="square" lIns="365760" tIns="91440" rIns="365760" bIns="0" numCol="1" anchor="b" anchorCtr="0" compatLnSpc="1">
            <a:prstTxWarp prst="textNoShape">
              <a:avLst/>
            </a:prstTxWarp>
          </a:bodyPr>
          <a:lstStyle>
            <a:lvl1pPr>
              <a:defRPr>
                <a:solidFill>
                  <a:schemeClr val="bg1"/>
                </a:solidFill>
              </a:defRPr>
            </a:lvl1p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42650128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3_Blank - no footer">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bwMode="auto">
          <a:xfrm>
            <a:off x="0" y="0"/>
            <a:ext cx="12192000" cy="914400"/>
          </a:xfrm>
          <a:prstGeom prst="rect">
            <a:avLst/>
          </a:prstGeom>
          <a:solidFill>
            <a:schemeClr val="accent1"/>
          </a:solidFill>
          <a:ln w="9525">
            <a:noFill/>
            <a:miter lim="800000"/>
            <a:headEnd/>
            <a:tailEnd/>
          </a:ln>
        </p:spPr>
        <p:txBody>
          <a:bodyPr vert="horz" wrap="square" lIns="365760" tIns="91440" rIns="365760" bIns="0" numCol="1" anchor="b" anchorCtr="0" compatLnSpc="1">
            <a:prstTxWarp prst="textNoShape">
              <a:avLst/>
            </a:prstTxWarp>
          </a:bodyPr>
          <a:lstStyle>
            <a:lvl1pPr>
              <a:defRPr>
                <a:solidFill>
                  <a:schemeClr val="bg1"/>
                </a:solidFill>
              </a:defRPr>
            </a:lvl1pPr>
          </a:lstStyle>
          <a:p>
            <a:pPr lvl="0"/>
            <a:r>
              <a:rPr lang="en-US"/>
              <a:t>Click to edit Master title style</a:t>
            </a:r>
            <a:endParaRPr lang="en-US" dirty="0"/>
          </a:p>
        </p:txBody>
      </p:sp>
      <p:sp>
        <p:nvSpPr>
          <p:cNvPr id="3" name="Picture Placeholder 5"/>
          <p:cNvSpPr>
            <a:spLocks noGrp="1"/>
          </p:cNvSpPr>
          <p:nvPr>
            <p:ph type="pic" sz="quarter" idx="10"/>
          </p:nvPr>
        </p:nvSpPr>
        <p:spPr>
          <a:xfrm>
            <a:off x="457200" y="1143000"/>
            <a:ext cx="11430000" cy="5181600"/>
          </a:xfrm>
        </p:spPr>
        <p:txBody>
          <a:bodyPr/>
          <a:lstStyle>
            <a:lvl1pPr marL="0" indent="0">
              <a:buFont typeface="Arial" panose="020B0604020202020204" pitchFamily="34" charset="0"/>
              <a:buNone/>
              <a:defRPr baseline="0"/>
            </a:lvl1pPr>
          </a:lstStyle>
          <a:p>
            <a:r>
              <a:rPr lang="en-US"/>
              <a:t>Click icon to add picture</a:t>
            </a:r>
            <a:endParaRPr lang="en-US" dirty="0"/>
          </a:p>
        </p:txBody>
      </p:sp>
    </p:spTree>
    <p:extLst>
      <p:ext uri="{BB962C8B-B14F-4D97-AF65-F5344CB8AC3E}">
        <p14:creationId xmlns:p14="http://schemas.microsoft.com/office/powerpoint/2010/main" val="7753038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4_Blank -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8904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5_Blank - no footer">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1D98DB5-042F-46ED-2E28-F808C57195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67833" y="1755384"/>
            <a:ext cx="7856334" cy="1575583"/>
          </a:xfrm>
          <a:prstGeom prst="rect">
            <a:avLst/>
          </a:prstGeom>
        </p:spPr>
      </p:pic>
      <p:sp>
        <p:nvSpPr>
          <p:cNvPr id="3" name="Title 1">
            <a:extLst>
              <a:ext uri="{FF2B5EF4-FFF2-40B4-BE49-F238E27FC236}">
                <a16:creationId xmlns:a16="http://schemas.microsoft.com/office/drawing/2014/main" id="{E775399A-A89D-CE24-F626-E135C93720B4}"/>
              </a:ext>
            </a:extLst>
          </p:cNvPr>
          <p:cNvSpPr>
            <a:spLocks noGrp="1"/>
          </p:cNvSpPr>
          <p:nvPr>
            <p:ph type="title"/>
          </p:nvPr>
        </p:nvSpPr>
        <p:spPr>
          <a:xfrm>
            <a:off x="2117379" y="4029075"/>
            <a:ext cx="7957243" cy="1143000"/>
          </a:xfrm>
        </p:spPr>
        <p:txBody>
          <a:bodyPr anchor="ctr" anchorCtr="0"/>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25365856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599C73D-E952-E8D9-E309-28033DA80C5D}"/>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2785140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Opening ORD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E0589D1-469C-2E5E-3640-C40D233233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69804" y="2233604"/>
            <a:ext cx="7252392" cy="1454463"/>
          </a:xfrm>
          <a:prstGeom prst="rect">
            <a:avLst/>
          </a:prstGeom>
        </p:spPr>
      </p:pic>
      <p:sp>
        <p:nvSpPr>
          <p:cNvPr id="3" name="Text Placeholder 4">
            <a:extLst>
              <a:ext uri="{FF2B5EF4-FFF2-40B4-BE49-F238E27FC236}">
                <a16:creationId xmlns:a16="http://schemas.microsoft.com/office/drawing/2014/main" id="{A38C0130-7770-1F66-2E30-8B776BCC14A9}"/>
              </a:ext>
            </a:extLst>
          </p:cNvPr>
          <p:cNvSpPr>
            <a:spLocks noGrp="1"/>
          </p:cNvSpPr>
          <p:nvPr>
            <p:ph type="body" sz="quarter" idx="10"/>
          </p:nvPr>
        </p:nvSpPr>
        <p:spPr>
          <a:xfrm>
            <a:off x="1851819" y="4212057"/>
            <a:ext cx="8488363" cy="759994"/>
          </a:xfrm>
          <a:prstGeom prst="rect">
            <a:avLst/>
          </a:prstGeom>
        </p:spPr>
        <p:txBody>
          <a:bodyPr/>
          <a:lstStyle>
            <a:lvl1pPr marL="0" indent="0" algn="ctr">
              <a:buNone/>
              <a:defRPr lang="en-US" sz="4000" b="1" kern="1200" cap="all" baseline="0" dirty="0" smtClean="0">
                <a:solidFill>
                  <a:schemeClr val="tx2"/>
                </a:solidFill>
                <a:latin typeface="Source Sans 3 Black" panose="020B0303030403020204" pitchFamily="34" charset="0"/>
                <a:ea typeface="+mj-ea"/>
                <a:cs typeface="+mj-cs"/>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886050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r>
              <a:rPr lang="en-US"/>
              <a:t>Budgeting Your Way To Success | Ohio Public Service Institute | September 28, 2026</a:t>
            </a:r>
          </a:p>
        </p:txBody>
      </p:sp>
      <p:sp>
        <p:nvSpPr>
          <p:cNvPr id="3" name="Title 2">
            <a:extLst>
              <a:ext uri="{FF2B5EF4-FFF2-40B4-BE49-F238E27FC236}">
                <a16:creationId xmlns:a16="http://schemas.microsoft.com/office/drawing/2014/main" id="{E9EAB97D-F6AA-0FA6-B341-E5761F307D74}"/>
              </a:ext>
            </a:extLst>
          </p:cNvPr>
          <p:cNvSpPr>
            <a:spLocks noGrp="1" noChangeArrowheads="1"/>
          </p:cNvSpPr>
          <p:nvPr>
            <p:ph type="title"/>
          </p:nvPr>
        </p:nvSpPr>
        <p:spPr bwMode="auto">
          <a:xfrm>
            <a:off x="0" y="440267"/>
            <a:ext cx="12192000" cy="914400"/>
          </a:xfrm>
          <a:prstGeom prst="rect">
            <a:avLst/>
          </a:prstGeom>
          <a:no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6" name="Rectangle 3">
            <a:extLst>
              <a:ext uri="{FF2B5EF4-FFF2-40B4-BE49-F238E27FC236}">
                <a16:creationId xmlns:a16="http://schemas.microsoft.com/office/drawing/2014/main" id="{1A47F808-6E21-1CBB-592E-F499BAF0BC1B}"/>
              </a:ext>
            </a:extLst>
          </p:cNvPr>
          <p:cNvSpPr>
            <a:spLocks noGrp="1" noChangeArrowheads="1"/>
          </p:cNvSpPr>
          <p:nvPr>
            <p:ph idx="1"/>
          </p:nvPr>
        </p:nvSpPr>
        <p:spPr bwMode="auto">
          <a:xfrm>
            <a:off x="883920" y="1434404"/>
            <a:ext cx="10424160" cy="4615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30240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1_Title and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EAB97D-F6AA-0FA6-B341-E5761F307D74}"/>
              </a:ext>
            </a:extLst>
          </p:cNvPr>
          <p:cNvSpPr>
            <a:spLocks noGrp="1" noChangeArrowheads="1"/>
          </p:cNvSpPr>
          <p:nvPr>
            <p:ph type="title"/>
          </p:nvPr>
        </p:nvSpPr>
        <p:spPr bwMode="auto">
          <a:xfrm>
            <a:off x="0" y="440267"/>
            <a:ext cx="12192000" cy="914400"/>
          </a:xfrm>
          <a:prstGeom prst="rect">
            <a:avLst/>
          </a:prstGeom>
          <a:no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useBgFill="1">
        <p:nvSpPr>
          <p:cNvPr id="6" name="Rectangle 3">
            <a:extLst>
              <a:ext uri="{FF2B5EF4-FFF2-40B4-BE49-F238E27FC236}">
                <a16:creationId xmlns:a16="http://schemas.microsoft.com/office/drawing/2014/main" id="{1A47F808-6E21-1CBB-592E-F499BAF0BC1B}"/>
              </a:ext>
            </a:extLst>
          </p:cNvPr>
          <p:cNvSpPr>
            <a:spLocks noGrp="1" noChangeArrowheads="1"/>
          </p:cNvSpPr>
          <p:nvPr>
            <p:ph idx="1"/>
          </p:nvPr>
        </p:nvSpPr>
        <p:spPr bwMode="auto">
          <a:xfrm>
            <a:off x="883920" y="1434404"/>
            <a:ext cx="10424160" cy="4615560"/>
          </a:xfrm>
          <a:prstGeom prst="rect">
            <a:avLst/>
          </a:prstGeom>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C720EB16-BF7B-D15C-8857-3283B327F1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440267"/>
          </a:xfrm>
          <a:prstGeom prst="rect">
            <a:avLst/>
          </a:prstGeom>
        </p:spPr>
      </p:pic>
    </p:spTree>
    <p:extLst>
      <p:ext uri="{BB962C8B-B14F-4D97-AF65-F5344CB8AC3E}">
        <p14:creationId xmlns:p14="http://schemas.microsoft.com/office/powerpoint/2010/main" val="11700349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667000"/>
            <a:ext cx="10972800" cy="1143000"/>
          </a:xfrm>
        </p:spPr>
        <p:txBody>
          <a:bodyPr anchor="ctr" anchorCtr="0"/>
          <a:lstStyle>
            <a:lvl1pPr algn="ctr">
              <a:defRPr/>
            </a:lvl1pPr>
          </a:lstStyle>
          <a:p>
            <a:r>
              <a:rPr lang="en-US"/>
              <a:t>Click to edit Master title style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r>
              <a:rPr lang="en-US"/>
              <a:t>Budgeting Your Way To Success | Ohio Public Service Institute | September 28, 2026</a:t>
            </a:r>
          </a:p>
        </p:txBody>
      </p:sp>
    </p:spTree>
    <p:extLst>
      <p:ext uri="{BB962C8B-B14F-4D97-AF65-F5344CB8AC3E}">
        <p14:creationId xmlns:p14="http://schemas.microsoft.com/office/powerpoint/2010/main" val="33984232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667000"/>
            <a:ext cx="10972800" cy="1143000"/>
          </a:xfrm>
          <a:solidFill>
            <a:schemeClr val="tx2"/>
          </a:solidFill>
        </p:spPr>
        <p:txBody>
          <a:bodyPr anchor="ctr" anchorCtr="0"/>
          <a:lstStyle>
            <a:lvl1pPr algn="ctr">
              <a:defRPr>
                <a:solidFill>
                  <a:schemeClr val="bg1"/>
                </a:solidFill>
              </a:defRPr>
            </a:lvl1pPr>
          </a:lstStyle>
          <a:p>
            <a:r>
              <a:rPr lang="en-US"/>
              <a:t>Click to edit Master title style</a:t>
            </a:r>
            <a:endParaRPr lang="en-US" dirty="0"/>
          </a:p>
        </p:txBody>
      </p:sp>
      <p:sp>
        <p:nvSpPr>
          <p:cNvPr id="5"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accent2"/>
                </a:solidFill>
                <a:latin typeface="+mn-lt"/>
              </a:defRPr>
            </a:lvl1pPr>
          </a:lstStyle>
          <a:p>
            <a:r>
              <a:rPr lang="en-US"/>
              <a:t>Budgeting Your Way To Success | Ohio Public Service Institute | September 28, 2026</a:t>
            </a:r>
          </a:p>
        </p:txBody>
      </p:sp>
    </p:spTree>
    <p:extLst>
      <p:ext uri="{BB962C8B-B14F-4D97-AF65-F5344CB8AC3E}">
        <p14:creationId xmlns:p14="http://schemas.microsoft.com/office/powerpoint/2010/main" val="9822501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4_Blank - no foo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0EF6B84-12B7-2685-6CB8-73C1CDEEAB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386" y="1533998"/>
            <a:ext cx="5011228" cy="3790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9849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905B0-D3C5-4A21-362F-81763DCE39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601B65-7108-076A-C8AE-9529BE9FB5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F09A5D21-168E-BC0F-2B2B-1CBF9BED0F6F}"/>
              </a:ext>
            </a:extLst>
          </p:cNvPr>
          <p:cNvSpPr>
            <a:spLocks noGrp="1"/>
          </p:cNvSpPr>
          <p:nvPr>
            <p:ph type="ftr" sz="quarter" idx="11"/>
          </p:nvPr>
        </p:nvSpPr>
        <p:spPr/>
        <p:txBody>
          <a:bodyPr/>
          <a:lstStyle/>
          <a:p>
            <a:r>
              <a:rPr lang="en-US"/>
              <a:t>Budgeting Your Way To Success | Ohio Public Service Institute | September 28, 2026</a:t>
            </a:r>
          </a:p>
        </p:txBody>
      </p:sp>
    </p:spTree>
    <p:extLst>
      <p:ext uri="{BB962C8B-B14F-4D97-AF65-F5344CB8AC3E}">
        <p14:creationId xmlns:p14="http://schemas.microsoft.com/office/powerpoint/2010/main" val="16287629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BDF595AF-0FA1-68F0-2246-88E83D17245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67833" y="1755384"/>
            <a:ext cx="7856334" cy="1575583"/>
          </a:xfrm>
          <a:prstGeom prst="rect">
            <a:avLst/>
          </a:prstGeom>
        </p:spPr>
      </p:pic>
      <p:sp>
        <p:nvSpPr>
          <p:cNvPr id="6" name="Title 1">
            <a:extLst>
              <a:ext uri="{FF2B5EF4-FFF2-40B4-BE49-F238E27FC236}">
                <a16:creationId xmlns:a16="http://schemas.microsoft.com/office/drawing/2014/main" id="{4BA09CDE-6C31-3D6D-4A44-62E28F312A51}"/>
              </a:ext>
            </a:extLst>
          </p:cNvPr>
          <p:cNvSpPr>
            <a:spLocks noGrp="1"/>
          </p:cNvSpPr>
          <p:nvPr>
            <p:ph type="title"/>
          </p:nvPr>
        </p:nvSpPr>
        <p:spPr>
          <a:xfrm>
            <a:off x="2117379" y="4029075"/>
            <a:ext cx="7957243" cy="1143000"/>
          </a:xfrm>
        </p:spPr>
        <p:txBody>
          <a:bodyPr anchor="ctr" anchorCtr="0"/>
          <a:lstStyle>
            <a:lvl1pPr algn="ctr">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E0DF3E7C-467D-A246-F8E6-AB0B53CA9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440267"/>
          </a:xfrm>
          <a:prstGeom prst="rect">
            <a:avLst/>
          </a:prstGeom>
        </p:spPr>
      </p:pic>
      <p:pic>
        <p:nvPicPr>
          <p:cNvPr id="8" name="Picture 7">
            <a:extLst>
              <a:ext uri="{FF2B5EF4-FFF2-40B4-BE49-F238E27FC236}">
                <a16:creationId xmlns:a16="http://schemas.microsoft.com/office/drawing/2014/main" id="{7FA012E0-1964-D732-4198-90570522B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6417732"/>
            <a:ext cx="12192000" cy="440267"/>
          </a:xfrm>
          <a:prstGeom prst="rect">
            <a:avLst/>
          </a:prstGeom>
        </p:spPr>
      </p:pic>
    </p:spTree>
    <p:extLst>
      <p:ext uri="{BB962C8B-B14F-4D97-AF65-F5344CB8AC3E}">
        <p14:creationId xmlns:p14="http://schemas.microsoft.com/office/powerpoint/2010/main" val="2100714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pn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image" Target="../media/image4.png"/><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7.png"/><Relationship Id="rId5" Type="http://schemas.openxmlformats.org/officeDocument/2006/relationships/slideLayout" Target="../slideLayouts/slideLayout51.xml"/><Relationship Id="rId10" Type="http://schemas.openxmlformats.org/officeDocument/2006/relationships/image" Target="../media/image4.png"/><Relationship Id="rId4" Type="http://schemas.openxmlformats.org/officeDocument/2006/relationships/slideLayout" Target="../slideLayouts/slideLayout50.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0" y="0"/>
            <a:ext cx="12192000" cy="914400"/>
          </a:xfrm>
          <a:prstGeom prst="rect">
            <a:avLst/>
          </a:prstGeom>
          <a:solidFill>
            <a:schemeClr val="tx2"/>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1028" name="Rectangle 3"/>
          <p:cNvSpPr>
            <a:spLocks noGrp="1" noChangeArrowheads="1"/>
          </p:cNvSpPr>
          <p:nvPr>
            <p:ph type="body" idx="1"/>
          </p:nvPr>
        </p:nvSpPr>
        <p:spPr bwMode="auto">
          <a:xfrm>
            <a:off x="883920" y="1143000"/>
            <a:ext cx="1042416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5" name="Rectangle 11"/>
          <p:cNvSpPr>
            <a:spLocks noChangeArrowheads="1"/>
          </p:cNvSpPr>
          <p:nvPr/>
        </p:nvSpPr>
        <p:spPr bwMode="auto">
          <a:xfrm>
            <a:off x="975360" y="6324600"/>
            <a:ext cx="472440" cy="365760"/>
          </a:xfrm>
          <a:prstGeom prst="rect">
            <a:avLst/>
          </a:prstGeom>
          <a:noFill/>
          <a:ln w="9525">
            <a:noFill/>
            <a:miter lim="800000"/>
            <a:headEnd/>
            <a:tailEnd/>
          </a:ln>
          <a:effectLst/>
        </p:spPr>
        <p:txBody>
          <a:bodyPr wrap="none" lIns="0" tIns="0" rIns="0" bIns="0" anchor="ctr" anchorCtr="0">
            <a:normAutofit/>
          </a:bodyPr>
          <a:lstStyle/>
          <a:p>
            <a:pPr algn="r">
              <a:defRPr/>
            </a:pPr>
            <a:fld id="{C08E5819-54B1-418D-9241-92F644D79DBB}" type="slidenum">
              <a:rPr lang="en-US" sz="1400" b="0" smtClean="0">
                <a:solidFill>
                  <a:schemeClr val="tx1">
                    <a:lumMod val="50000"/>
                    <a:lumOff val="50000"/>
                  </a:schemeClr>
                </a:solidFill>
                <a:latin typeface="+mn-lt"/>
              </a:rPr>
              <a:pPr algn="r">
                <a:defRPr/>
              </a:pPr>
              <a:t>‹#›</a:t>
            </a:fld>
            <a:r>
              <a:rPr lang="en-US" sz="1400" b="0" dirty="0">
                <a:solidFill>
                  <a:schemeClr val="tx1">
                    <a:lumMod val="50000"/>
                    <a:lumOff val="50000"/>
                  </a:schemeClr>
                </a:solidFill>
                <a:latin typeface="+mn-lt"/>
              </a:rPr>
              <a:t> |</a:t>
            </a:r>
          </a:p>
        </p:txBody>
      </p:sp>
      <p:sp>
        <p:nvSpPr>
          <p:cNvPr id="7"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cxnSp>
        <p:nvCxnSpPr>
          <p:cNvPr id="18" name="Straight Connector 17"/>
          <p:cNvCxnSpPr/>
          <p:nvPr userDrawn="1"/>
        </p:nvCxnSpPr>
        <p:spPr>
          <a:xfrm>
            <a:off x="883920" y="6244862"/>
            <a:ext cx="10424160"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316300" y="6248400"/>
            <a:ext cx="1037500" cy="531850"/>
          </a:xfrm>
          <a:prstGeom prst="rect">
            <a:avLst/>
          </a:prstGeom>
        </p:spPr>
      </p:pic>
    </p:spTree>
    <p:extLst>
      <p:ext uri="{BB962C8B-B14F-4D97-AF65-F5344CB8AC3E}">
        <p14:creationId xmlns:p14="http://schemas.microsoft.com/office/powerpoint/2010/main" val="15548547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32" r:id="rId3"/>
    <p:sldLayoutId id="2147483728" r:id="rId4"/>
    <p:sldLayoutId id="2147483729" r:id="rId5"/>
    <p:sldLayoutId id="2147483716" r:id="rId6"/>
    <p:sldLayoutId id="2147483717" r:id="rId7"/>
    <p:sldLayoutId id="2147483718" r:id="rId8"/>
    <p:sldLayoutId id="2147483719" r:id="rId9"/>
    <p:sldLayoutId id="2147483721" r:id="rId10"/>
    <p:sldLayoutId id="2147483731" r:id="rId11"/>
    <p:sldLayoutId id="2147483730" r:id="rId12"/>
    <p:sldLayoutId id="2147483733" r:id="rId13"/>
    <p:sldLayoutId id="2147483754" r:id="rId14"/>
  </p:sldLayoutIdLst>
  <p:hf sldNum="0" hdr="0" dt="0"/>
  <p:txStyles>
    <p:titleStyle>
      <a:lvl1pPr algn="l" rtl="0" eaLnBrk="1" fontAlgn="base" hangingPunct="1">
        <a:spcBef>
          <a:spcPct val="0"/>
        </a:spcBef>
        <a:spcAft>
          <a:spcPct val="0"/>
        </a:spcAft>
        <a:defRPr sz="3600" b="0" cap="all" normalizeH="0" baseline="0">
          <a:solidFill>
            <a:schemeClr val="bg1"/>
          </a:solidFill>
          <a:latin typeface="+mj-lt"/>
          <a:ea typeface="+mj-ea"/>
          <a:cs typeface="+mj-cs"/>
        </a:defRPr>
      </a:lvl1pPr>
      <a:lvl2pPr algn="ctr" rtl="0" eaLnBrk="1" fontAlgn="base" hangingPunct="1">
        <a:spcBef>
          <a:spcPct val="0"/>
        </a:spcBef>
        <a:spcAft>
          <a:spcPct val="0"/>
        </a:spcAft>
        <a:defRPr sz="4000" b="1">
          <a:solidFill>
            <a:schemeClr val="bg1"/>
          </a:solidFill>
          <a:latin typeface="Georgia" pitchFamily="18" charset="0"/>
        </a:defRPr>
      </a:lvl2pPr>
      <a:lvl3pPr algn="ctr" rtl="0" eaLnBrk="1" fontAlgn="base" hangingPunct="1">
        <a:spcBef>
          <a:spcPct val="0"/>
        </a:spcBef>
        <a:spcAft>
          <a:spcPct val="0"/>
        </a:spcAft>
        <a:defRPr sz="4000" b="1">
          <a:solidFill>
            <a:schemeClr val="bg1"/>
          </a:solidFill>
          <a:latin typeface="Georgia" pitchFamily="18" charset="0"/>
        </a:defRPr>
      </a:lvl3pPr>
      <a:lvl4pPr algn="ctr" rtl="0" eaLnBrk="1" fontAlgn="base" hangingPunct="1">
        <a:spcBef>
          <a:spcPct val="0"/>
        </a:spcBef>
        <a:spcAft>
          <a:spcPct val="0"/>
        </a:spcAft>
        <a:defRPr sz="4000" b="1">
          <a:solidFill>
            <a:schemeClr val="bg1"/>
          </a:solidFill>
          <a:latin typeface="Georgia" pitchFamily="18" charset="0"/>
        </a:defRPr>
      </a:lvl4pPr>
      <a:lvl5pPr algn="ctr" rtl="0" eaLnBrk="1" fontAlgn="base" hangingPunct="1">
        <a:spcBef>
          <a:spcPct val="0"/>
        </a:spcBef>
        <a:spcAft>
          <a:spcPct val="0"/>
        </a:spcAft>
        <a:defRPr sz="4000" b="1">
          <a:solidFill>
            <a:schemeClr val="bg1"/>
          </a:solidFill>
          <a:latin typeface="Georgia" pitchFamily="18" charset="0"/>
        </a:defRPr>
      </a:lvl5pPr>
      <a:lvl6pPr marL="457200" algn="ctr" rtl="0" eaLnBrk="1" fontAlgn="base" hangingPunct="1">
        <a:spcBef>
          <a:spcPct val="0"/>
        </a:spcBef>
        <a:spcAft>
          <a:spcPct val="0"/>
        </a:spcAft>
        <a:defRPr sz="4000" b="1">
          <a:solidFill>
            <a:schemeClr val="bg1"/>
          </a:solidFill>
          <a:latin typeface="Georgia" pitchFamily="18" charset="0"/>
        </a:defRPr>
      </a:lvl6pPr>
      <a:lvl7pPr marL="914400" algn="ctr" rtl="0" eaLnBrk="1" fontAlgn="base" hangingPunct="1">
        <a:spcBef>
          <a:spcPct val="0"/>
        </a:spcBef>
        <a:spcAft>
          <a:spcPct val="0"/>
        </a:spcAft>
        <a:defRPr sz="4000" b="1">
          <a:solidFill>
            <a:schemeClr val="bg1"/>
          </a:solidFill>
          <a:latin typeface="Georgia" pitchFamily="18" charset="0"/>
        </a:defRPr>
      </a:lvl7pPr>
      <a:lvl8pPr marL="1371600" algn="ctr" rtl="0" eaLnBrk="1" fontAlgn="base" hangingPunct="1">
        <a:spcBef>
          <a:spcPct val="0"/>
        </a:spcBef>
        <a:spcAft>
          <a:spcPct val="0"/>
        </a:spcAft>
        <a:defRPr sz="4000" b="1">
          <a:solidFill>
            <a:schemeClr val="bg1"/>
          </a:solidFill>
          <a:latin typeface="Georgia" pitchFamily="18" charset="0"/>
        </a:defRPr>
      </a:lvl8pPr>
      <a:lvl9pPr marL="1828800" algn="ctr" rtl="0" eaLnBrk="1" fontAlgn="base" hangingPunct="1">
        <a:spcBef>
          <a:spcPct val="0"/>
        </a:spcBef>
        <a:spcAft>
          <a:spcPct val="0"/>
        </a:spcAft>
        <a:defRPr sz="4000" b="1">
          <a:solidFill>
            <a:schemeClr val="bg1"/>
          </a:solidFill>
          <a:latin typeface="Georgia" pitchFamily="18" charset="0"/>
        </a:defRPr>
      </a:lvl9pPr>
    </p:titleStyle>
    <p:bodyStyle>
      <a:lvl1pPr marL="457200" indent="-457200" algn="l" rtl="0" eaLnBrk="1" fontAlgn="base" hangingPunct="1">
        <a:spcBef>
          <a:spcPct val="20000"/>
        </a:spcBef>
        <a:spcAft>
          <a:spcPct val="0"/>
        </a:spcAft>
        <a:buFont typeface="Courier New" panose="02070309020205020404" pitchFamily="49" charset="0"/>
        <a:buChar char="o"/>
        <a:defRPr sz="4000" b="0">
          <a:solidFill>
            <a:schemeClr val="tx1"/>
          </a:solidFill>
          <a:latin typeface="+mn-lt"/>
          <a:ea typeface="+mn-ea"/>
          <a:cs typeface="+mn-cs"/>
        </a:defRPr>
      </a:lvl1pPr>
      <a:lvl2pPr marL="914400" indent="-457200" algn="l" rtl="0" eaLnBrk="1" fontAlgn="base" hangingPunct="1">
        <a:spcBef>
          <a:spcPct val="20000"/>
        </a:spcBef>
        <a:spcAft>
          <a:spcPct val="0"/>
        </a:spcAft>
        <a:buFont typeface="Courier New" panose="02070309020205020404" pitchFamily="49" charset="0"/>
        <a:buChar char="o"/>
        <a:defRPr sz="2800">
          <a:solidFill>
            <a:schemeClr val="tx1"/>
          </a:solidFill>
          <a:latin typeface="+mn-lt"/>
        </a:defRPr>
      </a:lvl2pPr>
      <a:lvl3pPr marL="1371600" indent="-457200" algn="l" rtl="0" eaLnBrk="1" fontAlgn="base" hangingPunct="1">
        <a:spcBef>
          <a:spcPct val="20000"/>
        </a:spcBef>
        <a:spcAft>
          <a:spcPct val="0"/>
        </a:spcAft>
        <a:buFont typeface="Courier New" panose="02070309020205020404" pitchFamily="49" charset="0"/>
        <a:buChar char="o"/>
        <a:defRPr sz="2800">
          <a:solidFill>
            <a:schemeClr val="tx1"/>
          </a:solidFill>
          <a:latin typeface="+mn-lt"/>
        </a:defRPr>
      </a:lvl3pPr>
      <a:lvl4pPr marL="1828800" indent="-457200" algn="l" rtl="0" eaLnBrk="1" fontAlgn="base" hangingPunct="1">
        <a:spcBef>
          <a:spcPct val="20000"/>
        </a:spcBef>
        <a:spcAft>
          <a:spcPct val="0"/>
        </a:spcAft>
        <a:buFont typeface="Courier New" panose="02070309020205020404" pitchFamily="49" charset="0"/>
        <a:buChar char="o"/>
        <a:defRPr sz="2400">
          <a:solidFill>
            <a:schemeClr val="tx1"/>
          </a:solidFill>
          <a:latin typeface="+mn-lt"/>
        </a:defRPr>
      </a:lvl4pPr>
      <a:lvl5pPr marL="2401888" indent="-396875" algn="l" rtl="0" eaLnBrk="1" fontAlgn="base" hangingPunct="1">
        <a:spcBef>
          <a:spcPct val="20000"/>
        </a:spcBef>
        <a:spcAft>
          <a:spcPct val="0"/>
        </a:spcAft>
        <a:buFont typeface="Courier New" panose="02070309020205020404" pitchFamily="49" charset="0"/>
        <a:buChar char="o"/>
        <a:tabLst>
          <a:tab pos="2401888" algn="l"/>
        </a:tabLst>
        <a:defRPr sz="2400">
          <a:solidFill>
            <a:schemeClr val="tx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0" y="0"/>
            <a:ext cx="12192000" cy="914400"/>
          </a:xfrm>
          <a:prstGeom prst="rect">
            <a:avLst/>
          </a:prstGeom>
          <a:solidFill>
            <a:schemeClr val="tx2"/>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1028" name="Rectangle 3"/>
          <p:cNvSpPr>
            <a:spLocks noGrp="1" noChangeArrowheads="1"/>
          </p:cNvSpPr>
          <p:nvPr>
            <p:ph type="body" idx="1"/>
          </p:nvPr>
        </p:nvSpPr>
        <p:spPr bwMode="auto">
          <a:xfrm>
            <a:off x="883920" y="1143000"/>
            <a:ext cx="1042416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5" name="Rectangle 11"/>
          <p:cNvSpPr>
            <a:spLocks noChangeArrowheads="1"/>
          </p:cNvSpPr>
          <p:nvPr/>
        </p:nvSpPr>
        <p:spPr bwMode="auto">
          <a:xfrm>
            <a:off x="975360" y="6324600"/>
            <a:ext cx="472440" cy="365760"/>
          </a:xfrm>
          <a:prstGeom prst="rect">
            <a:avLst/>
          </a:prstGeom>
          <a:noFill/>
          <a:ln w="9525">
            <a:noFill/>
            <a:miter lim="800000"/>
            <a:headEnd/>
            <a:tailEnd/>
          </a:ln>
          <a:effectLst/>
        </p:spPr>
        <p:txBody>
          <a:bodyPr wrap="none" lIns="0" tIns="0" rIns="0" bIns="0" anchor="ctr" anchorCtr="0">
            <a:normAutofit/>
          </a:bodyPr>
          <a:lstStyle/>
          <a:p>
            <a:pPr algn="r">
              <a:defRPr/>
            </a:pPr>
            <a:fld id="{C08E5819-54B1-418D-9241-92F644D79DBB}" type="slidenum">
              <a:rPr lang="en-US" sz="1400" b="0" smtClean="0">
                <a:solidFill>
                  <a:schemeClr val="tx1">
                    <a:lumMod val="50000"/>
                    <a:lumOff val="50000"/>
                  </a:schemeClr>
                </a:solidFill>
                <a:latin typeface="+mn-lt"/>
              </a:rPr>
              <a:pPr algn="r">
                <a:defRPr/>
              </a:pPr>
              <a:t>‹#›</a:t>
            </a:fld>
            <a:r>
              <a:rPr lang="en-US" sz="1400" b="0" dirty="0">
                <a:solidFill>
                  <a:schemeClr val="tx1">
                    <a:lumMod val="50000"/>
                    <a:lumOff val="50000"/>
                  </a:schemeClr>
                </a:solidFill>
                <a:latin typeface="+mn-lt"/>
              </a:rPr>
              <a:t> |</a:t>
            </a:r>
          </a:p>
        </p:txBody>
      </p:sp>
      <p:sp>
        <p:nvSpPr>
          <p:cNvPr id="7" name="Rectangle 5"/>
          <p:cNvSpPr>
            <a:spLocks noGrp="1" noChangeArrowheads="1"/>
          </p:cNvSpPr>
          <p:nvPr>
            <p:ph type="ftr" sz="quarter" idx="3"/>
          </p:nvPr>
        </p:nvSpPr>
        <p:spPr>
          <a:xfrm>
            <a:off x="1447800" y="6324600"/>
            <a:ext cx="7756218" cy="365760"/>
          </a:xfrm>
          <a:prstGeom prst="rect">
            <a:avLst/>
          </a:prstGeom>
          <a:ln/>
        </p:spPr>
        <p:txBody>
          <a:bodyPr anchor="ctr" anchorCtr="0">
            <a:normAutofit/>
          </a:bodyPr>
          <a:lstStyle>
            <a:lvl1pPr algn="l">
              <a:defRPr sz="1400" b="0" spc="100" baseline="0">
                <a:solidFill>
                  <a:schemeClr val="tx1">
                    <a:lumMod val="50000"/>
                    <a:lumOff val="50000"/>
                  </a:schemeClr>
                </a:solidFill>
                <a:latin typeface="+mn-lt"/>
              </a:defRPr>
            </a:lvl1pPr>
          </a:lstStyle>
          <a:p>
            <a:pPr>
              <a:defRPr/>
            </a:pPr>
            <a:r>
              <a:rPr lang="en-US"/>
              <a:t>Budgeting Your Way To Success | Ohio Public Service Institute | September 28, 2026</a:t>
            </a:r>
            <a:endParaRPr lang="en-US" dirty="0"/>
          </a:p>
        </p:txBody>
      </p:sp>
      <p:cxnSp>
        <p:nvCxnSpPr>
          <p:cNvPr id="18" name="Straight Connector 17"/>
          <p:cNvCxnSpPr/>
          <p:nvPr userDrawn="1"/>
        </p:nvCxnSpPr>
        <p:spPr>
          <a:xfrm>
            <a:off x="883920" y="6244862"/>
            <a:ext cx="10424160"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316300" y="6248400"/>
            <a:ext cx="1037500" cy="531850"/>
          </a:xfrm>
          <a:prstGeom prst="rect">
            <a:avLst/>
          </a:prstGeom>
        </p:spPr>
      </p:pic>
    </p:spTree>
    <p:extLst>
      <p:ext uri="{BB962C8B-B14F-4D97-AF65-F5344CB8AC3E}">
        <p14:creationId xmlns:p14="http://schemas.microsoft.com/office/powerpoint/2010/main" val="331998243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3" r:id="rId15"/>
  </p:sldLayoutIdLst>
  <p:hf sldNum="0" hdr="0" dt="0"/>
  <p:txStyles>
    <p:titleStyle>
      <a:lvl1pPr algn="l" rtl="0" eaLnBrk="1" fontAlgn="base" hangingPunct="1">
        <a:spcBef>
          <a:spcPct val="0"/>
        </a:spcBef>
        <a:spcAft>
          <a:spcPct val="0"/>
        </a:spcAft>
        <a:defRPr sz="3600" b="0" cap="all" normalizeH="0" baseline="0">
          <a:solidFill>
            <a:schemeClr val="bg1"/>
          </a:solidFill>
          <a:latin typeface="+mj-lt"/>
          <a:ea typeface="+mj-ea"/>
          <a:cs typeface="+mj-cs"/>
        </a:defRPr>
      </a:lvl1pPr>
      <a:lvl2pPr algn="ctr" rtl="0" eaLnBrk="1" fontAlgn="base" hangingPunct="1">
        <a:spcBef>
          <a:spcPct val="0"/>
        </a:spcBef>
        <a:spcAft>
          <a:spcPct val="0"/>
        </a:spcAft>
        <a:defRPr sz="4000" b="1">
          <a:solidFill>
            <a:schemeClr val="bg1"/>
          </a:solidFill>
          <a:latin typeface="Georgia" pitchFamily="18" charset="0"/>
        </a:defRPr>
      </a:lvl2pPr>
      <a:lvl3pPr algn="ctr" rtl="0" eaLnBrk="1" fontAlgn="base" hangingPunct="1">
        <a:spcBef>
          <a:spcPct val="0"/>
        </a:spcBef>
        <a:spcAft>
          <a:spcPct val="0"/>
        </a:spcAft>
        <a:defRPr sz="4000" b="1">
          <a:solidFill>
            <a:schemeClr val="bg1"/>
          </a:solidFill>
          <a:latin typeface="Georgia" pitchFamily="18" charset="0"/>
        </a:defRPr>
      </a:lvl3pPr>
      <a:lvl4pPr algn="ctr" rtl="0" eaLnBrk="1" fontAlgn="base" hangingPunct="1">
        <a:spcBef>
          <a:spcPct val="0"/>
        </a:spcBef>
        <a:spcAft>
          <a:spcPct val="0"/>
        </a:spcAft>
        <a:defRPr sz="4000" b="1">
          <a:solidFill>
            <a:schemeClr val="bg1"/>
          </a:solidFill>
          <a:latin typeface="Georgia" pitchFamily="18" charset="0"/>
        </a:defRPr>
      </a:lvl4pPr>
      <a:lvl5pPr algn="ctr" rtl="0" eaLnBrk="1" fontAlgn="base" hangingPunct="1">
        <a:spcBef>
          <a:spcPct val="0"/>
        </a:spcBef>
        <a:spcAft>
          <a:spcPct val="0"/>
        </a:spcAft>
        <a:defRPr sz="4000" b="1">
          <a:solidFill>
            <a:schemeClr val="bg1"/>
          </a:solidFill>
          <a:latin typeface="Georgia" pitchFamily="18" charset="0"/>
        </a:defRPr>
      </a:lvl5pPr>
      <a:lvl6pPr marL="457200" algn="ctr" rtl="0" eaLnBrk="1" fontAlgn="base" hangingPunct="1">
        <a:spcBef>
          <a:spcPct val="0"/>
        </a:spcBef>
        <a:spcAft>
          <a:spcPct val="0"/>
        </a:spcAft>
        <a:defRPr sz="4000" b="1">
          <a:solidFill>
            <a:schemeClr val="bg1"/>
          </a:solidFill>
          <a:latin typeface="Georgia" pitchFamily="18" charset="0"/>
        </a:defRPr>
      </a:lvl6pPr>
      <a:lvl7pPr marL="914400" algn="ctr" rtl="0" eaLnBrk="1" fontAlgn="base" hangingPunct="1">
        <a:spcBef>
          <a:spcPct val="0"/>
        </a:spcBef>
        <a:spcAft>
          <a:spcPct val="0"/>
        </a:spcAft>
        <a:defRPr sz="4000" b="1">
          <a:solidFill>
            <a:schemeClr val="bg1"/>
          </a:solidFill>
          <a:latin typeface="Georgia" pitchFamily="18" charset="0"/>
        </a:defRPr>
      </a:lvl7pPr>
      <a:lvl8pPr marL="1371600" algn="ctr" rtl="0" eaLnBrk="1" fontAlgn="base" hangingPunct="1">
        <a:spcBef>
          <a:spcPct val="0"/>
        </a:spcBef>
        <a:spcAft>
          <a:spcPct val="0"/>
        </a:spcAft>
        <a:defRPr sz="4000" b="1">
          <a:solidFill>
            <a:schemeClr val="bg1"/>
          </a:solidFill>
          <a:latin typeface="Georgia" pitchFamily="18" charset="0"/>
        </a:defRPr>
      </a:lvl8pPr>
      <a:lvl9pPr marL="1828800" algn="ctr" rtl="0" eaLnBrk="1" fontAlgn="base" hangingPunct="1">
        <a:spcBef>
          <a:spcPct val="0"/>
        </a:spcBef>
        <a:spcAft>
          <a:spcPct val="0"/>
        </a:spcAft>
        <a:defRPr sz="4000" b="1">
          <a:solidFill>
            <a:schemeClr val="bg1"/>
          </a:solidFill>
          <a:latin typeface="Georgia" pitchFamily="18" charset="0"/>
        </a:defRPr>
      </a:lvl9pPr>
    </p:titleStyle>
    <p:bodyStyle>
      <a:lvl1pPr marL="457200" indent="-457200" algn="l" rtl="0" eaLnBrk="1" fontAlgn="base" hangingPunct="1">
        <a:spcBef>
          <a:spcPct val="20000"/>
        </a:spcBef>
        <a:spcAft>
          <a:spcPct val="0"/>
        </a:spcAft>
        <a:buFont typeface="Courier New" panose="02070309020205020404" pitchFamily="49" charset="0"/>
        <a:buChar char="o"/>
        <a:defRPr sz="4000" b="0">
          <a:solidFill>
            <a:schemeClr val="tx1"/>
          </a:solidFill>
          <a:latin typeface="+mn-lt"/>
          <a:ea typeface="+mn-ea"/>
          <a:cs typeface="+mn-cs"/>
        </a:defRPr>
      </a:lvl1pPr>
      <a:lvl2pPr marL="914400" indent="-457200" algn="l" rtl="0" eaLnBrk="1" fontAlgn="base" hangingPunct="1">
        <a:spcBef>
          <a:spcPct val="20000"/>
        </a:spcBef>
        <a:spcAft>
          <a:spcPct val="0"/>
        </a:spcAft>
        <a:buFont typeface="Courier New" panose="02070309020205020404" pitchFamily="49" charset="0"/>
        <a:buChar char="o"/>
        <a:defRPr sz="2800">
          <a:solidFill>
            <a:schemeClr val="tx1"/>
          </a:solidFill>
          <a:latin typeface="+mn-lt"/>
        </a:defRPr>
      </a:lvl2pPr>
      <a:lvl3pPr marL="1371600" indent="-457200" algn="l" rtl="0" eaLnBrk="1" fontAlgn="base" hangingPunct="1">
        <a:spcBef>
          <a:spcPct val="20000"/>
        </a:spcBef>
        <a:spcAft>
          <a:spcPct val="0"/>
        </a:spcAft>
        <a:buFont typeface="Courier New" panose="02070309020205020404" pitchFamily="49" charset="0"/>
        <a:buChar char="o"/>
        <a:defRPr sz="2800">
          <a:solidFill>
            <a:schemeClr val="tx1"/>
          </a:solidFill>
          <a:latin typeface="+mn-lt"/>
        </a:defRPr>
      </a:lvl3pPr>
      <a:lvl4pPr marL="1828800" indent="-457200" algn="l" rtl="0" eaLnBrk="1" fontAlgn="base" hangingPunct="1">
        <a:spcBef>
          <a:spcPct val="20000"/>
        </a:spcBef>
        <a:spcAft>
          <a:spcPct val="0"/>
        </a:spcAft>
        <a:buFont typeface="Courier New" panose="02070309020205020404" pitchFamily="49" charset="0"/>
        <a:buChar char="o"/>
        <a:defRPr sz="2400">
          <a:solidFill>
            <a:schemeClr val="tx1"/>
          </a:solidFill>
          <a:latin typeface="+mn-lt"/>
        </a:defRPr>
      </a:lvl4pPr>
      <a:lvl5pPr marL="2401888" indent="-396875" algn="l" rtl="0" eaLnBrk="1" fontAlgn="base" hangingPunct="1">
        <a:spcBef>
          <a:spcPct val="20000"/>
        </a:spcBef>
        <a:spcAft>
          <a:spcPct val="0"/>
        </a:spcAft>
        <a:buFont typeface="Courier New" panose="02070309020205020404" pitchFamily="49" charset="0"/>
        <a:buChar char="o"/>
        <a:tabLst>
          <a:tab pos="2401888" algn="l"/>
        </a:tabLst>
        <a:defRPr sz="2400">
          <a:solidFill>
            <a:schemeClr val="tx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0" y="0"/>
            <a:ext cx="12192000" cy="914400"/>
          </a:xfrm>
          <a:prstGeom prst="rect">
            <a:avLst/>
          </a:prstGeom>
          <a:solidFill>
            <a:schemeClr val="tx2"/>
          </a:solid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1028" name="Rectangle 3"/>
          <p:cNvSpPr>
            <a:spLocks noGrp="1" noChangeArrowheads="1"/>
          </p:cNvSpPr>
          <p:nvPr>
            <p:ph type="body" idx="1"/>
          </p:nvPr>
        </p:nvSpPr>
        <p:spPr bwMode="auto">
          <a:xfrm>
            <a:off x="883920" y="1143000"/>
            <a:ext cx="10424160" cy="49069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5" name="Rectangle 11"/>
          <p:cNvSpPr>
            <a:spLocks noChangeArrowheads="1"/>
          </p:cNvSpPr>
          <p:nvPr/>
        </p:nvSpPr>
        <p:spPr bwMode="auto">
          <a:xfrm>
            <a:off x="850536" y="6324600"/>
            <a:ext cx="472440" cy="365760"/>
          </a:xfrm>
          <a:prstGeom prst="rect">
            <a:avLst/>
          </a:prstGeom>
          <a:noFill/>
          <a:ln w="9525">
            <a:noFill/>
            <a:miter lim="800000"/>
            <a:headEnd/>
            <a:tailEnd/>
          </a:ln>
          <a:effectLst/>
        </p:spPr>
        <p:txBody>
          <a:bodyPr wrap="none" lIns="0" tIns="0" rIns="0" bIns="0" anchor="ctr" anchorCtr="0">
            <a:normAutofit/>
          </a:bodyPr>
          <a:lstStyle/>
          <a:p>
            <a:pPr algn="l">
              <a:defRPr/>
            </a:pPr>
            <a:fld id="{C08E5819-54B1-418D-9241-92F644D79DBB}" type="slidenum">
              <a:rPr lang="en-US" sz="1400" b="0" smtClean="0">
                <a:solidFill>
                  <a:schemeClr val="accent2"/>
                </a:solidFill>
                <a:latin typeface="+mn-lt"/>
              </a:rPr>
              <a:pPr algn="l">
                <a:defRPr/>
              </a:pPr>
              <a:t>‹#›</a:t>
            </a:fld>
            <a:r>
              <a:rPr lang="en-US" sz="1400" b="0" dirty="0">
                <a:solidFill>
                  <a:schemeClr val="accent2"/>
                </a:solidFill>
                <a:latin typeface="+mn-lt"/>
              </a:rPr>
              <a:t>  |</a:t>
            </a:r>
          </a:p>
        </p:txBody>
      </p:sp>
      <p:sp>
        <p:nvSpPr>
          <p:cNvPr id="7" name="Rectangle 5"/>
          <p:cNvSpPr>
            <a:spLocks noGrp="1" noChangeArrowheads="1"/>
          </p:cNvSpPr>
          <p:nvPr>
            <p:ph type="ftr" sz="quarter" idx="3"/>
          </p:nvPr>
        </p:nvSpPr>
        <p:spPr>
          <a:xfrm>
            <a:off x="1524000" y="6324600"/>
            <a:ext cx="7680018" cy="365760"/>
          </a:xfrm>
          <a:prstGeom prst="rect">
            <a:avLst/>
          </a:prstGeom>
          <a:ln/>
        </p:spPr>
        <p:txBody>
          <a:bodyPr anchor="ctr" anchorCtr="0">
            <a:normAutofit/>
          </a:bodyPr>
          <a:lstStyle>
            <a:lvl1pPr algn="l">
              <a:defRPr sz="1400" b="0" spc="100" baseline="0">
                <a:solidFill>
                  <a:schemeClr val="accent2"/>
                </a:solidFill>
                <a:latin typeface="+mn-lt"/>
              </a:defRPr>
            </a:lvl1pPr>
          </a:lstStyle>
          <a:p>
            <a:pPr>
              <a:defRPr/>
            </a:pPr>
            <a:r>
              <a:rPr lang="en-US"/>
              <a:t>Budgeting Your Way To Success | Ohio Public Service Institute | September 28, 2026</a:t>
            </a:r>
            <a:endParaRPr lang="en-US" dirty="0"/>
          </a:p>
        </p:txBody>
      </p:sp>
      <p:cxnSp>
        <p:nvCxnSpPr>
          <p:cNvPr id="18" name="Straight Connector 17"/>
          <p:cNvCxnSpPr>
            <a:cxnSpLocks/>
          </p:cNvCxnSpPr>
          <p:nvPr/>
        </p:nvCxnSpPr>
        <p:spPr>
          <a:xfrm>
            <a:off x="883920" y="6244862"/>
            <a:ext cx="8260080" cy="0"/>
          </a:xfrm>
          <a:prstGeom prst="line">
            <a:avLst/>
          </a:prstGeom>
          <a:ln w="127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8EADE440-52DC-96CE-987C-02D7261754CB}"/>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p:blipFill>
        <p:spPr>
          <a:xfrm>
            <a:off x="9247462" y="6110157"/>
            <a:ext cx="2639738" cy="671639"/>
          </a:xfrm>
          <a:prstGeom prst="rect">
            <a:avLst/>
          </a:prstGeom>
        </p:spPr>
      </p:pic>
      <p:cxnSp>
        <p:nvCxnSpPr>
          <p:cNvPr id="2" name="Straight Connector 1">
            <a:extLst>
              <a:ext uri="{FF2B5EF4-FFF2-40B4-BE49-F238E27FC236}">
                <a16:creationId xmlns:a16="http://schemas.microsoft.com/office/drawing/2014/main" id="{A327D22B-5C45-04F4-B093-AB11CE5CE151}"/>
              </a:ext>
            </a:extLst>
          </p:cNvPr>
          <p:cNvCxnSpPr/>
          <p:nvPr userDrawn="1"/>
        </p:nvCxnSpPr>
        <p:spPr>
          <a:xfrm>
            <a:off x="883920" y="6244862"/>
            <a:ext cx="10424160" cy="0"/>
          </a:xfrm>
          <a:prstGeom prst="line">
            <a:avLst/>
          </a:prstGeom>
          <a:ln w="1270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36200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3" r:id="rId17"/>
  </p:sldLayoutIdLst>
  <p:hf sldNum="0" hdr="0" dt="0"/>
  <p:txStyles>
    <p:titleStyle>
      <a:lvl1pPr algn="l" rtl="0" eaLnBrk="1" fontAlgn="base" hangingPunct="1">
        <a:spcBef>
          <a:spcPct val="0"/>
        </a:spcBef>
        <a:spcAft>
          <a:spcPct val="0"/>
        </a:spcAft>
        <a:defRPr sz="3600" b="1" cap="all" normalizeH="0" baseline="0">
          <a:solidFill>
            <a:schemeClr val="bg1"/>
          </a:solidFill>
          <a:latin typeface="+mj-lt"/>
          <a:ea typeface="+mj-ea"/>
          <a:cs typeface="+mj-cs"/>
        </a:defRPr>
      </a:lvl1pPr>
      <a:lvl2pPr algn="ctr" rtl="0" eaLnBrk="1" fontAlgn="base" hangingPunct="1">
        <a:spcBef>
          <a:spcPct val="0"/>
        </a:spcBef>
        <a:spcAft>
          <a:spcPct val="0"/>
        </a:spcAft>
        <a:defRPr sz="4000" b="1">
          <a:solidFill>
            <a:schemeClr val="bg1"/>
          </a:solidFill>
          <a:latin typeface="Georgia" pitchFamily="18" charset="0"/>
        </a:defRPr>
      </a:lvl2pPr>
      <a:lvl3pPr algn="ctr" rtl="0" eaLnBrk="1" fontAlgn="base" hangingPunct="1">
        <a:spcBef>
          <a:spcPct val="0"/>
        </a:spcBef>
        <a:spcAft>
          <a:spcPct val="0"/>
        </a:spcAft>
        <a:defRPr sz="4000" b="1">
          <a:solidFill>
            <a:schemeClr val="bg1"/>
          </a:solidFill>
          <a:latin typeface="Georgia" pitchFamily="18" charset="0"/>
        </a:defRPr>
      </a:lvl3pPr>
      <a:lvl4pPr algn="ctr" rtl="0" eaLnBrk="1" fontAlgn="base" hangingPunct="1">
        <a:spcBef>
          <a:spcPct val="0"/>
        </a:spcBef>
        <a:spcAft>
          <a:spcPct val="0"/>
        </a:spcAft>
        <a:defRPr sz="4000" b="1">
          <a:solidFill>
            <a:schemeClr val="bg1"/>
          </a:solidFill>
          <a:latin typeface="Georgia" pitchFamily="18" charset="0"/>
        </a:defRPr>
      </a:lvl4pPr>
      <a:lvl5pPr algn="ctr" rtl="0" eaLnBrk="1" fontAlgn="base" hangingPunct="1">
        <a:spcBef>
          <a:spcPct val="0"/>
        </a:spcBef>
        <a:spcAft>
          <a:spcPct val="0"/>
        </a:spcAft>
        <a:defRPr sz="4000" b="1">
          <a:solidFill>
            <a:schemeClr val="bg1"/>
          </a:solidFill>
          <a:latin typeface="Georgia" pitchFamily="18" charset="0"/>
        </a:defRPr>
      </a:lvl5pPr>
      <a:lvl6pPr marL="457200" algn="ctr" rtl="0" eaLnBrk="1" fontAlgn="base" hangingPunct="1">
        <a:spcBef>
          <a:spcPct val="0"/>
        </a:spcBef>
        <a:spcAft>
          <a:spcPct val="0"/>
        </a:spcAft>
        <a:defRPr sz="4000" b="1">
          <a:solidFill>
            <a:schemeClr val="bg1"/>
          </a:solidFill>
          <a:latin typeface="Georgia" pitchFamily="18" charset="0"/>
        </a:defRPr>
      </a:lvl6pPr>
      <a:lvl7pPr marL="914400" algn="ctr" rtl="0" eaLnBrk="1" fontAlgn="base" hangingPunct="1">
        <a:spcBef>
          <a:spcPct val="0"/>
        </a:spcBef>
        <a:spcAft>
          <a:spcPct val="0"/>
        </a:spcAft>
        <a:defRPr sz="4000" b="1">
          <a:solidFill>
            <a:schemeClr val="bg1"/>
          </a:solidFill>
          <a:latin typeface="Georgia" pitchFamily="18" charset="0"/>
        </a:defRPr>
      </a:lvl7pPr>
      <a:lvl8pPr marL="1371600" algn="ctr" rtl="0" eaLnBrk="1" fontAlgn="base" hangingPunct="1">
        <a:spcBef>
          <a:spcPct val="0"/>
        </a:spcBef>
        <a:spcAft>
          <a:spcPct val="0"/>
        </a:spcAft>
        <a:defRPr sz="4000" b="1">
          <a:solidFill>
            <a:schemeClr val="bg1"/>
          </a:solidFill>
          <a:latin typeface="Georgia" pitchFamily="18" charset="0"/>
        </a:defRPr>
      </a:lvl8pPr>
      <a:lvl9pPr marL="1828800" algn="ctr" rtl="0" eaLnBrk="1" fontAlgn="base" hangingPunct="1">
        <a:spcBef>
          <a:spcPct val="0"/>
        </a:spcBef>
        <a:spcAft>
          <a:spcPct val="0"/>
        </a:spcAft>
        <a:defRPr sz="4000" b="1">
          <a:solidFill>
            <a:schemeClr val="bg1"/>
          </a:solidFill>
          <a:latin typeface="Georgia" pitchFamily="18" charset="0"/>
        </a:defRPr>
      </a:lvl9pPr>
    </p:titleStyle>
    <p:bodyStyle>
      <a:lvl1pPr marL="457200" indent="-457200" algn="l" rtl="0" eaLnBrk="1" fontAlgn="base" hangingPunct="1">
        <a:spcBef>
          <a:spcPct val="20000"/>
        </a:spcBef>
        <a:spcAft>
          <a:spcPct val="0"/>
        </a:spcAft>
        <a:buFont typeface="Arial" panose="020B0604020202020204" pitchFamily="34" charset="0"/>
        <a:buChar char="•"/>
        <a:defRPr sz="4000" b="0">
          <a:solidFill>
            <a:schemeClr val="tx1"/>
          </a:solidFill>
          <a:latin typeface="+mn-lt"/>
          <a:ea typeface="+mn-ea"/>
          <a:cs typeface="+mn-cs"/>
        </a:defRPr>
      </a:lvl1pPr>
      <a:lvl2pPr marL="914400" indent="-45720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2pPr>
      <a:lvl3pPr marL="1371600" indent="-45720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3pPr>
      <a:lvl4pPr marL="1828800" indent="-457200" algn="l" rtl="0" eaLnBrk="1" fontAlgn="base" hangingPunct="1">
        <a:spcBef>
          <a:spcPct val="20000"/>
        </a:spcBef>
        <a:spcAft>
          <a:spcPct val="0"/>
        </a:spcAft>
        <a:buFont typeface="Arial" panose="020B0604020202020204" pitchFamily="34" charset="0"/>
        <a:buChar char="•"/>
        <a:defRPr sz="2400">
          <a:solidFill>
            <a:schemeClr val="tx1"/>
          </a:solidFill>
          <a:latin typeface="+mn-lt"/>
        </a:defRPr>
      </a:lvl4pPr>
      <a:lvl5pPr marL="2401888" indent="-396875" algn="l" rtl="0" eaLnBrk="1" fontAlgn="base" hangingPunct="1">
        <a:spcBef>
          <a:spcPct val="20000"/>
        </a:spcBef>
        <a:spcAft>
          <a:spcPct val="0"/>
        </a:spcAft>
        <a:buFont typeface="Arial" panose="020B0604020202020204" pitchFamily="34" charset="0"/>
        <a:buChar char="•"/>
        <a:tabLst>
          <a:tab pos="2401888" algn="l"/>
        </a:tabLst>
        <a:defRPr sz="2400">
          <a:solidFill>
            <a:schemeClr val="tx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0" y="440267"/>
            <a:ext cx="12192000" cy="914400"/>
          </a:xfrm>
          <a:prstGeom prst="rect">
            <a:avLst/>
          </a:prstGeom>
          <a:noFill/>
          <a:ln w="9525">
            <a:noFill/>
            <a:miter lim="800000"/>
            <a:headEnd/>
            <a:tailEnd/>
          </a:ln>
        </p:spPr>
        <p:txBody>
          <a:bodyPr vert="horz" wrap="square" lIns="365760" tIns="91440" rIns="365760" bIns="0" numCol="1" anchor="b" anchorCtr="0" compatLnSpc="1">
            <a:prstTxWarp prst="textNoShape">
              <a:avLst/>
            </a:prstTxWarp>
          </a:bodyPr>
          <a:lstStyle/>
          <a:p>
            <a:pPr lvl="0"/>
            <a:r>
              <a:rPr lang="en-US"/>
              <a:t>Click to edit Master title style</a:t>
            </a:r>
            <a:endParaRPr lang="en-US" dirty="0"/>
          </a:p>
        </p:txBody>
      </p:sp>
      <p:sp>
        <p:nvSpPr>
          <p:cNvPr id="1028" name="Rectangle 3"/>
          <p:cNvSpPr>
            <a:spLocks noGrp="1" noChangeArrowheads="1"/>
          </p:cNvSpPr>
          <p:nvPr>
            <p:ph type="body" idx="1"/>
          </p:nvPr>
        </p:nvSpPr>
        <p:spPr bwMode="auto">
          <a:xfrm>
            <a:off x="883920" y="1434404"/>
            <a:ext cx="10424160" cy="46155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5" name="Rectangle 11"/>
          <p:cNvSpPr>
            <a:spLocks noChangeArrowheads="1"/>
          </p:cNvSpPr>
          <p:nvPr/>
        </p:nvSpPr>
        <p:spPr bwMode="auto">
          <a:xfrm>
            <a:off x="850536" y="6324600"/>
            <a:ext cx="472440" cy="365760"/>
          </a:xfrm>
          <a:prstGeom prst="rect">
            <a:avLst/>
          </a:prstGeom>
          <a:noFill/>
          <a:ln w="9525">
            <a:noFill/>
            <a:miter lim="800000"/>
            <a:headEnd/>
            <a:tailEnd/>
          </a:ln>
          <a:effectLst/>
        </p:spPr>
        <p:txBody>
          <a:bodyPr wrap="none" lIns="0" tIns="0" rIns="0" bIns="0" anchor="ctr" anchorCtr="0">
            <a:normAutofit/>
          </a:bodyPr>
          <a:lstStyle/>
          <a:p>
            <a:pPr algn="l">
              <a:defRPr/>
            </a:pPr>
            <a:fld id="{C08E5819-54B1-418D-9241-92F644D79DBB}" type="slidenum">
              <a:rPr lang="en-US" sz="1400" b="0" smtClean="0">
                <a:solidFill>
                  <a:schemeClr val="accent2"/>
                </a:solidFill>
                <a:latin typeface="+mn-lt"/>
              </a:rPr>
              <a:pPr algn="l">
                <a:defRPr/>
              </a:pPr>
              <a:t>‹#›</a:t>
            </a:fld>
            <a:r>
              <a:rPr lang="en-US" sz="1400" b="0" dirty="0">
                <a:solidFill>
                  <a:schemeClr val="accent2"/>
                </a:solidFill>
                <a:latin typeface="+mn-lt"/>
              </a:rPr>
              <a:t>  |</a:t>
            </a:r>
          </a:p>
        </p:txBody>
      </p:sp>
      <p:sp>
        <p:nvSpPr>
          <p:cNvPr id="7" name="Rectangle 5"/>
          <p:cNvSpPr>
            <a:spLocks noGrp="1" noChangeArrowheads="1"/>
          </p:cNvSpPr>
          <p:nvPr>
            <p:ph type="ftr" sz="quarter" idx="3"/>
          </p:nvPr>
        </p:nvSpPr>
        <p:spPr>
          <a:xfrm>
            <a:off x="1524000" y="6324600"/>
            <a:ext cx="7680018" cy="365760"/>
          </a:xfrm>
          <a:prstGeom prst="rect">
            <a:avLst/>
          </a:prstGeom>
          <a:ln/>
        </p:spPr>
        <p:txBody>
          <a:bodyPr anchor="ctr" anchorCtr="0">
            <a:normAutofit/>
          </a:bodyPr>
          <a:lstStyle>
            <a:lvl1pPr algn="l">
              <a:defRPr sz="1400" b="0" spc="100" baseline="0">
                <a:solidFill>
                  <a:schemeClr val="accent2"/>
                </a:solidFill>
                <a:latin typeface="+mn-lt"/>
              </a:defRPr>
            </a:lvl1pPr>
          </a:lstStyle>
          <a:p>
            <a:r>
              <a:rPr lang="en-US"/>
              <a:t>Budgeting Your Way To Success | Ohio Public Service Institute | September 28, 2026</a:t>
            </a:r>
          </a:p>
        </p:txBody>
      </p:sp>
      <p:cxnSp>
        <p:nvCxnSpPr>
          <p:cNvPr id="18" name="Straight Connector 17"/>
          <p:cNvCxnSpPr>
            <a:cxnSpLocks/>
          </p:cNvCxnSpPr>
          <p:nvPr/>
        </p:nvCxnSpPr>
        <p:spPr>
          <a:xfrm>
            <a:off x="883920" y="6244862"/>
            <a:ext cx="8260080" cy="0"/>
          </a:xfrm>
          <a:prstGeom prst="line">
            <a:avLst/>
          </a:prstGeom>
          <a:ln w="127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8EADE440-52DC-96CE-987C-02D7261754C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9247462" y="6110157"/>
            <a:ext cx="2639738" cy="671639"/>
          </a:xfrm>
          <a:prstGeom prst="rect">
            <a:avLst/>
          </a:prstGeom>
        </p:spPr>
      </p:pic>
      <p:pic>
        <p:nvPicPr>
          <p:cNvPr id="3" name="Picture 2">
            <a:extLst>
              <a:ext uri="{FF2B5EF4-FFF2-40B4-BE49-F238E27FC236}">
                <a16:creationId xmlns:a16="http://schemas.microsoft.com/office/drawing/2014/main" id="{3326E504-3420-A305-158E-F7229ED45D5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12192000" cy="440267"/>
          </a:xfrm>
          <a:prstGeom prst="rect">
            <a:avLst/>
          </a:prstGeom>
        </p:spPr>
      </p:pic>
    </p:spTree>
    <p:extLst>
      <p:ext uri="{BB962C8B-B14F-4D97-AF65-F5344CB8AC3E}">
        <p14:creationId xmlns:p14="http://schemas.microsoft.com/office/powerpoint/2010/main" val="178128210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Lst>
  <p:hf sldNum="0" hdr="0" dt="0"/>
  <p:txStyles>
    <p:titleStyle>
      <a:lvl1pPr algn="l" rtl="0" eaLnBrk="1" fontAlgn="base" hangingPunct="1">
        <a:spcBef>
          <a:spcPct val="0"/>
        </a:spcBef>
        <a:spcAft>
          <a:spcPct val="0"/>
        </a:spcAft>
        <a:defRPr sz="3600" b="1" cap="all" normalizeH="0" baseline="0">
          <a:solidFill>
            <a:schemeClr val="tx2"/>
          </a:solidFill>
          <a:latin typeface="+mj-lt"/>
          <a:ea typeface="+mj-ea"/>
          <a:cs typeface="+mj-cs"/>
        </a:defRPr>
      </a:lvl1pPr>
      <a:lvl2pPr algn="ctr" rtl="0" eaLnBrk="1" fontAlgn="base" hangingPunct="1">
        <a:spcBef>
          <a:spcPct val="0"/>
        </a:spcBef>
        <a:spcAft>
          <a:spcPct val="0"/>
        </a:spcAft>
        <a:defRPr sz="4000" b="1">
          <a:solidFill>
            <a:schemeClr val="bg1"/>
          </a:solidFill>
          <a:latin typeface="Georgia" pitchFamily="18" charset="0"/>
        </a:defRPr>
      </a:lvl2pPr>
      <a:lvl3pPr algn="ctr" rtl="0" eaLnBrk="1" fontAlgn="base" hangingPunct="1">
        <a:spcBef>
          <a:spcPct val="0"/>
        </a:spcBef>
        <a:spcAft>
          <a:spcPct val="0"/>
        </a:spcAft>
        <a:defRPr sz="4000" b="1">
          <a:solidFill>
            <a:schemeClr val="bg1"/>
          </a:solidFill>
          <a:latin typeface="Georgia" pitchFamily="18" charset="0"/>
        </a:defRPr>
      </a:lvl3pPr>
      <a:lvl4pPr algn="ctr" rtl="0" eaLnBrk="1" fontAlgn="base" hangingPunct="1">
        <a:spcBef>
          <a:spcPct val="0"/>
        </a:spcBef>
        <a:spcAft>
          <a:spcPct val="0"/>
        </a:spcAft>
        <a:defRPr sz="4000" b="1">
          <a:solidFill>
            <a:schemeClr val="bg1"/>
          </a:solidFill>
          <a:latin typeface="Georgia" pitchFamily="18" charset="0"/>
        </a:defRPr>
      </a:lvl4pPr>
      <a:lvl5pPr algn="ctr" rtl="0" eaLnBrk="1" fontAlgn="base" hangingPunct="1">
        <a:spcBef>
          <a:spcPct val="0"/>
        </a:spcBef>
        <a:spcAft>
          <a:spcPct val="0"/>
        </a:spcAft>
        <a:defRPr sz="4000" b="1">
          <a:solidFill>
            <a:schemeClr val="bg1"/>
          </a:solidFill>
          <a:latin typeface="Georgia" pitchFamily="18" charset="0"/>
        </a:defRPr>
      </a:lvl5pPr>
      <a:lvl6pPr marL="457200" algn="ctr" rtl="0" eaLnBrk="1" fontAlgn="base" hangingPunct="1">
        <a:spcBef>
          <a:spcPct val="0"/>
        </a:spcBef>
        <a:spcAft>
          <a:spcPct val="0"/>
        </a:spcAft>
        <a:defRPr sz="4000" b="1">
          <a:solidFill>
            <a:schemeClr val="bg1"/>
          </a:solidFill>
          <a:latin typeface="Georgia" pitchFamily="18" charset="0"/>
        </a:defRPr>
      </a:lvl6pPr>
      <a:lvl7pPr marL="914400" algn="ctr" rtl="0" eaLnBrk="1" fontAlgn="base" hangingPunct="1">
        <a:spcBef>
          <a:spcPct val="0"/>
        </a:spcBef>
        <a:spcAft>
          <a:spcPct val="0"/>
        </a:spcAft>
        <a:defRPr sz="4000" b="1">
          <a:solidFill>
            <a:schemeClr val="bg1"/>
          </a:solidFill>
          <a:latin typeface="Georgia" pitchFamily="18" charset="0"/>
        </a:defRPr>
      </a:lvl7pPr>
      <a:lvl8pPr marL="1371600" algn="ctr" rtl="0" eaLnBrk="1" fontAlgn="base" hangingPunct="1">
        <a:spcBef>
          <a:spcPct val="0"/>
        </a:spcBef>
        <a:spcAft>
          <a:spcPct val="0"/>
        </a:spcAft>
        <a:defRPr sz="4000" b="1">
          <a:solidFill>
            <a:schemeClr val="bg1"/>
          </a:solidFill>
          <a:latin typeface="Georgia" pitchFamily="18" charset="0"/>
        </a:defRPr>
      </a:lvl8pPr>
      <a:lvl9pPr marL="1828800" algn="ctr" rtl="0" eaLnBrk="1" fontAlgn="base" hangingPunct="1">
        <a:spcBef>
          <a:spcPct val="0"/>
        </a:spcBef>
        <a:spcAft>
          <a:spcPct val="0"/>
        </a:spcAft>
        <a:defRPr sz="4000" b="1">
          <a:solidFill>
            <a:schemeClr val="bg1"/>
          </a:solidFill>
          <a:latin typeface="Georgia" pitchFamily="18" charset="0"/>
        </a:defRPr>
      </a:lvl9pPr>
    </p:titleStyle>
    <p:bodyStyle>
      <a:lvl1pPr marL="457200" indent="-457200" algn="l" rtl="0" eaLnBrk="1" fontAlgn="base" hangingPunct="1">
        <a:spcBef>
          <a:spcPct val="20000"/>
        </a:spcBef>
        <a:spcAft>
          <a:spcPct val="0"/>
        </a:spcAft>
        <a:buFont typeface="Arial" panose="020B0604020202020204" pitchFamily="34" charset="0"/>
        <a:buChar char="•"/>
        <a:defRPr sz="4000" b="0">
          <a:solidFill>
            <a:schemeClr val="tx1"/>
          </a:solidFill>
          <a:latin typeface="+mn-lt"/>
          <a:ea typeface="+mn-ea"/>
          <a:cs typeface="+mn-cs"/>
        </a:defRPr>
      </a:lvl1pPr>
      <a:lvl2pPr marL="914400" indent="-45720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2pPr>
      <a:lvl3pPr marL="1371600" indent="-45720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3pPr>
      <a:lvl4pPr marL="1828800" indent="-457200" algn="l" rtl="0" eaLnBrk="1" fontAlgn="base" hangingPunct="1">
        <a:spcBef>
          <a:spcPct val="20000"/>
        </a:spcBef>
        <a:spcAft>
          <a:spcPct val="0"/>
        </a:spcAft>
        <a:buFont typeface="Arial" panose="020B0604020202020204" pitchFamily="34" charset="0"/>
        <a:buChar char="•"/>
        <a:defRPr sz="2400">
          <a:solidFill>
            <a:schemeClr val="tx1"/>
          </a:solidFill>
          <a:latin typeface="+mn-lt"/>
        </a:defRPr>
      </a:lvl4pPr>
      <a:lvl5pPr marL="2401888" indent="-396875" algn="l" rtl="0" eaLnBrk="1" fontAlgn="base" hangingPunct="1">
        <a:spcBef>
          <a:spcPct val="20000"/>
        </a:spcBef>
        <a:spcAft>
          <a:spcPct val="0"/>
        </a:spcAft>
        <a:buFont typeface="Arial" panose="020B0604020202020204" pitchFamily="34" charset="0"/>
        <a:buChar char="•"/>
        <a:tabLst>
          <a:tab pos="2401888" algn="l"/>
        </a:tabLst>
        <a:defRPr sz="2400">
          <a:solidFill>
            <a:schemeClr val="tx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pe.app/odotd2" TargetMode="External"/><Relationship Id="rId1" Type="http://schemas.openxmlformats.org/officeDocument/2006/relationships/slideLayout" Target="../slideLayouts/slideLayout3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6.xml"/><Relationship Id="rId1" Type="http://schemas.openxmlformats.org/officeDocument/2006/relationships/tags" Target="../tags/tag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6.xml"/><Relationship Id="rId1" Type="http://schemas.openxmlformats.org/officeDocument/2006/relationships/tags" Target="../tags/tag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6.xml"/><Relationship Id="rId1" Type="http://schemas.openxmlformats.org/officeDocument/2006/relationships/tags" Target="../tags/tag3.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6.xml"/><Relationship Id="rId1" Type="http://schemas.openxmlformats.org/officeDocument/2006/relationships/tags" Target="../tags/tag4.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6.xml"/><Relationship Id="rId1" Type="http://schemas.openxmlformats.org/officeDocument/2006/relationships/tags" Target="../tags/tag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6.xml"/><Relationship Id="rId1" Type="http://schemas.openxmlformats.org/officeDocument/2006/relationships/tags" Target="../tags/tag6.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6.xml"/><Relationship Id="rId1" Type="http://schemas.openxmlformats.org/officeDocument/2006/relationships/tags" Target="../tags/tag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6.xml"/><Relationship Id="rId1" Type="http://schemas.openxmlformats.org/officeDocument/2006/relationships/tags" Target="../tags/tag8.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6.xml"/><Relationship Id="rId1" Type="http://schemas.openxmlformats.org/officeDocument/2006/relationships/tags" Target="../tags/tag9.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6.xml"/><Relationship Id="rId1" Type="http://schemas.openxmlformats.org/officeDocument/2006/relationships/tags" Target="../tags/tag10.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6.xml"/><Relationship Id="rId1" Type="http://schemas.openxmlformats.org/officeDocument/2006/relationships/tags" Target="../tags/tag11.xml"/><Relationship Id="rId5" Type="http://schemas.openxmlformats.org/officeDocument/2006/relationships/image" Target="../media/image28.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6.xml"/><Relationship Id="rId1" Type="http://schemas.openxmlformats.org/officeDocument/2006/relationships/tags" Target="../tags/tag1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6.xml"/><Relationship Id="rId1" Type="http://schemas.openxmlformats.org/officeDocument/2006/relationships/tags" Target="../tags/tag13.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4.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6.xml"/><Relationship Id="rId1" Type="http://schemas.openxmlformats.org/officeDocument/2006/relationships/tags" Target="../tags/tag15.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6.xml"/><Relationship Id="rId1" Type="http://schemas.openxmlformats.org/officeDocument/2006/relationships/tags" Target="../tags/tag16.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6.xml"/><Relationship Id="rId1" Type="http://schemas.openxmlformats.org/officeDocument/2006/relationships/tags" Target="../tags/tag17.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6.xml"/><Relationship Id="rId1" Type="http://schemas.openxmlformats.org/officeDocument/2006/relationships/tags" Target="../tags/tag18.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6.xml"/><Relationship Id="rId1" Type="http://schemas.openxmlformats.org/officeDocument/2006/relationships/tags" Target="../tags/tag19.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6.xml"/><Relationship Id="rId1" Type="http://schemas.openxmlformats.org/officeDocument/2006/relationships/tags" Target="../tags/tag20.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6.xml"/><Relationship Id="rId1" Type="http://schemas.openxmlformats.org/officeDocument/2006/relationships/tags" Target="../tags/tag21.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6.xml"/><Relationship Id="rId1" Type="http://schemas.openxmlformats.org/officeDocument/2006/relationships/tags" Target="../tags/tag22.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6.xml"/><Relationship Id="rId1" Type="http://schemas.openxmlformats.org/officeDocument/2006/relationships/tags" Target="../tags/tag23.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6.xml"/><Relationship Id="rId1" Type="http://schemas.openxmlformats.org/officeDocument/2006/relationships/tags" Target="../tags/tag24.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6.xml"/><Relationship Id="rId1" Type="http://schemas.openxmlformats.org/officeDocument/2006/relationships/tags" Target="../tags/tag25.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6.xml"/><Relationship Id="rId1" Type="http://schemas.openxmlformats.org/officeDocument/2006/relationships/tags" Target="../tags/tag26.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6.xml"/><Relationship Id="rId1" Type="http://schemas.openxmlformats.org/officeDocument/2006/relationships/tags" Target="../tags/tag27.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6.xml"/><Relationship Id="rId1" Type="http://schemas.openxmlformats.org/officeDocument/2006/relationships/tags" Target="../tags/tag28.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6.xml"/><Relationship Id="rId1" Type="http://schemas.openxmlformats.org/officeDocument/2006/relationships/tags" Target="../tags/tag29.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6.xml"/><Relationship Id="rId1" Type="http://schemas.openxmlformats.org/officeDocument/2006/relationships/tags" Target="../tags/tag30.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6.xml"/><Relationship Id="rId1" Type="http://schemas.openxmlformats.org/officeDocument/2006/relationships/tags" Target="../tags/tag31.xml"/><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6.xml"/><Relationship Id="rId1" Type="http://schemas.openxmlformats.org/officeDocument/2006/relationships/tags" Target="../tags/tag32.xml"/><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6.xml"/><Relationship Id="rId1" Type="http://schemas.openxmlformats.org/officeDocument/2006/relationships/tags" Target="../tags/tag33.xml"/><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1.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31.xml"/><Relationship Id="rId1" Type="http://schemas.openxmlformats.org/officeDocument/2006/relationships/video" Target="https://www.youtube.com/embed/m5Kx1fbUTeY?feature=oembed"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3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8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8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1.xml"/></Relationships>
</file>

<file path=ppt/slides/_rels/slide9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video" Target="../media/media1.mkv"/><Relationship Id="rId1" Type="http://schemas.microsoft.com/office/2007/relationships/media" Target="../media/media1.mkv"/><Relationship Id="rId5" Type="http://schemas.openxmlformats.org/officeDocument/2006/relationships/image" Target="../media/image66.png"/><Relationship Id="rId4" Type="http://schemas.openxmlformats.org/officeDocument/2006/relationships/notesSlide" Target="../notesSlides/notesSlide35.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67.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video" Target="../media/media3.mkv"/><Relationship Id="rId1" Type="http://schemas.microsoft.com/office/2007/relationships/media" Target="../media/media3.mkv"/><Relationship Id="rId4" Type="http://schemas.openxmlformats.org/officeDocument/2006/relationships/image" Target="../media/image68.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video" Target="../media/media4.mkv"/><Relationship Id="rId1" Type="http://schemas.microsoft.com/office/2007/relationships/media" Target="../media/media4.mkv"/><Relationship Id="rId5" Type="http://schemas.openxmlformats.org/officeDocument/2006/relationships/image" Target="../media/image69.png"/><Relationship Id="rId4" Type="http://schemas.openxmlformats.org/officeDocument/2006/relationships/notesSlide" Target="../notesSlides/notesSlide36.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video" Target="../media/media5.mkv"/><Relationship Id="rId1" Type="http://schemas.microsoft.com/office/2007/relationships/media" Target="../media/media5.mkv"/><Relationship Id="rId4" Type="http://schemas.openxmlformats.org/officeDocument/2006/relationships/image" Target="../media/image70.png"/></Relationships>
</file>

<file path=ppt/slides/_rels/slide9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31.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B28BC-4F29-D893-5684-9B408F92BF6E}"/>
              </a:ext>
            </a:extLst>
          </p:cNvPr>
          <p:cNvSpPr>
            <a:spLocks noGrp="1"/>
          </p:cNvSpPr>
          <p:nvPr>
            <p:ph type="title"/>
          </p:nvPr>
        </p:nvSpPr>
        <p:spPr/>
        <p:txBody>
          <a:bodyPr/>
          <a:lstStyle/>
          <a:p>
            <a:r>
              <a:rPr lang="en-US" dirty="0"/>
              <a:t>Budgeting your way to success</a:t>
            </a:r>
          </a:p>
        </p:txBody>
      </p:sp>
      <p:sp>
        <p:nvSpPr>
          <p:cNvPr id="3" name="Content Placeholder 2">
            <a:extLst>
              <a:ext uri="{FF2B5EF4-FFF2-40B4-BE49-F238E27FC236}">
                <a16:creationId xmlns:a16="http://schemas.microsoft.com/office/drawing/2014/main" id="{831767C2-AAC6-E374-DCF1-EE111E30ED22}"/>
              </a:ext>
            </a:extLst>
          </p:cNvPr>
          <p:cNvSpPr>
            <a:spLocks noGrp="1"/>
          </p:cNvSpPr>
          <p:nvPr>
            <p:ph sz="quarter" idx="11"/>
          </p:nvPr>
        </p:nvSpPr>
        <p:spPr/>
        <p:txBody>
          <a:bodyPr/>
          <a:lstStyle/>
          <a:p>
            <a:r>
              <a:rPr lang="en-US" sz="2400" dirty="0"/>
              <a:t>Pat McColley, PE, SI, MBA</a:t>
            </a:r>
          </a:p>
          <a:p>
            <a:r>
              <a:rPr lang="en-US" sz="2400" dirty="0"/>
              <a:t>District 2 Deputy Director</a:t>
            </a:r>
          </a:p>
        </p:txBody>
      </p:sp>
    </p:spTree>
    <p:extLst>
      <p:ext uri="{BB962C8B-B14F-4D97-AF65-F5344CB8AC3E}">
        <p14:creationId xmlns:p14="http://schemas.microsoft.com/office/powerpoint/2010/main" val="4285207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Introduction</a:t>
            </a:r>
          </a:p>
        </p:txBody>
      </p:sp>
      <p:sp>
        <p:nvSpPr>
          <p:cNvPr id="3" name="Content Placeholder 3">
            <a:extLst>
              <a:ext uri="{FF2B5EF4-FFF2-40B4-BE49-F238E27FC236}">
                <a16:creationId xmlns:a16="http://schemas.microsoft.com/office/drawing/2014/main" id="{0B594F42-EAAE-569F-4DA2-52EFEDD72B4D}"/>
              </a:ext>
            </a:extLst>
          </p:cNvPr>
          <p:cNvSpPr>
            <a:spLocks noGrp="1"/>
          </p:cNvSpPr>
          <p:nvPr>
            <p:ph idx="1"/>
          </p:nvPr>
        </p:nvSpPr>
        <p:spPr>
          <a:xfrm>
            <a:off x="4191000" y="914400"/>
            <a:ext cx="7756218" cy="5135564"/>
          </a:xfrm>
        </p:spPr>
        <p:txBody>
          <a:bodyPr/>
          <a:lstStyle/>
          <a:p>
            <a:r>
              <a:rPr lang="en-US" sz="2600" b="1" dirty="0"/>
              <a:t>B.S. Civil Engineering, The Ohio State University</a:t>
            </a:r>
          </a:p>
          <a:p>
            <a:r>
              <a:rPr lang="en-US" sz="2600" b="1" dirty="0"/>
              <a:t>MBA, Bowling Green State University</a:t>
            </a:r>
          </a:p>
          <a:p>
            <a:r>
              <a:rPr lang="en-US" sz="2600" b="1" dirty="0"/>
              <a:t>Professional Engineer</a:t>
            </a:r>
            <a:endParaRPr lang="en-US" sz="2600" dirty="0"/>
          </a:p>
          <a:p>
            <a:r>
              <a:rPr lang="en-US" sz="2600" b="1" dirty="0"/>
              <a:t>Engineer Intern – American Municipal Power</a:t>
            </a:r>
          </a:p>
          <a:p>
            <a:r>
              <a:rPr lang="en-US" sz="2600" b="1" dirty="0"/>
              <a:t>Council Member – City of Napoleon</a:t>
            </a:r>
          </a:p>
          <a:p>
            <a:r>
              <a:rPr lang="en-US" sz="2600" b="1" dirty="0"/>
              <a:t>Chief Deputy – Henry County Engineer</a:t>
            </a:r>
          </a:p>
          <a:p>
            <a:r>
              <a:rPr lang="en-US" sz="2600" b="1" dirty="0"/>
              <a:t>Executive Director – Henry County TID </a:t>
            </a:r>
          </a:p>
          <a:p>
            <a:r>
              <a:rPr lang="en-US" sz="2600" b="1" dirty="0"/>
              <a:t>District 2 Deputy Director – ODOT</a:t>
            </a:r>
          </a:p>
          <a:p>
            <a:endParaRPr lang="en-US" sz="2600" dirty="0"/>
          </a:p>
        </p:txBody>
      </p:sp>
      <p:pic>
        <p:nvPicPr>
          <p:cNvPr id="4" name="F120A8DC-85BD-4EE9-835A-D7BA1D81A7CD" descr="IMG_1680.jpeg">
            <a:extLst>
              <a:ext uri="{FF2B5EF4-FFF2-40B4-BE49-F238E27FC236}">
                <a16:creationId xmlns:a16="http://schemas.microsoft.com/office/drawing/2014/main" id="{9B82F042-C8B3-CFB6-80FE-684D93E4C60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398" t="10101" r="15152" b="667"/>
          <a:stretch>
            <a:fillRect/>
          </a:stretch>
        </p:blipFill>
        <p:spPr bwMode="auto">
          <a:xfrm>
            <a:off x="244782" y="1066800"/>
            <a:ext cx="371654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a:extLst>
              <a:ext uri="{FF2B5EF4-FFF2-40B4-BE49-F238E27FC236}">
                <a16:creationId xmlns:a16="http://schemas.microsoft.com/office/drawing/2014/main" id="{B3E5FACF-F90B-E7E6-528D-935713F1FE97}"/>
              </a:ext>
            </a:extLst>
          </p:cNvPr>
          <p:cNvSpPr>
            <a:spLocks noGrp="1"/>
          </p:cNvSpPr>
          <p:nvPr>
            <p:ph type="ftr" sz="quarter" idx="3"/>
          </p:nvPr>
        </p:nvSpPr>
        <p:spPr/>
        <p:txBody>
          <a:bodyPr/>
          <a:lstStyle/>
          <a:p>
            <a:pPr>
              <a:defRPr/>
            </a:pPr>
            <a:r>
              <a:rPr lang="en-US" dirty="0"/>
              <a:t>Budgeting Your Way To Success | Ohio Public Service Institute | September 28, 2026</a:t>
            </a:r>
          </a:p>
        </p:txBody>
      </p:sp>
    </p:spTree>
    <p:extLst>
      <p:ext uri="{BB962C8B-B14F-4D97-AF65-F5344CB8AC3E}">
        <p14:creationId xmlns:p14="http://schemas.microsoft.com/office/powerpoint/2010/main" val="1126087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POLL EV</a:t>
            </a:r>
          </a:p>
        </p:txBody>
      </p:sp>
      <p:sp>
        <p:nvSpPr>
          <p:cNvPr id="9" name="Content Placeholder 3">
            <a:extLst>
              <a:ext uri="{FF2B5EF4-FFF2-40B4-BE49-F238E27FC236}">
                <a16:creationId xmlns:a16="http://schemas.microsoft.com/office/drawing/2014/main" id="{604A2B45-6287-D2F4-8364-AE22EFD67552}"/>
              </a:ext>
            </a:extLst>
          </p:cNvPr>
          <p:cNvSpPr txBox="1">
            <a:spLocks/>
          </p:cNvSpPr>
          <p:nvPr/>
        </p:nvSpPr>
        <p:spPr bwMode="auto">
          <a:xfrm>
            <a:off x="654357" y="5527197"/>
            <a:ext cx="11566218" cy="7074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57200" indent="-457200" algn="l" rtl="0" eaLnBrk="1" fontAlgn="base" hangingPunct="1">
              <a:spcBef>
                <a:spcPct val="20000"/>
              </a:spcBef>
              <a:spcAft>
                <a:spcPct val="0"/>
              </a:spcAft>
              <a:buFont typeface="Courier New" panose="02070309020205020404" pitchFamily="49" charset="0"/>
              <a:buChar char="o"/>
              <a:defRPr sz="4000" b="0">
                <a:solidFill>
                  <a:schemeClr val="tx1"/>
                </a:solidFill>
                <a:latin typeface="+mn-lt"/>
                <a:ea typeface="+mn-ea"/>
                <a:cs typeface="+mn-cs"/>
              </a:defRPr>
            </a:lvl1pPr>
            <a:lvl2pPr marL="914400" indent="-457200" algn="l" rtl="0" eaLnBrk="1" fontAlgn="base" hangingPunct="1">
              <a:spcBef>
                <a:spcPct val="20000"/>
              </a:spcBef>
              <a:spcAft>
                <a:spcPct val="0"/>
              </a:spcAft>
              <a:buFont typeface="Courier New" panose="02070309020205020404" pitchFamily="49" charset="0"/>
              <a:buChar char="o"/>
              <a:defRPr sz="2800">
                <a:solidFill>
                  <a:schemeClr val="tx1"/>
                </a:solidFill>
                <a:latin typeface="+mn-lt"/>
              </a:defRPr>
            </a:lvl2pPr>
            <a:lvl3pPr marL="1371600" indent="-457200" algn="l" rtl="0" eaLnBrk="1" fontAlgn="base" hangingPunct="1">
              <a:spcBef>
                <a:spcPct val="20000"/>
              </a:spcBef>
              <a:spcAft>
                <a:spcPct val="0"/>
              </a:spcAft>
              <a:buFont typeface="Courier New" panose="02070309020205020404" pitchFamily="49" charset="0"/>
              <a:buChar char="o"/>
              <a:defRPr sz="2800">
                <a:solidFill>
                  <a:schemeClr val="tx1"/>
                </a:solidFill>
                <a:latin typeface="+mn-lt"/>
              </a:defRPr>
            </a:lvl3pPr>
            <a:lvl4pPr marL="1828800" indent="-457200" algn="l" rtl="0" eaLnBrk="1" fontAlgn="base" hangingPunct="1">
              <a:spcBef>
                <a:spcPct val="20000"/>
              </a:spcBef>
              <a:spcAft>
                <a:spcPct val="0"/>
              </a:spcAft>
              <a:buFont typeface="Courier New" panose="02070309020205020404" pitchFamily="49" charset="0"/>
              <a:buChar char="o"/>
              <a:defRPr sz="2400">
                <a:solidFill>
                  <a:schemeClr val="tx1"/>
                </a:solidFill>
                <a:latin typeface="+mn-lt"/>
              </a:defRPr>
            </a:lvl4pPr>
            <a:lvl5pPr marL="2401888" indent="-396875" algn="l" rtl="0" eaLnBrk="1" fontAlgn="base" hangingPunct="1">
              <a:spcBef>
                <a:spcPct val="20000"/>
              </a:spcBef>
              <a:spcAft>
                <a:spcPct val="0"/>
              </a:spcAft>
              <a:buFont typeface="Courier New" panose="02070309020205020404" pitchFamily="49" charset="0"/>
              <a:buChar char="o"/>
              <a:tabLst>
                <a:tab pos="2401888" algn="l"/>
              </a:tabLst>
              <a:defRPr sz="2400">
                <a:solidFill>
                  <a:schemeClr val="tx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a:lstStyle>
          <a:p>
            <a:pPr marL="0" indent="0">
              <a:buNone/>
            </a:pPr>
            <a:r>
              <a:rPr lang="en-US" kern="0" dirty="0"/>
              <a:t>Website: </a:t>
            </a:r>
            <a:r>
              <a:rPr lang="en-US" kern="0" dirty="0">
                <a:hlinkClick r:id="rId2"/>
              </a:rPr>
              <a:t>https://pe.app/odotd2</a:t>
            </a:r>
            <a:r>
              <a:rPr lang="en-US" kern="0" dirty="0"/>
              <a:t> </a:t>
            </a:r>
          </a:p>
          <a:p>
            <a:pPr marL="0" indent="0">
              <a:buNone/>
            </a:pPr>
            <a:r>
              <a:rPr lang="en-US" kern="0" dirty="0"/>
              <a:t> </a:t>
            </a:r>
          </a:p>
        </p:txBody>
      </p:sp>
      <p:pic>
        <p:nvPicPr>
          <p:cNvPr id="10" name="Content Placeholder 9">
            <a:extLst>
              <a:ext uri="{FF2B5EF4-FFF2-40B4-BE49-F238E27FC236}">
                <a16:creationId xmlns:a16="http://schemas.microsoft.com/office/drawing/2014/main" id="{5608025A-95CF-B782-F37F-0A4A4A01C709}"/>
              </a:ext>
            </a:extLst>
          </p:cNvPr>
          <p:cNvPicPr>
            <a:picLocks noGrp="1" noChangeAspect="1"/>
          </p:cNvPicPr>
          <p:nvPr>
            <p:ph idx="1"/>
          </p:nvPr>
        </p:nvPicPr>
        <p:blipFill>
          <a:blip r:embed="rId3"/>
          <a:stretch>
            <a:fillRect/>
          </a:stretch>
        </p:blipFill>
        <p:spPr bwMode="auto">
          <a:xfrm>
            <a:off x="692457" y="1232482"/>
            <a:ext cx="4172048" cy="4256615"/>
          </a:xfrm>
          <a:prstGeom prst="rect">
            <a:avLst/>
          </a:prstGeom>
          <a:noFill/>
          <a:ln w="9525">
            <a:noFill/>
            <a:miter lim="800000"/>
            <a:headEnd/>
            <a:tailEnd/>
          </a:ln>
        </p:spPr>
      </p:pic>
      <p:pic>
        <p:nvPicPr>
          <p:cNvPr id="1026" name="7FB164CE-0BAB-422F-8A1B-72D3EDC6C73E" descr="Respond to odotd2’s presentation – Poll Everywhere 2.0.png">
            <a:extLst>
              <a:ext uri="{FF2B5EF4-FFF2-40B4-BE49-F238E27FC236}">
                <a16:creationId xmlns:a16="http://schemas.microsoft.com/office/drawing/2014/main" id="{FFA034D7-F717-82EE-F711-347848E6D6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3800" y="580406"/>
            <a:ext cx="2896168" cy="6296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llout: Right Arrow 13">
            <a:extLst>
              <a:ext uri="{FF2B5EF4-FFF2-40B4-BE49-F238E27FC236}">
                <a16:creationId xmlns:a16="http://schemas.microsoft.com/office/drawing/2014/main" id="{2348E3A1-4332-FED9-31A5-688C6DFBAECB}"/>
              </a:ext>
            </a:extLst>
          </p:cNvPr>
          <p:cNvSpPr/>
          <p:nvPr/>
        </p:nvSpPr>
        <p:spPr>
          <a:xfrm>
            <a:off x="4953000" y="1905000"/>
            <a:ext cx="2762250" cy="1239598"/>
          </a:xfrm>
          <a:prstGeom prst="rightArrowCallout">
            <a:avLst>
              <a:gd name="adj1" fmla="val 23611"/>
              <a:gd name="adj2" fmla="val 23958"/>
              <a:gd name="adj3" fmla="val 13541"/>
              <a:gd name="adj4" fmla="val 864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2800" kern="0" dirty="0"/>
              <a:t>Change your </a:t>
            </a:r>
          </a:p>
          <a:p>
            <a:pPr marL="0" indent="0" algn="ctr">
              <a:buNone/>
            </a:pPr>
            <a:r>
              <a:rPr lang="en-US" sz="2800" kern="0" dirty="0"/>
              <a:t>“responding as” name</a:t>
            </a:r>
          </a:p>
        </p:txBody>
      </p:sp>
      <p:sp>
        <p:nvSpPr>
          <p:cNvPr id="15" name="Footer Placeholder 14">
            <a:extLst>
              <a:ext uri="{FF2B5EF4-FFF2-40B4-BE49-F238E27FC236}">
                <a16:creationId xmlns:a16="http://schemas.microsoft.com/office/drawing/2014/main" id="{3127AD5E-E97D-0C70-7C1B-897F03855D95}"/>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
        <p:nvSpPr>
          <p:cNvPr id="17" name="Callout: Right Arrow 16">
            <a:extLst>
              <a:ext uri="{FF2B5EF4-FFF2-40B4-BE49-F238E27FC236}">
                <a16:creationId xmlns:a16="http://schemas.microsoft.com/office/drawing/2014/main" id="{00F1D018-2D32-59DB-ECA8-01DF130D223E}"/>
              </a:ext>
            </a:extLst>
          </p:cNvPr>
          <p:cNvSpPr/>
          <p:nvPr/>
        </p:nvSpPr>
        <p:spPr>
          <a:xfrm flipH="1">
            <a:off x="10394544" y="1066800"/>
            <a:ext cx="1686767" cy="1239598"/>
          </a:xfrm>
          <a:prstGeom prst="rightArrowCallout">
            <a:avLst>
              <a:gd name="adj1" fmla="val 23611"/>
              <a:gd name="adj2" fmla="val 23958"/>
              <a:gd name="adj3" fmla="val 13541"/>
              <a:gd name="adj4" fmla="val 864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2800" kern="0" dirty="0"/>
              <a:t>Keep Awake</a:t>
            </a:r>
          </a:p>
        </p:txBody>
      </p:sp>
    </p:spTree>
    <p:extLst>
      <p:ext uri="{BB962C8B-B14F-4D97-AF65-F5344CB8AC3E}">
        <p14:creationId xmlns:p14="http://schemas.microsoft.com/office/powerpoint/2010/main" val="1189606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1E23DE-629D-D12A-5FE6-FAC2E0164541}"/>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AF0E7E8F-3B80-D8AF-F480-4CF33714E699}"/>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219174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ED24C1-2374-3051-5771-C40D3F46123B}"/>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85507B79-EF6F-D532-A4AF-6A31DACAF081}"/>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637877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E3CA01-5B83-EC97-260B-52F900537815}"/>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72175C79-696A-6D6A-5F15-07ECD8E778B7}"/>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607473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73CA93-6724-EFB3-8062-CF1A47EDE542}"/>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26D2CA2A-A695-A898-3D6B-2100A7CA61A0}"/>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71516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4945EE-B547-72E5-5BB5-3E421A166AC1}"/>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0BE313DE-525A-A44C-BBFE-D7C0319D8873}"/>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895457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A1D8D7-AAEE-CB0A-6D3D-8D5C9C6BC7CF}"/>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18AAE3A1-C748-5351-492C-8020D1A47F06}"/>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56818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1119EC-9037-E34F-E82F-A89E7EC4BDD6}"/>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899BC79B-9FC1-B0EF-9E56-A1DDE20FF94C}"/>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052104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F873F3-08F2-3F4C-1D5B-359552BAA99F}"/>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F7AADAF9-5623-CF48-37D4-E8B018FE57B3}"/>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725344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a:t>Definition/Mission of Budget Process</a:t>
            </a:r>
            <a:endParaRPr lang="en-US" sz="34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p:txBody>
          <a:bodyPr/>
          <a:lstStyle/>
          <a:p>
            <a:pPr marL="0" indent="0">
              <a:buNone/>
            </a:pPr>
            <a:r>
              <a:rPr lang="en-US" sz="2800" b="1"/>
              <a:t>Definition of the Budget Process: </a:t>
            </a:r>
            <a:r>
              <a:rPr lang="en-US" sz="2800"/>
              <a:t>The budget process consists of activities that encompass the development, implementation, and evaluation of a plan for the provision of services and capital assets.</a:t>
            </a:r>
          </a:p>
          <a:p>
            <a:endParaRPr lang="en-US" sz="2800"/>
          </a:p>
          <a:p>
            <a:pPr marL="0" indent="0">
              <a:buNone/>
            </a:pPr>
            <a:r>
              <a:rPr lang="en-US" sz="2800" b="1"/>
              <a:t>Mission of the Budget Process: </a:t>
            </a:r>
            <a:r>
              <a:rPr lang="en-US" sz="2800"/>
              <a:t>To help decision makers make informed choices about the provision of services and capital assets and to promote stakeholder participation in the process.</a:t>
            </a:r>
          </a:p>
          <a:p>
            <a:pPr marL="0" indent="0">
              <a:buNone/>
            </a:pPr>
            <a:endParaRPr lang="en-US" sz="2800"/>
          </a:p>
          <a:p>
            <a:pPr marL="0" indent="0">
              <a:buNone/>
            </a:pPr>
            <a:endParaRPr lang="en-US" sz="2800"/>
          </a:p>
          <a:p>
            <a:pPr marL="0" indent="0">
              <a:buNone/>
            </a:pPr>
            <a:endParaRPr lang="en-US" sz="2600"/>
          </a:p>
          <a:p>
            <a:pPr marL="0" indent="0">
              <a:buNone/>
            </a:pPr>
            <a:r>
              <a:rPr lang="en-US" sz="1600"/>
              <a:t>[1} Source: National Advisory Council on State and Local Budgeting</a:t>
            </a:r>
            <a:endParaRPr lang="en-US" sz="1600" dirty="0"/>
          </a:p>
        </p:txBody>
      </p:sp>
      <p:sp>
        <p:nvSpPr>
          <p:cNvPr id="6" name="Footer Placeholder 5">
            <a:extLst>
              <a:ext uri="{FF2B5EF4-FFF2-40B4-BE49-F238E27FC236}">
                <a16:creationId xmlns:a16="http://schemas.microsoft.com/office/drawing/2014/main" id="{4F4989D4-FB80-7A88-8A8C-DE59BE4B2E36}"/>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761155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Key Characteristics of Budgeting Process</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304800" y="1143000"/>
            <a:ext cx="11315700" cy="4906964"/>
          </a:xfrm>
        </p:spPr>
        <p:txBody>
          <a:bodyPr/>
          <a:lstStyle/>
          <a:p>
            <a:r>
              <a:rPr lang="en-US" sz="2800" dirty="0"/>
              <a:t>Incorporates a long-term perspective;</a:t>
            </a:r>
          </a:p>
          <a:p>
            <a:r>
              <a:rPr lang="en-US" sz="2800" dirty="0"/>
              <a:t>Establishes linkages to broad organizational goals;</a:t>
            </a:r>
          </a:p>
          <a:p>
            <a:r>
              <a:rPr lang="en-US" sz="2800" dirty="0"/>
              <a:t>Focuses budget decisions on results and outcomes;</a:t>
            </a:r>
          </a:p>
          <a:p>
            <a:r>
              <a:rPr lang="en-US" sz="2800" dirty="0"/>
              <a:t>Involves and promotes effective communication with stakeholders; and</a:t>
            </a:r>
          </a:p>
          <a:p>
            <a:r>
              <a:rPr lang="en-US" sz="2800" dirty="0"/>
              <a:t>Provides incentives to government management and employees.</a:t>
            </a: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a:p>
            <a:pPr marL="0" indent="0">
              <a:buNone/>
            </a:pPr>
            <a:r>
              <a:rPr lang="en-US" sz="1600" dirty="0"/>
              <a:t>[1} Source: National Advisory Council on State and Local Budgeting</a:t>
            </a:r>
          </a:p>
        </p:txBody>
      </p:sp>
      <p:sp>
        <p:nvSpPr>
          <p:cNvPr id="4" name="Footer Placeholder 3">
            <a:extLst>
              <a:ext uri="{FF2B5EF4-FFF2-40B4-BE49-F238E27FC236}">
                <a16:creationId xmlns:a16="http://schemas.microsoft.com/office/drawing/2014/main" id="{47327805-B743-B329-2B40-7157AE6BC54C}"/>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756885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Best Practice : Structurally Balanced Budget</a:t>
            </a:r>
          </a:p>
        </p:txBody>
      </p:sp>
      <p:sp>
        <p:nvSpPr>
          <p:cNvPr id="3" name="Content Placeholder 2">
            <a:extLst>
              <a:ext uri="{FF2B5EF4-FFF2-40B4-BE49-F238E27FC236}">
                <a16:creationId xmlns:a16="http://schemas.microsoft.com/office/drawing/2014/main" id="{201E9D37-A2FD-1B6D-AA99-8E4541C97C08}"/>
              </a:ext>
            </a:extLst>
          </p:cNvPr>
          <p:cNvSpPr>
            <a:spLocks noGrp="1"/>
          </p:cNvSpPr>
          <p:nvPr>
            <p:ph idx="1"/>
          </p:nvPr>
        </p:nvSpPr>
        <p:spPr>
          <a:xfrm>
            <a:off x="228600" y="1143000"/>
            <a:ext cx="11125200" cy="4906964"/>
          </a:xfrm>
        </p:spPr>
        <p:txBody>
          <a:bodyPr/>
          <a:lstStyle/>
          <a:p>
            <a:r>
              <a:rPr lang="en-US" sz="2800" dirty="0"/>
              <a:t>Most entities are required to pass a balanced budget (statutory) (ORC 118.02)</a:t>
            </a:r>
          </a:p>
          <a:p>
            <a:r>
              <a:rPr lang="en-US" sz="2800" dirty="0"/>
              <a:t>Should be financially sustainable for years in the future (best practice). Achieve a true structurally balanced budget.</a:t>
            </a:r>
          </a:p>
          <a:p>
            <a:r>
              <a:rPr lang="en-US" sz="2800" dirty="0"/>
              <a:t>Understand reoccurring and non-recurring revenues/expenditures and reserves</a:t>
            </a:r>
          </a:p>
          <a:p>
            <a:pPr marL="0" indent="0">
              <a:buNone/>
            </a:pPr>
            <a:endParaRPr lang="en-US" dirty="0"/>
          </a:p>
          <a:p>
            <a:pPr marL="0" indent="0">
              <a:buNone/>
            </a:pPr>
            <a:endParaRPr lang="en-US" dirty="0"/>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r>
              <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rPr>
              <a:t>[1} Source: National Advisory Council on State and Local Budgeting</a:t>
            </a:r>
          </a:p>
          <a:p>
            <a:pPr marL="0" indent="0">
              <a:buNone/>
            </a:pPr>
            <a:endParaRPr lang="en-US" dirty="0"/>
          </a:p>
        </p:txBody>
      </p:sp>
      <p:sp>
        <p:nvSpPr>
          <p:cNvPr id="4" name="Footer Placeholder 3">
            <a:extLst>
              <a:ext uri="{FF2B5EF4-FFF2-40B4-BE49-F238E27FC236}">
                <a16:creationId xmlns:a16="http://schemas.microsoft.com/office/drawing/2014/main" id="{B5AFD86C-4B09-FB9B-29B6-E459862A1601}"/>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275846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Ohio requirement for fiscal integrity</a:t>
            </a:r>
          </a:p>
        </p:txBody>
      </p:sp>
      <p:sp>
        <p:nvSpPr>
          <p:cNvPr id="3" name="Content Placeholder 2">
            <a:extLst>
              <a:ext uri="{FF2B5EF4-FFF2-40B4-BE49-F238E27FC236}">
                <a16:creationId xmlns:a16="http://schemas.microsoft.com/office/drawing/2014/main" id="{201E9D37-A2FD-1B6D-AA99-8E4541C97C08}"/>
              </a:ext>
            </a:extLst>
          </p:cNvPr>
          <p:cNvSpPr>
            <a:spLocks noGrp="1"/>
          </p:cNvSpPr>
          <p:nvPr>
            <p:ph idx="1"/>
          </p:nvPr>
        </p:nvSpPr>
        <p:spPr>
          <a:xfrm>
            <a:off x="228600" y="1143000"/>
            <a:ext cx="11125200" cy="4906964"/>
          </a:xfrm>
        </p:spPr>
        <p:txBody>
          <a:bodyPr/>
          <a:lstStyle/>
          <a:p>
            <a:pPr marL="0" indent="0">
              <a:buNone/>
            </a:pPr>
            <a:r>
              <a:rPr lang="en-US" sz="1800" dirty="0"/>
              <a:t>ORC 118.02(A) Pursuant to the authority of the general assembly to provide for the public health, safety, and welfare and to limit and restrict the powers of municipal corporations, counties, and townships to borrow money, contract debts, and levy taxes to prevent the abuse of such powers and to require reports and examination of their financial condition, transactions, operations, and undertakings, it is hereby </a:t>
            </a:r>
            <a:r>
              <a:rPr lang="en-US" sz="1800" b="1" dirty="0"/>
              <a:t>declared to be the public policy and a public purpose of the state to require fiscal integrity of municipal corporations, counties, and townships </a:t>
            </a:r>
            <a:r>
              <a:rPr lang="en-US" sz="1800" dirty="0"/>
              <a:t>so that they may provide for the health, safety, and welfare of their citizens, pay when due principal and interest on their debt obligations, meet financial obligations to their employees, vendors, and suppliers, and provide for proper financial accounting procedures, budgeting, and taxing practices. The failure of a municipal corporation, county, or township to so act is hereby determined to affect adversely the health, safety, and welfare not only of the people of the municipal corporation, county, or township but also of other people of the state. </a:t>
            </a:r>
            <a:r>
              <a:rPr lang="en-US" sz="1800" b="1" dirty="0"/>
              <a:t>It is further determined that the fiscal emergency conditions described in division (A) of section 118.03 of the Revised Code result from and constitute abuses of the powers of a municipal corporation, county, or township </a:t>
            </a:r>
            <a:r>
              <a:rPr lang="en-US" sz="1800" dirty="0"/>
              <a:t>to borrow money, contract debts, and levy taxes, and that such conditions impair and threaten the health, safety, and welfare of the people of the state within and beyond the municipal corporation, county, or township.</a:t>
            </a:r>
          </a:p>
          <a:p>
            <a:pPr marL="0" indent="0">
              <a:buNone/>
            </a:pPr>
            <a:endParaRPr lang="en-US" dirty="0"/>
          </a:p>
        </p:txBody>
      </p:sp>
      <p:sp>
        <p:nvSpPr>
          <p:cNvPr id="4" name="Footer Placeholder 3">
            <a:extLst>
              <a:ext uri="{FF2B5EF4-FFF2-40B4-BE49-F238E27FC236}">
                <a16:creationId xmlns:a16="http://schemas.microsoft.com/office/drawing/2014/main" id="{4916763A-E9BC-2349-411B-9989A77D0238}"/>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186305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Fiscal Caution</a:t>
            </a:r>
          </a:p>
        </p:txBody>
      </p:sp>
      <p:pic>
        <p:nvPicPr>
          <p:cNvPr id="8" name="Content Placeholder 7">
            <a:extLst>
              <a:ext uri="{FF2B5EF4-FFF2-40B4-BE49-F238E27FC236}">
                <a16:creationId xmlns:a16="http://schemas.microsoft.com/office/drawing/2014/main" id="{816ACA8A-06D7-037E-2655-717F3C9ADFFE}"/>
              </a:ext>
            </a:extLst>
          </p:cNvPr>
          <p:cNvPicPr>
            <a:picLocks noGrp="1" noChangeAspect="1"/>
          </p:cNvPicPr>
          <p:nvPr>
            <p:ph idx="1"/>
          </p:nvPr>
        </p:nvPicPr>
        <p:blipFill>
          <a:blip r:embed="rId3"/>
          <a:stretch>
            <a:fillRect/>
          </a:stretch>
        </p:blipFill>
        <p:spPr>
          <a:xfrm>
            <a:off x="1858577" y="914400"/>
            <a:ext cx="8474846" cy="5181600"/>
          </a:xfrm>
        </p:spPr>
      </p:pic>
      <p:sp>
        <p:nvSpPr>
          <p:cNvPr id="3" name="Footer Placeholder 2">
            <a:extLst>
              <a:ext uri="{FF2B5EF4-FFF2-40B4-BE49-F238E27FC236}">
                <a16:creationId xmlns:a16="http://schemas.microsoft.com/office/drawing/2014/main" id="{5D37AD6D-07E4-B283-CF06-43CE3C5BD6CE}"/>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282077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Fiscal Watch</a:t>
            </a:r>
          </a:p>
        </p:txBody>
      </p:sp>
      <p:pic>
        <p:nvPicPr>
          <p:cNvPr id="7" name="Content Placeholder 6">
            <a:extLst>
              <a:ext uri="{FF2B5EF4-FFF2-40B4-BE49-F238E27FC236}">
                <a16:creationId xmlns:a16="http://schemas.microsoft.com/office/drawing/2014/main" id="{D425DFCD-B99E-AC2E-8713-27D66F6E6F6E}"/>
              </a:ext>
            </a:extLst>
          </p:cNvPr>
          <p:cNvPicPr>
            <a:picLocks noGrp="1" noChangeAspect="1"/>
          </p:cNvPicPr>
          <p:nvPr>
            <p:ph idx="1"/>
          </p:nvPr>
        </p:nvPicPr>
        <p:blipFill>
          <a:blip r:embed="rId2"/>
          <a:stretch>
            <a:fillRect/>
          </a:stretch>
        </p:blipFill>
        <p:spPr>
          <a:xfrm>
            <a:off x="990600" y="1447800"/>
            <a:ext cx="10342144" cy="3696720"/>
          </a:xfrm>
        </p:spPr>
      </p:pic>
      <p:sp>
        <p:nvSpPr>
          <p:cNvPr id="3" name="Footer Placeholder 2">
            <a:extLst>
              <a:ext uri="{FF2B5EF4-FFF2-40B4-BE49-F238E27FC236}">
                <a16:creationId xmlns:a16="http://schemas.microsoft.com/office/drawing/2014/main" id="{6BE56A3F-6845-E41A-F6F3-C8CDCB200554}"/>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784709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Fiscal Emergency </a:t>
            </a:r>
          </a:p>
        </p:txBody>
      </p:sp>
      <p:pic>
        <p:nvPicPr>
          <p:cNvPr id="5" name="Picture 4">
            <a:extLst>
              <a:ext uri="{FF2B5EF4-FFF2-40B4-BE49-F238E27FC236}">
                <a16:creationId xmlns:a16="http://schemas.microsoft.com/office/drawing/2014/main" id="{73DB7A42-B663-5084-3F63-FF5DCE01C352}"/>
              </a:ext>
            </a:extLst>
          </p:cNvPr>
          <p:cNvPicPr>
            <a:picLocks noChangeAspect="1"/>
          </p:cNvPicPr>
          <p:nvPr/>
        </p:nvPicPr>
        <p:blipFill>
          <a:blip r:embed="rId2"/>
          <a:stretch>
            <a:fillRect/>
          </a:stretch>
        </p:blipFill>
        <p:spPr>
          <a:xfrm>
            <a:off x="906263" y="1828800"/>
            <a:ext cx="10379473" cy="2690975"/>
          </a:xfrm>
          <a:prstGeom prst="rect">
            <a:avLst/>
          </a:prstGeom>
        </p:spPr>
      </p:pic>
      <p:sp>
        <p:nvSpPr>
          <p:cNvPr id="3" name="Footer Placeholder 2">
            <a:extLst>
              <a:ext uri="{FF2B5EF4-FFF2-40B4-BE49-F238E27FC236}">
                <a16:creationId xmlns:a16="http://schemas.microsoft.com/office/drawing/2014/main" id="{50B1D120-480C-D7C3-5445-05087D6B271D}"/>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878564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Appropriation Authority (ORC 118.13)</a:t>
            </a:r>
          </a:p>
        </p:txBody>
      </p:sp>
      <p:sp>
        <p:nvSpPr>
          <p:cNvPr id="3" name="Content Placeholder 2">
            <a:extLst>
              <a:ext uri="{FF2B5EF4-FFF2-40B4-BE49-F238E27FC236}">
                <a16:creationId xmlns:a16="http://schemas.microsoft.com/office/drawing/2014/main" id="{201E9D37-A2FD-1B6D-AA99-8E4541C97C08}"/>
              </a:ext>
            </a:extLst>
          </p:cNvPr>
          <p:cNvSpPr>
            <a:spLocks noGrp="1"/>
          </p:cNvSpPr>
          <p:nvPr>
            <p:ph idx="1"/>
          </p:nvPr>
        </p:nvSpPr>
        <p:spPr>
          <a:xfrm>
            <a:off x="228600" y="1143000"/>
            <a:ext cx="11125200" cy="4906964"/>
          </a:xfrm>
        </p:spPr>
        <p:txBody>
          <a:bodyPr/>
          <a:lstStyle/>
          <a:p>
            <a:r>
              <a:rPr lang="en-US" sz="2800" dirty="0"/>
              <a:t>ORC 118.13 requires counties, townships, and municipal corporations to submit estimate of resources and amendments to county budget commission </a:t>
            </a:r>
          </a:p>
          <a:p>
            <a:r>
              <a:rPr lang="en-US" sz="2800" dirty="0"/>
              <a:t>Financial plan approved by commission</a:t>
            </a:r>
          </a:p>
          <a:p>
            <a:r>
              <a:rPr lang="en-US" sz="2800" dirty="0"/>
              <a:t>No appropriation measure may be adopted contrary to the financial plan</a:t>
            </a:r>
          </a:p>
          <a:p>
            <a:r>
              <a:rPr lang="en-US" sz="2800" dirty="0"/>
              <a:t>State must submit to the General Assembly (because of IIJA ODOT had to amend). No agency shall incur an obligation which exceeds the agency’s current appropriation authority (ORC 131.33)</a:t>
            </a:r>
          </a:p>
          <a:p>
            <a:pPr marL="0" indent="0">
              <a:buNone/>
            </a:pPr>
            <a:endParaRPr lang="en-US" dirty="0"/>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63A9E0AF-2019-9470-17BE-736788A5C854}"/>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849252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Revenue classification</a:t>
            </a:r>
          </a:p>
        </p:txBody>
      </p:sp>
      <p:sp>
        <p:nvSpPr>
          <p:cNvPr id="3" name="Content Placeholder 2">
            <a:extLst>
              <a:ext uri="{FF2B5EF4-FFF2-40B4-BE49-F238E27FC236}">
                <a16:creationId xmlns:a16="http://schemas.microsoft.com/office/drawing/2014/main" id="{201E9D37-A2FD-1B6D-AA99-8E4541C97C08}"/>
              </a:ext>
            </a:extLst>
          </p:cNvPr>
          <p:cNvSpPr>
            <a:spLocks noGrp="1"/>
          </p:cNvSpPr>
          <p:nvPr>
            <p:ph idx="1"/>
          </p:nvPr>
        </p:nvSpPr>
        <p:spPr>
          <a:xfrm>
            <a:off x="304800" y="1143000"/>
            <a:ext cx="11049000" cy="5257800"/>
          </a:xfrm>
        </p:spPr>
        <p:txBody>
          <a:bodyPr/>
          <a:lstStyle/>
          <a:p>
            <a:r>
              <a:rPr lang="en-US" sz="2800" b="1" dirty="0"/>
              <a:t>Recurring revenue – </a:t>
            </a:r>
            <a:r>
              <a:rPr lang="en-US" sz="2800" dirty="0"/>
              <a:t>reasonably expect to continue year to year, with some degree of predictability (i.e. taxes, fees, rates)</a:t>
            </a:r>
          </a:p>
          <a:p>
            <a:r>
              <a:rPr lang="en-US" sz="2800" b="1" dirty="0"/>
              <a:t>Non-recurring revenue – </a:t>
            </a:r>
            <a:r>
              <a:rPr lang="en-US" sz="2800" dirty="0"/>
              <a:t>one time or cannot reliably rely on (settlement from lawsuit, sale of property, grants, ARPA, etc.)</a:t>
            </a:r>
          </a:p>
          <a:p>
            <a:pPr marL="0" indent="0">
              <a:buNone/>
            </a:pPr>
            <a:r>
              <a:rPr lang="en-US" sz="2600" i="1" dirty="0"/>
              <a:t>Some revenue could have components of both depending on volatility</a:t>
            </a: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lang="en-US" sz="1600" dirty="0">
              <a:solidFill>
                <a:srgbClr val="000000"/>
              </a:solidFill>
              <a:latin typeface="Trebuchet MS" panose="020B0603020202020204"/>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lang="en-US" sz="1600" dirty="0">
              <a:solidFill>
                <a:srgbClr val="000000"/>
              </a:solidFill>
              <a:latin typeface="Trebuchet MS" panose="020B0603020202020204"/>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lang="en-US" sz="1600" dirty="0">
              <a:solidFill>
                <a:srgbClr val="000000"/>
              </a:solidFill>
              <a:latin typeface="Trebuchet MS" panose="020B0603020202020204"/>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lang="en-US" sz="1600" dirty="0">
              <a:solidFill>
                <a:srgbClr val="000000"/>
              </a:solidFill>
              <a:latin typeface="Trebuchet MS" panose="020B0603020202020204"/>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r>
              <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rPr>
              <a:t>[1} Source: National Advisory Council on State and Local Budgeting</a:t>
            </a:r>
          </a:p>
          <a:p>
            <a:pPr marL="0" indent="0">
              <a:buNone/>
            </a:pPr>
            <a:endParaRPr lang="en-US" dirty="0"/>
          </a:p>
        </p:txBody>
      </p:sp>
      <p:sp>
        <p:nvSpPr>
          <p:cNvPr id="4" name="Footer Placeholder 3">
            <a:extLst>
              <a:ext uri="{FF2B5EF4-FFF2-40B4-BE49-F238E27FC236}">
                <a16:creationId xmlns:a16="http://schemas.microsoft.com/office/drawing/2014/main" id="{6B52A00F-4421-BF52-9E54-1C37E8A00DBC}"/>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39346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Expense classification </a:t>
            </a:r>
          </a:p>
        </p:txBody>
      </p:sp>
      <p:sp>
        <p:nvSpPr>
          <p:cNvPr id="3" name="Content Placeholder 2">
            <a:extLst>
              <a:ext uri="{FF2B5EF4-FFF2-40B4-BE49-F238E27FC236}">
                <a16:creationId xmlns:a16="http://schemas.microsoft.com/office/drawing/2014/main" id="{201E9D37-A2FD-1B6D-AA99-8E4541C97C08}"/>
              </a:ext>
            </a:extLst>
          </p:cNvPr>
          <p:cNvSpPr>
            <a:spLocks noGrp="1"/>
          </p:cNvSpPr>
          <p:nvPr>
            <p:ph idx="1"/>
          </p:nvPr>
        </p:nvSpPr>
        <p:spPr>
          <a:xfrm>
            <a:off x="304800" y="1143000"/>
            <a:ext cx="11049000" cy="5257800"/>
          </a:xfrm>
        </p:spPr>
        <p:txBody>
          <a:bodyPr/>
          <a:lstStyle/>
          <a:p>
            <a:r>
              <a:rPr lang="en-US" sz="2800" b="1" dirty="0"/>
              <a:t>Recurring expenses – </a:t>
            </a:r>
            <a:r>
              <a:rPr lang="en-US" sz="2800" dirty="0"/>
              <a:t>reasonably expect to continue each year with a some degree of predictability (i.e. salaries, benefits, materials, services, ongoing maintenance and operational costs)</a:t>
            </a:r>
          </a:p>
          <a:p>
            <a:r>
              <a:rPr lang="en-US" sz="2800" b="1" dirty="0"/>
              <a:t>Non-recurring expenses – </a:t>
            </a:r>
            <a:r>
              <a:rPr lang="en-US" sz="2800" dirty="0"/>
              <a:t>One-time costs or acquisitions (i.e. purchase of property or large equipment). Definition of what constitutes is somewhat relative to size of department or entity.  Greater degree of flexibly to defer.</a:t>
            </a: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r>
              <a:rPr kumimoji="0" lang="en-US" sz="2600" b="0" i="1" u="none" strike="noStrike" kern="0" cap="none" spc="0" normalizeH="0" baseline="0" noProof="0" dirty="0">
                <a:ln>
                  <a:noFill/>
                </a:ln>
                <a:solidFill>
                  <a:srgbClr val="000000"/>
                </a:solidFill>
                <a:effectLst/>
                <a:uLnTx/>
                <a:uFillTx/>
                <a:latin typeface="Trebuchet MS" panose="020B0603020202020204"/>
                <a:ea typeface="+mn-ea"/>
                <a:cs typeface="+mn-cs"/>
              </a:rPr>
              <a:t>Some expenses could have components of both depending on volatility (i.e. road budget, police car purchase, etc.)</a:t>
            </a:r>
          </a:p>
          <a:p>
            <a:pPr marL="0" indent="0">
              <a:buNone/>
            </a:pPr>
            <a:endParaRPr lang="en-US" sz="2600" dirty="0"/>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r>
              <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rPr>
              <a:t>[1} Source: National Advisory Council on State and Local Budgeting</a:t>
            </a:r>
          </a:p>
          <a:p>
            <a:pPr marL="0" indent="0">
              <a:buNone/>
            </a:pPr>
            <a:endParaRPr lang="en-US" dirty="0"/>
          </a:p>
        </p:txBody>
      </p:sp>
      <p:sp>
        <p:nvSpPr>
          <p:cNvPr id="4" name="Footer Placeholder 3">
            <a:extLst>
              <a:ext uri="{FF2B5EF4-FFF2-40B4-BE49-F238E27FC236}">
                <a16:creationId xmlns:a16="http://schemas.microsoft.com/office/drawing/2014/main" id="{C8E11B24-3014-9DE5-6D97-DBE1D0E5CF81}"/>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102928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1061D-21CD-56C3-9BCA-0DF28DD2CC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25161B-E587-79BB-AAF5-E63E76B47CA4}"/>
              </a:ext>
            </a:extLst>
          </p:cNvPr>
          <p:cNvSpPr>
            <a:spLocks noGrp="1"/>
          </p:cNvSpPr>
          <p:nvPr>
            <p:ph type="title"/>
          </p:nvPr>
        </p:nvSpPr>
        <p:spPr/>
        <p:txBody>
          <a:bodyPr anchor="ctr"/>
          <a:lstStyle/>
          <a:p>
            <a:r>
              <a:rPr lang="en-US" sz="3400" dirty="0"/>
              <a:t>POLL EV</a:t>
            </a:r>
          </a:p>
        </p:txBody>
      </p:sp>
      <p:pic>
        <p:nvPicPr>
          <p:cNvPr id="4" name="Picture 3">
            <a:extLst>
              <a:ext uri="{FF2B5EF4-FFF2-40B4-BE49-F238E27FC236}">
                <a16:creationId xmlns:a16="http://schemas.microsoft.com/office/drawing/2014/main" id="{46E0672A-C1BC-6BA6-9063-2E79F72F3C04}"/>
              </a:ext>
            </a:extLst>
          </p:cNvPr>
          <p:cNvPicPr>
            <a:picLocks noChangeAspect="1"/>
          </p:cNvPicPr>
          <p:nvPr/>
        </p:nvPicPr>
        <p:blipFill>
          <a:blip r:embed="rId2"/>
          <a:stretch>
            <a:fillRect/>
          </a:stretch>
        </p:blipFill>
        <p:spPr>
          <a:xfrm>
            <a:off x="4343400" y="1398109"/>
            <a:ext cx="4075365" cy="4061781"/>
          </a:xfrm>
          <a:prstGeom prst="rect">
            <a:avLst/>
          </a:prstGeom>
        </p:spPr>
      </p:pic>
      <p:sp>
        <p:nvSpPr>
          <p:cNvPr id="7" name="Footer Placeholder 6">
            <a:extLst>
              <a:ext uri="{FF2B5EF4-FFF2-40B4-BE49-F238E27FC236}">
                <a16:creationId xmlns:a16="http://schemas.microsoft.com/office/drawing/2014/main" id="{17FA54F5-C770-FCFD-CC34-9454C6878CB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086169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1E89F8-DBD6-41D6-DBA9-CCF003F1199F}"/>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AB85D094-8683-E214-4110-5D824172AA16}"/>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066361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14FEA6-D0F0-49CC-2C88-FE444EC8D1EA}"/>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C9E4178E-2B9B-B379-7D84-E7ABC4F70A1B}"/>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197641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1B0D-311F-0F11-40FB-7CBEE7801350}"/>
              </a:ext>
            </a:extLst>
          </p:cNvPr>
          <p:cNvSpPr>
            <a:spLocks noGrp="1"/>
          </p:cNvSpPr>
          <p:nvPr>
            <p:ph type="title"/>
          </p:nvPr>
        </p:nvSpPr>
        <p:spPr/>
        <p:txBody>
          <a:bodyPr/>
          <a:lstStyle/>
          <a:p>
            <a:r>
              <a:rPr lang="en-US" dirty="0"/>
              <a:t>Best Practice : Structurally Balanced Budget</a:t>
            </a:r>
          </a:p>
        </p:txBody>
      </p:sp>
      <p:sp>
        <p:nvSpPr>
          <p:cNvPr id="3" name="Content Placeholder 2">
            <a:extLst>
              <a:ext uri="{FF2B5EF4-FFF2-40B4-BE49-F238E27FC236}">
                <a16:creationId xmlns:a16="http://schemas.microsoft.com/office/drawing/2014/main" id="{201E9D37-A2FD-1B6D-AA99-8E4541C97C08}"/>
              </a:ext>
            </a:extLst>
          </p:cNvPr>
          <p:cNvSpPr>
            <a:spLocks noGrp="1"/>
          </p:cNvSpPr>
          <p:nvPr>
            <p:ph idx="1"/>
          </p:nvPr>
        </p:nvSpPr>
        <p:spPr>
          <a:xfrm>
            <a:off x="304800" y="1143000"/>
            <a:ext cx="11049000" cy="5257800"/>
          </a:xfrm>
        </p:spPr>
        <p:txBody>
          <a:bodyPr/>
          <a:lstStyle/>
          <a:p>
            <a:r>
              <a:rPr lang="en-US" sz="2800" b="1" dirty="0"/>
              <a:t>Reserves – </a:t>
            </a:r>
            <a:r>
              <a:rPr lang="en-US" sz="2800" dirty="0"/>
              <a:t>Portion of the fund balance that is set aside as hedge against risk</a:t>
            </a:r>
          </a:p>
          <a:p>
            <a:pPr lvl="1"/>
            <a:r>
              <a:rPr lang="en-US" sz="2400" dirty="0"/>
              <a:t>Government should define a minimum level of funds it will have in reserves</a:t>
            </a:r>
          </a:p>
          <a:p>
            <a:pPr lvl="1"/>
            <a:r>
              <a:rPr lang="en-US" sz="2400" dirty="0"/>
              <a:t>Reserves are maintained is one indication of financial health and a structurally balanced budget</a:t>
            </a:r>
          </a:p>
          <a:p>
            <a:pPr lvl="1"/>
            <a:r>
              <a:rPr lang="en-US" sz="2400" dirty="0"/>
              <a:t>If declining may indicate an imbalance in the budget</a:t>
            </a:r>
          </a:p>
          <a:p>
            <a:r>
              <a:rPr lang="en-US" sz="2800" dirty="0"/>
              <a:t>Government should adopt a policy calling for a structurally balanced budget, one where recurring revenue is equal or exceeds recurring expenses</a:t>
            </a: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endParaRPr>
          </a:p>
          <a:p>
            <a:pPr marL="0" marR="0" lvl="0" indent="0" algn="l" defTabSz="914400" rtl="0" eaLnBrk="1" fontAlgn="base" latinLnBrk="0" hangingPunct="1">
              <a:lnSpc>
                <a:spcPct val="100000"/>
              </a:lnSpc>
              <a:spcBef>
                <a:spcPct val="20000"/>
              </a:spcBef>
              <a:spcAft>
                <a:spcPct val="0"/>
              </a:spcAft>
              <a:buClrTx/>
              <a:buSzTx/>
              <a:buFont typeface="Courier New" panose="02070309020205020404" pitchFamily="49" charset="0"/>
              <a:buNone/>
              <a:tabLst/>
              <a:defRPr/>
            </a:pPr>
            <a:r>
              <a:rPr kumimoji="0" lang="en-US" sz="1600" b="0" i="0" u="none" strike="noStrike" kern="0" cap="none" spc="0" normalizeH="0" baseline="0" noProof="0" dirty="0">
                <a:ln>
                  <a:noFill/>
                </a:ln>
                <a:solidFill>
                  <a:srgbClr val="000000"/>
                </a:solidFill>
                <a:effectLst/>
                <a:uLnTx/>
                <a:uFillTx/>
                <a:latin typeface="Trebuchet MS" panose="020B0603020202020204"/>
                <a:ea typeface="+mn-ea"/>
                <a:cs typeface="+mn-cs"/>
              </a:rPr>
              <a:t>[1} Source: National Advisory Council on State and Local Budgeting</a:t>
            </a:r>
          </a:p>
          <a:p>
            <a:pPr marL="0" indent="0">
              <a:buNone/>
            </a:pPr>
            <a:endParaRPr lang="en-US" dirty="0"/>
          </a:p>
        </p:txBody>
      </p:sp>
      <p:sp>
        <p:nvSpPr>
          <p:cNvPr id="4" name="Footer Placeholder 3">
            <a:extLst>
              <a:ext uri="{FF2B5EF4-FFF2-40B4-BE49-F238E27FC236}">
                <a16:creationId xmlns:a16="http://schemas.microsoft.com/office/drawing/2014/main" id="{B0B86160-C616-C140-6042-8C6BE2A15294}"/>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579594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Funds</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1143000"/>
            <a:ext cx="11049000" cy="4906964"/>
          </a:xfrm>
        </p:spPr>
        <p:txBody>
          <a:bodyPr/>
          <a:lstStyle/>
          <a:p>
            <a:pPr marL="0" indent="0">
              <a:buNone/>
            </a:pPr>
            <a:r>
              <a:rPr lang="en-US" b="1" dirty="0"/>
              <a:t>Typical fund types</a:t>
            </a:r>
          </a:p>
          <a:p>
            <a:r>
              <a:rPr lang="en-US" sz="2600" b="1" dirty="0"/>
              <a:t>General revenue fund </a:t>
            </a:r>
            <a:r>
              <a:rPr lang="en-US" sz="2600" dirty="0"/>
              <a:t>– Any proper public purpose</a:t>
            </a:r>
          </a:p>
          <a:p>
            <a:r>
              <a:rPr lang="en-US" sz="2600" b="1" dirty="0"/>
              <a:t>Restricted fund </a:t>
            </a:r>
            <a:r>
              <a:rPr lang="en-US" sz="2600" dirty="0"/>
              <a:t>– designated for a specific use by ordinance, charter, taxing purpose, law, etc.</a:t>
            </a:r>
          </a:p>
          <a:p>
            <a:r>
              <a:rPr lang="en-US" sz="2600" b="1" dirty="0"/>
              <a:t>Enterprise fund (proprietary funds) </a:t>
            </a:r>
            <a:r>
              <a:rPr lang="en-US" sz="2600" dirty="0"/>
              <a:t>– Self supporting government fund that sells goods and/or services for a fee (generally a restricted fund)</a:t>
            </a:r>
          </a:p>
        </p:txBody>
      </p:sp>
      <p:sp>
        <p:nvSpPr>
          <p:cNvPr id="4" name="Footer Placeholder 3">
            <a:extLst>
              <a:ext uri="{FF2B5EF4-FFF2-40B4-BE49-F238E27FC236}">
                <a16:creationId xmlns:a16="http://schemas.microsoft.com/office/drawing/2014/main" id="{848AF23B-7A7D-633C-653F-425A6F0444AA}"/>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584580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F263C-DBCE-04A1-05EF-5B323FA30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253D9-AB63-6A8A-3F7D-5BDC78FF1867}"/>
              </a:ext>
            </a:extLst>
          </p:cNvPr>
          <p:cNvSpPr>
            <a:spLocks noGrp="1"/>
          </p:cNvSpPr>
          <p:nvPr>
            <p:ph type="title"/>
          </p:nvPr>
        </p:nvSpPr>
        <p:spPr/>
        <p:txBody>
          <a:bodyPr anchor="ctr"/>
          <a:lstStyle/>
          <a:p>
            <a:r>
              <a:rPr lang="en-US" sz="3400" dirty="0"/>
              <a:t>Match revenue activity with revenue fund GAME</a:t>
            </a:r>
          </a:p>
        </p:txBody>
      </p:sp>
      <p:pic>
        <p:nvPicPr>
          <p:cNvPr id="7" name="Content Placeholder 6">
            <a:extLst>
              <a:ext uri="{FF2B5EF4-FFF2-40B4-BE49-F238E27FC236}">
                <a16:creationId xmlns:a16="http://schemas.microsoft.com/office/drawing/2014/main" id="{F376C981-6AED-6BC6-5874-67258E7E10F6}"/>
              </a:ext>
            </a:extLst>
          </p:cNvPr>
          <p:cNvPicPr>
            <a:picLocks noGrp="1" noChangeAspect="1"/>
          </p:cNvPicPr>
          <p:nvPr>
            <p:ph idx="1"/>
          </p:nvPr>
        </p:nvPicPr>
        <p:blipFill>
          <a:blip r:embed="rId2"/>
          <a:stretch>
            <a:fillRect/>
          </a:stretch>
        </p:blipFill>
        <p:spPr bwMode="auto">
          <a:xfrm>
            <a:off x="4155180" y="1494586"/>
            <a:ext cx="3881639" cy="3868827"/>
          </a:xfrm>
          <a:prstGeom prst="rect">
            <a:avLst/>
          </a:prstGeom>
          <a:noFill/>
          <a:ln w="9525">
            <a:noFill/>
            <a:miter lim="800000"/>
            <a:headEnd/>
            <a:tailEnd/>
          </a:ln>
        </p:spPr>
      </p:pic>
      <p:sp>
        <p:nvSpPr>
          <p:cNvPr id="8" name="Footer Placeholder 7">
            <a:extLst>
              <a:ext uri="{FF2B5EF4-FFF2-40B4-BE49-F238E27FC236}">
                <a16:creationId xmlns:a16="http://schemas.microsoft.com/office/drawing/2014/main" id="{78CB1FE5-0698-836B-C248-E6DADC0B81F1}"/>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24173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D7A4DD4-3C05-C7D9-C37D-ACD756241B52}"/>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pic>
        <p:nvPicPr>
          <p:cNvPr id="5" name="Picture 4">
            <a:extLst>
              <a:ext uri="{FF2B5EF4-FFF2-40B4-BE49-F238E27FC236}">
                <a16:creationId xmlns:a16="http://schemas.microsoft.com/office/drawing/2014/main" id="{E9D7AE70-7B23-F0F9-8F4E-DC5068FC8339}"/>
              </a:ext>
            </a:extLst>
          </p:cNvPr>
          <p:cNvPicPr>
            <a:picLocks noChangeAspect="1"/>
          </p:cNvPicPr>
          <p:nvPr/>
        </p:nvPicPr>
        <p:blipFill>
          <a:blip r:embed="rId5"/>
          <a:stretch>
            <a:fillRect/>
          </a:stretch>
        </p:blipFill>
        <p:spPr>
          <a:xfrm>
            <a:off x="7848600" y="3200400"/>
            <a:ext cx="2886478" cy="2876951"/>
          </a:xfrm>
          <a:prstGeom prst="rect">
            <a:avLst/>
          </a:prstGeom>
        </p:spPr>
      </p:pic>
      <p:sp>
        <p:nvSpPr>
          <p:cNvPr id="6" name="Footer Placeholder 5">
            <a:extLst>
              <a:ext uri="{FF2B5EF4-FFF2-40B4-BE49-F238E27FC236}">
                <a16:creationId xmlns:a16="http://schemas.microsoft.com/office/drawing/2014/main" id="{5F7F5F18-C4B3-2D7A-BA25-2C1F218DFA42}"/>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463075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7213E8A-2A66-C9CA-EB27-50F3E4FD1F8A}"/>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0427502B-4E41-3D9A-88FA-96C5978A4AF7}"/>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081093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146D0C4-18DD-6436-AB89-6428CFAD9C5A}"/>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60221F40-7E2B-0A6B-DE75-704EE5764B8E}"/>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263900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0F55C-1C70-BCC2-1567-CCAB13323007}"/>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29F8400E-2816-71C6-21AC-4312AADFAE30}"/>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924944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EE37F43-DF15-371F-2AB6-FD2479FC9EBB}"/>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4D0C55B0-A14F-3975-9CDC-8A7C3D58A44F}"/>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958841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BE4F1E8-33A6-E3B8-6B3B-B6F245B04B93}"/>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071AE537-7A93-A2A4-C15C-98CB63530472}"/>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301631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3050059-060A-E532-772B-D0706590F228}"/>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70C62575-FAF0-80F6-D0C2-6A4FD484FF37}"/>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825522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3B400B3-DC2A-89A2-FDFD-06EACF6F57BA}"/>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3DF6611C-720B-65D5-1723-59413CC647CC}"/>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408645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6817B784-3D7F-CB34-EF86-2C8478BF7DF7}"/>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6A669629-A095-36C6-9058-0BEA07328574}"/>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0570973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225E330-B6AB-C36E-38F0-355CD4BA39D6}"/>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C4CF41A2-97CB-FDD3-DC92-5CC3382D1B50}"/>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43214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4D263A2-808C-1405-8E58-37A73F86656E}"/>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A06EB8FF-D749-C257-8454-5B8FC61C0910}"/>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099983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F60A5DD-6715-71AD-484D-FAF1B1BAB1E9}"/>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552DC446-B310-16E6-4FD8-553C08F642D4}"/>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830456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7DA5DBF5-90F2-B038-47C8-519B661BB03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48A816B1-67C9-A65F-F6D6-F5868C0214F4}"/>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317488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36E336E-F918-1DD3-F20A-73CD97450574}"/>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118B80F4-70CF-48A5-4EE1-AEB1B8F80323}"/>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309060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A9A8275-D8C2-87B1-DC4B-F64D1270C5F0}"/>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E284B591-12A0-4D31-B644-246086DC3B98}"/>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804272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49D5A5C-067F-AF95-548B-64E723DD5495}"/>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F1F4E437-9837-8751-6D9E-5DF5D5E6C9AE}"/>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245122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CE30A2B8-9C1A-D38B-1270-3192BA6BC3CF}"/>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E7DE6D8A-4CCA-372F-E989-0FAAD462CC03}"/>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0725170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E4DB0D-1B62-3364-5434-AB9FA77B214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E5064647-9953-6C7E-3AD1-DB70C9D985AD}"/>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587173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1E81FCE-198B-843A-31F6-14375DE8D3C9}"/>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E965E447-A231-D39C-4707-0CB40A03FC5D}"/>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1918457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608185C-B02E-2A5E-5270-5B4F1BA239BC}"/>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F0E1C182-6F48-D18C-7F16-46DAD7387498}"/>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1465174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901455-5087-5419-FE6E-E275383F458E}"/>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E33DA88E-6D95-3DDD-60B6-40469749952A}"/>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113226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Misuse of Funds</a:t>
            </a:r>
          </a:p>
        </p:txBody>
      </p:sp>
      <p:pic>
        <p:nvPicPr>
          <p:cNvPr id="6" name="Picture 5">
            <a:extLst>
              <a:ext uri="{FF2B5EF4-FFF2-40B4-BE49-F238E27FC236}">
                <a16:creationId xmlns:a16="http://schemas.microsoft.com/office/drawing/2014/main" id="{14071F35-39CA-00B0-FBAB-6A1B3E982A56}"/>
              </a:ext>
            </a:extLst>
          </p:cNvPr>
          <p:cNvPicPr>
            <a:picLocks noChangeAspect="1"/>
          </p:cNvPicPr>
          <p:nvPr/>
        </p:nvPicPr>
        <p:blipFill>
          <a:blip r:embed="rId2"/>
          <a:stretch>
            <a:fillRect/>
          </a:stretch>
        </p:blipFill>
        <p:spPr>
          <a:xfrm>
            <a:off x="971550" y="894826"/>
            <a:ext cx="10248900" cy="5342228"/>
          </a:xfrm>
          <a:prstGeom prst="rect">
            <a:avLst/>
          </a:prstGeom>
        </p:spPr>
      </p:pic>
      <p:sp>
        <p:nvSpPr>
          <p:cNvPr id="3" name="Footer Placeholder 2">
            <a:extLst>
              <a:ext uri="{FF2B5EF4-FFF2-40B4-BE49-F238E27FC236}">
                <a16:creationId xmlns:a16="http://schemas.microsoft.com/office/drawing/2014/main" id="{9115BD1E-0693-2D5D-643C-610A1A46119A}"/>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587547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Revenue Control</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r>
              <a:rPr lang="en-US" sz="2600" b="1" dirty="0"/>
              <a:t>Rates (water, sewer, electric, landfill charges, parks and rec fees, etc.) </a:t>
            </a:r>
            <a:r>
              <a:rPr lang="en-US" sz="2600" dirty="0"/>
              <a:t>– High control and fairly easy to adjust, but usually restricted</a:t>
            </a:r>
          </a:p>
          <a:p>
            <a:r>
              <a:rPr lang="en-US" sz="2600" b="1" dirty="0"/>
              <a:t>Assessments</a:t>
            </a:r>
            <a:r>
              <a:rPr lang="en-US" sz="2600" dirty="0"/>
              <a:t> – Similar to rates, but impacted owners may balk</a:t>
            </a:r>
          </a:p>
          <a:p>
            <a:r>
              <a:rPr lang="en-US" sz="2600" b="1" dirty="0"/>
              <a:t>Income tax credit (or reciprocity) </a:t>
            </a:r>
            <a:r>
              <a:rPr lang="en-US" sz="2600" dirty="0"/>
              <a:t>– Medium control.  Can do quickly, but can be controversial with a perception of pushing people out of a municipality. Is usually for general fund, so can be used for any proper purpose.</a:t>
            </a:r>
          </a:p>
          <a:p>
            <a:r>
              <a:rPr lang="en-US" sz="2600" b="1" dirty="0"/>
              <a:t>Tax increase or new tax </a:t>
            </a:r>
            <a:r>
              <a:rPr lang="en-US" sz="2600" dirty="0"/>
              <a:t>– Low control.  Often has to go before voters and usually for a defined purposed (will make funds restricted).  Can play a shell game if passed (i.e. new police/roads/fire levy, etc.) </a:t>
            </a:r>
          </a:p>
        </p:txBody>
      </p:sp>
      <p:sp>
        <p:nvSpPr>
          <p:cNvPr id="4" name="Footer Placeholder 3">
            <a:extLst>
              <a:ext uri="{FF2B5EF4-FFF2-40B4-BE49-F238E27FC236}">
                <a16:creationId xmlns:a16="http://schemas.microsoft.com/office/drawing/2014/main" id="{7EA3E6D1-7989-0238-AEB9-1BE9500C8CF9}"/>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292127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A5D5E-446E-3A6F-4C81-9BB71CB3A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D5C5A1-5C8B-CBF9-9E7E-B476432B393B}"/>
              </a:ext>
            </a:extLst>
          </p:cNvPr>
          <p:cNvSpPr>
            <a:spLocks noGrp="1"/>
          </p:cNvSpPr>
          <p:nvPr>
            <p:ph type="title"/>
          </p:nvPr>
        </p:nvSpPr>
        <p:spPr/>
        <p:txBody>
          <a:bodyPr anchor="ctr"/>
          <a:lstStyle/>
          <a:p>
            <a:r>
              <a:rPr lang="en-US" sz="3400" dirty="0"/>
              <a:t>Match revenue activity with revenue fund GAME</a:t>
            </a:r>
          </a:p>
        </p:txBody>
      </p:sp>
      <p:pic>
        <p:nvPicPr>
          <p:cNvPr id="7" name="Content Placeholder 6">
            <a:extLst>
              <a:ext uri="{FF2B5EF4-FFF2-40B4-BE49-F238E27FC236}">
                <a16:creationId xmlns:a16="http://schemas.microsoft.com/office/drawing/2014/main" id="{30DBC1BB-5949-7D21-CF94-A6FB48ACA5AA}"/>
              </a:ext>
            </a:extLst>
          </p:cNvPr>
          <p:cNvPicPr>
            <a:picLocks noGrp="1" noChangeAspect="1"/>
          </p:cNvPicPr>
          <p:nvPr>
            <p:ph idx="1"/>
          </p:nvPr>
        </p:nvPicPr>
        <p:blipFill>
          <a:blip r:embed="rId2"/>
          <a:stretch>
            <a:fillRect/>
          </a:stretch>
        </p:blipFill>
        <p:spPr bwMode="auto">
          <a:xfrm>
            <a:off x="4155180" y="1494586"/>
            <a:ext cx="3881639" cy="3868827"/>
          </a:xfrm>
          <a:prstGeom prst="rect">
            <a:avLst/>
          </a:prstGeom>
          <a:noFill/>
          <a:ln w="9525">
            <a:noFill/>
            <a:miter lim="800000"/>
            <a:headEnd/>
            <a:tailEnd/>
          </a:ln>
        </p:spPr>
      </p:pic>
      <p:sp>
        <p:nvSpPr>
          <p:cNvPr id="8" name="Footer Placeholder 7">
            <a:extLst>
              <a:ext uri="{FF2B5EF4-FFF2-40B4-BE49-F238E27FC236}">
                <a16:creationId xmlns:a16="http://schemas.microsoft.com/office/drawing/2014/main" id="{EB133A89-D790-CD90-D80B-0F8A6FE6949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272598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FB9FDF-5072-07D1-97B6-32D9727BC83D}"/>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362BE260-4E03-5B4B-BF6F-71F4464056A1}"/>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9176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F60ADF-FFF1-7862-417D-D7E334454ED9}"/>
              </a:ext>
            </a:extLst>
          </p:cNvPr>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90500" y="190500"/>
            <a:ext cx="11811000" cy="6477000"/>
          </a:xfrm>
          <a:prstGeom prst="rect">
            <a:avLst/>
          </a:prstGeom>
        </p:spPr>
      </p:pic>
      <p:sp>
        <p:nvSpPr>
          <p:cNvPr id="2" name="Footer Placeholder 1">
            <a:extLst>
              <a:ext uri="{FF2B5EF4-FFF2-40B4-BE49-F238E27FC236}">
                <a16:creationId xmlns:a16="http://schemas.microsoft.com/office/drawing/2014/main" id="{5F835CA3-AC9C-88CA-3B1C-9C2EE4548D13}"/>
              </a:ext>
            </a:extLst>
          </p:cNvPr>
          <p:cNvSpPr>
            <a:spLocks noGrp="1"/>
          </p:cNvSpPr>
          <p:nvPr>
            <p:ph type="ftr" sz="quarter" idx="10"/>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8232042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Chargeback/reimbursables</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r>
              <a:rPr lang="en-US" sz="2600" dirty="0"/>
              <a:t>Can charge a fund for usage of the asset's resources (people, equipment, material)</a:t>
            </a:r>
          </a:p>
          <a:p>
            <a:pPr lvl="1"/>
            <a:r>
              <a:rPr lang="en-US" sz="2400" dirty="0"/>
              <a:t>Generally, shows up as a revenue in one fund and an expense in another</a:t>
            </a:r>
          </a:p>
          <a:p>
            <a:pPr lvl="1"/>
            <a:r>
              <a:rPr lang="en-US" sz="2400" dirty="0"/>
              <a:t>Examples</a:t>
            </a:r>
          </a:p>
          <a:p>
            <a:pPr lvl="2"/>
            <a:r>
              <a:rPr lang="en-US" sz="2400" dirty="0"/>
              <a:t>Water distribution employees plow snow</a:t>
            </a:r>
          </a:p>
          <a:p>
            <a:pPr lvl="2"/>
            <a:r>
              <a:rPr lang="en-US" sz="2400" dirty="0"/>
              <a:t>Electric department’s excavator used for a water break</a:t>
            </a:r>
          </a:p>
          <a:p>
            <a:pPr lvl="2"/>
            <a:r>
              <a:rPr lang="en-US" sz="2400" dirty="0"/>
              <a:t>City Engineer designs water line</a:t>
            </a:r>
          </a:p>
          <a:p>
            <a:pPr lvl="2"/>
            <a:r>
              <a:rPr lang="en-US" sz="2400" dirty="0"/>
              <a:t>City Manager is on an electric co-op board</a:t>
            </a:r>
          </a:p>
          <a:p>
            <a:pPr lvl="2"/>
            <a:endParaRPr lang="en-US" sz="2400" dirty="0"/>
          </a:p>
          <a:p>
            <a:pPr lvl="1"/>
            <a:endParaRPr lang="en-US" sz="1400" dirty="0"/>
          </a:p>
          <a:p>
            <a:endParaRPr lang="en-US" sz="2600" dirty="0"/>
          </a:p>
        </p:txBody>
      </p:sp>
      <p:sp>
        <p:nvSpPr>
          <p:cNvPr id="4" name="Footer Placeholder 3">
            <a:extLst>
              <a:ext uri="{FF2B5EF4-FFF2-40B4-BE49-F238E27FC236}">
                <a16:creationId xmlns:a16="http://schemas.microsoft.com/office/drawing/2014/main" id="{CF51C0D8-38DB-0F4C-0D79-4E1FC8654822}"/>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6116794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Assessments</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14400"/>
            <a:ext cx="11049000" cy="4906964"/>
          </a:xfrm>
        </p:spPr>
        <p:txBody>
          <a:bodyPr/>
          <a:lstStyle/>
          <a:p>
            <a:r>
              <a:rPr lang="en-US" sz="2600" dirty="0"/>
              <a:t>ORC 727 for municipalities</a:t>
            </a:r>
          </a:p>
          <a:p>
            <a:r>
              <a:rPr lang="en-US" sz="2600" dirty="0"/>
              <a:t>Assess the property owners (usually based on their share of the usage or frontage) for roads, ditches, sewer lines, sidewalks, etc.</a:t>
            </a:r>
          </a:p>
          <a:p>
            <a:r>
              <a:rPr lang="en-US" sz="2600" dirty="0"/>
              <a:t>Usually is collected with the property taxes</a:t>
            </a:r>
          </a:p>
          <a:p>
            <a:r>
              <a:rPr lang="en-US" sz="2600" dirty="0"/>
              <a:t>Putting a ditch “on maintenance” is a form of assessment </a:t>
            </a:r>
          </a:p>
          <a:p>
            <a:r>
              <a:rPr lang="en-US" sz="2600" dirty="0"/>
              <a:t>May be levied </a:t>
            </a:r>
          </a:p>
          <a:p>
            <a:pPr lvl="1"/>
            <a:r>
              <a:rPr lang="en-US" sz="2400" dirty="0"/>
              <a:t>by a percentage of the tax value </a:t>
            </a:r>
          </a:p>
          <a:p>
            <a:pPr lvl="1"/>
            <a:r>
              <a:rPr lang="en-US" sz="2400" dirty="0"/>
              <a:t>In proportion to the benefits that may result from the improvement</a:t>
            </a:r>
          </a:p>
          <a:p>
            <a:pPr lvl="1"/>
            <a:r>
              <a:rPr lang="en-US" sz="2400" dirty="0"/>
              <a:t>By the front foot of the property bound and abutting upon the improvement</a:t>
            </a:r>
          </a:p>
        </p:txBody>
      </p:sp>
      <p:sp>
        <p:nvSpPr>
          <p:cNvPr id="4" name="Footer Placeholder 3">
            <a:extLst>
              <a:ext uri="{FF2B5EF4-FFF2-40B4-BE49-F238E27FC236}">
                <a16:creationId xmlns:a16="http://schemas.microsoft.com/office/drawing/2014/main" id="{506843FE-69FB-CA92-F1B9-E3B0D129C9AD}"/>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3174622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Bonding</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14400"/>
            <a:ext cx="11049000" cy="4906964"/>
          </a:xfrm>
        </p:spPr>
        <p:txBody>
          <a:bodyPr/>
          <a:lstStyle/>
          <a:p>
            <a:r>
              <a:rPr lang="en-US" sz="2600" b="1" dirty="0"/>
              <a:t>Bonding </a:t>
            </a:r>
            <a:r>
              <a:rPr lang="en-US" sz="2600" dirty="0"/>
              <a:t>– debt security issued by a local, county, state or other government entity. Usually for some type of infrastructure/capital, not operations expenses</a:t>
            </a:r>
            <a:endParaRPr lang="en-US" sz="1400" dirty="0"/>
          </a:p>
          <a:p>
            <a:pPr lvl="1"/>
            <a:r>
              <a:rPr lang="en-US" sz="2400" dirty="0"/>
              <a:t>Generally lower coupon (interest) rates for political subdivision</a:t>
            </a:r>
          </a:p>
          <a:p>
            <a:pPr lvl="1"/>
            <a:r>
              <a:rPr lang="en-US" sz="2400" dirty="0"/>
              <a:t>Federally tax exempt for investors – helps investor part ways with lower return</a:t>
            </a:r>
          </a:p>
          <a:p>
            <a:pPr lvl="1"/>
            <a:r>
              <a:rPr lang="en-US" sz="2400" dirty="0"/>
              <a:t>Usually less risky option for investors. Default rates are low.</a:t>
            </a:r>
          </a:p>
          <a:p>
            <a:pPr lvl="1"/>
            <a:r>
              <a:rPr lang="en-US" sz="2400" dirty="0"/>
              <a:t>Congress occasionally looks to repeal the tax exempt status </a:t>
            </a:r>
          </a:p>
          <a:p>
            <a:pPr lvl="1"/>
            <a:r>
              <a:rPr lang="en-US" sz="2400" dirty="0"/>
              <a:t>Must commit revenue source</a:t>
            </a:r>
            <a:endParaRPr lang="en-US" sz="2600" dirty="0"/>
          </a:p>
          <a:p>
            <a:r>
              <a:rPr lang="en-US" sz="2600" dirty="0"/>
              <a:t>Bonding programs also can administer loan programs (i.e. port bonds, Ohio infrastructure bank, etc.)</a:t>
            </a:r>
          </a:p>
        </p:txBody>
      </p:sp>
      <p:sp>
        <p:nvSpPr>
          <p:cNvPr id="4" name="Footer Placeholder 3">
            <a:extLst>
              <a:ext uri="{FF2B5EF4-FFF2-40B4-BE49-F238E27FC236}">
                <a16:creationId xmlns:a16="http://schemas.microsoft.com/office/drawing/2014/main" id="{883FDC49-A710-9719-6E62-9A09123024E9}"/>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9037985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Loans</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r>
              <a:rPr lang="en-US" sz="2600" dirty="0"/>
              <a:t>Government loan programs (OPWC, EPA DEFA, USDA, etc.)</a:t>
            </a:r>
          </a:p>
          <a:p>
            <a:r>
              <a:rPr lang="en-US" sz="2600" dirty="0"/>
              <a:t>Typical bank loan</a:t>
            </a:r>
          </a:p>
          <a:p>
            <a:r>
              <a:rPr lang="en-US" sz="2600" dirty="0"/>
              <a:t>Short term municipal note</a:t>
            </a:r>
          </a:p>
          <a:p>
            <a:pPr lvl="1"/>
            <a:r>
              <a:rPr lang="en-US" sz="2400" dirty="0"/>
              <a:t>Typically mature in one year or less</a:t>
            </a:r>
          </a:p>
          <a:p>
            <a:pPr lvl="1"/>
            <a:r>
              <a:rPr lang="en-US" sz="2400" dirty="0"/>
              <a:t>One usage is to fund construction until construction is complete then rolled over to a bond</a:t>
            </a:r>
          </a:p>
          <a:p>
            <a:pPr lvl="1"/>
            <a:r>
              <a:rPr lang="en-US" sz="2400" dirty="0"/>
              <a:t>Usually one payment made upon maturity</a:t>
            </a:r>
          </a:p>
          <a:p>
            <a:pPr lvl="1"/>
            <a:r>
              <a:rPr lang="en-US" sz="2400" dirty="0"/>
              <a:t>Tax exempt for investors</a:t>
            </a:r>
          </a:p>
          <a:p>
            <a:pPr lvl="1"/>
            <a:endParaRPr lang="en-US" sz="1400" dirty="0"/>
          </a:p>
          <a:p>
            <a:endParaRPr lang="en-US" sz="2600" dirty="0"/>
          </a:p>
        </p:txBody>
      </p:sp>
      <p:sp>
        <p:nvSpPr>
          <p:cNvPr id="4" name="Footer Placeholder 3">
            <a:extLst>
              <a:ext uri="{FF2B5EF4-FFF2-40B4-BE49-F238E27FC236}">
                <a16:creationId xmlns:a16="http://schemas.microsoft.com/office/drawing/2014/main" id="{47C4CB43-14A1-E5E6-331D-293B3A6DAE22}"/>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9543091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Tax Increment Financing (TIF)</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152400" y="975518"/>
            <a:ext cx="11734800" cy="5349082"/>
          </a:xfrm>
        </p:spPr>
        <p:txBody>
          <a:bodyPr/>
          <a:lstStyle/>
          <a:p>
            <a:r>
              <a:rPr lang="en-US" sz="2600" dirty="0"/>
              <a:t>Can put in infrastructure for development and take a percentage of the increase in tax revenue to pay off infrastructure investment over a period</a:t>
            </a:r>
          </a:p>
          <a:p>
            <a:r>
              <a:rPr lang="en-US" sz="2600" dirty="0"/>
              <a:t>Political subdivision can do this for 75% of the tax value increase for 10 years without getting approval.  Window triggered when land is developed</a:t>
            </a:r>
          </a:p>
          <a:p>
            <a:r>
              <a:rPr lang="en-US" sz="2600" dirty="0"/>
              <a:t>Can get a higher rate or longer term, but must get approval from school board(s) and additional government entity (up to 100% for 30 years)</a:t>
            </a:r>
          </a:p>
          <a:p>
            <a:pPr lvl="1"/>
            <a:r>
              <a:rPr lang="en-US" sz="2400" dirty="0"/>
              <a:t>Mixed feelings depending on the school district </a:t>
            </a:r>
          </a:p>
          <a:p>
            <a:pPr lvl="1"/>
            <a:r>
              <a:rPr lang="en-US" sz="2400" dirty="0"/>
              <a:t>Can do this without concurrence if payments in lieu of taxes will be made to the affected board of education</a:t>
            </a:r>
          </a:p>
          <a:p>
            <a:r>
              <a:rPr lang="en-US" sz="2600" dirty="0"/>
              <a:t>Someone has to be the bank</a:t>
            </a:r>
          </a:p>
          <a:p>
            <a:r>
              <a:rPr lang="en-US" sz="2600" dirty="0"/>
              <a:t>More and more common</a:t>
            </a:r>
          </a:p>
        </p:txBody>
      </p:sp>
      <p:sp>
        <p:nvSpPr>
          <p:cNvPr id="4" name="Footer Placeholder 3">
            <a:extLst>
              <a:ext uri="{FF2B5EF4-FFF2-40B4-BE49-F238E27FC236}">
                <a16:creationId xmlns:a16="http://schemas.microsoft.com/office/drawing/2014/main" id="{49D3260E-551E-BAE1-570D-B1FA2C59A01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2771056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Joint economic development District (JEDD)</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r>
              <a:rPr lang="en-US" sz="2600" dirty="0"/>
              <a:t>Quasi-governmental agency</a:t>
            </a:r>
          </a:p>
          <a:p>
            <a:r>
              <a:rPr lang="en-US" sz="2600" dirty="0"/>
              <a:t>Board of trustees is established that is appointed by the government agencies</a:t>
            </a:r>
          </a:p>
          <a:p>
            <a:r>
              <a:rPr lang="en-US" sz="2600" dirty="0"/>
              <a:t>Created from a partnership between a municipality (or multiple) and a township</a:t>
            </a:r>
          </a:p>
          <a:p>
            <a:r>
              <a:rPr lang="en-US" sz="2600" dirty="0"/>
              <a:t>Is outside of municipal corporation borders</a:t>
            </a:r>
          </a:p>
          <a:p>
            <a:r>
              <a:rPr lang="en-US" sz="2600" dirty="0"/>
              <a:t>The municipality collects the income tax (usually the same as what the municipality has levies) and distributes to government entities to provide for services and for overall revenue (usually in developing areas)</a:t>
            </a:r>
          </a:p>
          <a:p>
            <a:r>
              <a:rPr lang="en-US" sz="2600" dirty="0"/>
              <a:t>Used to provide services or infrastructure for that district</a:t>
            </a:r>
          </a:p>
          <a:p>
            <a:r>
              <a:rPr lang="en-US" sz="2600" dirty="0"/>
              <a:t>Have been abused in the past</a:t>
            </a:r>
          </a:p>
          <a:p>
            <a:pPr lvl="1"/>
            <a:endParaRPr lang="en-US" sz="1400" dirty="0"/>
          </a:p>
        </p:txBody>
      </p:sp>
      <p:sp>
        <p:nvSpPr>
          <p:cNvPr id="4" name="Footer Placeholder 3">
            <a:extLst>
              <a:ext uri="{FF2B5EF4-FFF2-40B4-BE49-F238E27FC236}">
                <a16:creationId xmlns:a16="http://schemas.microsoft.com/office/drawing/2014/main" id="{9BC3AACD-4FEC-EC7B-D042-1DFBA1B85A22}"/>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307329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Understanding budget ledger</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r>
              <a:rPr lang="en-US" sz="2600" b="1" dirty="0"/>
              <a:t>Open encumbrance balance </a:t>
            </a:r>
            <a:r>
              <a:rPr lang="en-US" sz="2600" dirty="0"/>
              <a:t>– is the total value of purchase orders that have been issued that have not been disbursed</a:t>
            </a:r>
          </a:p>
          <a:p>
            <a:r>
              <a:rPr lang="en-US" sz="2600" b="1" dirty="0"/>
              <a:t>Unencumbered balance (or available budget) </a:t>
            </a:r>
            <a:r>
              <a:rPr lang="en-US" sz="2600" dirty="0"/>
              <a:t>– balance that has not been encumbered (assigned) or disbursed (spent) yet</a:t>
            </a:r>
          </a:p>
          <a:p>
            <a:r>
              <a:rPr lang="en-US" sz="2600" b="1" dirty="0"/>
              <a:t>Disbursements</a:t>
            </a:r>
            <a:r>
              <a:rPr lang="en-US" sz="2600" dirty="0"/>
              <a:t> – money that has been disbursed (check issued/payment made)</a:t>
            </a:r>
          </a:p>
          <a:p>
            <a:r>
              <a:rPr lang="en-US" sz="2600" dirty="0"/>
              <a:t>Total budget – encumbrances – disbursements = available budget</a:t>
            </a:r>
          </a:p>
          <a:p>
            <a:pPr marL="0" indent="0">
              <a:buNone/>
            </a:pPr>
            <a:endParaRPr lang="en-US" sz="2600" dirty="0"/>
          </a:p>
          <a:p>
            <a:pPr lvl="1"/>
            <a:endParaRPr lang="en-US" sz="1400" dirty="0"/>
          </a:p>
        </p:txBody>
      </p:sp>
      <p:sp>
        <p:nvSpPr>
          <p:cNvPr id="4" name="Footer Placeholder 3">
            <a:extLst>
              <a:ext uri="{FF2B5EF4-FFF2-40B4-BE49-F238E27FC236}">
                <a16:creationId xmlns:a16="http://schemas.microsoft.com/office/drawing/2014/main" id="{E3427C45-A7DF-71F4-F1F7-44CF6FD6A709}"/>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9219347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Understanding budget ledger</a:t>
            </a:r>
            <a:endParaRPr lang="en-US" sz="3200" dirty="0"/>
          </a:p>
        </p:txBody>
      </p:sp>
      <p:pic>
        <p:nvPicPr>
          <p:cNvPr id="8" name="Content Placeholder 7">
            <a:extLst>
              <a:ext uri="{FF2B5EF4-FFF2-40B4-BE49-F238E27FC236}">
                <a16:creationId xmlns:a16="http://schemas.microsoft.com/office/drawing/2014/main" id="{9DF2A7A7-A6C1-F6F3-7B94-34C7031F2539}"/>
              </a:ext>
            </a:extLst>
          </p:cNvPr>
          <p:cNvPicPr>
            <a:picLocks noGrp="1" noChangeAspect="1"/>
          </p:cNvPicPr>
          <p:nvPr>
            <p:ph idx="1"/>
          </p:nvPr>
        </p:nvPicPr>
        <p:blipFill>
          <a:blip r:embed="rId2"/>
          <a:stretch>
            <a:fillRect/>
          </a:stretch>
        </p:blipFill>
        <p:spPr>
          <a:xfrm>
            <a:off x="53467" y="914400"/>
            <a:ext cx="12062333" cy="5943600"/>
          </a:xfrm>
        </p:spPr>
      </p:pic>
      <p:sp>
        <p:nvSpPr>
          <p:cNvPr id="3" name="Footer Placeholder 2">
            <a:extLst>
              <a:ext uri="{FF2B5EF4-FFF2-40B4-BE49-F238E27FC236}">
                <a16:creationId xmlns:a16="http://schemas.microsoft.com/office/drawing/2014/main" id="{41679012-FACF-7E1F-D8BF-C94B7E60003D}"/>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9730296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Managing your budget through the year</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r>
              <a:rPr lang="en-US" sz="2600" dirty="0"/>
              <a:t>Have regular budget meetings, especially if you have multiple departments with budgets reporting to you.</a:t>
            </a:r>
          </a:p>
          <a:p>
            <a:r>
              <a:rPr lang="en-US" sz="2600" dirty="0"/>
              <a:t>Identify acceptable priorities</a:t>
            </a:r>
          </a:p>
          <a:p>
            <a:r>
              <a:rPr lang="en-US" sz="2600" dirty="0"/>
              <a:t>Understand your ability to transfer money around to achieve your priorities </a:t>
            </a:r>
          </a:p>
          <a:p>
            <a:r>
              <a:rPr lang="en-US" sz="2600" dirty="0"/>
              <a:t>Make sure priorities are in line with the overarching budget </a:t>
            </a:r>
          </a:p>
          <a:p>
            <a:r>
              <a:rPr lang="en-US" sz="2600" dirty="0"/>
              <a:t>Many finance professionals view encumbrance as money already gone. This is usually the case.  POs open for a specific purchase are.   </a:t>
            </a:r>
          </a:p>
          <a:p>
            <a:r>
              <a:rPr lang="en-US" sz="2600" dirty="0"/>
              <a:t>Stay on top of departments on purchases and departments with large open POs that may not spend (asphalt, stone, etc.).  Some departments are overly conservative in purchasing and the silos leave money on the table (that could be used for other priorities)</a:t>
            </a:r>
          </a:p>
          <a:p>
            <a:endParaRPr lang="en-US" sz="2600" dirty="0"/>
          </a:p>
          <a:p>
            <a:endParaRPr lang="en-US" sz="2600" dirty="0"/>
          </a:p>
          <a:p>
            <a:pPr lvl="1"/>
            <a:endParaRPr lang="en-US" sz="1400" dirty="0"/>
          </a:p>
        </p:txBody>
      </p:sp>
      <p:sp>
        <p:nvSpPr>
          <p:cNvPr id="4" name="Footer Placeholder 3">
            <a:extLst>
              <a:ext uri="{FF2B5EF4-FFF2-40B4-BE49-F238E27FC236}">
                <a16:creationId xmlns:a16="http://schemas.microsoft.com/office/drawing/2014/main" id="{BFA9E92A-6D01-DE50-95A6-5C0873846F67}"/>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5879156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Managing your budget through the year</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r>
              <a:rPr lang="en-US" sz="2600" dirty="0"/>
              <a:t>Unless operating in a restricted fund, most budgets (expense accounts) wipe clean at the end of the year </a:t>
            </a:r>
          </a:p>
          <a:p>
            <a:r>
              <a:rPr lang="en-US" sz="2600" dirty="0"/>
              <a:t>Can ask for carryforward into next year or can keep POs open for a period of time into the next fiscal year</a:t>
            </a:r>
          </a:p>
          <a:p>
            <a:r>
              <a:rPr lang="en-US" sz="2600" dirty="0"/>
              <a:t>Usually can modify or close out </a:t>
            </a:r>
            <a:r>
              <a:rPr lang="en-US" sz="2600" dirty="0" err="1"/>
              <a:t>POs.</a:t>
            </a:r>
            <a:r>
              <a:rPr lang="en-US" sz="2600" dirty="0"/>
              <a:t> Will impact unencumbered balance</a:t>
            </a:r>
          </a:p>
          <a:p>
            <a:endParaRPr lang="en-US" sz="2600" dirty="0"/>
          </a:p>
          <a:p>
            <a:pPr lvl="1"/>
            <a:endParaRPr lang="en-US" sz="1400" dirty="0"/>
          </a:p>
        </p:txBody>
      </p:sp>
      <p:sp>
        <p:nvSpPr>
          <p:cNvPr id="4" name="Footer Placeholder 3">
            <a:extLst>
              <a:ext uri="{FF2B5EF4-FFF2-40B4-BE49-F238E27FC236}">
                <a16:creationId xmlns:a16="http://schemas.microsoft.com/office/drawing/2014/main" id="{9DEE6BFA-4D81-15D3-C788-6D31306DDC86}"/>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9933092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Funds</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1143000"/>
            <a:ext cx="11049000" cy="4906964"/>
          </a:xfrm>
        </p:spPr>
        <p:txBody>
          <a:bodyPr/>
          <a:lstStyle/>
          <a:p>
            <a:pPr marL="0" indent="0">
              <a:buNone/>
            </a:pPr>
            <a:r>
              <a:rPr lang="en-US" b="1" dirty="0"/>
              <a:t>City of </a:t>
            </a:r>
            <a:r>
              <a:rPr lang="en-US" b="1" dirty="0" err="1"/>
              <a:t>Buckeyeville</a:t>
            </a:r>
            <a:endParaRPr lang="en-US" b="1" dirty="0"/>
          </a:p>
          <a:p>
            <a:r>
              <a:rPr lang="en-US" sz="2600" b="1" dirty="0"/>
              <a:t>Council/City Manager form of government</a:t>
            </a:r>
          </a:p>
          <a:p>
            <a:r>
              <a:rPr lang="en-US" sz="2600" b="1" dirty="0"/>
              <a:t>Departments</a:t>
            </a:r>
          </a:p>
          <a:p>
            <a:endParaRPr lang="en-US" sz="2600" b="1" dirty="0"/>
          </a:p>
        </p:txBody>
      </p:sp>
      <p:graphicFrame>
        <p:nvGraphicFramePr>
          <p:cNvPr id="5" name="Table 5">
            <a:extLst>
              <a:ext uri="{FF2B5EF4-FFF2-40B4-BE49-F238E27FC236}">
                <a16:creationId xmlns:a16="http://schemas.microsoft.com/office/drawing/2014/main" id="{14CDD644-DBF0-2522-DD3C-94CF681AE41C}"/>
              </a:ext>
            </a:extLst>
          </p:cNvPr>
          <p:cNvGraphicFramePr>
            <a:graphicFrameLocks noGrp="1"/>
          </p:cNvGraphicFramePr>
          <p:nvPr/>
        </p:nvGraphicFramePr>
        <p:xfrm>
          <a:off x="914400" y="3048000"/>
          <a:ext cx="10134600" cy="2286000"/>
        </p:xfrm>
        <a:graphic>
          <a:graphicData uri="http://schemas.openxmlformats.org/drawingml/2006/table">
            <a:tbl>
              <a:tblPr firstRow="1" bandRow="1">
                <a:tableStyleId>{5C22544A-7EE6-4342-B048-85BDC9FD1C3A}</a:tableStyleId>
              </a:tblPr>
              <a:tblGrid>
                <a:gridCol w="2533650">
                  <a:extLst>
                    <a:ext uri="{9D8B030D-6E8A-4147-A177-3AD203B41FA5}">
                      <a16:colId xmlns:a16="http://schemas.microsoft.com/office/drawing/2014/main" val="3849283635"/>
                    </a:ext>
                  </a:extLst>
                </a:gridCol>
                <a:gridCol w="2533650">
                  <a:extLst>
                    <a:ext uri="{9D8B030D-6E8A-4147-A177-3AD203B41FA5}">
                      <a16:colId xmlns:a16="http://schemas.microsoft.com/office/drawing/2014/main" val="835618325"/>
                    </a:ext>
                  </a:extLst>
                </a:gridCol>
                <a:gridCol w="2533650">
                  <a:extLst>
                    <a:ext uri="{9D8B030D-6E8A-4147-A177-3AD203B41FA5}">
                      <a16:colId xmlns:a16="http://schemas.microsoft.com/office/drawing/2014/main" val="3603928572"/>
                    </a:ext>
                  </a:extLst>
                </a:gridCol>
                <a:gridCol w="2533650">
                  <a:extLst>
                    <a:ext uri="{9D8B030D-6E8A-4147-A177-3AD203B41FA5}">
                      <a16:colId xmlns:a16="http://schemas.microsoft.com/office/drawing/2014/main" val="2558643366"/>
                    </a:ext>
                  </a:extLst>
                </a:gridCol>
              </a:tblGrid>
              <a:tr h="370840">
                <a:tc>
                  <a:txBody>
                    <a:bodyPr/>
                    <a:lstStyle/>
                    <a:p>
                      <a:r>
                        <a:rPr lang="en-US" sz="2000" b="0" dirty="0">
                          <a:solidFill>
                            <a:schemeClr val="tx1"/>
                          </a:solidFill>
                        </a:rPr>
                        <a:t>City Manager</a:t>
                      </a:r>
                    </a:p>
                  </a:txBody>
                  <a:tcPr>
                    <a:solidFill>
                      <a:srgbClr val="E7E8E9"/>
                    </a:solidFill>
                  </a:tcPr>
                </a:tc>
                <a:tc>
                  <a:txBody>
                    <a:bodyPr/>
                    <a:lstStyle/>
                    <a:p>
                      <a:r>
                        <a:rPr lang="en-US" sz="2000" b="0" dirty="0">
                          <a:solidFill>
                            <a:schemeClr val="tx1"/>
                          </a:solidFill>
                        </a:rPr>
                        <a:t>Human Resources</a:t>
                      </a:r>
                    </a:p>
                  </a:txBody>
                  <a:tcPr>
                    <a:solidFill>
                      <a:srgbClr val="E7E8E9"/>
                    </a:solidFill>
                  </a:tcPr>
                </a:tc>
                <a:tc>
                  <a:txBody>
                    <a:bodyPr/>
                    <a:lstStyle/>
                    <a:p>
                      <a:r>
                        <a:rPr lang="en-US" sz="2000" b="0" dirty="0">
                          <a:solidFill>
                            <a:schemeClr val="tx1"/>
                          </a:solidFill>
                        </a:rPr>
                        <a:t>Law</a:t>
                      </a:r>
                    </a:p>
                  </a:txBody>
                  <a:tcPr>
                    <a:solidFill>
                      <a:srgbClr val="E7E8E9"/>
                    </a:solidFill>
                  </a:tcPr>
                </a:tc>
                <a:tc>
                  <a:txBody>
                    <a:bodyPr/>
                    <a:lstStyle/>
                    <a:p>
                      <a:r>
                        <a:rPr lang="en-US" sz="2000" b="0" dirty="0">
                          <a:solidFill>
                            <a:schemeClr val="tx1"/>
                          </a:solidFill>
                        </a:rPr>
                        <a:t>Municipal Court</a:t>
                      </a:r>
                    </a:p>
                  </a:txBody>
                  <a:tcPr>
                    <a:solidFill>
                      <a:srgbClr val="E7E8E9"/>
                    </a:solidFill>
                  </a:tcPr>
                </a:tc>
                <a:extLst>
                  <a:ext uri="{0D108BD9-81ED-4DB2-BD59-A6C34878D82A}">
                    <a16:rowId xmlns:a16="http://schemas.microsoft.com/office/drawing/2014/main" val="3162523545"/>
                  </a:ext>
                </a:extLst>
              </a:tr>
              <a:tr h="370840">
                <a:tc>
                  <a:txBody>
                    <a:bodyPr/>
                    <a:lstStyle/>
                    <a:p>
                      <a:r>
                        <a:rPr lang="en-US" sz="2000" b="0" dirty="0">
                          <a:solidFill>
                            <a:schemeClr val="tx1"/>
                          </a:solidFill>
                        </a:rPr>
                        <a:t>Finance/Utility Billing</a:t>
                      </a:r>
                    </a:p>
                  </a:txBody>
                  <a:tcPr/>
                </a:tc>
                <a:tc>
                  <a:txBody>
                    <a:bodyPr/>
                    <a:lstStyle/>
                    <a:p>
                      <a:r>
                        <a:rPr lang="en-US" sz="2000" b="0" dirty="0">
                          <a:solidFill>
                            <a:schemeClr val="tx1"/>
                          </a:solidFill>
                        </a:rPr>
                        <a:t>Police</a:t>
                      </a:r>
                    </a:p>
                  </a:txBody>
                  <a:tcPr/>
                </a:tc>
                <a:tc>
                  <a:txBody>
                    <a:bodyPr/>
                    <a:lstStyle/>
                    <a:p>
                      <a:r>
                        <a:rPr lang="en-US" sz="2000" b="0" dirty="0">
                          <a:solidFill>
                            <a:schemeClr val="tx1"/>
                          </a:solidFill>
                        </a:rPr>
                        <a:t>Fire &amp; EMS</a:t>
                      </a:r>
                    </a:p>
                  </a:txBody>
                  <a:tcPr/>
                </a:tc>
                <a:tc>
                  <a:txBody>
                    <a:bodyPr/>
                    <a:lstStyle/>
                    <a:p>
                      <a:r>
                        <a:rPr lang="en-US" sz="2000" b="0" dirty="0">
                          <a:solidFill>
                            <a:schemeClr val="tx1"/>
                          </a:solidFill>
                        </a:rPr>
                        <a:t>Parks &amp; Rec</a:t>
                      </a:r>
                    </a:p>
                  </a:txBody>
                  <a:tcPr/>
                </a:tc>
                <a:extLst>
                  <a:ext uri="{0D108BD9-81ED-4DB2-BD59-A6C34878D82A}">
                    <a16:rowId xmlns:a16="http://schemas.microsoft.com/office/drawing/2014/main" val="957110834"/>
                  </a:ext>
                </a:extLst>
              </a:tr>
              <a:tr h="370840">
                <a:tc>
                  <a:txBody>
                    <a:bodyPr/>
                    <a:lstStyle/>
                    <a:p>
                      <a:r>
                        <a:rPr lang="en-US" sz="2000" b="0" dirty="0">
                          <a:solidFill>
                            <a:schemeClr val="tx1"/>
                          </a:solidFill>
                        </a:rPr>
                        <a:t>Water Treatment</a:t>
                      </a:r>
                    </a:p>
                  </a:txBody>
                  <a:tcPr/>
                </a:tc>
                <a:tc>
                  <a:txBody>
                    <a:bodyPr/>
                    <a:lstStyle/>
                    <a:p>
                      <a:r>
                        <a:rPr lang="en-US" sz="2000" b="0" dirty="0">
                          <a:solidFill>
                            <a:schemeClr val="tx1"/>
                          </a:solidFill>
                        </a:rPr>
                        <a:t>Wastewater Treatment</a:t>
                      </a:r>
                    </a:p>
                  </a:txBody>
                  <a:tcPr/>
                </a:tc>
                <a:tc>
                  <a:txBody>
                    <a:bodyPr/>
                    <a:lstStyle/>
                    <a:p>
                      <a:r>
                        <a:rPr lang="en-US" sz="2000" b="0" dirty="0">
                          <a:solidFill>
                            <a:schemeClr val="tx1"/>
                          </a:solidFill>
                        </a:rPr>
                        <a:t>Electric</a:t>
                      </a:r>
                    </a:p>
                  </a:txBody>
                  <a:tcPr/>
                </a:tc>
                <a:tc>
                  <a:txBody>
                    <a:bodyPr/>
                    <a:lstStyle/>
                    <a:p>
                      <a:r>
                        <a:rPr lang="en-US" sz="2000" b="0" dirty="0">
                          <a:solidFill>
                            <a:schemeClr val="tx1"/>
                          </a:solidFill>
                        </a:rPr>
                        <a:t>Streets/Sewers</a:t>
                      </a:r>
                    </a:p>
                  </a:txBody>
                  <a:tcPr/>
                </a:tc>
                <a:extLst>
                  <a:ext uri="{0D108BD9-81ED-4DB2-BD59-A6C34878D82A}">
                    <a16:rowId xmlns:a16="http://schemas.microsoft.com/office/drawing/2014/main" val="2153324027"/>
                  </a:ext>
                </a:extLst>
              </a:tr>
              <a:tr h="370840">
                <a:tc>
                  <a:txBody>
                    <a:bodyPr/>
                    <a:lstStyle/>
                    <a:p>
                      <a:r>
                        <a:rPr lang="en-US" sz="2000" b="0" dirty="0">
                          <a:solidFill>
                            <a:schemeClr val="tx1"/>
                          </a:solidFill>
                        </a:rPr>
                        <a:t>Zoning/Code</a:t>
                      </a:r>
                    </a:p>
                  </a:txBody>
                  <a:tcPr/>
                </a:tc>
                <a:tc>
                  <a:txBody>
                    <a:bodyPr/>
                    <a:lstStyle/>
                    <a:p>
                      <a:r>
                        <a:rPr lang="en-US" sz="2000" b="0" dirty="0">
                          <a:solidFill>
                            <a:schemeClr val="tx1"/>
                          </a:solidFill>
                        </a:rPr>
                        <a:t>Public Works</a:t>
                      </a:r>
                    </a:p>
                  </a:txBody>
                  <a:tcPr/>
                </a:tc>
                <a:tc>
                  <a:txBody>
                    <a:bodyPr/>
                    <a:lstStyle/>
                    <a:p>
                      <a:r>
                        <a:rPr lang="en-US" sz="2000" b="0" dirty="0">
                          <a:solidFill>
                            <a:schemeClr val="tx1"/>
                          </a:solidFill>
                        </a:rPr>
                        <a:t>Water Distribution</a:t>
                      </a:r>
                    </a:p>
                  </a:txBody>
                  <a:tcPr/>
                </a:tc>
                <a:tc>
                  <a:txBody>
                    <a:bodyPr/>
                    <a:lstStyle/>
                    <a:p>
                      <a:r>
                        <a:rPr lang="en-US" sz="2000" b="0" dirty="0">
                          <a:solidFill>
                            <a:schemeClr val="tx1"/>
                          </a:solidFill>
                        </a:rPr>
                        <a:t>City Council</a:t>
                      </a:r>
                    </a:p>
                  </a:txBody>
                  <a:tcPr/>
                </a:tc>
                <a:extLst>
                  <a:ext uri="{0D108BD9-81ED-4DB2-BD59-A6C34878D82A}">
                    <a16:rowId xmlns:a16="http://schemas.microsoft.com/office/drawing/2014/main" val="2055720708"/>
                  </a:ext>
                </a:extLst>
              </a:tr>
              <a:tr h="370840">
                <a:tc>
                  <a:txBody>
                    <a:bodyPr/>
                    <a:lstStyle/>
                    <a:p>
                      <a:r>
                        <a:rPr lang="en-US" sz="2000" b="0" dirty="0">
                          <a:solidFill>
                            <a:schemeClr val="tx1"/>
                          </a:solidFill>
                        </a:rPr>
                        <a:t>Mayor</a:t>
                      </a:r>
                    </a:p>
                  </a:txBody>
                  <a:tcPr/>
                </a:tc>
                <a:tc>
                  <a:txBody>
                    <a:bodyPr/>
                    <a:lstStyle/>
                    <a:p>
                      <a:endParaRPr lang="en-US" sz="2000" b="0" dirty="0">
                        <a:solidFill>
                          <a:schemeClr val="tx1"/>
                        </a:solidFill>
                      </a:endParaRPr>
                    </a:p>
                  </a:txBody>
                  <a:tcPr/>
                </a:tc>
                <a:tc>
                  <a:txBody>
                    <a:bodyPr/>
                    <a:lstStyle/>
                    <a:p>
                      <a:endParaRPr lang="en-US" sz="2000" b="0" dirty="0">
                        <a:solidFill>
                          <a:schemeClr val="tx1"/>
                        </a:solidFill>
                      </a:endParaRPr>
                    </a:p>
                  </a:txBody>
                  <a:tcPr/>
                </a:tc>
                <a:tc>
                  <a:txBody>
                    <a:bodyPr/>
                    <a:lstStyle/>
                    <a:p>
                      <a:endParaRPr lang="en-US" sz="2000" b="0" dirty="0">
                        <a:solidFill>
                          <a:schemeClr val="tx1"/>
                        </a:solidFill>
                      </a:endParaRPr>
                    </a:p>
                  </a:txBody>
                  <a:tcPr/>
                </a:tc>
                <a:extLst>
                  <a:ext uri="{0D108BD9-81ED-4DB2-BD59-A6C34878D82A}">
                    <a16:rowId xmlns:a16="http://schemas.microsoft.com/office/drawing/2014/main" val="4091911469"/>
                  </a:ext>
                </a:extLst>
              </a:tr>
            </a:tbl>
          </a:graphicData>
        </a:graphic>
      </p:graphicFrame>
      <p:sp>
        <p:nvSpPr>
          <p:cNvPr id="4" name="Footer Placeholder 3">
            <a:extLst>
              <a:ext uri="{FF2B5EF4-FFF2-40B4-BE49-F238E27FC236}">
                <a16:creationId xmlns:a16="http://schemas.microsoft.com/office/drawing/2014/main" id="{27533FB2-1E0F-6FF0-FCD0-737126C4541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6562465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Revenue </a:t>
            </a:r>
          </a:p>
        </p:txBody>
      </p:sp>
      <p:pic>
        <p:nvPicPr>
          <p:cNvPr id="9" name="Content Placeholder 8">
            <a:extLst>
              <a:ext uri="{FF2B5EF4-FFF2-40B4-BE49-F238E27FC236}">
                <a16:creationId xmlns:a16="http://schemas.microsoft.com/office/drawing/2014/main" id="{135BF276-8E0D-666D-74F6-85DC3BD47E32}"/>
              </a:ext>
            </a:extLst>
          </p:cNvPr>
          <p:cNvPicPr>
            <a:picLocks noGrp="1" noChangeAspect="1"/>
          </p:cNvPicPr>
          <p:nvPr>
            <p:ph idx="1"/>
          </p:nvPr>
        </p:nvPicPr>
        <p:blipFill>
          <a:blip r:embed="rId2"/>
          <a:stretch>
            <a:fillRect/>
          </a:stretch>
        </p:blipFill>
        <p:spPr>
          <a:xfrm>
            <a:off x="1219200" y="914400"/>
            <a:ext cx="9919367" cy="5287963"/>
          </a:xfrm>
        </p:spPr>
      </p:pic>
      <p:sp>
        <p:nvSpPr>
          <p:cNvPr id="3" name="Arrow: Right 2">
            <a:extLst>
              <a:ext uri="{FF2B5EF4-FFF2-40B4-BE49-F238E27FC236}">
                <a16:creationId xmlns:a16="http://schemas.microsoft.com/office/drawing/2014/main" id="{94BAF38F-7996-B9B6-1F75-F89CFA797290}"/>
              </a:ext>
            </a:extLst>
          </p:cNvPr>
          <p:cNvSpPr/>
          <p:nvPr/>
        </p:nvSpPr>
        <p:spPr>
          <a:xfrm>
            <a:off x="304800" y="3733800"/>
            <a:ext cx="1066800"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8CD55916-C385-49DC-ABD5-7AE160F03764}"/>
              </a:ext>
            </a:extLst>
          </p:cNvPr>
          <p:cNvSpPr/>
          <p:nvPr/>
        </p:nvSpPr>
        <p:spPr>
          <a:xfrm>
            <a:off x="298117" y="4082796"/>
            <a:ext cx="1066800"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5B9E225B-D8C8-09BF-710A-040876801FA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5621511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Expenses</a:t>
            </a:r>
          </a:p>
        </p:txBody>
      </p:sp>
      <p:pic>
        <p:nvPicPr>
          <p:cNvPr id="11" name="Content Placeholder 10">
            <a:extLst>
              <a:ext uri="{FF2B5EF4-FFF2-40B4-BE49-F238E27FC236}">
                <a16:creationId xmlns:a16="http://schemas.microsoft.com/office/drawing/2014/main" id="{2F629D1B-81E5-22A0-64C0-B5A345D5CF7C}"/>
              </a:ext>
            </a:extLst>
          </p:cNvPr>
          <p:cNvPicPr>
            <a:picLocks noGrp="1" noChangeAspect="1"/>
          </p:cNvPicPr>
          <p:nvPr>
            <p:ph idx="1"/>
          </p:nvPr>
        </p:nvPicPr>
        <p:blipFill>
          <a:blip r:embed="rId2"/>
          <a:stretch>
            <a:fillRect/>
          </a:stretch>
        </p:blipFill>
        <p:spPr>
          <a:xfrm>
            <a:off x="838200" y="1176593"/>
            <a:ext cx="10515600" cy="4839777"/>
          </a:xfrm>
        </p:spPr>
      </p:pic>
      <p:sp>
        <p:nvSpPr>
          <p:cNvPr id="3" name="Arrow: Right 2">
            <a:extLst>
              <a:ext uri="{FF2B5EF4-FFF2-40B4-BE49-F238E27FC236}">
                <a16:creationId xmlns:a16="http://schemas.microsoft.com/office/drawing/2014/main" id="{A4BD2583-F25D-0509-B3B9-CF8DF14EE17F}"/>
              </a:ext>
            </a:extLst>
          </p:cNvPr>
          <p:cNvSpPr/>
          <p:nvPr/>
        </p:nvSpPr>
        <p:spPr>
          <a:xfrm>
            <a:off x="5486400" y="3733800"/>
            <a:ext cx="838200" cy="228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CDB4F1A3-98FF-9B69-EC3A-84BC20F446C0}"/>
              </a:ext>
            </a:extLst>
          </p:cNvPr>
          <p:cNvSpPr/>
          <p:nvPr/>
        </p:nvSpPr>
        <p:spPr>
          <a:xfrm>
            <a:off x="5489448" y="3983801"/>
            <a:ext cx="838200" cy="228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A8BCE49E-4301-ABD0-5F66-284DBE159E2E}"/>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6299609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 Balances</a:t>
            </a:r>
          </a:p>
        </p:txBody>
      </p:sp>
      <p:pic>
        <p:nvPicPr>
          <p:cNvPr id="11" name="Content Placeholder 10">
            <a:extLst>
              <a:ext uri="{FF2B5EF4-FFF2-40B4-BE49-F238E27FC236}">
                <a16:creationId xmlns:a16="http://schemas.microsoft.com/office/drawing/2014/main" id="{94C4C66D-0182-7BEA-346D-E6770F7FBA26}"/>
              </a:ext>
            </a:extLst>
          </p:cNvPr>
          <p:cNvPicPr>
            <a:picLocks noGrp="1" noChangeAspect="1"/>
          </p:cNvPicPr>
          <p:nvPr>
            <p:ph idx="1"/>
          </p:nvPr>
        </p:nvPicPr>
        <p:blipFill>
          <a:blip r:embed="rId2"/>
          <a:stretch>
            <a:fillRect/>
          </a:stretch>
        </p:blipFill>
        <p:spPr>
          <a:xfrm>
            <a:off x="196852" y="1295400"/>
            <a:ext cx="11798295" cy="3296583"/>
          </a:xfrm>
        </p:spPr>
      </p:pic>
      <p:sp>
        <p:nvSpPr>
          <p:cNvPr id="3" name="Footer Placeholder 2">
            <a:extLst>
              <a:ext uri="{FF2B5EF4-FFF2-40B4-BE49-F238E27FC236}">
                <a16:creationId xmlns:a16="http://schemas.microsoft.com/office/drawing/2014/main" id="{6CF3568D-ACBC-5D46-3785-442FA1B5FB2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54924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 Balances</a:t>
            </a:r>
          </a:p>
        </p:txBody>
      </p:sp>
      <p:pic>
        <p:nvPicPr>
          <p:cNvPr id="6" name="Content Placeholder 5">
            <a:extLst>
              <a:ext uri="{FF2B5EF4-FFF2-40B4-BE49-F238E27FC236}">
                <a16:creationId xmlns:a16="http://schemas.microsoft.com/office/drawing/2014/main" id="{149DFD46-B27E-F977-4815-98EEE33D97AD}"/>
              </a:ext>
            </a:extLst>
          </p:cNvPr>
          <p:cNvPicPr>
            <a:picLocks noGrp="1" noChangeAspect="1"/>
          </p:cNvPicPr>
          <p:nvPr>
            <p:ph idx="1"/>
          </p:nvPr>
        </p:nvPicPr>
        <p:blipFill>
          <a:blip r:embed="rId2"/>
          <a:stretch>
            <a:fillRect/>
          </a:stretch>
        </p:blipFill>
        <p:spPr>
          <a:xfrm>
            <a:off x="2271178" y="1505452"/>
            <a:ext cx="7649643" cy="4182059"/>
          </a:xfrm>
        </p:spPr>
      </p:pic>
      <p:sp>
        <p:nvSpPr>
          <p:cNvPr id="3" name="Footer Placeholder 2">
            <a:extLst>
              <a:ext uri="{FF2B5EF4-FFF2-40B4-BE49-F238E27FC236}">
                <a16:creationId xmlns:a16="http://schemas.microsoft.com/office/drawing/2014/main" id="{FEB52A92-09BC-F461-02FF-74A884B807A0}"/>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5498664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 Balances</a:t>
            </a:r>
          </a:p>
        </p:txBody>
      </p:sp>
      <p:pic>
        <p:nvPicPr>
          <p:cNvPr id="7" name="Content Placeholder 6">
            <a:extLst>
              <a:ext uri="{FF2B5EF4-FFF2-40B4-BE49-F238E27FC236}">
                <a16:creationId xmlns:a16="http://schemas.microsoft.com/office/drawing/2014/main" id="{7E5FA657-8B5B-436B-D1ED-12B9D7E62024}"/>
              </a:ext>
            </a:extLst>
          </p:cNvPr>
          <p:cNvPicPr>
            <a:picLocks noGrp="1" noChangeAspect="1"/>
          </p:cNvPicPr>
          <p:nvPr>
            <p:ph idx="1"/>
          </p:nvPr>
        </p:nvPicPr>
        <p:blipFill>
          <a:blip r:embed="rId2"/>
          <a:stretch>
            <a:fillRect/>
          </a:stretch>
        </p:blipFill>
        <p:spPr>
          <a:xfrm>
            <a:off x="2659370" y="1143000"/>
            <a:ext cx="6873259" cy="4906963"/>
          </a:xfrm>
        </p:spPr>
      </p:pic>
      <p:sp>
        <p:nvSpPr>
          <p:cNvPr id="3" name="Arrow: Right 2">
            <a:extLst>
              <a:ext uri="{FF2B5EF4-FFF2-40B4-BE49-F238E27FC236}">
                <a16:creationId xmlns:a16="http://schemas.microsoft.com/office/drawing/2014/main" id="{0F047036-6BA0-18FF-0F6C-039FADA3F241}"/>
              </a:ext>
            </a:extLst>
          </p:cNvPr>
          <p:cNvSpPr/>
          <p:nvPr/>
        </p:nvSpPr>
        <p:spPr>
          <a:xfrm>
            <a:off x="4724400" y="6339840"/>
            <a:ext cx="1524000" cy="53340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B1AD5C34-5DBD-6601-8A05-768D087DE65A}"/>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414629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Fund</a:t>
            </a:r>
          </a:p>
        </p:txBody>
      </p:sp>
      <p:pic>
        <p:nvPicPr>
          <p:cNvPr id="7" name="Content Placeholder 6">
            <a:extLst>
              <a:ext uri="{FF2B5EF4-FFF2-40B4-BE49-F238E27FC236}">
                <a16:creationId xmlns:a16="http://schemas.microsoft.com/office/drawing/2014/main" id="{2CC2FB13-B10D-B9F4-41C2-C7C5115759CC}"/>
              </a:ext>
            </a:extLst>
          </p:cNvPr>
          <p:cNvPicPr>
            <a:picLocks noGrp="1" noChangeAspect="1"/>
          </p:cNvPicPr>
          <p:nvPr>
            <p:ph idx="1"/>
          </p:nvPr>
        </p:nvPicPr>
        <p:blipFill>
          <a:blip r:embed="rId2"/>
          <a:stretch>
            <a:fillRect/>
          </a:stretch>
        </p:blipFill>
        <p:spPr>
          <a:xfrm>
            <a:off x="3657600" y="0"/>
            <a:ext cx="5791200" cy="6824706"/>
          </a:xfrm>
        </p:spPr>
      </p:pic>
      <p:sp>
        <p:nvSpPr>
          <p:cNvPr id="3" name="Footer Placeholder 2">
            <a:extLst>
              <a:ext uri="{FF2B5EF4-FFF2-40B4-BE49-F238E27FC236}">
                <a16:creationId xmlns:a16="http://schemas.microsoft.com/office/drawing/2014/main" id="{3242C8BC-F8B7-D8AB-68AE-4A0EFC174AB3}"/>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638832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400" dirty="0"/>
              <a:t>Exercise 1</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4906964"/>
          </a:xfrm>
        </p:spPr>
        <p:txBody>
          <a:bodyPr/>
          <a:lstStyle/>
          <a:p>
            <a:pPr lvl="1"/>
            <a:endParaRPr lang="en-US" sz="1400" dirty="0"/>
          </a:p>
          <a:p>
            <a:endParaRPr lang="en-US" sz="2600" dirty="0"/>
          </a:p>
        </p:txBody>
      </p:sp>
      <p:sp>
        <p:nvSpPr>
          <p:cNvPr id="6" name="TextBox 5">
            <a:extLst>
              <a:ext uri="{FF2B5EF4-FFF2-40B4-BE49-F238E27FC236}">
                <a16:creationId xmlns:a16="http://schemas.microsoft.com/office/drawing/2014/main" id="{C2D3858A-1AF9-1802-9C71-45E2E0E573F0}"/>
              </a:ext>
            </a:extLst>
          </p:cNvPr>
          <p:cNvSpPr txBox="1"/>
          <p:nvPr/>
        </p:nvSpPr>
        <p:spPr>
          <a:xfrm>
            <a:off x="5562600" y="1216401"/>
            <a:ext cx="2286000" cy="369332"/>
          </a:xfrm>
          <a:prstGeom prst="rect">
            <a:avLst/>
          </a:prstGeom>
          <a:noFill/>
        </p:spPr>
        <p:txBody>
          <a:bodyPr wrap="square" rtlCol="0">
            <a:spAutoFit/>
          </a:bodyPr>
          <a:lstStyle/>
          <a:p>
            <a:r>
              <a:rPr lang="en-US" dirty="0"/>
              <a:t>General Fund</a:t>
            </a:r>
          </a:p>
        </p:txBody>
      </p:sp>
      <p:sp>
        <p:nvSpPr>
          <p:cNvPr id="7" name="TextBox 6">
            <a:extLst>
              <a:ext uri="{FF2B5EF4-FFF2-40B4-BE49-F238E27FC236}">
                <a16:creationId xmlns:a16="http://schemas.microsoft.com/office/drawing/2014/main" id="{5A8DBAE2-ACA8-1D90-16C7-D32C7768232A}"/>
              </a:ext>
            </a:extLst>
          </p:cNvPr>
          <p:cNvSpPr txBox="1"/>
          <p:nvPr/>
        </p:nvSpPr>
        <p:spPr>
          <a:xfrm>
            <a:off x="5562600" y="1643279"/>
            <a:ext cx="3641418" cy="369332"/>
          </a:xfrm>
          <a:prstGeom prst="rect">
            <a:avLst/>
          </a:prstGeom>
          <a:noFill/>
        </p:spPr>
        <p:txBody>
          <a:bodyPr wrap="square" rtlCol="0">
            <a:spAutoFit/>
          </a:bodyPr>
          <a:lstStyle/>
          <a:p>
            <a:r>
              <a:rPr lang="en-US" dirty="0"/>
              <a:t>Restricted – Road Construction</a:t>
            </a:r>
          </a:p>
        </p:txBody>
      </p:sp>
      <p:sp>
        <p:nvSpPr>
          <p:cNvPr id="8" name="TextBox 7">
            <a:extLst>
              <a:ext uri="{FF2B5EF4-FFF2-40B4-BE49-F238E27FC236}">
                <a16:creationId xmlns:a16="http://schemas.microsoft.com/office/drawing/2014/main" id="{6508EC43-F441-AA94-2DA9-F1615D51B52E}"/>
              </a:ext>
            </a:extLst>
          </p:cNvPr>
          <p:cNvSpPr txBox="1"/>
          <p:nvPr/>
        </p:nvSpPr>
        <p:spPr>
          <a:xfrm>
            <a:off x="5562600" y="822253"/>
            <a:ext cx="6324600" cy="369332"/>
          </a:xfrm>
          <a:prstGeom prst="rect">
            <a:avLst/>
          </a:prstGeom>
          <a:noFill/>
        </p:spPr>
        <p:txBody>
          <a:bodyPr wrap="square" rtlCol="0">
            <a:spAutoFit/>
          </a:bodyPr>
          <a:lstStyle/>
          <a:p>
            <a:r>
              <a:rPr lang="en-US" b="1" u="sng" dirty="0"/>
              <a:t>Type of Fund (General, Restricted, Enterprise)</a:t>
            </a:r>
          </a:p>
        </p:txBody>
      </p:sp>
      <p:sp>
        <p:nvSpPr>
          <p:cNvPr id="9" name="TextBox 8">
            <a:extLst>
              <a:ext uri="{FF2B5EF4-FFF2-40B4-BE49-F238E27FC236}">
                <a16:creationId xmlns:a16="http://schemas.microsoft.com/office/drawing/2014/main" id="{A2CDF7CA-0BB9-8F35-33EB-F0350B57CC01}"/>
              </a:ext>
            </a:extLst>
          </p:cNvPr>
          <p:cNvSpPr txBox="1"/>
          <p:nvPr/>
        </p:nvSpPr>
        <p:spPr>
          <a:xfrm>
            <a:off x="5567934" y="2085397"/>
            <a:ext cx="2286000" cy="369332"/>
          </a:xfrm>
          <a:prstGeom prst="rect">
            <a:avLst/>
          </a:prstGeom>
          <a:noFill/>
        </p:spPr>
        <p:txBody>
          <a:bodyPr wrap="square" rtlCol="0">
            <a:spAutoFit/>
          </a:bodyPr>
          <a:lstStyle/>
          <a:p>
            <a:r>
              <a:rPr lang="en-US" dirty="0"/>
              <a:t>General Fund</a:t>
            </a:r>
          </a:p>
        </p:txBody>
      </p:sp>
      <p:sp>
        <p:nvSpPr>
          <p:cNvPr id="10" name="TextBox 9">
            <a:extLst>
              <a:ext uri="{FF2B5EF4-FFF2-40B4-BE49-F238E27FC236}">
                <a16:creationId xmlns:a16="http://schemas.microsoft.com/office/drawing/2014/main" id="{FE6A060F-3BBD-A698-8F55-192D0059B3DA}"/>
              </a:ext>
            </a:extLst>
          </p:cNvPr>
          <p:cNvSpPr txBox="1"/>
          <p:nvPr/>
        </p:nvSpPr>
        <p:spPr>
          <a:xfrm>
            <a:off x="5603276" y="2547050"/>
            <a:ext cx="4378923" cy="369332"/>
          </a:xfrm>
          <a:prstGeom prst="rect">
            <a:avLst/>
          </a:prstGeom>
          <a:noFill/>
        </p:spPr>
        <p:txBody>
          <a:bodyPr wrap="square" rtlCol="0">
            <a:spAutoFit/>
          </a:bodyPr>
          <a:lstStyle/>
          <a:p>
            <a:r>
              <a:rPr lang="en-US" dirty="0"/>
              <a:t>Enterprise – Water Utility </a:t>
            </a:r>
          </a:p>
        </p:txBody>
      </p:sp>
      <p:sp>
        <p:nvSpPr>
          <p:cNvPr id="11" name="TextBox 10">
            <a:extLst>
              <a:ext uri="{FF2B5EF4-FFF2-40B4-BE49-F238E27FC236}">
                <a16:creationId xmlns:a16="http://schemas.microsoft.com/office/drawing/2014/main" id="{2699A67C-6B30-B21F-7EAE-257FEEDB3A90}"/>
              </a:ext>
            </a:extLst>
          </p:cNvPr>
          <p:cNvSpPr txBox="1"/>
          <p:nvPr/>
        </p:nvSpPr>
        <p:spPr>
          <a:xfrm>
            <a:off x="5562600" y="2983035"/>
            <a:ext cx="4378923" cy="369332"/>
          </a:xfrm>
          <a:prstGeom prst="rect">
            <a:avLst/>
          </a:prstGeom>
          <a:noFill/>
        </p:spPr>
        <p:txBody>
          <a:bodyPr wrap="square" rtlCol="0">
            <a:spAutoFit/>
          </a:bodyPr>
          <a:lstStyle/>
          <a:p>
            <a:r>
              <a:rPr lang="en-US" dirty="0"/>
              <a:t>Enterprise – Electric Utility </a:t>
            </a:r>
          </a:p>
        </p:txBody>
      </p:sp>
      <p:sp>
        <p:nvSpPr>
          <p:cNvPr id="12" name="TextBox 11">
            <a:extLst>
              <a:ext uri="{FF2B5EF4-FFF2-40B4-BE49-F238E27FC236}">
                <a16:creationId xmlns:a16="http://schemas.microsoft.com/office/drawing/2014/main" id="{40F69B9B-D41C-A7B6-8109-50DF6F2524B0}"/>
              </a:ext>
            </a:extLst>
          </p:cNvPr>
          <p:cNvSpPr txBox="1"/>
          <p:nvPr/>
        </p:nvSpPr>
        <p:spPr>
          <a:xfrm>
            <a:off x="5562599" y="3422654"/>
            <a:ext cx="4378923" cy="369332"/>
          </a:xfrm>
          <a:prstGeom prst="rect">
            <a:avLst/>
          </a:prstGeom>
          <a:noFill/>
        </p:spPr>
        <p:txBody>
          <a:bodyPr wrap="square" rtlCol="0">
            <a:spAutoFit/>
          </a:bodyPr>
          <a:lstStyle/>
          <a:p>
            <a:r>
              <a:rPr lang="en-US" dirty="0"/>
              <a:t>Enterprise – Sewer Utility </a:t>
            </a:r>
          </a:p>
        </p:txBody>
      </p:sp>
      <p:sp>
        <p:nvSpPr>
          <p:cNvPr id="13" name="TextBox 12">
            <a:extLst>
              <a:ext uri="{FF2B5EF4-FFF2-40B4-BE49-F238E27FC236}">
                <a16:creationId xmlns:a16="http://schemas.microsoft.com/office/drawing/2014/main" id="{ECC11A9E-3978-5B6D-94B6-44F469A5FA7F}"/>
              </a:ext>
            </a:extLst>
          </p:cNvPr>
          <p:cNvSpPr txBox="1"/>
          <p:nvPr/>
        </p:nvSpPr>
        <p:spPr>
          <a:xfrm>
            <a:off x="5562599" y="3849532"/>
            <a:ext cx="4378923" cy="369332"/>
          </a:xfrm>
          <a:prstGeom prst="rect">
            <a:avLst/>
          </a:prstGeom>
          <a:noFill/>
        </p:spPr>
        <p:txBody>
          <a:bodyPr wrap="square" rtlCol="0">
            <a:spAutoFit/>
          </a:bodyPr>
          <a:lstStyle/>
          <a:p>
            <a:r>
              <a:rPr lang="en-US" dirty="0"/>
              <a:t>Enterprise – Refuse </a:t>
            </a:r>
          </a:p>
        </p:txBody>
      </p:sp>
      <p:sp>
        <p:nvSpPr>
          <p:cNvPr id="14" name="TextBox 13">
            <a:extLst>
              <a:ext uri="{FF2B5EF4-FFF2-40B4-BE49-F238E27FC236}">
                <a16:creationId xmlns:a16="http://schemas.microsoft.com/office/drawing/2014/main" id="{F4196121-518F-F74E-77A7-077EB22FFB6B}"/>
              </a:ext>
            </a:extLst>
          </p:cNvPr>
          <p:cNvSpPr txBox="1"/>
          <p:nvPr/>
        </p:nvSpPr>
        <p:spPr>
          <a:xfrm>
            <a:off x="5526023" y="4291650"/>
            <a:ext cx="4378923" cy="369332"/>
          </a:xfrm>
          <a:prstGeom prst="rect">
            <a:avLst/>
          </a:prstGeom>
          <a:noFill/>
        </p:spPr>
        <p:txBody>
          <a:bodyPr wrap="square" rtlCol="0">
            <a:spAutoFit/>
          </a:bodyPr>
          <a:lstStyle/>
          <a:p>
            <a:r>
              <a:rPr lang="en-US" dirty="0"/>
              <a:t>Restricted – Parks and Rec</a:t>
            </a:r>
          </a:p>
        </p:txBody>
      </p:sp>
      <p:sp>
        <p:nvSpPr>
          <p:cNvPr id="15" name="TextBox 14">
            <a:extLst>
              <a:ext uri="{FF2B5EF4-FFF2-40B4-BE49-F238E27FC236}">
                <a16:creationId xmlns:a16="http://schemas.microsoft.com/office/drawing/2014/main" id="{C0F80A5A-8503-B6AA-2EF8-D7953DFD9FB8}"/>
              </a:ext>
            </a:extLst>
          </p:cNvPr>
          <p:cNvSpPr txBox="1"/>
          <p:nvPr/>
        </p:nvSpPr>
        <p:spPr>
          <a:xfrm>
            <a:off x="5516879" y="4695672"/>
            <a:ext cx="4378923" cy="369332"/>
          </a:xfrm>
          <a:prstGeom prst="rect">
            <a:avLst/>
          </a:prstGeom>
          <a:noFill/>
        </p:spPr>
        <p:txBody>
          <a:bodyPr wrap="square" rtlCol="0">
            <a:spAutoFit/>
          </a:bodyPr>
          <a:lstStyle/>
          <a:p>
            <a:r>
              <a:rPr lang="en-US" dirty="0"/>
              <a:t>General Fund </a:t>
            </a:r>
          </a:p>
        </p:txBody>
      </p:sp>
      <p:sp>
        <p:nvSpPr>
          <p:cNvPr id="16" name="TextBox 15">
            <a:extLst>
              <a:ext uri="{FF2B5EF4-FFF2-40B4-BE49-F238E27FC236}">
                <a16:creationId xmlns:a16="http://schemas.microsoft.com/office/drawing/2014/main" id="{560BE05E-F499-CF23-3638-614741379BF6}"/>
              </a:ext>
            </a:extLst>
          </p:cNvPr>
          <p:cNvSpPr txBox="1"/>
          <p:nvPr/>
        </p:nvSpPr>
        <p:spPr>
          <a:xfrm>
            <a:off x="5545835" y="5104411"/>
            <a:ext cx="5274565" cy="369332"/>
          </a:xfrm>
          <a:prstGeom prst="rect">
            <a:avLst/>
          </a:prstGeom>
          <a:noFill/>
        </p:spPr>
        <p:txBody>
          <a:bodyPr wrap="square" rtlCol="0">
            <a:spAutoFit/>
          </a:bodyPr>
          <a:lstStyle/>
          <a:p>
            <a:r>
              <a:rPr lang="en-US" dirty="0"/>
              <a:t>Mix – For exercise will consider all General Fund</a:t>
            </a:r>
          </a:p>
        </p:txBody>
      </p:sp>
      <p:sp>
        <p:nvSpPr>
          <p:cNvPr id="18" name="TextBox 17">
            <a:extLst>
              <a:ext uri="{FF2B5EF4-FFF2-40B4-BE49-F238E27FC236}">
                <a16:creationId xmlns:a16="http://schemas.microsoft.com/office/drawing/2014/main" id="{61DAAF07-6465-B800-1524-A1D6C81FADF7}"/>
              </a:ext>
            </a:extLst>
          </p:cNvPr>
          <p:cNvSpPr txBox="1"/>
          <p:nvPr/>
        </p:nvSpPr>
        <p:spPr>
          <a:xfrm>
            <a:off x="5532882" y="5549787"/>
            <a:ext cx="5274565" cy="369332"/>
          </a:xfrm>
          <a:prstGeom prst="rect">
            <a:avLst/>
          </a:prstGeom>
          <a:noFill/>
        </p:spPr>
        <p:txBody>
          <a:bodyPr wrap="square" rtlCol="0">
            <a:spAutoFit/>
          </a:bodyPr>
          <a:lstStyle/>
          <a:p>
            <a:r>
              <a:rPr lang="en-US" dirty="0"/>
              <a:t>Mix – For exercise will consider all General Fund</a:t>
            </a:r>
          </a:p>
        </p:txBody>
      </p:sp>
      <p:graphicFrame>
        <p:nvGraphicFramePr>
          <p:cNvPr id="19" name="Table 18">
            <a:extLst>
              <a:ext uri="{FF2B5EF4-FFF2-40B4-BE49-F238E27FC236}">
                <a16:creationId xmlns:a16="http://schemas.microsoft.com/office/drawing/2014/main" id="{A4A2BB5F-5F08-6A5E-30B4-1CB52A10ADAB}"/>
              </a:ext>
            </a:extLst>
          </p:cNvPr>
          <p:cNvGraphicFramePr>
            <a:graphicFrameLocks noGrp="1"/>
          </p:cNvGraphicFramePr>
          <p:nvPr>
            <p:extLst>
              <p:ext uri="{D42A27DB-BD31-4B8C-83A1-F6EECF244321}">
                <p14:modId xmlns:p14="http://schemas.microsoft.com/office/powerpoint/2010/main" val="1085956895"/>
              </p:ext>
            </p:extLst>
          </p:nvPr>
        </p:nvGraphicFramePr>
        <p:xfrm>
          <a:off x="68831" y="858612"/>
          <a:ext cx="5448048" cy="5465993"/>
        </p:xfrm>
        <a:graphic>
          <a:graphicData uri="http://schemas.openxmlformats.org/drawingml/2006/table">
            <a:tbl>
              <a:tblPr>
                <a:tableStyleId>{5C22544A-7EE6-4342-B048-85BDC9FD1C3A}</a:tableStyleId>
              </a:tblPr>
              <a:tblGrid>
                <a:gridCol w="3741169">
                  <a:extLst>
                    <a:ext uri="{9D8B030D-6E8A-4147-A177-3AD203B41FA5}">
                      <a16:colId xmlns:a16="http://schemas.microsoft.com/office/drawing/2014/main" val="3337758276"/>
                    </a:ext>
                  </a:extLst>
                </a:gridCol>
                <a:gridCol w="1706879">
                  <a:extLst>
                    <a:ext uri="{9D8B030D-6E8A-4147-A177-3AD203B41FA5}">
                      <a16:colId xmlns:a16="http://schemas.microsoft.com/office/drawing/2014/main" val="1488181268"/>
                    </a:ext>
                  </a:extLst>
                </a:gridCol>
              </a:tblGrid>
              <a:tr h="342353">
                <a:tc>
                  <a:txBody>
                    <a:bodyPr/>
                    <a:lstStyle/>
                    <a:p>
                      <a:pPr algn="l" fontAlgn="b"/>
                      <a:r>
                        <a:rPr lang="en-US" sz="2000" u="sng" strike="noStrike" dirty="0">
                          <a:effectLst/>
                        </a:rPr>
                        <a:t>Revenue</a:t>
                      </a:r>
                      <a:endParaRPr lang="en-US" sz="20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200" b="1" i="0" u="sng"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81253172"/>
                  </a:ext>
                </a:extLst>
              </a:tr>
              <a:tr h="426970">
                <a:tc>
                  <a:txBody>
                    <a:bodyPr/>
                    <a:lstStyle/>
                    <a:p>
                      <a:pPr algn="l" fontAlgn="b"/>
                      <a:r>
                        <a:rPr lang="en-US" sz="2000" u="none" strike="noStrike" dirty="0">
                          <a:effectLst/>
                        </a:rPr>
                        <a:t>Taxes (unrestricted)</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$5,000,000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73565252"/>
                  </a:ext>
                </a:extLst>
              </a:tr>
              <a:tr h="426970">
                <a:tc>
                  <a:txBody>
                    <a:bodyPr/>
                    <a:lstStyle/>
                    <a:p>
                      <a:pPr algn="l" fontAlgn="b"/>
                      <a:r>
                        <a:rPr lang="en-US" sz="2000" u="none" strike="noStrike">
                          <a:effectLst/>
                        </a:rPr>
                        <a:t>Gas/Vehicle Tax</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$673,000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89921956"/>
                  </a:ext>
                </a:extLst>
              </a:tr>
              <a:tr h="426970">
                <a:tc>
                  <a:txBody>
                    <a:bodyPr/>
                    <a:lstStyle/>
                    <a:p>
                      <a:pPr algn="l" fontAlgn="b"/>
                      <a:r>
                        <a:rPr lang="en-US" sz="2000" u="none" strike="noStrike" dirty="0">
                          <a:effectLst/>
                        </a:rPr>
                        <a:t>Unrestricted fees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$600,000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9471509"/>
                  </a:ext>
                </a:extLst>
              </a:tr>
              <a:tr h="426970">
                <a:tc>
                  <a:txBody>
                    <a:bodyPr/>
                    <a:lstStyle/>
                    <a:p>
                      <a:pPr algn="l" fontAlgn="b"/>
                      <a:r>
                        <a:rPr lang="en-US" sz="2000" u="none" strike="noStrike">
                          <a:effectLst/>
                        </a:rPr>
                        <a:t>Water Utility</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$3,399,778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71934140"/>
                  </a:ext>
                </a:extLst>
              </a:tr>
              <a:tr h="426970">
                <a:tc>
                  <a:txBody>
                    <a:bodyPr/>
                    <a:lstStyle/>
                    <a:p>
                      <a:pPr algn="l" fontAlgn="b"/>
                      <a:r>
                        <a:rPr lang="en-US" sz="2000" u="none" strike="noStrike">
                          <a:effectLst/>
                        </a:rPr>
                        <a:t>Electric Utility</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$16,932,457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31271260"/>
                  </a:ext>
                </a:extLst>
              </a:tr>
              <a:tr h="426970">
                <a:tc>
                  <a:txBody>
                    <a:bodyPr/>
                    <a:lstStyle/>
                    <a:p>
                      <a:pPr algn="l" fontAlgn="b"/>
                      <a:r>
                        <a:rPr lang="en-US" sz="2000" u="none" strike="noStrike">
                          <a:effectLst/>
                        </a:rPr>
                        <a:t>Sewer Utility</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$3,989,623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03667168"/>
                  </a:ext>
                </a:extLst>
              </a:tr>
              <a:tr h="426970">
                <a:tc>
                  <a:txBody>
                    <a:bodyPr/>
                    <a:lstStyle/>
                    <a:p>
                      <a:pPr algn="l" fontAlgn="b"/>
                      <a:r>
                        <a:rPr lang="en-US" sz="2000" u="none" strike="noStrike">
                          <a:effectLst/>
                        </a:rPr>
                        <a:t>Sanitation (refuse)</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$857,635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2610774"/>
                  </a:ext>
                </a:extLst>
              </a:tr>
              <a:tr h="426970">
                <a:tc>
                  <a:txBody>
                    <a:bodyPr/>
                    <a:lstStyle/>
                    <a:p>
                      <a:pPr algn="l" fontAlgn="b"/>
                      <a:r>
                        <a:rPr lang="en-US" sz="2000" u="none" strike="noStrike" dirty="0">
                          <a:effectLst/>
                        </a:rPr>
                        <a:t>Property Tax - Parks &amp; Rec Levy</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$700,000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250177"/>
                  </a:ext>
                </a:extLst>
              </a:tr>
              <a:tr h="426970">
                <a:tc>
                  <a:txBody>
                    <a:bodyPr/>
                    <a:lstStyle/>
                    <a:p>
                      <a:pPr algn="l" fontAlgn="b"/>
                      <a:r>
                        <a:rPr lang="en-US" sz="2000" u="none" strike="noStrike" dirty="0">
                          <a:effectLst/>
                        </a:rPr>
                        <a:t>Local Government Funds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$1,500,000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7205290"/>
                  </a:ext>
                </a:extLst>
              </a:tr>
              <a:tr h="426970">
                <a:tc>
                  <a:txBody>
                    <a:bodyPr/>
                    <a:lstStyle/>
                    <a:p>
                      <a:pPr algn="l" fontAlgn="b"/>
                      <a:r>
                        <a:rPr lang="en-US" sz="2000" u="none" strike="noStrike" dirty="0">
                          <a:effectLst/>
                        </a:rPr>
                        <a:t>Investment Income</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$180,000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60363093"/>
                  </a:ext>
                </a:extLst>
              </a:tr>
              <a:tr h="426970">
                <a:tc>
                  <a:txBody>
                    <a:bodyPr/>
                    <a:lstStyle/>
                    <a:p>
                      <a:pPr algn="l" fontAlgn="b"/>
                      <a:r>
                        <a:rPr lang="en-US" sz="2000" u="none" strike="noStrike">
                          <a:effectLst/>
                        </a:rPr>
                        <a:t>Service Charges, Fines, Misc</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dirty="0">
                          <a:effectLst/>
                        </a:rPr>
                        <a:t> $1,509,469 </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08362669"/>
                  </a:ext>
                </a:extLst>
              </a:tr>
              <a:tr h="426970">
                <a:tc>
                  <a:txBody>
                    <a:bodyPr/>
                    <a:lstStyle/>
                    <a:p>
                      <a:pPr algn="l" fontAlgn="b"/>
                      <a:r>
                        <a:rPr lang="en-US" sz="2000" b="1" u="none" strike="noStrike">
                          <a:effectLst/>
                        </a:rPr>
                        <a:t>Total</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b="1" u="none" strike="noStrike" dirty="0">
                          <a:effectLst/>
                        </a:rPr>
                        <a:t> $35,341,962 </a:t>
                      </a:r>
                      <a:endParaRPr lang="en-US" sz="2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0465626"/>
                  </a:ext>
                </a:extLst>
              </a:tr>
            </a:tbl>
          </a:graphicData>
        </a:graphic>
      </p:graphicFrame>
      <p:sp>
        <p:nvSpPr>
          <p:cNvPr id="4" name="Footer Placeholder 3">
            <a:extLst>
              <a:ext uri="{FF2B5EF4-FFF2-40B4-BE49-F238E27FC236}">
                <a16:creationId xmlns:a16="http://schemas.microsoft.com/office/drawing/2014/main" id="{FAC23AA0-FBAF-DA28-3E18-950465CFDF34}"/>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65642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000"/>
                                        <p:tgtEl>
                                          <p:spTgt spid="16"/>
                                        </p:tgtEl>
                                      </p:cBhvr>
                                    </p:animEffect>
                                    <p:anim calcmode="lin" valueType="num">
                                      <p:cBhvr>
                                        <p:cTn id="71" dur="1000" fill="hold"/>
                                        <p:tgtEl>
                                          <p:spTgt spid="16"/>
                                        </p:tgtEl>
                                        <p:attrNameLst>
                                          <p:attrName>ppt_x</p:attrName>
                                        </p:attrNameLst>
                                      </p:cBhvr>
                                      <p:tavLst>
                                        <p:tav tm="0">
                                          <p:val>
                                            <p:strVal val="#ppt_x"/>
                                          </p:val>
                                        </p:tav>
                                        <p:tav tm="100000">
                                          <p:val>
                                            <p:strVal val="#ppt_x"/>
                                          </p:val>
                                        </p:tav>
                                      </p:tavLst>
                                    </p:anim>
                                    <p:anim calcmode="lin" valueType="num">
                                      <p:cBhvr>
                                        <p:cTn id="7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p:bldP spid="12" grpId="0"/>
      <p:bldP spid="13" grpId="0"/>
      <p:bldP spid="14" grpId="0"/>
      <p:bldP spid="15" grpId="0"/>
      <p:bldP spid="16" grpId="0"/>
      <p:bldP spid="1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exercise</a:t>
            </a:r>
            <a:endParaRPr lang="en-US" sz="3200" dirty="0"/>
          </a:p>
        </p:txBody>
      </p:sp>
      <p:graphicFrame>
        <p:nvGraphicFramePr>
          <p:cNvPr id="10" name="Content Placeholder 9">
            <a:extLst>
              <a:ext uri="{FF2B5EF4-FFF2-40B4-BE49-F238E27FC236}">
                <a16:creationId xmlns:a16="http://schemas.microsoft.com/office/drawing/2014/main" id="{4DF835CA-47EA-577B-C743-6DDDB595C457}"/>
              </a:ext>
            </a:extLst>
          </p:cNvPr>
          <p:cNvGraphicFramePr>
            <a:graphicFrameLocks noGrp="1"/>
          </p:cNvGraphicFramePr>
          <p:nvPr>
            <p:ph idx="1"/>
            <p:extLst>
              <p:ext uri="{D42A27DB-BD31-4B8C-83A1-F6EECF244321}">
                <p14:modId xmlns:p14="http://schemas.microsoft.com/office/powerpoint/2010/main" val="762822319"/>
              </p:ext>
            </p:extLst>
          </p:nvPr>
        </p:nvGraphicFramePr>
        <p:xfrm>
          <a:off x="2209800" y="914400"/>
          <a:ext cx="6172200" cy="5383071"/>
        </p:xfrm>
        <a:graphic>
          <a:graphicData uri="http://schemas.openxmlformats.org/drawingml/2006/table">
            <a:tbl>
              <a:tblPr>
                <a:tableStyleId>{5C22544A-7EE6-4342-B048-85BDC9FD1C3A}</a:tableStyleId>
              </a:tblPr>
              <a:tblGrid>
                <a:gridCol w="2199993">
                  <a:extLst>
                    <a:ext uri="{9D8B030D-6E8A-4147-A177-3AD203B41FA5}">
                      <a16:colId xmlns:a16="http://schemas.microsoft.com/office/drawing/2014/main" val="708935999"/>
                    </a:ext>
                  </a:extLst>
                </a:gridCol>
                <a:gridCol w="3972207">
                  <a:extLst>
                    <a:ext uri="{9D8B030D-6E8A-4147-A177-3AD203B41FA5}">
                      <a16:colId xmlns:a16="http://schemas.microsoft.com/office/drawing/2014/main" val="1648844627"/>
                    </a:ext>
                  </a:extLst>
                </a:gridCol>
              </a:tblGrid>
              <a:tr h="272567">
                <a:tc>
                  <a:txBody>
                    <a:bodyPr/>
                    <a:lstStyle/>
                    <a:p>
                      <a:pPr algn="l" fontAlgn="b"/>
                      <a:r>
                        <a:rPr lang="en-US" sz="2000" u="sng" strike="noStrike">
                          <a:effectLst/>
                        </a:rPr>
                        <a:t>Expenses</a:t>
                      </a:r>
                      <a:endParaRPr lang="en-US" sz="2000" b="1" i="0" u="sng"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72072735"/>
                  </a:ext>
                </a:extLst>
              </a:tr>
              <a:tr h="493344">
                <a:tc>
                  <a:txBody>
                    <a:bodyPr/>
                    <a:lstStyle/>
                    <a:p>
                      <a:pPr algn="l" fontAlgn="b"/>
                      <a:r>
                        <a:rPr lang="en-US" sz="2000" u="none" strike="noStrike">
                          <a:effectLst/>
                        </a:rPr>
                        <a:t>General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        6,659,598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1002650"/>
                  </a:ext>
                </a:extLst>
              </a:tr>
              <a:tr h="493344">
                <a:tc>
                  <a:txBody>
                    <a:bodyPr/>
                    <a:lstStyle/>
                    <a:p>
                      <a:pPr algn="l" fontAlgn="b"/>
                      <a:r>
                        <a:rPr lang="en-US" sz="2000" u="none" strike="noStrike">
                          <a:effectLst/>
                        </a:rPr>
                        <a:t>Parks and Rec</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        1,053,119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43692643"/>
                  </a:ext>
                </a:extLst>
              </a:tr>
              <a:tr h="493344">
                <a:tc>
                  <a:txBody>
                    <a:bodyPr/>
                    <a:lstStyle/>
                    <a:p>
                      <a:pPr algn="l" fontAlgn="b"/>
                      <a:r>
                        <a:rPr lang="en-US" sz="2000" u="none" strike="noStrike">
                          <a:effectLst/>
                        </a:rPr>
                        <a:t>Water</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        2,731,109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72718159"/>
                  </a:ext>
                </a:extLst>
              </a:tr>
              <a:tr h="493344">
                <a:tc>
                  <a:txBody>
                    <a:bodyPr/>
                    <a:lstStyle/>
                    <a:p>
                      <a:pPr algn="l" fontAlgn="b"/>
                      <a:r>
                        <a:rPr lang="en-US" sz="2000" u="none" strike="noStrike">
                          <a:effectLst/>
                        </a:rPr>
                        <a:t>Sewer</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        2,297,233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51177062"/>
                  </a:ext>
                </a:extLst>
              </a:tr>
              <a:tr h="493344">
                <a:tc>
                  <a:txBody>
                    <a:bodyPr/>
                    <a:lstStyle/>
                    <a:p>
                      <a:pPr algn="l" fontAlgn="b"/>
                      <a:r>
                        <a:rPr lang="en-US" sz="2000" u="none" strike="noStrike">
                          <a:effectLst/>
                        </a:rPr>
                        <a:t>Electric</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     16,727,199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2537069"/>
                  </a:ext>
                </a:extLst>
              </a:tr>
              <a:tr h="493344">
                <a:tc>
                  <a:txBody>
                    <a:bodyPr/>
                    <a:lstStyle/>
                    <a:p>
                      <a:pPr algn="l" fontAlgn="b"/>
                      <a:r>
                        <a:rPr lang="en-US" sz="2000" u="none" strike="noStrike">
                          <a:effectLst/>
                        </a:rPr>
                        <a:t>Sanitation</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           770,589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35516998"/>
                  </a:ext>
                </a:extLst>
              </a:tr>
              <a:tr h="493344">
                <a:tc>
                  <a:txBody>
                    <a:bodyPr/>
                    <a:lstStyle/>
                    <a:p>
                      <a:pPr algn="l" fontAlgn="b"/>
                      <a:r>
                        <a:rPr lang="en-US" sz="2000" u="none" strike="noStrike">
                          <a:effectLst/>
                        </a:rPr>
                        <a:t>Capital</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        8,569,500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114415"/>
                  </a:ext>
                </a:extLst>
              </a:tr>
              <a:tr h="272567">
                <a:tc>
                  <a:txBody>
                    <a:bodyPr/>
                    <a:lstStyle/>
                    <a:p>
                      <a:pPr algn="l" fontAlgn="b"/>
                      <a:r>
                        <a:rPr lang="en-US" sz="2000" u="none" strike="noStrike">
                          <a:effectLst/>
                        </a:rPr>
                        <a:t> </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u="none" strike="noStrike">
                          <a:effectLst/>
                        </a:rPr>
                        <a:t> </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68049806"/>
                  </a:ext>
                </a:extLst>
              </a:tr>
              <a:tr h="493344">
                <a:tc>
                  <a:txBody>
                    <a:bodyPr/>
                    <a:lstStyle/>
                    <a:p>
                      <a:pPr algn="l" fontAlgn="b"/>
                      <a:r>
                        <a:rPr lang="en-US" sz="2000" b="1" u="none" strike="noStrike">
                          <a:effectLst/>
                        </a:rPr>
                        <a:t>Total</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b="1" u="none" strike="noStrike" dirty="0">
                          <a:effectLst/>
                        </a:rPr>
                        <a:t> $     38,808,347 </a:t>
                      </a:r>
                      <a:endParaRPr lang="en-US" sz="2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12126016"/>
                  </a:ext>
                </a:extLst>
              </a:tr>
              <a:tr h="272567">
                <a:tc>
                  <a:txBody>
                    <a:bodyPr/>
                    <a:lstStyle/>
                    <a:p>
                      <a:pPr algn="l" fontAlgn="b"/>
                      <a:r>
                        <a:rPr lang="en-US" sz="2000" b="1" u="none" strike="noStrike">
                          <a:effectLst/>
                        </a:rPr>
                        <a:t> </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b="1" u="none" strike="noStrike">
                          <a:effectLst/>
                        </a:rPr>
                        <a:t> </a:t>
                      </a:r>
                      <a:endParaRPr lang="en-US" sz="20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47315804"/>
                  </a:ext>
                </a:extLst>
              </a:tr>
              <a:tr h="493344">
                <a:tc>
                  <a:txBody>
                    <a:bodyPr/>
                    <a:lstStyle/>
                    <a:p>
                      <a:pPr algn="l" fontAlgn="b"/>
                      <a:r>
                        <a:rPr lang="en-US" sz="2000" b="1" u="none" strike="noStrike">
                          <a:effectLst/>
                        </a:rPr>
                        <a:t>Surplus/Deficit </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000" b="1" u="none" strike="noStrike" dirty="0">
                          <a:effectLst/>
                        </a:rPr>
                        <a:t> $     (3,466,385)</a:t>
                      </a:r>
                      <a:endParaRPr lang="en-US" sz="2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76898120"/>
                  </a:ext>
                </a:extLst>
              </a:tr>
            </a:tbl>
          </a:graphicData>
        </a:graphic>
      </p:graphicFrame>
      <p:sp>
        <p:nvSpPr>
          <p:cNvPr id="3" name="Footer Placeholder 2">
            <a:extLst>
              <a:ext uri="{FF2B5EF4-FFF2-40B4-BE49-F238E27FC236}">
                <a16:creationId xmlns:a16="http://schemas.microsoft.com/office/drawing/2014/main" id="{FCF47CD8-5086-9C02-EC72-36D108306CCA}"/>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6615895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Budget Asks</a:t>
            </a:r>
            <a:endParaRPr lang="en-US" sz="3200" dirty="0"/>
          </a:p>
        </p:txBody>
      </p:sp>
      <p:graphicFrame>
        <p:nvGraphicFramePr>
          <p:cNvPr id="10" name="Table 9">
            <a:extLst>
              <a:ext uri="{FF2B5EF4-FFF2-40B4-BE49-F238E27FC236}">
                <a16:creationId xmlns:a16="http://schemas.microsoft.com/office/drawing/2014/main" id="{7C9CE2B3-9B39-CB2B-8D5F-2C83DE6C07CC}"/>
              </a:ext>
            </a:extLst>
          </p:cNvPr>
          <p:cNvGraphicFramePr>
            <a:graphicFrameLocks noGrp="1"/>
          </p:cNvGraphicFramePr>
          <p:nvPr>
            <p:extLst>
              <p:ext uri="{D42A27DB-BD31-4B8C-83A1-F6EECF244321}">
                <p14:modId xmlns:p14="http://schemas.microsoft.com/office/powerpoint/2010/main" val="1595497101"/>
              </p:ext>
            </p:extLst>
          </p:nvPr>
        </p:nvGraphicFramePr>
        <p:xfrm>
          <a:off x="304800" y="792472"/>
          <a:ext cx="3581400" cy="5470909"/>
        </p:xfrm>
        <a:graphic>
          <a:graphicData uri="http://schemas.openxmlformats.org/drawingml/2006/table">
            <a:tbl>
              <a:tblPr>
                <a:tableStyleId>{5C22544A-7EE6-4342-B048-85BDC9FD1C3A}</a:tableStyleId>
              </a:tblPr>
              <a:tblGrid>
                <a:gridCol w="2638926">
                  <a:extLst>
                    <a:ext uri="{9D8B030D-6E8A-4147-A177-3AD203B41FA5}">
                      <a16:colId xmlns:a16="http://schemas.microsoft.com/office/drawing/2014/main" val="3676442179"/>
                    </a:ext>
                  </a:extLst>
                </a:gridCol>
                <a:gridCol w="942474">
                  <a:extLst>
                    <a:ext uri="{9D8B030D-6E8A-4147-A177-3AD203B41FA5}">
                      <a16:colId xmlns:a16="http://schemas.microsoft.com/office/drawing/2014/main" val="3778672009"/>
                    </a:ext>
                  </a:extLst>
                </a:gridCol>
              </a:tblGrid>
              <a:tr h="274028">
                <a:tc>
                  <a:txBody>
                    <a:bodyPr/>
                    <a:lstStyle/>
                    <a:p>
                      <a:pPr algn="l" fontAlgn="b"/>
                      <a:r>
                        <a:rPr lang="en-US" sz="1400" b="1" u="sng" strike="noStrike" dirty="0">
                          <a:effectLst/>
                        </a:rPr>
                        <a:t>Capital (or additional asks)</a:t>
                      </a:r>
                      <a:endParaRPr lang="en-US" sz="14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77451557"/>
                  </a:ext>
                </a:extLst>
              </a:tr>
              <a:tr h="260980">
                <a:tc>
                  <a:txBody>
                    <a:bodyPr/>
                    <a:lstStyle/>
                    <a:p>
                      <a:pPr algn="l" fontAlgn="b"/>
                      <a:r>
                        <a:rPr lang="en-US" sz="1400" b="1" u="sng" strike="noStrike" dirty="0">
                          <a:effectLst/>
                        </a:rPr>
                        <a:t>Non enterprise funds</a:t>
                      </a:r>
                      <a:endParaRPr lang="en-US" sz="14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84443302"/>
                  </a:ext>
                </a:extLst>
              </a:tr>
              <a:tr h="260980">
                <a:tc>
                  <a:txBody>
                    <a:bodyPr/>
                    <a:lstStyle/>
                    <a:p>
                      <a:pPr algn="l" fontAlgn="b"/>
                      <a:r>
                        <a:rPr lang="en-US" sz="1400" u="none" strike="noStrike" dirty="0">
                          <a:effectLst/>
                        </a:rPr>
                        <a:t>Police Cars x 2</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$104,000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83123774"/>
                  </a:ext>
                </a:extLst>
              </a:tr>
              <a:tr h="260980">
                <a:tc>
                  <a:txBody>
                    <a:bodyPr/>
                    <a:lstStyle/>
                    <a:p>
                      <a:pPr algn="l" fontAlgn="b"/>
                      <a:r>
                        <a:rPr lang="en-US" sz="1400" u="none" strike="noStrike">
                          <a:effectLst/>
                        </a:rPr>
                        <a:t>Small Dump Truck (streets)</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$105,000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14702089"/>
                  </a:ext>
                </a:extLst>
              </a:tr>
              <a:tr h="260980">
                <a:tc>
                  <a:txBody>
                    <a:bodyPr/>
                    <a:lstStyle/>
                    <a:p>
                      <a:pPr algn="l" fontAlgn="b"/>
                      <a:r>
                        <a:rPr lang="en-US" sz="1400" u="none" strike="noStrike">
                          <a:effectLst/>
                        </a:rPr>
                        <a:t>Engineering Truck</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$40,000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87669476"/>
                  </a:ext>
                </a:extLst>
              </a:tr>
              <a:tr h="260980">
                <a:tc>
                  <a:txBody>
                    <a:bodyPr/>
                    <a:lstStyle/>
                    <a:p>
                      <a:pPr algn="l" fontAlgn="b"/>
                      <a:r>
                        <a:rPr lang="en-US" sz="1400" u="none" strike="noStrike" dirty="0">
                          <a:effectLst/>
                        </a:rPr>
                        <a:t>Storm siren replacement</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$60,000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95891637"/>
                  </a:ext>
                </a:extLst>
              </a:tr>
              <a:tr h="260980">
                <a:tc>
                  <a:txBody>
                    <a:bodyPr/>
                    <a:lstStyle/>
                    <a:p>
                      <a:pPr algn="l" fontAlgn="b"/>
                      <a:r>
                        <a:rPr lang="en-US" sz="1400" u="none" strike="noStrike">
                          <a:effectLst/>
                        </a:rPr>
                        <a:t>New Street Sweeper</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$250,000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6351161"/>
                  </a:ext>
                </a:extLst>
              </a:tr>
              <a:tr h="421261">
                <a:tc>
                  <a:txBody>
                    <a:bodyPr/>
                    <a:lstStyle/>
                    <a:p>
                      <a:pPr algn="l" fontAlgn="b"/>
                      <a:r>
                        <a:rPr lang="en-US" sz="1400" u="none" strike="noStrike" dirty="0">
                          <a:effectLst/>
                        </a:rPr>
                        <a:t>New tree trimming chipper - streets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$70,000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02898484"/>
                  </a:ext>
                </a:extLst>
              </a:tr>
              <a:tr h="260980">
                <a:tc>
                  <a:txBody>
                    <a:bodyPr/>
                    <a:lstStyle/>
                    <a:p>
                      <a:pPr algn="l" fontAlgn="b"/>
                      <a:r>
                        <a:rPr lang="en-US" sz="1400" u="none" strike="noStrike">
                          <a:effectLst/>
                        </a:rPr>
                        <a:t>Replace and equip fire truck</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$55,000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32960359"/>
                  </a:ext>
                </a:extLst>
              </a:tr>
              <a:tr h="421261">
                <a:tc>
                  <a:txBody>
                    <a:bodyPr/>
                    <a:lstStyle/>
                    <a:p>
                      <a:pPr algn="l" fontAlgn="b"/>
                      <a:r>
                        <a:rPr lang="en-US" sz="1400" u="none" strike="noStrike" dirty="0">
                          <a:effectLst/>
                        </a:rPr>
                        <a:t>Ladder truck reserve commitment (10 Years)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$150,000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57728149"/>
                  </a:ext>
                </a:extLst>
              </a:tr>
              <a:tr h="421261">
                <a:tc>
                  <a:txBody>
                    <a:bodyPr/>
                    <a:lstStyle/>
                    <a:p>
                      <a:pPr algn="l" fontAlgn="b"/>
                      <a:r>
                        <a:rPr lang="en-US" sz="1400" u="none" strike="noStrike" dirty="0">
                          <a:effectLst/>
                        </a:rPr>
                        <a:t>IT upgrade new telephone system</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$55,000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69373150"/>
                  </a:ext>
                </a:extLst>
              </a:tr>
              <a:tr h="260980">
                <a:tc>
                  <a:txBody>
                    <a:bodyPr/>
                    <a:lstStyle/>
                    <a:p>
                      <a:pPr algn="l" fontAlgn="b"/>
                      <a:r>
                        <a:rPr lang="en-US" sz="1400" u="none" strike="noStrike">
                          <a:effectLst/>
                        </a:rPr>
                        <a:t>Fire replace and pickup truck</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$37,500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29692805"/>
                  </a:ext>
                </a:extLst>
              </a:tr>
              <a:tr h="421261">
                <a:tc>
                  <a:txBody>
                    <a:bodyPr/>
                    <a:lstStyle/>
                    <a:p>
                      <a:pPr algn="l" fontAlgn="b"/>
                      <a:r>
                        <a:rPr lang="en-US" sz="1400" u="none" strike="noStrike" dirty="0">
                          <a:effectLst/>
                        </a:rPr>
                        <a:t>Replace large dump truck - Streets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$180,000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66110547"/>
                  </a:ext>
                </a:extLst>
              </a:tr>
              <a:tr h="260980">
                <a:tc>
                  <a:txBody>
                    <a:bodyPr/>
                    <a:lstStyle/>
                    <a:p>
                      <a:pPr algn="l" fontAlgn="b"/>
                      <a:r>
                        <a:rPr lang="en-US" sz="1400" u="none" strike="noStrike">
                          <a:effectLst/>
                        </a:rPr>
                        <a:t>Replace Loader - Streets </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$200,000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33430450"/>
                  </a:ext>
                </a:extLst>
              </a:tr>
              <a:tr h="626073">
                <a:tc>
                  <a:txBody>
                    <a:bodyPr/>
                    <a:lstStyle/>
                    <a:p>
                      <a:pPr algn="l" fontAlgn="b"/>
                      <a:r>
                        <a:rPr lang="en-US" sz="1400" u="none" strike="noStrike">
                          <a:effectLst/>
                        </a:rPr>
                        <a:t>Switch street lighting to LED (3.5 year return on investment)</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$300,000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2795544"/>
                  </a:ext>
                </a:extLst>
              </a:tr>
              <a:tr h="260980">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45443938"/>
                  </a:ext>
                </a:extLst>
              </a:tr>
              <a:tr h="260980">
                <a:tc>
                  <a:txBody>
                    <a:bodyPr/>
                    <a:lstStyle/>
                    <a:p>
                      <a:pPr algn="l" fontAlgn="b"/>
                      <a:r>
                        <a:rPr lang="en-US" sz="1400" u="none" strike="noStrike">
                          <a:effectLst/>
                        </a:rPr>
                        <a:t>Total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$1,606,500</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41731799"/>
                  </a:ext>
                </a:extLst>
              </a:tr>
            </a:tbl>
          </a:graphicData>
        </a:graphic>
      </p:graphicFrame>
      <p:graphicFrame>
        <p:nvGraphicFramePr>
          <p:cNvPr id="11" name="Table 10">
            <a:extLst>
              <a:ext uri="{FF2B5EF4-FFF2-40B4-BE49-F238E27FC236}">
                <a16:creationId xmlns:a16="http://schemas.microsoft.com/office/drawing/2014/main" id="{91A62C22-2DF6-E30D-EC20-F3A55CF4F127}"/>
              </a:ext>
            </a:extLst>
          </p:cNvPr>
          <p:cNvGraphicFramePr>
            <a:graphicFrameLocks noGrp="1"/>
          </p:cNvGraphicFramePr>
          <p:nvPr>
            <p:extLst>
              <p:ext uri="{D42A27DB-BD31-4B8C-83A1-F6EECF244321}">
                <p14:modId xmlns:p14="http://schemas.microsoft.com/office/powerpoint/2010/main" val="986233196"/>
              </p:ext>
            </p:extLst>
          </p:nvPr>
        </p:nvGraphicFramePr>
        <p:xfrm>
          <a:off x="4038600" y="792472"/>
          <a:ext cx="3429000" cy="5455928"/>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2155550871"/>
                    </a:ext>
                  </a:extLst>
                </a:gridCol>
                <a:gridCol w="1143000">
                  <a:extLst>
                    <a:ext uri="{9D8B030D-6E8A-4147-A177-3AD203B41FA5}">
                      <a16:colId xmlns:a16="http://schemas.microsoft.com/office/drawing/2014/main" val="207347414"/>
                    </a:ext>
                  </a:extLst>
                </a:gridCol>
              </a:tblGrid>
              <a:tr h="283572">
                <a:tc>
                  <a:txBody>
                    <a:bodyPr/>
                    <a:lstStyle/>
                    <a:p>
                      <a:pPr algn="l" fontAlgn="b"/>
                      <a:r>
                        <a:rPr lang="en-US" sz="1400" b="1" u="sng" strike="noStrike" dirty="0">
                          <a:effectLst/>
                        </a:rPr>
                        <a:t>Road</a:t>
                      </a:r>
                      <a:endParaRPr lang="en-US" sz="14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57588505"/>
                  </a:ext>
                </a:extLst>
              </a:tr>
              <a:tr h="513266">
                <a:tc>
                  <a:txBody>
                    <a:bodyPr/>
                    <a:lstStyle/>
                    <a:p>
                      <a:pPr algn="l" fontAlgn="b"/>
                      <a:r>
                        <a:rPr lang="en-US" sz="1400" u="none" strike="noStrike" dirty="0">
                          <a:effectLst/>
                        </a:rPr>
                        <a:t>American Road Reconstruction </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$1,850,000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7864377"/>
                  </a:ext>
                </a:extLst>
              </a:tr>
              <a:tr h="283572">
                <a:tc>
                  <a:txBody>
                    <a:bodyPr/>
                    <a:lstStyle/>
                    <a:p>
                      <a:pPr algn="l" fontAlgn="b"/>
                      <a:r>
                        <a:rPr lang="en-US" sz="1400" u="none" strike="noStrike" dirty="0">
                          <a:effectLst/>
                        </a:rPr>
                        <a:t>Annual Road Program</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$900,000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88897498"/>
                  </a:ext>
                </a:extLst>
              </a:tr>
              <a:tr h="513266">
                <a:tc>
                  <a:txBody>
                    <a:bodyPr/>
                    <a:lstStyle/>
                    <a:p>
                      <a:pPr algn="l" fontAlgn="b"/>
                      <a:r>
                        <a:rPr lang="en-US" sz="1400" u="none" strike="noStrike" dirty="0">
                          <a:effectLst/>
                        </a:rPr>
                        <a:t>Total</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$2,750,000</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61264485"/>
                  </a:ext>
                </a:extLst>
              </a:tr>
              <a:tr h="283572">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24944436"/>
                  </a:ext>
                </a:extLst>
              </a:tr>
              <a:tr h="283572">
                <a:tc>
                  <a:txBody>
                    <a:bodyPr/>
                    <a:lstStyle/>
                    <a:p>
                      <a:pPr algn="l" fontAlgn="b"/>
                      <a:r>
                        <a:rPr lang="en-US" sz="1400" u="sng" strike="noStrike" dirty="0">
                          <a:effectLst/>
                        </a:rPr>
                        <a:t>Parks and Rec</a:t>
                      </a:r>
                      <a:endParaRPr lang="en-US" sz="14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86777931"/>
                  </a:ext>
                </a:extLst>
              </a:tr>
              <a:tr h="283572">
                <a:tc>
                  <a:txBody>
                    <a:bodyPr/>
                    <a:lstStyle/>
                    <a:p>
                      <a:pPr algn="l" fontAlgn="b"/>
                      <a:r>
                        <a:rPr lang="en-US" sz="1400" u="none" strike="noStrike" dirty="0">
                          <a:effectLst/>
                        </a:rPr>
                        <a:t>Replace Parks and Rec Truck</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$45,000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48846766"/>
                  </a:ext>
                </a:extLst>
              </a:tr>
              <a:tr h="283572">
                <a:tc>
                  <a:txBody>
                    <a:bodyPr/>
                    <a:lstStyle/>
                    <a:p>
                      <a:pPr algn="l" fontAlgn="b"/>
                      <a:r>
                        <a:rPr lang="en-US" sz="1400" u="none" strike="noStrike" dirty="0">
                          <a:effectLst/>
                        </a:rPr>
                        <a:t>Replace 6 golf carts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$36,000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1300400"/>
                  </a:ext>
                </a:extLst>
              </a:tr>
              <a:tr h="283572">
                <a:tc>
                  <a:txBody>
                    <a:bodyPr/>
                    <a:lstStyle/>
                    <a:p>
                      <a:pPr algn="l" fontAlgn="b"/>
                      <a:r>
                        <a:rPr lang="en-US" sz="1400" u="none" strike="noStrike">
                          <a:effectLst/>
                        </a:rPr>
                        <a:t>Total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$81,000</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65324520"/>
                  </a:ext>
                </a:extLst>
              </a:tr>
              <a:tr h="283572">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07274642"/>
                  </a:ext>
                </a:extLst>
              </a:tr>
              <a:tr h="283572">
                <a:tc>
                  <a:txBody>
                    <a:bodyPr/>
                    <a:lstStyle/>
                    <a:p>
                      <a:pPr algn="l" fontAlgn="b"/>
                      <a:r>
                        <a:rPr lang="en-US" sz="1400" u="sng" strike="noStrike" dirty="0">
                          <a:effectLst/>
                        </a:rPr>
                        <a:t>Electric Enterprise Fund</a:t>
                      </a:r>
                      <a:endParaRPr lang="en-US" sz="14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02517849"/>
                  </a:ext>
                </a:extLst>
              </a:tr>
              <a:tr h="513266">
                <a:tc>
                  <a:txBody>
                    <a:bodyPr/>
                    <a:lstStyle/>
                    <a:p>
                      <a:pPr algn="l" fontAlgn="b"/>
                      <a:r>
                        <a:rPr lang="en-US" sz="1400" u="none" strike="noStrike" dirty="0">
                          <a:effectLst/>
                        </a:rPr>
                        <a:t>Mini Excavator for Electric Department</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$60,000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8325064"/>
                  </a:ext>
                </a:extLst>
              </a:tr>
              <a:tr h="513266">
                <a:tc>
                  <a:txBody>
                    <a:bodyPr/>
                    <a:lstStyle/>
                    <a:p>
                      <a:pPr algn="l" fontAlgn="b"/>
                      <a:r>
                        <a:rPr lang="en-US" sz="1400" u="none" strike="noStrike">
                          <a:effectLst/>
                        </a:rPr>
                        <a:t>New tree trimming chipper - Electric</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$70,000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60772906"/>
                  </a:ext>
                </a:extLst>
              </a:tr>
              <a:tr h="283572">
                <a:tc>
                  <a:txBody>
                    <a:bodyPr/>
                    <a:lstStyle/>
                    <a:p>
                      <a:pPr algn="l" fontAlgn="b"/>
                      <a:r>
                        <a:rPr lang="en-US" sz="1400" u="none" strike="noStrike">
                          <a:effectLst/>
                        </a:rPr>
                        <a:t>Replace body truck - electric</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$65,000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5250372"/>
                  </a:ext>
                </a:extLst>
              </a:tr>
              <a:tr h="283572">
                <a:tc>
                  <a:txBody>
                    <a:bodyPr/>
                    <a:lstStyle/>
                    <a:p>
                      <a:pPr algn="l" fontAlgn="b"/>
                      <a:r>
                        <a:rPr lang="en-US" sz="1400" u="none" strike="noStrike">
                          <a:effectLst/>
                        </a:rPr>
                        <a:t>Replace Line Bucket Truck</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$300,000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0584729"/>
                  </a:ext>
                </a:extLst>
              </a:tr>
              <a:tr h="283572">
                <a:tc>
                  <a:txBody>
                    <a:bodyPr/>
                    <a:lstStyle/>
                    <a:p>
                      <a:pPr algn="l" fontAlgn="b"/>
                      <a:r>
                        <a:rPr lang="en-US" sz="1400" u="none" strike="noStrike">
                          <a:effectLst/>
                        </a:rPr>
                        <a:t>Total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$495,000</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6836744"/>
                  </a:ext>
                </a:extLst>
              </a:tr>
            </a:tbl>
          </a:graphicData>
        </a:graphic>
      </p:graphicFrame>
      <p:graphicFrame>
        <p:nvGraphicFramePr>
          <p:cNvPr id="12" name="Table 11">
            <a:extLst>
              <a:ext uri="{FF2B5EF4-FFF2-40B4-BE49-F238E27FC236}">
                <a16:creationId xmlns:a16="http://schemas.microsoft.com/office/drawing/2014/main" id="{68899D2B-16C4-3794-304B-23644EA65D20}"/>
              </a:ext>
            </a:extLst>
          </p:cNvPr>
          <p:cNvGraphicFramePr>
            <a:graphicFrameLocks noGrp="1"/>
          </p:cNvGraphicFramePr>
          <p:nvPr>
            <p:extLst>
              <p:ext uri="{D42A27DB-BD31-4B8C-83A1-F6EECF244321}">
                <p14:modId xmlns:p14="http://schemas.microsoft.com/office/powerpoint/2010/main" val="219281280"/>
              </p:ext>
            </p:extLst>
          </p:nvPr>
        </p:nvGraphicFramePr>
        <p:xfrm>
          <a:off x="7620000" y="792472"/>
          <a:ext cx="4267200" cy="5608594"/>
        </p:xfrm>
        <a:graphic>
          <a:graphicData uri="http://schemas.openxmlformats.org/drawingml/2006/table">
            <a:tbl>
              <a:tblPr>
                <a:tableStyleId>{5C22544A-7EE6-4342-B048-85BDC9FD1C3A}</a:tableStyleId>
              </a:tblPr>
              <a:tblGrid>
                <a:gridCol w="3277849">
                  <a:extLst>
                    <a:ext uri="{9D8B030D-6E8A-4147-A177-3AD203B41FA5}">
                      <a16:colId xmlns:a16="http://schemas.microsoft.com/office/drawing/2014/main" val="742906663"/>
                    </a:ext>
                  </a:extLst>
                </a:gridCol>
                <a:gridCol w="989351">
                  <a:extLst>
                    <a:ext uri="{9D8B030D-6E8A-4147-A177-3AD203B41FA5}">
                      <a16:colId xmlns:a16="http://schemas.microsoft.com/office/drawing/2014/main" val="4043089837"/>
                    </a:ext>
                  </a:extLst>
                </a:gridCol>
              </a:tblGrid>
              <a:tr h="372664">
                <a:tc>
                  <a:txBody>
                    <a:bodyPr/>
                    <a:lstStyle/>
                    <a:p>
                      <a:pPr algn="l" fontAlgn="b"/>
                      <a:r>
                        <a:rPr lang="en-US" sz="1400" u="sng" strike="noStrike" dirty="0">
                          <a:effectLst/>
                        </a:rPr>
                        <a:t>Water Enterprise Fund</a:t>
                      </a:r>
                      <a:endParaRPr lang="en-US" sz="14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62550006"/>
                  </a:ext>
                </a:extLst>
              </a:tr>
              <a:tr h="372664">
                <a:tc>
                  <a:txBody>
                    <a:bodyPr/>
                    <a:lstStyle/>
                    <a:p>
                      <a:pPr algn="l" fontAlgn="b"/>
                      <a:r>
                        <a:rPr lang="en-US" sz="1400" u="none" strike="noStrike">
                          <a:effectLst/>
                        </a:rPr>
                        <a:t>Water leak testing and repair program</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$50,000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99952758"/>
                  </a:ext>
                </a:extLst>
              </a:tr>
              <a:tr h="372664">
                <a:tc>
                  <a:txBody>
                    <a:bodyPr/>
                    <a:lstStyle/>
                    <a:p>
                      <a:pPr algn="l" fontAlgn="b"/>
                      <a:r>
                        <a:rPr lang="en-US" sz="1400" u="none" strike="noStrike" dirty="0">
                          <a:effectLst/>
                        </a:rPr>
                        <a:t>Glenwood Waterline improvement</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$458,000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18544875"/>
                  </a:ext>
                </a:extLst>
              </a:tr>
              <a:tr h="372664">
                <a:tc>
                  <a:txBody>
                    <a:bodyPr/>
                    <a:lstStyle/>
                    <a:p>
                      <a:pPr algn="l" fontAlgn="b"/>
                      <a:r>
                        <a:rPr lang="en-US" sz="1400" u="none" strike="noStrike">
                          <a:effectLst/>
                        </a:rPr>
                        <a:t>Industrial Drive River Bridge Waterline</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$438,000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41688755"/>
                  </a:ext>
                </a:extLst>
              </a:tr>
              <a:tr h="372664">
                <a:tc>
                  <a:txBody>
                    <a:bodyPr/>
                    <a:lstStyle/>
                    <a:p>
                      <a:pPr algn="l" fontAlgn="b"/>
                      <a:r>
                        <a:rPr lang="en-US" sz="1400" u="none" strike="noStrike">
                          <a:effectLst/>
                        </a:rPr>
                        <a:t>Total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$946,000</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69314520"/>
                  </a:ext>
                </a:extLst>
              </a:tr>
              <a:tr h="372664">
                <a:tc>
                  <a:txBody>
                    <a:bodyPr/>
                    <a:lstStyle/>
                    <a:p>
                      <a:pPr algn="l"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52541292"/>
                  </a:ext>
                </a:extLst>
              </a:tr>
              <a:tr h="372664">
                <a:tc>
                  <a:txBody>
                    <a:bodyPr/>
                    <a:lstStyle/>
                    <a:p>
                      <a:pPr algn="l" fontAlgn="b"/>
                      <a:r>
                        <a:rPr lang="en-US" sz="1400" u="sng" strike="noStrike">
                          <a:effectLst/>
                        </a:rPr>
                        <a:t>Sanitation Enterprise Fund</a:t>
                      </a:r>
                      <a:endParaRPr lang="en-US" sz="1400" b="1" i="0" u="sng"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85458713"/>
                  </a:ext>
                </a:extLst>
              </a:tr>
              <a:tr h="372664">
                <a:tc>
                  <a:txBody>
                    <a:bodyPr/>
                    <a:lstStyle/>
                    <a:p>
                      <a:pPr algn="l" fontAlgn="b"/>
                      <a:r>
                        <a:rPr lang="en-US" sz="1400" u="none" strike="noStrike">
                          <a:effectLst/>
                        </a:rPr>
                        <a:t>Refuse Replace packer unit</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$360,000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77071559"/>
                  </a:ext>
                </a:extLst>
              </a:tr>
              <a:tr h="372664">
                <a:tc>
                  <a:txBody>
                    <a:bodyPr/>
                    <a:lstStyle/>
                    <a:p>
                      <a:pPr algn="l" fontAlgn="b"/>
                      <a:r>
                        <a:rPr lang="en-US" sz="1400" u="none" strike="noStrike">
                          <a:effectLst/>
                        </a:rPr>
                        <a:t>Total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$360,000</a:t>
                      </a:r>
                      <a:endParaRPr lang="en-US"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55558028"/>
                  </a:ext>
                </a:extLst>
              </a:tr>
              <a:tr h="372664">
                <a:tc>
                  <a:txBody>
                    <a:bodyPr/>
                    <a:lstStyle/>
                    <a:p>
                      <a:pPr algn="l"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19852275"/>
                  </a:ext>
                </a:extLst>
              </a:tr>
              <a:tr h="372664">
                <a:tc>
                  <a:txBody>
                    <a:bodyPr/>
                    <a:lstStyle/>
                    <a:p>
                      <a:pPr algn="l" fontAlgn="b"/>
                      <a:r>
                        <a:rPr lang="en-US" sz="1400" u="sng" strike="noStrike" dirty="0">
                          <a:effectLst/>
                        </a:rPr>
                        <a:t>Sewer Enterprise Fund</a:t>
                      </a:r>
                      <a:endParaRPr lang="en-US" sz="1400" b="1" i="0" u="sng"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98876022"/>
                  </a:ext>
                </a:extLst>
              </a:tr>
              <a:tr h="372664">
                <a:tc>
                  <a:txBody>
                    <a:bodyPr/>
                    <a:lstStyle/>
                    <a:p>
                      <a:pPr algn="l" fontAlgn="b"/>
                      <a:r>
                        <a:rPr lang="en-US" sz="1400" u="none" strike="noStrike" dirty="0">
                          <a:effectLst/>
                        </a:rPr>
                        <a:t>Euclid Sanitary Improvements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$300,000</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72387649"/>
                  </a:ext>
                </a:extLst>
              </a:tr>
              <a:tr h="372664">
                <a:tc>
                  <a:txBody>
                    <a:bodyPr/>
                    <a:lstStyle/>
                    <a:p>
                      <a:pPr algn="l" fontAlgn="b"/>
                      <a:r>
                        <a:rPr lang="en-US" sz="1400" u="none" strike="noStrike" dirty="0" err="1">
                          <a:effectLst/>
                        </a:rPr>
                        <a:t>Oberhaus</a:t>
                      </a:r>
                      <a:r>
                        <a:rPr lang="en-US" sz="1400" u="none" strike="noStrike" dirty="0">
                          <a:effectLst/>
                        </a:rPr>
                        <a:t> Interceptor (Sewer) improvements</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$410,000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8702150"/>
                  </a:ext>
                </a:extLst>
              </a:tr>
              <a:tr h="372664">
                <a:tc>
                  <a:txBody>
                    <a:bodyPr/>
                    <a:lstStyle/>
                    <a:p>
                      <a:pPr algn="l" fontAlgn="b"/>
                      <a:r>
                        <a:rPr lang="en-US" sz="1400" u="none" strike="noStrike">
                          <a:effectLst/>
                        </a:rPr>
                        <a:t>Williams Pump State Improvements</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$1,621,000</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29302481"/>
                  </a:ext>
                </a:extLst>
              </a:tr>
              <a:tr h="391298">
                <a:tc>
                  <a:txBody>
                    <a:bodyPr/>
                    <a:lstStyle/>
                    <a:p>
                      <a:pPr algn="l" fontAlgn="b"/>
                      <a:r>
                        <a:rPr lang="en-US" sz="1400" u="none" strike="noStrike">
                          <a:effectLst/>
                        </a:rPr>
                        <a:t>Total</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$2,331,000</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27194228"/>
                  </a:ext>
                </a:extLst>
              </a:tr>
            </a:tbl>
          </a:graphicData>
        </a:graphic>
      </p:graphicFrame>
      <p:sp>
        <p:nvSpPr>
          <p:cNvPr id="3" name="Footer Placeholder 2">
            <a:extLst>
              <a:ext uri="{FF2B5EF4-FFF2-40B4-BE49-F238E27FC236}">
                <a16:creationId xmlns:a16="http://schemas.microsoft.com/office/drawing/2014/main" id="{196B21EA-14F9-EB07-3B50-37B38FB439C5}"/>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4038395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Carry forward</a:t>
            </a:r>
            <a:endParaRPr lang="en-US" sz="3200" dirty="0"/>
          </a:p>
        </p:txBody>
      </p:sp>
      <p:graphicFrame>
        <p:nvGraphicFramePr>
          <p:cNvPr id="5" name="Table 4">
            <a:extLst>
              <a:ext uri="{FF2B5EF4-FFF2-40B4-BE49-F238E27FC236}">
                <a16:creationId xmlns:a16="http://schemas.microsoft.com/office/drawing/2014/main" id="{0C692038-3E92-01FE-EBF2-306920C39FD1}"/>
              </a:ext>
            </a:extLst>
          </p:cNvPr>
          <p:cNvGraphicFramePr>
            <a:graphicFrameLocks noGrp="1"/>
          </p:cNvGraphicFramePr>
          <p:nvPr/>
        </p:nvGraphicFramePr>
        <p:xfrm>
          <a:off x="228600" y="1066800"/>
          <a:ext cx="11811000" cy="5004261"/>
        </p:xfrm>
        <a:graphic>
          <a:graphicData uri="http://schemas.openxmlformats.org/drawingml/2006/table">
            <a:tbl>
              <a:tblPr>
                <a:tableStyleId>{5C22544A-7EE6-4342-B048-85BDC9FD1C3A}</a:tableStyleId>
              </a:tblPr>
              <a:tblGrid>
                <a:gridCol w="2033682">
                  <a:extLst>
                    <a:ext uri="{9D8B030D-6E8A-4147-A177-3AD203B41FA5}">
                      <a16:colId xmlns:a16="http://schemas.microsoft.com/office/drawing/2014/main" val="2694058469"/>
                    </a:ext>
                  </a:extLst>
                </a:gridCol>
                <a:gridCol w="1564371">
                  <a:extLst>
                    <a:ext uri="{9D8B030D-6E8A-4147-A177-3AD203B41FA5}">
                      <a16:colId xmlns:a16="http://schemas.microsoft.com/office/drawing/2014/main" val="3634997322"/>
                    </a:ext>
                  </a:extLst>
                </a:gridCol>
                <a:gridCol w="1873681">
                  <a:extLst>
                    <a:ext uri="{9D8B030D-6E8A-4147-A177-3AD203B41FA5}">
                      <a16:colId xmlns:a16="http://schemas.microsoft.com/office/drawing/2014/main" val="181339058"/>
                    </a:ext>
                  </a:extLst>
                </a:gridCol>
                <a:gridCol w="1724372">
                  <a:extLst>
                    <a:ext uri="{9D8B030D-6E8A-4147-A177-3AD203B41FA5}">
                      <a16:colId xmlns:a16="http://schemas.microsoft.com/office/drawing/2014/main" val="3847143180"/>
                    </a:ext>
                  </a:extLst>
                </a:gridCol>
                <a:gridCol w="1414494">
                  <a:extLst>
                    <a:ext uri="{9D8B030D-6E8A-4147-A177-3AD203B41FA5}">
                      <a16:colId xmlns:a16="http://schemas.microsoft.com/office/drawing/2014/main" val="3790172111"/>
                    </a:ext>
                  </a:extLst>
                </a:gridCol>
                <a:gridCol w="1524000">
                  <a:extLst>
                    <a:ext uri="{9D8B030D-6E8A-4147-A177-3AD203B41FA5}">
                      <a16:colId xmlns:a16="http://schemas.microsoft.com/office/drawing/2014/main" val="3299945070"/>
                    </a:ext>
                  </a:extLst>
                </a:gridCol>
                <a:gridCol w="1676400">
                  <a:extLst>
                    <a:ext uri="{9D8B030D-6E8A-4147-A177-3AD203B41FA5}">
                      <a16:colId xmlns:a16="http://schemas.microsoft.com/office/drawing/2014/main" val="323984342"/>
                    </a:ext>
                  </a:extLst>
                </a:gridCol>
              </a:tblGrid>
              <a:tr h="1404523">
                <a:tc>
                  <a:txBody>
                    <a:bodyPr/>
                    <a:lstStyle/>
                    <a:p>
                      <a:pPr algn="ctr" fontAlgn="b"/>
                      <a:r>
                        <a:rPr lang="en-US" sz="2000" b="1" u="none" strike="noStrike" dirty="0">
                          <a:effectLst/>
                        </a:rPr>
                        <a:t>Categorizing as</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Carryover balance</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a:effectLst/>
                        </a:rPr>
                        <a:t>Revenue</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Expenses before asks</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Surplus/ Deficit before asks</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Capital Ask</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1" u="none" strike="noStrike" dirty="0">
                          <a:effectLst/>
                        </a:rPr>
                        <a:t>Surplus/ Deficit if approved</a:t>
                      </a:r>
                      <a:endParaRPr lang="en-US" sz="2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98512467"/>
                  </a:ext>
                </a:extLst>
              </a:tr>
              <a:tr h="379601">
                <a:tc>
                  <a:txBody>
                    <a:bodyPr/>
                    <a:lstStyle/>
                    <a:p>
                      <a:pPr algn="l" fontAlgn="b"/>
                      <a:r>
                        <a:rPr lang="en-US" sz="2000" u="none" strike="noStrike">
                          <a:effectLst/>
                        </a:rPr>
                        <a:t>General fund</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$2,455,000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$8,789,469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$6,659,598</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$2,129,871</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$1,606,500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$523,371</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04449122"/>
                  </a:ext>
                </a:extLst>
              </a:tr>
              <a:tr h="687078">
                <a:tc>
                  <a:txBody>
                    <a:bodyPr/>
                    <a:lstStyle/>
                    <a:p>
                      <a:pPr algn="l" fontAlgn="b"/>
                      <a:r>
                        <a:rPr lang="en-US" sz="2000" u="none" strike="noStrike">
                          <a:effectLst/>
                        </a:rPr>
                        <a:t>Gas tax fund (capital only)</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$38,515</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$673,000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$673,000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$2,750,000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-$2,077,000</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2982864"/>
                  </a:ext>
                </a:extLst>
              </a:tr>
              <a:tr h="379601">
                <a:tc>
                  <a:txBody>
                    <a:bodyPr/>
                    <a:lstStyle/>
                    <a:p>
                      <a:pPr algn="l" fontAlgn="b"/>
                      <a:r>
                        <a:rPr lang="en-US" sz="2000" u="none" strike="noStrike">
                          <a:effectLst/>
                        </a:rPr>
                        <a:t>Electric Fund</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$8,527,199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$16,932,457</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$16,727,199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$205,258</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$495,000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-$289,742</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58320519"/>
                  </a:ext>
                </a:extLst>
              </a:tr>
              <a:tr h="379601">
                <a:tc>
                  <a:txBody>
                    <a:bodyPr/>
                    <a:lstStyle/>
                    <a:p>
                      <a:pPr algn="l" fontAlgn="b"/>
                      <a:r>
                        <a:rPr lang="en-US" sz="2000" u="none" strike="noStrike">
                          <a:effectLst/>
                        </a:rPr>
                        <a:t>Water Fund</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$1,875,004</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$3,399,778</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$2,731,109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$668,669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$946,000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-$277,331</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36934449"/>
                  </a:ext>
                </a:extLst>
              </a:tr>
              <a:tr h="379601">
                <a:tc>
                  <a:txBody>
                    <a:bodyPr/>
                    <a:lstStyle/>
                    <a:p>
                      <a:pPr algn="l" fontAlgn="b"/>
                      <a:r>
                        <a:rPr lang="en-US" sz="2000" u="none" strike="noStrike">
                          <a:effectLst/>
                        </a:rPr>
                        <a:t>Sewer Fund</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$2,033,318</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$3,989,623</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$2,297,233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$1,692,390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$2,331,000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-$638,610</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54117570"/>
                  </a:ext>
                </a:extLst>
              </a:tr>
              <a:tr h="379601">
                <a:tc>
                  <a:txBody>
                    <a:bodyPr/>
                    <a:lstStyle/>
                    <a:p>
                      <a:pPr algn="l" fontAlgn="b"/>
                      <a:r>
                        <a:rPr lang="en-US" sz="2000" u="none" strike="noStrike">
                          <a:effectLst/>
                        </a:rPr>
                        <a:t>Sanitation</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$980,454</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$857,635</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$770,589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$87,046</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$360,000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-$272,954</a:t>
                      </a:r>
                      <a:endParaRPr lang="en-US" sz="2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98784447"/>
                  </a:ext>
                </a:extLst>
              </a:tr>
              <a:tr h="379601">
                <a:tc>
                  <a:txBody>
                    <a:bodyPr/>
                    <a:lstStyle/>
                    <a:p>
                      <a:pPr algn="l" fontAlgn="b"/>
                      <a:r>
                        <a:rPr lang="en-US" sz="2000" u="none" strike="noStrike">
                          <a:effectLst/>
                        </a:rPr>
                        <a:t>Parks and Rec</a:t>
                      </a:r>
                      <a:endParaRPr lang="en-US" sz="20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$476,099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$700,000</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a:effectLst/>
                        </a:rPr>
                        <a:t>$1,053,119</a:t>
                      </a:r>
                      <a:endParaRPr lang="en-US" sz="2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-$353,119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$81,000</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u="none" strike="noStrike" dirty="0">
                          <a:effectLst/>
                        </a:rPr>
                        <a:t>-$434,119</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86862089"/>
                  </a:ext>
                </a:extLst>
              </a:tr>
              <a:tr h="635054">
                <a:tc>
                  <a:txBody>
                    <a:bodyPr/>
                    <a:lstStyle/>
                    <a:p>
                      <a:pPr algn="l" fontAlgn="b"/>
                      <a:r>
                        <a:rPr lang="en-US" sz="2000" b="1" u="none" strike="noStrike" dirty="0">
                          <a:effectLst/>
                        </a:rPr>
                        <a:t>Total</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000" b="1" u="none" strike="noStrike" dirty="0">
                          <a:effectLst/>
                        </a:rPr>
                        <a:t> </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1" u="none" strike="noStrike" dirty="0">
                          <a:effectLst/>
                        </a:rPr>
                        <a:t>$35,341,962</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1" u="none" strike="noStrike" dirty="0">
                          <a:effectLst/>
                        </a:rPr>
                        <a:t>$30,238,847</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1" u="none" strike="noStrike" dirty="0">
                          <a:effectLst/>
                        </a:rPr>
                        <a:t>$5,103,115</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1" u="none" strike="noStrike" dirty="0">
                          <a:effectLst/>
                        </a:rPr>
                        <a:t>$8,569,500</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000" b="1" u="none" strike="noStrike" dirty="0">
                          <a:effectLst/>
                        </a:rPr>
                        <a:t>-$3,466,385</a:t>
                      </a:r>
                      <a:endParaRPr lang="en-US" sz="20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82932175"/>
                  </a:ext>
                </a:extLst>
              </a:tr>
            </a:tbl>
          </a:graphicData>
        </a:graphic>
      </p:graphicFrame>
      <p:sp>
        <p:nvSpPr>
          <p:cNvPr id="3" name="Footer Placeholder 2">
            <a:extLst>
              <a:ext uri="{FF2B5EF4-FFF2-40B4-BE49-F238E27FC236}">
                <a16:creationId xmlns:a16="http://schemas.microsoft.com/office/drawing/2014/main" id="{F368FD5F-2703-68FB-D37C-F4FA79C107E7}"/>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813736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200" dirty="0"/>
              <a:t>Good things to take note of</a:t>
            </a:r>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3200" dirty="0"/>
              <a:t>2 tree trimmers?</a:t>
            </a:r>
          </a:p>
          <a:p>
            <a:r>
              <a:rPr lang="en-US" sz="3200" dirty="0"/>
              <a:t>LED street lights </a:t>
            </a:r>
          </a:p>
          <a:p>
            <a:r>
              <a:rPr lang="en-US" sz="3200" dirty="0"/>
              <a:t>American road reconstruction</a:t>
            </a:r>
          </a:p>
          <a:p>
            <a:r>
              <a:rPr lang="en-US" sz="3200" dirty="0"/>
              <a:t>Mini excavator for electric department</a:t>
            </a:r>
          </a:p>
          <a:p>
            <a:r>
              <a:rPr lang="en-US" sz="3200" dirty="0"/>
              <a:t>Anything else? </a:t>
            </a:r>
          </a:p>
          <a:p>
            <a:pPr marL="0" indent="0">
              <a:buNone/>
            </a:pPr>
            <a:endParaRPr lang="en-US" sz="2600" dirty="0"/>
          </a:p>
        </p:txBody>
      </p:sp>
      <p:sp>
        <p:nvSpPr>
          <p:cNvPr id="4" name="Footer Placeholder 3">
            <a:extLst>
              <a:ext uri="{FF2B5EF4-FFF2-40B4-BE49-F238E27FC236}">
                <a16:creationId xmlns:a16="http://schemas.microsoft.com/office/drawing/2014/main" id="{1DE1FA63-8DD9-2035-6FD9-0E69449C7C4F}"/>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0648534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General Fund</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2600" dirty="0"/>
              <a:t>General fund can be used for any proper public purpose</a:t>
            </a:r>
          </a:p>
          <a:p>
            <a:pPr lvl="1"/>
            <a:r>
              <a:rPr lang="en-US" sz="2000" i="1" dirty="0"/>
              <a:t>Disclaimer: Consult your legal and finance department regarding purchases</a:t>
            </a:r>
          </a:p>
          <a:p>
            <a:r>
              <a:rPr lang="en-US" sz="2600" dirty="0"/>
              <a:t>What is the total of our General Fund revenue?</a:t>
            </a:r>
          </a:p>
          <a:p>
            <a:r>
              <a:rPr lang="en-US" sz="2600" dirty="0"/>
              <a:t>General Fund recurring revenue = $8,789,469 </a:t>
            </a:r>
          </a:p>
          <a:p>
            <a:r>
              <a:rPr lang="en-US" sz="2600" dirty="0"/>
              <a:t>What was your regular reoccurring expenses?</a:t>
            </a:r>
          </a:p>
          <a:p>
            <a:r>
              <a:rPr lang="en-US" sz="2600" dirty="0"/>
              <a:t>General Fund recurring expenses = $6,659,598</a:t>
            </a:r>
          </a:p>
          <a:p>
            <a:r>
              <a:rPr lang="en-US" sz="2600" dirty="0"/>
              <a:t>What is the general fund recurring surplus?</a:t>
            </a:r>
          </a:p>
          <a:p>
            <a:r>
              <a:rPr lang="en-US" sz="2600" dirty="0"/>
              <a:t>General fund recurring surplus = $2,129,871 (before capital considerations)</a:t>
            </a:r>
          </a:p>
          <a:p>
            <a:endParaRPr lang="en-US" sz="2600" dirty="0"/>
          </a:p>
          <a:p>
            <a:endParaRPr lang="en-US" sz="2600" dirty="0"/>
          </a:p>
          <a:p>
            <a:endParaRPr lang="en-US" sz="2600" dirty="0"/>
          </a:p>
        </p:txBody>
      </p:sp>
      <p:sp>
        <p:nvSpPr>
          <p:cNvPr id="4" name="Footer Placeholder 3">
            <a:extLst>
              <a:ext uri="{FF2B5EF4-FFF2-40B4-BE49-F238E27FC236}">
                <a16:creationId xmlns:a16="http://schemas.microsoft.com/office/drawing/2014/main" id="{A01AE27A-4666-3101-397C-EAC4E236179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6195209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Things to help budget Better</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2600" dirty="0"/>
              <a:t>Make sure to charge back time, equipment and material to proper funds </a:t>
            </a:r>
          </a:p>
          <a:p>
            <a:r>
              <a:rPr lang="en-US" sz="2600" dirty="0"/>
              <a:t>Actively pursue grants (for all funds).  Do not look at it like it is too heavy of a lift.  Granting agencies are generally very helpful</a:t>
            </a:r>
          </a:p>
          <a:p>
            <a:r>
              <a:rPr lang="en-US" sz="2600" dirty="0"/>
              <a:t>Not all funds can stand on their own, but need to push boards and commissions to due what is right for the city</a:t>
            </a:r>
          </a:p>
          <a:p>
            <a:r>
              <a:rPr lang="en-US" sz="2600" dirty="0"/>
              <a:t>Revaluate needs, priorities, and past assumptions</a:t>
            </a:r>
          </a:p>
          <a:p>
            <a:r>
              <a:rPr lang="en-US" sz="2600" dirty="0"/>
              <a:t>Benchmark with other entities (superiority syndrome)</a:t>
            </a:r>
          </a:p>
          <a:p>
            <a:r>
              <a:rPr lang="en-US" sz="2600" dirty="0"/>
              <a:t>Understand Level of Service expectations and law of diminishing returns</a:t>
            </a:r>
          </a:p>
          <a:p>
            <a:endParaRPr lang="en-US" sz="2600" dirty="0"/>
          </a:p>
          <a:p>
            <a:endParaRPr lang="en-US" sz="2600" dirty="0"/>
          </a:p>
          <a:p>
            <a:endParaRPr lang="en-US" sz="2600" dirty="0"/>
          </a:p>
          <a:p>
            <a:endParaRPr lang="en-US" sz="2600" dirty="0"/>
          </a:p>
          <a:p>
            <a:endParaRPr lang="en-US" sz="2600" dirty="0"/>
          </a:p>
        </p:txBody>
      </p:sp>
      <p:sp>
        <p:nvSpPr>
          <p:cNvPr id="4" name="Footer Placeholder 3">
            <a:extLst>
              <a:ext uri="{FF2B5EF4-FFF2-40B4-BE49-F238E27FC236}">
                <a16:creationId xmlns:a16="http://schemas.microsoft.com/office/drawing/2014/main" id="{3540D30B-4574-848F-D014-6AFFE8C4231E}"/>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6720943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Simpsons Garbage Man</a:t>
            </a:r>
            <a:endParaRPr lang="en-US" sz="3200" dirty="0"/>
          </a:p>
        </p:txBody>
      </p:sp>
      <p:pic>
        <p:nvPicPr>
          <p:cNvPr id="5" name="Online Media 4" title="The Garbage Man Song (HD)">
            <a:hlinkClick r:id="" action="ppaction://media"/>
            <a:extLst>
              <a:ext uri="{FF2B5EF4-FFF2-40B4-BE49-F238E27FC236}">
                <a16:creationId xmlns:a16="http://schemas.microsoft.com/office/drawing/2014/main" id="{57439763-B839-8B70-E42B-19B2013BB44E}"/>
              </a:ext>
            </a:extLst>
          </p:cNvPr>
          <p:cNvPicPr>
            <a:picLocks noGrp="1" noRot="1" noChangeAspect="1"/>
          </p:cNvPicPr>
          <p:nvPr>
            <p:ph idx="1"/>
            <a:videoFile r:link="rId1"/>
          </p:nvPr>
        </p:nvPicPr>
        <p:blipFill>
          <a:blip r:embed="rId3"/>
          <a:stretch>
            <a:fillRect/>
          </a:stretch>
        </p:blipFill>
        <p:spPr>
          <a:xfrm>
            <a:off x="1397891" y="914400"/>
            <a:ext cx="9396217" cy="5308665"/>
          </a:xfrm>
          <a:prstGeom prst="rect">
            <a:avLst/>
          </a:prstGeom>
        </p:spPr>
      </p:pic>
      <p:sp>
        <p:nvSpPr>
          <p:cNvPr id="7" name="Footer Placeholder 6">
            <a:extLst>
              <a:ext uri="{FF2B5EF4-FFF2-40B4-BE49-F238E27FC236}">
                <a16:creationId xmlns:a16="http://schemas.microsoft.com/office/drawing/2014/main" id="{BEA4AEC9-1042-E0CE-0D6F-42026989CF7A}"/>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02528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Level of Service and point of diminishing returns</a:t>
            </a:r>
            <a:endParaRPr lang="en-US" sz="3200" dirty="0"/>
          </a:p>
        </p:txBody>
      </p:sp>
      <p:pic>
        <p:nvPicPr>
          <p:cNvPr id="7" name="Content Placeholder 6">
            <a:extLst>
              <a:ext uri="{FF2B5EF4-FFF2-40B4-BE49-F238E27FC236}">
                <a16:creationId xmlns:a16="http://schemas.microsoft.com/office/drawing/2014/main" id="{DC2C2C90-0B88-55C6-5150-2368C75EB0B1}"/>
              </a:ext>
            </a:extLst>
          </p:cNvPr>
          <p:cNvPicPr>
            <a:picLocks noGrp="1" noChangeAspect="1"/>
          </p:cNvPicPr>
          <p:nvPr>
            <p:ph idx="1"/>
          </p:nvPr>
        </p:nvPicPr>
        <p:blipFill>
          <a:blip r:embed="rId2"/>
          <a:stretch>
            <a:fillRect/>
          </a:stretch>
        </p:blipFill>
        <p:spPr>
          <a:xfrm>
            <a:off x="2151736" y="1143000"/>
            <a:ext cx="7888527" cy="4906963"/>
          </a:xfrm>
        </p:spPr>
      </p:pic>
      <p:sp>
        <p:nvSpPr>
          <p:cNvPr id="8" name="TextBox 7">
            <a:extLst>
              <a:ext uri="{FF2B5EF4-FFF2-40B4-BE49-F238E27FC236}">
                <a16:creationId xmlns:a16="http://schemas.microsoft.com/office/drawing/2014/main" id="{08BEF0BD-D951-1CF1-5A4C-87B007C4A063}"/>
              </a:ext>
            </a:extLst>
          </p:cNvPr>
          <p:cNvSpPr txBox="1"/>
          <p:nvPr/>
        </p:nvSpPr>
        <p:spPr>
          <a:xfrm rot="16200000">
            <a:off x="-158234" y="3358634"/>
            <a:ext cx="4800600" cy="369332"/>
          </a:xfrm>
          <a:prstGeom prst="rect">
            <a:avLst/>
          </a:prstGeom>
          <a:solidFill>
            <a:schemeClr val="bg1"/>
          </a:solidFill>
        </p:spPr>
        <p:txBody>
          <a:bodyPr wrap="square" rtlCol="0">
            <a:spAutoFit/>
          </a:bodyPr>
          <a:lstStyle/>
          <a:p>
            <a:pPr algn="ctr"/>
            <a:r>
              <a:rPr lang="en-US" dirty="0"/>
              <a:t>Level of Service / Product / Output</a:t>
            </a:r>
          </a:p>
        </p:txBody>
      </p:sp>
      <p:sp>
        <p:nvSpPr>
          <p:cNvPr id="9" name="TextBox 8">
            <a:extLst>
              <a:ext uri="{FF2B5EF4-FFF2-40B4-BE49-F238E27FC236}">
                <a16:creationId xmlns:a16="http://schemas.microsoft.com/office/drawing/2014/main" id="{97856863-1E46-7DFA-BFCB-2F7859452051}"/>
              </a:ext>
            </a:extLst>
          </p:cNvPr>
          <p:cNvSpPr txBox="1"/>
          <p:nvPr/>
        </p:nvSpPr>
        <p:spPr>
          <a:xfrm>
            <a:off x="2743200" y="5865297"/>
            <a:ext cx="7162800" cy="369332"/>
          </a:xfrm>
          <a:prstGeom prst="rect">
            <a:avLst/>
          </a:prstGeom>
          <a:solidFill>
            <a:schemeClr val="bg1"/>
          </a:solidFill>
        </p:spPr>
        <p:txBody>
          <a:bodyPr wrap="square" rtlCol="0">
            <a:spAutoFit/>
          </a:bodyPr>
          <a:lstStyle/>
          <a:p>
            <a:pPr algn="ctr"/>
            <a:r>
              <a:rPr lang="en-US" dirty="0"/>
              <a:t>Resources</a:t>
            </a:r>
          </a:p>
        </p:txBody>
      </p:sp>
      <p:sp>
        <p:nvSpPr>
          <p:cNvPr id="3" name="Footer Placeholder 2">
            <a:extLst>
              <a:ext uri="{FF2B5EF4-FFF2-40B4-BE49-F238E27FC236}">
                <a16:creationId xmlns:a16="http://schemas.microsoft.com/office/drawing/2014/main" id="{D571F0BE-3F03-26F0-3597-96D8075B8F36}"/>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7049399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D2E06-6CB3-6645-F9DB-0FDEF9D572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9530BC-C228-9C5D-B389-3922E4633DE7}"/>
              </a:ext>
            </a:extLst>
          </p:cNvPr>
          <p:cNvSpPr>
            <a:spLocks noGrp="1"/>
          </p:cNvSpPr>
          <p:nvPr>
            <p:ph type="title"/>
          </p:nvPr>
        </p:nvSpPr>
        <p:spPr/>
        <p:txBody>
          <a:bodyPr anchor="ctr"/>
          <a:lstStyle/>
          <a:p>
            <a:r>
              <a:rPr lang="en-US" sz="3200" dirty="0"/>
              <a:t>Sunk cost fallacy</a:t>
            </a:r>
          </a:p>
        </p:txBody>
      </p:sp>
      <p:sp>
        <p:nvSpPr>
          <p:cNvPr id="4" name="Content Placeholder 3">
            <a:extLst>
              <a:ext uri="{FF2B5EF4-FFF2-40B4-BE49-F238E27FC236}">
                <a16:creationId xmlns:a16="http://schemas.microsoft.com/office/drawing/2014/main" id="{BC8B5577-4A9A-7F8E-B559-A62C38549D84}"/>
              </a:ext>
            </a:extLst>
          </p:cNvPr>
          <p:cNvSpPr>
            <a:spLocks noGrp="1"/>
          </p:cNvSpPr>
          <p:nvPr>
            <p:ph idx="1"/>
          </p:nvPr>
        </p:nvSpPr>
        <p:spPr/>
        <p:txBody>
          <a:bodyPr/>
          <a:lstStyle/>
          <a:p>
            <a:r>
              <a:rPr lang="en-US" dirty="0"/>
              <a:t>The tendency to continue an endeavor, project, or relationship because you have already invested time, money, effort into it, even when current costs outweigh any future benefits</a:t>
            </a:r>
          </a:p>
          <a:p>
            <a:r>
              <a:rPr lang="en-US" dirty="0"/>
              <a:t>Throwing good money after bad</a:t>
            </a:r>
          </a:p>
        </p:txBody>
      </p:sp>
      <p:sp>
        <p:nvSpPr>
          <p:cNvPr id="5" name="Footer Placeholder 4">
            <a:extLst>
              <a:ext uri="{FF2B5EF4-FFF2-40B4-BE49-F238E27FC236}">
                <a16:creationId xmlns:a16="http://schemas.microsoft.com/office/drawing/2014/main" id="{779169BB-5C48-6987-624D-0F1F5D76F364}"/>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4972322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B346-71FD-60AE-D799-7721D43FB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1D3D2-3751-2449-8230-674374C27086}"/>
              </a:ext>
            </a:extLst>
          </p:cNvPr>
          <p:cNvSpPr>
            <a:spLocks noGrp="1"/>
          </p:cNvSpPr>
          <p:nvPr>
            <p:ph type="title"/>
          </p:nvPr>
        </p:nvSpPr>
        <p:spPr/>
        <p:txBody>
          <a:bodyPr anchor="ctr"/>
          <a:lstStyle/>
          <a:p>
            <a:r>
              <a:rPr lang="en-US" sz="3200" dirty="0"/>
              <a:t>Sunk cost fallacy</a:t>
            </a:r>
          </a:p>
        </p:txBody>
      </p:sp>
      <p:pic>
        <p:nvPicPr>
          <p:cNvPr id="7" name="Content Placeholder 6">
            <a:extLst>
              <a:ext uri="{FF2B5EF4-FFF2-40B4-BE49-F238E27FC236}">
                <a16:creationId xmlns:a16="http://schemas.microsoft.com/office/drawing/2014/main" id="{6B521B4C-BCDD-7D75-A59F-2F78F31D203D}"/>
              </a:ext>
            </a:extLst>
          </p:cNvPr>
          <p:cNvPicPr>
            <a:picLocks noGrp="1" noChangeAspect="1"/>
          </p:cNvPicPr>
          <p:nvPr>
            <p:ph idx="1"/>
          </p:nvPr>
        </p:nvPicPr>
        <p:blipFill>
          <a:blip r:embed="rId2"/>
          <a:stretch>
            <a:fillRect/>
          </a:stretch>
        </p:blipFill>
        <p:spPr bwMode="auto">
          <a:xfrm>
            <a:off x="5943600" y="975518"/>
            <a:ext cx="5933449" cy="4906963"/>
          </a:xfrm>
          <a:prstGeom prst="rect">
            <a:avLst/>
          </a:prstGeom>
          <a:noFill/>
          <a:ln w="9525">
            <a:noFill/>
            <a:miter lim="800000"/>
            <a:headEnd/>
            <a:tailEnd/>
          </a:ln>
        </p:spPr>
      </p:pic>
      <p:pic>
        <p:nvPicPr>
          <p:cNvPr id="8" name="Picture 7" descr="Become A Decision Master: Learning to Escape a Sunk Cost Fallacy">
            <a:extLst>
              <a:ext uri="{FF2B5EF4-FFF2-40B4-BE49-F238E27FC236}">
                <a16:creationId xmlns:a16="http://schemas.microsoft.com/office/drawing/2014/main" id="{DBD8B78E-8B3E-857D-0EB8-240F83FD156D}"/>
              </a:ext>
            </a:extLst>
          </p:cNvPr>
          <p:cNvPicPr>
            <a:picLocks noChangeAspect="1"/>
          </p:cNvPicPr>
          <p:nvPr/>
        </p:nvPicPr>
        <p:blipFill>
          <a:blip r:embed="rId3"/>
          <a:stretch>
            <a:fillRect/>
          </a:stretch>
        </p:blipFill>
        <p:spPr>
          <a:xfrm>
            <a:off x="457200" y="914400"/>
            <a:ext cx="5429839" cy="5429839"/>
          </a:xfrm>
          <a:prstGeom prst="rect">
            <a:avLst/>
          </a:prstGeom>
        </p:spPr>
      </p:pic>
      <p:sp>
        <p:nvSpPr>
          <p:cNvPr id="9" name="Footer Placeholder 8">
            <a:extLst>
              <a:ext uri="{FF2B5EF4-FFF2-40B4-BE49-F238E27FC236}">
                <a16:creationId xmlns:a16="http://schemas.microsoft.com/office/drawing/2014/main" id="{57F96F8B-4614-C809-7F7D-3D0D52442EF4}"/>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40343039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F3429-EEDC-4615-A9D2-3597B6FE1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34831B-9E9A-36F2-CB75-9A3C7A93A0FB}"/>
              </a:ext>
            </a:extLst>
          </p:cNvPr>
          <p:cNvSpPr>
            <a:spLocks noGrp="1"/>
          </p:cNvSpPr>
          <p:nvPr>
            <p:ph type="title"/>
          </p:nvPr>
        </p:nvSpPr>
        <p:spPr/>
        <p:txBody>
          <a:bodyPr anchor="ctr"/>
          <a:lstStyle/>
          <a:p>
            <a:r>
              <a:rPr lang="en-US" sz="3200" dirty="0"/>
              <a:t>Sunk cost decision making</a:t>
            </a:r>
          </a:p>
        </p:txBody>
      </p:sp>
      <p:sp>
        <p:nvSpPr>
          <p:cNvPr id="4" name="Content Placeholder 3">
            <a:extLst>
              <a:ext uri="{FF2B5EF4-FFF2-40B4-BE49-F238E27FC236}">
                <a16:creationId xmlns:a16="http://schemas.microsoft.com/office/drawing/2014/main" id="{B8627888-DD40-05F5-7C9C-0BA8922CE1FD}"/>
              </a:ext>
            </a:extLst>
          </p:cNvPr>
          <p:cNvSpPr>
            <a:spLocks noGrp="1"/>
          </p:cNvSpPr>
          <p:nvPr>
            <p:ph idx="1"/>
          </p:nvPr>
        </p:nvSpPr>
        <p:spPr/>
        <p:txBody>
          <a:bodyPr/>
          <a:lstStyle/>
          <a:p>
            <a:r>
              <a:rPr lang="en-US" dirty="0"/>
              <a:t>What is irrelevant – Sunk cost</a:t>
            </a:r>
          </a:p>
          <a:p>
            <a:pPr lvl="1"/>
            <a:r>
              <a:rPr lang="en-US" dirty="0"/>
              <a:t>All previous costs (purchase cost, maintenance cost, etc.)</a:t>
            </a:r>
          </a:p>
          <a:p>
            <a:r>
              <a:rPr lang="en-US" dirty="0"/>
              <a:t>What is relevant </a:t>
            </a:r>
          </a:p>
          <a:p>
            <a:pPr lvl="1"/>
            <a:r>
              <a:rPr lang="en-US" dirty="0"/>
              <a:t>Salvage value (selling or trade in value)</a:t>
            </a:r>
          </a:p>
          <a:p>
            <a:pPr lvl="1"/>
            <a:r>
              <a:rPr lang="en-US" dirty="0"/>
              <a:t>Future maintenance/operating cost</a:t>
            </a:r>
          </a:p>
          <a:p>
            <a:pPr lvl="1"/>
            <a:r>
              <a:rPr lang="en-US" dirty="0"/>
              <a:t>Usage </a:t>
            </a:r>
          </a:p>
          <a:p>
            <a:r>
              <a:rPr lang="en-US" dirty="0"/>
              <a:t>“We shouldn’t get rid of the that piece of equipment because we already have it”</a:t>
            </a:r>
          </a:p>
        </p:txBody>
      </p:sp>
      <p:sp>
        <p:nvSpPr>
          <p:cNvPr id="5" name="Footer Placeholder 4">
            <a:extLst>
              <a:ext uri="{FF2B5EF4-FFF2-40B4-BE49-F238E27FC236}">
                <a16:creationId xmlns:a16="http://schemas.microsoft.com/office/drawing/2014/main" id="{B6A16D52-2565-E08E-28C5-3602D544AE1F}"/>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9624557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Exercise 2</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3200" dirty="0"/>
              <a:t>State reduces LGF by $1M</a:t>
            </a:r>
          </a:p>
          <a:p>
            <a:r>
              <a:rPr lang="en-US" sz="3200" dirty="0"/>
              <a:t>Telework causes your income tax revenue to decrease by $1M</a:t>
            </a:r>
          </a:p>
          <a:p>
            <a:r>
              <a:rPr lang="en-US" sz="3200" dirty="0"/>
              <a:t>Get hit with a $1M lawsuit</a:t>
            </a:r>
          </a:p>
          <a:p>
            <a:r>
              <a:rPr lang="en-US" sz="3200" dirty="0"/>
              <a:t>What is reoccurring losses and what is non-reoccurring</a:t>
            </a:r>
          </a:p>
          <a:p>
            <a:r>
              <a:rPr lang="en-US" sz="3200" dirty="0"/>
              <a:t>Determine who at each table will play a role</a:t>
            </a:r>
          </a:p>
          <a:p>
            <a:endParaRPr lang="en-US" sz="2600" dirty="0"/>
          </a:p>
          <a:p>
            <a:endParaRPr lang="en-US" sz="2600" dirty="0"/>
          </a:p>
          <a:p>
            <a:endParaRPr lang="en-US" sz="2600" dirty="0"/>
          </a:p>
        </p:txBody>
      </p:sp>
      <p:sp>
        <p:nvSpPr>
          <p:cNvPr id="4" name="Footer Placeholder 3">
            <a:extLst>
              <a:ext uri="{FF2B5EF4-FFF2-40B4-BE49-F238E27FC236}">
                <a16:creationId xmlns:a16="http://schemas.microsoft.com/office/drawing/2014/main" id="{9F62AD6D-8BDD-9B2A-6CDA-9BEAC3D66D62}"/>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808115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Roles</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3200" dirty="0"/>
              <a:t>City Council/Mayor</a:t>
            </a:r>
          </a:p>
          <a:p>
            <a:r>
              <a:rPr lang="en-US" sz="3200" dirty="0"/>
              <a:t>City Manager</a:t>
            </a:r>
          </a:p>
          <a:p>
            <a:r>
              <a:rPr lang="en-US" sz="3200" dirty="0"/>
              <a:t>Public Works Director</a:t>
            </a:r>
          </a:p>
          <a:p>
            <a:r>
              <a:rPr lang="en-US" sz="3200" dirty="0"/>
              <a:t>Police Chief</a:t>
            </a:r>
          </a:p>
          <a:p>
            <a:r>
              <a:rPr lang="en-US" sz="3200" dirty="0"/>
              <a:t>Fire Chief</a:t>
            </a:r>
          </a:p>
          <a:p>
            <a:r>
              <a:rPr lang="en-US" sz="3200" dirty="0"/>
              <a:t>Union Leader</a:t>
            </a:r>
          </a:p>
          <a:p>
            <a:r>
              <a:rPr lang="en-US" sz="3200" dirty="0"/>
              <a:t>Finance Director</a:t>
            </a:r>
          </a:p>
          <a:p>
            <a:r>
              <a:rPr lang="en-US" sz="3200" dirty="0"/>
              <a:t>Angry Citizens </a:t>
            </a:r>
          </a:p>
          <a:p>
            <a:endParaRPr lang="en-US" sz="2600" dirty="0"/>
          </a:p>
          <a:p>
            <a:endParaRPr lang="en-US" sz="2600" dirty="0"/>
          </a:p>
          <a:p>
            <a:endParaRPr lang="en-US" sz="2600" dirty="0"/>
          </a:p>
        </p:txBody>
      </p:sp>
      <p:sp>
        <p:nvSpPr>
          <p:cNvPr id="4" name="Footer Placeholder 3">
            <a:extLst>
              <a:ext uri="{FF2B5EF4-FFF2-40B4-BE49-F238E27FC236}">
                <a16:creationId xmlns:a16="http://schemas.microsoft.com/office/drawing/2014/main" id="{5C4E7B8C-3FA4-49A0-2472-4F80CF307ED5}"/>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8451576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Exercise 2</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3200" dirty="0"/>
              <a:t>Wipe out all asks and start over</a:t>
            </a:r>
          </a:p>
          <a:p>
            <a:r>
              <a:rPr lang="en-US" sz="3200" dirty="0"/>
              <a:t>Review savings measures. What should you consider implementing</a:t>
            </a:r>
          </a:p>
          <a:p>
            <a:r>
              <a:rPr lang="en-US" sz="3200" dirty="0"/>
              <a:t>What items asked for previously should you consider retaining?</a:t>
            </a:r>
          </a:p>
          <a:p>
            <a:r>
              <a:rPr lang="en-US" sz="3200" dirty="0"/>
              <a:t>Feel free to take liberties and make assumptions, this is just an exercise, have fun with it</a:t>
            </a:r>
          </a:p>
          <a:p>
            <a:endParaRPr lang="en-US" sz="2600" dirty="0"/>
          </a:p>
          <a:p>
            <a:endParaRPr lang="en-US" sz="2600" dirty="0"/>
          </a:p>
          <a:p>
            <a:endParaRPr lang="en-US" sz="2600" dirty="0"/>
          </a:p>
        </p:txBody>
      </p:sp>
      <p:sp>
        <p:nvSpPr>
          <p:cNvPr id="4" name="Footer Placeholder 3">
            <a:extLst>
              <a:ext uri="{FF2B5EF4-FFF2-40B4-BE49-F238E27FC236}">
                <a16:creationId xmlns:a16="http://schemas.microsoft.com/office/drawing/2014/main" id="{7ADDB08D-CC26-F466-4D8A-E154ECEB918B}"/>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7893947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Prior GF impacted budgets</a:t>
            </a:r>
            <a:endParaRPr lang="en-US" sz="3200" dirty="0"/>
          </a:p>
        </p:txBody>
      </p:sp>
      <p:pic>
        <p:nvPicPr>
          <p:cNvPr id="12" name="Content Placeholder 11">
            <a:extLst>
              <a:ext uri="{FF2B5EF4-FFF2-40B4-BE49-F238E27FC236}">
                <a16:creationId xmlns:a16="http://schemas.microsoft.com/office/drawing/2014/main" id="{B326EDDD-5A6E-FB76-2197-C51120964435}"/>
              </a:ext>
            </a:extLst>
          </p:cNvPr>
          <p:cNvPicPr>
            <a:picLocks noGrp="1" noChangeAspect="1"/>
          </p:cNvPicPr>
          <p:nvPr>
            <p:ph idx="1"/>
          </p:nvPr>
        </p:nvPicPr>
        <p:blipFill>
          <a:blip r:embed="rId2"/>
          <a:stretch>
            <a:fillRect/>
          </a:stretch>
        </p:blipFill>
        <p:spPr>
          <a:xfrm>
            <a:off x="46624" y="1326797"/>
            <a:ext cx="12098752" cy="4204405"/>
          </a:xfrm>
        </p:spPr>
      </p:pic>
      <p:sp>
        <p:nvSpPr>
          <p:cNvPr id="3" name="Footer Placeholder 2">
            <a:extLst>
              <a:ext uri="{FF2B5EF4-FFF2-40B4-BE49-F238E27FC236}">
                <a16:creationId xmlns:a16="http://schemas.microsoft.com/office/drawing/2014/main" id="{F692628F-01C8-D257-B1E0-D73C99D3BCB4}"/>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6109607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New GF impacted budgets</a:t>
            </a:r>
            <a:endParaRPr lang="en-US" sz="3200" dirty="0"/>
          </a:p>
        </p:txBody>
      </p:sp>
      <p:pic>
        <p:nvPicPr>
          <p:cNvPr id="16" name="Content Placeholder 15">
            <a:extLst>
              <a:ext uri="{FF2B5EF4-FFF2-40B4-BE49-F238E27FC236}">
                <a16:creationId xmlns:a16="http://schemas.microsoft.com/office/drawing/2014/main" id="{C9FC7391-3E6B-E2CD-06DA-63B7B1800929}"/>
              </a:ext>
            </a:extLst>
          </p:cNvPr>
          <p:cNvPicPr>
            <a:picLocks noGrp="1" noChangeAspect="1"/>
          </p:cNvPicPr>
          <p:nvPr>
            <p:ph idx="1"/>
          </p:nvPr>
        </p:nvPicPr>
        <p:blipFill>
          <a:blip r:embed="rId2"/>
          <a:stretch>
            <a:fillRect/>
          </a:stretch>
        </p:blipFill>
        <p:spPr>
          <a:xfrm>
            <a:off x="263047" y="1371600"/>
            <a:ext cx="11665906" cy="4327822"/>
          </a:xfrm>
        </p:spPr>
      </p:pic>
      <p:sp>
        <p:nvSpPr>
          <p:cNvPr id="3" name="Footer Placeholder 2">
            <a:extLst>
              <a:ext uri="{FF2B5EF4-FFF2-40B4-BE49-F238E27FC236}">
                <a16:creationId xmlns:a16="http://schemas.microsoft.com/office/drawing/2014/main" id="{28ACB5E4-EE82-A630-8214-F0091F44AC2C}"/>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7107368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Potential Savings measures (other ideas?)</a:t>
            </a:r>
            <a:endParaRPr lang="en-US" sz="3200" dirty="0"/>
          </a:p>
        </p:txBody>
      </p:sp>
      <p:pic>
        <p:nvPicPr>
          <p:cNvPr id="15" name="Content Placeholder 14">
            <a:extLst>
              <a:ext uri="{FF2B5EF4-FFF2-40B4-BE49-F238E27FC236}">
                <a16:creationId xmlns:a16="http://schemas.microsoft.com/office/drawing/2014/main" id="{874B476E-CCF4-2C4C-B11E-EDA8B57F498D}"/>
              </a:ext>
            </a:extLst>
          </p:cNvPr>
          <p:cNvPicPr>
            <a:picLocks noGrp="1" noChangeAspect="1"/>
          </p:cNvPicPr>
          <p:nvPr>
            <p:ph idx="1"/>
          </p:nvPr>
        </p:nvPicPr>
        <p:blipFill>
          <a:blip r:embed="rId2"/>
          <a:stretch>
            <a:fillRect/>
          </a:stretch>
        </p:blipFill>
        <p:spPr>
          <a:xfrm>
            <a:off x="1147072" y="1300636"/>
            <a:ext cx="9897856" cy="4591691"/>
          </a:xfrm>
        </p:spPr>
      </p:pic>
      <p:sp>
        <p:nvSpPr>
          <p:cNvPr id="3" name="Footer Placeholder 2">
            <a:extLst>
              <a:ext uri="{FF2B5EF4-FFF2-40B4-BE49-F238E27FC236}">
                <a16:creationId xmlns:a16="http://schemas.microsoft.com/office/drawing/2014/main" id="{44A1328A-DBE1-A729-67D4-B63745996C53}"/>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393621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Old Budget Asks</a:t>
            </a:r>
            <a:endParaRPr lang="en-US" sz="3200" dirty="0"/>
          </a:p>
        </p:txBody>
      </p:sp>
      <p:pic>
        <p:nvPicPr>
          <p:cNvPr id="16" name="Content Placeholder 15">
            <a:extLst>
              <a:ext uri="{FF2B5EF4-FFF2-40B4-BE49-F238E27FC236}">
                <a16:creationId xmlns:a16="http://schemas.microsoft.com/office/drawing/2014/main" id="{18381652-55FD-CD4E-B496-FCB0104D7925}"/>
              </a:ext>
            </a:extLst>
          </p:cNvPr>
          <p:cNvPicPr>
            <a:picLocks noGrp="1" noChangeAspect="1"/>
          </p:cNvPicPr>
          <p:nvPr>
            <p:ph idx="1"/>
          </p:nvPr>
        </p:nvPicPr>
        <p:blipFill>
          <a:blip r:embed="rId2"/>
          <a:stretch>
            <a:fillRect/>
          </a:stretch>
        </p:blipFill>
        <p:spPr>
          <a:xfrm>
            <a:off x="183605" y="1066800"/>
            <a:ext cx="11824789" cy="4963786"/>
          </a:xfrm>
        </p:spPr>
      </p:pic>
      <p:sp>
        <p:nvSpPr>
          <p:cNvPr id="3" name="Footer Placeholder 2">
            <a:extLst>
              <a:ext uri="{FF2B5EF4-FFF2-40B4-BE49-F238E27FC236}">
                <a16:creationId xmlns:a16="http://schemas.microsoft.com/office/drawing/2014/main" id="{64653BD0-05EE-F183-FD24-B113365B0FC9}"/>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6966338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Old Budget Asks</a:t>
            </a:r>
            <a:endParaRPr lang="en-US" sz="3200" dirty="0"/>
          </a:p>
        </p:txBody>
      </p:sp>
      <p:pic>
        <p:nvPicPr>
          <p:cNvPr id="11" name="Content Placeholder 10">
            <a:extLst>
              <a:ext uri="{FF2B5EF4-FFF2-40B4-BE49-F238E27FC236}">
                <a16:creationId xmlns:a16="http://schemas.microsoft.com/office/drawing/2014/main" id="{7354A4C4-15A1-4FFD-E0EE-AE9EA6CDC944}"/>
              </a:ext>
            </a:extLst>
          </p:cNvPr>
          <p:cNvPicPr>
            <a:picLocks noGrp="1" noChangeAspect="1"/>
          </p:cNvPicPr>
          <p:nvPr>
            <p:ph idx="1"/>
          </p:nvPr>
        </p:nvPicPr>
        <p:blipFill>
          <a:blip r:embed="rId2"/>
          <a:stretch>
            <a:fillRect/>
          </a:stretch>
        </p:blipFill>
        <p:spPr>
          <a:xfrm>
            <a:off x="381000" y="2047784"/>
            <a:ext cx="11581407" cy="2762432"/>
          </a:xfrm>
        </p:spPr>
      </p:pic>
      <p:sp>
        <p:nvSpPr>
          <p:cNvPr id="3" name="Footer Placeholder 2">
            <a:extLst>
              <a:ext uri="{FF2B5EF4-FFF2-40B4-BE49-F238E27FC236}">
                <a16:creationId xmlns:a16="http://schemas.microsoft.com/office/drawing/2014/main" id="{8BE51227-62D4-D9FA-D545-7EB1C8638D7D}"/>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56084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Make your case</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3200" dirty="0"/>
              <a:t>Each role has to work with the city manager to recommend items to city council </a:t>
            </a:r>
          </a:p>
          <a:p>
            <a:r>
              <a:rPr lang="en-US" sz="3200" dirty="0"/>
              <a:t>City manager can recommend a-la-carte options to council and can get feedback from council</a:t>
            </a:r>
          </a:p>
          <a:p>
            <a:r>
              <a:rPr lang="en-US" sz="3200" dirty="0"/>
              <a:t>Feel free to make recommendations for long term financial stability of the city (future planning)</a:t>
            </a:r>
          </a:p>
          <a:p>
            <a:r>
              <a:rPr lang="en-US" sz="3200" dirty="0"/>
              <a:t>City council can choose to go with recommendation of the city manager or can make other choices.  </a:t>
            </a:r>
          </a:p>
          <a:p>
            <a:r>
              <a:rPr lang="en-US" sz="3200" dirty="0"/>
              <a:t>Try your best to work together, but there </a:t>
            </a:r>
            <a:r>
              <a:rPr lang="en-US" sz="3200" b="1" u="sng" dirty="0"/>
              <a:t>should not </a:t>
            </a:r>
            <a:r>
              <a:rPr lang="en-US" sz="3200" dirty="0"/>
              <a:t>be agreement.  Looking for alignment not agreement. </a:t>
            </a:r>
          </a:p>
          <a:p>
            <a:endParaRPr lang="en-US" sz="2600" dirty="0"/>
          </a:p>
          <a:p>
            <a:endParaRPr lang="en-US" sz="2600" dirty="0"/>
          </a:p>
          <a:p>
            <a:endParaRPr lang="en-US" sz="2600" dirty="0"/>
          </a:p>
        </p:txBody>
      </p:sp>
      <p:sp>
        <p:nvSpPr>
          <p:cNvPr id="4" name="Footer Placeholder 3">
            <a:extLst>
              <a:ext uri="{FF2B5EF4-FFF2-40B4-BE49-F238E27FC236}">
                <a16:creationId xmlns:a16="http://schemas.microsoft.com/office/drawing/2014/main" id="{DF2A3B48-AC83-A503-B6F9-EEE2BD2CC02F}"/>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34788412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3600" dirty="0"/>
              <a:t>Report out</a:t>
            </a:r>
            <a:endParaRPr lang="en-US" sz="3200" dirty="0"/>
          </a:p>
        </p:txBody>
      </p:sp>
      <p:sp>
        <p:nvSpPr>
          <p:cNvPr id="3" name="Content Placeholder 3">
            <a:extLst>
              <a:ext uri="{FF2B5EF4-FFF2-40B4-BE49-F238E27FC236}">
                <a16:creationId xmlns:a16="http://schemas.microsoft.com/office/drawing/2014/main" id="{8F8C909B-562A-C5C2-5481-6D592A7E5DFA}"/>
              </a:ext>
            </a:extLst>
          </p:cNvPr>
          <p:cNvSpPr>
            <a:spLocks noGrp="1"/>
          </p:cNvSpPr>
          <p:nvPr>
            <p:ph idx="1"/>
          </p:nvPr>
        </p:nvSpPr>
        <p:spPr>
          <a:xfrm>
            <a:off x="571500" y="975518"/>
            <a:ext cx="11049000" cy="5349082"/>
          </a:xfrm>
        </p:spPr>
        <p:txBody>
          <a:bodyPr/>
          <a:lstStyle/>
          <a:p>
            <a:r>
              <a:rPr lang="en-US" sz="3200" dirty="0"/>
              <a:t>City Council reports out to the whole group on decisions </a:t>
            </a:r>
          </a:p>
          <a:p>
            <a:r>
              <a:rPr lang="en-US" sz="3200" dirty="0"/>
              <a:t>Think about these questions</a:t>
            </a:r>
          </a:p>
          <a:p>
            <a:pPr lvl="1"/>
            <a:r>
              <a:rPr lang="en-US" sz="2400" dirty="0"/>
              <a:t>Which party had the greatest impact on decisions? </a:t>
            </a:r>
          </a:p>
          <a:p>
            <a:pPr marL="914400" lvl="2" indent="0">
              <a:buNone/>
            </a:pPr>
            <a:r>
              <a:rPr lang="en-US" sz="2400" i="1" dirty="0"/>
              <a:t>(City Council/Mayor, City Manager, Public Works Director, Police Chief, Fire Chief, Union Leader, Finance Director, Angry Citizens) </a:t>
            </a:r>
          </a:p>
          <a:p>
            <a:pPr lvl="1"/>
            <a:r>
              <a:rPr lang="en-US" sz="2400" dirty="0"/>
              <a:t>How did the personalities impact the decision?</a:t>
            </a:r>
          </a:p>
          <a:p>
            <a:pPr lvl="1"/>
            <a:r>
              <a:rPr lang="en-US" sz="2400" dirty="0"/>
              <a:t>What items absolutely had to stay in?</a:t>
            </a:r>
          </a:p>
          <a:p>
            <a:pPr lvl="1"/>
            <a:r>
              <a:rPr lang="en-US" sz="2400" dirty="0"/>
              <a:t>What were some of the easiest items to not fund (or cut)?</a:t>
            </a:r>
          </a:p>
          <a:p>
            <a:pPr lvl="1"/>
            <a:r>
              <a:rPr lang="en-US" sz="2400" dirty="0"/>
              <a:t>What was the hardest item to not fund (or cut), but ultimately cut?</a:t>
            </a:r>
          </a:p>
          <a:p>
            <a:pPr lvl="1"/>
            <a:r>
              <a:rPr lang="en-US" sz="2400" dirty="0"/>
              <a:t>Any ideas on how to fund that water park? (might have forgot about that one)</a:t>
            </a:r>
          </a:p>
          <a:p>
            <a:endParaRPr lang="en-US" sz="2600" dirty="0"/>
          </a:p>
          <a:p>
            <a:endParaRPr lang="en-US" sz="2600" dirty="0"/>
          </a:p>
          <a:p>
            <a:endParaRPr lang="en-US" sz="2600" dirty="0"/>
          </a:p>
        </p:txBody>
      </p:sp>
      <p:sp>
        <p:nvSpPr>
          <p:cNvPr id="4" name="Footer Placeholder 3">
            <a:extLst>
              <a:ext uri="{FF2B5EF4-FFF2-40B4-BE49-F238E27FC236}">
                <a16:creationId xmlns:a16="http://schemas.microsoft.com/office/drawing/2014/main" id="{9697711C-E883-325C-4F4B-70D7AD06F5D7}"/>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pic>
        <p:nvPicPr>
          <p:cNvPr id="5" name="Content Placeholder 6">
            <a:extLst>
              <a:ext uri="{FF2B5EF4-FFF2-40B4-BE49-F238E27FC236}">
                <a16:creationId xmlns:a16="http://schemas.microsoft.com/office/drawing/2014/main" id="{62B79FC9-1C29-D0EE-E8DB-25872CAFA7F9}"/>
              </a:ext>
            </a:extLst>
          </p:cNvPr>
          <p:cNvPicPr>
            <a:picLocks noChangeAspect="1"/>
          </p:cNvPicPr>
          <p:nvPr/>
        </p:nvPicPr>
        <p:blipFill>
          <a:blip r:embed="rId2"/>
          <a:stretch>
            <a:fillRect/>
          </a:stretch>
        </p:blipFill>
        <p:spPr bwMode="auto">
          <a:xfrm>
            <a:off x="9204018" y="2971800"/>
            <a:ext cx="1758404" cy="1752600"/>
          </a:xfrm>
          <a:prstGeom prst="rect">
            <a:avLst/>
          </a:prstGeom>
          <a:noFill/>
          <a:ln w="9525">
            <a:noFill/>
            <a:miter lim="800000"/>
            <a:headEnd/>
            <a:tailEnd/>
          </a:ln>
        </p:spPr>
      </p:pic>
    </p:spTree>
    <p:extLst>
      <p:ext uri="{BB962C8B-B14F-4D97-AF65-F5344CB8AC3E}">
        <p14:creationId xmlns:p14="http://schemas.microsoft.com/office/powerpoint/2010/main" val="10069298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5_21_2024 12_44_59 PM (UTC-04_00)">
            <a:hlinkClick r:id="" action="ppaction://media"/>
            <a:extLst>
              <a:ext uri="{FF2B5EF4-FFF2-40B4-BE49-F238E27FC236}">
                <a16:creationId xmlns:a16="http://schemas.microsoft.com/office/drawing/2014/main" id="{C07484D1-E1C2-B40C-D3DF-85AC591DA57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43212" y="895348"/>
            <a:ext cx="9145555" cy="6097036"/>
          </a:xfrm>
          <a:prstGeom prst="rect">
            <a:avLst/>
          </a:prstGeom>
        </p:spPr>
      </p:pic>
      <p:sp>
        <p:nvSpPr>
          <p:cNvPr id="6" name="Title 1">
            <a:extLst>
              <a:ext uri="{FF2B5EF4-FFF2-40B4-BE49-F238E27FC236}">
                <a16:creationId xmlns:a16="http://schemas.microsoft.com/office/drawing/2014/main" id="{959A6159-E61E-9078-BFC3-DFD4140544D5}"/>
              </a:ext>
            </a:extLst>
          </p:cNvPr>
          <p:cNvSpPr txBox="1">
            <a:spLocks/>
          </p:cNvSpPr>
          <p:nvPr/>
        </p:nvSpPr>
        <p:spPr>
          <a:xfrm>
            <a:off x="0" y="0"/>
            <a:ext cx="12192000" cy="914400"/>
          </a:xfrm>
          <a:prstGeom prst="rect">
            <a:avLst/>
          </a:prstGeom>
        </p:spPr>
        <p:txBody>
          <a:bodyPr/>
          <a:lstStyle>
            <a:lvl1pPr algn="l" rtl="0" eaLnBrk="1" fontAlgn="base" hangingPunct="1">
              <a:spcBef>
                <a:spcPct val="0"/>
              </a:spcBef>
              <a:spcAft>
                <a:spcPct val="0"/>
              </a:spcAft>
              <a:defRPr sz="3600" b="1" cap="all" normalizeH="0" baseline="0">
                <a:solidFill>
                  <a:schemeClr val="bg1"/>
                </a:solidFill>
                <a:latin typeface="+mj-lt"/>
                <a:ea typeface="+mj-ea"/>
                <a:cs typeface="+mj-cs"/>
              </a:defRPr>
            </a:lvl1pPr>
            <a:lvl2pPr algn="ctr" rtl="0" eaLnBrk="1" fontAlgn="base" hangingPunct="1">
              <a:spcBef>
                <a:spcPct val="0"/>
              </a:spcBef>
              <a:spcAft>
                <a:spcPct val="0"/>
              </a:spcAft>
              <a:defRPr sz="4000" b="1">
                <a:solidFill>
                  <a:schemeClr val="bg1"/>
                </a:solidFill>
                <a:latin typeface="Georgia" pitchFamily="18" charset="0"/>
              </a:defRPr>
            </a:lvl2pPr>
            <a:lvl3pPr algn="ctr" rtl="0" eaLnBrk="1" fontAlgn="base" hangingPunct="1">
              <a:spcBef>
                <a:spcPct val="0"/>
              </a:spcBef>
              <a:spcAft>
                <a:spcPct val="0"/>
              </a:spcAft>
              <a:defRPr sz="4000" b="1">
                <a:solidFill>
                  <a:schemeClr val="bg1"/>
                </a:solidFill>
                <a:latin typeface="Georgia" pitchFamily="18" charset="0"/>
              </a:defRPr>
            </a:lvl3pPr>
            <a:lvl4pPr algn="ctr" rtl="0" eaLnBrk="1" fontAlgn="base" hangingPunct="1">
              <a:spcBef>
                <a:spcPct val="0"/>
              </a:spcBef>
              <a:spcAft>
                <a:spcPct val="0"/>
              </a:spcAft>
              <a:defRPr sz="4000" b="1">
                <a:solidFill>
                  <a:schemeClr val="bg1"/>
                </a:solidFill>
                <a:latin typeface="Georgia" pitchFamily="18" charset="0"/>
              </a:defRPr>
            </a:lvl4pPr>
            <a:lvl5pPr algn="ctr" rtl="0" eaLnBrk="1" fontAlgn="base" hangingPunct="1">
              <a:spcBef>
                <a:spcPct val="0"/>
              </a:spcBef>
              <a:spcAft>
                <a:spcPct val="0"/>
              </a:spcAft>
              <a:defRPr sz="4000" b="1">
                <a:solidFill>
                  <a:schemeClr val="bg1"/>
                </a:solidFill>
                <a:latin typeface="Georgia" pitchFamily="18" charset="0"/>
              </a:defRPr>
            </a:lvl5pPr>
            <a:lvl6pPr marL="457200" algn="ctr" rtl="0" eaLnBrk="1" fontAlgn="base" hangingPunct="1">
              <a:spcBef>
                <a:spcPct val="0"/>
              </a:spcBef>
              <a:spcAft>
                <a:spcPct val="0"/>
              </a:spcAft>
              <a:defRPr sz="4000" b="1">
                <a:solidFill>
                  <a:schemeClr val="bg1"/>
                </a:solidFill>
                <a:latin typeface="Georgia" pitchFamily="18" charset="0"/>
              </a:defRPr>
            </a:lvl6pPr>
            <a:lvl7pPr marL="914400" algn="ctr" rtl="0" eaLnBrk="1" fontAlgn="base" hangingPunct="1">
              <a:spcBef>
                <a:spcPct val="0"/>
              </a:spcBef>
              <a:spcAft>
                <a:spcPct val="0"/>
              </a:spcAft>
              <a:defRPr sz="4000" b="1">
                <a:solidFill>
                  <a:schemeClr val="bg1"/>
                </a:solidFill>
                <a:latin typeface="Georgia" pitchFamily="18" charset="0"/>
              </a:defRPr>
            </a:lvl7pPr>
            <a:lvl8pPr marL="1371600" algn="ctr" rtl="0" eaLnBrk="1" fontAlgn="base" hangingPunct="1">
              <a:spcBef>
                <a:spcPct val="0"/>
              </a:spcBef>
              <a:spcAft>
                <a:spcPct val="0"/>
              </a:spcAft>
              <a:defRPr sz="4000" b="1">
                <a:solidFill>
                  <a:schemeClr val="bg1"/>
                </a:solidFill>
                <a:latin typeface="Georgia" pitchFamily="18" charset="0"/>
              </a:defRPr>
            </a:lvl8pPr>
            <a:lvl9pPr marL="1828800" algn="ctr" rtl="0" eaLnBrk="1" fontAlgn="base" hangingPunct="1">
              <a:spcBef>
                <a:spcPct val="0"/>
              </a:spcBef>
              <a:spcAft>
                <a:spcPct val="0"/>
              </a:spcAft>
              <a:defRPr sz="4000" b="1">
                <a:solidFill>
                  <a:schemeClr val="bg1"/>
                </a:solidFill>
                <a:latin typeface="Georgia" pitchFamily="18" charset="0"/>
              </a:defRPr>
            </a:lvl9pPr>
          </a:lstStyle>
          <a:p>
            <a:pPr>
              <a:lnSpc>
                <a:spcPct val="200000"/>
              </a:lnSpc>
            </a:pPr>
            <a:endParaRPr lang="en-US" kern="0" dirty="0"/>
          </a:p>
        </p:txBody>
      </p:sp>
      <p:sp>
        <p:nvSpPr>
          <p:cNvPr id="13" name="Title 1">
            <a:extLst>
              <a:ext uri="{FF2B5EF4-FFF2-40B4-BE49-F238E27FC236}">
                <a16:creationId xmlns:a16="http://schemas.microsoft.com/office/drawing/2014/main" id="{29F0FBEF-CE05-FCDE-44EF-CA00B50EE454}"/>
              </a:ext>
            </a:extLst>
          </p:cNvPr>
          <p:cNvSpPr txBox="1">
            <a:spLocks/>
          </p:cNvSpPr>
          <p:nvPr/>
        </p:nvSpPr>
        <p:spPr>
          <a:xfrm>
            <a:off x="0" y="0"/>
            <a:ext cx="12192000" cy="914400"/>
          </a:xfrm>
          <a:prstGeom prst="rect">
            <a:avLst/>
          </a:prstGeom>
          <a:solidFill>
            <a:schemeClr val="tx2"/>
          </a:solidFill>
        </p:spPr>
        <p:txBody>
          <a:bodyPr/>
          <a:lstStyle>
            <a:lvl1pPr algn="l" rtl="0" eaLnBrk="1" fontAlgn="base" hangingPunct="1">
              <a:spcBef>
                <a:spcPct val="0"/>
              </a:spcBef>
              <a:spcAft>
                <a:spcPct val="0"/>
              </a:spcAft>
              <a:defRPr sz="3600" b="1" cap="all" normalizeH="0" baseline="0">
                <a:solidFill>
                  <a:schemeClr val="bg1"/>
                </a:solidFill>
                <a:latin typeface="+mj-lt"/>
                <a:ea typeface="+mj-ea"/>
                <a:cs typeface="+mj-cs"/>
              </a:defRPr>
            </a:lvl1pPr>
            <a:lvl2pPr algn="ctr" rtl="0" eaLnBrk="1" fontAlgn="base" hangingPunct="1">
              <a:spcBef>
                <a:spcPct val="0"/>
              </a:spcBef>
              <a:spcAft>
                <a:spcPct val="0"/>
              </a:spcAft>
              <a:defRPr sz="4000" b="1">
                <a:solidFill>
                  <a:schemeClr val="bg1"/>
                </a:solidFill>
                <a:latin typeface="Georgia" pitchFamily="18" charset="0"/>
              </a:defRPr>
            </a:lvl2pPr>
            <a:lvl3pPr algn="ctr" rtl="0" eaLnBrk="1" fontAlgn="base" hangingPunct="1">
              <a:spcBef>
                <a:spcPct val="0"/>
              </a:spcBef>
              <a:spcAft>
                <a:spcPct val="0"/>
              </a:spcAft>
              <a:defRPr sz="4000" b="1">
                <a:solidFill>
                  <a:schemeClr val="bg1"/>
                </a:solidFill>
                <a:latin typeface="Georgia" pitchFamily="18" charset="0"/>
              </a:defRPr>
            </a:lvl3pPr>
            <a:lvl4pPr algn="ctr" rtl="0" eaLnBrk="1" fontAlgn="base" hangingPunct="1">
              <a:spcBef>
                <a:spcPct val="0"/>
              </a:spcBef>
              <a:spcAft>
                <a:spcPct val="0"/>
              </a:spcAft>
              <a:defRPr sz="4000" b="1">
                <a:solidFill>
                  <a:schemeClr val="bg1"/>
                </a:solidFill>
                <a:latin typeface="Georgia" pitchFamily="18" charset="0"/>
              </a:defRPr>
            </a:lvl4pPr>
            <a:lvl5pPr algn="ctr" rtl="0" eaLnBrk="1" fontAlgn="base" hangingPunct="1">
              <a:spcBef>
                <a:spcPct val="0"/>
              </a:spcBef>
              <a:spcAft>
                <a:spcPct val="0"/>
              </a:spcAft>
              <a:defRPr sz="4000" b="1">
                <a:solidFill>
                  <a:schemeClr val="bg1"/>
                </a:solidFill>
                <a:latin typeface="Georgia" pitchFamily="18" charset="0"/>
              </a:defRPr>
            </a:lvl5pPr>
            <a:lvl6pPr marL="457200" algn="ctr" rtl="0" eaLnBrk="1" fontAlgn="base" hangingPunct="1">
              <a:spcBef>
                <a:spcPct val="0"/>
              </a:spcBef>
              <a:spcAft>
                <a:spcPct val="0"/>
              </a:spcAft>
              <a:defRPr sz="4000" b="1">
                <a:solidFill>
                  <a:schemeClr val="bg1"/>
                </a:solidFill>
                <a:latin typeface="Georgia" pitchFamily="18" charset="0"/>
              </a:defRPr>
            </a:lvl6pPr>
            <a:lvl7pPr marL="914400" algn="ctr" rtl="0" eaLnBrk="1" fontAlgn="base" hangingPunct="1">
              <a:spcBef>
                <a:spcPct val="0"/>
              </a:spcBef>
              <a:spcAft>
                <a:spcPct val="0"/>
              </a:spcAft>
              <a:defRPr sz="4000" b="1">
                <a:solidFill>
                  <a:schemeClr val="bg1"/>
                </a:solidFill>
                <a:latin typeface="Georgia" pitchFamily="18" charset="0"/>
              </a:defRPr>
            </a:lvl7pPr>
            <a:lvl8pPr marL="1371600" algn="ctr" rtl="0" eaLnBrk="1" fontAlgn="base" hangingPunct="1">
              <a:spcBef>
                <a:spcPct val="0"/>
              </a:spcBef>
              <a:spcAft>
                <a:spcPct val="0"/>
              </a:spcAft>
              <a:defRPr sz="4000" b="1">
                <a:solidFill>
                  <a:schemeClr val="bg1"/>
                </a:solidFill>
                <a:latin typeface="Georgia" pitchFamily="18" charset="0"/>
              </a:defRPr>
            </a:lvl8pPr>
            <a:lvl9pPr marL="1828800" algn="ctr" rtl="0" eaLnBrk="1" fontAlgn="base" hangingPunct="1">
              <a:spcBef>
                <a:spcPct val="0"/>
              </a:spcBef>
              <a:spcAft>
                <a:spcPct val="0"/>
              </a:spcAft>
              <a:defRPr sz="4000" b="1">
                <a:solidFill>
                  <a:schemeClr val="bg1"/>
                </a:solidFill>
                <a:latin typeface="Georgia" pitchFamily="18" charset="0"/>
              </a:defRPr>
            </a:lvl9pPr>
          </a:lstStyle>
          <a:p>
            <a:pPr>
              <a:lnSpc>
                <a:spcPct val="200000"/>
              </a:lnSpc>
            </a:pPr>
            <a:r>
              <a:rPr lang="en-US" kern="0" dirty="0"/>
              <a:t>   ANDRETTI MANEUVER</a:t>
            </a:r>
          </a:p>
        </p:txBody>
      </p:sp>
    </p:spTree>
    <p:extLst>
      <p:ext uri="{BB962C8B-B14F-4D97-AF65-F5344CB8AC3E}">
        <p14:creationId xmlns:p14="http://schemas.microsoft.com/office/powerpoint/2010/main" val="56425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45A3-5A2C-405F-9F70-C5298B8217DD}"/>
              </a:ext>
            </a:extLst>
          </p:cNvPr>
          <p:cNvSpPr>
            <a:spLocks noGrp="1"/>
          </p:cNvSpPr>
          <p:nvPr>
            <p:ph type="title"/>
          </p:nvPr>
        </p:nvSpPr>
        <p:spPr/>
        <p:txBody>
          <a:bodyPr/>
          <a:lstStyle/>
          <a:p>
            <a:r>
              <a:rPr lang="en-US" dirty="0"/>
              <a:t>Distracted Driving</a:t>
            </a:r>
          </a:p>
        </p:txBody>
      </p:sp>
      <p:pic>
        <p:nvPicPr>
          <p:cNvPr id="6" name="5_12_2022 7_02_29 AM (UTC-04_00)">
            <a:hlinkClick r:id="" action="ppaction://media"/>
            <a:extLst>
              <a:ext uri="{FF2B5EF4-FFF2-40B4-BE49-F238E27FC236}">
                <a16:creationId xmlns:a16="http://schemas.microsoft.com/office/drawing/2014/main" id="{F558C57C-0F8D-EA34-1470-845E08C277EB}"/>
              </a:ext>
            </a:extLst>
          </p:cNvPr>
          <p:cNvPicPr>
            <a:picLocks noGrp="1" noChangeAspect="1"/>
          </p:cNvPicPr>
          <p:nvPr>
            <p:ph idx="1"/>
            <a:videoFile r:link="rId1"/>
            <p:extLst>
              <p:ext uri="{DAA4B4D4-6D71-4841-9C94-3DE7FCFB9230}">
                <p14:media xmlns:p14="http://schemas.microsoft.com/office/powerpoint/2010/main" r:embed="rId2">
                  <p14:trim st="22731" end="71880"/>
                </p14:media>
              </p:ext>
            </p:extLst>
          </p:nvPr>
        </p:nvPicPr>
        <p:blipFill>
          <a:blip r:embed="rId4"/>
          <a:stretch>
            <a:fillRect/>
          </a:stretch>
        </p:blipFill>
        <p:spPr>
          <a:xfrm>
            <a:off x="1733550" y="1143000"/>
            <a:ext cx="8723313" cy="4906963"/>
          </a:xfrm>
        </p:spPr>
      </p:pic>
      <p:sp>
        <p:nvSpPr>
          <p:cNvPr id="3" name="Footer Placeholder 2">
            <a:extLst>
              <a:ext uri="{FF2B5EF4-FFF2-40B4-BE49-F238E27FC236}">
                <a16:creationId xmlns:a16="http://schemas.microsoft.com/office/drawing/2014/main" id="{4EB0BB6F-99FB-AE1F-2EFF-02F20C17C1D3}"/>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11985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45A3-5A2C-405F-9F70-C5298B8217DD}"/>
              </a:ext>
            </a:extLst>
          </p:cNvPr>
          <p:cNvSpPr>
            <a:spLocks noGrp="1"/>
          </p:cNvSpPr>
          <p:nvPr>
            <p:ph type="title"/>
          </p:nvPr>
        </p:nvSpPr>
        <p:spPr/>
        <p:txBody>
          <a:bodyPr/>
          <a:lstStyle/>
          <a:p>
            <a:r>
              <a:rPr lang="en-US" dirty="0"/>
              <a:t>Rossford Police</a:t>
            </a:r>
          </a:p>
        </p:txBody>
      </p:sp>
      <p:pic>
        <p:nvPicPr>
          <p:cNvPr id="7" name="EB5CA17B">
            <a:hlinkClick r:id="" action="ppaction://media"/>
            <a:extLst>
              <a:ext uri="{FF2B5EF4-FFF2-40B4-BE49-F238E27FC236}">
                <a16:creationId xmlns:a16="http://schemas.microsoft.com/office/drawing/2014/main" id="{B6BE8476-5A2F-99CF-3A8C-E9750565549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17713" y="835025"/>
            <a:ext cx="8002587" cy="6002338"/>
          </a:xfrm>
        </p:spPr>
      </p:pic>
      <p:sp>
        <p:nvSpPr>
          <p:cNvPr id="3" name="Footer Placeholder 2">
            <a:extLst>
              <a:ext uri="{FF2B5EF4-FFF2-40B4-BE49-F238E27FC236}">
                <a16:creationId xmlns:a16="http://schemas.microsoft.com/office/drawing/2014/main" id="{E0313DC0-B68D-251E-2370-FBBB181FC21A}"/>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0208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75F1BD-07D9-4E34-8653-345C157B7B47}"/>
              </a:ext>
            </a:extLst>
          </p:cNvPr>
          <p:cNvSpPr txBox="1">
            <a:spLocks/>
          </p:cNvSpPr>
          <p:nvPr/>
        </p:nvSpPr>
        <p:spPr bwMode="auto">
          <a:xfrm>
            <a:off x="0" y="-1"/>
            <a:ext cx="12192000" cy="895349"/>
          </a:xfrm>
          <a:prstGeom prst="rect">
            <a:avLst/>
          </a:prstGeom>
          <a:solidFill>
            <a:srgbClr val="0E3F75"/>
          </a:solidFill>
          <a:ln w="9525">
            <a:noFill/>
            <a:miter lim="800000"/>
            <a:headEnd/>
            <a:tailEnd/>
          </a:ln>
        </p:spPr>
        <p:txBody>
          <a:bodyPr vert="horz" wrap="square" lIns="365760" tIns="91440" rIns="365760" bIns="0" numCol="1" anchor="b" anchorCtr="0" compatLnSpc="1">
            <a:prstTxWarp prst="textNoShape">
              <a:avLst/>
            </a:prstTxWarp>
          </a:bodyPr>
          <a:lstStyle>
            <a:lvl1pPr algn="l" rtl="0" eaLnBrk="1" fontAlgn="base" hangingPunct="1">
              <a:spcBef>
                <a:spcPct val="0"/>
              </a:spcBef>
              <a:spcAft>
                <a:spcPct val="0"/>
              </a:spcAft>
              <a:defRPr sz="3600" b="0" cap="all" normalizeH="0" baseline="0">
                <a:solidFill>
                  <a:schemeClr val="bg1"/>
                </a:solidFill>
                <a:latin typeface="+mj-lt"/>
                <a:ea typeface="+mj-ea"/>
                <a:cs typeface="+mj-cs"/>
              </a:defRPr>
            </a:lvl1pPr>
            <a:lvl2pPr algn="ctr" rtl="0" eaLnBrk="1" fontAlgn="base" hangingPunct="1">
              <a:spcBef>
                <a:spcPct val="0"/>
              </a:spcBef>
              <a:spcAft>
                <a:spcPct val="0"/>
              </a:spcAft>
              <a:defRPr sz="4000" b="1">
                <a:solidFill>
                  <a:schemeClr val="bg1"/>
                </a:solidFill>
                <a:latin typeface="Georgia" pitchFamily="18" charset="0"/>
              </a:defRPr>
            </a:lvl2pPr>
            <a:lvl3pPr algn="ctr" rtl="0" eaLnBrk="1" fontAlgn="base" hangingPunct="1">
              <a:spcBef>
                <a:spcPct val="0"/>
              </a:spcBef>
              <a:spcAft>
                <a:spcPct val="0"/>
              </a:spcAft>
              <a:defRPr sz="4000" b="1">
                <a:solidFill>
                  <a:schemeClr val="bg1"/>
                </a:solidFill>
                <a:latin typeface="Georgia" pitchFamily="18" charset="0"/>
              </a:defRPr>
            </a:lvl3pPr>
            <a:lvl4pPr algn="ctr" rtl="0" eaLnBrk="1" fontAlgn="base" hangingPunct="1">
              <a:spcBef>
                <a:spcPct val="0"/>
              </a:spcBef>
              <a:spcAft>
                <a:spcPct val="0"/>
              </a:spcAft>
              <a:defRPr sz="4000" b="1">
                <a:solidFill>
                  <a:schemeClr val="bg1"/>
                </a:solidFill>
                <a:latin typeface="Georgia" pitchFamily="18" charset="0"/>
              </a:defRPr>
            </a:lvl4pPr>
            <a:lvl5pPr algn="ctr" rtl="0" eaLnBrk="1" fontAlgn="base" hangingPunct="1">
              <a:spcBef>
                <a:spcPct val="0"/>
              </a:spcBef>
              <a:spcAft>
                <a:spcPct val="0"/>
              </a:spcAft>
              <a:defRPr sz="4000" b="1">
                <a:solidFill>
                  <a:schemeClr val="bg1"/>
                </a:solidFill>
                <a:latin typeface="Georgia" pitchFamily="18" charset="0"/>
              </a:defRPr>
            </a:lvl5pPr>
            <a:lvl6pPr marL="457200" algn="ctr" rtl="0" eaLnBrk="1" fontAlgn="base" hangingPunct="1">
              <a:spcBef>
                <a:spcPct val="0"/>
              </a:spcBef>
              <a:spcAft>
                <a:spcPct val="0"/>
              </a:spcAft>
              <a:defRPr sz="4000" b="1">
                <a:solidFill>
                  <a:schemeClr val="bg1"/>
                </a:solidFill>
                <a:latin typeface="Georgia" pitchFamily="18" charset="0"/>
              </a:defRPr>
            </a:lvl6pPr>
            <a:lvl7pPr marL="914400" algn="ctr" rtl="0" eaLnBrk="1" fontAlgn="base" hangingPunct="1">
              <a:spcBef>
                <a:spcPct val="0"/>
              </a:spcBef>
              <a:spcAft>
                <a:spcPct val="0"/>
              </a:spcAft>
              <a:defRPr sz="4000" b="1">
                <a:solidFill>
                  <a:schemeClr val="bg1"/>
                </a:solidFill>
                <a:latin typeface="Georgia" pitchFamily="18" charset="0"/>
              </a:defRPr>
            </a:lvl7pPr>
            <a:lvl8pPr marL="1371600" algn="ctr" rtl="0" eaLnBrk="1" fontAlgn="base" hangingPunct="1">
              <a:spcBef>
                <a:spcPct val="0"/>
              </a:spcBef>
              <a:spcAft>
                <a:spcPct val="0"/>
              </a:spcAft>
              <a:defRPr sz="4000" b="1">
                <a:solidFill>
                  <a:schemeClr val="bg1"/>
                </a:solidFill>
                <a:latin typeface="Georgia" pitchFamily="18" charset="0"/>
              </a:defRPr>
            </a:lvl8pPr>
            <a:lvl9pPr marL="1828800" algn="ctr" rtl="0" eaLnBrk="1" fontAlgn="base" hangingPunct="1">
              <a:spcBef>
                <a:spcPct val="0"/>
              </a:spcBef>
              <a:spcAft>
                <a:spcPct val="0"/>
              </a:spcAft>
              <a:defRPr sz="4000" b="1">
                <a:solidFill>
                  <a:schemeClr val="bg1"/>
                </a:solidFill>
                <a:latin typeface="Georgia"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1" i="0" u="none" strike="noStrike" kern="0" cap="small" spc="0" normalizeH="0" baseline="0" noProof="0" dirty="0">
              <a:ln>
                <a:noFill/>
              </a:ln>
              <a:solidFill>
                <a:prstClr val="white"/>
              </a:solidFill>
              <a:effectLst/>
              <a:uLnTx/>
              <a:uFillTx/>
              <a:latin typeface="Source Sans 3" panose="020B0303030403020204" pitchFamily="34" charset="0"/>
              <a:ea typeface="+mj-ea"/>
              <a:cs typeface="+mj-cs"/>
            </a:endParaRPr>
          </a:p>
        </p:txBody>
      </p:sp>
      <p:pic>
        <p:nvPicPr>
          <p:cNvPr id="5" name="8_2_2024 1_39_14 PM (UTC-04_00)">
            <a:hlinkClick r:id="" action="ppaction://media"/>
            <a:extLst>
              <a:ext uri="{FF2B5EF4-FFF2-40B4-BE49-F238E27FC236}">
                <a16:creationId xmlns:a16="http://schemas.microsoft.com/office/drawing/2014/main" id="{A450EB3A-2A37-4C6D-112C-80BE865E26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15410" y="373128"/>
            <a:ext cx="8961179" cy="5974119"/>
          </a:xfrm>
          <a:prstGeom prst="rect">
            <a:avLst/>
          </a:prstGeom>
        </p:spPr>
      </p:pic>
    </p:spTree>
    <p:extLst>
      <p:ext uri="{BB962C8B-B14F-4D97-AF65-F5344CB8AC3E}">
        <p14:creationId xmlns:p14="http://schemas.microsoft.com/office/powerpoint/2010/main" val="237877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45A3-5A2C-405F-9F70-C5298B8217DD}"/>
              </a:ext>
            </a:extLst>
          </p:cNvPr>
          <p:cNvSpPr>
            <a:spLocks noGrp="1"/>
          </p:cNvSpPr>
          <p:nvPr>
            <p:ph type="title"/>
          </p:nvPr>
        </p:nvSpPr>
        <p:spPr/>
        <p:txBody>
          <a:bodyPr/>
          <a:lstStyle/>
          <a:p>
            <a:r>
              <a:rPr lang="en-US" dirty="0"/>
              <a:t>Blues Brothers</a:t>
            </a:r>
          </a:p>
        </p:txBody>
      </p:sp>
      <p:pic>
        <p:nvPicPr>
          <p:cNvPr id="7" name="9F918D84">
            <a:hlinkClick r:id="" action="ppaction://media"/>
            <a:extLst>
              <a:ext uri="{FF2B5EF4-FFF2-40B4-BE49-F238E27FC236}">
                <a16:creationId xmlns:a16="http://schemas.microsoft.com/office/drawing/2014/main" id="{28860155-075D-D0CC-9DD2-2EA23BFB3DC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416175" y="1143000"/>
            <a:ext cx="7359650" cy="4906963"/>
          </a:xfrm>
        </p:spPr>
      </p:pic>
      <p:sp>
        <p:nvSpPr>
          <p:cNvPr id="3" name="Footer Placeholder 2">
            <a:extLst>
              <a:ext uri="{FF2B5EF4-FFF2-40B4-BE49-F238E27FC236}">
                <a16:creationId xmlns:a16="http://schemas.microsoft.com/office/drawing/2014/main" id="{6F3E6245-82CC-06FC-B5DA-C94498B6B239}"/>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17757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45A3-5A2C-405F-9F70-C5298B8217DD}"/>
              </a:ext>
            </a:extLst>
          </p:cNvPr>
          <p:cNvSpPr>
            <a:spLocks noGrp="1"/>
          </p:cNvSpPr>
          <p:nvPr>
            <p:ph type="title"/>
          </p:nvPr>
        </p:nvSpPr>
        <p:spPr/>
        <p:txBody>
          <a:bodyPr/>
          <a:lstStyle/>
          <a:p>
            <a:r>
              <a:rPr lang="en-US" dirty="0"/>
              <a:t>Questions</a:t>
            </a:r>
          </a:p>
        </p:txBody>
      </p:sp>
      <p:pic>
        <p:nvPicPr>
          <p:cNvPr id="11" name="Content Placeholder 10">
            <a:extLst>
              <a:ext uri="{FF2B5EF4-FFF2-40B4-BE49-F238E27FC236}">
                <a16:creationId xmlns:a16="http://schemas.microsoft.com/office/drawing/2014/main" id="{29896138-2E42-316F-ED50-55AF77345D3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057400" y="3733800"/>
            <a:ext cx="4836628" cy="1243873"/>
          </a:xfrm>
          <a:prstGeom prst="rect">
            <a:avLst/>
          </a:prstGeom>
          <a:noFill/>
          <a:ln w="9525">
            <a:noFill/>
            <a:miter lim="800000"/>
            <a:headEnd/>
            <a:tailEnd/>
          </a:ln>
        </p:spPr>
      </p:pic>
      <p:sp>
        <p:nvSpPr>
          <p:cNvPr id="13" name="Content Placeholder 2">
            <a:extLst>
              <a:ext uri="{FF2B5EF4-FFF2-40B4-BE49-F238E27FC236}">
                <a16:creationId xmlns:a16="http://schemas.microsoft.com/office/drawing/2014/main" id="{6C159DA0-5E63-E7D4-528A-6D4C3EF97CF6}"/>
              </a:ext>
            </a:extLst>
          </p:cNvPr>
          <p:cNvSpPr txBox="1">
            <a:spLocks/>
          </p:cNvSpPr>
          <p:nvPr/>
        </p:nvSpPr>
        <p:spPr>
          <a:xfrm>
            <a:off x="708088" y="2137672"/>
            <a:ext cx="7957242" cy="1291328"/>
          </a:xfrm>
          <a:prstGeom prst="rect">
            <a:avLst/>
          </a:prstGeom>
        </p:spPr>
        <p:txBody>
          <a:bodyPr/>
          <a:lstStyle>
            <a:lvl1pPr marL="457200" indent="-457200" algn="l" rtl="0" eaLnBrk="1" fontAlgn="base" hangingPunct="1">
              <a:spcBef>
                <a:spcPct val="20000"/>
              </a:spcBef>
              <a:spcAft>
                <a:spcPct val="0"/>
              </a:spcAft>
              <a:buFont typeface="Arial" panose="020B0604020202020204" pitchFamily="34" charset="0"/>
              <a:buChar char="•"/>
              <a:defRPr sz="4000" b="0">
                <a:solidFill>
                  <a:schemeClr val="tx1"/>
                </a:solidFill>
                <a:latin typeface="+mn-lt"/>
                <a:ea typeface="+mn-ea"/>
                <a:cs typeface="+mn-cs"/>
              </a:defRPr>
            </a:lvl1pPr>
            <a:lvl2pPr marL="914400" indent="-45720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2pPr>
            <a:lvl3pPr marL="1371600" indent="-457200" algn="l" rtl="0" eaLnBrk="1" fontAlgn="base" hangingPunct="1">
              <a:spcBef>
                <a:spcPct val="20000"/>
              </a:spcBef>
              <a:spcAft>
                <a:spcPct val="0"/>
              </a:spcAft>
              <a:buFont typeface="Arial" panose="020B0604020202020204" pitchFamily="34" charset="0"/>
              <a:buChar char="•"/>
              <a:defRPr sz="2800">
                <a:solidFill>
                  <a:schemeClr val="tx1"/>
                </a:solidFill>
                <a:latin typeface="+mn-lt"/>
              </a:defRPr>
            </a:lvl3pPr>
            <a:lvl4pPr marL="1828800" indent="-457200" algn="l" rtl="0" eaLnBrk="1" fontAlgn="base" hangingPunct="1">
              <a:spcBef>
                <a:spcPct val="20000"/>
              </a:spcBef>
              <a:spcAft>
                <a:spcPct val="0"/>
              </a:spcAft>
              <a:buFont typeface="Arial" panose="020B0604020202020204" pitchFamily="34" charset="0"/>
              <a:buChar char="•"/>
              <a:defRPr sz="2400">
                <a:solidFill>
                  <a:schemeClr val="tx1"/>
                </a:solidFill>
                <a:latin typeface="+mn-lt"/>
              </a:defRPr>
            </a:lvl4pPr>
            <a:lvl5pPr marL="2401888" indent="-396875" algn="l" rtl="0" eaLnBrk="1" fontAlgn="base" hangingPunct="1">
              <a:spcBef>
                <a:spcPct val="20000"/>
              </a:spcBef>
              <a:spcAft>
                <a:spcPct val="0"/>
              </a:spcAft>
              <a:buFont typeface="Arial" panose="020B0604020202020204" pitchFamily="34" charset="0"/>
              <a:buChar char="•"/>
              <a:tabLst>
                <a:tab pos="2401888" algn="l"/>
              </a:tabLst>
              <a:defRPr sz="2400">
                <a:solidFill>
                  <a:schemeClr val="tx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a:lstStyle>
          <a:p>
            <a:pPr marL="0" indent="0" algn="ctr">
              <a:buNone/>
            </a:pPr>
            <a:r>
              <a:rPr lang="en-US" kern="0" dirty="0">
                <a:solidFill>
                  <a:srgbClr val="0E3F75"/>
                </a:solidFill>
              </a:rPr>
              <a:t>Pat McColley, PE, SI, MBA</a:t>
            </a:r>
          </a:p>
          <a:p>
            <a:pPr marL="0" indent="0" algn="ctr">
              <a:buNone/>
            </a:pPr>
            <a:r>
              <a:rPr lang="en-US" kern="0" dirty="0">
                <a:solidFill>
                  <a:srgbClr val="0E3F75"/>
                </a:solidFill>
              </a:rPr>
              <a:t>District 2 Deputy Director</a:t>
            </a:r>
          </a:p>
        </p:txBody>
      </p:sp>
      <p:pic>
        <p:nvPicPr>
          <p:cNvPr id="17" name="Picture 16" descr="The Linkedin logo: Evolution of a Professional Icon | Turbologo">
            <a:extLst>
              <a:ext uri="{FF2B5EF4-FFF2-40B4-BE49-F238E27FC236}">
                <a16:creationId xmlns:a16="http://schemas.microsoft.com/office/drawing/2014/main" id="{949B57A7-C5ED-C784-6E00-5756C2CE870A}"/>
              </a:ext>
            </a:extLst>
          </p:cNvPr>
          <p:cNvPicPr>
            <a:picLocks noChangeAspect="1"/>
          </p:cNvPicPr>
          <p:nvPr/>
        </p:nvPicPr>
        <p:blipFill>
          <a:blip r:embed="rId3"/>
          <a:srcRect l="16452" t="34919" r="18564" b="34027"/>
          <a:stretch>
            <a:fillRect/>
          </a:stretch>
        </p:blipFill>
        <p:spPr>
          <a:xfrm>
            <a:off x="8782932" y="2013882"/>
            <a:ext cx="1905000" cy="533400"/>
          </a:xfrm>
          <a:prstGeom prst="rect">
            <a:avLst/>
          </a:prstGeom>
        </p:spPr>
      </p:pic>
      <p:pic>
        <p:nvPicPr>
          <p:cNvPr id="19" name="5F2565FF-C056-4CFD-9A32-98245DFCC970" descr="Image-1.png">
            <a:extLst>
              <a:ext uri="{FF2B5EF4-FFF2-40B4-BE49-F238E27FC236}">
                <a16:creationId xmlns:a16="http://schemas.microsoft.com/office/drawing/2014/main" id="{29C352BE-7A1F-A681-3BF2-903101A741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2547282"/>
            <a:ext cx="2373035" cy="237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a:extLst>
              <a:ext uri="{FF2B5EF4-FFF2-40B4-BE49-F238E27FC236}">
                <a16:creationId xmlns:a16="http://schemas.microsoft.com/office/drawing/2014/main" id="{50EBF225-FAB0-43A0-1557-395B9736F5D2}"/>
              </a:ext>
            </a:extLst>
          </p:cNvPr>
          <p:cNvSpPr>
            <a:spLocks noGrp="1"/>
          </p:cNvSpPr>
          <p:nvPr>
            <p:ph type="ftr" sz="quarter" idx="3"/>
          </p:nvPr>
        </p:nvSpPr>
        <p:spPr/>
        <p:txBody>
          <a:bodyPr/>
          <a:lstStyle/>
          <a:p>
            <a:pPr>
              <a:defRPr/>
            </a:pPr>
            <a:r>
              <a:rPr lang="en-US"/>
              <a:t>Budgeting Your Way To Success | Ohio Public Service Institute | September 28, 2026</a:t>
            </a:r>
            <a:endParaRPr lang="en-US" dirty="0"/>
          </a:p>
        </p:txBody>
      </p:sp>
    </p:spTree>
    <p:extLst>
      <p:ext uri="{BB962C8B-B14F-4D97-AF65-F5344CB8AC3E}">
        <p14:creationId xmlns:p14="http://schemas.microsoft.com/office/powerpoint/2010/main" val="27216834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POLL_EMBED_ID" val="7a01ca70-2fff-4a2d-bf2e-b750a36ea3b0"/>
</p:tagLst>
</file>

<file path=ppt/tags/tag2.xml><?xml version="1.0" encoding="utf-8"?>
<p:tagLst xmlns:a="http://schemas.openxmlformats.org/drawingml/2006/main" xmlns:r="http://schemas.openxmlformats.org/officeDocument/2006/relationships" xmlns:p="http://schemas.openxmlformats.org/presentationml/2006/main">
  <p:tag name="__PE_POLL_EMBED_ID" val="a1136a60-3f9d-4a95-b0fb-b857b429d566"/>
</p:tagLst>
</file>

<file path=ppt/tags/tag3.xml><?xml version="1.0" encoding="utf-8"?>
<p:tagLst xmlns:a="http://schemas.openxmlformats.org/drawingml/2006/main" xmlns:r="http://schemas.openxmlformats.org/officeDocument/2006/relationships" xmlns:p="http://schemas.openxmlformats.org/presentationml/2006/main">
  <p:tag name="__PE_POLL_EMBED_ID" val="cb79db02-5286-4172-b688-d5c4ddec1436"/>
</p:tagLst>
</file>

<file path=ppt/tags/tag4.xml><?xml version="1.0" encoding="utf-8"?>
<p:tagLst xmlns:a="http://schemas.openxmlformats.org/drawingml/2006/main" xmlns:r="http://schemas.openxmlformats.org/officeDocument/2006/relationships" xmlns:p="http://schemas.openxmlformats.org/presentationml/2006/main">
  <p:tag name="__PE_POLL_EMBED_ID" val="a89ba6fa-cb33-43fa-9248-98aaec7e8a4c"/>
</p:tagLst>
</file>

<file path=ppt/tags/tag5.xml><?xml version="1.0" encoding="utf-8"?>
<p:tagLst xmlns:a="http://schemas.openxmlformats.org/drawingml/2006/main" xmlns:r="http://schemas.openxmlformats.org/officeDocument/2006/relationships" xmlns:p="http://schemas.openxmlformats.org/presentationml/2006/main">
  <p:tag name="__PE_POLL_EMBED_ID" val="da07f7bb-da7c-45a5-a867-06375f9054f2"/>
</p:tagLst>
</file>

<file path=ppt/tags/tag6.xml><?xml version="1.0" encoding="utf-8"?>
<p:tagLst xmlns:a="http://schemas.openxmlformats.org/drawingml/2006/main" xmlns:r="http://schemas.openxmlformats.org/officeDocument/2006/relationships" xmlns:p="http://schemas.openxmlformats.org/presentationml/2006/main">
  <p:tag name="__PE_POLL_EMBED_ID" val="69a71798-c296-47bf-bd5e-46b69edc9ec2"/>
</p:tagLst>
</file>

<file path=ppt/tags/tag7.xml><?xml version="1.0" encoding="utf-8"?>
<p:tagLst xmlns:a="http://schemas.openxmlformats.org/drawingml/2006/main" xmlns:r="http://schemas.openxmlformats.org/officeDocument/2006/relationships" xmlns:p="http://schemas.openxmlformats.org/presentationml/2006/main">
  <p:tag name="__PE_POLL_EMBED_ID" val="7d21ddda-2093-42e0-a2a0-615b1594f18c"/>
</p:tagLst>
</file>

<file path=ppt/tags/tag8.xml><?xml version="1.0" encoding="utf-8"?>
<p:tagLst xmlns:a="http://schemas.openxmlformats.org/drawingml/2006/main" xmlns:r="http://schemas.openxmlformats.org/officeDocument/2006/relationships" xmlns:p="http://schemas.openxmlformats.org/presentationml/2006/main">
  <p:tag name="__PE_POLL_EMBED_ID" val="cc8ad08c-eaf7-4a1b-bdb2-3148b23ba05e"/>
</p:tagLst>
</file>

<file path=ppt/tags/tag9.xml><?xml version="1.0" encoding="utf-8"?>
<p:tagLst xmlns:a="http://schemas.openxmlformats.org/drawingml/2006/main" xmlns:r="http://schemas.openxmlformats.org/officeDocument/2006/relationships" xmlns:p="http://schemas.openxmlformats.org/presentationml/2006/main">
  <p:tag name="__PE_POLL_EMBED_ID" val="96f13901-19eb-43d8-997a-0f7ba2ed356a"/>
</p:tagLst>
</file>

<file path=ppt/tags/tag10.xml><?xml version="1.0" encoding="utf-8"?>
<p:tagLst xmlns:a="http://schemas.openxmlformats.org/drawingml/2006/main" xmlns:r="http://schemas.openxmlformats.org/officeDocument/2006/relationships" xmlns:p="http://schemas.openxmlformats.org/presentationml/2006/main">
  <p:tag name="__PE_POLL_EMBED_ID" val="001532ac-5661-4a94-b9dc-c26075586351"/>
</p:tagLst>
</file>

<file path=ppt/tags/tag11.xml><?xml version="1.0" encoding="utf-8"?>
<p:tagLst xmlns:a="http://schemas.openxmlformats.org/drawingml/2006/main" xmlns:r="http://schemas.openxmlformats.org/officeDocument/2006/relationships" xmlns:p="http://schemas.openxmlformats.org/presentationml/2006/main">
  <p:tag name="__PE_POLL_EMBED_ID" val="ba00125e-bdb8-438f-9566-1ae5f1206b1a"/>
</p:tagLst>
</file>

<file path=ppt/tags/tag12.xml><?xml version="1.0" encoding="utf-8"?>
<p:tagLst xmlns:a="http://schemas.openxmlformats.org/drawingml/2006/main" xmlns:r="http://schemas.openxmlformats.org/officeDocument/2006/relationships" xmlns:p="http://schemas.openxmlformats.org/presentationml/2006/main">
  <p:tag name="__PE_POLL_EMBED_ID" val="2d30e180-59bb-4a48-8fda-8297aa672e3e"/>
</p:tagLst>
</file>

<file path=ppt/tags/tag13.xml><?xml version="1.0" encoding="utf-8"?>
<p:tagLst xmlns:a="http://schemas.openxmlformats.org/drawingml/2006/main" xmlns:r="http://schemas.openxmlformats.org/officeDocument/2006/relationships" xmlns:p="http://schemas.openxmlformats.org/presentationml/2006/main">
  <p:tag name="__PE_POLL_EMBED_ID" val="d83b8865-cada-4694-a955-5e8cab910b02"/>
</p:tagLst>
</file>

<file path=ppt/tags/tag14.xml><?xml version="1.0" encoding="utf-8"?>
<p:tagLst xmlns:a="http://schemas.openxmlformats.org/drawingml/2006/main" xmlns:r="http://schemas.openxmlformats.org/officeDocument/2006/relationships" xmlns:p="http://schemas.openxmlformats.org/presentationml/2006/main">
  <p:tag name="__PE_POLL_EMBED_ID" val="f8ad665f-68e1-48cb-add0-7a3b69f452e0"/>
</p:tagLst>
</file>

<file path=ppt/tags/tag15.xml><?xml version="1.0" encoding="utf-8"?>
<p:tagLst xmlns:a="http://schemas.openxmlformats.org/drawingml/2006/main" xmlns:r="http://schemas.openxmlformats.org/officeDocument/2006/relationships" xmlns:p="http://schemas.openxmlformats.org/presentationml/2006/main">
  <p:tag name="__PE_POLL_EMBED_ID" val="2eedc32e-f667-472b-a39a-8f7ee73b0664"/>
</p:tagLst>
</file>

<file path=ppt/tags/tag16.xml><?xml version="1.0" encoding="utf-8"?>
<p:tagLst xmlns:a="http://schemas.openxmlformats.org/drawingml/2006/main" xmlns:r="http://schemas.openxmlformats.org/officeDocument/2006/relationships" xmlns:p="http://schemas.openxmlformats.org/presentationml/2006/main">
  <p:tag name="__PE_POLL_EMBED_ID" val="628224e2-8dbe-4b74-81d5-f43604aae75d"/>
</p:tagLst>
</file>

<file path=ppt/tags/tag17.xml><?xml version="1.0" encoding="utf-8"?>
<p:tagLst xmlns:a="http://schemas.openxmlformats.org/drawingml/2006/main" xmlns:r="http://schemas.openxmlformats.org/officeDocument/2006/relationships" xmlns:p="http://schemas.openxmlformats.org/presentationml/2006/main">
  <p:tag name="__PE_POLL_EMBED_ID" val="0e951e56-280a-4fa9-942a-28dbca628e2e"/>
</p:tagLst>
</file>

<file path=ppt/tags/tag18.xml><?xml version="1.0" encoding="utf-8"?>
<p:tagLst xmlns:a="http://schemas.openxmlformats.org/drawingml/2006/main" xmlns:r="http://schemas.openxmlformats.org/officeDocument/2006/relationships" xmlns:p="http://schemas.openxmlformats.org/presentationml/2006/main">
  <p:tag name="__PE_POLL_EMBED_ID" val="259dc497-98ed-4f49-bc8f-84d6ef9f2833"/>
</p:tagLst>
</file>

<file path=ppt/tags/tag19.xml><?xml version="1.0" encoding="utf-8"?>
<p:tagLst xmlns:a="http://schemas.openxmlformats.org/drawingml/2006/main" xmlns:r="http://schemas.openxmlformats.org/officeDocument/2006/relationships" xmlns:p="http://schemas.openxmlformats.org/presentationml/2006/main">
  <p:tag name="__PE_POLL_EMBED_ID" val="5e1359c0-3932-4562-8f03-5707c1ec43e9"/>
</p:tagLst>
</file>

<file path=ppt/tags/tag20.xml><?xml version="1.0" encoding="utf-8"?>
<p:tagLst xmlns:a="http://schemas.openxmlformats.org/drawingml/2006/main" xmlns:r="http://schemas.openxmlformats.org/officeDocument/2006/relationships" xmlns:p="http://schemas.openxmlformats.org/presentationml/2006/main">
  <p:tag name="__PE_POLL_EMBED_ID" val="ee873892-2812-4237-b101-776aee0b3971"/>
</p:tagLst>
</file>

<file path=ppt/tags/tag21.xml><?xml version="1.0" encoding="utf-8"?>
<p:tagLst xmlns:a="http://schemas.openxmlformats.org/drawingml/2006/main" xmlns:r="http://schemas.openxmlformats.org/officeDocument/2006/relationships" xmlns:p="http://schemas.openxmlformats.org/presentationml/2006/main">
  <p:tag name="__PE_POLL_EMBED_ID" val="b00434d8-2fc0-4cfa-9307-efe1668a1997"/>
</p:tagLst>
</file>

<file path=ppt/tags/tag22.xml><?xml version="1.0" encoding="utf-8"?>
<p:tagLst xmlns:a="http://schemas.openxmlformats.org/drawingml/2006/main" xmlns:r="http://schemas.openxmlformats.org/officeDocument/2006/relationships" xmlns:p="http://schemas.openxmlformats.org/presentationml/2006/main">
  <p:tag name="__PE_POLL_EMBED_ID" val="c7fceb99-0335-454e-852a-61610b1e63cf"/>
</p:tagLst>
</file>

<file path=ppt/tags/tag23.xml><?xml version="1.0" encoding="utf-8"?>
<p:tagLst xmlns:a="http://schemas.openxmlformats.org/drawingml/2006/main" xmlns:r="http://schemas.openxmlformats.org/officeDocument/2006/relationships" xmlns:p="http://schemas.openxmlformats.org/presentationml/2006/main">
  <p:tag name="__PE_POLL_EMBED_ID" val="08be089c-e7af-448b-9986-2aabb9bc703c"/>
</p:tagLst>
</file>

<file path=ppt/tags/tag24.xml><?xml version="1.0" encoding="utf-8"?>
<p:tagLst xmlns:a="http://schemas.openxmlformats.org/drawingml/2006/main" xmlns:r="http://schemas.openxmlformats.org/officeDocument/2006/relationships" xmlns:p="http://schemas.openxmlformats.org/presentationml/2006/main">
  <p:tag name="__PE_POLL_EMBED_ID" val="a6e82a48-a153-4c99-a6e5-ec3053b5f302"/>
</p:tagLst>
</file>

<file path=ppt/tags/tag25.xml><?xml version="1.0" encoding="utf-8"?>
<p:tagLst xmlns:a="http://schemas.openxmlformats.org/drawingml/2006/main" xmlns:r="http://schemas.openxmlformats.org/officeDocument/2006/relationships" xmlns:p="http://schemas.openxmlformats.org/presentationml/2006/main">
  <p:tag name="__PE_POLL_EMBED_ID" val="012de01f-9fd4-45cb-8e92-d09f4cdf89c6"/>
</p:tagLst>
</file>

<file path=ppt/tags/tag26.xml><?xml version="1.0" encoding="utf-8"?>
<p:tagLst xmlns:a="http://schemas.openxmlformats.org/drawingml/2006/main" xmlns:r="http://schemas.openxmlformats.org/officeDocument/2006/relationships" xmlns:p="http://schemas.openxmlformats.org/presentationml/2006/main">
  <p:tag name="__PE_POLL_EMBED_ID" val="e67c3a01-430f-4af2-b71d-14195cbe0125"/>
</p:tagLst>
</file>

<file path=ppt/tags/tag27.xml><?xml version="1.0" encoding="utf-8"?>
<p:tagLst xmlns:a="http://schemas.openxmlformats.org/drawingml/2006/main" xmlns:r="http://schemas.openxmlformats.org/officeDocument/2006/relationships" xmlns:p="http://schemas.openxmlformats.org/presentationml/2006/main">
  <p:tag name="__PE_POLL_EMBED_ID" val="ce197020-bd19-42db-a011-4938ce672c57"/>
</p:tagLst>
</file>

<file path=ppt/tags/tag28.xml><?xml version="1.0" encoding="utf-8"?>
<p:tagLst xmlns:a="http://schemas.openxmlformats.org/drawingml/2006/main" xmlns:r="http://schemas.openxmlformats.org/officeDocument/2006/relationships" xmlns:p="http://schemas.openxmlformats.org/presentationml/2006/main">
  <p:tag name="__PE_POLL_EMBED_ID" val="79e135e9-11e4-4357-a1e4-977498b43aab"/>
</p:tagLst>
</file>

<file path=ppt/tags/tag29.xml><?xml version="1.0" encoding="utf-8"?>
<p:tagLst xmlns:a="http://schemas.openxmlformats.org/drawingml/2006/main" xmlns:r="http://schemas.openxmlformats.org/officeDocument/2006/relationships" xmlns:p="http://schemas.openxmlformats.org/presentationml/2006/main">
  <p:tag name="__PE_POLL_EMBED_ID" val="e66cfe8e-3de2-4afc-8cda-86017f44b425"/>
</p:tagLst>
</file>

<file path=ppt/tags/tag30.xml><?xml version="1.0" encoding="utf-8"?>
<p:tagLst xmlns:a="http://schemas.openxmlformats.org/drawingml/2006/main" xmlns:r="http://schemas.openxmlformats.org/officeDocument/2006/relationships" xmlns:p="http://schemas.openxmlformats.org/presentationml/2006/main">
  <p:tag name="__PE_POLL_EMBED_ID" val="66647ee9-307b-431b-9d67-b6bae6787d9a"/>
</p:tagLst>
</file>

<file path=ppt/tags/tag31.xml><?xml version="1.0" encoding="utf-8"?>
<p:tagLst xmlns:a="http://schemas.openxmlformats.org/drawingml/2006/main" xmlns:r="http://schemas.openxmlformats.org/officeDocument/2006/relationships" xmlns:p="http://schemas.openxmlformats.org/presentationml/2006/main">
  <p:tag name="__PE_POLL_EMBED_ID" val="4c7ea6f2-5323-40a1-afcb-77658bd04fe6"/>
</p:tagLst>
</file>

<file path=ppt/tags/tag32.xml><?xml version="1.0" encoding="utf-8"?>
<p:tagLst xmlns:a="http://schemas.openxmlformats.org/drawingml/2006/main" xmlns:r="http://schemas.openxmlformats.org/officeDocument/2006/relationships" xmlns:p="http://schemas.openxmlformats.org/presentationml/2006/main">
  <p:tag name="__PE_POLL_EMBED_ID" val="5d956adf-4cd8-46c0-9076-42237d05718d"/>
</p:tagLst>
</file>

<file path=ppt/tags/tag33.xml><?xml version="1.0" encoding="utf-8"?>
<p:tagLst xmlns:a="http://schemas.openxmlformats.org/drawingml/2006/main" xmlns:r="http://schemas.openxmlformats.org/officeDocument/2006/relationships" xmlns:p="http://schemas.openxmlformats.org/presentationml/2006/main">
  <p:tag name="__PE_POLL_EMBED_ID" val="ca02234c-d4e1-4624-a6ec-254ff1421650"/>
</p:tagLst>
</file>

<file path=ppt/theme/theme1.xml><?xml version="1.0" encoding="utf-8"?>
<a:theme xmlns:a="http://schemas.openxmlformats.org/drawingml/2006/main" name="ODOT Master - Business Card Look">
  <a:themeElements>
    <a:clrScheme name="Custom 1">
      <a:dk1>
        <a:srgbClr val="000000"/>
      </a:dk1>
      <a:lt1>
        <a:sysClr val="window" lastClr="FFFFFF"/>
      </a:lt1>
      <a:dk2>
        <a:srgbClr val="009969"/>
      </a:dk2>
      <a:lt2>
        <a:srgbClr val="D6D2C4"/>
      </a:lt2>
      <a:accent1>
        <a:srgbClr val="1F2A44"/>
      </a:accent1>
      <a:accent2>
        <a:srgbClr val="00B5E2"/>
      </a:accent2>
      <a:accent3>
        <a:srgbClr val="DC582A"/>
      </a:accent3>
      <a:accent4>
        <a:srgbClr val="9E2A2B"/>
      </a:accent4>
      <a:accent5>
        <a:srgbClr val="D7C826"/>
      </a:accent5>
      <a:accent6>
        <a:srgbClr val="F68D2E"/>
      </a:accent6>
      <a:hlink>
        <a:srgbClr val="40BAC8"/>
      </a:hlink>
      <a:folHlink>
        <a:srgbClr val="152F5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DOT ZephyrDot Dark Room Template-16by9.potx" id="{DC9081ED-D33E-4ACC-A26C-83F47BAFAC39}" vid="{67AB7BFE-6C89-4279-AA00-B8342D644168}"/>
    </a:ext>
  </a:extLst>
</a:theme>
</file>

<file path=ppt/theme/theme2.xml><?xml version="1.0" encoding="utf-8"?>
<a:theme xmlns:a="http://schemas.openxmlformats.org/drawingml/2006/main" name="1_ODOT Master - Business Card Look">
  <a:themeElements>
    <a:clrScheme name="Custom 1">
      <a:dk1>
        <a:srgbClr val="000000"/>
      </a:dk1>
      <a:lt1>
        <a:sysClr val="window" lastClr="FFFFFF"/>
      </a:lt1>
      <a:dk2>
        <a:srgbClr val="009969"/>
      </a:dk2>
      <a:lt2>
        <a:srgbClr val="D6D2C4"/>
      </a:lt2>
      <a:accent1>
        <a:srgbClr val="1F2A44"/>
      </a:accent1>
      <a:accent2>
        <a:srgbClr val="00B5E2"/>
      </a:accent2>
      <a:accent3>
        <a:srgbClr val="DC582A"/>
      </a:accent3>
      <a:accent4>
        <a:srgbClr val="9E2A2B"/>
      </a:accent4>
      <a:accent5>
        <a:srgbClr val="D7C826"/>
      </a:accent5>
      <a:accent6>
        <a:srgbClr val="F68D2E"/>
      </a:accent6>
      <a:hlink>
        <a:srgbClr val="40BAC8"/>
      </a:hlink>
      <a:folHlink>
        <a:srgbClr val="152F5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DOT ZephyrDot Dark Room Template-16by9.potx" id="{DC9081ED-D33E-4ACC-A26C-83F47BAFAC39}" vid="{67AB7BFE-6C89-4279-AA00-B8342D644168}"/>
    </a:ext>
  </a:extLst>
</a:theme>
</file>

<file path=ppt/theme/theme3.xml><?xml version="1.0" encoding="utf-8"?>
<a:theme xmlns:a="http://schemas.openxmlformats.org/drawingml/2006/main" name="ODOT-HoIA-Theme-1">
  <a:themeElements>
    <a:clrScheme name="Heart-of-It-All">
      <a:dk1>
        <a:srgbClr val="000000"/>
      </a:dk1>
      <a:lt1>
        <a:sysClr val="window" lastClr="FFFFFF"/>
      </a:lt1>
      <a:dk2>
        <a:srgbClr val="0E3F75"/>
      </a:dk2>
      <a:lt2>
        <a:srgbClr val="D6D2C4"/>
      </a:lt2>
      <a:accent1>
        <a:srgbClr val="C12637"/>
      </a:accent1>
      <a:accent2>
        <a:srgbClr val="0098D3"/>
      </a:accent2>
      <a:accent3>
        <a:srgbClr val="EBA70E"/>
      </a:accent3>
      <a:accent4>
        <a:srgbClr val="69C2C6"/>
      </a:accent4>
      <a:accent5>
        <a:srgbClr val="DC5829"/>
      </a:accent5>
      <a:accent6>
        <a:srgbClr val="009969"/>
      </a:accent6>
      <a:hlink>
        <a:srgbClr val="40BAC8"/>
      </a:hlink>
      <a:folHlink>
        <a:srgbClr val="152F5F"/>
      </a:folHlink>
    </a:clrScheme>
    <a:fontScheme name="Source Sans">
      <a:majorFont>
        <a:latin typeface="Source Sans 3"/>
        <a:ea typeface=""/>
        <a:cs typeface=""/>
      </a:majorFont>
      <a:minorFont>
        <a:latin typeface="Source Sans 3"/>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DOT-HoIA-Theme-1" id="{012D7117-838B-4780-86B9-E3DF8C21EA18}" vid="{B4398ADE-FC80-4E4D-A6B8-C0B348BE257C}"/>
    </a:ext>
  </a:extLst>
</a:theme>
</file>

<file path=ppt/theme/theme4.xml><?xml version="1.0" encoding="utf-8"?>
<a:theme xmlns:a="http://schemas.openxmlformats.org/drawingml/2006/main" name="1_ODOT-HoIA-Theme-1">
  <a:themeElements>
    <a:clrScheme name="Heart-of-It-All">
      <a:dk1>
        <a:srgbClr val="000000"/>
      </a:dk1>
      <a:lt1>
        <a:sysClr val="window" lastClr="FFFFFF"/>
      </a:lt1>
      <a:dk2>
        <a:srgbClr val="0E3F75"/>
      </a:dk2>
      <a:lt2>
        <a:srgbClr val="D6D2C4"/>
      </a:lt2>
      <a:accent1>
        <a:srgbClr val="C12637"/>
      </a:accent1>
      <a:accent2>
        <a:srgbClr val="0098D3"/>
      </a:accent2>
      <a:accent3>
        <a:srgbClr val="EBA70E"/>
      </a:accent3>
      <a:accent4>
        <a:srgbClr val="69C2C6"/>
      </a:accent4>
      <a:accent5>
        <a:srgbClr val="DC5829"/>
      </a:accent5>
      <a:accent6>
        <a:srgbClr val="009969"/>
      </a:accent6>
      <a:hlink>
        <a:srgbClr val="40BAC8"/>
      </a:hlink>
      <a:folHlink>
        <a:srgbClr val="152F5F"/>
      </a:folHlink>
    </a:clrScheme>
    <a:fontScheme name="Source Sans">
      <a:majorFont>
        <a:latin typeface="Source Sans 3"/>
        <a:ea typeface=""/>
        <a:cs typeface=""/>
      </a:majorFont>
      <a:minorFont>
        <a:latin typeface="Source Sans 3"/>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AE1844AB-8F7C-463F-B3D0-B57C8D70AA9C}" vid="{FB46CD2F-2185-4BA3-8834-91383C11456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8E279CDA86804FBDAAEE66E36F0FB0" ma:contentTypeVersion="1" ma:contentTypeDescription="Create a new document." ma:contentTypeScope="" ma:versionID="43202aa8ff8312f36ee1aed502b024b7">
  <xsd:schema xmlns:xsd="http://www.w3.org/2001/XMLSchema" xmlns:xs="http://www.w3.org/2001/XMLSchema" xmlns:p="http://schemas.microsoft.com/office/2006/metadata/properties" xmlns:ns2="f78f6485-d866-47f2-8ebc-7a2b1bdbd3a3" targetNamespace="http://schemas.microsoft.com/office/2006/metadata/properties" ma:root="true" ma:fieldsID="097235a341eeb17de0cae88af07512ad" ns2:_="">
    <xsd:import namespace="f78f6485-d866-47f2-8ebc-7a2b1bdbd3a3"/>
    <xsd:element name="properties">
      <xsd:complexType>
        <xsd:sequence>
          <xsd:element name="documentManagement">
            <xsd:complexType>
              <xsd:all>
                <xsd:element ref="ns2:Topi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8f6485-d866-47f2-8ebc-7a2b1bdbd3a3" elementFormDefault="qualified">
    <xsd:import namespace="http://schemas.microsoft.com/office/2006/documentManagement/types"/>
    <xsd:import namespace="http://schemas.microsoft.com/office/infopath/2007/PartnerControls"/>
    <xsd:element name="Topic" ma:index="8" nillable="true" ma:displayName="Topic" ma:format="Dropdown" ma:internalName="Topic">
      <xsd:simpleType>
        <xsd:union memberTypes="dms:Text">
          <xsd:simpleType>
            <xsd:restriction base="dms:Choice">
              <xsd:enumeration value="CALENDARS"/>
              <xsd:enumeration value="OFFER LETTERS"/>
              <xsd:enumeration value="PRESENTATIONS"/>
              <xsd:enumeration value="MISCELLANEOUS"/>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Topic xmlns="f78f6485-d866-47f2-8ebc-7a2b1bdbd3a3">PRESENTATIONS</Topic>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1191A9-0F67-4A7E-B545-5B62BDB921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8f6485-d866-47f2-8ebc-7a2b1bdbd3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BC61EB-F99C-416A-973D-C48194527162}">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f78f6485-d866-47f2-8ebc-7a2b1bdbd3a3"/>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FF74D340-8406-4DD4-A627-F9B13BC4C155}">
  <ds:schemaRefs>
    <ds:schemaRef ds:uri="http://schemas.microsoft.com/sharepoint/v3/contenttype/forms"/>
  </ds:schemaRefs>
</ds:datastoreItem>
</file>

<file path=docMetadata/LabelInfo.xml><?xml version="1.0" encoding="utf-8"?>
<clbl:labelList xmlns:clbl="http://schemas.microsoft.com/office/2020/mipLabelMetadata">
  <clbl:label id="{f920f5b4-f35a-4bd1-ab57-79db69ad10fb}" enabled="1" method="Standard" siteId="{50f8fcc4-94d8-4f07-84eb-36ed57c7c8a2}" contentBits="0" removed="0"/>
</clbl:labelList>
</file>

<file path=docProps/app.xml><?xml version="1.0" encoding="utf-8"?>
<Properties xmlns="http://schemas.openxmlformats.org/officeDocument/2006/extended-properties" xmlns:vt="http://schemas.openxmlformats.org/officeDocument/2006/docPropsVTypes">
  <Template>ODOT-16by9 Dark ZephyrDot Template</Template>
  <TotalTime>13326</TotalTime>
  <Words>6862</Words>
  <Application>Microsoft Office PowerPoint</Application>
  <PresentationFormat>Widescreen</PresentationFormat>
  <Paragraphs>675</Paragraphs>
  <Slides>98</Slides>
  <Notes>36</Notes>
  <HiddenSlides>33</HiddenSlides>
  <MMClips>6</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98</vt:i4>
      </vt:variant>
    </vt:vector>
  </HeadingPairs>
  <TitlesOfParts>
    <vt:vector size="109" baseType="lpstr">
      <vt:lpstr>Arial</vt:lpstr>
      <vt:lpstr>Calibri</vt:lpstr>
      <vt:lpstr>Courier New</vt:lpstr>
      <vt:lpstr>Georgia</vt:lpstr>
      <vt:lpstr>Source Sans 3</vt:lpstr>
      <vt:lpstr>Source Sans 3 Black</vt:lpstr>
      <vt:lpstr>Trebuchet MS</vt:lpstr>
      <vt:lpstr>ODOT Master - Business Card Look</vt:lpstr>
      <vt:lpstr>1_ODOT Master - Business Card Look</vt:lpstr>
      <vt:lpstr>ODOT-HoIA-Theme-1</vt:lpstr>
      <vt:lpstr>1_ODOT-HoIA-Theme-1</vt:lpstr>
      <vt:lpstr>Budgeting your way to success</vt:lpstr>
      <vt:lpstr>Introduction</vt:lpstr>
      <vt:lpstr>POLL EV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Definition/Mission of Budget Process</vt:lpstr>
      <vt:lpstr>Key Characteristics of Budgeting Process</vt:lpstr>
      <vt:lpstr>Best Practice : Structurally Balanced Budget</vt:lpstr>
      <vt:lpstr>Ohio requirement for fiscal integrity</vt:lpstr>
      <vt:lpstr>Fiscal Caution</vt:lpstr>
      <vt:lpstr>Fiscal Watch</vt:lpstr>
      <vt:lpstr>Fiscal Emergency </vt:lpstr>
      <vt:lpstr>Appropriation Authority (ORC 118.13)</vt:lpstr>
      <vt:lpstr>Revenue classification</vt:lpstr>
      <vt:lpstr>Expense classification </vt:lpstr>
      <vt:lpstr>POLL EV</vt:lpstr>
      <vt:lpstr>PowerPoint Presentation</vt:lpstr>
      <vt:lpstr>PowerPoint Presentation</vt:lpstr>
      <vt:lpstr>Best Practice : Structurally Balanced Budget</vt:lpstr>
      <vt:lpstr>Funds</vt:lpstr>
      <vt:lpstr>Match revenue activity with revenue fund GAME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Misuse of Funds</vt:lpstr>
      <vt:lpstr>Revenue Control</vt:lpstr>
      <vt:lpstr>Match revenue activity with revenue fund GAME</vt:lpstr>
      <vt:lpstr>PowerPoint Presentation</vt:lpstr>
      <vt:lpstr>PowerPoint Presentation</vt:lpstr>
      <vt:lpstr>Chargeback/reimbursables</vt:lpstr>
      <vt:lpstr>Assessments</vt:lpstr>
      <vt:lpstr>Bonding</vt:lpstr>
      <vt:lpstr>Loans</vt:lpstr>
      <vt:lpstr>Tax Increment Financing (TIF)</vt:lpstr>
      <vt:lpstr>Joint economic development District (JEDD)</vt:lpstr>
      <vt:lpstr>Understanding budget ledger</vt:lpstr>
      <vt:lpstr>Understanding budget ledger</vt:lpstr>
      <vt:lpstr>Managing your budget through the year</vt:lpstr>
      <vt:lpstr>Managing your budget through the year</vt:lpstr>
      <vt:lpstr>Funds</vt:lpstr>
      <vt:lpstr>Revenue </vt:lpstr>
      <vt:lpstr>Expenses</vt:lpstr>
      <vt:lpstr>Fund Balances</vt:lpstr>
      <vt:lpstr>Fund Balances</vt:lpstr>
      <vt:lpstr>Fund Balances</vt:lpstr>
      <vt:lpstr>General Fund</vt:lpstr>
      <vt:lpstr>Exercise 1</vt:lpstr>
      <vt:lpstr>exercise</vt:lpstr>
      <vt:lpstr>Budget Asks</vt:lpstr>
      <vt:lpstr>Carry forward</vt:lpstr>
      <vt:lpstr>Good things to take note of</vt:lpstr>
      <vt:lpstr>General Fund</vt:lpstr>
      <vt:lpstr>Things to help budget Better</vt:lpstr>
      <vt:lpstr>Simpsons Garbage Man</vt:lpstr>
      <vt:lpstr>Level of Service and point of diminishing returns</vt:lpstr>
      <vt:lpstr>Sunk cost fallacy</vt:lpstr>
      <vt:lpstr>Sunk cost fallacy</vt:lpstr>
      <vt:lpstr>Sunk cost decision making</vt:lpstr>
      <vt:lpstr>Exercise 2</vt:lpstr>
      <vt:lpstr>Roles</vt:lpstr>
      <vt:lpstr>Exercise 2</vt:lpstr>
      <vt:lpstr>Prior GF impacted budgets</vt:lpstr>
      <vt:lpstr>New GF impacted budgets</vt:lpstr>
      <vt:lpstr>Potential Savings measures (other ideas?)</vt:lpstr>
      <vt:lpstr>Old Budget Asks</vt:lpstr>
      <vt:lpstr>Old Budget Asks</vt:lpstr>
      <vt:lpstr>Make your case</vt:lpstr>
      <vt:lpstr>Report out</vt:lpstr>
      <vt:lpstr>PowerPoint Presentation</vt:lpstr>
      <vt:lpstr>Distracted Driving</vt:lpstr>
      <vt:lpstr>Rossford Police</vt:lpstr>
      <vt:lpstr>PowerPoint Presentation</vt:lpstr>
      <vt:lpstr>Blues Brothers</vt:lpstr>
      <vt:lpstr>Questions</vt:lpstr>
    </vt:vector>
  </TitlesOfParts>
  <Company>Ohio Dept. of Transportation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Title • Location, Date 20XX</dc:title>
  <dc:creator>Rebecca Dangelo</dc:creator>
  <cp:lastModifiedBy>Mccolley, Patrick</cp:lastModifiedBy>
  <cp:revision>261</cp:revision>
  <cp:lastPrinted>2023-09-25T04:36:39Z</cp:lastPrinted>
  <dcterms:created xsi:type="dcterms:W3CDTF">2019-05-01T17:04:20Z</dcterms:created>
  <dcterms:modified xsi:type="dcterms:W3CDTF">2026-09-04T12:51:58Z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0x010100108E279CDA86804FBDAAEE66E36F0FB0</vt:lpwstr>
  </property>
  <property fmtid="{D5CDD505-2E9C-101B-9397-08002B2CF9AE}" pid="3" name="Thumb">
    <vt:lpwstr>http://portal.dot.state.oh.us/Divisions/Communications/images1/PowerPoint.gifODOT Powerpoint Template as of February 3, 2009</vt:lpwstr>
  </property>
  <property fmtid="{D5CDD505-2E9C-101B-9397-08002B2CF9AE}" pid="4" name="Order">
    <vt:r8>3700</vt:r8>
  </property>
  <property fmtid="{D5CDD505-2E9C-101B-9397-08002B2CF9AE}" pid="5" name="PublishingRollupImage">
    <vt:lpwstr>&lt;img alt="PowerPoint" border="0" src="/Divisions/Communications/images1/PowerPoint.gif" style="BORDER: 0px solid; "&gt;</vt:lpwstr>
  </property>
  <property fmtid="{D5CDD505-2E9C-101B-9397-08002B2CF9AE}" pid="6" name="Images">
    <vt:lpwstr>Documents</vt:lpwstr>
  </property>
  <property fmtid="{D5CDD505-2E9C-101B-9397-08002B2CF9AE}" pid="7" name="vti_description">
    <vt:lpwstr/>
  </property>
</Properties>
</file>