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1"/>
  </p:notesMasterIdLst>
  <p:sldIdLst>
    <p:sldId id="256" r:id="rId3"/>
    <p:sldId id="1021" r:id="rId4"/>
    <p:sldId id="1051" r:id="rId5"/>
    <p:sldId id="1055" r:id="rId6"/>
    <p:sldId id="1059" r:id="rId7"/>
    <p:sldId id="1054" r:id="rId8"/>
    <p:sldId id="1050" r:id="rId9"/>
    <p:sldId id="1022" r:id="rId10"/>
    <p:sldId id="1052" r:id="rId11"/>
    <p:sldId id="1061" r:id="rId12"/>
    <p:sldId id="1063" r:id="rId13"/>
    <p:sldId id="1064" r:id="rId14"/>
    <p:sldId id="1056" r:id="rId15"/>
    <p:sldId id="1057" r:id="rId16"/>
    <p:sldId id="1060" r:id="rId17"/>
    <p:sldId id="1062" r:id="rId18"/>
    <p:sldId id="1058" r:id="rId19"/>
    <p:sldId id="289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44B770-63E7-DD5B-CE37-F11A3CACBB2C}" name="Senn, Philip" initials="SP" userId="S::10053225@id.ohio.gov::f037a338-52a5-4f6c-8fa2-ef3bc6e655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B4B"/>
    <a:srgbClr val="009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3" autoAdjust="0"/>
    <p:restoredTop sz="91727" autoAdjust="0"/>
  </p:normalViewPr>
  <p:slideViewPr>
    <p:cSldViewPr snapToGrid="0">
      <p:cViewPr varScale="1">
        <p:scale>
          <a:sx n="97" d="100"/>
          <a:sy n="97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775A13-A3D3-4521-ADC3-C389C31D30A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55494E-7E62-4AFB-8EE3-D2BB408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3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94E-7E62-4AFB-8EE3-D2BB408C4B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94E-7E62-4AFB-8EE3-D2BB408C4B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2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94E-7E62-4AFB-8EE3-D2BB408C4B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7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282202"/>
            <a:ext cx="1132027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algn="l">
              <a:defRPr sz="4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1600200"/>
            <a:ext cx="1217295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38" y="1295400"/>
            <a:ext cx="11320462" cy="148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DA2CB8-1163-EBCF-BC86-6E5BA0289D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71538" y="5413738"/>
            <a:ext cx="5346001" cy="12913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2005013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/>
              <a:t>Second level</a:t>
            </a:r>
          </a:p>
        </p:txBody>
      </p:sp>
      <p:pic>
        <p:nvPicPr>
          <p:cNvPr id="13" name="Graphic 4">
            <a:extLst>
              <a:ext uri="{FF2B5EF4-FFF2-40B4-BE49-F238E27FC236}">
                <a16:creationId xmlns:a16="http://schemas.microsoft.com/office/drawing/2014/main" id="{465E78BE-11CE-EC59-8EF6-536CFEDB3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5397260"/>
            <a:ext cx="4517262" cy="11493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58DC0-BD1A-E78F-C641-15F30D4CF708}"/>
              </a:ext>
            </a:extLst>
          </p:cNvPr>
          <p:cNvCxnSpPr>
            <a:cxnSpLocks/>
          </p:cNvCxnSpPr>
          <p:nvPr/>
        </p:nvCxnSpPr>
        <p:spPr>
          <a:xfrm flipV="1">
            <a:off x="0" y="5257800"/>
            <a:ext cx="6858000" cy="1438"/>
          </a:xfrm>
          <a:prstGeom prst="line">
            <a:avLst/>
          </a:prstGeom>
          <a:ln w="2222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492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6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1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3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052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1D98DB5-042F-46ED-2E28-F808C5719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833" y="1755384"/>
            <a:ext cx="7856334" cy="15755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775399A-A89D-CE24-F626-E135C937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379" y="4029075"/>
            <a:ext cx="7957243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ORDC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E0589D1-469C-2E5E-3640-C40D23323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804" y="2233604"/>
            <a:ext cx="7252392" cy="1454463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38C0130-7770-1F66-2E30-8B776BCC1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1819" y="4212057"/>
            <a:ext cx="8488363" cy="7599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1" kern="1200" cap="all" baseline="0" dirty="0" smtClean="0">
                <a:solidFill>
                  <a:schemeClr val="tx2"/>
                </a:solidFill>
                <a:latin typeface="Source Sans 3 Black" panose="020B0303030403020204" pitchFamily="34" charset="0"/>
                <a:ea typeface="+mj-ea"/>
                <a:cs typeface="+mj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064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EAB97D-F6AA-0FA6-B341-E5761F307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40267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A47F808-6E21-1CBB-592E-F499BAF0BC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83920" y="1434404"/>
            <a:ext cx="10424160" cy="4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00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EAB97D-F6AA-0FA6-B341-E5761F307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40267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 useBgFill="1">
        <p:nvSpPr>
          <p:cNvPr id="6" name="Rectangle 3">
            <a:extLst>
              <a:ext uri="{FF2B5EF4-FFF2-40B4-BE49-F238E27FC236}">
                <a16:creationId xmlns:a16="http://schemas.microsoft.com/office/drawing/2014/main" id="{1A47F808-6E21-1CBB-592E-F499BAF0BC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83920" y="1434404"/>
            <a:ext cx="10424160" cy="461556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0EB16-BF7B-D15C-8857-3283B327F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2697340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2903632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286889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EF6B84-12B7-2685-6CB8-73C1CDEEA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386" y="1533998"/>
            <a:ext cx="5011228" cy="37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54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05B0-D3C5-4A21-362F-81763DCE3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01B65-7108-076A-C8AE-9529BE9FB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A5D21-168E-BC0F-2B2B-1CBF9BED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3291003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F595AF-0FA1-68F0-2246-88E83D172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833" y="1755384"/>
            <a:ext cx="7856334" cy="1575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A09CDE-6C31-3D6D-4A44-62E28F3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379" y="4029075"/>
            <a:ext cx="7957243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F3E7C-467D-A246-F8E6-AB0B53CA9C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A012E0-1964-D732-4198-90570522B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6417732"/>
            <a:ext cx="121920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260234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65131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241828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40627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388639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</p:spTree>
    <p:extLst>
      <p:ext uri="{BB962C8B-B14F-4D97-AF65-F5344CB8AC3E}">
        <p14:creationId xmlns:p14="http://schemas.microsoft.com/office/powerpoint/2010/main" val="174616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914400" y="15240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67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50536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l">
              <a:defRPr/>
            </a:pPr>
            <a:fld id="{C08E5819-54B1-418D-9241-92F644D79DBB}" type="slidenum">
              <a:rPr lang="en-US" sz="1400" b="0" smtClean="0">
                <a:solidFill>
                  <a:schemeClr val="accent2"/>
                </a:solidFill>
                <a:latin typeface="+mn-lt"/>
              </a:rPr>
              <a:pPr algn="l">
                <a:defRPr/>
              </a:pPr>
              <a:t>‹#›</a:t>
            </a:fld>
            <a:r>
              <a:rPr lang="en-US" sz="1400" b="0" dirty="0">
                <a:solidFill>
                  <a:schemeClr val="accent2"/>
                </a:solidFill>
                <a:latin typeface="+mn-lt"/>
              </a:rPr>
              <a:t> 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524000" y="6324600"/>
            <a:ext cx="76800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3920" y="6244862"/>
            <a:ext cx="8260080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EADE440-52DC-96CE-987C-02D7261754C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462" y="6110157"/>
            <a:ext cx="2639738" cy="6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0267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434404"/>
            <a:ext cx="10424160" cy="4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50536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l">
              <a:defRPr/>
            </a:pPr>
            <a:fld id="{C08E5819-54B1-418D-9241-92F644D79DBB}" type="slidenum">
              <a:rPr lang="en-US" sz="1400" b="0" smtClean="0">
                <a:solidFill>
                  <a:schemeClr val="accent2"/>
                </a:solidFill>
                <a:latin typeface="+mn-lt"/>
              </a:rPr>
              <a:pPr algn="l">
                <a:defRPr/>
              </a:pPr>
              <a:t>‹#›</a:t>
            </a:fld>
            <a:r>
              <a:rPr lang="en-US" sz="1400" b="0" dirty="0">
                <a:solidFill>
                  <a:schemeClr val="accent2"/>
                </a:solidFill>
                <a:latin typeface="+mn-lt"/>
              </a:rPr>
              <a:t> 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524000" y="6324600"/>
            <a:ext cx="76800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OCA Forecast 2024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3920" y="6244862"/>
            <a:ext cx="8260080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EADE440-52DC-96CE-987C-02D7261754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462" y="6110157"/>
            <a:ext cx="2639738" cy="671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6E504-3420-A305-158E-F7229ED45D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701" r:id="rId3"/>
    <p:sldLayoutId id="2147483690" r:id="rId4"/>
    <p:sldLayoutId id="2147483700" r:id="rId5"/>
    <p:sldLayoutId id="2147483697" r:id="rId6"/>
    <p:sldLayoutId id="2147483698" r:id="rId7"/>
    <p:sldLayoutId id="2147483702" r:id="rId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2BC6F-7BDD-D485-2FB0-B99990C3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WOO-93592 Potential errors and omissions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6617F-8590-22CB-52A1-8EE5DC6538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2510" y="5284470"/>
            <a:ext cx="7117772" cy="1291328"/>
          </a:xfrm>
        </p:spPr>
        <p:txBody>
          <a:bodyPr/>
          <a:lstStyle/>
          <a:p>
            <a:r>
              <a:rPr lang="en-US" sz="4000" dirty="0"/>
              <a:t>Mike Benton, P.E. </a:t>
            </a:r>
            <a:r>
              <a:rPr lang="en-US" sz="2400" dirty="0"/>
              <a:t>Project Engineer</a:t>
            </a:r>
          </a:p>
          <a:p>
            <a:r>
              <a:rPr lang="en-US" sz="4000" dirty="0"/>
              <a:t>David Geckle, P.E. </a:t>
            </a:r>
            <a:r>
              <a:rPr lang="en-US" sz="2400" dirty="0"/>
              <a:t>District Bridge Engineer</a:t>
            </a:r>
          </a:p>
        </p:txBody>
      </p:sp>
    </p:spTree>
    <p:extLst>
      <p:ext uri="{BB962C8B-B14F-4D97-AF65-F5344CB8AC3E}">
        <p14:creationId xmlns:p14="http://schemas.microsoft.com/office/powerpoint/2010/main" val="341462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D0112-BC9D-23D6-FC4A-7499099C9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AA766-7890-FC88-B7B8-A9CD272D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107" y="1002072"/>
            <a:ext cx="4479781" cy="5101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63E744-F536-EB4E-5F15-CFAD07A8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Actual field clearance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B725-898D-FF52-629C-DE7655602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AED7AC-652E-ABD7-1341-6058420463D9}"/>
              </a:ext>
            </a:extLst>
          </p:cNvPr>
          <p:cNvSpPr/>
          <p:nvPr/>
        </p:nvSpPr>
        <p:spPr>
          <a:xfrm rot="19779592">
            <a:off x="6161385" y="3236062"/>
            <a:ext cx="1071875" cy="54950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7225-8B34-5E8A-799E-8FB62433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888" y="2971800"/>
            <a:ext cx="3038166" cy="9144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Design does not meet 2” minimum concrete cover as required in BDM 301.5.7.</a:t>
            </a:r>
          </a:p>
        </p:txBody>
      </p:sp>
    </p:spTree>
    <p:extLst>
      <p:ext uri="{BB962C8B-B14F-4D97-AF65-F5344CB8AC3E}">
        <p14:creationId xmlns:p14="http://schemas.microsoft.com/office/powerpoint/2010/main" val="14670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55B67-1EFC-A7BA-7847-86A40E1D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A6678-EFDA-A520-4E25-3B56D3E6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Dispute resolution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874F-61EE-B649-8475-34019E288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073236"/>
          </a:xfrm>
        </p:spPr>
        <p:txBody>
          <a:bodyPr/>
          <a:lstStyle/>
          <a:p>
            <a:r>
              <a:rPr lang="en-US" sz="3600" dirty="0"/>
              <a:t>Advisory Recommendation</a:t>
            </a:r>
          </a:p>
          <a:p>
            <a:pPr lvl="1"/>
            <a:r>
              <a:rPr lang="en-US" sz="3200" dirty="0"/>
              <a:t>Oral Opinion - Contractor has no responsibility for any costs associated with insufficient clearance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2B4A7-020A-3779-527F-291E718EE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</p:spTree>
    <p:extLst>
      <p:ext uri="{BB962C8B-B14F-4D97-AF65-F5344CB8AC3E}">
        <p14:creationId xmlns:p14="http://schemas.microsoft.com/office/powerpoint/2010/main" val="204683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55B67-1EFC-A7BA-7847-86A40E1D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A6678-EFDA-A520-4E25-3B56D3E6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correspondence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874F-61EE-B649-8475-34019E288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073236"/>
          </a:xfrm>
        </p:spPr>
        <p:txBody>
          <a:bodyPr/>
          <a:lstStyle/>
          <a:p>
            <a:r>
              <a:rPr lang="en-US" sz="3600" dirty="0"/>
              <a:t>Email from AECOM on 6/6/23:</a:t>
            </a:r>
          </a:p>
          <a:p>
            <a:pPr lvl="1"/>
            <a:r>
              <a:rPr lang="en-US" dirty="0"/>
              <a:t>“AECOM agrees, the bar should have been 18” tall, let us know what additional you need from us with the repair.”</a:t>
            </a:r>
          </a:p>
          <a:p>
            <a:endParaRPr lang="en-US" dirty="0"/>
          </a:p>
          <a:p>
            <a:r>
              <a:rPr lang="en-US" sz="3600" dirty="0"/>
              <a:t>Email from AECOM on 7/6/23: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“AECOM maintains that we provided a buildable design with 1.25” cover over the bars in question.”</a:t>
            </a:r>
            <a:endParaRPr lang="en-US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2B4A7-020A-3779-527F-291E718EE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</p:spTree>
    <p:extLst>
      <p:ext uri="{BB962C8B-B14F-4D97-AF65-F5344CB8AC3E}">
        <p14:creationId xmlns:p14="http://schemas.microsoft.com/office/powerpoint/2010/main" val="55264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2DD53-511D-627A-EA10-8D13E16BD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DA6B-92E5-57E5-B981-AF71279C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Initial Repair recommendation from </a:t>
            </a:r>
            <a:r>
              <a:rPr lang="en-US" dirty="0" err="1"/>
              <a:t>aecom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D528F9-DC22-2A02-5A3C-276041FE5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0753" y="1343168"/>
            <a:ext cx="6370493" cy="457176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AF016-A467-BF69-0EF3-86358976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</p:spTree>
    <p:extLst>
      <p:ext uri="{BB962C8B-B14F-4D97-AF65-F5344CB8AC3E}">
        <p14:creationId xmlns:p14="http://schemas.microsoft.com/office/powerpoint/2010/main" val="1083187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4040E-7DA6-2DF6-121C-4A8AD900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56BB-F2EA-EE04-0291-3481357D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subsequent Repair recommendation from </a:t>
            </a:r>
            <a:r>
              <a:rPr lang="en-US" dirty="0" err="1"/>
              <a:t>aecom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40EB-D717-387D-56BE-D1552323D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CA16CC-F50E-ECFC-FFA5-C716CBE27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448" y="1247089"/>
            <a:ext cx="6443104" cy="4744821"/>
          </a:xfrm>
        </p:spPr>
      </p:pic>
    </p:spTree>
    <p:extLst>
      <p:ext uri="{BB962C8B-B14F-4D97-AF65-F5344CB8AC3E}">
        <p14:creationId xmlns:p14="http://schemas.microsoft.com/office/powerpoint/2010/main" val="1324217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60135-277A-AC6C-0208-7031BB9A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3184-7287-DEA9-6577-E8FD27AE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final accepted Repair recommendation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832E0-896C-A9C9-26E9-6FC46427B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3DA8CC-6B4E-1FFB-27DA-0AC61E21F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104" y="914400"/>
            <a:ext cx="6617792" cy="51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60135-277A-AC6C-0208-7031BB9A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3184-7287-DEA9-6577-E8FD27AE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Barrier condition (while performing repair work)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832E0-896C-A9C9-26E9-6FC46427B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79546-B803-720F-9F5C-0AFA04E7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28"/>
          <a:stretch/>
        </p:blipFill>
        <p:spPr>
          <a:xfrm>
            <a:off x="221693" y="2496888"/>
            <a:ext cx="5001475" cy="3545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6F13E-0965-592E-1D31-61746F063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09" b="28389"/>
          <a:stretch/>
        </p:blipFill>
        <p:spPr>
          <a:xfrm>
            <a:off x="5248325" y="1037417"/>
            <a:ext cx="6721981" cy="29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746E-D6BF-7EC5-D4AA-C13FF2F6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734E-0A73-2159-5968-1E178D48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Cost for repair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AFA86-048B-0D94-A852-61BCB379D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EE2AA-AD21-03BB-B346-C36287A30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ODOT’s Cost to Complete Repair</a:t>
            </a:r>
          </a:p>
          <a:p>
            <a:pPr lvl="1"/>
            <a:r>
              <a:rPr lang="en-US" dirty="0"/>
              <a:t>Epoxy-Urethane Sealer Removal/Prep - $13,400 (Estimated)</a:t>
            </a:r>
          </a:p>
          <a:p>
            <a:pPr lvl="1"/>
            <a:r>
              <a:rPr lang="en-US" dirty="0"/>
              <a:t>Installation of Fiber Wrap - $141,882</a:t>
            </a:r>
          </a:p>
          <a:p>
            <a:pPr lvl="1"/>
            <a:r>
              <a:rPr lang="en-US" dirty="0"/>
              <a:t>Re-application of Epoxy-Urethane Sealer - $10,110 (Estimated)</a:t>
            </a:r>
          </a:p>
          <a:p>
            <a:pPr lvl="1"/>
            <a:r>
              <a:rPr lang="en-US" dirty="0"/>
              <a:t>Maintenance of Traffic - $57,000 (Estimated)</a:t>
            </a:r>
          </a:p>
          <a:p>
            <a:pPr lvl="1"/>
            <a:r>
              <a:rPr lang="en-US" dirty="0"/>
              <a:t>Total (Estimated) - </a:t>
            </a:r>
            <a:r>
              <a:rPr lang="en-US" b="1" u="sng" dirty="0"/>
              <a:t>$222,392</a:t>
            </a:r>
          </a:p>
        </p:txBody>
      </p:sp>
    </p:spTree>
    <p:extLst>
      <p:ext uri="{BB962C8B-B14F-4D97-AF65-F5344CB8AC3E}">
        <p14:creationId xmlns:p14="http://schemas.microsoft.com/office/powerpoint/2010/main" val="2523993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E61D-A07B-2129-90B2-4F81B67C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29E1A-9274-AE40-7B7D-F3C21C660D2A}"/>
              </a:ext>
            </a:extLst>
          </p:cNvPr>
          <p:cNvSpPr txBox="1">
            <a:spLocks/>
          </p:cNvSpPr>
          <p:nvPr/>
        </p:nvSpPr>
        <p:spPr>
          <a:xfrm>
            <a:off x="2117379" y="5255286"/>
            <a:ext cx="7957243" cy="1007651"/>
          </a:xfrm>
          <a:prstGeom prst="rect">
            <a:avLst/>
          </a:prstGeom>
        </p:spPr>
        <p:txBody>
          <a:bodyPr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n-US" sz="3000" kern="0" dirty="0"/>
          </a:p>
        </p:txBody>
      </p:sp>
    </p:spTree>
    <p:extLst>
      <p:ext uri="{BB962C8B-B14F-4D97-AF65-F5344CB8AC3E}">
        <p14:creationId xmlns:p14="http://schemas.microsoft.com/office/powerpoint/2010/main" val="363031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B5CE-E245-4F7E-8FB8-6530CC22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Luc-75-0029l structure details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ED7D87-F742-EF97-2339-5BF70D359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154"/>
            <a:ext cx="10515600" cy="3553691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dirty="0"/>
              <a:t>Twelve span, multi-unit, prestressed concrete I-beam bridge with composite reinforced concrete deck on stub abutments and cap-and-column piers that carries I-75 Southbound over the Maumee River in Toledo, OH</a:t>
            </a:r>
          </a:p>
          <a:p>
            <a:pPr lvl="1"/>
            <a:r>
              <a:rPr lang="en-US" sz="2600" dirty="0"/>
              <a:t>Total length = 1948.66’</a:t>
            </a:r>
          </a:p>
          <a:p>
            <a:pPr lvl="1"/>
            <a:r>
              <a:rPr lang="en-US" sz="2600" dirty="0"/>
              <a:t>Roadway width = Varies (72’-0” Minimum)</a:t>
            </a:r>
          </a:p>
          <a:p>
            <a:pPr lvl="1"/>
            <a:r>
              <a:rPr lang="en-US" sz="2600" dirty="0"/>
              <a:t>Loading = HL-93 with 60 PSF Future Wearing Surface</a:t>
            </a:r>
          </a:p>
          <a:p>
            <a:pPr lvl="1"/>
            <a:endParaRPr lang="en-US" sz="2000" dirty="0"/>
          </a:p>
          <a:p>
            <a:pPr marL="0" lvl="0" indent="0">
              <a:buNone/>
            </a:pPr>
            <a:r>
              <a:rPr lang="en-US" sz="1800" i="1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4B16B-3647-4AB7-B68F-DCC854FB4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</p:spTree>
    <p:extLst>
      <p:ext uri="{BB962C8B-B14F-4D97-AF65-F5344CB8AC3E}">
        <p14:creationId xmlns:p14="http://schemas.microsoft.com/office/powerpoint/2010/main" val="138057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12E42-6EAE-7AC9-FD34-DFC57094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B263-B0DB-BCAA-F34E-54FA279A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24136-1E30-9C86-8534-861405DDF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CE20A-95A8-41D2-7BCA-2001E9ECD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7" t="8333" r="19717" b="6061"/>
          <a:stretch/>
        </p:blipFill>
        <p:spPr>
          <a:xfrm>
            <a:off x="371383" y="1349624"/>
            <a:ext cx="6512206" cy="4398343"/>
          </a:xfrm>
          <a:prstGeom prst="rect">
            <a:avLst/>
          </a:prstGeom>
        </p:spPr>
      </p:pic>
      <p:pic>
        <p:nvPicPr>
          <p:cNvPr id="1026" name="Picture 3">
            <a:extLst>
              <a:ext uri="{FF2B5EF4-FFF2-40B4-BE49-F238E27FC236}">
                <a16:creationId xmlns:a16="http://schemas.microsoft.com/office/drawing/2014/main" id="{0F62CE27-9E1E-F219-4BCA-EC1D8A22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94" y="1110033"/>
            <a:ext cx="4048124" cy="41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06D3DE60-372F-78AC-DC20-698DAB89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81" y="2650176"/>
            <a:ext cx="4245119" cy="33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55B67-1EFC-A7BA-7847-86A40E1D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A6678-EFDA-A520-4E25-3B56D3E6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Dispute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874F-61EE-B649-8475-34019E288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97" y="2297509"/>
            <a:ext cx="6086582" cy="2262982"/>
          </a:xfrm>
        </p:spPr>
        <p:txBody>
          <a:bodyPr wrap="square" anchor="t">
            <a:normAutofit/>
          </a:bodyPr>
          <a:lstStyle/>
          <a:p>
            <a:r>
              <a:rPr lang="en-US" sz="2800" dirty="0"/>
              <a:t>Proposal Note 108 – Dispute Resolution Board Process</a:t>
            </a:r>
          </a:p>
          <a:p>
            <a:pPr lvl="1"/>
            <a:r>
              <a:rPr lang="en-US" dirty="0"/>
              <a:t>Advisory Recommendation Process (verbal recommendation)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2B4A7-020A-3779-527F-291E718EE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WOO-93592 Potential Errors and Omissions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67F25-9631-5D2D-E10F-FF3CDEA49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9" r="-1" b="11785"/>
          <a:stretch/>
        </p:blipFill>
        <p:spPr>
          <a:xfrm>
            <a:off x="7107810" y="1699346"/>
            <a:ext cx="4192415" cy="398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6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A6FC7-31CA-97D4-215F-69BF24A40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A728-405D-84F6-231C-BCF07E92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706A21-94F2-5B2F-A47D-FCCD7A45F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73" y="1143000"/>
            <a:ext cx="10896600" cy="1060505"/>
          </a:xfrm>
        </p:spPr>
        <p:txBody>
          <a:bodyPr/>
          <a:lstStyle/>
          <a:p>
            <a:pPr marL="0" indent="0">
              <a:buNone/>
            </a:pPr>
            <a:r>
              <a:rPr lang="en-US" sz="2900" dirty="0"/>
              <a:t>Reinforcing steel dimensions for S5149 epoxy coated reinforcing steel did not allow for sufficient cover on inside face of exterior parapet.</a:t>
            </a:r>
          </a:p>
          <a:p>
            <a:pPr lvl="0"/>
            <a:endParaRPr lang="en-US" sz="2800" dirty="0"/>
          </a:p>
          <a:p>
            <a:pPr marL="0" lvl="0" indent="0">
              <a:buNone/>
            </a:pPr>
            <a:r>
              <a:rPr lang="en-US" sz="1800" i="1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E8E90-D08F-E1DF-4EC8-F6C5FA95E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B8B040-1FE7-D992-9843-59904429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52" y="2203505"/>
            <a:ext cx="3318631" cy="40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5F82C1-B01A-2F67-9331-850DBFCAD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817" y="3581503"/>
            <a:ext cx="2442006" cy="64680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78B2FE-5000-A1A2-67BF-38A29DB11ACA}"/>
              </a:ext>
            </a:extLst>
          </p:cNvPr>
          <p:cNvSpPr txBox="1">
            <a:spLocks/>
          </p:cNvSpPr>
          <p:nvPr/>
        </p:nvSpPr>
        <p:spPr bwMode="auto">
          <a:xfrm>
            <a:off x="9204018" y="5304174"/>
            <a:ext cx="2528456" cy="64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kern="0" dirty="0"/>
              <a:t>Details from plan sheets 1424 &amp; 1426 of 1792</a:t>
            </a:r>
            <a:endParaRPr lang="en-US" sz="1600" kern="0" dirty="0"/>
          </a:p>
          <a:p>
            <a:endParaRPr lang="en-US" sz="2800" kern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 kern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9994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5321-685F-53E8-2FF1-70DD5F4A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C361-6274-7867-986A-CC8E86BF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A08F4-F1F7-4837-FE04-DE1592E55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5F61E0-AED1-C20D-0EFC-2437A2640F2D}"/>
              </a:ext>
            </a:extLst>
          </p:cNvPr>
          <p:cNvSpPr txBox="1">
            <a:spLocks/>
          </p:cNvSpPr>
          <p:nvPr/>
        </p:nvSpPr>
        <p:spPr bwMode="auto">
          <a:xfrm>
            <a:off x="9204018" y="5286753"/>
            <a:ext cx="2299855" cy="64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kern="0" dirty="0"/>
              <a:t>Detail from plan sheet 1428 of 1792</a:t>
            </a:r>
            <a:endParaRPr lang="en-US" sz="1600" kern="0" dirty="0"/>
          </a:p>
          <a:p>
            <a:endParaRPr lang="en-US" sz="2800" kern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 kern="0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C7F7B-921E-F4A9-034D-F33CD1AA8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35" y="1371600"/>
            <a:ext cx="4339009" cy="46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05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FB66-A547-CE28-8EE9-5317B8014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CF52-0641-8240-26DC-662D728FC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design manual, 2007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9D7A4-833F-112B-8EDE-38274537F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9F390-1233-5EFC-0535-56688D9A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59" y="1117455"/>
            <a:ext cx="6826681" cy="50131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5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Reinforcing list for luc-75-0029l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89B608A-8C7C-0034-CC7A-18DE8C90E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A0858-D28D-790E-526D-269C5252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80" y="1411681"/>
            <a:ext cx="10593839" cy="1266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952F9-0C40-D4D1-CCAD-EE2F237D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0" y="2444984"/>
            <a:ext cx="10593839" cy="241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7740F-69F3-B592-8255-469E012C1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772" y="3068433"/>
            <a:ext cx="2586456" cy="27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E6348-256E-5627-293E-201F54B7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433C81-AA1D-EAF8-308C-146D0D5D8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635" y="1376362"/>
            <a:ext cx="4344001" cy="4556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27CBD-40C4-CE69-C54D-84D0ACDA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calculated clearance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8E95-E439-330C-7D75-D6709653F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WOO-93592 Potential Errors and Omissions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C6083C-1A3B-437A-7420-BFD3FB97A038}"/>
              </a:ext>
            </a:extLst>
          </p:cNvPr>
          <p:cNvSpPr/>
          <p:nvPr/>
        </p:nvSpPr>
        <p:spPr>
          <a:xfrm rot="19779592">
            <a:off x="6161385" y="3236062"/>
            <a:ext cx="1071875" cy="54950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A69DF-AA31-A657-5F12-E07F5FC6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636" y="2971800"/>
            <a:ext cx="3038166" cy="9144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Design does not meet 2” minimum concrete cover as required in BDM 301.5.7.</a:t>
            </a:r>
          </a:p>
        </p:txBody>
      </p:sp>
    </p:spTree>
    <p:extLst>
      <p:ext uri="{BB962C8B-B14F-4D97-AF65-F5344CB8AC3E}">
        <p14:creationId xmlns:p14="http://schemas.microsoft.com/office/powerpoint/2010/main" val="49284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/>
    </p:bldLst>
  </p:timing>
</p:sld>
</file>

<file path=ppt/theme/theme1.xml><?xml version="1.0" encoding="utf-8"?>
<a:theme xmlns:a="http://schemas.openxmlformats.org/drawingml/2006/main" name="ODOT-HoIA-Theme-1">
  <a:themeElements>
    <a:clrScheme name="Heart-of-It-All">
      <a:dk1>
        <a:srgbClr val="000000"/>
      </a:dk1>
      <a:lt1>
        <a:sysClr val="window" lastClr="FFFFFF"/>
      </a:lt1>
      <a:dk2>
        <a:srgbClr val="0E3F75"/>
      </a:dk2>
      <a:lt2>
        <a:srgbClr val="D6D2C4"/>
      </a:lt2>
      <a:accent1>
        <a:srgbClr val="C12637"/>
      </a:accent1>
      <a:accent2>
        <a:srgbClr val="0098D3"/>
      </a:accent2>
      <a:accent3>
        <a:srgbClr val="EBA70E"/>
      </a:accent3>
      <a:accent4>
        <a:srgbClr val="69C2C6"/>
      </a:accent4>
      <a:accent5>
        <a:srgbClr val="DC5829"/>
      </a:accent5>
      <a:accent6>
        <a:srgbClr val="009969"/>
      </a:accent6>
      <a:hlink>
        <a:srgbClr val="40BAC8"/>
      </a:hlink>
      <a:folHlink>
        <a:srgbClr val="152F5F"/>
      </a:folHlink>
    </a:clrScheme>
    <a:fontScheme name="Source Sans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E1844AB-8F7C-463F-B3D0-B57C8D70AA9C}" vid="{05C344BA-724F-4348-A70B-EFC1BBB54300}"/>
    </a:ext>
  </a:extLst>
</a:theme>
</file>

<file path=ppt/theme/theme2.xml><?xml version="1.0" encoding="utf-8"?>
<a:theme xmlns:a="http://schemas.openxmlformats.org/drawingml/2006/main" name="1_ODOT-HoIA-Theme-1">
  <a:themeElements>
    <a:clrScheme name="Heart-of-It-All">
      <a:dk1>
        <a:srgbClr val="000000"/>
      </a:dk1>
      <a:lt1>
        <a:sysClr val="window" lastClr="FFFFFF"/>
      </a:lt1>
      <a:dk2>
        <a:srgbClr val="0E3F75"/>
      </a:dk2>
      <a:lt2>
        <a:srgbClr val="D6D2C4"/>
      </a:lt2>
      <a:accent1>
        <a:srgbClr val="C12637"/>
      </a:accent1>
      <a:accent2>
        <a:srgbClr val="0098D3"/>
      </a:accent2>
      <a:accent3>
        <a:srgbClr val="EBA70E"/>
      </a:accent3>
      <a:accent4>
        <a:srgbClr val="69C2C6"/>
      </a:accent4>
      <a:accent5>
        <a:srgbClr val="DC5829"/>
      </a:accent5>
      <a:accent6>
        <a:srgbClr val="009969"/>
      </a:accent6>
      <a:hlink>
        <a:srgbClr val="40BAC8"/>
      </a:hlink>
      <a:folHlink>
        <a:srgbClr val="152F5F"/>
      </a:folHlink>
    </a:clrScheme>
    <a:fontScheme name="Source Sans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E1844AB-8F7C-463F-B3D0-B57C8D70AA9C}" vid="{FB46CD2F-2185-4BA3-8834-91383C1145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ODOT-Heart-Of-It-All-16-9-Light-Template</Template>
  <TotalTime>1166</TotalTime>
  <Words>426</Words>
  <Application>Microsoft Office PowerPoint</Application>
  <PresentationFormat>Widescreen</PresentationFormat>
  <Paragraphs>71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Source Sans 3</vt:lpstr>
      <vt:lpstr>Source Sans 3 Black</vt:lpstr>
      <vt:lpstr>ODOT-HoIA-Theme-1</vt:lpstr>
      <vt:lpstr>1_ODOT-HoIA-Theme-1</vt:lpstr>
      <vt:lpstr>WOO-93592 Potential errors and omissions</vt:lpstr>
      <vt:lpstr>Luc-75-0029l structure details</vt:lpstr>
      <vt:lpstr>Issue</vt:lpstr>
      <vt:lpstr>Dispute resolution</vt:lpstr>
      <vt:lpstr>issue</vt:lpstr>
      <vt:lpstr>Plan dimensions</vt:lpstr>
      <vt:lpstr>Bridge design manual, 2007</vt:lpstr>
      <vt:lpstr>Reinforcing list for luc-75-0029l</vt:lpstr>
      <vt:lpstr>calculated clearance</vt:lpstr>
      <vt:lpstr>Actual field clearance</vt:lpstr>
      <vt:lpstr>Dispute resolution board</vt:lpstr>
      <vt:lpstr>correspondence</vt:lpstr>
      <vt:lpstr>Initial Repair recommendation from aecom</vt:lpstr>
      <vt:lpstr>subsequent Repair recommendation from aecom</vt:lpstr>
      <vt:lpstr>final accepted Repair recommendation</vt:lpstr>
      <vt:lpstr>Barrier condition (while performing repair work)</vt:lpstr>
      <vt:lpstr>Cost for repair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Ohio Contractors Association</dc:title>
  <dc:creator>Thompson, Kaitlyn</dc:creator>
  <cp:lastModifiedBy>David Geckle</cp:lastModifiedBy>
  <cp:revision>52</cp:revision>
  <cp:lastPrinted>2024-01-25T16:36:38Z</cp:lastPrinted>
  <dcterms:created xsi:type="dcterms:W3CDTF">2024-01-18T13:31:23Z</dcterms:created>
  <dcterms:modified xsi:type="dcterms:W3CDTF">2024-06-18T16:19:26Z</dcterms:modified>
</cp:coreProperties>
</file>