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3" r:id="rId4"/>
  </p:sldMasterIdLst>
  <p:notesMasterIdLst>
    <p:notesMasterId r:id="rId20"/>
  </p:notesMasterIdLst>
  <p:handoutMasterIdLst>
    <p:handoutMasterId r:id="rId21"/>
  </p:handoutMasterIdLst>
  <p:sldIdLst>
    <p:sldId id="333" r:id="rId5"/>
    <p:sldId id="358" r:id="rId6"/>
    <p:sldId id="359" r:id="rId7"/>
    <p:sldId id="368" r:id="rId8"/>
    <p:sldId id="369" r:id="rId9"/>
    <p:sldId id="377" r:id="rId10"/>
    <p:sldId id="370" r:id="rId11"/>
    <p:sldId id="385" r:id="rId12"/>
    <p:sldId id="387" r:id="rId13"/>
    <p:sldId id="373" r:id="rId14"/>
    <p:sldId id="391" r:id="rId15"/>
    <p:sldId id="374" r:id="rId16"/>
    <p:sldId id="390" r:id="rId17"/>
    <p:sldId id="375" r:id="rId18"/>
    <p:sldId id="311" r:id="rId19"/>
  </p:sldIdLst>
  <p:sldSz cx="12192000" cy="68580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5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dy Eline" initials="A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E6FF"/>
    <a:srgbClr val="008FD6"/>
    <a:srgbClr val="006699"/>
    <a:srgbClr val="E7EAF1"/>
    <a:srgbClr val="FFE7D9"/>
    <a:srgbClr val="336699"/>
    <a:srgbClr val="8FC7FF"/>
    <a:srgbClr val="007FFE"/>
    <a:srgbClr val="0066CC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410" autoAdjust="0"/>
    <p:restoredTop sz="71575" autoAdjust="0"/>
  </p:normalViewPr>
  <p:slideViewPr>
    <p:cSldViewPr>
      <p:cViewPr>
        <p:scale>
          <a:sx n="75" d="100"/>
          <a:sy n="75" d="100"/>
        </p:scale>
        <p:origin x="1236" y="1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377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3252"/>
    </p:cViewPr>
  </p:sorterViewPr>
  <p:notesViewPr>
    <p:cSldViewPr>
      <p:cViewPr varScale="1">
        <p:scale>
          <a:sx n="83" d="100"/>
          <a:sy n="83" d="100"/>
        </p:scale>
        <p:origin x="2244" y="90"/>
      </p:cViewPr>
      <p:guideLst>
        <p:guide orient="horz" pos="3024"/>
        <p:guide pos="230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170531" cy="480226"/>
          </a:xfrm>
          <a:prstGeom prst="rect">
            <a:avLst/>
          </a:prstGeom>
        </p:spPr>
        <p:txBody>
          <a:bodyPr vert="horz" lIns="94947" tIns="47472" rIns="94947" bIns="4747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005" y="2"/>
            <a:ext cx="3170531" cy="480226"/>
          </a:xfrm>
          <a:prstGeom prst="rect">
            <a:avLst/>
          </a:prstGeom>
        </p:spPr>
        <p:txBody>
          <a:bodyPr vert="horz" lIns="94947" tIns="47472" rIns="94947" bIns="47472" rtlCol="0"/>
          <a:lstStyle>
            <a:lvl1pPr algn="r">
              <a:defRPr sz="1200"/>
            </a:lvl1pPr>
          </a:lstStyle>
          <a:p>
            <a:fld id="{4336B77B-D4CB-4648-8A75-E15E3BBD8603}" type="datetimeFigureOut">
              <a:rPr lang="en-US" smtClean="0"/>
              <a:t>3/11/2024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325"/>
            <a:ext cx="3170531" cy="480226"/>
          </a:xfrm>
          <a:prstGeom prst="rect">
            <a:avLst/>
          </a:prstGeom>
        </p:spPr>
        <p:txBody>
          <a:bodyPr vert="horz" lIns="94947" tIns="47472" rIns="94947" bIns="4747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005" y="9119325"/>
            <a:ext cx="3170531" cy="480226"/>
          </a:xfrm>
          <a:prstGeom prst="rect">
            <a:avLst/>
          </a:prstGeom>
        </p:spPr>
        <p:txBody>
          <a:bodyPr vert="horz" lIns="94947" tIns="47472" rIns="94947" bIns="47472" rtlCol="0" anchor="b"/>
          <a:lstStyle>
            <a:lvl1pPr algn="r">
              <a:defRPr sz="1200"/>
            </a:lvl1pPr>
          </a:lstStyle>
          <a:p>
            <a:fld id="{587824CC-72F3-44E6-8FB4-C929D35D85A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998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3169699" cy="480060"/>
          </a:xfrm>
          <a:prstGeom prst="rect">
            <a:avLst/>
          </a:prstGeom>
        </p:spPr>
        <p:txBody>
          <a:bodyPr vert="horz" lIns="94597" tIns="47297" rIns="94597" bIns="4729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849" y="2"/>
            <a:ext cx="3169699" cy="480060"/>
          </a:xfrm>
          <a:prstGeom prst="rect">
            <a:avLst/>
          </a:prstGeom>
        </p:spPr>
        <p:txBody>
          <a:bodyPr vert="horz" lIns="94597" tIns="47297" rIns="94597" bIns="47297" rtlCol="0"/>
          <a:lstStyle>
            <a:lvl1pPr algn="r">
              <a:defRPr sz="1200"/>
            </a:lvl1pPr>
          </a:lstStyle>
          <a:p>
            <a:fld id="{55FF2CF9-0A75-498C-A5E0-C890560FC428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97" tIns="47297" rIns="94597" bIns="4729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56" y="4560572"/>
            <a:ext cx="5851497" cy="4320540"/>
          </a:xfrm>
          <a:prstGeom prst="rect">
            <a:avLst/>
          </a:prstGeom>
        </p:spPr>
        <p:txBody>
          <a:bodyPr vert="horz" lIns="94597" tIns="47297" rIns="94597" bIns="4729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9119499"/>
            <a:ext cx="3169699" cy="480060"/>
          </a:xfrm>
          <a:prstGeom prst="rect">
            <a:avLst/>
          </a:prstGeom>
        </p:spPr>
        <p:txBody>
          <a:bodyPr vert="horz" lIns="94597" tIns="47297" rIns="94597" bIns="4729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849" y="9119499"/>
            <a:ext cx="3169699" cy="480060"/>
          </a:xfrm>
          <a:prstGeom prst="rect">
            <a:avLst/>
          </a:prstGeom>
        </p:spPr>
        <p:txBody>
          <a:bodyPr vert="horz" lIns="94597" tIns="47297" rIns="94597" bIns="47297" rtlCol="0" anchor="b"/>
          <a:lstStyle>
            <a:lvl1pPr algn="r">
              <a:defRPr sz="1200"/>
            </a:lvl1pPr>
          </a:lstStyle>
          <a:p>
            <a:fld id="{4B0FDA08-891D-4D24-9337-D12A075AC0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472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19138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and Intro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4314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860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C4EB0-34A8-2EFB-854F-822C9B632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6C1C39-FAAE-8DB4-D9A7-F79BD91C53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329AEF-1DC5-0CBF-16E9-16708061F4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1C4EA1-35F8-BA3A-A5A6-AFAFC841A4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8737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526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9690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6515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19138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433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668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544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333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721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1426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43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097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FDA08-891D-4D24-9337-D12A075AC06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504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871538" y="5232400"/>
            <a:ext cx="11320272" cy="9460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43" y="5355730"/>
            <a:ext cx="4023360" cy="699402"/>
          </a:xfrm>
          <a:prstGeom prst="rect">
            <a:avLst/>
          </a:prstGeom>
        </p:spPr>
      </p:pic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484142"/>
            <a:ext cx="1132027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91440" rIns="0" bIns="91440" numCol="1" anchor="ctr" anchorCtr="0" compatLnSpc="1">
            <a:prstTxWarp prst="textNoShape">
              <a:avLst/>
            </a:prstTxWarp>
          </a:bodyPr>
          <a:lstStyle>
            <a:lvl1pPr algn="l">
              <a:defRPr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46202"/>
            <a:ext cx="11887200" cy="3571741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871538" y="1497340"/>
            <a:ext cx="11320462" cy="1488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005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-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91440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200" y="1143000"/>
            <a:ext cx="11430000" cy="51816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058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-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200" y="1143000"/>
            <a:ext cx="11430000" cy="51816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672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-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914400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200" y="1143000"/>
            <a:ext cx="11430000" cy="51816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17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 -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200" y="1143000"/>
            <a:ext cx="11430000" cy="51816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baseline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534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70971"/>
            <a:ext cx="9144000" cy="1938992"/>
          </a:xfrm>
        </p:spPr>
        <p:txBody>
          <a:bodyPr wrap="square" anchor="b">
            <a:spAutoFit/>
          </a:bodyPr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815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 tIns="91440"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38200" y="1143000"/>
            <a:ext cx="1051560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605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</p:spPr>
        <p:txBody>
          <a:bodyPr tIns="91440"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38200" y="1143000"/>
            <a:ext cx="1051560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963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  <a:solidFill>
            <a:schemeClr val="tx2"/>
          </a:solidFill>
        </p:spPr>
        <p:txBody>
          <a:bodyPr tIns="91440"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38200" y="1143000"/>
            <a:ext cx="1051560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023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  <a:solidFill>
            <a:schemeClr val="accent1"/>
          </a:solidFill>
        </p:spPr>
        <p:txBody>
          <a:bodyPr tIns="91440"/>
          <a:lstStyle>
            <a:lvl1pPr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38200" y="1143000"/>
            <a:ext cx="1051560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923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33600"/>
            <a:ext cx="109728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447800"/>
            <a:ext cx="10972800" cy="609600"/>
          </a:xfrm>
        </p:spPr>
        <p:txBody>
          <a:bodyPr/>
          <a:lstStyle>
            <a:lvl1pPr algn="ctr">
              <a:buNone/>
              <a:defRPr sz="2400" b="1" i="1" u="sng" baseline="0">
                <a:latin typeface="+mn-lt"/>
              </a:defRPr>
            </a:lvl1pPr>
          </a:lstStyle>
          <a:p>
            <a:pPr lvl="0"/>
            <a:r>
              <a:rPr lang="en-US" sz="2400" b="1" i="1" u="sng" dirty="0">
                <a:latin typeface="+mj-lt"/>
              </a:rPr>
              <a:t>Subtitle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239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66700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988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 userDrawn="1">
            <p:ph idx="1" hasCustomPrompt="1"/>
          </p:nvPr>
        </p:nvSpPr>
        <p:spPr>
          <a:xfrm>
            <a:off x="914400" y="1524000"/>
            <a:ext cx="10363200" cy="4495800"/>
          </a:xfrm>
        </p:spPr>
        <p:txBody>
          <a:bodyPr numCol="2"/>
          <a:lstStyle>
            <a:lvl3pPr>
              <a:defRPr/>
            </a:lvl3pPr>
          </a:lstStyle>
          <a:p>
            <a:pPr>
              <a:buNone/>
            </a:pPr>
            <a:r>
              <a:rPr lang="en-US" dirty="0"/>
              <a:t>Column One</a:t>
            </a:r>
          </a:p>
          <a:p>
            <a:r>
              <a:rPr lang="en-US" dirty="0"/>
              <a:t>1</a:t>
            </a:r>
          </a:p>
          <a:p>
            <a:pPr lvl="1"/>
            <a:r>
              <a:rPr lang="en-US" dirty="0"/>
              <a:t>a</a:t>
            </a:r>
          </a:p>
          <a:p>
            <a:pPr lvl="1"/>
            <a:r>
              <a:rPr lang="en-US" dirty="0"/>
              <a:t>b</a:t>
            </a:r>
          </a:p>
          <a:p>
            <a:pPr lvl="2"/>
            <a:r>
              <a:rPr lang="en-US" dirty="0" err="1"/>
              <a:t>i</a:t>
            </a:r>
            <a:endParaRPr lang="en-US" dirty="0"/>
          </a:p>
          <a:p>
            <a:pPr lvl="2"/>
            <a:r>
              <a:rPr lang="en-US" dirty="0"/>
              <a:t>Ii</a:t>
            </a:r>
          </a:p>
          <a:p>
            <a:pPr>
              <a:buNone/>
            </a:pPr>
            <a:r>
              <a:rPr lang="en-US" dirty="0"/>
              <a:t>Column Two</a:t>
            </a:r>
          </a:p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577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 userDrawn="1">
            <p:ph idx="1" hasCustomPrompt="1"/>
          </p:nvPr>
        </p:nvSpPr>
        <p:spPr>
          <a:xfrm>
            <a:off x="609600" y="2209800"/>
            <a:ext cx="10871200" cy="3810000"/>
          </a:xfrm>
        </p:spPr>
        <p:txBody>
          <a:bodyPr numCol="2"/>
          <a:lstStyle>
            <a:lvl3pPr>
              <a:defRPr/>
            </a:lvl3pPr>
          </a:lstStyle>
          <a:p>
            <a:pPr>
              <a:buNone/>
            </a:pPr>
            <a:r>
              <a:rPr lang="en-US" dirty="0"/>
              <a:t>Column One</a:t>
            </a:r>
          </a:p>
          <a:p>
            <a:r>
              <a:rPr lang="en-US" dirty="0"/>
              <a:t>1</a:t>
            </a:r>
          </a:p>
          <a:p>
            <a:pPr lvl="1"/>
            <a:r>
              <a:rPr lang="en-US" dirty="0"/>
              <a:t>a</a:t>
            </a:r>
          </a:p>
          <a:p>
            <a:pPr lvl="1"/>
            <a:r>
              <a:rPr lang="en-US" dirty="0"/>
              <a:t>b</a:t>
            </a:r>
          </a:p>
          <a:p>
            <a:pPr lvl="2"/>
            <a:r>
              <a:rPr lang="en-US" dirty="0" err="1"/>
              <a:t>i</a:t>
            </a:r>
            <a:endParaRPr lang="en-US" dirty="0"/>
          </a:p>
          <a:p>
            <a:pPr lvl="2"/>
            <a:r>
              <a:rPr lang="en-US" dirty="0"/>
              <a:t>Ii</a:t>
            </a:r>
          </a:p>
          <a:p>
            <a:pPr lvl="2"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Column Two</a:t>
            </a:r>
          </a:p>
          <a:p>
            <a:r>
              <a:rPr lang="en-US" dirty="0"/>
              <a:t>2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447800"/>
            <a:ext cx="11074400" cy="609600"/>
          </a:xfrm>
        </p:spPr>
        <p:txBody>
          <a:bodyPr/>
          <a:lstStyle>
            <a:lvl1pPr algn="ctr">
              <a:buNone/>
              <a:defRPr sz="2400" b="1" i="1" u="sng">
                <a:latin typeface="+mj-lt"/>
              </a:defRPr>
            </a:lvl1pPr>
          </a:lstStyle>
          <a:p>
            <a:pPr lvl="0"/>
            <a:r>
              <a:rPr lang="en-US" sz="2400" b="1" i="1" u="sng" dirty="0">
                <a:latin typeface="+mj-lt"/>
              </a:rPr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976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3920" y="1143000"/>
            <a:ext cx="1042416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975360" y="6324600"/>
            <a:ext cx="472440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normAutofit/>
          </a:bodyPr>
          <a:lstStyle/>
          <a:p>
            <a:pPr algn="r">
              <a:defRPr/>
            </a:pPr>
            <a:fld id="{C08E5819-54B1-418D-9241-92F644D79DBB}" type="slidenum">
              <a:rPr lang="en-US" sz="1400" b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pPr algn="r">
                <a:defRPr/>
              </a:pPr>
              <a:t>‹#›</a:t>
            </a:fld>
            <a:r>
              <a:rPr lang="en-US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|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  <a:prstGeom prst="rect">
            <a:avLst/>
          </a:prstGeom>
          <a:ln/>
        </p:spPr>
        <p:txBody>
          <a:bodyPr anchor="ctr" anchorCtr="0">
            <a:normAutofit/>
          </a:bodyPr>
          <a:lstStyle>
            <a:lvl1pPr algn="l">
              <a:defRPr sz="1400" b="0" spc="1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2017 Leadership Meeting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018" y="6324600"/>
            <a:ext cx="2104062" cy="365760"/>
          </a:xfrm>
          <a:prstGeom prst="rect">
            <a:avLst/>
          </a:prstGeom>
        </p:spPr>
      </p:pic>
      <p:cxnSp>
        <p:nvCxnSpPr>
          <p:cNvPr id="18" name="Straight Connector 17"/>
          <p:cNvCxnSpPr/>
          <p:nvPr userDrawn="1"/>
        </p:nvCxnSpPr>
        <p:spPr>
          <a:xfrm>
            <a:off x="883920" y="6244862"/>
            <a:ext cx="10424160" cy="0"/>
          </a:xfrm>
          <a:prstGeom prst="line">
            <a:avLst/>
          </a:prstGeom>
          <a:ln w="127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48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32" r:id="rId3"/>
    <p:sldLayoutId id="2147483728" r:id="rId4"/>
    <p:sldLayoutId id="2147483729" r:id="rId5"/>
    <p:sldLayoutId id="2147483716" r:id="rId6"/>
    <p:sldLayoutId id="2147483717" r:id="rId7"/>
    <p:sldLayoutId id="2147483718" r:id="rId8"/>
    <p:sldLayoutId id="2147483719" r:id="rId9"/>
    <p:sldLayoutId id="2147483721" r:id="rId10"/>
    <p:sldLayoutId id="2147483731" r:id="rId11"/>
    <p:sldLayoutId id="2147483730" r:id="rId12"/>
    <p:sldLayoutId id="2147483733" r:id="rId13"/>
    <p:sldLayoutId id="2147483727" r:id="rId14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0" cap="all" normalizeH="0" baseline="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Georgia" pitchFamily="18" charset="0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4000" b="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eaLnBrk="1" fontAlgn="base" hangingPunct="1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2800">
          <a:solidFill>
            <a:schemeClr val="tx1"/>
          </a:solidFill>
          <a:latin typeface="+mn-lt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2800">
          <a:solidFill>
            <a:schemeClr val="tx1"/>
          </a:solidFill>
          <a:latin typeface="+mn-lt"/>
        </a:defRPr>
      </a:lvl3pPr>
      <a:lvl4pPr marL="1828800" indent="-457200" algn="l" rtl="0" eaLnBrk="1" fontAlgn="base" hangingPunct="1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2400">
          <a:solidFill>
            <a:schemeClr val="tx1"/>
          </a:solidFill>
          <a:latin typeface="+mn-lt"/>
        </a:defRPr>
      </a:lvl4pPr>
      <a:lvl5pPr marL="2401888" indent="-396875" algn="l" rtl="0" eaLnBrk="1" fontAlgn="base" hangingPunct="1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tabLst>
          <a:tab pos="2401888" algn="l"/>
        </a:tabLst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ODOT Safety committee</a:t>
            </a:r>
            <a:r>
              <a:rPr lang="en-US" sz="4000" b="1" dirty="0"/>
              <a:t>• </a:t>
            </a:r>
            <a:r>
              <a:rPr lang="en-US" b="1" dirty="0"/>
              <a:t>April 25,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585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Engineer’s opinion of probable cost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AFFE7E-5977-2E6E-B46E-E785EE3A2D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3000" y="1219200"/>
            <a:ext cx="9679974" cy="1570291"/>
          </a:xfrm>
          <a:prstGeom prst="rect">
            <a:avLst/>
          </a:prstGeom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6CAFD74-2DAE-588D-3B94-8B7E4171D9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3000" y="3020165"/>
            <a:ext cx="9679974" cy="2466235"/>
          </a:xfrm>
        </p:spPr>
      </p:pic>
    </p:spTree>
    <p:extLst>
      <p:ext uri="{BB962C8B-B14F-4D97-AF65-F5344CB8AC3E}">
        <p14:creationId xmlns:p14="http://schemas.microsoft.com/office/powerpoint/2010/main" val="1542969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4689EE-6178-E994-75B2-B95E9D148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69B442-7A09-7B82-149C-EFDC17EC50B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Funding summary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EAE9EF26-AFB0-C9D2-ECD6-540FA71E1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pic>
        <p:nvPicPr>
          <p:cNvPr id="7" name="SafetyStudy">
            <a:extLst>
              <a:ext uri="{63B3BB69-23CF-44E3-9099-C40C66FF867C}">
                <a14:compatExt xmlns:a14="http://schemas.microsoft.com/office/drawing/2010/main" spid="_x0000_s1027"/>
              </a:ext>
              <a:ext uri="{FF2B5EF4-FFF2-40B4-BE49-F238E27FC236}">
                <a16:creationId xmlns:a16="http://schemas.microsoft.com/office/drawing/2014/main" id="{00000000-0008-0000-0100-00000304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925" y="22056725"/>
            <a:ext cx="104775" cy="104775"/>
          </a:xfrm>
          <a:prstGeom prst="rect">
            <a:avLst/>
          </a:prstGeom>
        </p:spPr>
      </p:pic>
      <p:pic>
        <p:nvPicPr>
          <p:cNvPr id="8" name="IMS">
            <a:extLst>
              <a:ext uri="{63B3BB69-23CF-44E3-9099-C40C66FF867C}">
                <a14:compatExt xmlns:a14="http://schemas.microsoft.com/office/drawing/2010/main" spid="_x0000_s1028"/>
              </a:ext>
              <a:ext uri="{FF2B5EF4-FFF2-40B4-BE49-F238E27FC236}">
                <a16:creationId xmlns:a16="http://schemas.microsoft.com/office/drawing/2014/main" id="{00000000-0008-0000-0100-00000404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8900" y="22056725"/>
            <a:ext cx="95250" cy="95250"/>
          </a:xfrm>
          <a:prstGeom prst="rect">
            <a:avLst/>
          </a:prstGeom>
        </p:spPr>
      </p:pic>
      <p:pic>
        <p:nvPicPr>
          <p:cNvPr id="9" name="PE_Env">
            <a:extLst>
              <a:ext uri="{63B3BB69-23CF-44E3-9099-C40C66FF867C}">
                <a14:compatExt xmlns:a14="http://schemas.microsoft.com/office/drawing/2010/main" spid="_x0000_s1029"/>
              </a:ext>
              <a:ext uri="{FF2B5EF4-FFF2-40B4-BE49-F238E27FC236}">
                <a16:creationId xmlns:a16="http://schemas.microsoft.com/office/drawing/2014/main" id="{00000000-0008-0000-0100-00000504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3300" y="22056725"/>
            <a:ext cx="95250" cy="95250"/>
          </a:xfrm>
          <a:prstGeom prst="rect">
            <a:avLst/>
          </a:prstGeom>
        </p:spPr>
      </p:pic>
      <p:pic>
        <p:nvPicPr>
          <p:cNvPr id="11" name="PE_Design">
            <a:extLst>
              <a:ext uri="{63B3BB69-23CF-44E3-9099-C40C66FF867C}">
                <a14:compatExt xmlns:a14="http://schemas.microsoft.com/office/drawing/2010/main" spid="_x0000_s1030"/>
              </a:ext>
              <a:ext uri="{FF2B5EF4-FFF2-40B4-BE49-F238E27FC236}">
                <a16:creationId xmlns:a16="http://schemas.microsoft.com/office/drawing/2014/main" id="{00000000-0008-0000-0100-0000060400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5800" y="22066250"/>
            <a:ext cx="95250" cy="95250"/>
          </a:xfrm>
          <a:prstGeom prst="rect">
            <a:avLst/>
          </a:prstGeom>
        </p:spPr>
      </p:pic>
      <p:pic>
        <p:nvPicPr>
          <p:cNvPr id="12" name="ROW">
            <a:extLst>
              <a:ext uri="{63B3BB69-23CF-44E3-9099-C40C66FF867C}">
                <a14:compatExt xmlns:a14="http://schemas.microsoft.com/office/drawing/2010/main" spid="_x0000_s1031"/>
              </a:ext>
              <a:ext uri="{FF2B5EF4-FFF2-40B4-BE49-F238E27FC236}">
                <a16:creationId xmlns:a16="http://schemas.microsoft.com/office/drawing/2014/main" id="{00000000-0008-0000-0100-00000704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0200" y="22056725"/>
            <a:ext cx="95250" cy="95250"/>
          </a:xfrm>
          <a:prstGeom prst="rect">
            <a:avLst/>
          </a:prstGeom>
        </p:spPr>
      </p:pic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CF5643C2-3AD8-CC2B-0DE6-5A03E03BEE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9765" y="1524000"/>
            <a:ext cx="10477835" cy="350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179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Scoring (32 points)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Ratio observed fatal/serious injuries to observed totals (2 pts) = </a:t>
            </a:r>
            <a:r>
              <a:rPr lang="en-US" sz="3200" dirty="0">
                <a:solidFill>
                  <a:schemeClr val="tx2"/>
                </a:solidFill>
              </a:rPr>
              <a:t>0.01</a:t>
            </a:r>
          </a:p>
          <a:p>
            <a:r>
              <a:rPr lang="en-US" sz="3200" dirty="0"/>
              <a:t>% of the Potential for Safety Improvement to Total Expect crashes (8 pts)= </a:t>
            </a:r>
            <a:r>
              <a:rPr lang="en-US" sz="3200" dirty="0">
                <a:solidFill>
                  <a:schemeClr val="tx2"/>
                </a:solidFill>
              </a:rPr>
              <a:t>11.01%</a:t>
            </a:r>
          </a:p>
          <a:p>
            <a:r>
              <a:rPr lang="en-US" sz="3200" dirty="0"/>
              <a:t>Relative severity index (10 pts) = </a:t>
            </a:r>
            <a:r>
              <a:rPr lang="en-US" sz="3200" dirty="0">
                <a:solidFill>
                  <a:schemeClr val="tx2"/>
                </a:solidFill>
              </a:rPr>
              <a:t>31,599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Equivalent PDO Index (10 pts) = 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9969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3.06</a:t>
            </a:r>
          </a:p>
          <a:p>
            <a:r>
              <a:rPr lang="en-US" sz="3200" dirty="0"/>
              <a:t>Location Equity Measure (2 pts) = </a:t>
            </a:r>
            <a:r>
              <a:rPr lang="en-US" sz="3200" dirty="0">
                <a:solidFill>
                  <a:schemeClr val="tx2"/>
                </a:solidFill>
              </a:rPr>
              <a:t>15%</a:t>
            </a:r>
            <a:endParaRPr lang="en-US" sz="38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293943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Benefit cost ratio (0.87)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143000"/>
            <a:ext cx="10820400" cy="4906964"/>
          </a:xfrm>
        </p:spPr>
        <p:txBody>
          <a:bodyPr/>
          <a:lstStyle/>
          <a:p>
            <a:r>
              <a:rPr lang="en-US" sz="3200" dirty="0"/>
              <a:t>CMFs applied for sign/signal upgrades and for access modifications.</a:t>
            </a:r>
            <a:endParaRPr lang="en-US" sz="3200" dirty="0">
              <a:solidFill>
                <a:schemeClr val="tx2"/>
              </a:solidFill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No CMFs applied for sight distance improvements (offset LT lanes) or capacity improvements </a:t>
            </a:r>
            <a:r>
              <a:rPr lang="en-US" sz="3200" dirty="0">
                <a:solidFill>
                  <a:srgbClr val="000000"/>
                </a:solidFill>
                <a:latin typeface="Trebuchet MS" panose="020B0603020202020204"/>
              </a:rPr>
              <a:t>-- 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both are contributing factors.</a:t>
            </a:r>
            <a:endParaRPr lang="en-US" sz="3200" dirty="0">
              <a:solidFill>
                <a:schemeClr val="tx2"/>
              </a:solidFill>
            </a:endParaRPr>
          </a:p>
          <a:p>
            <a:endParaRPr lang="en-US" sz="38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24222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/>
              <a:t>Project schedule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2EEB3C-7C66-9E61-C10D-CB74030781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683" y="1219200"/>
            <a:ext cx="11348634" cy="4419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dirty="0"/>
              <a:t>LIC-SR16-0.20 Funding Presentation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63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726707" y="1943100"/>
            <a:ext cx="2738587" cy="2971800"/>
          </a:xfrm>
          <a:prstGeom prst="roundRect">
            <a:avLst>
              <a:gd name="adj" fmla="val 11102"/>
            </a:avLst>
          </a:prstGeom>
          <a:solidFill>
            <a:schemeClr val="tx2"/>
          </a:solidFill>
          <a:ln w="19685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dirty="0">
                <a:latin typeface="Franklin Gothic Demi" panose="020B0703020102020204" pitchFamily="34" charset="0"/>
              </a:rPr>
              <a:t>?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0" y="58674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i="1" dirty="0">
                <a:latin typeface="+mj-lt"/>
              </a:rPr>
              <a:t>Last updated </a:t>
            </a:r>
            <a:fld id="{CDA22860-E94C-4AD2-BD07-62D8D5C23F96}" type="datetime1">
              <a:rPr lang="en-US" b="1" i="1" smtClean="0">
                <a:latin typeface="+mj-lt"/>
              </a:rPr>
              <a:t>3/11/2024</a:t>
            </a:fld>
            <a:endParaRPr lang="en-US" b="1" i="1" dirty="0">
              <a:latin typeface="+mj-lt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3538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62003"/>
            <a:ext cx="9144000" cy="2369880"/>
          </a:xfrm>
        </p:spPr>
        <p:txBody>
          <a:bodyPr/>
          <a:lstStyle/>
          <a:p>
            <a:r>
              <a:rPr lang="en-US" dirty="0"/>
              <a:t>LIC-SR16-0.20</a:t>
            </a:r>
            <a:br>
              <a:rPr lang="en-US" dirty="0"/>
            </a:br>
            <a:r>
              <a:rPr lang="en-US" sz="4400" dirty="0"/>
              <a:t>Safety funding application</a:t>
            </a:r>
            <a:br>
              <a:rPr lang="en-US" sz="4400" dirty="0"/>
            </a:br>
            <a:r>
              <a:rPr lang="en-US" sz="4400" dirty="0"/>
              <a:t>ODOT District 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86200"/>
            <a:ext cx="9144000" cy="2057400"/>
          </a:xfrm>
        </p:spPr>
        <p:txBody>
          <a:bodyPr/>
          <a:lstStyle/>
          <a:p>
            <a:r>
              <a:rPr lang="en-US" dirty="0"/>
              <a:t>Josh Otworth, PE – ODOT District 5</a:t>
            </a:r>
          </a:p>
          <a:p>
            <a:r>
              <a:rPr lang="en-US" dirty="0"/>
              <a:t>Alan Haines, PE – City of Pataskala</a:t>
            </a:r>
          </a:p>
          <a:p>
            <a:r>
              <a:rPr lang="en-US" dirty="0"/>
              <a:t>Andrew Walton, PE – Singh &amp; Associates, Inc.</a:t>
            </a:r>
          </a:p>
          <a:p>
            <a:r>
              <a:rPr lang="en-US" dirty="0"/>
              <a:t>Scott Knebel, PE – Crawford, Murphy &amp; Tilly</a:t>
            </a: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27525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PURPOSE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97B48ACB-B12C-6112-6EFD-1547F0747BE9}"/>
              </a:ext>
            </a:extLst>
          </p:cNvPr>
          <p:cNvSpPr txBox="1">
            <a:spLocks/>
          </p:cNvSpPr>
          <p:nvPr/>
        </p:nvSpPr>
        <p:spPr bwMode="auto">
          <a:xfrm>
            <a:off x="685800" y="1143000"/>
            <a:ext cx="1112520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4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3pPr>
            <a:lvl4pPr marL="18288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+mn-lt"/>
              </a:defRPr>
            </a:lvl4pPr>
            <a:lvl5pPr marL="2401888" indent="-396875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2401888" algn="l"/>
              </a:tabLst>
              <a:defRPr sz="2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sz="3200" dirty="0"/>
              <a:t>Mitigate safety issues at the intersection of SR 16 (E. Broad Street) and Taylor Rd (TR 169) – 24% injury crashes in 5 years (2018-2022)</a:t>
            </a:r>
          </a:p>
          <a:p>
            <a:r>
              <a:rPr lang="en-US" sz="3200" dirty="0"/>
              <a:t>Meets Ohio Emphasis Area: High Risk Drivers (47.3% of crashes involved young drivers)</a:t>
            </a:r>
          </a:p>
          <a:p>
            <a:r>
              <a:rPr lang="en-US" sz="3200" dirty="0"/>
              <a:t>Meets FHWA Emphasis Area: Improving the design and operation of intersections</a:t>
            </a:r>
            <a:endParaRPr lang="en-US" sz="3200" kern="0" dirty="0"/>
          </a:p>
        </p:txBody>
      </p:sp>
    </p:spTree>
    <p:extLst>
      <p:ext uri="{BB962C8B-B14F-4D97-AF65-F5344CB8AC3E}">
        <p14:creationId xmlns:p14="http://schemas.microsoft.com/office/powerpoint/2010/main" val="3568380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Area map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6EB22DB-FA55-0BB2-3301-2DFCC43AF1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482"/>
          <a:stretch/>
        </p:blipFill>
        <p:spPr>
          <a:xfrm>
            <a:off x="609600" y="990600"/>
            <a:ext cx="10831002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6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Existing conditions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1143000"/>
            <a:ext cx="11125200" cy="4906964"/>
          </a:xfrm>
        </p:spPr>
        <p:txBody>
          <a:bodyPr/>
          <a:lstStyle/>
          <a:p>
            <a:r>
              <a:rPr lang="en-US" sz="3200" dirty="0"/>
              <a:t>Sight distance of left turning vehicles on SR 16 approaches adversely affected by EB lane drop and WB added through lane.</a:t>
            </a:r>
          </a:p>
          <a:p>
            <a:r>
              <a:rPr lang="en-US" sz="3200" dirty="0"/>
              <a:t>Driveways within functional area of intersection contribute to angle and left turn crash patterns.</a:t>
            </a:r>
          </a:p>
          <a:p>
            <a:r>
              <a:rPr lang="en-US" sz="3200" dirty="0"/>
              <a:t>Central Ohio Technical College located on NW quadrant of the Taylor Road (TR 169) intersection.</a:t>
            </a:r>
          </a:p>
          <a:p>
            <a:r>
              <a:rPr lang="en-US" sz="3200" dirty="0"/>
              <a:t>Previous countermeasures (backplates, clearance intervals) did not mitigate crashes.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448700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operational concerns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sp>
        <p:nvSpPr>
          <p:cNvPr id="10" name="Content Placeholder 4"/>
          <p:cNvSpPr txBox="1">
            <a:spLocks/>
          </p:cNvSpPr>
          <p:nvPr/>
        </p:nvSpPr>
        <p:spPr bwMode="auto">
          <a:xfrm>
            <a:off x="227555" y="4640952"/>
            <a:ext cx="11734046" cy="1236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4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3pPr>
            <a:lvl4pPr marL="18288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+mn-lt"/>
              </a:defRPr>
            </a:lvl4pPr>
            <a:lvl5pPr marL="2401888" indent="-396875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2401888" algn="l"/>
              </a:tabLst>
              <a:defRPr sz="2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r>
              <a:rPr lang="en-US" sz="2800" kern="0" dirty="0"/>
              <a:t>Multiple factors contribute to safety performance (signalized intersection, stopping sight distance/vertical curve, access mgt).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7D6705-628B-1FDE-AFA2-A0B2400CAB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621" r="6010"/>
          <a:stretch/>
        </p:blipFill>
        <p:spPr>
          <a:xfrm>
            <a:off x="277389" y="1199843"/>
            <a:ext cx="5302914" cy="3088790"/>
          </a:xfrm>
          <a:prstGeom prst="rect">
            <a:avLst/>
          </a:prstGeom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D3058074-D661-465A-92D1-1F0919A107C0}"/>
              </a:ext>
            </a:extLst>
          </p:cNvPr>
          <p:cNvSpPr txBox="1">
            <a:spLocks/>
          </p:cNvSpPr>
          <p:nvPr/>
        </p:nvSpPr>
        <p:spPr bwMode="auto">
          <a:xfrm>
            <a:off x="277389" y="3638540"/>
            <a:ext cx="3826582" cy="639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4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3pPr>
            <a:lvl4pPr marL="18288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+mn-lt"/>
              </a:defRPr>
            </a:lvl4pPr>
            <a:lvl5pPr marL="2401888" indent="-396875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2401888" algn="l"/>
              </a:tabLst>
              <a:defRPr sz="2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kern="0" dirty="0">
                <a:solidFill>
                  <a:schemeClr val="bg1"/>
                </a:solidFill>
              </a:rPr>
              <a:t>EB SR 16 approach</a:t>
            </a:r>
          </a:p>
        </p:txBody>
      </p:sp>
      <p:pic>
        <p:nvPicPr>
          <p:cNvPr id="5" name="Picture 4" descr="A car on the road&#10;&#10;Description automatically generated">
            <a:extLst>
              <a:ext uri="{FF2B5EF4-FFF2-40B4-BE49-F238E27FC236}">
                <a16:creationId xmlns:a16="http://schemas.microsoft.com/office/drawing/2014/main" id="{7BBB3191-47C4-0500-3EBC-C1F5A033A0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1" t="9047" r="15968" b="32288"/>
          <a:stretch/>
        </p:blipFill>
        <p:spPr>
          <a:xfrm>
            <a:off x="6116499" y="1199842"/>
            <a:ext cx="5175905" cy="3077945"/>
          </a:xfrm>
          <a:prstGeom prst="rect">
            <a:avLst/>
          </a:prstGeom>
        </p:spPr>
      </p:pic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5C4EDB70-8695-46FB-977E-10A1E14FD553}"/>
              </a:ext>
            </a:extLst>
          </p:cNvPr>
          <p:cNvSpPr txBox="1">
            <a:spLocks/>
          </p:cNvSpPr>
          <p:nvPr/>
        </p:nvSpPr>
        <p:spPr bwMode="auto">
          <a:xfrm>
            <a:off x="6399783" y="3638540"/>
            <a:ext cx="5410200" cy="65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4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3pPr>
            <a:lvl4pPr marL="18288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+mn-lt"/>
              </a:defRPr>
            </a:lvl4pPr>
            <a:lvl5pPr marL="2401888" indent="-396875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2401888" algn="l"/>
              </a:tabLst>
              <a:defRPr sz="2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kern="0" dirty="0">
                <a:solidFill>
                  <a:schemeClr val="bg1"/>
                </a:solidFill>
              </a:rPr>
              <a:t>East leg - No Crosswalk</a:t>
            </a:r>
          </a:p>
        </p:txBody>
      </p:sp>
    </p:spTree>
    <p:extLst>
      <p:ext uri="{BB962C8B-B14F-4D97-AF65-F5344CB8AC3E}">
        <p14:creationId xmlns:p14="http://schemas.microsoft.com/office/powerpoint/2010/main" val="1152936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Crash summary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249253"/>
            <a:ext cx="5486400" cy="3524242"/>
          </a:xfrm>
        </p:spPr>
        <p:txBody>
          <a:bodyPr/>
          <a:lstStyle/>
          <a:p>
            <a:r>
              <a:rPr lang="en-US" sz="2800" dirty="0"/>
              <a:t>112 total crashes (2018-2022)</a:t>
            </a:r>
          </a:p>
          <a:p>
            <a:r>
              <a:rPr lang="en-US" sz="2800" dirty="0"/>
              <a:t>Serious ped crash within unmarked crosswalk (east leg)</a:t>
            </a:r>
          </a:p>
          <a:p>
            <a:r>
              <a:rPr lang="en-US" sz="2800" dirty="0"/>
              <a:t>33 injury crashes resulting in a 27% injury rate</a:t>
            </a:r>
          </a:p>
          <a:p>
            <a:r>
              <a:rPr lang="en-US" sz="2800" dirty="0"/>
              <a:t>Left turning (21.3%) and angle (23%) crashes contribute to severity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7569FF-3919-D23B-611C-75993C4E8839}"/>
              </a:ext>
            </a:extLst>
          </p:cNvPr>
          <p:cNvSpPr txBox="1"/>
          <p:nvPr/>
        </p:nvSpPr>
        <p:spPr>
          <a:xfrm>
            <a:off x="228600" y="5000844"/>
            <a:ext cx="7467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All crashes occurred within the functional area of the intersection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5C0E67-F942-46D3-077C-5D0AC41E01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749" t="19837" r="23585" b="13879"/>
          <a:stretch/>
        </p:blipFill>
        <p:spPr>
          <a:xfrm>
            <a:off x="5867400" y="1249253"/>
            <a:ext cx="5913731" cy="368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4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Recommended countermeasures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244AF1DD-B716-BCD5-4CC3-FE96FBF9822D}"/>
              </a:ext>
            </a:extLst>
          </p:cNvPr>
          <p:cNvSpPr txBox="1">
            <a:spLocks/>
          </p:cNvSpPr>
          <p:nvPr/>
        </p:nvSpPr>
        <p:spPr bwMode="auto">
          <a:xfrm>
            <a:off x="685800" y="1143000"/>
            <a:ext cx="11125200" cy="4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4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800">
                <a:solidFill>
                  <a:schemeClr val="tx1"/>
                </a:solidFill>
                <a:latin typeface="+mn-lt"/>
              </a:defRPr>
            </a:lvl3pPr>
            <a:lvl4pPr marL="18288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+mn-lt"/>
              </a:defRPr>
            </a:lvl4pPr>
            <a:lvl5pPr marL="2401888" indent="-396875" algn="l" rtl="0" eaLnBrk="1" fontAlgn="base" hangingPunct="1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2401888" algn="l"/>
              </a:tabLst>
              <a:defRPr sz="2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sz="3200" dirty="0"/>
              <a:t>Extend second EB through lane east of Taylor Road, install an eastbound right turn lane (385 feet) with upgraded overhead signing, and positive offset LT lanes</a:t>
            </a:r>
          </a:p>
          <a:p>
            <a:r>
              <a:rPr lang="en-US" sz="3200" dirty="0"/>
              <a:t>Install pedestrian facilities on the north, east, and south legs (marked crosswalks, ped heads, and ADA ramps)</a:t>
            </a:r>
          </a:p>
          <a:p>
            <a:r>
              <a:rPr lang="en-US" sz="3200" dirty="0"/>
              <a:t>Add backplates to signal heads w/provisions for future FYA sequence</a:t>
            </a:r>
          </a:p>
          <a:p>
            <a:r>
              <a:rPr lang="en-US" sz="3200" dirty="0"/>
              <a:t>Close north access to Circle K, convert east access to RIRO, and close west access to Licking Line Plaza</a:t>
            </a:r>
          </a:p>
        </p:txBody>
      </p:sp>
    </p:spTree>
    <p:extLst>
      <p:ext uri="{BB962C8B-B14F-4D97-AF65-F5344CB8AC3E}">
        <p14:creationId xmlns:p14="http://schemas.microsoft.com/office/powerpoint/2010/main" val="3350879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vert="horz" wrap="square" lIns="365760" tIns="91440" rIns="365760" bIns="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Recommended Countermeasures (CONCEPT PLAN)</a:t>
            </a: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1447800" y="6324600"/>
            <a:ext cx="7756218" cy="365760"/>
          </a:xfrm>
        </p:spPr>
        <p:txBody>
          <a:bodyPr/>
          <a:lstStyle/>
          <a:p>
            <a:pPr>
              <a:defRPr/>
            </a:pPr>
            <a:r>
              <a:rPr lang="en-US" dirty="0"/>
              <a:t>LIC-SR16-0.20 Funding Presentation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4D682D-5576-4C29-910E-62D1A9F63273}"/>
              </a:ext>
            </a:extLst>
          </p:cNvPr>
          <p:cNvSpPr txBox="1"/>
          <p:nvPr/>
        </p:nvSpPr>
        <p:spPr>
          <a:xfrm rot="21196050">
            <a:off x="1889410" y="3060227"/>
            <a:ext cx="2085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Broad St (SR 16)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B86BCC-FC6C-4DC0-8B62-DE862DE19048}"/>
              </a:ext>
            </a:extLst>
          </p:cNvPr>
          <p:cNvSpPr txBox="1"/>
          <p:nvPr/>
        </p:nvSpPr>
        <p:spPr>
          <a:xfrm rot="16200000">
            <a:off x="2699266" y="4920733"/>
            <a:ext cx="2286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Taylor Rd (TR 169)</a:t>
            </a: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B531914-5490-458F-83FB-3013181E0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40" y="1068923"/>
            <a:ext cx="1143000" cy="1143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D4D295E-FBC5-6C38-17FE-3AF602560D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707" r="29921" b="1023"/>
          <a:stretch/>
        </p:blipFill>
        <p:spPr>
          <a:xfrm>
            <a:off x="7662257" y="1063704"/>
            <a:ext cx="4072543" cy="37368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0A28AC-C886-F0D0-99E1-BBA9659061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063704"/>
            <a:ext cx="7205057" cy="514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864185"/>
      </p:ext>
    </p:extLst>
  </p:cSld>
  <p:clrMapOvr>
    <a:masterClrMapping/>
  </p:clrMapOvr>
</p:sld>
</file>

<file path=ppt/theme/theme1.xml><?xml version="1.0" encoding="utf-8"?>
<a:theme xmlns:a="http://schemas.openxmlformats.org/drawingml/2006/main" name="ODOT Master - Business Card Look">
  <a:themeElements>
    <a:clrScheme name="Custom 1">
      <a:dk1>
        <a:srgbClr val="000000"/>
      </a:dk1>
      <a:lt1>
        <a:sysClr val="window" lastClr="FFFFFF"/>
      </a:lt1>
      <a:dk2>
        <a:srgbClr val="009969"/>
      </a:dk2>
      <a:lt2>
        <a:srgbClr val="D6D2C4"/>
      </a:lt2>
      <a:accent1>
        <a:srgbClr val="1F2A44"/>
      </a:accent1>
      <a:accent2>
        <a:srgbClr val="00B5E2"/>
      </a:accent2>
      <a:accent3>
        <a:srgbClr val="DC582A"/>
      </a:accent3>
      <a:accent4>
        <a:srgbClr val="9E2A2B"/>
      </a:accent4>
      <a:accent5>
        <a:srgbClr val="D7C826"/>
      </a:accent5>
      <a:accent6>
        <a:srgbClr val="F68D2E"/>
      </a:accent6>
      <a:hlink>
        <a:srgbClr val="40BAC8"/>
      </a:hlink>
      <a:folHlink>
        <a:srgbClr val="152F5F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DOT Template-16by9.pptx" id="{B8A64204-9C3D-4405-94A5-4669C09D355B}" vid="{37586E3E-C3B7-4044-BA74-BAD504D5A10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009969"/>
    </a:dk2>
    <a:lt2>
      <a:srgbClr val="D6D2C4"/>
    </a:lt2>
    <a:accent1>
      <a:srgbClr val="1F2A44"/>
    </a:accent1>
    <a:accent2>
      <a:srgbClr val="00B5E2"/>
    </a:accent2>
    <a:accent3>
      <a:srgbClr val="DC582A"/>
    </a:accent3>
    <a:accent4>
      <a:srgbClr val="9E2A2B"/>
    </a:accent4>
    <a:accent5>
      <a:srgbClr val="D7C826"/>
    </a:accent5>
    <a:accent6>
      <a:srgbClr val="F68D2E"/>
    </a:accent6>
    <a:hlink>
      <a:srgbClr val="40BAC8"/>
    </a:hlink>
    <a:folHlink>
      <a:srgbClr val="152F5F"/>
    </a:folHlink>
  </a:clrScheme>
</a:themeOverride>
</file>

<file path=ppt/theme/themeOverride2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009969"/>
    </a:dk2>
    <a:lt2>
      <a:srgbClr val="D6D2C4"/>
    </a:lt2>
    <a:accent1>
      <a:srgbClr val="1F2A44"/>
    </a:accent1>
    <a:accent2>
      <a:srgbClr val="00B5E2"/>
    </a:accent2>
    <a:accent3>
      <a:srgbClr val="DC582A"/>
    </a:accent3>
    <a:accent4>
      <a:srgbClr val="9E2A2B"/>
    </a:accent4>
    <a:accent5>
      <a:srgbClr val="D7C826"/>
    </a:accent5>
    <a:accent6>
      <a:srgbClr val="F68D2E"/>
    </a:accent6>
    <a:hlink>
      <a:srgbClr val="40BAC8"/>
    </a:hlink>
    <a:folHlink>
      <a:srgbClr val="152F5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08E279CDA86804FBDAAEE66E36F0FB0" ma:contentTypeVersion="1" ma:contentTypeDescription="Create a new document." ma:contentTypeScope="" ma:versionID="43202aa8ff8312f36ee1aed502b024b7">
  <xsd:schema xmlns:xsd="http://www.w3.org/2001/XMLSchema" xmlns:xs="http://www.w3.org/2001/XMLSchema" xmlns:p="http://schemas.microsoft.com/office/2006/metadata/properties" xmlns:ns2="f78f6485-d866-47f2-8ebc-7a2b1bdbd3a3" targetNamespace="http://schemas.microsoft.com/office/2006/metadata/properties" ma:root="true" ma:fieldsID="097235a341eeb17de0cae88af07512ad" ns2:_="">
    <xsd:import namespace="f78f6485-d866-47f2-8ebc-7a2b1bdbd3a3"/>
    <xsd:element name="properties">
      <xsd:complexType>
        <xsd:sequence>
          <xsd:element name="documentManagement">
            <xsd:complexType>
              <xsd:all>
                <xsd:element ref="ns2:Topic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8f6485-d866-47f2-8ebc-7a2b1bdbd3a3" elementFormDefault="qualified">
    <xsd:import namespace="http://schemas.microsoft.com/office/2006/documentManagement/types"/>
    <xsd:import namespace="http://schemas.microsoft.com/office/infopath/2007/PartnerControls"/>
    <xsd:element name="Topic" ma:index="8" nillable="true" ma:displayName="Topic" ma:format="Dropdown" ma:internalName="Topic">
      <xsd:simpleType>
        <xsd:union memberTypes="dms:Text">
          <xsd:simpleType>
            <xsd:restriction base="dms:Choice">
              <xsd:enumeration value="CALENDARS"/>
              <xsd:enumeration value="OFFER LETTERS"/>
              <xsd:enumeration value="PRESENTATIONS"/>
              <xsd:enumeration value="MISCELLANEOUS"/>
            </xsd:restriction>
          </xsd:simpleType>
        </xsd:un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Topic xmlns="f78f6485-d866-47f2-8ebc-7a2b1bdbd3a3">PRESENTATIONS</Topic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1191A9-0F67-4A7E-B545-5B62BDB921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8f6485-d866-47f2-8ebc-7a2b1bdbd3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3BC61EB-F99C-416A-973D-C48194527162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f78f6485-d866-47f2-8ebc-7a2b1bdbd3a3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F74D340-8406-4DD4-A627-F9B13BC4C1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6675</TotalTime>
  <Words>556</Words>
  <Application>Microsoft Office PowerPoint</Application>
  <PresentationFormat>Widescreen</PresentationFormat>
  <Paragraphs>79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Courier New</vt:lpstr>
      <vt:lpstr>Franklin Gothic Demi</vt:lpstr>
      <vt:lpstr>Georgia</vt:lpstr>
      <vt:lpstr>Trebuchet MS</vt:lpstr>
      <vt:lpstr>ODOT Master - Business Card Look</vt:lpstr>
      <vt:lpstr>ODOT Safety committee• April 25, 2024</vt:lpstr>
      <vt:lpstr>LIC-SR16-0.20 Safety funding application ODOT District 5</vt:lpstr>
      <vt:lpstr>PURPOSE</vt:lpstr>
      <vt:lpstr>Area map</vt:lpstr>
      <vt:lpstr>Existing conditions</vt:lpstr>
      <vt:lpstr>operational concerns</vt:lpstr>
      <vt:lpstr>Crash summary</vt:lpstr>
      <vt:lpstr>Recommended countermeasures</vt:lpstr>
      <vt:lpstr>Recommended Countermeasures (CONCEPT PLAN)</vt:lpstr>
      <vt:lpstr>Engineer’s opinion of probable cost</vt:lpstr>
      <vt:lpstr>Funding summary</vt:lpstr>
      <vt:lpstr>Scoring (32 points)</vt:lpstr>
      <vt:lpstr>Benefit cost ratio (0.87)</vt:lpstr>
      <vt:lpstr>Project schedule</vt:lpstr>
      <vt:lpstr>Questions</vt:lpstr>
    </vt:vector>
  </TitlesOfParts>
  <Company>Ohio Department of Transportation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Employee Orientation v5</dc:title>
  <dc:creator>Bette Mendenhall</dc:creator>
  <cp:lastModifiedBy>Andrew Walton</cp:lastModifiedBy>
  <cp:revision>427</cp:revision>
  <cp:lastPrinted>2022-06-06T16:10:08Z</cp:lastPrinted>
  <dcterms:created xsi:type="dcterms:W3CDTF">2011-08-24T16:48:51Z</dcterms:created>
  <dcterms:modified xsi:type="dcterms:W3CDTF">2024-03-11T15:36:58Z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0x010100108E279CDA86804FBDAAEE66E36F0FB0</vt:lpwstr>
  </property>
  <property fmtid="{D5CDD505-2E9C-101B-9397-08002B2CF9AE}" pid="3" name="Thumb">
    <vt:lpwstr>http://portal.dot.state.oh.us/Divisions/Communications/images1/PowerPoint.gifODOT Powerpoint Template as of February 3, 2009</vt:lpwstr>
  </property>
  <property fmtid="{D5CDD505-2E9C-101B-9397-08002B2CF9AE}" pid="4" name="Order">
    <vt:r8>3700</vt:r8>
  </property>
  <property fmtid="{D5CDD505-2E9C-101B-9397-08002B2CF9AE}" pid="5" name="PublishingRollupImage">
    <vt:lpwstr>&lt;img alt="PowerPoint" border="0" src="/Divisions/Communications/images1/PowerPoint.gif" style="BORDER: 0px solid; "&gt;</vt:lpwstr>
  </property>
  <property fmtid="{D5CDD505-2E9C-101B-9397-08002B2CF9AE}" pid="6" name="Images">
    <vt:lpwstr>Documents</vt:lpwstr>
  </property>
  <property fmtid="{D5CDD505-2E9C-101B-9397-08002B2CF9AE}" pid="7" name="vti_description">
    <vt:lpwstr/>
  </property>
</Properties>
</file>