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13" r:id="rId4"/>
  </p:sldMasterIdLst>
  <p:notesMasterIdLst>
    <p:notesMasterId r:id="rId20"/>
  </p:notesMasterIdLst>
  <p:handoutMasterIdLst>
    <p:handoutMasterId r:id="rId21"/>
  </p:handoutMasterIdLst>
  <p:sldIdLst>
    <p:sldId id="333" r:id="rId5"/>
    <p:sldId id="358" r:id="rId6"/>
    <p:sldId id="359" r:id="rId7"/>
    <p:sldId id="368" r:id="rId8"/>
    <p:sldId id="369" r:id="rId9"/>
    <p:sldId id="377" r:id="rId10"/>
    <p:sldId id="370" r:id="rId11"/>
    <p:sldId id="385" r:id="rId12"/>
    <p:sldId id="387" r:id="rId13"/>
    <p:sldId id="373" r:id="rId14"/>
    <p:sldId id="393" r:id="rId15"/>
    <p:sldId id="374" r:id="rId16"/>
    <p:sldId id="390" r:id="rId17"/>
    <p:sldId id="375" r:id="rId18"/>
    <p:sldId id="311" r:id="rId19"/>
  </p:sldIdLst>
  <p:sldSz cx="12192000" cy="6858000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4" userDrawn="1">
          <p15:clr>
            <a:srgbClr val="A4A3A4"/>
          </p15:clr>
        </p15:guide>
        <p15:guide id="2" pos="2305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ndy Eline" initials="AE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3E6FF"/>
    <a:srgbClr val="008FD6"/>
    <a:srgbClr val="006699"/>
    <a:srgbClr val="E7EAF1"/>
    <a:srgbClr val="FFE7D9"/>
    <a:srgbClr val="336699"/>
    <a:srgbClr val="8FC7FF"/>
    <a:srgbClr val="007FFE"/>
    <a:srgbClr val="0066CC"/>
    <a:srgbClr val="33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7410" autoAdjust="0"/>
    <p:restoredTop sz="71575" autoAdjust="0"/>
  </p:normalViewPr>
  <p:slideViewPr>
    <p:cSldViewPr>
      <p:cViewPr varScale="1">
        <p:scale>
          <a:sx n="59" d="100"/>
          <a:sy n="59" d="100"/>
        </p:scale>
        <p:origin x="1046" y="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23770"/>
    </p:cViewPr>
  </p:outlin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66" d="100"/>
        <a:sy n="66" d="100"/>
      </p:scale>
      <p:origin x="0" y="-3252"/>
    </p:cViewPr>
  </p:sorterViewPr>
  <p:notesViewPr>
    <p:cSldViewPr>
      <p:cViewPr varScale="1">
        <p:scale>
          <a:sx n="83" d="100"/>
          <a:sy n="83" d="100"/>
        </p:scale>
        <p:origin x="2244" y="90"/>
      </p:cViewPr>
      <p:guideLst>
        <p:guide orient="horz" pos="3024"/>
        <p:guide pos="2305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3170531" cy="480226"/>
          </a:xfrm>
          <a:prstGeom prst="rect">
            <a:avLst/>
          </a:prstGeom>
        </p:spPr>
        <p:txBody>
          <a:bodyPr vert="horz" lIns="94947" tIns="47472" rIns="94947" bIns="47472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005" y="2"/>
            <a:ext cx="3170531" cy="480226"/>
          </a:xfrm>
          <a:prstGeom prst="rect">
            <a:avLst/>
          </a:prstGeom>
        </p:spPr>
        <p:txBody>
          <a:bodyPr vert="horz" lIns="94947" tIns="47472" rIns="94947" bIns="47472" rtlCol="0"/>
          <a:lstStyle>
            <a:lvl1pPr algn="r">
              <a:defRPr sz="1200"/>
            </a:lvl1pPr>
          </a:lstStyle>
          <a:p>
            <a:fld id="{4336B77B-D4CB-4648-8A75-E15E3BBD8603}" type="datetimeFigureOut">
              <a:rPr lang="en-US" smtClean="0"/>
              <a:t>3/22/2024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19325"/>
            <a:ext cx="3170531" cy="480226"/>
          </a:xfrm>
          <a:prstGeom prst="rect">
            <a:avLst/>
          </a:prstGeom>
        </p:spPr>
        <p:txBody>
          <a:bodyPr vert="horz" lIns="94947" tIns="47472" rIns="94947" bIns="47472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005" y="9119325"/>
            <a:ext cx="3170531" cy="480226"/>
          </a:xfrm>
          <a:prstGeom prst="rect">
            <a:avLst/>
          </a:prstGeom>
        </p:spPr>
        <p:txBody>
          <a:bodyPr vert="horz" lIns="94947" tIns="47472" rIns="94947" bIns="47472" rtlCol="0" anchor="b"/>
          <a:lstStyle>
            <a:lvl1pPr algn="r">
              <a:defRPr sz="1200"/>
            </a:lvl1pPr>
          </a:lstStyle>
          <a:p>
            <a:fld id="{587824CC-72F3-44E6-8FB4-C929D35D85A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59987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6" y="2"/>
            <a:ext cx="3169699" cy="480060"/>
          </a:xfrm>
          <a:prstGeom prst="rect">
            <a:avLst/>
          </a:prstGeom>
        </p:spPr>
        <p:txBody>
          <a:bodyPr vert="horz" lIns="94597" tIns="47297" rIns="94597" bIns="47297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849" y="2"/>
            <a:ext cx="3169699" cy="480060"/>
          </a:xfrm>
          <a:prstGeom prst="rect">
            <a:avLst/>
          </a:prstGeom>
        </p:spPr>
        <p:txBody>
          <a:bodyPr vert="horz" lIns="94597" tIns="47297" rIns="94597" bIns="47297" rtlCol="0"/>
          <a:lstStyle>
            <a:lvl1pPr algn="r">
              <a:defRPr sz="1200"/>
            </a:lvl1pPr>
          </a:lstStyle>
          <a:p>
            <a:fld id="{55FF2CF9-0A75-498C-A5E0-C890560FC428}" type="datetimeFigureOut">
              <a:rPr lang="en-US" smtClean="0"/>
              <a:pPr/>
              <a:t>3/22/2024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19138"/>
            <a:ext cx="64008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597" tIns="47297" rIns="94597" bIns="47297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856" y="4560572"/>
            <a:ext cx="5851497" cy="4320540"/>
          </a:xfrm>
          <a:prstGeom prst="rect">
            <a:avLst/>
          </a:prstGeom>
        </p:spPr>
        <p:txBody>
          <a:bodyPr vert="horz" lIns="94597" tIns="47297" rIns="94597" bIns="47297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6" y="9119499"/>
            <a:ext cx="3169699" cy="480060"/>
          </a:xfrm>
          <a:prstGeom prst="rect">
            <a:avLst/>
          </a:prstGeom>
        </p:spPr>
        <p:txBody>
          <a:bodyPr vert="horz" lIns="94597" tIns="47297" rIns="94597" bIns="47297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849" y="9119499"/>
            <a:ext cx="3169699" cy="480060"/>
          </a:xfrm>
          <a:prstGeom prst="rect">
            <a:avLst/>
          </a:prstGeom>
        </p:spPr>
        <p:txBody>
          <a:bodyPr vert="horz" lIns="94597" tIns="47297" rIns="94597" bIns="47297" rtlCol="0" anchor="b"/>
          <a:lstStyle>
            <a:lvl1pPr algn="r">
              <a:defRPr sz="1200"/>
            </a:lvl1pPr>
          </a:lstStyle>
          <a:p>
            <a:fld id="{4B0FDA08-891D-4D24-9337-D12A075AC06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94728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57200" y="719138"/>
            <a:ext cx="64008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Welcome and Intro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0FDA08-891D-4D24-9337-D12A075AC062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443145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0FDA08-891D-4D24-9337-D12A075AC062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38608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0FDA08-891D-4D24-9337-D12A075AC062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454986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0FDA08-891D-4D24-9337-D12A075AC062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45267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0FDA08-891D-4D24-9337-D12A075AC062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896905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0FDA08-891D-4D24-9337-D12A075AC062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66515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57200" y="719138"/>
            <a:ext cx="64008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0FDA08-891D-4D24-9337-D12A075AC062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54337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0FDA08-891D-4D24-9337-D12A075AC062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96684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0FDA08-891D-4D24-9337-D12A075AC062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35443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0FDA08-891D-4D24-9337-D12A075AC062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03331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0FDA08-891D-4D24-9337-D12A075AC062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17212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0FDA08-891D-4D24-9337-D12A075AC062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91426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0FDA08-891D-4D24-9337-D12A075AC062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7433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0FDA08-891D-4D24-9337-D12A075AC062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80970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0FDA08-891D-4D24-9337-D12A075AC062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85044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871538" y="5232400"/>
            <a:ext cx="11320272" cy="94606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343" y="5355730"/>
            <a:ext cx="4023360" cy="699402"/>
          </a:xfrm>
          <a:prstGeom prst="rect">
            <a:avLst/>
          </a:prstGeom>
        </p:spPr>
      </p:pic>
      <p:sp>
        <p:nvSpPr>
          <p:cNvPr id="2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71538" y="484142"/>
            <a:ext cx="11320272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91440" rIns="0" bIns="91440" numCol="1" anchor="ctr" anchorCtr="0" compatLnSpc="1">
            <a:prstTxWarp prst="textNoShape">
              <a:avLst/>
            </a:prstTxWarp>
          </a:bodyPr>
          <a:lstStyle>
            <a:lvl1pPr algn="l">
              <a:defRPr>
                <a:latin typeface="+mj-lt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646202"/>
            <a:ext cx="11887200" cy="3571741"/>
          </a:xfrm>
          <a:prstGeom prst="rect">
            <a:avLst/>
          </a:prstGeom>
        </p:spPr>
      </p:pic>
      <p:sp>
        <p:nvSpPr>
          <p:cNvPr id="3" name="Rectangle 2"/>
          <p:cNvSpPr/>
          <p:nvPr userDrawn="1"/>
        </p:nvSpPr>
        <p:spPr>
          <a:xfrm>
            <a:off x="871538" y="1497340"/>
            <a:ext cx="11320462" cy="14886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40053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- no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12192000" cy="914400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</p:spPr>
        <p:txBody>
          <a:bodyPr vert="horz" wrap="square" lIns="365760" tIns="91440" rIns="36576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457200" y="1143000"/>
            <a:ext cx="11430000" cy="5181600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baseline="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60582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Blank - no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vert="horz" wrap="square" lIns="365760" tIns="91440" rIns="36576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3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457200" y="1143000"/>
            <a:ext cx="11430000" cy="5181600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baseline="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96729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lank - no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12192000" cy="914400"/>
          </a:xfrm>
          <a:prstGeom prst="rect">
            <a:avLst/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vert="horz" wrap="square" lIns="365760" tIns="91440" rIns="365760" bIns="0" numCol="1" anchor="b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3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457200" y="1143000"/>
            <a:ext cx="11430000" cy="5181600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baseline="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4172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Blank - no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12192000" cy="9144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vert="horz" wrap="square" lIns="365760" tIns="91440" rIns="365760" bIns="0" numCol="1" anchor="b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3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457200" y="1143000"/>
            <a:ext cx="11430000" cy="5181600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baseline="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05340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570971"/>
            <a:ext cx="9144000" cy="1938992"/>
          </a:xfrm>
        </p:spPr>
        <p:txBody>
          <a:bodyPr wrap="square" anchor="b">
            <a:spAutoFit/>
          </a:bodyPr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1447800" y="6324600"/>
            <a:ext cx="7756218" cy="365760"/>
          </a:xfrm>
          <a:prstGeom prst="rect">
            <a:avLst/>
          </a:prstGeom>
          <a:ln/>
        </p:spPr>
        <p:txBody>
          <a:bodyPr anchor="ctr" anchorCtr="0">
            <a:normAutofit/>
          </a:bodyPr>
          <a:lstStyle>
            <a:lvl1pPr algn="l">
              <a:defRPr sz="1400" b="0" spc="1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2017 Leadership Meeting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58158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3"/>
          </a:solidFill>
        </p:spPr>
        <p:txBody>
          <a:bodyPr tIns="91440"/>
          <a:lstStyle>
            <a:lvl1pPr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838200" y="1143000"/>
            <a:ext cx="10515600" cy="4906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1447800" y="6324600"/>
            <a:ext cx="7756218" cy="365760"/>
          </a:xfrm>
          <a:prstGeom prst="rect">
            <a:avLst/>
          </a:prstGeom>
          <a:ln/>
        </p:spPr>
        <p:txBody>
          <a:bodyPr anchor="ctr" anchorCtr="0">
            <a:normAutofit/>
          </a:bodyPr>
          <a:lstStyle>
            <a:lvl1pPr algn="l">
              <a:defRPr sz="1400" b="0" spc="1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2017 Leadership Meeting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26051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6"/>
          </a:solidFill>
        </p:spPr>
        <p:txBody>
          <a:bodyPr tIns="91440"/>
          <a:lstStyle>
            <a:lvl1pPr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838200" y="1143000"/>
            <a:ext cx="10515600" cy="4906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1447800" y="6324600"/>
            <a:ext cx="7756218" cy="365760"/>
          </a:xfrm>
          <a:prstGeom prst="rect">
            <a:avLst/>
          </a:prstGeom>
          <a:ln/>
        </p:spPr>
        <p:txBody>
          <a:bodyPr anchor="ctr" anchorCtr="0">
            <a:normAutofit/>
          </a:bodyPr>
          <a:lstStyle>
            <a:lvl1pPr algn="l">
              <a:defRPr sz="1400" b="0" spc="1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2017 Leadership Meeting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09636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914400"/>
          </a:xfrm>
          <a:solidFill>
            <a:schemeClr val="tx2"/>
          </a:solidFill>
        </p:spPr>
        <p:txBody>
          <a:bodyPr tIns="91440"/>
          <a:lstStyle>
            <a:lvl1pPr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838200" y="1143000"/>
            <a:ext cx="10515600" cy="4906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1447800" y="6324600"/>
            <a:ext cx="7756218" cy="365760"/>
          </a:xfrm>
          <a:prstGeom prst="rect">
            <a:avLst/>
          </a:prstGeom>
          <a:ln/>
        </p:spPr>
        <p:txBody>
          <a:bodyPr anchor="ctr" anchorCtr="0">
            <a:normAutofit/>
          </a:bodyPr>
          <a:lstStyle>
            <a:lvl1pPr algn="l">
              <a:defRPr sz="1400" b="0" spc="1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2017 Leadership Meeting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70233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914400"/>
          </a:xfrm>
          <a:solidFill>
            <a:schemeClr val="accent1"/>
          </a:solidFill>
        </p:spPr>
        <p:txBody>
          <a:bodyPr tIns="91440"/>
          <a:lstStyle>
            <a:lvl1pPr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838200" y="1143000"/>
            <a:ext cx="10515600" cy="4906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1447800" y="6324600"/>
            <a:ext cx="7756218" cy="365760"/>
          </a:xfrm>
          <a:prstGeom prst="rect">
            <a:avLst/>
          </a:prstGeom>
          <a:ln/>
        </p:spPr>
        <p:txBody>
          <a:bodyPr anchor="ctr" anchorCtr="0">
            <a:normAutofit/>
          </a:bodyPr>
          <a:lstStyle>
            <a:lvl1pPr algn="l">
              <a:defRPr sz="1400" b="0" spc="1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2017 Leadership Meeting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39232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2133600"/>
            <a:ext cx="10972800" cy="3886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1447800"/>
            <a:ext cx="10972800" cy="609600"/>
          </a:xfrm>
        </p:spPr>
        <p:txBody>
          <a:bodyPr/>
          <a:lstStyle>
            <a:lvl1pPr algn="ctr">
              <a:buNone/>
              <a:defRPr sz="2400" b="1" i="1" u="sng" baseline="0">
                <a:latin typeface="+mn-lt"/>
              </a:defRPr>
            </a:lvl1pPr>
          </a:lstStyle>
          <a:p>
            <a:pPr lvl="0"/>
            <a:r>
              <a:rPr lang="en-US" sz="2400" b="1" i="1" u="sng" dirty="0">
                <a:latin typeface="+mj-lt"/>
              </a:rPr>
              <a:t>Subtitle</a:t>
            </a: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1447800" y="6324600"/>
            <a:ext cx="7756218" cy="365760"/>
          </a:xfrm>
          <a:prstGeom prst="rect">
            <a:avLst/>
          </a:prstGeom>
          <a:ln/>
        </p:spPr>
        <p:txBody>
          <a:bodyPr anchor="ctr" anchorCtr="0">
            <a:normAutofit/>
          </a:bodyPr>
          <a:lstStyle>
            <a:lvl1pPr algn="l">
              <a:defRPr sz="1400" b="0" spc="1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2017 Leadership Meeting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72395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667000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1447800" y="6324600"/>
            <a:ext cx="7756218" cy="365760"/>
          </a:xfrm>
          <a:prstGeom prst="rect">
            <a:avLst/>
          </a:prstGeom>
          <a:ln/>
        </p:spPr>
        <p:txBody>
          <a:bodyPr anchor="ctr" anchorCtr="0">
            <a:normAutofit/>
          </a:bodyPr>
          <a:lstStyle>
            <a:lvl1pPr algn="l">
              <a:defRPr sz="1400" b="0" spc="1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2017 Leadership Meeting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99885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4"/>
          </a:solidFill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5"/>
          <p:cNvSpPr>
            <a:spLocks noGrp="1"/>
          </p:cNvSpPr>
          <p:nvPr userDrawn="1">
            <p:ph idx="1" hasCustomPrompt="1"/>
          </p:nvPr>
        </p:nvSpPr>
        <p:spPr>
          <a:xfrm>
            <a:off x="914400" y="1524000"/>
            <a:ext cx="10363200" cy="4495800"/>
          </a:xfrm>
        </p:spPr>
        <p:txBody>
          <a:bodyPr numCol="2"/>
          <a:lstStyle>
            <a:lvl3pPr>
              <a:defRPr/>
            </a:lvl3pPr>
          </a:lstStyle>
          <a:p>
            <a:pPr>
              <a:buNone/>
            </a:pPr>
            <a:r>
              <a:rPr lang="en-US" dirty="0"/>
              <a:t>Column One</a:t>
            </a:r>
          </a:p>
          <a:p>
            <a:r>
              <a:rPr lang="en-US" dirty="0"/>
              <a:t>1</a:t>
            </a:r>
          </a:p>
          <a:p>
            <a:pPr lvl="1"/>
            <a:r>
              <a:rPr lang="en-US" dirty="0"/>
              <a:t>a</a:t>
            </a:r>
          </a:p>
          <a:p>
            <a:pPr lvl="1"/>
            <a:r>
              <a:rPr lang="en-US" dirty="0"/>
              <a:t>b</a:t>
            </a:r>
          </a:p>
          <a:p>
            <a:pPr lvl="2"/>
            <a:r>
              <a:rPr lang="en-US" dirty="0" err="1"/>
              <a:t>i</a:t>
            </a:r>
            <a:endParaRPr lang="en-US" dirty="0"/>
          </a:p>
          <a:p>
            <a:pPr lvl="2"/>
            <a:r>
              <a:rPr lang="en-US" dirty="0"/>
              <a:t>Ii</a:t>
            </a:r>
          </a:p>
          <a:p>
            <a:pPr>
              <a:buNone/>
            </a:pPr>
            <a:r>
              <a:rPr lang="en-US" dirty="0"/>
              <a:t>Column Two</a:t>
            </a:r>
          </a:p>
          <a:p>
            <a:r>
              <a:rPr lang="en-US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35772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 and 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5"/>
          <p:cNvSpPr>
            <a:spLocks noGrp="1"/>
          </p:cNvSpPr>
          <p:nvPr userDrawn="1">
            <p:ph idx="1" hasCustomPrompt="1"/>
          </p:nvPr>
        </p:nvSpPr>
        <p:spPr>
          <a:xfrm>
            <a:off x="609600" y="2209800"/>
            <a:ext cx="10871200" cy="3810000"/>
          </a:xfrm>
        </p:spPr>
        <p:txBody>
          <a:bodyPr numCol="2"/>
          <a:lstStyle>
            <a:lvl3pPr>
              <a:defRPr/>
            </a:lvl3pPr>
          </a:lstStyle>
          <a:p>
            <a:pPr>
              <a:buNone/>
            </a:pPr>
            <a:r>
              <a:rPr lang="en-US" dirty="0"/>
              <a:t>Column One</a:t>
            </a:r>
          </a:p>
          <a:p>
            <a:r>
              <a:rPr lang="en-US" dirty="0"/>
              <a:t>1</a:t>
            </a:r>
          </a:p>
          <a:p>
            <a:pPr lvl="1"/>
            <a:r>
              <a:rPr lang="en-US" dirty="0"/>
              <a:t>a</a:t>
            </a:r>
          </a:p>
          <a:p>
            <a:pPr lvl="1"/>
            <a:r>
              <a:rPr lang="en-US" dirty="0"/>
              <a:t>b</a:t>
            </a:r>
          </a:p>
          <a:p>
            <a:pPr lvl="2"/>
            <a:r>
              <a:rPr lang="en-US" dirty="0" err="1"/>
              <a:t>i</a:t>
            </a:r>
            <a:endParaRPr lang="en-US" dirty="0"/>
          </a:p>
          <a:p>
            <a:pPr lvl="2"/>
            <a:r>
              <a:rPr lang="en-US" dirty="0"/>
              <a:t>Ii</a:t>
            </a:r>
          </a:p>
          <a:p>
            <a:pPr lvl="2">
              <a:buNone/>
            </a:pPr>
            <a:endParaRPr lang="en-US" dirty="0"/>
          </a:p>
          <a:p>
            <a:pPr>
              <a:buNone/>
            </a:pPr>
            <a:r>
              <a:rPr lang="en-US" dirty="0"/>
              <a:t>Column Two</a:t>
            </a:r>
          </a:p>
          <a:p>
            <a:r>
              <a:rPr lang="en-US" dirty="0"/>
              <a:t>2</a:t>
            </a:r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1447800"/>
            <a:ext cx="11074400" cy="609600"/>
          </a:xfrm>
        </p:spPr>
        <p:txBody>
          <a:bodyPr/>
          <a:lstStyle>
            <a:lvl1pPr algn="ctr">
              <a:buNone/>
              <a:defRPr sz="2400" b="1" i="1" u="sng">
                <a:latin typeface="+mj-lt"/>
              </a:defRPr>
            </a:lvl1pPr>
          </a:lstStyle>
          <a:p>
            <a:pPr lvl="0"/>
            <a:r>
              <a:rPr lang="en-US" sz="2400" b="1" i="1" u="sng" dirty="0">
                <a:latin typeface="+mj-lt"/>
              </a:rPr>
              <a:t>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29762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vert="horz" wrap="square" lIns="365760" tIns="91440" rIns="36576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83920" y="1143000"/>
            <a:ext cx="10424160" cy="4906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975360" y="6324600"/>
            <a:ext cx="472440" cy="365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rmAutofit/>
          </a:bodyPr>
          <a:lstStyle/>
          <a:p>
            <a:pPr algn="r">
              <a:defRPr/>
            </a:pPr>
            <a:fld id="{C08E5819-54B1-418D-9241-92F644D79DBB}" type="slidenum">
              <a:rPr lang="en-US" sz="1400" b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pPr algn="r">
                <a:defRPr/>
              </a:pPr>
              <a:t>‹#›</a:t>
            </a:fld>
            <a:r>
              <a:rPr lang="en-US" sz="1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 |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1447800" y="6324600"/>
            <a:ext cx="7756218" cy="365760"/>
          </a:xfrm>
          <a:prstGeom prst="rect">
            <a:avLst/>
          </a:prstGeom>
          <a:ln/>
        </p:spPr>
        <p:txBody>
          <a:bodyPr anchor="ctr" anchorCtr="0">
            <a:normAutofit/>
          </a:bodyPr>
          <a:lstStyle>
            <a:lvl1pPr algn="l">
              <a:defRPr sz="1400" b="0" spc="1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2017 Leadership Meeting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4018" y="6324600"/>
            <a:ext cx="2104062" cy="365760"/>
          </a:xfrm>
          <a:prstGeom prst="rect">
            <a:avLst/>
          </a:prstGeom>
        </p:spPr>
      </p:pic>
      <p:cxnSp>
        <p:nvCxnSpPr>
          <p:cNvPr id="18" name="Straight Connector 17"/>
          <p:cNvCxnSpPr/>
          <p:nvPr userDrawn="1"/>
        </p:nvCxnSpPr>
        <p:spPr>
          <a:xfrm>
            <a:off x="883920" y="6244862"/>
            <a:ext cx="10424160" cy="0"/>
          </a:xfrm>
          <a:prstGeom prst="line">
            <a:avLst/>
          </a:prstGeom>
          <a:ln w="12700" cap="rnd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485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32" r:id="rId3"/>
    <p:sldLayoutId id="2147483728" r:id="rId4"/>
    <p:sldLayoutId id="2147483729" r:id="rId5"/>
    <p:sldLayoutId id="2147483716" r:id="rId6"/>
    <p:sldLayoutId id="2147483717" r:id="rId7"/>
    <p:sldLayoutId id="2147483718" r:id="rId8"/>
    <p:sldLayoutId id="2147483719" r:id="rId9"/>
    <p:sldLayoutId id="2147483721" r:id="rId10"/>
    <p:sldLayoutId id="2147483731" r:id="rId11"/>
    <p:sldLayoutId id="2147483730" r:id="rId12"/>
    <p:sldLayoutId id="2147483733" r:id="rId13"/>
    <p:sldLayoutId id="2147483727" r:id="rId14"/>
  </p:sldLayoutIdLst>
  <p:hf sldNum="0"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 b="0" cap="all" normalizeH="0" baseline="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Georgia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Georgia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Georgia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Georgia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Georgia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Georgia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Georgia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Georgia" pitchFamily="18" charset="0"/>
        </a:defRPr>
      </a:lvl9pPr>
    </p:titleStyle>
    <p:bodyStyle>
      <a:lvl1pPr marL="457200" indent="-457200" algn="l" rtl="0" eaLnBrk="1" fontAlgn="base" hangingPunct="1">
        <a:spcBef>
          <a:spcPct val="20000"/>
        </a:spcBef>
        <a:spcAft>
          <a:spcPct val="0"/>
        </a:spcAft>
        <a:buFont typeface="Courier New" panose="02070309020205020404" pitchFamily="49" charset="0"/>
        <a:buChar char="o"/>
        <a:defRPr sz="4000" b="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457200" algn="l" rtl="0" eaLnBrk="1" fontAlgn="base" hangingPunct="1">
        <a:spcBef>
          <a:spcPct val="20000"/>
        </a:spcBef>
        <a:spcAft>
          <a:spcPct val="0"/>
        </a:spcAft>
        <a:buFont typeface="Courier New" panose="02070309020205020404" pitchFamily="49" charset="0"/>
        <a:buChar char="o"/>
        <a:defRPr sz="2800">
          <a:solidFill>
            <a:schemeClr val="tx1"/>
          </a:solidFill>
          <a:latin typeface="+mn-lt"/>
        </a:defRPr>
      </a:lvl2pPr>
      <a:lvl3pPr marL="1371600" indent="-457200" algn="l" rtl="0" eaLnBrk="1" fontAlgn="base" hangingPunct="1">
        <a:spcBef>
          <a:spcPct val="20000"/>
        </a:spcBef>
        <a:spcAft>
          <a:spcPct val="0"/>
        </a:spcAft>
        <a:buFont typeface="Courier New" panose="02070309020205020404" pitchFamily="49" charset="0"/>
        <a:buChar char="o"/>
        <a:defRPr sz="2800">
          <a:solidFill>
            <a:schemeClr val="tx1"/>
          </a:solidFill>
          <a:latin typeface="+mn-lt"/>
        </a:defRPr>
      </a:lvl3pPr>
      <a:lvl4pPr marL="1828800" indent="-457200" algn="l" rtl="0" eaLnBrk="1" fontAlgn="base" hangingPunct="1">
        <a:spcBef>
          <a:spcPct val="20000"/>
        </a:spcBef>
        <a:spcAft>
          <a:spcPct val="0"/>
        </a:spcAft>
        <a:buFont typeface="Courier New" panose="02070309020205020404" pitchFamily="49" charset="0"/>
        <a:buChar char="o"/>
        <a:defRPr sz="2400">
          <a:solidFill>
            <a:schemeClr val="tx1"/>
          </a:solidFill>
          <a:latin typeface="+mn-lt"/>
        </a:defRPr>
      </a:lvl4pPr>
      <a:lvl5pPr marL="2401888" indent="-396875" algn="l" rtl="0" eaLnBrk="1" fontAlgn="base" hangingPunct="1">
        <a:spcBef>
          <a:spcPct val="20000"/>
        </a:spcBef>
        <a:spcAft>
          <a:spcPct val="0"/>
        </a:spcAft>
        <a:buFont typeface="Courier New" panose="02070309020205020404" pitchFamily="49" charset="0"/>
        <a:buChar char="o"/>
        <a:tabLst>
          <a:tab pos="2401888" algn="l"/>
        </a:tabLst>
        <a:defRPr sz="24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/>
              <a:t>ODOT Safety committee</a:t>
            </a:r>
            <a:r>
              <a:rPr lang="en-US" sz="4000" b="1" dirty="0"/>
              <a:t>• </a:t>
            </a:r>
            <a:r>
              <a:rPr lang="en-US" b="1" dirty="0"/>
              <a:t>April 25, 2024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35854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vert="horz" wrap="square" lIns="365760" tIns="91440" rIns="365760" bIns="0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Engineer’s opinion of probable cost</a:t>
            </a: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LIC-SR16-0.20 Funding Presentation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FAFFE7E-5977-2E6E-B46E-E785EE3A2D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43000" y="1219200"/>
            <a:ext cx="9679974" cy="1570291"/>
          </a:xfrm>
          <a:prstGeom prst="rect">
            <a:avLst/>
          </a:prstGeom>
        </p:spPr>
      </p:pic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36CAFD74-2DAE-588D-3B94-8B7E4171D96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43000" y="3020165"/>
            <a:ext cx="9679974" cy="2466235"/>
          </a:xfrm>
        </p:spPr>
      </p:pic>
    </p:spTree>
    <p:extLst>
      <p:ext uri="{BB962C8B-B14F-4D97-AF65-F5344CB8AC3E}">
        <p14:creationId xmlns:p14="http://schemas.microsoft.com/office/powerpoint/2010/main" val="15429692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vert="horz" wrap="square" lIns="365760" tIns="91440" rIns="365760" bIns="0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FUNDING SUMMARY</a:t>
            </a: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LIC-SR16-0.20 Funding Presentation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FAFFE7E-5977-2E6E-B46E-E785EE3A2D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1999" y="1371600"/>
            <a:ext cx="10725097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8990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vert="horz" wrap="square" lIns="365760" tIns="91440" rIns="365760" bIns="0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Scoring (32 points)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dirty="0"/>
              <a:t>Ratio observed fatal/serious injuries to observed totals (2 pts) = </a:t>
            </a:r>
            <a:r>
              <a:rPr lang="en-US" sz="3200" dirty="0">
                <a:solidFill>
                  <a:schemeClr val="tx2"/>
                </a:solidFill>
              </a:rPr>
              <a:t>0.01</a:t>
            </a:r>
          </a:p>
          <a:p>
            <a:r>
              <a:rPr lang="en-US" sz="3200" dirty="0"/>
              <a:t>% of the Potential for Safety Improvement to Total Expect crashes (8 pts)= </a:t>
            </a:r>
            <a:r>
              <a:rPr lang="en-US" sz="3200" dirty="0">
                <a:solidFill>
                  <a:schemeClr val="tx2"/>
                </a:solidFill>
              </a:rPr>
              <a:t>11.01%</a:t>
            </a:r>
          </a:p>
          <a:p>
            <a:r>
              <a:rPr lang="en-US" sz="3200" dirty="0"/>
              <a:t>Relative severity index (10 pts) = </a:t>
            </a:r>
            <a:r>
              <a:rPr lang="en-US" sz="3200" dirty="0">
                <a:solidFill>
                  <a:schemeClr val="tx2"/>
                </a:solidFill>
              </a:rPr>
              <a:t>31,599</a:t>
            </a:r>
          </a:p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Equivalent PDO Index (10 pts) = 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9969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3.06</a:t>
            </a:r>
          </a:p>
          <a:p>
            <a:r>
              <a:rPr lang="en-US" sz="3200" dirty="0"/>
              <a:t>Location Equity Measure (2 pts) = </a:t>
            </a:r>
            <a:r>
              <a:rPr lang="en-US" sz="3200" dirty="0">
                <a:solidFill>
                  <a:schemeClr val="tx2"/>
                </a:solidFill>
              </a:rPr>
              <a:t>15%</a:t>
            </a:r>
            <a:endParaRPr lang="en-US" sz="3800" dirty="0">
              <a:solidFill>
                <a:schemeClr val="tx2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LIC-SR16-0.20 Funding Presentation</a:t>
            </a:r>
          </a:p>
        </p:txBody>
      </p:sp>
    </p:spTree>
    <p:extLst>
      <p:ext uri="{BB962C8B-B14F-4D97-AF65-F5344CB8AC3E}">
        <p14:creationId xmlns:p14="http://schemas.microsoft.com/office/powerpoint/2010/main" val="37293943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vert="horz" wrap="square" lIns="365760" tIns="91440" rIns="365760" bIns="0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Benefit cost ratio (0.87)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1143000"/>
            <a:ext cx="10820400" cy="4906964"/>
          </a:xfrm>
        </p:spPr>
        <p:txBody>
          <a:bodyPr/>
          <a:lstStyle/>
          <a:p>
            <a:r>
              <a:rPr lang="en-US" sz="3200" dirty="0"/>
              <a:t>CMFs applied for sign/signal upgrades and for access modifications.</a:t>
            </a:r>
            <a:endParaRPr lang="en-US" sz="3200" dirty="0">
              <a:solidFill>
                <a:schemeClr val="tx2"/>
              </a:solidFill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No CMFs applied for sight distance improvements (offset LT lanes) or capacity improvements </a:t>
            </a:r>
            <a:r>
              <a:rPr lang="en-US" sz="3200" dirty="0">
                <a:solidFill>
                  <a:srgbClr val="000000"/>
                </a:solidFill>
                <a:latin typeface="Trebuchet MS" panose="020B0603020202020204"/>
              </a:rPr>
              <a:t>-- 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both are contributing factors.</a:t>
            </a:r>
            <a:endParaRPr lang="en-US" sz="3200" dirty="0">
              <a:solidFill>
                <a:schemeClr val="tx2"/>
              </a:solidFill>
            </a:endParaRPr>
          </a:p>
          <a:p>
            <a:endParaRPr lang="en-US" sz="3800" dirty="0">
              <a:solidFill>
                <a:schemeClr val="tx2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LIC-SR16-0.20 Funding Presentation</a:t>
            </a:r>
          </a:p>
        </p:txBody>
      </p:sp>
    </p:spTree>
    <p:extLst>
      <p:ext uri="{BB962C8B-B14F-4D97-AF65-F5344CB8AC3E}">
        <p14:creationId xmlns:p14="http://schemas.microsoft.com/office/powerpoint/2010/main" val="28242226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914400"/>
          </a:xfrm>
        </p:spPr>
        <p:txBody>
          <a:bodyPr vert="horz" wrap="square" lIns="365760" tIns="91440" rIns="365760" bIns="0" numCol="1" anchor="b" anchorCtr="0" compatLnSpc="1">
            <a:prstTxWarp prst="textNoShape">
              <a:avLst/>
            </a:prstTxWarp>
            <a:normAutofit/>
          </a:bodyPr>
          <a:lstStyle/>
          <a:p>
            <a:r>
              <a:rPr lang="en-US" dirty="0"/>
              <a:t>Project schedule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B2EEB3C-7C66-9E61-C10D-CB74030781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1683" y="1219200"/>
            <a:ext cx="11348634" cy="44196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7" name="Footer Placeholder 16"/>
          <p:cNvSpPr>
            <a:spLocks noGrp="1"/>
          </p:cNvSpPr>
          <p:nvPr>
            <p:ph type="ftr" sz="quarter" idx="3"/>
          </p:nvPr>
        </p:nvSpPr>
        <p:spPr>
          <a:xfrm>
            <a:off x="1447800" y="6324600"/>
            <a:ext cx="7756218" cy="365760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  <a:defRPr/>
            </a:pPr>
            <a:r>
              <a:rPr lang="en-US" dirty="0"/>
              <a:t>LIC-SR16-0.20 Funding Presentation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7633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4726707" y="1943100"/>
            <a:ext cx="2738587" cy="2971800"/>
          </a:xfrm>
          <a:prstGeom prst="roundRect">
            <a:avLst>
              <a:gd name="adj" fmla="val 11102"/>
            </a:avLst>
          </a:prstGeom>
          <a:solidFill>
            <a:schemeClr val="tx2"/>
          </a:solidFill>
          <a:ln w="196850" cmpd="dbl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9900" dirty="0">
                <a:latin typeface="Franklin Gothic Demi" panose="020B0703020102020204" pitchFamily="34" charset="0"/>
              </a:rPr>
              <a:t>?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8382000" y="5867400"/>
            <a:ext cx="2971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i="1" dirty="0">
                <a:latin typeface="+mj-lt"/>
              </a:rPr>
              <a:t>Last updated </a:t>
            </a:r>
            <a:fld id="{CDA22860-E94C-4AD2-BD07-62D8D5C23F96}" type="datetime1">
              <a:rPr lang="en-US" b="1" i="1" smtClean="0">
                <a:latin typeface="+mj-lt"/>
              </a:rPr>
              <a:t>3/22/2024</a:t>
            </a:fld>
            <a:endParaRPr lang="en-US" b="1" i="1" dirty="0">
              <a:latin typeface="+mj-lt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LIC-SR16-0.20 Funding Presentation</a:t>
            </a:r>
          </a:p>
        </p:txBody>
      </p:sp>
    </p:spTree>
    <p:extLst>
      <p:ext uri="{BB962C8B-B14F-4D97-AF65-F5344CB8AC3E}">
        <p14:creationId xmlns:p14="http://schemas.microsoft.com/office/powerpoint/2010/main" val="3535385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262003"/>
            <a:ext cx="9144000" cy="2369880"/>
          </a:xfrm>
        </p:spPr>
        <p:txBody>
          <a:bodyPr/>
          <a:lstStyle/>
          <a:p>
            <a:r>
              <a:rPr lang="en-US" dirty="0"/>
              <a:t>LIC-SR16-0.20</a:t>
            </a:r>
            <a:br>
              <a:rPr lang="en-US" dirty="0"/>
            </a:br>
            <a:r>
              <a:rPr lang="en-US" sz="4400" dirty="0"/>
              <a:t>Safety funding application</a:t>
            </a:r>
            <a:br>
              <a:rPr lang="en-US" sz="4400" dirty="0"/>
            </a:br>
            <a:r>
              <a:rPr lang="en-US" sz="4400" dirty="0"/>
              <a:t>ODOT District 5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886200"/>
            <a:ext cx="9144000" cy="2057400"/>
          </a:xfrm>
        </p:spPr>
        <p:txBody>
          <a:bodyPr/>
          <a:lstStyle/>
          <a:p>
            <a:r>
              <a:rPr lang="en-US" dirty="0"/>
              <a:t>Josh Otworth, PE – ODOT District 5</a:t>
            </a:r>
          </a:p>
          <a:p>
            <a:r>
              <a:rPr lang="en-US" dirty="0"/>
              <a:t>Alan Haines, PE – City of Pataskala</a:t>
            </a:r>
          </a:p>
          <a:p>
            <a:r>
              <a:rPr lang="en-US" dirty="0"/>
              <a:t>Andrew Walton, PE – Singh &amp; Associates, Inc.</a:t>
            </a:r>
          </a:p>
          <a:p>
            <a:r>
              <a:rPr lang="en-US" dirty="0"/>
              <a:t>Scott Knebel, PE – Crawford, Murphy &amp; Tilly</a:t>
            </a:r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3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dirty="0"/>
              <a:t>LIC-SR16-0.20 Funding Presentation</a:t>
            </a:r>
          </a:p>
        </p:txBody>
      </p:sp>
    </p:spTree>
    <p:extLst>
      <p:ext uri="{BB962C8B-B14F-4D97-AF65-F5344CB8AC3E}">
        <p14:creationId xmlns:p14="http://schemas.microsoft.com/office/powerpoint/2010/main" val="34275257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vert="horz" wrap="square" lIns="365760" tIns="91440" rIns="365760" bIns="0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PURPOSE</a:t>
            </a: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LIC-SR16-0.20 Funding Presentation</a:t>
            </a:r>
          </a:p>
        </p:txBody>
      </p:sp>
      <p:sp>
        <p:nvSpPr>
          <p:cNvPr id="2" name="Content Placeholder 4">
            <a:extLst>
              <a:ext uri="{FF2B5EF4-FFF2-40B4-BE49-F238E27FC236}">
                <a16:creationId xmlns:a16="http://schemas.microsoft.com/office/drawing/2014/main" id="{97B48ACB-B12C-6112-6EFD-1547F0747BE9}"/>
              </a:ext>
            </a:extLst>
          </p:cNvPr>
          <p:cNvSpPr txBox="1">
            <a:spLocks/>
          </p:cNvSpPr>
          <p:nvPr/>
        </p:nvSpPr>
        <p:spPr bwMode="auto">
          <a:xfrm>
            <a:off x="685800" y="1143000"/>
            <a:ext cx="11125200" cy="4906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200" indent="-457200" algn="l" rtl="0" eaLnBrk="1" fontAlgn="base" hangingPunct="1">
              <a:spcBef>
                <a:spcPct val="2000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40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indent="-457200" algn="l" rtl="0" eaLnBrk="1" fontAlgn="base" hangingPunct="1">
              <a:spcBef>
                <a:spcPct val="2000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2800">
                <a:solidFill>
                  <a:schemeClr val="tx1"/>
                </a:solidFill>
                <a:latin typeface="+mn-lt"/>
              </a:defRPr>
            </a:lvl2pPr>
            <a:lvl3pPr marL="1371600" indent="-457200" algn="l" rtl="0" eaLnBrk="1" fontAlgn="base" hangingPunct="1">
              <a:spcBef>
                <a:spcPct val="2000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2800">
                <a:solidFill>
                  <a:schemeClr val="tx1"/>
                </a:solidFill>
                <a:latin typeface="+mn-lt"/>
              </a:defRPr>
            </a:lvl3pPr>
            <a:lvl4pPr marL="1828800" indent="-457200" algn="l" rtl="0" eaLnBrk="1" fontAlgn="base" hangingPunct="1">
              <a:spcBef>
                <a:spcPct val="2000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2400">
                <a:solidFill>
                  <a:schemeClr val="tx1"/>
                </a:solidFill>
                <a:latin typeface="+mn-lt"/>
              </a:defRPr>
            </a:lvl4pPr>
            <a:lvl5pPr marL="2401888" indent="-396875" algn="l" rtl="0" eaLnBrk="1" fontAlgn="base" hangingPunct="1">
              <a:spcBef>
                <a:spcPct val="20000"/>
              </a:spcBef>
              <a:spcAft>
                <a:spcPct val="0"/>
              </a:spcAft>
              <a:buFont typeface="Courier New" panose="02070309020205020404" pitchFamily="49" charset="0"/>
              <a:buChar char="o"/>
              <a:tabLst>
                <a:tab pos="2401888" algn="l"/>
              </a:tabLst>
              <a:defRPr sz="24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9pPr>
          </a:lstStyle>
          <a:p>
            <a:r>
              <a:rPr lang="en-US" sz="3200" dirty="0"/>
              <a:t>Mitigate safety issues at the intersection of SR 16 (E. Broad Street) and Taylor Rd (TR 169) – 24% injury crashes in 5 years (2018-2022)</a:t>
            </a:r>
          </a:p>
          <a:p>
            <a:r>
              <a:rPr lang="en-US" sz="3200" dirty="0"/>
              <a:t>Meets Ohio Emphasis Area: High Risk Drivers (47.3% of crashes involved young drivers)</a:t>
            </a:r>
          </a:p>
          <a:p>
            <a:r>
              <a:rPr lang="en-US" sz="3200" dirty="0"/>
              <a:t>Meets FHWA Emphasis Area: Improving the design and operation of intersections</a:t>
            </a:r>
            <a:endParaRPr lang="en-US" sz="3200" kern="0" dirty="0"/>
          </a:p>
        </p:txBody>
      </p:sp>
    </p:spTree>
    <p:extLst>
      <p:ext uri="{BB962C8B-B14F-4D97-AF65-F5344CB8AC3E}">
        <p14:creationId xmlns:p14="http://schemas.microsoft.com/office/powerpoint/2010/main" val="35683801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vert="horz" wrap="square" lIns="365760" tIns="91440" rIns="365760" bIns="0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Area map</a:t>
            </a: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3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dirty="0"/>
              <a:t>LIC-SR16-0.20 Funding Presentation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A6EB22DB-FA55-0BB2-3301-2DFCC43AF11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4482"/>
          <a:stretch/>
        </p:blipFill>
        <p:spPr>
          <a:xfrm>
            <a:off x="675198" y="990600"/>
            <a:ext cx="10831002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268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vert="horz" wrap="square" lIns="365760" tIns="91440" rIns="365760" bIns="0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Existing conditions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85800" y="1143000"/>
            <a:ext cx="11125200" cy="4906964"/>
          </a:xfrm>
        </p:spPr>
        <p:txBody>
          <a:bodyPr/>
          <a:lstStyle/>
          <a:p>
            <a:r>
              <a:rPr lang="en-US" sz="3200" dirty="0"/>
              <a:t>Sight distance of left turning vehicles on SR 16 approaches adversely affected by EB lane drop and WB added through lane</a:t>
            </a:r>
          </a:p>
          <a:p>
            <a:r>
              <a:rPr lang="en-US" sz="3200" dirty="0"/>
              <a:t>Driveways within functional area of intersection contribute to angle and left turn crash patterns</a:t>
            </a:r>
          </a:p>
          <a:p>
            <a:r>
              <a:rPr lang="en-US" sz="3200" dirty="0"/>
              <a:t>Central Ohio Technical College located on NW quadrant of the SR 16 and Taylor Road (TR 169) intersection</a:t>
            </a:r>
          </a:p>
          <a:p>
            <a:r>
              <a:rPr lang="en-US" sz="3200" dirty="0"/>
              <a:t>Previous countermeasures (backplates, clearance intervals) did not mitigate crashes</a:t>
            </a: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LIC-SR16-0.20 Funding Presentation</a:t>
            </a:r>
          </a:p>
        </p:txBody>
      </p:sp>
    </p:spTree>
    <p:extLst>
      <p:ext uri="{BB962C8B-B14F-4D97-AF65-F5344CB8AC3E}">
        <p14:creationId xmlns:p14="http://schemas.microsoft.com/office/powerpoint/2010/main" val="4487008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914400"/>
          </a:xfr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vert="horz" wrap="square" lIns="365760" tIns="91440" rIns="365760" bIns="0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operational concerns</a:t>
            </a: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LIC-SR16-0.20 Funding Presentation</a:t>
            </a:r>
          </a:p>
        </p:txBody>
      </p:sp>
      <p:sp>
        <p:nvSpPr>
          <p:cNvPr id="10" name="Content Placeholder 4"/>
          <p:cNvSpPr txBox="1">
            <a:spLocks/>
          </p:cNvSpPr>
          <p:nvPr/>
        </p:nvSpPr>
        <p:spPr bwMode="auto">
          <a:xfrm>
            <a:off x="227555" y="4572000"/>
            <a:ext cx="11064850" cy="1236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200" indent="-457200" algn="l" rtl="0" eaLnBrk="1" fontAlgn="base" hangingPunct="1">
              <a:spcBef>
                <a:spcPct val="2000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40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indent="-457200" algn="l" rtl="0" eaLnBrk="1" fontAlgn="base" hangingPunct="1">
              <a:spcBef>
                <a:spcPct val="2000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2800">
                <a:solidFill>
                  <a:schemeClr val="tx1"/>
                </a:solidFill>
                <a:latin typeface="+mn-lt"/>
              </a:defRPr>
            </a:lvl2pPr>
            <a:lvl3pPr marL="1371600" indent="-457200" algn="l" rtl="0" eaLnBrk="1" fontAlgn="base" hangingPunct="1">
              <a:spcBef>
                <a:spcPct val="2000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2800">
                <a:solidFill>
                  <a:schemeClr val="tx1"/>
                </a:solidFill>
                <a:latin typeface="+mn-lt"/>
              </a:defRPr>
            </a:lvl3pPr>
            <a:lvl4pPr marL="1828800" indent="-457200" algn="l" rtl="0" eaLnBrk="1" fontAlgn="base" hangingPunct="1">
              <a:spcBef>
                <a:spcPct val="2000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2400">
                <a:solidFill>
                  <a:schemeClr val="tx1"/>
                </a:solidFill>
                <a:latin typeface="+mn-lt"/>
              </a:defRPr>
            </a:lvl4pPr>
            <a:lvl5pPr marL="2401888" indent="-396875" algn="l" rtl="0" eaLnBrk="1" fontAlgn="base" hangingPunct="1">
              <a:spcBef>
                <a:spcPct val="20000"/>
              </a:spcBef>
              <a:spcAft>
                <a:spcPct val="0"/>
              </a:spcAft>
              <a:buFont typeface="Courier New" panose="02070309020205020404" pitchFamily="49" charset="0"/>
              <a:buChar char="o"/>
              <a:tabLst>
                <a:tab pos="2401888" algn="l"/>
              </a:tabLst>
              <a:defRPr sz="24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9pPr>
          </a:lstStyle>
          <a:p>
            <a:r>
              <a:rPr lang="en-US" sz="3200" kern="0" dirty="0"/>
              <a:t>Multiple factors contribute to safety performance (signalized intersection, stopping sight distance, access management)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77D6705-628B-1FDE-AFA2-A0B2400CAB6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1621" r="6010"/>
          <a:stretch/>
        </p:blipFill>
        <p:spPr>
          <a:xfrm>
            <a:off x="277389" y="1199843"/>
            <a:ext cx="5302914" cy="3088790"/>
          </a:xfrm>
          <a:prstGeom prst="rect">
            <a:avLst/>
          </a:prstGeom>
        </p:spPr>
      </p:pic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D3058074-D661-465A-92D1-1F0919A107C0}"/>
              </a:ext>
            </a:extLst>
          </p:cNvPr>
          <p:cNvSpPr txBox="1">
            <a:spLocks/>
          </p:cNvSpPr>
          <p:nvPr/>
        </p:nvSpPr>
        <p:spPr bwMode="auto">
          <a:xfrm>
            <a:off x="277389" y="3638540"/>
            <a:ext cx="3826582" cy="639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200" indent="-457200" algn="l" rtl="0" eaLnBrk="1" fontAlgn="base" hangingPunct="1">
              <a:spcBef>
                <a:spcPct val="2000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40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indent="-457200" algn="l" rtl="0" eaLnBrk="1" fontAlgn="base" hangingPunct="1">
              <a:spcBef>
                <a:spcPct val="2000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2800">
                <a:solidFill>
                  <a:schemeClr val="tx1"/>
                </a:solidFill>
                <a:latin typeface="+mn-lt"/>
              </a:defRPr>
            </a:lvl2pPr>
            <a:lvl3pPr marL="1371600" indent="-457200" algn="l" rtl="0" eaLnBrk="1" fontAlgn="base" hangingPunct="1">
              <a:spcBef>
                <a:spcPct val="2000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2800">
                <a:solidFill>
                  <a:schemeClr val="tx1"/>
                </a:solidFill>
                <a:latin typeface="+mn-lt"/>
              </a:defRPr>
            </a:lvl3pPr>
            <a:lvl4pPr marL="1828800" indent="-457200" algn="l" rtl="0" eaLnBrk="1" fontAlgn="base" hangingPunct="1">
              <a:spcBef>
                <a:spcPct val="2000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2400">
                <a:solidFill>
                  <a:schemeClr val="tx1"/>
                </a:solidFill>
                <a:latin typeface="+mn-lt"/>
              </a:defRPr>
            </a:lvl4pPr>
            <a:lvl5pPr marL="2401888" indent="-396875" algn="l" rtl="0" eaLnBrk="1" fontAlgn="base" hangingPunct="1">
              <a:spcBef>
                <a:spcPct val="20000"/>
              </a:spcBef>
              <a:spcAft>
                <a:spcPct val="0"/>
              </a:spcAft>
              <a:buFont typeface="Courier New" panose="02070309020205020404" pitchFamily="49" charset="0"/>
              <a:buChar char="o"/>
              <a:tabLst>
                <a:tab pos="2401888" algn="l"/>
              </a:tabLst>
              <a:defRPr sz="24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sz="2800" kern="0" dirty="0">
                <a:solidFill>
                  <a:schemeClr val="bg1"/>
                </a:solidFill>
              </a:rPr>
              <a:t>EB SR 16 approach</a:t>
            </a:r>
          </a:p>
        </p:txBody>
      </p:sp>
      <p:pic>
        <p:nvPicPr>
          <p:cNvPr id="5" name="Picture 4" descr="A car on the road&#10;&#10;Description automatically generated">
            <a:extLst>
              <a:ext uri="{FF2B5EF4-FFF2-40B4-BE49-F238E27FC236}">
                <a16:creationId xmlns:a16="http://schemas.microsoft.com/office/drawing/2014/main" id="{7BBB3191-47C4-0500-3EBC-C1F5A033A0A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41" t="9047" r="15968" b="32288"/>
          <a:stretch/>
        </p:blipFill>
        <p:spPr>
          <a:xfrm>
            <a:off x="6116499" y="1199842"/>
            <a:ext cx="5175905" cy="3077945"/>
          </a:xfrm>
          <a:prstGeom prst="rect">
            <a:avLst/>
          </a:prstGeom>
        </p:spPr>
      </p:pic>
      <p:sp>
        <p:nvSpPr>
          <p:cNvPr id="13" name="Content Placeholder 4">
            <a:extLst>
              <a:ext uri="{FF2B5EF4-FFF2-40B4-BE49-F238E27FC236}">
                <a16:creationId xmlns:a16="http://schemas.microsoft.com/office/drawing/2014/main" id="{5C4EDB70-8695-46FB-977E-10A1E14FD553}"/>
              </a:ext>
            </a:extLst>
          </p:cNvPr>
          <p:cNvSpPr txBox="1">
            <a:spLocks/>
          </p:cNvSpPr>
          <p:nvPr/>
        </p:nvSpPr>
        <p:spPr bwMode="auto">
          <a:xfrm>
            <a:off x="6399783" y="3638540"/>
            <a:ext cx="5410200" cy="650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200" indent="-457200" algn="l" rtl="0" eaLnBrk="1" fontAlgn="base" hangingPunct="1">
              <a:spcBef>
                <a:spcPct val="2000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40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indent="-457200" algn="l" rtl="0" eaLnBrk="1" fontAlgn="base" hangingPunct="1">
              <a:spcBef>
                <a:spcPct val="2000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2800">
                <a:solidFill>
                  <a:schemeClr val="tx1"/>
                </a:solidFill>
                <a:latin typeface="+mn-lt"/>
              </a:defRPr>
            </a:lvl2pPr>
            <a:lvl3pPr marL="1371600" indent="-457200" algn="l" rtl="0" eaLnBrk="1" fontAlgn="base" hangingPunct="1">
              <a:spcBef>
                <a:spcPct val="2000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2800">
                <a:solidFill>
                  <a:schemeClr val="tx1"/>
                </a:solidFill>
                <a:latin typeface="+mn-lt"/>
              </a:defRPr>
            </a:lvl3pPr>
            <a:lvl4pPr marL="1828800" indent="-457200" algn="l" rtl="0" eaLnBrk="1" fontAlgn="base" hangingPunct="1">
              <a:spcBef>
                <a:spcPct val="2000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2400">
                <a:solidFill>
                  <a:schemeClr val="tx1"/>
                </a:solidFill>
                <a:latin typeface="+mn-lt"/>
              </a:defRPr>
            </a:lvl4pPr>
            <a:lvl5pPr marL="2401888" indent="-396875" algn="l" rtl="0" eaLnBrk="1" fontAlgn="base" hangingPunct="1">
              <a:spcBef>
                <a:spcPct val="20000"/>
              </a:spcBef>
              <a:spcAft>
                <a:spcPct val="0"/>
              </a:spcAft>
              <a:buFont typeface="Courier New" panose="02070309020205020404" pitchFamily="49" charset="0"/>
              <a:buChar char="o"/>
              <a:tabLst>
                <a:tab pos="2401888" algn="l"/>
              </a:tabLst>
              <a:defRPr sz="24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sz="2800" kern="0" dirty="0">
                <a:solidFill>
                  <a:schemeClr val="bg1"/>
                </a:solidFill>
              </a:rPr>
              <a:t>SR 16 East leg - No Crosswalk</a:t>
            </a:r>
          </a:p>
        </p:txBody>
      </p:sp>
    </p:spTree>
    <p:extLst>
      <p:ext uri="{BB962C8B-B14F-4D97-AF65-F5344CB8AC3E}">
        <p14:creationId xmlns:p14="http://schemas.microsoft.com/office/powerpoint/2010/main" val="11529369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vert="horz" wrap="square" lIns="365760" tIns="91440" rIns="365760" bIns="0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Crash summary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28600" y="1249253"/>
            <a:ext cx="5486400" cy="3524242"/>
          </a:xfrm>
        </p:spPr>
        <p:txBody>
          <a:bodyPr/>
          <a:lstStyle/>
          <a:p>
            <a:r>
              <a:rPr lang="en-US" sz="2800" dirty="0"/>
              <a:t>122 total crashes (2018-2022)</a:t>
            </a:r>
          </a:p>
          <a:p>
            <a:r>
              <a:rPr lang="en-US" sz="2800" dirty="0"/>
              <a:t>Serious ped crash within unmarked crosswalk (east leg)</a:t>
            </a:r>
          </a:p>
          <a:p>
            <a:r>
              <a:rPr lang="en-US" sz="2800" dirty="0"/>
              <a:t>33 injury crashes resulting in a 27% injury rate</a:t>
            </a:r>
          </a:p>
          <a:p>
            <a:r>
              <a:rPr lang="en-US" sz="2800" dirty="0"/>
              <a:t>28 left turning (23%) and 26 angle (21%) crashes contribute to severity</a:t>
            </a: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LIC-SR16-0.20 Funding Presentation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A7569FF-3919-D23B-611C-75993C4E8839}"/>
              </a:ext>
            </a:extLst>
          </p:cNvPr>
          <p:cNvSpPr txBox="1"/>
          <p:nvPr/>
        </p:nvSpPr>
        <p:spPr>
          <a:xfrm>
            <a:off x="228600" y="5000844"/>
            <a:ext cx="7467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All crashes occurred within the functional area of the intersection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A5C0E67-F942-46D3-077C-5D0AC41E011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749" t="19837" r="23585" b="13879"/>
          <a:stretch/>
        </p:blipFill>
        <p:spPr>
          <a:xfrm>
            <a:off x="5867400" y="1249253"/>
            <a:ext cx="5913731" cy="3689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0447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vert="horz" wrap="square" lIns="365760" tIns="91440" rIns="365760" bIns="0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Recommended countermeasures</a:t>
            </a: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LIC-SR16-0.20 Funding Presentation</a:t>
            </a:r>
          </a:p>
        </p:txBody>
      </p:sp>
      <p:sp>
        <p:nvSpPr>
          <p:cNvPr id="3" name="Content Placeholder 4">
            <a:extLst>
              <a:ext uri="{FF2B5EF4-FFF2-40B4-BE49-F238E27FC236}">
                <a16:creationId xmlns:a16="http://schemas.microsoft.com/office/drawing/2014/main" id="{244AF1DD-B716-BCD5-4CC3-FE96FBF9822D}"/>
              </a:ext>
            </a:extLst>
          </p:cNvPr>
          <p:cNvSpPr txBox="1">
            <a:spLocks/>
          </p:cNvSpPr>
          <p:nvPr/>
        </p:nvSpPr>
        <p:spPr bwMode="auto">
          <a:xfrm>
            <a:off x="685800" y="1143000"/>
            <a:ext cx="11125200" cy="4906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200" indent="-457200" algn="l" rtl="0" eaLnBrk="1" fontAlgn="base" hangingPunct="1">
              <a:spcBef>
                <a:spcPct val="2000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40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indent="-457200" algn="l" rtl="0" eaLnBrk="1" fontAlgn="base" hangingPunct="1">
              <a:spcBef>
                <a:spcPct val="2000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2800">
                <a:solidFill>
                  <a:schemeClr val="tx1"/>
                </a:solidFill>
                <a:latin typeface="+mn-lt"/>
              </a:defRPr>
            </a:lvl2pPr>
            <a:lvl3pPr marL="1371600" indent="-457200" algn="l" rtl="0" eaLnBrk="1" fontAlgn="base" hangingPunct="1">
              <a:spcBef>
                <a:spcPct val="2000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2800">
                <a:solidFill>
                  <a:schemeClr val="tx1"/>
                </a:solidFill>
                <a:latin typeface="+mn-lt"/>
              </a:defRPr>
            </a:lvl3pPr>
            <a:lvl4pPr marL="1828800" indent="-457200" algn="l" rtl="0" eaLnBrk="1" fontAlgn="base" hangingPunct="1">
              <a:spcBef>
                <a:spcPct val="2000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2400">
                <a:solidFill>
                  <a:schemeClr val="tx1"/>
                </a:solidFill>
                <a:latin typeface="+mn-lt"/>
              </a:defRPr>
            </a:lvl4pPr>
            <a:lvl5pPr marL="2401888" indent="-396875" algn="l" rtl="0" eaLnBrk="1" fontAlgn="base" hangingPunct="1">
              <a:spcBef>
                <a:spcPct val="20000"/>
              </a:spcBef>
              <a:spcAft>
                <a:spcPct val="0"/>
              </a:spcAft>
              <a:buFont typeface="Courier New" panose="02070309020205020404" pitchFamily="49" charset="0"/>
              <a:buChar char="o"/>
              <a:tabLst>
                <a:tab pos="2401888" algn="l"/>
              </a:tabLst>
              <a:defRPr sz="24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9pPr>
          </a:lstStyle>
          <a:p>
            <a:pPr lvl="0"/>
            <a:r>
              <a:rPr lang="en-US" sz="3200" dirty="0"/>
              <a:t>Extend second EB through lane east of Taylor Road, install an eastbound right turn lane (385 feet) with upgraded overhead signing, and positive offset LT lanes</a:t>
            </a:r>
          </a:p>
          <a:p>
            <a:r>
              <a:rPr lang="en-US" sz="3200" dirty="0"/>
              <a:t>Install pedestrian facilities on the north, east, and south legs (marked crosswalks, ped heads, and ADA ramps)</a:t>
            </a:r>
          </a:p>
          <a:p>
            <a:r>
              <a:rPr lang="en-US" sz="3200" dirty="0"/>
              <a:t>Add backplates to signal heads w/provisions for future FYA sequence</a:t>
            </a:r>
          </a:p>
          <a:p>
            <a:r>
              <a:rPr lang="en-US" sz="3200" dirty="0"/>
              <a:t>Close north access to Circle K, convert east access to RIRO, and close west access to Licking Line Plaza</a:t>
            </a:r>
          </a:p>
        </p:txBody>
      </p:sp>
    </p:spTree>
    <p:extLst>
      <p:ext uri="{BB962C8B-B14F-4D97-AF65-F5344CB8AC3E}">
        <p14:creationId xmlns:p14="http://schemas.microsoft.com/office/powerpoint/2010/main" val="33508795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vert="horz" wrap="square" lIns="365760" tIns="91440" rIns="365760" bIns="0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Recommended Countermeasures (CONCEPT PLAN)</a:t>
            </a: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3"/>
          </p:nvPr>
        </p:nvSpPr>
        <p:spPr>
          <a:xfrm>
            <a:off x="1447800" y="6324600"/>
            <a:ext cx="7756218" cy="365760"/>
          </a:xfrm>
        </p:spPr>
        <p:txBody>
          <a:bodyPr/>
          <a:lstStyle/>
          <a:p>
            <a:pPr>
              <a:defRPr/>
            </a:pPr>
            <a:r>
              <a:rPr lang="en-US" dirty="0"/>
              <a:t>LIC-SR16-0.20 Funding Presentation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F4D682D-5576-4C29-910E-62D1A9F63273}"/>
              </a:ext>
            </a:extLst>
          </p:cNvPr>
          <p:cNvSpPr txBox="1"/>
          <p:nvPr/>
        </p:nvSpPr>
        <p:spPr>
          <a:xfrm rot="21196050">
            <a:off x="1889410" y="3060227"/>
            <a:ext cx="20855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Broad St (SR 16)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BB86BCC-FC6C-4DC0-8B62-DE862DE19048}"/>
              </a:ext>
            </a:extLst>
          </p:cNvPr>
          <p:cNvSpPr txBox="1"/>
          <p:nvPr/>
        </p:nvSpPr>
        <p:spPr>
          <a:xfrm rot="16200000">
            <a:off x="2699266" y="4920733"/>
            <a:ext cx="22860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Taylor Rd (TR 169)</a:t>
            </a:r>
          </a:p>
        </p:txBody>
      </p:sp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4B531914-5490-458F-83FB-3013181E0A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340" y="1068923"/>
            <a:ext cx="1143000" cy="1143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D4D295E-FBC5-6C38-17FE-3AF602560D9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6707" r="29921" b="1023"/>
          <a:stretch/>
        </p:blipFill>
        <p:spPr>
          <a:xfrm>
            <a:off x="7662257" y="1063704"/>
            <a:ext cx="4072543" cy="373689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D0A28AC-C886-F0D0-99E1-BBA9659061F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" y="1063704"/>
            <a:ext cx="7205057" cy="5148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864185"/>
      </p:ext>
    </p:extLst>
  </p:cSld>
  <p:clrMapOvr>
    <a:masterClrMapping/>
  </p:clrMapOvr>
</p:sld>
</file>

<file path=ppt/theme/theme1.xml><?xml version="1.0" encoding="utf-8"?>
<a:theme xmlns:a="http://schemas.openxmlformats.org/drawingml/2006/main" name="ODOT Master - Business Card Look">
  <a:themeElements>
    <a:clrScheme name="Custom 1">
      <a:dk1>
        <a:srgbClr val="000000"/>
      </a:dk1>
      <a:lt1>
        <a:sysClr val="window" lastClr="FFFFFF"/>
      </a:lt1>
      <a:dk2>
        <a:srgbClr val="009969"/>
      </a:dk2>
      <a:lt2>
        <a:srgbClr val="D6D2C4"/>
      </a:lt2>
      <a:accent1>
        <a:srgbClr val="1F2A44"/>
      </a:accent1>
      <a:accent2>
        <a:srgbClr val="00B5E2"/>
      </a:accent2>
      <a:accent3>
        <a:srgbClr val="DC582A"/>
      </a:accent3>
      <a:accent4>
        <a:srgbClr val="9E2A2B"/>
      </a:accent4>
      <a:accent5>
        <a:srgbClr val="D7C826"/>
      </a:accent5>
      <a:accent6>
        <a:srgbClr val="F68D2E"/>
      </a:accent6>
      <a:hlink>
        <a:srgbClr val="40BAC8"/>
      </a:hlink>
      <a:folHlink>
        <a:srgbClr val="152F5F"/>
      </a:folHlink>
    </a:clrScheme>
    <a:fontScheme name="Trebuchet MS">
      <a:majorFont>
        <a:latin typeface="Trebuchet MS" panose="020B0603020202020204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DOT Template-16by9.pptx" id="{B8A64204-9C3D-4405-94A5-4669C09D355B}" vid="{37586E3E-C3B7-4044-BA74-BAD504D5A10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ustom 1">
    <a:dk1>
      <a:srgbClr val="000000"/>
    </a:dk1>
    <a:lt1>
      <a:sysClr val="window" lastClr="FFFFFF"/>
    </a:lt1>
    <a:dk2>
      <a:srgbClr val="009969"/>
    </a:dk2>
    <a:lt2>
      <a:srgbClr val="D6D2C4"/>
    </a:lt2>
    <a:accent1>
      <a:srgbClr val="1F2A44"/>
    </a:accent1>
    <a:accent2>
      <a:srgbClr val="00B5E2"/>
    </a:accent2>
    <a:accent3>
      <a:srgbClr val="DC582A"/>
    </a:accent3>
    <a:accent4>
      <a:srgbClr val="9E2A2B"/>
    </a:accent4>
    <a:accent5>
      <a:srgbClr val="D7C826"/>
    </a:accent5>
    <a:accent6>
      <a:srgbClr val="F68D2E"/>
    </a:accent6>
    <a:hlink>
      <a:srgbClr val="40BAC8"/>
    </a:hlink>
    <a:folHlink>
      <a:srgbClr val="152F5F"/>
    </a:folHlink>
  </a:clrScheme>
</a:themeOverride>
</file>

<file path=ppt/theme/themeOverride2.xml><?xml version="1.0" encoding="utf-8"?>
<a:themeOverride xmlns:a="http://schemas.openxmlformats.org/drawingml/2006/main">
  <a:clrScheme name="Custom 1">
    <a:dk1>
      <a:srgbClr val="000000"/>
    </a:dk1>
    <a:lt1>
      <a:sysClr val="window" lastClr="FFFFFF"/>
    </a:lt1>
    <a:dk2>
      <a:srgbClr val="009969"/>
    </a:dk2>
    <a:lt2>
      <a:srgbClr val="D6D2C4"/>
    </a:lt2>
    <a:accent1>
      <a:srgbClr val="1F2A44"/>
    </a:accent1>
    <a:accent2>
      <a:srgbClr val="00B5E2"/>
    </a:accent2>
    <a:accent3>
      <a:srgbClr val="DC582A"/>
    </a:accent3>
    <a:accent4>
      <a:srgbClr val="9E2A2B"/>
    </a:accent4>
    <a:accent5>
      <a:srgbClr val="D7C826"/>
    </a:accent5>
    <a:accent6>
      <a:srgbClr val="F68D2E"/>
    </a:accent6>
    <a:hlink>
      <a:srgbClr val="40BAC8"/>
    </a:hlink>
    <a:folHlink>
      <a:srgbClr val="152F5F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08E279CDA86804FBDAAEE66E36F0FB0" ma:contentTypeVersion="1" ma:contentTypeDescription="Create a new document." ma:contentTypeScope="" ma:versionID="43202aa8ff8312f36ee1aed502b024b7">
  <xsd:schema xmlns:xsd="http://www.w3.org/2001/XMLSchema" xmlns:xs="http://www.w3.org/2001/XMLSchema" xmlns:p="http://schemas.microsoft.com/office/2006/metadata/properties" xmlns:ns2="f78f6485-d866-47f2-8ebc-7a2b1bdbd3a3" targetNamespace="http://schemas.microsoft.com/office/2006/metadata/properties" ma:root="true" ma:fieldsID="097235a341eeb17de0cae88af07512ad" ns2:_="">
    <xsd:import namespace="f78f6485-d866-47f2-8ebc-7a2b1bdbd3a3"/>
    <xsd:element name="properties">
      <xsd:complexType>
        <xsd:sequence>
          <xsd:element name="documentManagement">
            <xsd:complexType>
              <xsd:all>
                <xsd:element ref="ns2:Topic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8f6485-d866-47f2-8ebc-7a2b1bdbd3a3" elementFormDefault="qualified">
    <xsd:import namespace="http://schemas.microsoft.com/office/2006/documentManagement/types"/>
    <xsd:import namespace="http://schemas.microsoft.com/office/infopath/2007/PartnerControls"/>
    <xsd:element name="Topic" ma:index="8" nillable="true" ma:displayName="Topic" ma:format="Dropdown" ma:internalName="Topic">
      <xsd:simpleType>
        <xsd:union memberTypes="dms:Text">
          <xsd:simpleType>
            <xsd:restriction base="dms:Choice">
              <xsd:enumeration value="CALENDARS"/>
              <xsd:enumeration value="OFFER LETTERS"/>
              <xsd:enumeration value="PRESENTATIONS"/>
              <xsd:enumeration value="MISCELLANEOUS"/>
            </xsd:restriction>
          </xsd:simpleType>
        </xsd:un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>
  <documentManagement>
    <Topic xmlns="f78f6485-d866-47f2-8ebc-7a2b1bdbd3a3">PRESENTATIONS</Topic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C1191A9-0F67-4A7E-B545-5B62BDB921D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78f6485-d866-47f2-8ebc-7a2b1bdbd3a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3BC61EB-F99C-416A-973D-C48194527162}">
  <ds:schemaRefs>
    <ds:schemaRef ds:uri="http://schemas.openxmlformats.org/package/2006/metadata/core-properties"/>
    <ds:schemaRef ds:uri="http://schemas.microsoft.com/office/2006/documentManagement/types"/>
    <ds:schemaRef ds:uri="http://purl.org/dc/dcmitype/"/>
    <ds:schemaRef ds:uri="http://purl.org/dc/terms/"/>
    <ds:schemaRef ds:uri="http://www.w3.org/XML/1998/namespace"/>
    <ds:schemaRef ds:uri="http://purl.org/dc/elements/1.1/"/>
    <ds:schemaRef ds:uri="http://schemas.microsoft.com/office/infopath/2007/PartnerControls"/>
    <ds:schemaRef ds:uri="f78f6485-d866-47f2-8ebc-7a2b1bdbd3a3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FF74D340-8406-4DD4-A627-F9B13BC4C15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6729</TotalTime>
  <Words>556</Words>
  <Application>Microsoft Office PowerPoint</Application>
  <PresentationFormat>Widescreen</PresentationFormat>
  <Paragraphs>79</Paragraphs>
  <Slides>15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Arial</vt:lpstr>
      <vt:lpstr>Calibri</vt:lpstr>
      <vt:lpstr>Courier New</vt:lpstr>
      <vt:lpstr>Franklin Gothic Demi</vt:lpstr>
      <vt:lpstr>Georgia</vt:lpstr>
      <vt:lpstr>Trebuchet MS</vt:lpstr>
      <vt:lpstr>ODOT Master - Business Card Look</vt:lpstr>
      <vt:lpstr>ODOT Safety committee• April 25, 2024</vt:lpstr>
      <vt:lpstr>LIC-SR16-0.20 Safety funding application ODOT District 5</vt:lpstr>
      <vt:lpstr>PURPOSE</vt:lpstr>
      <vt:lpstr>Area map</vt:lpstr>
      <vt:lpstr>Existing conditions</vt:lpstr>
      <vt:lpstr>operational concerns</vt:lpstr>
      <vt:lpstr>Crash summary</vt:lpstr>
      <vt:lpstr>Recommended countermeasures</vt:lpstr>
      <vt:lpstr>Recommended Countermeasures (CONCEPT PLAN)</vt:lpstr>
      <vt:lpstr>Engineer’s opinion of probable cost</vt:lpstr>
      <vt:lpstr>FUNDING SUMMARY</vt:lpstr>
      <vt:lpstr>Scoring (32 points)</vt:lpstr>
      <vt:lpstr>Benefit cost ratio (0.87)</vt:lpstr>
      <vt:lpstr>Project schedule</vt:lpstr>
      <vt:lpstr>Questions</vt:lpstr>
    </vt:vector>
  </TitlesOfParts>
  <Company>Ohio Department of Transportation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New Employee Orientation v5</dc:title>
  <dc:creator>Bette Mendenhall</dc:creator>
  <cp:lastModifiedBy>Andrew Walton</cp:lastModifiedBy>
  <cp:revision>433</cp:revision>
  <cp:lastPrinted>2022-06-06T16:10:08Z</cp:lastPrinted>
  <dcterms:created xsi:type="dcterms:W3CDTF">2011-08-24T16:48:51Z</dcterms:created>
  <dcterms:modified xsi:type="dcterms:W3CDTF">2024-03-22T19:13:04Z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0x010100108E279CDA86804FBDAAEE66E36F0FB0</vt:lpwstr>
  </property>
  <property fmtid="{D5CDD505-2E9C-101B-9397-08002B2CF9AE}" pid="3" name="Thumb">
    <vt:lpwstr>http://portal.dot.state.oh.us/Divisions/Communications/images1/PowerPoint.gifODOT Powerpoint Template as of February 3, 2009</vt:lpwstr>
  </property>
  <property fmtid="{D5CDD505-2E9C-101B-9397-08002B2CF9AE}" pid="4" name="Order">
    <vt:r8>3700</vt:r8>
  </property>
  <property fmtid="{D5CDD505-2E9C-101B-9397-08002B2CF9AE}" pid="5" name="PublishingRollupImage">
    <vt:lpwstr>&lt;img alt="PowerPoint" border="0" src="/Divisions/Communications/images1/PowerPoint.gif" style="BORDER: 0px solid; "&gt;</vt:lpwstr>
  </property>
  <property fmtid="{D5CDD505-2E9C-101B-9397-08002B2CF9AE}" pid="6" name="Images">
    <vt:lpwstr>Documents</vt:lpwstr>
  </property>
  <property fmtid="{D5CDD505-2E9C-101B-9397-08002B2CF9AE}" pid="7" name="vti_description">
    <vt:lpwstr/>
  </property>
</Properties>
</file>