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2" r:id="rId2"/>
  </p:sldMasterIdLst>
  <p:sldIdLst>
    <p:sldId id="257" r:id="rId3"/>
    <p:sldId id="258" r:id="rId4"/>
    <p:sldId id="261" r:id="rId5"/>
    <p:sldId id="264" r:id="rId6"/>
    <p:sldId id="262" r:id="rId7"/>
    <p:sldId id="266" r:id="rId8"/>
    <p:sldId id="265" r:id="rId9"/>
    <p:sldId id="267" r:id="rId10"/>
    <p:sldId id="269" r:id="rId11"/>
    <p:sldId id="268" r:id="rId12"/>
    <p:sldId id="270" r:id="rId13"/>
    <p:sldId id="271" r:id="rId14"/>
    <p:sldId id="263" r:id="rId15"/>
    <p:sldId id="259" r:id="rId16"/>
    <p:sldId id="26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71538" y="282202"/>
            <a:ext cx="11320272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91440" rIns="0" bIns="91440" numCol="1" anchor="ctr" anchorCtr="0" compatLnSpc="1">
            <a:prstTxWarp prst="textNoShape">
              <a:avLst/>
            </a:prstTxWarp>
          </a:bodyPr>
          <a:lstStyle>
            <a:lvl1pPr algn="l">
              <a:defRPr sz="4000" b="1" cap="all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7" name="Picture 6" descr="Collage of ODOT Worker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" y="1600200"/>
            <a:ext cx="12172950" cy="36576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71538" y="1295400"/>
            <a:ext cx="11320462" cy="14886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67DA2CB8-1163-EBCF-BC86-6E5BA0289D5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871538" y="5413738"/>
            <a:ext cx="5346001" cy="1291328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lang="en-US" sz="2000" b="1" kern="1200" cap="none" normalizeH="0" baseline="0" dirty="0" smtClean="0">
                <a:solidFill>
                  <a:schemeClr val="accent2"/>
                </a:solidFill>
                <a:effectLst/>
                <a:latin typeface="+mn-lt"/>
                <a:ea typeface="Calibri" panose="020F0502020204030204" pitchFamily="34" charset="0"/>
                <a:cs typeface="+mj-cs"/>
              </a:defRPr>
            </a:lvl1pPr>
            <a:lvl2pPr marL="457200" indent="0">
              <a:buFont typeface="Arial" panose="020B0604020202020204" pitchFamily="34" charset="0"/>
              <a:buNone/>
              <a:defRPr lang="en-US" sz="2000" b="1" kern="1200" cap="none" normalizeH="0" baseline="0" dirty="0" smtClean="0">
                <a:solidFill>
                  <a:schemeClr val="accent2"/>
                </a:solidFill>
                <a:effectLst/>
                <a:latin typeface="+mn-lt"/>
                <a:ea typeface="Calibri" panose="020F0502020204030204" pitchFamily="34" charset="0"/>
                <a:cs typeface="+mj-cs"/>
              </a:defRPr>
            </a:lvl2pPr>
            <a:lvl3pPr marL="914400" indent="0">
              <a:buFont typeface="Arial" panose="020B0604020202020204" pitchFamily="34" charset="0"/>
              <a:buNone/>
              <a:defRPr lang="en-US" sz="2000" b="1" kern="1200" cap="none" normalizeH="0" baseline="0" dirty="0" smtClean="0">
                <a:solidFill>
                  <a:schemeClr val="accent2"/>
                </a:solidFill>
                <a:effectLst/>
                <a:latin typeface="+mn-lt"/>
                <a:ea typeface="Calibri" panose="020F0502020204030204" pitchFamily="34" charset="0"/>
                <a:cs typeface="+mj-cs"/>
              </a:defRPr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2005013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Name, Title</a:t>
            </a:r>
          </a:p>
          <a:p>
            <a:pPr lvl="0"/>
            <a:r>
              <a:rPr lang="en-US" dirty="0"/>
              <a:t>Second level</a:t>
            </a:r>
          </a:p>
        </p:txBody>
      </p:sp>
      <p:pic>
        <p:nvPicPr>
          <p:cNvPr id="13" name="Graphic 4" descr="ODOT Zephyr-Ohio Logo">
            <a:extLst>
              <a:ext uri="{FF2B5EF4-FFF2-40B4-BE49-F238E27FC236}">
                <a16:creationId xmlns:a16="http://schemas.microsoft.com/office/drawing/2014/main" id="{465E78BE-11CE-EC59-8EF6-536CFEDB390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341120" y="5397260"/>
            <a:ext cx="4465421" cy="1149346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5F58DC0-BD1A-E78F-C641-15F30D4CF708}"/>
              </a:ext>
            </a:extLst>
          </p:cNvPr>
          <p:cNvCxnSpPr>
            <a:cxnSpLocks/>
          </p:cNvCxnSpPr>
          <p:nvPr/>
        </p:nvCxnSpPr>
        <p:spPr>
          <a:xfrm flipV="1">
            <a:off x="0" y="5257800"/>
            <a:ext cx="6858000" cy="1438"/>
          </a:xfrm>
          <a:prstGeom prst="line">
            <a:avLst/>
          </a:prstGeom>
          <a:ln w="22225" cap="rnd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8492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Subtitle and 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 hasCustomPrompt="1"/>
          </p:nvPr>
        </p:nvSpPr>
        <p:spPr>
          <a:xfrm>
            <a:off x="609600" y="2209800"/>
            <a:ext cx="10871200" cy="3810000"/>
          </a:xfrm>
        </p:spPr>
        <p:txBody>
          <a:bodyPr numCol="2"/>
          <a:lstStyle>
            <a:lvl3pPr>
              <a:defRPr/>
            </a:lvl3pPr>
          </a:lstStyle>
          <a:p>
            <a:pPr>
              <a:buNone/>
            </a:pPr>
            <a:r>
              <a:rPr lang="en-US" dirty="0"/>
              <a:t>Column One</a:t>
            </a:r>
          </a:p>
          <a:p>
            <a:r>
              <a:rPr lang="en-US" dirty="0"/>
              <a:t>1</a:t>
            </a:r>
          </a:p>
          <a:p>
            <a:pPr lvl="1"/>
            <a:r>
              <a:rPr lang="en-US" dirty="0"/>
              <a:t>a</a:t>
            </a:r>
          </a:p>
          <a:p>
            <a:pPr lvl="1"/>
            <a:r>
              <a:rPr lang="en-US" dirty="0"/>
              <a:t>b</a:t>
            </a:r>
          </a:p>
          <a:p>
            <a:pPr lvl="2"/>
            <a:r>
              <a:rPr lang="en-US" dirty="0" err="1"/>
              <a:t>i</a:t>
            </a:r>
            <a:endParaRPr lang="en-US" dirty="0"/>
          </a:p>
          <a:p>
            <a:pPr lvl="2"/>
            <a:r>
              <a:rPr lang="en-US" dirty="0"/>
              <a:t>Ii</a:t>
            </a:r>
          </a:p>
          <a:p>
            <a:pPr lvl="2">
              <a:buNone/>
            </a:pPr>
            <a:endParaRPr lang="en-US" dirty="0"/>
          </a:p>
          <a:p>
            <a:pPr>
              <a:buNone/>
            </a:pPr>
            <a:r>
              <a:rPr lang="en-US" dirty="0"/>
              <a:t>Column Two</a:t>
            </a:r>
          </a:p>
          <a:p>
            <a:r>
              <a:rPr lang="en-US" dirty="0"/>
              <a:t>2</a:t>
            </a:r>
          </a:p>
        </p:txBody>
      </p:sp>
      <p:sp>
        <p:nvSpPr>
          <p:cNvPr id="7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609600" y="1447800"/>
            <a:ext cx="11074400" cy="609600"/>
          </a:xfrm>
        </p:spPr>
        <p:txBody>
          <a:bodyPr/>
          <a:lstStyle>
            <a:lvl1pPr algn="ctr">
              <a:buNone/>
              <a:defRPr sz="2400" b="1" i="1" u="sng">
                <a:latin typeface="+mj-lt"/>
              </a:defRPr>
            </a:lvl1pPr>
          </a:lstStyle>
          <a:p>
            <a:pPr lvl="0"/>
            <a:r>
              <a:rPr lang="en-US" sz="2400" b="1" i="1" u="sng" dirty="0">
                <a:latin typeface="+mj-lt"/>
              </a:rPr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2461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 -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12192000" cy="914400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</p:spPr>
        <p:txBody>
          <a:bodyPr vert="horz" wrap="square" lIns="365760" tIns="91440" rIns="36576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457200" y="1143000"/>
            <a:ext cx="11430000" cy="518160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aseline="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62382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Blank -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vert="horz" wrap="square" lIns="365760" tIns="91440" rIns="36576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457200" y="1143000"/>
            <a:ext cx="11430000" cy="518160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aseline="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6019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Blank -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12192000" cy="914400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</p:spPr>
        <p:txBody>
          <a:bodyPr vert="horz" wrap="square" lIns="365760" tIns="91440" rIns="365760" bIns="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457200" y="1143000"/>
            <a:ext cx="11430000" cy="518160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aseline="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03315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Blank -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12192000" cy="914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vert="horz" wrap="square" lIns="365760" tIns="91440" rIns="365760" bIns="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457200" y="1143000"/>
            <a:ext cx="11430000" cy="518160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aseline="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989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_Blank -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2052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5_Blank -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 descr="ODOT Zephyr-Ohio Logo with URL">
            <a:extLst>
              <a:ext uri="{FF2B5EF4-FFF2-40B4-BE49-F238E27FC236}">
                <a16:creationId xmlns:a16="http://schemas.microsoft.com/office/drawing/2014/main" id="{11D98DB5-042F-46ED-2E28-F808C571953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107594" y="1597805"/>
            <a:ext cx="7976812" cy="205313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775399A-A89D-CE24-F626-E135C9372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7379" y="4029075"/>
            <a:ext cx="7957243" cy="11430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74829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Opening ORDC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A38C0130-7770-1F66-2E30-8B776BCC14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51819" y="4212057"/>
            <a:ext cx="8488363" cy="75999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en-US" sz="4000" b="1" kern="1200" cap="all" baseline="0" dirty="0" smtClean="0">
                <a:solidFill>
                  <a:schemeClr val="tx2"/>
                </a:solidFill>
                <a:latin typeface="Source Sans 3 Black" panose="020B0303030403020204" pitchFamily="34" charset="0"/>
                <a:ea typeface="+mj-ea"/>
                <a:cs typeface="+mj-cs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Graphic 1" descr="ODOT Zephyr-Ohio Logo with URL">
            <a:extLst>
              <a:ext uri="{FF2B5EF4-FFF2-40B4-BE49-F238E27FC236}">
                <a16:creationId xmlns:a16="http://schemas.microsoft.com/office/drawing/2014/main" id="{8EA3CA6F-0245-8FB9-9793-2C481E0770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107594" y="1597805"/>
            <a:ext cx="7976812" cy="2053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3239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Opening ORDC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A38C0130-7770-1F66-2E30-8B776BCC14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51819" y="4212057"/>
            <a:ext cx="8488363" cy="75999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en-US" sz="4000" b="1" kern="1200" cap="all" baseline="0" dirty="0" smtClean="0">
                <a:solidFill>
                  <a:schemeClr val="tx2"/>
                </a:solidFill>
                <a:latin typeface="Source Sans 3 Black" panose="020B0303030403020204" pitchFamily="34" charset="0"/>
                <a:ea typeface="+mj-ea"/>
                <a:cs typeface="+mj-cs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4" name="Graphic 1" descr="ODOT Zephyr-Ohio Logo with URL">
            <a:extLst>
              <a:ext uri="{FF2B5EF4-FFF2-40B4-BE49-F238E27FC236}">
                <a16:creationId xmlns:a16="http://schemas.microsoft.com/office/drawing/2014/main" id="{EF3E2CEF-E00E-FCD8-04AF-78DA38D360D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53220" y="1801992"/>
            <a:ext cx="8485561" cy="2184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0646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447800" y="6324600"/>
            <a:ext cx="7756218" cy="365760"/>
          </a:xfrm>
          <a:prstGeom prst="rect">
            <a:avLst/>
          </a:prstGeom>
          <a:ln/>
        </p:spPr>
        <p:txBody>
          <a:bodyPr anchor="ctr" anchorCtr="0">
            <a:normAutofit/>
          </a:bodyPr>
          <a:lstStyle>
            <a:lvl1pPr algn="l">
              <a:defRPr sz="1400" b="0" spc="100" baseline="0">
                <a:solidFill>
                  <a:schemeClr val="accent2"/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9EAB97D-F6AA-0FA6-B341-E5761F307D7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0" y="440267"/>
            <a:ext cx="1219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365760" tIns="91440" rIns="36576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1A47F808-6E21-1CBB-592E-F499BAF0BC1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83920" y="1434404"/>
            <a:ext cx="10424160" cy="4615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01009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14400"/>
          </a:xfrm>
          <a:solidFill>
            <a:schemeClr val="tx2"/>
          </a:solidFill>
        </p:spPr>
        <p:txBody>
          <a:bodyPr tIns="91440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838200" y="1143000"/>
            <a:ext cx="10515600" cy="4906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447800" y="6324600"/>
            <a:ext cx="7756218" cy="365760"/>
          </a:xfrm>
          <a:prstGeom prst="rect">
            <a:avLst/>
          </a:prstGeom>
          <a:ln/>
        </p:spPr>
        <p:txBody>
          <a:bodyPr anchor="ctr" anchorCtr="0">
            <a:normAutofit/>
          </a:bodyPr>
          <a:lstStyle>
            <a:lvl1pPr algn="l">
              <a:defRPr sz="1400" b="0" spc="100" baseline="0">
                <a:solidFill>
                  <a:schemeClr val="accent2"/>
                </a:solidFill>
                <a:latin typeface="+mn-lt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3403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9EAB97D-F6AA-0FA6-B341-E5761F307D7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0" y="440267"/>
            <a:ext cx="1219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365760" tIns="91440" rIns="36576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 useBgFill="1">
        <p:nvSpPr>
          <p:cNvPr id="6" name="Rectangle 3">
            <a:extLst>
              <a:ext uri="{FF2B5EF4-FFF2-40B4-BE49-F238E27FC236}">
                <a16:creationId xmlns:a16="http://schemas.microsoft.com/office/drawing/2014/main" id="{1A47F808-6E21-1CBB-592E-F499BAF0BC1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83920" y="1434404"/>
            <a:ext cx="10424160" cy="4615560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720EB16-BF7B-D15C-8857-3283B327F1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40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2768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667000"/>
            <a:ext cx="10972800" cy="11430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447800" y="6324600"/>
            <a:ext cx="7756218" cy="365760"/>
          </a:xfrm>
          <a:prstGeom prst="rect">
            <a:avLst/>
          </a:prstGeom>
          <a:ln/>
        </p:spPr>
        <p:txBody>
          <a:bodyPr anchor="ctr" anchorCtr="0">
            <a:normAutofit/>
          </a:bodyPr>
          <a:lstStyle>
            <a:lvl1pPr algn="l">
              <a:defRPr sz="1400" b="0" spc="100" baseline="0">
                <a:solidFill>
                  <a:schemeClr val="accent2"/>
                </a:solidFill>
                <a:latin typeface="+mn-lt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6323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667000"/>
            <a:ext cx="10972800" cy="1143000"/>
          </a:xfrm>
          <a:solidFill>
            <a:schemeClr val="tx2"/>
          </a:solidFill>
        </p:spPr>
        <p:txBody>
          <a:bodyPr anchor="ctr" anchorCtr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447800" y="6324600"/>
            <a:ext cx="7756218" cy="365760"/>
          </a:xfrm>
          <a:prstGeom prst="rect">
            <a:avLst/>
          </a:prstGeom>
          <a:ln/>
        </p:spPr>
        <p:txBody>
          <a:bodyPr anchor="ctr" anchorCtr="0">
            <a:normAutofit/>
          </a:bodyPr>
          <a:lstStyle>
            <a:lvl1pPr algn="l">
              <a:defRPr sz="1400" b="0" spc="100" baseline="0">
                <a:solidFill>
                  <a:schemeClr val="accent2"/>
                </a:solidFill>
                <a:latin typeface="+mn-lt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8940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_Blank - no foo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ODOT Zephyr-Ohio Logo with ">
            <a:extLst>
              <a:ext uri="{FF2B5EF4-FFF2-40B4-BE49-F238E27FC236}">
                <a16:creationId xmlns:a16="http://schemas.microsoft.com/office/drawing/2014/main" id="{B0EF6B84-12B7-2685-6CB8-73C1CDEEAB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3597013" y="1533998"/>
            <a:ext cx="4997974" cy="3790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53548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C905B0-D3C5-4A21-362F-81763DCE39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601B65-7108-076A-C8AE-9529BE9FB5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9A5D21-168E-BC0F-2B2B-1CBF9BED0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00336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 descr="ODOT Zephyr-Ohio Logo with URL">
            <a:extLst>
              <a:ext uri="{FF2B5EF4-FFF2-40B4-BE49-F238E27FC236}">
                <a16:creationId xmlns:a16="http://schemas.microsoft.com/office/drawing/2014/main" id="{777D84CA-24D3-CF89-C725-4D014105C06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936045" y="1504640"/>
            <a:ext cx="8319911" cy="214144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4BA09CDE-6C31-3D6D-4A44-62E28F312A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7379" y="4029075"/>
            <a:ext cx="7957243" cy="11430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0DF3E7C-467D-A246-F8E6-AB0B53CA9C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4026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FA012E0-1964-D732-4198-90570522B8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6417732"/>
            <a:ext cx="12192000" cy="440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2389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71538" y="282202"/>
            <a:ext cx="11320272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91440" rIns="0" bIns="91440" numCol="1" anchor="ctr" anchorCtr="0" compatLnSpc="1">
            <a:prstTxWarp prst="textNoShape">
              <a:avLst/>
            </a:prstTxWarp>
          </a:bodyPr>
          <a:lstStyle>
            <a:lvl1pPr algn="l">
              <a:defRPr sz="4000" b="1" cap="all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67DA2CB8-1163-EBCF-BC86-6E5BA0289D5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871538" y="5413738"/>
            <a:ext cx="5346001" cy="1291328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lang="en-US" sz="2000" b="1" kern="1200" cap="none" normalizeH="0" baseline="0" dirty="0" smtClean="0">
                <a:solidFill>
                  <a:schemeClr val="accent2"/>
                </a:solidFill>
                <a:effectLst/>
                <a:latin typeface="+mn-lt"/>
                <a:ea typeface="Calibri" panose="020F0502020204030204" pitchFamily="34" charset="0"/>
                <a:cs typeface="+mj-cs"/>
              </a:defRPr>
            </a:lvl1pPr>
            <a:lvl2pPr marL="457200" indent="0">
              <a:buFont typeface="Arial" panose="020B0604020202020204" pitchFamily="34" charset="0"/>
              <a:buNone/>
              <a:defRPr lang="en-US" sz="2000" b="1" kern="1200" cap="none" normalizeH="0" baseline="0" dirty="0" smtClean="0">
                <a:solidFill>
                  <a:schemeClr val="accent2"/>
                </a:solidFill>
                <a:effectLst/>
                <a:latin typeface="+mn-lt"/>
                <a:ea typeface="Calibri" panose="020F0502020204030204" pitchFamily="34" charset="0"/>
                <a:cs typeface="+mj-cs"/>
              </a:defRPr>
            </a:lvl2pPr>
            <a:lvl3pPr marL="914400" indent="0">
              <a:buFont typeface="Arial" panose="020B0604020202020204" pitchFamily="34" charset="0"/>
              <a:buNone/>
              <a:defRPr lang="en-US" sz="2000" b="1" kern="1200" cap="none" normalizeH="0" baseline="0" dirty="0" smtClean="0">
                <a:solidFill>
                  <a:schemeClr val="accent2"/>
                </a:solidFill>
                <a:effectLst/>
                <a:latin typeface="+mn-lt"/>
                <a:ea typeface="Calibri" panose="020F0502020204030204" pitchFamily="34" charset="0"/>
                <a:cs typeface="+mj-cs"/>
              </a:defRPr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2005013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Name, Title</a:t>
            </a:r>
          </a:p>
          <a:p>
            <a:pPr lvl="0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12878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 tIns="91440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838200" y="1143000"/>
            <a:ext cx="10515600" cy="4906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447800" y="6324600"/>
            <a:ext cx="7756218" cy="365760"/>
          </a:xfrm>
          <a:prstGeom prst="rect">
            <a:avLst/>
          </a:prstGeom>
          <a:ln/>
        </p:spPr>
        <p:txBody>
          <a:bodyPr anchor="ctr" anchorCtr="0">
            <a:normAutofit/>
          </a:bodyPr>
          <a:lstStyle>
            <a:lvl1pPr algn="l">
              <a:defRPr sz="1400" b="0" spc="100" baseline="0">
                <a:solidFill>
                  <a:schemeClr val="accent2"/>
                </a:solidFill>
                <a:latin typeface="+mn-lt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345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/>
          </a:solidFill>
        </p:spPr>
        <p:txBody>
          <a:bodyPr tIns="91440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838200" y="1143000"/>
            <a:ext cx="10515600" cy="4906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447800" y="6324600"/>
            <a:ext cx="7756218" cy="365760"/>
          </a:xfrm>
          <a:prstGeom prst="rect">
            <a:avLst/>
          </a:prstGeom>
          <a:ln/>
        </p:spPr>
        <p:txBody>
          <a:bodyPr anchor="ctr" anchorCtr="0">
            <a:normAutofit/>
          </a:bodyPr>
          <a:lstStyle>
            <a:lvl1pPr algn="l">
              <a:defRPr sz="1400" b="0" spc="100" baseline="0">
                <a:solidFill>
                  <a:schemeClr val="accent2"/>
                </a:solidFill>
                <a:latin typeface="+mn-lt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314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solidFill>
            <a:schemeClr val="accent6"/>
          </a:solidFill>
        </p:spPr>
        <p:txBody>
          <a:bodyPr tIns="91440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838200" y="1143000"/>
            <a:ext cx="10515600" cy="4906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447800" y="6324600"/>
            <a:ext cx="7756218" cy="365760"/>
          </a:xfrm>
          <a:prstGeom prst="rect">
            <a:avLst/>
          </a:prstGeom>
          <a:ln/>
        </p:spPr>
        <p:txBody>
          <a:bodyPr anchor="ctr" anchorCtr="0">
            <a:normAutofit/>
          </a:bodyPr>
          <a:lstStyle>
            <a:lvl1pPr algn="l">
              <a:defRPr sz="1400" b="0" spc="100" baseline="0">
                <a:solidFill>
                  <a:schemeClr val="accent2"/>
                </a:solidFill>
                <a:latin typeface="+mn-lt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282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2000" cy="914400"/>
          </a:xfrm>
          <a:solidFill>
            <a:schemeClr val="accent1"/>
          </a:solidFill>
        </p:spPr>
        <p:txBody>
          <a:bodyPr tIns="91440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838200" y="1143000"/>
            <a:ext cx="10515600" cy="4906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447800" y="6324600"/>
            <a:ext cx="7756218" cy="365760"/>
          </a:xfrm>
          <a:prstGeom prst="rect">
            <a:avLst/>
          </a:prstGeom>
          <a:ln/>
        </p:spPr>
        <p:txBody>
          <a:bodyPr anchor="ctr" anchorCtr="0">
            <a:normAutofit/>
          </a:bodyPr>
          <a:lstStyle>
            <a:lvl1pPr algn="l">
              <a:defRPr sz="1400" b="0" spc="100" baseline="0">
                <a:solidFill>
                  <a:schemeClr val="accent2"/>
                </a:solidFill>
                <a:latin typeface="+mn-lt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7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133600"/>
            <a:ext cx="109728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609600" y="1447800"/>
            <a:ext cx="10972800" cy="609600"/>
          </a:xfrm>
        </p:spPr>
        <p:txBody>
          <a:bodyPr/>
          <a:lstStyle>
            <a:lvl1pPr algn="ctr">
              <a:buNone/>
              <a:defRPr sz="2400" b="1" i="1" u="sng" baseline="0">
                <a:latin typeface="+mn-lt"/>
              </a:defRPr>
            </a:lvl1pPr>
          </a:lstStyle>
          <a:p>
            <a:pPr lvl="0"/>
            <a:r>
              <a:rPr lang="en-US" sz="2400" b="1" i="1" u="sng" dirty="0">
                <a:latin typeface="+mj-lt"/>
              </a:rPr>
              <a:t>Subtitle</a:t>
            </a: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447800" y="6324600"/>
            <a:ext cx="7756218" cy="365760"/>
          </a:xfrm>
          <a:prstGeom prst="rect">
            <a:avLst/>
          </a:prstGeom>
          <a:ln/>
        </p:spPr>
        <p:txBody>
          <a:bodyPr anchor="ctr" anchorCtr="0">
            <a:normAutofit/>
          </a:bodyPr>
          <a:lstStyle>
            <a:lvl1pPr algn="l">
              <a:defRPr sz="1400" b="0" spc="100" baseline="0">
                <a:solidFill>
                  <a:schemeClr val="accent2"/>
                </a:solidFill>
                <a:latin typeface="+mn-lt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398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667000"/>
            <a:ext cx="10972800" cy="11430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447800" y="6324600"/>
            <a:ext cx="7756218" cy="365760"/>
          </a:xfrm>
          <a:prstGeom prst="rect">
            <a:avLst/>
          </a:prstGeom>
          <a:ln/>
        </p:spPr>
        <p:txBody>
          <a:bodyPr anchor="ctr" anchorCtr="0">
            <a:normAutofit/>
          </a:bodyPr>
          <a:lstStyle>
            <a:lvl1pPr algn="l">
              <a:defRPr sz="1400" b="0" spc="100" baseline="0">
                <a:solidFill>
                  <a:schemeClr val="accent2"/>
                </a:solidFill>
                <a:latin typeface="+mn-lt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164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 hasCustomPrompt="1"/>
          </p:nvPr>
        </p:nvSpPr>
        <p:spPr>
          <a:xfrm>
            <a:off x="914400" y="1524000"/>
            <a:ext cx="10363200" cy="4495800"/>
          </a:xfrm>
        </p:spPr>
        <p:txBody>
          <a:bodyPr numCol="2"/>
          <a:lstStyle>
            <a:lvl3pPr>
              <a:defRPr/>
            </a:lvl3pPr>
          </a:lstStyle>
          <a:p>
            <a:pPr>
              <a:buNone/>
            </a:pPr>
            <a:r>
              <a:rPr lang="en-US" dirty="0"/>
              <a:t>Column One</a:t>
            </a:r>
          </a:p>
          <a:p>
            <a:r>
              <a:rPr lang="en-US" dirty="0"/>
              <a:t>1</a:t>
            </a:r>
          </a:p>
          <a:p>
            <a:pPr lvl="1"/>
            <a:r>
              <a:rPr lang="en-US" dirty="0"/>
              <a:t>a</a:t>
            </a:r>
          </a:p>
          <a:p>
            <a:pPr lvl="1"/>
            <a:r>
              <a:rPr lang="en-US" dirty="0"/>
              <a:t>b</a:t>
            </a:r>
          </a:p>
          <a:p>
            <a:pPr lvl="2"/>
            <a:r>
              <a:rPr lang="en-US" dirty="0" err="1"/>
              <a:t>i</a:t>
            </a:r>
            <a:endParaRPr lang="en-US" dirty="0"/>
          </a:p>
          <a:p>
            <a:pPr lvl="2"/>
            <a:r>
              <a:rPr lang="en-US" dirty="0"/>
              <a:t>Ii</a:t>
            </a:r>
          </a:p>
          <a:p>
            <a:pPr>
              <a:buNone/>
            </a:pPr>
            <a:r>
              <a:rPr lang="en-US" dirty="0"/>
              <a:t>Column Two</a:t>
            </a:r>
          </a:p>
          <a:p>
            <a:r>
              <a:rPr lang="en-US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416703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image" Target="../media/image1.emf"/><Relationship Id="rId5" Type="http://schemas.openxmlformats.org/officeDocument/2006/relationships/slideLayout" Target="../slideLayouts/slideLayout22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vert="horz" wrap="square" lIns="365760" tIns="91440" rIns="36576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83920" y="1143000"/>
            <a:ext cx="10424160" cy="4906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850536" y="6324600"/>
            <a:ext cx="472440" cy="365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 anchorCtr="0">
            <a:normAutofit/>
          </a:bodyPr>
          <a:lstStyle/>
          <a:p>
            <a:pPr algn="l">
              <a:defRPr/>
            </a:pPr>
            <a:fld id="{C08E5819-54B1-418D-9241-92F644D79DBB}" type="slidenum">
              <a:rPr lang="en-US" sz="1400" b="0" smtClean="0">
                <a:solidFill>
                  <a:schemeClr val="accent2"/>
                </a:solidFill>
                <a:latin typeface="+mn-lt"/>
              </a:rPr>
              <a:pPr algn="l">
                <a:defRPr/>
              </a:pPr>
              <a:t>‹#›</a:t>
            </a:fld>
            <a:r>
              <a:rPr lang="en-US" sz="1400" b="0" dirty="0">
                <a:solidFill>
                  <a:schemeClr val="accent2"/>
                </a:solidFill>
                <a:latin typeface="+mn-lt"/>
              </a:rPr>
              <a:t>  |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524000" y="6324600"/>
            <a:ext cx="7680018" cy="365760"/>
          </a:xfrm>
          <a:prstGeom prst="rect">
            <a:avLst/>
          </a:prstGeom>
          <a:ln/>
        </p:spPr>
        <p:txBody>
          <a:bodyPr anchor="ctr" anchorCtr="0">
            <a:normAutofit/>
          </a:bodyPr>
          <a:lstStyle>
            <a:lvl1pPr algn="l">
              <a:defRPr sz="1400" b="0" spc="100" baseline="0">
                <a:solidFill>
                  <a:schemeClr val="accent2"/>
                </a:solidFill>
                <a:latin typeface="+mn-lt"/>
              </a:defRPr>
            </a:lvl1pPr>
          </a:lstStyle>
          <a:p>
            <a:endParaRPr lang="en-US"/>
          </a:p>
        </p:txBody>
      </p:sp>
      <p:cxnSp>
        <p:nvCxnSpPr>
          <p:cNvPr id="18" name="Straight Connector 17"/>
          <p:cNvCxnSpPr>
            <a:cxnSpLocks/>
          </p:cNvCxnSpPr>
          <p:nvPr/>
        </p:nvCxnSpPr>
        <p:spPr>
          <a:xfrm>
            <a:off x="883920" y="6244862"/>
            <a:ext cx="8260080" cy="0"/>
          </a:xfrm>
          <a:prstGeom prst="line">
            <a:avLst/>
          </a:prstGeom>
          <a:ln w="12700" cap="rnd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Graphic 14" descr="ODOT Zephyr Ohio Logo">
            <a:extLst>
              <a:ext uri="{FF2B5EF4-FFF2-40B4-BE49-F238E27FC236}">
                <a16:creationId xmlns:a16="http://schemas.microsoft.com/office/drawing/2014/main" id="{8EADE440-52DC-96CE-987C-02D7261754CB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9262610" y="6110157"/>
            <a:ext cx="2609441" cy="671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052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704" r:id="rId17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 cap="all" normalizeH="0" baseline="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Georgia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Georgia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Georgia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Georgia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Georgia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Georgia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Georgia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Georgia" pitchFamily="18" charset="0"/>
        </a:defRPr>
      </a:lvl9pPr>
    </p:titleStyle>
    <p:bodyStyle>
      <a:lvl1pPr marL="457200" indent="-4572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000" b="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800">
          <a:solidFill>
            <a:schemeClr val="tx1"/>
          </a:solidFill>
          <a:latin typeface="+mn-lt"/>
        </a:defRPr>
      </a:lvl2pPr>
      <a:lvl3pPr marL="1371600" indent="-4572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800">
          <a:solidFill>
            <a:schemeClr val="tx1"/>
          </a:solidFill>
          <a:latin typeface="+mn-lt"/>
        </a:defRPr>
      </a:lvl3pPr>
      <a:lvl4pPr marL="1828800" indent="-4572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</a:defRPr>
      </a:lvl4pPr>
      <a:lvl5pPr marL="2401888" indent="-39687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tabLst>
          <a:tab pos="2401888" algn="l"/>
        </a:tabLst>
        <a:defRPr sz="2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440267"/>
            <a:ext cx="1219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365760" tIns="91440" rIns="36576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83920" y="1434404"/>
            <a:ext cx="10424160" cy="4615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850536" y="6324600"/>
            <a:ext cx="472440" cy="365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 anchorCtr="0">
            <a:normAutofit/>
          </a:bodyPr>
          <a:lstStyle/>
          <a:p>
            <a:pPr algn="l">
              <a:defRPr/>
            </a:pPr>
            <a:fld id="{C08E5819-54B1-418D-9241-92F644D79DBB}" type="slidenum">
              <a:rPr lang="en-US" sz="1400" b="0" smtClean="0">
                <a:solidFill>
                  <a:schemeClr val="accent2"/>
                </a:solidFill>
                <a:latin typeface="+mn-lt"/>
              </a:rPr>
              <a:pPr algn="l">
                <a:defRPr/>
              </a:pPr>
              <a:t>‹#›</a:t>
            </a:fld>
            <a:r>
              <a:rPr lang="en-US" sz="1400" b="0" dirty="0">
                <a:solidFill>
                  <a:schemeClr val="accent2"/>
                </a:solidFill>
                <a:latin typeface="+mn-lt"/>
              </a:rPr>
              <a:t>  |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524000" y="6324600"/>
            <a:ext cx="7680018" cy="365760"/>
          </a:xfrm>
          <a:prstGeom prst="rect">
            <a:avLst/>
          </a:prstGeom>
          <a:ln/>
        </p:spPr>
        <p:txBody>
          <a:bodyPr anchor="ctr" anchorCtr="0">
            <a:normAutofit/>
          </a:bodyPr>
          <a:lstStyle>
            <a:lvl1pPr algn="l">
              <a:defRPr sz="1400" b="0" spc="100" baseline="0">
                <a:solidFill>
                  <a:schemeClr val="accent2"/>
                </a:solidFill>
                <a:latin typeface="+mn-lt"/>
              </a:defRPr>
            </a:lvl1pPr>
          </a:lstStyle>
          <a:p>
            <a:endParaRPr lang="en-US"/>
          </a:p>
        </p:txBody>
      </p:sp>
      <p:cxnSp>
        <p:nvCxnSpPr>
          <p:cNvPr id="18" name="Straight Connector 17"/>
          <p:cNvCxnSpPr>
            <a:cxnSpLocks/>
          </p:cNvCxnSpPr>
          <p:nvPr/>
        </p:nvCxnSpPr>
        <p:spPr>
          <a:xfrm>
            <a:off x="883920" y="6244862"/>
            <a:ext cx="8260080" cy="0"/>
          </a:xfrm>
          <a:prstGeom prst="line">
            <a:avLst/>
          </a:prstGeom>
          <a:ln w="12700" cap="rnd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Graphic 14" descr="ODOT Zephyr-Ohio Logo">
            <a:extLst>
              <a:ext uri="{FF2B5EF4-FFF2-40B4-BE49-F238E27FC236}">
                <a16:creationId xmlns:a16="http://schemas.microsoft.com/office/drawing/2014/main" id="{8EADE440-52DC-96CE-987C-02D7261754CB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9262610" y="6110157"/>
            <a:ext cx="2609441" cy="67163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326E504-3420-A305-158E-F7229ED45D5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40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654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685" r:id="rId2"/>
    <p:sldLayoutId id="2147483701" r:id="rId3"/>
    <p:sldLayoutId id="2147483690" r:id="rId4"/>
    <p:sldLayoutId id="2147483700" r:id="rId5"/>
    <p:sldLayoutId id="2147483697" r:id="rId6"/>
    <p:sldLayoutId id="2147483698" r:id="rId7"/>
    <p:sldLayoutId id="2147483702" r:id="rId8"/>
    <p:sldLayoutId id="2147483703" r:id="rId9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 cap="all" normalizeH="0" baseline="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Georgia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Georgia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Georgia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Georgia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Georgia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Georgia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Georgia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Georgia" pitchFamily="18" charset="0"/>
        </a:defRPr>
      </a:lvl9pPr>
    </p:titleStyle>
    <p:bodyStyle>
      <a:lvl1pPr marL="457200" indent="-4572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000" b="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800">
          <a:solidFill>
            <a:schemeClr val="tx1"/>
          </a:solidFill>
          <a:latin typeface="+mn-lt"/>
        </a:defRPr>
      </a:lvl2pPr>
      <a:lvl3pPr marL="1371600" indent="-4572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800">
          <a:solidFill>
            <a:schemeClr val="tx1"/>
          </a:solidFill>
          <a:latin typeface="+mn-lt"/>
        </a:defRPr>
      </a:lvl3pPr>
      <a:lvl4pPr marL="1828800" indent="-4572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</a:defRPr>
      </a:lvl4pPr>
      <a:lvl5pPr marL="2401888" indent="-39687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tabLst>
          <a:tab pos="2401888" algn="l"/>
        </a:tabLst>
        <a:defRPr sz="2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s://www.gnextlabs.com/industries/transportation-infrastructure/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7.png"/><Relationship Id="rId2" Type="http://schemas.openxmlformats.org/officeDocument/2006/relationships/hyperlink" Target="https://www.gnextlabs.com/industries/construction/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hyperlink" Target="https://www.gnextlabs.com/industries/mining-quarrying/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jpeg"/><Relationship Id="rId4" Type="http://schemas.openxmlformats.org/officeDocument/2006/relationships/image" Target="../media/image17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iderta.com/sites/default/files/events/2022-09-13WaterfrontLineBridgeRehabPP.pdf" TargetMode="External"/><Relationship Id="rId2" Type="http://schemas.openxmlformats.org/officeDocument/2006/relationships/hyperlink" Target="https://www.seattletimes.com/seattle-news/transportation/what-cracked-the-west-seattle-bridge-suspects-include-heavy-traffic-a-jammed-bearing-and-something-called-creep/" TargetMode="Externa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2BC6F-7BDD-D485-2FB0-B99990C3A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JermiaH Morrow- Crack Detection Software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C6617F-8590-22CB-52A1-8EE5DC6538D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46274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0CB8FA-08BD-E25C-9ED5-3630991C2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Research on Call Findings</a:t>
            </a:r>
          </a:p>
        </p:txBody>
      </p:sp>
      <p:pic>
        <p:nvPicPr>
          <p:cNvPr id="6" name="Content Placeholder 5" descr="Table&#10;&#10;AI-generated content may be incorrect.">
            <a:extLst>
              <a:ext uri="{FF2B5EF4-FFF2-40B4-BE49-F238E27FC236}">
                <a16:creationId xmlns:a16="http://schemas.microsoft.com/office/drawing/2014/main" id="{12FCBB60-19D7-1DDA-EE03-DF56D6C153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31666" y="2567781"/>
            <a:ext cx="6115904" cy="206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Table&#10;&#10;AI-generated content may be incorrect.">
            <a:extLst>
              <a:ext uri="{FF2B5EF4-FFF2-40B4-BE49-F238E27FC236}">
                <a16:creationId xmlns:a16="http://schemas.microsoft.com/office/drawing/2014/main" id="{4AD468A4-D9BA-0B5D-5124-AE15C538CB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7570" y="1728550"/>
            <a:ext cx="5944430" cy="340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1525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4E4D29-4DEA-7751-3A0D-2DCB3F414B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picture containing whiteboard&#10;&#10;AI-generated content may be incorrect.">
            <a:hlinkClick r:id="rId2"/>
            <a:extLst>
              <a:ext uri="{FF2B5EF4-FFF2-40B4-BE49-F238E27FC236}">
                <a16:creationId xmlns:a16="http://schemas.microsoft.com/office/drawing/2014/main" id="{F6575CC7-9DCD-0CDD-E443-5633667192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 bwMode="auto">
          <a:xfrm>
            <a:off x="762000" y="1154972"/>
            <a:ext cx="4878098" cy="2274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A close-up of a machine&#10;&#10;AI-generated content may be incorrect.">
            <a:hlinkClick r:id="rId2"/>
            <a:extLst>
              <a:ext uri="{FF2B5EF4-FFF2-40B4-BE49-F238E27FC236}">
                <a16:creationId xmlns:a16="http://schemas.microsoft.com/office/drawing/2014/main" id="{5FB501F9-43A7-8D0D-9965-CCE039DF46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9825" y="3124200"/>
            <a:ext cx="3491399" cy="261974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8134AB0-37E2-CFE5-4CF6-0E97DED639F3}"/>
              </a:ext>
            </a:extLst>
          </p:cNvPr>
          <p:cNvSpPr txBox="1"/>
          <p:nvPr/>
        </p:nvSpPr>
        <p:spPr>
          <a:xfrm>
            <a:off x="2047219" y="3469530"/>
            <a:ext cx="3660971" cy="400083"/>
          </a:xfrm>
          <a:prstGeom prst="rect">
            <a:avLst/>
          </a:prstGeom>
          <a:noFill/>
        </p:spPr>
        <p:txBody>
          <a:bodyPr wrap="square" lIns="91414" tIns="45707" rIns="91414" bIns="45707" rtlCol="0">
            <a:spAutoFit/>
          </a:bodyPr>
          <a:lstStyle/>
          <a:p>
            <a:r>
              <a:rPr lang="en-US" sz="2000" dirty="0"/>
              <a:t>Crack Detection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78288A7-D66C-A1E3-3A85-3D9622FFA2CE}"/>
              </a:ext>
            </a:extLst>
          </p:cNvPr>
          <p:cNvSpPr txBox="1"/>
          <p:nvPr/>
        </p:nvSpPr>
        <p:spPr>
          <a:xfrm>
            <a:off x="7883228" y="2724117"/>
            <a:ext cx="3464475" cy="400083"/>
          </a:xfrm>
          <a:prstGeom prst="rect">
            <a:avLst/>
          </a:prstGeom>
          <a:noFill/>
        </p:spPr>
        <p:txBody>
          <a:bodyPr wrap="square" lIns="91414" tIns="45707" rIns="91414" bIns="45707" rtlCol="0">
            <a:spAutoFit/>
          </a:bodyPr>
          <a:lstStyle/>
          <a:p>
            <a:r>
              <a:rPr lang="en-US" sz="2000" dirty="0"/>
              <a:t>Defect Notation/Tracking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750E78A-3B71-BBEC-948E-6D6C2DBBE987}"/>
              </a:ext>
            </a:extLst>
          </p:cNvPr>
          <p:cNvSpPr txBox="1"/>
          <p:nvPr/>
        </p:nvSpPr>
        <p:spPr>
          <a:xfrm>
            <a:off x="6278980" y="5717963"/>
            <a:ext cx="3888147" cy="400083"/>
          </a:xfrm>
          <a:prstGeom prst="rect">
            <a:avLst/>
          </a:prstGeom>
          <a:noFill/>
        </p:spPr>
        <p:txBody>
          <a:bodyPr wrap="square" lIns="91414" tIns="45707" rIns="91414" bIns="45707" rtlCol="0">
            <a:spAutoFit/>
          </a:bodyPr>
          <a:lstStyle/>
          <a:p>
            <a:r>
              <a:rPr lang="en-US" sz="2000" dirty="0"/>
              <a:t>Defect Measurement in Model</a:t>
            </a:r>
          </a:p>
        </p:txBody>
      </p:sp>
      <p:pic>
        <p:nvPicPr>
          <p:cNvPr id="16" name="Picture 15">
            <a:hlinkClick r:id="rId2"/>
            <a:extLst>
              <a:ext uri="{FF2B5EF4-FFF2-40B4-BE49-F238E27FC236}">
                <a16:creationId xmlns:a16="http://schemas.microsoft.com/office/drawing/2014/main" id="{0BBFE6CD-C699-F5D8-0F66-4DAA7E31E8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8783" y="1154972"/>
            <a:ext cx="5415086" cy="1617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575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F1ECC7-DEB0-0413-7FB1-F81554F7E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functions</a:t>
            </a:r>
          </a:p>
        </p:txBody>
      </p:sp>
      <p:pic>
        <p:nvPicPr>
          <p:cNvPr id="18" name="Picture 17" descr="A map of a city&#10;&#10;AI-generated content may be incorrect.">
            <a:hlinkClick r:id="rId2"/>
            <a:extLst>
              <a:ext uri="{FF2B5EF4-FFF2-40B4-BE49-F238E27FC236}">
                <a16:creationId xmlns:a16="http://schemas.microsoft.com/office/drawing/2014/main" id="{2A41D904-1BA1-9CCB-380C-7986E320C9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169252"/>
            <a:ext cx="4295930" cy="242723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C32E5E7-DD66-FBD0-DA77-9948DC4E43BE}"/>
              </a:ext>
            </a:extLst>
          </p:cNvPr>
          <p:cNvSpPr txBox="1"/>
          <p:nvPr/>
        </p:nvSpPr>
        <p:spPr>
          <a:xfrm>
            <a:off x="1445852" y="3625040"/>
            <a:ext cx="3464475" cy="400083"/>
          </a:xfrm>
          <a:prstGeom prst="rect">
            <a:avLst/>
          </a:prstGeom>
          <a:noFill/>
        </p:spPr>
        <p:txBody>
          <a:bodyPr wrap="square" lIns="91414" tIns="45707" rIns="91414" bIns="45707" rtlCol="0">
            <a:spAutoFit/>
          </a:bodyPr>
          <a:lstStyle/>
          <a:p>
            <a:r>
              <a:rPr lang="en-US" sz="2000" dirty="0"/>
              <a:t>Overlay CAD files and Data</a:t>
            </a:r>
          </a:p>
        </p:txBody>
      </p:sp>
      <p:pic>
        <p:nvPicPr>
          <p:cNvPr id="12" name="Content Placeholder 11" descr="A picture containing text, screenshot&#10;&#10;AI-generated content may be incorrect.">
            <a:hlinkClick r:id="rId4"/>
            <a:extLst>
              <a:ext uri="{FF2B5EF4-FFF2-40B4-BE49-F238E27FC236}">
                <a16:creationId xmlns:a16="http://schemas.microsoft.com/office/drawing/2014/main" id="{8C90625B-A94A-B4FD-9E4E-CBA65CEF04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 bwMode="auto">
          <a:xfrm>
            <a:off x="5839420" y="1078992"/>
            <a:ext cx="4906728" cy="2620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2AB06FF-9B04-D3D5-0AD6-2A9850FF0D27}"/>
              </a:ext>
            </a:extLst>
          </p:cNvPr>
          <p:cNvSpPr txBox="1"/>
          <p:nvPr/>
        </p:nvSpPr>
        <p:spPr>
          <a:xfrm>
            <a:off x="7281675" y="3699955"/>
            <a:ext cx="34644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Area and Volume Calculations</a:t>
            </a:r>
            <a:endParaRPr lang="en-US" sz="1800" dirty="0"/>
          </a:p>
        </p:txBody>
      </p:sp>
      <p:pic>
        <p:nvPicPr>
          <p:cNvPr id="16" name="Picture 15" descr="Graphical user interface, text, application, email&#10;&#10;AI-generated content may be incorrect.">
            <a:extLst>
              <a:ext uri="{FF2B5EF4-FFF2-40B4-BE49-F238E27FC236}">
                <a16:creationId xmlns:a16="http://schemas.microsoft.com/office/drawing/2014/main" id="{5B3A3D25-4D48-7DF8-72A8-C44A5D424C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79576" y="4069287"/>
            <a:ext cx="3158132" cy="1724507"/>
          </a:xfrm>
          <a:prstGeom prst="rect">
            <a:avLst/>
          </a:prstGeom>
        </p:spPr>
      </p:pic>
      <p:pic>
        <p:nvPicPr>
          <p:cNvPr id="19" name="Picture 18" descr="Graphical user interface, text, application, email&#10;&#10;AI-generated content may be incorrect.">
            <a:extLst>
              <a:ext uri="{FF2B5EF4-FFF2-40B4-BE49-F238E27FC236}">
                <a16:creationId xmlns:a16="http://schemas.microsoft.com/office/drawing/2014/main" id="{E56D3542-01A1-60DA-662F-C5E7C10EF3C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52744" y="4242065"/>
            <a:ext cx="4989258" cy="1916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549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4391ECC-785E-7142-076D-747DD92247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41609855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7F3F56-D13F-587E-A05C-A1454E84CD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51819" y="4212057"/>
            <a:ext cx="8488363" cy="759994"/>
          </a:xfrm>
        </p:spPr>
        <p:txBody>
          <a:bodyPr/>
          <a:lstStyle/>
          <a:p>
            <a:r>
              <a:rPr lang="en-US" dirty="0"/>
              <a:t>Alternate Title</a:t>
            </a:r>
          </a:p>
        </p:txBody>
      </p:sp>
    </p:spTree>
    <p:extLst>
      <p:ext uri="{BB962C8B-B14F-4D97-AF65-F5344CB8AC3E}">
        <p14:creationId xmlns:p14="http://schemas.microsoft.com/office/powerpoint/2010/main" val="35283641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CA7EF9-E5A1-3BF4-5F5E-535B0AB6E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Alternate Sample Slide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01F16D-B4B5-7B4D-3B98-2A6A34748F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459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552317-3C9E-F883-DA77-F3E1276E2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Jeremiah </a:t>
            </a:r>
            <a:r>
              <a:rPr lang="en-US" dirty="0" err="1"/>
              <a:t>MorroW</a:t>
            </a:r>
            <a:r>
              <a:rPr lang="en-US" dirty="0"/>
              <a:t> Bridge</a:t>
            </a:r>
          </a:p>
        </p:txBody>
      </p:sp>
      <p:pic>
        <p:nvPicPr>
          <p:cNvPr id="6" name="Picture 5" descr="A picture containing tree, outdoor, forest, bridge&#10;&#10;AI-generated content may be incorrect.">
            <a:extLst>
              <a:ext uri="{FF2B5EF4-FFF2-40B4-BE49-F238E27FC236}">
                <a16:creationId xmlns:a16="http://schemas.microsoft.com/office/drawing/2014/main" id="{7731C5DD-5386-3B50-5E87-F6A578E88F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14400"/>
            <a:ext cx="12192000" cy="2921585"/>
          </a:xfrm>
          <a:prstGeom prst="rect">
            <a:avLst/>
          </a:prstGeom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id="{5B99371D-EB18-47AB-8FA4-552CAC0A7B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51" b="9402"/>
          <a:stretch/>
        </p:blipFill>
        <p:spPr bwMode="auto">
          <a:xfrm>
            <a:off x="9448799" y="3997620"/>
            <a:ext cx="2331813" cy="218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Diagram&#10;&#10;AI-generated content may be incorrect.">
            <a:extLst>
              <a:ext uri="{FF2B5EF4-FFF2-40B4-BE49-F238E27FC236}">
                <a16:creationId xmlns:a16="http://schemas.microsoft.com/office/drawing/2014/main" id="{732770B9-AAE1-402D-4EAC-89EF812BE4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2050" y="4131832"/>
            <a:ext cx="3191163" cy="202940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329A53D-6820-2F1D-C3AB-7571938121B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80951" y="3928960"/>
            <a:ext cx="3091000" cy="231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0391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E3221B6-F863-8295-E494-5F23F761B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Each Bridge is a Half a mile long. Tallest Bridges in Ohio</a:t>
            </a:r>
          </a:p>
        </p:txBody>
      </p:sp>
      <p:pic>
        <p:nvPicPr>
          <p:cNvPr id="3" name="Picture 2" descr="A picture containing sky, outdoor, grass, building&#10;&#10;AI-generated content may be incorrect.">
            <a:extLst>
              <a:ext uri="{FF2B5EF4-FFF2-40B4-BE49-F238E27FC236}">
                <a16:creationId xmlns:a16="http://schemas.microsoft.com/office/drawing/2014/main" id="{40FC15C2-0875-3686-18BF-B2E2EDD104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6714"/>
            <a:ext cx="4429125" cy="583470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83332201-27D7-A323-D2C4-1EB313566A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5581" y="914400"/>
            <a:ext cx="4338886" cy="5785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>
            <a:extLst>
              <a:ext uri="{FF2B5EF4-FFF2-40B4-BE49-F238E27FC236}">
                <a16:creationId xmlns:a16="http://schemas.microsoft.com/office/drawing/2014/main" id="{C781D21D-C8D3-73D0-643C-97B82BDA18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5953" y="914400"/>
            <a:ext cx="3156047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38744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CC7A6A-CA98-EB78-5FF7-C2570E399C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75CA0E1-A017-855C-58BA-DA86A51AB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 Tensioned Balanced Cantilever construction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517502-35F7-1381-14B3-AE924423851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0478" y="914400"/>
            <a:ext cx="7286625" cy="11473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16A5014-BD73-E1C3-455D-E8FB95907FD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1" r="-4929"/>
          <a:stretch/>
        </p:blipFill>
        <p:spPr>
          <a:xfrm>
            <a:off x="0" y="944428"/>
            <a:ext cx="4608617" cy="2882900"/>
          </a:xfrm>
          <a:prstGeom prst="rect">
            <a:avLst/>
          </a:prstGeom>
        </p:spPr>
      </p:pic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821D16AC-F279-8B03-4368-991103A61A83}"/>
              </a:ext>
            </a:extLst>
          </p:cNvPr>
          <p:cNvSpPr txBox="1">
            <a:spLocks/>
          </p:cNvSpPr>
          <p:nvPr/>
        </p:nvSpPr>
        <p:spPr bwMode="auto">
          <a:xfrm>
            <a:off x="-152400" y="4066906"/>
            <a:ext cx="5572125" cy="2085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7" tIns="45714" rIns="91427" bIns="45714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bg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bg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9pPr>
          </a:lstStyle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Typically 12, 19, or 22 strands</a:t>
            </a:r>
          </a:p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527, 835 or 967 Kips, respectively</a:t>
            </a:r>
          </a:p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Stressed 2 Tendons per Segment</a:t>
            </a:r>
          </a:p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26 tendons in concrete you cannot see/inspect</a:t>
            </a:r>
          </a:p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4 tendons you can inspect sheathing only</a:t>
            </a:r>
          </a:p>
          <a:p>
            <a:pPr lvl="1">
              <a:spcBef>
                <a:spcPts val="600"/>
              </a:spcBef>
            </a:pP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B880B11-662E-8A0A-E7DA-1677BE4BDA9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1895" y="2533650"/>
            <a:ext cx="7400105" cy="3542762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5BA1C85-7F11-3457-FCFF-B79C188ACB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51" b="9402"/>
          <a:stretch/>
        </p:blipFill>
        <p:spPr bwMode="auto">
          <a:xfrm>
            <a:off x="4288190" y="1689805"/>
            <a:ext cx="3082348" cy="288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6983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7B500BF-BF64-9CB7-F1DF-EAC9C2CCF6D6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/>
          </a:solidFill>
        </p:spPr>
        <p:txBody>
          <a:bodyPr/>
          <a:lstStyle/>
          <a:p>
            <a:r>
              <a:rPr lang="en-US" dirty="0"/>
              <a:t>Post Tension Behavior</a:t>
            </a:r>
          </a:p>
        </p:txBody>
      </p:sp>
      <p:pic>
        <p:nvPicPr>
          <p:cNvPr id="6" name="Picture 5" descr="A picture containing graphical user interface&#10;&#10;AI-generated content may be incorrect.">
            <a:extLst>
              <a:ext uri="{FF2B5EF4-FFF2-40B4-BE49-F238E27FC236}">
                <a16:creationId xmlns:a16="http://schemas.microsoft.com/office/drawing/2014/main" id="{F2FAC406-7725-1709-6D6A-5DAE9DC7C4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6720"/>
            <a:ext cx="10848975" cy="2185575"/>
          </a:xfrm>
          <a:prstGeom prst="rect">
            <a:avLst/>
          </a:prstGeom>
        </p:spPr>
      </p:pic>
      <p:pic>
        <p:nvPicPr>
          <p:cNvPr id="8" name="Picture 7" descr="A picture containing diagram&#10;&#10;AI-generated content may be incorrect.">
            <a:extLst>
              <a:ext uri="{FF2B5EF4-FFF2-40B4-BE49-F238E27FC236}">
                <a16:creationId xmlns:a16="http://schemas.microsoft.com/office/drawing/2014/main" id="{9FC0E634-6D21-81D9-5A10-56D69ECFA7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84872"/>
            <a:ext cx="11001375" cy="226733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C7880D3-316E-D878-A410-9DA0D8AD8AA2}"/>
              </a:ext>
            </a:extLst>
          </p:cNvPr>
          <p:cNvSpPr txBox="1"/>
          <p:nvPr/>
        </p:nvSpPr>
        <p:spPr>
          <a:xfrm>
            <a:off x="2962275" y="866637"/>
            <a:ext cx="5086350" cy="400083"/>
          </a:xfrm>
          <a:prstGeom prst="rect">
            <a:avLst/>
          </a:prstGeom>
          <a:noFill/>
        </p:spPr>
        <p:txBody>
          <a:bodyPr wrap="square" lIns="91414" tIns="45707" rIns="91414" bIns="45707" rtlCol="0">
            <a:spAutoFit/>
          </a:bodyPr>
          <a:lstStyle/>
          <a:p>
            <a:r>
              <a:rPr lang="en-US" sz="2000" dirty="0"/>
              <a:t>Exaggerated Vertical Deformation over Time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86E08C-799E-63ED-4784-75A607A58C34}"/>
              </a:ext>
            </a:extLst>
          </p:cNvPr>
          <p:cNvSpPr txBox="1"/>
          <p:nvPr/>
        </p:nvSpPr>
        <p:spPr>
          <a:xfrm>
            <a:off x="1362075" y="3484789"/>
            <a:ext cx="9163050" cy="400083"/>
          </a:xfrm>
          <a:prstGeom prst="rect">
            <a:avLst/>
          </a:prstGeom>
          <a:noFill/>
        </p:spPr>
        <p:txBody>
          <a:bodyPr wrap="square" lIns="91414" tIns="45707" rIns="91414" bIns="45707" rtlCol="0">
            <a:spAutoFit/>
          </a:bodyPr>
          <a:lstStyle/>
          <a:p>
            <a:r>
              <a:rPr lang="en-US" sz="2000" dirty="0"/>
              <a:t>Exaggerated Horizontal Deformation over time due to Concrete Creep, PT relaxation</a:t>
            </a:r>
          </a:p>
        </p:txBody>
      </p:sp>
    </p:spTree>
    <p:extLst>
      <p:ext uri="{BB962C8B-B14F-4D97-AF65-F5344CB8AC3E}">
        <p14:creationId xmlns:p14="http://schemas.microsoft.com/office/powerpoint/2010/main" val="611639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D2D1CE-D98E-E013-B33A-88CE30B4C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Failure Mechanism of these types of bridges is Excessive cracking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A61040-80AE-0472-36E2-507367815C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Seattle Bridge </a:t>
            </a:r>
            <a:r>
              <a:rPr lang="en-US" dirty="0"/>
              <a:t>Closed due to Excessive Creep over Time in 2020 </a:t>
            </a:r>
          </a:p>
          <a:p>
            <a:r>
              <a:rPr lang="en-US" dirty="0">
                <a:hlinkClick r:id="rId3"/>
              </a:rPr>
              <a:t>Greater Cleveland Regional Transit Authority bridge </a:t>
            </a:r>
            <a:r>
              <a:rPr lang="en-US" dirty="0"/>
              <a:t>closed in 2022 due to excessive creep over time.</a:t>
            </a:r>
          </a:p>
          <a:p>
            <a:r>
              <a:rPr lang="en-US" dirty="0"/>
              <a:t>Creep, Shrinkage, relaxation, corrosion, landslide, etc. are all possible factors here.</a:t>
            </a:r>
          </a:p>
        </p:txBody>
      </p:sp>
    </p:spTree>
    <p:extLst>
      <p:ext uri="{BB962C8B-B14F-4D97-AF65-F5344CB8AC3E}">
        <p14:creationId xmlns:p14="http://schemas.microsoft.com/office/powerpoint/2010/main" val="34017799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C15D81-8ED6-9BB1-F172-4623E4CD25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9A8BE84-84C0-524F-BFAE-D80B4B567DD6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/>
          </a:solidFill>
        </p:spPr>
        <p:txBody>
          <a:bodyPr/>
          <a:lstStyle/>
          <a:p>
            <a:r>
              <a:rPr lang="en-US" dirty="0"/>
              <a:t>Problem- We have thousands of cracks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2282409-0A75-5F21-1B22-3C1A9CD405C0}"/>
              </a:ext>
            </a:extLst>
          </p:cNvPr>
          <p:cNvSpPr txBox="1"/>
          <p:nvPr/>
        </p:nvSpPr>
        <p:spPr>
          <a:xfrm>
            <a:off x="2962275" y="866637"/>
            <a:ext cx="5086350" cy="400083"/>
          </a:xfrm>
          <a:prstGeom prst="rect">
            <a:avLst/>
          </a:prstGeom>
          <a:noFill/>
        </p:spPr>
        <p:txBody>
          <a:bodyPr wrap="square" lIns="91414" tIns="45707" rIns="91414" bIns="45707" rtlCol="0">
            <a:spAutoFit/>
          </a:bodyPr>
          <a:lstStyle/>
          <a:p>
            <a:r>
              <a:rPr lang="en-US" sz="2000" dirty="0"/>
              <a:t>Exaggerated Vertical Deformation over Time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8A567E7-0D27-F7DC-61F0-52EA3B77374A}"/>
              </a:ext>
            </a:extLst>
          </p:cNvPr>
          <p:cNvSpPr txBox="1"/>
          <p:nvPr/>
        </p:nvSpPr>
        <p:spPr>
          <a:xfrm>
            <a:off x="8169958" y="1266720"/>
            <a:ext cx="3660971" cy="1323413"/>
          </a:xfrm>
          <a:prstGeom prst="rect">
            <a:avLst/>
          </a:prstGeom>
          <a:noFill/>
        </p:spPr>
        <p:txBody>
          <a:bodyPr wrap="square" lIns="91414" tIns="45707" rIns="91414" bIns="45707" rtlCol="0">
            <a:spAutoFit/>
          </a:bodyPr>
          <a:lstStyle/>
          <a:p>
            <a:r>
              <a:rPr lang="en-US" sz="2000" dirty="0"/>
              <a:t>Because of the number of cracks and size of the bridges, we are unable to quantify, measure, and document each crack</a:t>
            </a:r>
          </a:p>
        </p:txBody>
      </p:sp>
      <p:pic>
        <p:nvPicPr>
          <p:cNvPr id="3" name="Picture 2" descr="A picture containing text, cement&#10;&#10;AI-generated content may be incorrect.">
            <a:extLst>
              <a:ext uri="{FF2B5EF4-FFF2-40B4-BE49-F238E27FC236}">
                <a16:creationId xmlns:a16="http://schemas.microsoft.com/office/drawing/2014/main" id="{C5EDF49E-6897-928A-18C6-F8EB4EDA7B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82" y="914400"/>
            <a:ext cx="7809829" cy="5857372"/>
          </a:xfrm>
          <a:prstGeom prst="rect">
            <a:avLst/>
          </a:prstGeom>
        </p:spPr>
      </p:pic>
      <p:pic>
        <p:nvPicPr>
          <p:cNvPr id="7" name="Picture 6" descr="A picture containing text, stone&#10;&#10;AI-generated content may be incorrect.">
            <a:extLst>
              <a:ext uri="{FF2B5EF4-FFF2-40B4-BE49-F238E27FC236}">
                <a16:creationId xmlns:a16="http://schemas.microsoft.com/office/drawing/2014/main" id="{8321A801-725C-FF86-711F-D9BBC913A9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3573" y="4028717"/>
            <a:ext cx="3533739" cy="219050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8A84F5C-7716-1B44-C863-BB638225BF6A}"/>
              </a:ext>
            </a:extLst>
          </p:cNvPr>
          <p:cNvSpPr txBox="1"/>
          <p:nvPr/>
        </p:nvSpPr>
        <p:spPr>
          <a:xfrm>
            <a:off x="8106341" y="2955495"/>
            <a:ext cx="3660971" cy="707860"/>
          </a:xfrm>
          <a:prstGeom prst="rect">
            <a:avLst/>
          </a:prstGeom>
          <a:noFill/>
        </p:spPr>
        <p:txBody>
          <a:bodyPr wrap="square" lIns="91414" tIns="45707" rIns="91414" bIns="45707" rtlCol="0">
            <a:spAutoFit/>
          </a:bodyPr>
          <a:lstStyle/>
          <a:p>
            <a:r>
              <a:rPr lang="en-US" sz="2000" dirty="0"/>
              <a:t>Proper Inspection is technique is to field measure and date cracks</a:t>
            </a:r>
          </a:p>
        </p:txBody>
      </p:sp>
    </p:spTree>
    <p:extLst>
      <p:ext uri="{BB962C8B-B14F-4D97-AF65-F5344CB8AC3E}">
        <p14:creationId xmlns:p14="http://schemas.microsoft.com/office/powerpoint/2010/main" val="3008771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C7C2D-C1A4-E792-F46B-6DDFDA4AB2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D8 has two other bridges with similar issues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E2F78A2-ADFF-68F2-53B7-09CA1DAE36D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31" t="4829" r="13279" b="6642"/>
          <a:stretch/>
        </p:blipFill>
        <p:spPr>
          <a:xfrm>
            <a:off x="359664" y="956512"/>
            <a:ext cx="3088460" cy="314565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487E82C-0334-9A45-1045-4904F38059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4057" y="1221510"/>
            <a:ext cx="4194728" cy="27431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C9BCFF2-C5B5-7B6A-38DB-B992704403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2431" y="4239189"/>
            <a:ext cx="5702110" cy="198797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43CCD5D-E14C-8ACC-42C5-6EA59C510A0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1" t="21094" r="31864" b="-1102"/>
          <a:stretch/>
        </p:blipFill>
        <p:spPr>
          <a:xfrm>
            <a:off x="9244585" y="3097944"/>
            <a:ext cx="2770872" cy="312921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3E6F0DB-FD3F-5903-1FA6-B42D4DCA42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01418" y="1937108"/>
            <a:ext cx="1184053" cy="83067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724F78A-151A-CF2A-9152-77643EACD4C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74718" y="1221510"/>
            <a:ext cx="1638157" cy="578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1286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73F94-4BBC-AAAA-4947-014AA44D8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Used Research On Call to identify capable crack detection software</a:t>
            </a:r>
          </a:p>
        </p:txBody>
      </p:sp>
      <p:pic>
        <p:nvPicPr>
          <p:cNvPr id="5" name="Content Placeholder 4" descr="A picture containing text&#10;&#10;AI-generated content may be incorrect.">
            <a:extLst>
              <a:ext uri="{FF2B5EF4-FFF2-40B4-BE49-F238E27FC236}">
                <a16:creationId xmlns:a16="http://schemas.microsoft.com/office/drawing/2014/main" id="{9C35C8B0-5A5E-0CE2-BDF5-2BFD2E18B3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666750" y="914400"/>
            <a:ext cx="10515600" cy="3989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E4E4C0E-8593-AFFD-F2B6-C034C85325D5}"/>
              </a:ext>
            </a:extLst>
          </p:cNvPr>
          <p:cNvSpPr txBox="1"/>
          <p:nvPr/>
        </p:nvSpPr>
        <p:spPr>
          <a:xfrm>
            <a:off x="1604010" y="4808456"/>
            <a:ext cx="3660971" cy="400083"/>
          </a:xfrm>
          <a:prstGeom prst="rect">
            <a:avLst/>
          </a:prstGeom>
          <a:noFill/>
        </p:spPr>
        <p:txBody>
          <a:bodyPr wrap="square" lIns="91414" tIns="45707" rIns="91414" bIns="45707" rtlCol="0">
            <a:spAutoFit/>
          </a:bodyPr>
          <a:lstStyle/>
          <a:p>
            <a:r>
              <a:rPr lang="en-US" sz="2000" dirty="0" err="1"/>
              <a:t>GNext</a:t>
            </a:r>
            <a:r>
              <a:rPr lang="en-US" sz="2000" dirty="0"/>
              <a:t> Labs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E4DFE85-ADA2-CDC1-9B69-E61D006470A6}"/>
              </a:ext>
            </a:extLst>
          </p:cNvPr>
          <p:cNvSpPr txBox="1"/>
          <p:nvPr/>
        </p:nvSpPr>
        <p:spPr>
          <a:xfrm>
            <a:off x="7191375" y="4808457"/>
            <a:ext cx="3660971" cy="400083"/>
          </a:xfrm>
          <a:prstGeom prst="rect">
            <a:avLst/>
          </a:prstGeom>
          <a:noFill/>
        </p:spPr>
        <p:txBody>
          <a:bodyPr wrap="square" lIns="91414" tIns="45707" rIns="91414" bIns="45707" rtlCol="0">
            <a:spAutoFit/>
          </a:bodyPr>
          <a:lstStyle/>
          <a:p>
            <a:r>
              <a:rPr lang="en-US" sz="2000" dirty="0" err="1"/>
              <a:t>StructInspect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999768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theme/theme1.xml><?xml version="1.0" encoding="utf-8"?>
<a:theme xmlns:a="http://schemas.openxmlformats.org/drawingml/2006/main" name="Default Theme">
  <a:themeElements>
    <a:clrScheme name="Heart-of-It-All">
      <a:dk1>
        <a:srgbClr val="000000"/>
      </a:dk1>
      <a:lt1>
        <a:sysClr val="window" lastClr="FFFFFF"/>
      </a:lt1>
      <a:dk2>
        <a:srgbClr val="0E3F75"/>
      </a:dk2>
      <a:lt2>
        <a:srgbClr val="D6D2C4"/>
      </a:lt2>
      <a:accent1>
        <a:srgbClr val="C12637"/>
      </a:accent1>
      <a:accent2>
        <a:srgbClr val="0098D3"/>
      </a:accent2>
      <a:accent3>
        <a:srgbClr val="EBA70E"/>
      </a:accent3>
      <a:accent4>
        <a:srgbClr val="69C2C6"/>
      </a:accent4>
      <a:accent5>
        <a:srgbClr val="C54C20"/>
      </a:accent5>
      <a:accent6>
        <a:srgbClr val="00855B"/>
      </a:accent6>
      <a:hlink>
        <a:srgbClr val="40BAC8"/>
      </a:hlink>
      <a:folHlink>
        <a:srgbClr val="152F5F"/>
      </a:folHlink>
    </a:clrScheme>
    <a:fontScheme name="Source Sans">
      <a:majorFont>
        <a:latin typeface="Source Sans 3"/>
        <a:ea typeface=""/>
        <a:cs typeface=""/>
      </a:majorFont>
      <a:minorFont>
        <a:latin typeface="Source Sans 3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10" id="{6E78E31F-7F61-4370-B0EE-45C5E836E6D9}" vid="{6C1E6598-B37C-4657-AA5F-61243FCFF3D3}"/>
    </a:ext>
  </a:extLst>
</a:theme>
</file>

<file path=ppt/theme/theme2.xml><?xml version="1.0" encoding="utf-8"?>
<a:theme xmlns:a="http://schemas.openxmlformats.org/drawingml/2006/main" name="1_ODOT-HoIA-Theme-1">
  <a:themeElements>
    <a:clrScheme name="Heart-of-It-All">
      <a:dk1>
        <a:srgbClr val="000000"/>
      </a:dk1>
      <a:lt1>
        <a:sysClr val="window" lastClr="FFFFFF"/>
      </a:lt1>
      <a:dk2>
        <a:srgbClr val="0E3F75"/>
      </a:dk2>
      <a:lt2>
        <a:srgbClr val="D6D2C4"/>
      </a:lt2>
      <a:accent1>
        <a:srgbClr val="C12637"/>
      </a:accent1>
      <a:accent2>
        <a:srgbClr val="0098D3"/>
      </a:accent2>
      <a:accent3>
        <a:srgbClr val="EBA70E"/>
      </a:accent3>
      <a:accent4>
        <a:srgbClr val="69C2C6"/>
      </a:accent4>
      <a:accent5>
        <a:srgbClr val="DC5829"/>
      </a:accent5>
      <a:accent6>
        <a:srgbClr val="009969"/>
      </a:accent6>
      <a:hlink>
        <a:srgbClr val="40BAC8"/>
      </a:hlink>
      <a:folHlink>
        <a:srgbClr val="152F5F"/>
      </a:folHlink>
    </a:clrScheme>
    <a:fontScheme name="Source Sans">
      <a:majorFont>
        <a:latin typeface="Source Sans 3"/>
        <a:ea typeface=""/>
        <a:cs typeface=""/>
      </a:majorFont>
      <a:minorFont>
        <a:latin typeface="Source Sans 3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10" id="{6E78E31F-7F61-4370-B0EE-45C5E836E6D9}" vid="{35AA6D27-E1C8-4563-BEE3-1B79BA8C4111}"/>
    </a:ext>
  </a:extLst>
</a:theme>
</file>

<file path=docMetadata/LabelInfo.xml><?xml version="1.0" encoding="utf-8"?>
<clbl:labelList xmlns:clbl="http://schemas.microsoft.com/office/2020/mipLabelMetadata">
  <clbl:label id="{f920f5b4-f35a-4bd1-ab57-79db69ad10fb}" enabled="1" method="Standard" siteId="{50f8fcc4-94d8-4f07-84eb-36ed57c7c8a2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IT Council Presentation</Template>
  <TotalTime>114</TotalTime>
  <Words>237</Words>
  <Application>Microsoft Office PowerPoint</Application>
  <PresentationFormat>Widescreen</PresentationFormat>
  <Paragraphs>34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Georgia</vt:lpstr>
      <vt:lpstr>Source Sans 3</vt:lpstr>
      <vt:lpstr>Source Sans 3 Black</vt:lpstr>
      <vt:lpstr>Default Theme</vt:lpstr>
      <vt:lpstr>1_ODOT-HoIA-Theme-1</vt:lpstr>
      <vt:lpstr>JermiaH Morrow- Crack Detection Software</vt:lpstr>
      <vt:lpstr>Jeremiah MorroW Bridge</vt:lpstr>
      <vt:lpstr>Each Bridge is a Half a mile long. Tallest Bridges in Ohio</vt:lpstr>
      <vt:lpstr>Post Tensioned Balanced Cantilever construction</vt:lpstr>
      <vt:lpstr>Post Tension Behavior</vt:lpstr>
      <vt:lpstr>Failure Mechanism of these types of bridges is Excessive cracking</vt:lpstr>
      <vt:lpstr>Problem- We have thousands of cracks</vt:lpstr>
      <vt:lpstr>D8 has two other bridges with similar issues</vt:lpstr>
      <vt:lpstr>Used Research On Call to identify capable crack detection software</vt:lpstr>
      <vt:lpstr>Research on Call Findings</vt:lpstr>
      <vt:lpstr>PowerPoint Presentation</vt:lpstr>
      <vt:lpstr>Other functions</vt:lpstr>
      <vt:lpstr>Thank you</vt:lpstr>
      <vt:lpstr>PowerPoint Presentation</vt:lpstr>
      <vt:lpstr>Alternate Sample Slide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Collett, Brandon</dc:creator>
  <cp:lastModifiedBy>Collett, Brandon</cp:lastModifiedBy>
  <cp:revision>1</cp:revision>
  <dcterms:created xsi:type="dcterms:W3CDTF">2026-03-02T14:40:57Z</dcterms:created>
  <dcterms:modified xsi:type="dcterms:W3CDTF">2026-03-02T16:35:37Z</dcterms:modified>
</cp:coreProperties>
</file>