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2" r:id="rId5"/>
  </p:sldMasterIdLst>
  <p:notesMasterIdLst>
    <p:notesMasterId r:id="rId15"/>
  </p:notesMasterIdLst>
  <p:sldIdLst>
    <p:sldId id="256" r:id="rId6"/>
    <p:sldId id="264" r:id="rId7"/>
    <p:sldId id="261" r:id="rId8"/>
    <p:sldId id="411" r:id="rId9"/>
    <p:sldId id="258" r:id="rId10"/>
    <p:sldId id="410" r:id="rId11"/>
    <p:sldId id="412" r:id="rId12"/>
    <p:sldId id="409" r:id="rId13"/>
    <p:sldId id="26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4C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590" autoAdjust="0"/>
  </p:normalViewPr>
  <p:slideViewPr>
    <p:cSldViewPr snapToGrid="0">
      <p:cViewPr varScale="1">
        <p:scale>
          <a:sx n="59" d="100"/>
          <a:sy n="59" d="100"/>
        </p:scale>
        <p:origin x="1908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84AE3-2DC5-45F7-A2E8-E7659F101629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60A69C-6290-463D-8137-CB0389C1B7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768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/>
              <a:t>Overview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dirty="0"/>
              <a:t>Program Management will open the meeting with a 20-minute presentation on work plan and asset conditions. Each District is provided 10 minutes for their presentation.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dirty="0"/>
              <a:t>District Presentations should be uploaded to the appropriate District folder in 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O:\Planning\Multi Year Work Plan Guidelines\2025 MYWP QUERIES AND DOCUMENTS\Work Plan Presentations by </a:t>
            </a:r>
            <a:r>
              <a:rPr lang="en-US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April 13, 2026</a:t>
            </a:r>
            <a:endParaRPr lang="en-US" sz="1200" b="0" dirty="0"/>
          </a:p>
          <a:p>
            <a:pPr marL="0" indent="0">
              <a:buFont typeface="Arial" panose="020B0604020202020204" pitchFamily="34" charset="0"/>
              <a:buNone/>
            </a:pPr>
            <a:endParaRPr lang="en-US" sz="1200" b="1" dirty="0"/>
          </a:p>
          <a:p>
            <a:r>
              <a:rPr lang="en-US" sz="1200" b="1" dirty="0"/>
              <a:t>Instructions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Please introduce in-person District attendees.</a:t>
            </a:r>
          </a:p>
          <a:p>
            <a:endParaRPr lang="en-US" sz="1200" dirty="0"/>
          </a:p>
          <a:p>
            <a:r>
              <a:rPr lang="en-US" sz="1200" b="1" dirty="0"/>
              <a:t>Presentation Purpose</a:t>
            </a:r>
            <a:endParaRPr lang="en-US" sz="1200" b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dirty="0"/>
              <a:t>Program transparency,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dirty="0"/>
              <a:t>Communication between stakeholders,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dirty="0"/>
              <a:t>Highlighting District resource needs,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dirty="0"/>
              <a:t>Celebrating success.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60A69C-6290-463D-8137-CB0389C1B7E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726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Please introduce in-person District attendees.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60A69C-6290-463D-8137-CB0389C1B7E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5512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60A69C-6290-463D-8137-CB0389C1B7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5512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B2B6BB-58A9-CFA7-EB56-B572CC776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67C5FB-52EC-89D1-B1DD-D388F4A94F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093D1A-C468-12F7-C28C-C34C07AF2A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Please introduce in-person District attendees.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34063C-AD88-006C-FA0B-5A8AF73C82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60A69C-6290-463D-8137-CB0389C1B7E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0435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&lt;District Notes Here&gt;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60A69C-6290-463D-8137-CB0389C1B7E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424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A813C-F782-4D04-6A06-63EF9AB47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F0B648-5343-DBC7-382E-351A783BE2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7E11D1-9134-8950-9B01-0F1F5991AA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&lt;District Notes Here&gt;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DCF7FA-F741-CFB1-0536-FFF70F1A5D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60A69C-6290-463D-8137-CB0389C1B7E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5434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F3ACBA-7730-62E2-C38A-CD06EBEB2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3C4506-B83D-9CBB-4CE1-5D92334CA5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A61036-049C-0CAB-A2C5-0DC934567E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9F06E-7CEF-F5B9-B666-973135D7F5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60A69C-6290-463D-8137-CB0389C1B7E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2069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dirty="0"/>
              <a:t>&lt;District Notes Here&gt;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dirty="0"/>
          </a:p>
          <a:p>
            <a:r>
              <a:rPr lang="en-US" sz="900" dirty="0"/>
              <a:t>This template is provided for any Districts wanting to transfer funds from Capital to Operations.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B0FDA08-891D-4D24-9337-D12A075AC06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1782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71538" y="282202"/>
            <a:ext cx="1132027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91440" rIns="0" bIns="91440" numCol="1" anchor="ctr" anchorCtr="0" compatLnSpc="1">
            <a:prstTxWarp prst="textNoShape">
              <a:avLst/>
            </a:prstTxWarp>
          </a:bodyPr>
          <a:lstStyle>
            <a:lvl1pPr algn="l">
              <a:defRPr sz="40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1600200"/>
            <a:ext cx="12172950" cy="3657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71538" y="1295400"/>
            <a:ext cx="11320462" cy="14886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7DA2CB8-1163-EBCF-BC86-6E5BA0289D5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71538" y="5413738"/>
            <a:ext cx="5346001" cy="129132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lang="en-US" sz="2000" b="1" kern="1200" cap="none" normalizeH="0" baseline="0" dirty="0" smtClean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  <a:cs typeface="+mj-cs"/>
              </a:defRPr>
            </a:lvl1pPr>
            <a:lvl2pPr marL="457200" indent="0">
              <a:buFont typeface="Arial" panose="020B0604020202020204" pitchFamily="34" charset="0"/>
              <a:buNone/>
              <a:defRPr lang="en-US" sz="2000" b="1" kern="1200" cap="none" normalizeH="0" baseline="0" dirty="0" smtClean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  <a:cs typeface="+mj-cs"/>
              </a:defRPr>
            </a:lvl2pPr>
            <a:lvl3pPr marL="914400" indent="0">
              <a:buFont typeface="Arial" panose="020B0604020202020204" pitchFamily="34" charset="0"/>
              <a:buNone/>
              <a:defRPr lang="en-US" sz="2000" b="1" kern="1200" cap="none" normalizeH="0" baseline="0" dirty="0" smtClean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  <a:cs typeface="+mj-cs"/>
              </a:defRPr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2005013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r>
              <a:rPr lang="en-US" dirty="0"/>
              <a:t>Second level</a:t>
            </a:r>
          </a:p>
        </p:txBody>
      </p:sp>
      <p:pic>
        <p:nvPicPr>
          <p:cNvPr id="13" name="Graphic 4">
            <a:extLst>
              <a:ext uri="{FF2B5EF4-FFF2-40B4-BE49-F238E27FC236}">
                <a16:creationId xmlns:a16="http://schemas.microsoft.com/office/drawing/2014/main" id="{465E78BE-11CE-EC59-8EF6-536CFEDB39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15200" y="5397260"/>
            <a:ext cx="4517262" cy="114934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5F58DC0-BD1A-E78F-C641-15F30D4CF708}"/>
              </a:ext>
            </a:extLst>
          </p:cNvPr>
          <p:cNvCxnSpPr>
            <a:cxnSpLocks/>
          </p:cNvCxnSpPr>
          <p:nvPr/>
        </p:nvCxnSpPr>
        <p:spPr>
          <a:xfrm flipV="1">
            <a:off x="0" y="5257800"/>
            <a:ext cx="6858000" cy="1438"/>
          </a:xfrm>
          <a:prstGeom prst="line">
            <a:avLst/>
          </a:prstGeom>
          <a:ln w="22225" cap="rnd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8492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 and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 hasCustomPrompt="1"/>
          </p:nvPr>
        </p:nvSpPr>
        <p:spPr>
          <a:xfrm>
            <a:off x="609600" y="2209800"/>
            <a:ext cx="10871200" cy="3810000"/>
          </a:xfrm>
        </p:spPr>
        <p:txBody>
          <a:bodyPr numCol="2"/>
          <a:lstStyle>
            <a:lvl3pPr>
              <a:defRPr/>
            </a:lvl3pPr>
          </a:lstStyle>
          <a:p>
            <a:pPr>
              <a:buNone/>
            </a:pPr>
            <a:r>
              <a:rPr lang="en-US" dirty="0"/>
              <a:t>Column One</a:t>
            </a:r>
          </a:p>
          <a:p>
            <a:r>
              <a:rPr lang="en-US" dirty="0"/>
              <a:t>1</a:t>
            </a:r>
          </a:p>
          <a:p>
            <a:pPr lvl="1"/>
            <a:r>
              <a:rPr lang="en-US" dirty="0"/>
              <a:t>a</a:t>
            </a:r>
          </a:p>
          <a:p>
            <a:pPr lvl="1"/>
            <a:r>
              <a:rPr lang="en-US" dirty="0"/>
              <a:t>b</a:t>
            </a:r>
          </a:p>
          <a:p>
            <a:pPr lvl="2"/>
            <a:r>
              <a:rPr lang="en-US" dirty="0" err="1"/>
              <a:t>i</a:t>
            </a:r>
            <a:endParaRPr lang="en-US" dirty="0"/>
          </a:p>
          <a:p>
            <a:pPr lvl="2"/>
            <a:r>
              <a:rPr lang="en-US" dirty="0"/>
              <a:t>Ii</a:t>
            </a:r>
          </a:p>
          <a:p>
            <a:pPr lvl="2"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Column Two</a:t>
            </a:r>
          </a:p>
          <a:p>
            <a:r>
              <a:rPr lang="en-US" dirty="0"/>
              <a:t>2</a:t>
            </a: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1447800"/>
            <a:ext cx="11074400" cy="609600"/>
          </a:xfrm>
        </p:spPr>
        <p:txBody>
          <a:bodyPr/>
          <a:lstStyle>
            <a:lvl1pPr algn="ctr">
              <a:buNone/>
              <a:defRPr sz="2400" b="1" i="1" u="sng">
                <a:latin typeface="+mj-lt"/>
              </a:defRPr>
            </a:lvl1pPr>
          </a:lstStyle>
          <a:p>
            <a:pPr lvl="0"/>
            <a:r>
              <a:rPr lang="en-US" sz="2400" b="1" i="1" u="sng" dirty="0">
                <a:latin typeface="+mj-lt"/>
              </a:rPr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461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12192000" cy="914400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</p:spPr>
        <p:txBody>
          <a:bodyPr vert="horz" wrap="square" lIns="365760" tIns="91440" rIns="36576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57200" y="1143000"/>
            <a:ext cx="11430000" cy="518160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aseline="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2382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Blank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vert="horz" wrap="square" lIns="365760" tIns="91440" rIns="36576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57200" y="1143000"/>
            <a:ext cx="11430000" cy="518160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aseline="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019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Blank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12192000" cy="914400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</p:spPr>
        <p:txBody>
          <a:bodyPr vert="horz" wrap="square" lIns="365760" tIns="91440" rIns="365760" bIns="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57200" y="1143000"/>
            <a:ext cx="11430000" cy="518160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aseline="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331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Blank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12192000" cy="914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365760" tIns="91440" rIns="365760" bIns="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57200" y="1143000"/>
            <a:ext cx="11430000" cy="518160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aseline="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89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Blank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2052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Blank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11D98DB5-042F-46ED-2E28-F808C571953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167833" y="1755384"/>
            <a:ext cx="7856334" cy="157558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775399A-A89D-CE24-F626-E135C9372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7379" y="4029075"/>
            <a:ext cx="7957243" cy="1143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4829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ening ORD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4E0589D1-469C-2E5E-3640-C40D233233A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69804" y="2233604"/>
            <a:ext cx="7252392" cy="1454463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A38C0130-7770-1F66-2E30-8B776BCC14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51819" y="4212057"/>
            <a:ext cx="8488363" cy="7599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4000" b="1" kern="1200" cap="all" baseline="0" dirty="0" smtClean="0">
                <a:solidFill>
                  <a:schemeClr val="tx2"/>
                </a:solidFill>
                <a:latin typeface="Source Sans 3 Black" panose="020B0303030403020204" pitchFamily="34" charset="0"/>
                <a:ea typeface="+mj-ea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770646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447800" y="6324600"/>
            <a:ext cx="7756218" cy="365760"/>
          </a:xfrm>
          <a:prstGeom prst="rect">
            <a:avLst/>
          </a:prstGeom>
          <a:ln/>
        </p:spPr>
        <p:txBody>
          <a:bodyPr anchor="ctr" anchorCtr="0">
            <a:normAutofit/>
          </a:bodyPr>
          <a:lstStyle>
            <a:lvl1pPr algn="l">
              <a:defRPr sz="1400" b="0" spc="100" baseline="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9EAB97D-F6AA-0FA6-B341-E5761F307D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440267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65760" tIns="91440" rIns="36576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1A47F808-6E21-1CBB-592E-F499BAF0BC1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83920" y="1434404"/>
            <a:ext cx="10424160" cy="4615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10091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9EAB97D-F6AA-0FA6-B341-E5761F307D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440267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65760" tIns="91440" rIns="36576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 useBgFill="1">
        <p:nvSpPr>
          <p:cNvPr id="6" name="Rectangle 3">
            <a:extLst>
              <a:ext uri="{FF2B5EF4-FFF2-40B4-BE49-F238E27FC236}">
                <a16:creationId xmlns:a16="http://schemas.microsoft.com/office/drawing/2014/main" id="{1A47F808-6E21-1CBB-592E-F499BAF0BC1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83920" y="1434404"/>
            <a:ext cx="10424160" cy="461556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720EB16-BF7B-D15C-8857-3283B327F1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4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276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14400"/>
          </a:xfrm>
          <a:solidFill>
            <a:schemeClr val="tx2"/>
          </a:solidFill>
        </p:spPr>
        <p:txBody>
          <a:bodyPr tIns="9144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838200" y="1143000"/>
            <a:ext cx="10515600" cy="4906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447800" y="6324600"/>
            <a:ext cx="7756218" cy="365760"/>
          </a:xfrm>
          <a:prstGeom prst="rect">
            <a:avLst/>
          </a:prstGeom>
          <a:ln/>
        </p:spPr>
        <p:txBody>
          <a:bodyPr anchor="ctr" anchorCtr="0">
            <a:normAutofit/>
          </a:bodyPr>
          <a:lstStyle>
            <a:lvl1pPr algn="l">
              <a:defRPr sz="1400" b="0" spc="100" baseline="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3403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667000"/>
            <a:ext cx="10972800" cy="1143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447800" y="6324600"/>
            <a:ext cx="7756218" cy="365760"/>
          </a:xfrm>
          <a:prstGeom prst="rect">
            <a:avLst/>
          </a:prstGeom>
          <a:ln/>
        </p:spPr>
        <p:txBody>
          <a:bodyPr anchor="ctr" anchorCtr="0">
            <a:normAutofit/>
          </a:bodyPr>
          <a:lstStyle>
            <a:lvl1pPr algn="l">
              <a:defRPr sz="1400" b="0" spc="100" baseline="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6323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667000"/>
            <a:ext cx="10972800" cy="1143000"/>
          </a:xfrm>
          <a:solidFill>
            <a:schemeClr val="tx2"/>
          </a:solidFill>
        </p:spPr>
        <p:txBody>
          <a:bodyPr anchor="ctr" anchorCtr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447800" y="6324600"/>
            <a:ext cx="7756218" cy="365760"/>
          </a:xfrm>
          <a:prstGeom prst="rect">
            <a:avLst/>
          </a:prstGeom>
          <a:ln/>
        </p:spPr>
        <p:txBody>
          <a:bodyPr anchor="ctr" anchorCtr="0">
            <a:normAutofit/>
          </a:bodyPr>
          <a:lstStyle>
            <a:lvl1pPr algn="l">
              <a:defRPr sz="1400" b="0" spc="100" baseline="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8940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Blank - no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0EF6B84-12B7-2685-6CB8-73C1CDEEAB7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386" y="1533998"/>
            <a:ext cx="5011228" cy="3790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53548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905B0-D3C5-4A21-362F-81763DCE39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601B65-7108-076A-C8AE-9529BE9FB5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9A5D21-168E-BC0F-2B2B-1CBF9BED0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0033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BDF595AF-0FA1-68F0-2246-88E83D17245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167833" y="1755384"/>
            <a:ext cx="7856334" cy="157558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BA09CDE-6C31-3D6D-4A44-62E28F312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7379" y="4029075"/>
            <a:ext cx="7957243" cy="1143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DF3E7C-467D-A246-F8E6-AB0B53CA9C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402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FA012E0-1964-D732-4198-90570522B87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417732"/>
            <a:ext cx="12192000" cy="44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238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 tIns="9144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838200" y="1143000"/>
            <a:ext cx="10515600" cy="4906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447800" y="6324600"/>
            <a:ext cx="7756218" cy="365760"/>
          </a:xfrm>
          <a:prstGeom prst="rect">
            <a:avLst/>
          </a:prstGeom>
          <a:ln/>
        </p:spPr>
        <p:txBody>
          <a:bodyPr anchor="ctr" anchorCtr="0">
            <a:normAutofit/>
          </a:bodyPr>
          <a:lstStyle>
            <a:lvl1pPr algn="l">
              <a:defRPr sz="1400" b="0" spc="100" baseline="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345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</p:spPr>
        <p:txBody>
          <a:bodyPr tIns="9144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838200" y="1143000"/>
            <a:ext cx="10515600" cy="4906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447800" y="6324600"/>
            <a:ext cx="7756218" cy="365760"/>
          </a:xfrm>
          <a:prstGeom prst="rect">
            <a:avLst/>
          </a:prstGeom>
          <a:ln/>
        </p:spPr>
        <p:txBody>
          <a:bodyPr anchor="ctr" anchorCtr="0">
            <a:normAutofit/>
          </a:bodyPr>
          <a:lstStyle>
            <a:lvl1pPr algn="l">
              <a:defRPr sz="1400" b="0" spc="100" baseline="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14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chemeClr val="accent6"/>
          </a:solidFill>
        </p:spPr>
        <p:txBody>
          <a:bodyPr tIns="9144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838200" y="1143000"/>
            <a:ext cx="10515600" cy="4906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447800" y="6324600"/>
            <a:ext cx="7756218" cy="365760"/>
          </a:xfrm>
          <a:prstGeom prst="rect">
            <a:avLst/>
          </a:prstGeom>
          <a:ln/>
        </p:spPr>
        <p:txBody>
          <a:bodyPr anchor="ctr" anchorCtr="0">
            <a:normAutofit/>
          </a:bodyPr>
          <a:lstStyle>
            <a:lvl1pPr algn="l">
              <a:defRPr sz="1400" b="0" spc="100" baseline="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282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2000" cy="914400"/>
          </a:xfrm>
          <a:solidFill>
            <a:schemeClr val="accent1"/>
          </a:solidFill>
        </p:spPr>
        <p:txBody>
          <a:bodyPr tIns="9144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838200" y="1143000"/>
            <a:ext cx="10515600" cy="4906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447800" y="6324600"/>
            <a:ext cx="7756218" cy="365760"/>
          </a:xfrm>
          <a:prstGeom prst="rect">
            <a:avLst/>
          </a:prstGeom>
          <a:ln/>
        </p:spPr>
        <p:txBody>
          <a:bodyPr anchor="ctr" anchorCtr="0">
            <a:normAutofit/>
          </a:bodyPr>
          <a:lstStyle>
            <a:lvl1pPr algn="l">
              <a:defRPr sz="1400" b="0" spc="100" baseline="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7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133600"/>
            <a:ext cx="10972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1447800"/>
            <a:ext cx="10972800" cy="609600"/>
          </a:xfrm>
        </p:spPr>
        <p:txBody>
          <a:bodyPr/>
          <a:lstStyle>
            <a:lvl1pPr algn="ctr">
              <a:buNone/>
              <a:defRPr sz="2400" b="1" i="1" u="sng" baseline="0">
                <a:latin typeface="+mn-lt"/>
              </a:defRPr>
            </a:lvl1pPr>
          </a:lstStyle>
          <a:p>
            <a:pPr lvl="0"/>
            <a:r>
              <a:rPr lang="en-US" sz="2400" b="1" i="1" u="sng" dirty="0">
                <a:latin typeface="+mj-lt"/>
              </a:rPr>
              <a:t>Subtitle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447800" y="6324600"/>
            <a:ext cx="7756218" cy="365760"/>
          </a:xfrm>
          <a:prstGeom prst="rect">
            <a:avLst/>
          </a:prstGeom>
          <a:ln/>
        </p:spPr>
        <p:txBody>
          <a:bodyPr anchor="ctr" anchorCtr="0">
            <a:normAutofit/>
          </a:bodyPr>
          <a:lstStyle>
            <a:lvl1pPr algn="l">
              <a:defRPr sz="1400" b="0" spc="100" baseline="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398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667000"/>
            <a:ext cx="10972800" cy="1143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447800" y="6324600"/>
            <a:ext cx="7756218" cy="365760"/>
          </a:xfrm>
          <a:prstGeom prst="rect">
            <a:avLst/>
          </a:prstGeom>
          <a:ln/>
        </p:spPr>
        <p:txBody>
          <a:bodyPr anchor="ctr" anchorCtr="0">
            <a:normAutofit/>
          </a:bodyPr>
          <a:lstStyle>
            <a:lvl1pPr algn="l">
              <a:defRPr sz="1400" b="0" spc="100" baseline="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164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 hasCustomPrompt="1"/>
          </p:nvPr>
        </p:nvSpPr>
        <p:spPr>
          <a:xfrm>
            <a:off x="914400" y="1524000"/>
            <a:ext cx="10363200" cy="4495800"/>
          </a:xfrm>
        </p:spPr>
        <p:txBody>
          <a:bodyPr numCol="2"/>
          <a:lstStyle>
            <a:lvl3pPr>
              <a:defRPr/>
            </a:lvl3pPr>
          </a:lstStyle>
          <a:p>
            <a:pPr>
              <a:buNone/>
            </a:pPr>
            <a:r>
              <a:rPr lang="en-US" dirty="0"/>
              <a:t>Column One</a:t>
            </a:r>
          </a:p>
          <a:p>
            <a:r>
              <a:rPr lang="en-US" dirty="0"/>
              <a:t>1</a:t>
            </a:r>
          </a:p>
          <a:p>
            <a:pPr lvl="1"/>
            <a:r>
              <a:rPr lang="en-US" dirty="0"/>
              <a:t>a</a:t>
            </a:r>
          </a:p>
          <a:p>
            <a:pPr lvl="1"/>
            <a:r>
              <a:rPr lang="en-US" dirty="0"/>
              <a:t>b</a:t>
            </a:r>
          </a:p>
          <a:p>
            <a:pPr lvl="2"/>
            <a:r>
              <a:rPr lang="en-US" dirty="0" err="1"/>
              <a:t>i</a:t>
            </a:r>
            <a:endParaRPr lang="en-US" dirty="0"/>
          </a:p>
          <a:p>
            <a:pPr lvl="2"/>
            <a:r>
              <a:rPr lang="en-US" dirty="0"/>
              <a:t>Ii</a:t>
            </a:r>
          </a:p>
          <a:p>
            <a:pPr>
              <a:buNone/>
            </a:pPr>
            <a:r>
              <a:rPr lang="en-US" dirty="0"/>
              <a:t>Column Two</a:t>
            </a:r>
          </a:p>
          <a:p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416703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21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0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vert="horz" wrap="square" lIns="365760" tIns="91440" rIns="36576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3920" y="1143000"/>
            <a:ext cx="10424160" cy="4906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850536" y="6324600"/>
            <a:ext cx="47244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normAutofit/>
          </a:bodyPr>
          <a:lstStyle/>
          <a:p>
            <a:pPr algn="l">
              <a:defRPr/>
            </a:pPr>
            <a:fld id="{C08E5819-54B1-418D-9241-92F644D79DBB}" type="slidenum">
              <a:rPr lang="en-US" sz="1400" b="0" smtClean="0">
                <a:solidFill>
                  <a:schemeClr val="accent2"/>
                </a:solidFill>
                <a:latin typeface="+mn-lt"/>
              </a:rPr>
              <a:pPr algn="l">
                <a:defRPr/>
              </a:pPr>
              <a:t>‹#›</a:t>
            </a:fld>
            <a:r>
              <a:rPr lang="en-US" sz="1400" b="0" dirty="0">
                <a:solidFill>
                  <a:schemeClr val="accent2"/>
                </a:solidFill>
                <a:latin typeface="+mn-lt"/>
              </a:rPr>
              <a:t>  |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524000" y="6324600"/>
            <a:ext cx="7680018" cy="365760"/>
          </a:xfrm>
          <a:prstGeom prst="rect">
            <a:avLst/>
          </a:prstGeom>
          <a:ln/>
        </p:spPr>
        <p:txBody>
          <a:bodyPr anchor="ctr" anchorCtr="0">
            <a:normAutofit/>
          </a:bodyPr>
          <a:lstStyle>
            <a:lvl1pPr algn="l">
              <a:defRPr sz="1400" b="0" spc="100" baseline="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/>
          </a:p>
        </p:txBody>
      </p:sp>
      <p:cxnSp>
        <p:nvCxnSpPr>
          <p:cNvPr id="18" name="Straight Connector 17"/>
          <p:cNvCxnSpPr>
            <a:cxnSpLocks/>
          </p:cNvCxnSpPr>
          <p:nvPr/>
        </p:nvCxnSpPr>
        <p:spPr>
          <a:xfrm>
            <a:off x="883920" y="6244862"/>
            <a:ext cx="8260080" cy="0"/>
          </a:xfrm>
          <a:prstGeom prst="line">
            <a:avLst/>
          </a:prstGeom>
          <a:ln w="12700" cap="rnd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phic 14">
            <a:extLst>
              <a:ext uri="{FF2B5EF4-FFF2-40B4-BE49-F238E27FC236}">
                <a16:creationId xmlns:a16="http://schemas.microsoft.com/office/drawing/2014/main" id="{8EADE440-52DC-96CE-987C-02D7261754CB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47462" y="6110157"/>
            <a:ext cx="2639738" cy="671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052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 cap="all" normalizeH="0" baseline="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Georgia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Georgia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Georgia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Georgia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Georgia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Georgia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Georgia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Georgia" pitchFamily="18" charset="0"/>
        </a:defRPr>
      </a:lvl9pPr>
    </p:titleStyle>
    <p:bodyStyle>
      <a:lvl1pPr marL="457200" indent="-4572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000" b="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</a:defRPr>
      </a:lvl2pPr>
      <a:lvl3pPr marL="1371600" indent="-4572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</a:defRPr>
      </a:lvl3pPr>
      <a:lvl4pPr marL="1828800" indent="-4572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</a:defRPr>
      </a:lvl4pPr>
      <a:lvl5pPr marL="2401888" indent="-39687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tabLst>
          <a:tab pos="2401888" algn="l"/>
        </a:tabLst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440267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65760" tIns="91440" rIns="36576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3920" y="1434404"/>
            <a:ext cx="10424160" cy="4615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850536" y="6324600"/>
            <a:ext cx="47244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normAutofit/>
          </a:bodyPr>
          <a:lstStyle/>
          <a:p>
            <a:pPr algn="l">
              <a:defRPr/>
            </a:pPr>
            <a:fld id="{C08E5819-54B1-418D-9241-92F644D79DBB}" type="slidenum">
              <a:rPr lang="en-US" sz="1400" b="0" smtClean="0">
                <a:solidFill>
                  <a:schemeClr val="accent2"/>
                </a:solidFill>
                <a:latin typeface="+mn-lt"/>
              </a:rPr>
              <a:pPr algn="l">
                <a:defRPr/>
              </a:pPr>
              <a:t>‹#›</a:t>
            </a:fld>
            <a:r>
              <a:rPr lang="en-US" sz="1400" b="0" dirty="0">
                <a:solidFill>
                  <a:schemeClr val="accent2"/>
                </a:solidFill>
                <a:latin typeface="+mn-lt"/>
              </a:rPr>
              <a:t>  |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524000" y="6324600"/>
            <a:ext cx="7680018" cy="365760"/>
          </a:xfrm>
          <a:prstGeom prst="rect">
            <a:avLst/>
          </a:prstGeom>
          <a:ln/>
        </p:spPr>
        <p:txBody>
          <a:bodyPr anchor="ctr" anchorCtr="0">
            <a:normAutofit/>
          </a:bodyPr>
          <a:lstStyle>
            <a:lvl1pPr algn="l">
              <a:defRPr sz="1400" b="0" spc="100" baseline="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/>
          </a:p>
        </p:txBody>
      </p:sp>
      <p:cxnSp>
        <p:nvCxnSpPr>
          <p:cNvPr id="18" name="Straight Connector 17"/>
          <p:cNvCxnSpPr>
            <a:cxnSpLocks/>
          </p:cNvCxnSpPr>
          <p:nvPr/>
        </p:nvCxnSpPr>
        <p:spPr>
          <a:xfrm>
            <a:off x="883920" y="6244862"/>
            <a:ext cx="8260080" cy="0"/>
          </a:xfrm>
          <a:prstGeom prst="line">
            <a:avLst/>
          </a:prstGeom>
          <a:ln w="12700" cap="rnd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phic 14">
            <a:extLst>
              <a:ext uri="{FF2B5EF4-FFF2-40B4-BE49-F238E27FC236}">
                <a16:creationId xmlns:a16="http://schemas.microsoft.com/office/drawing/2014/main" id="{8EADE440-52DC-96CE-987C-02D7261754C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47462" y="6110157"/>
            <a:ext cx="2639738" cy="67163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326E504-3420-A305-158E-F7229ED45D5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4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654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685" r:id="rId2"/>
    <p:sldLayoutId id="2147483701" r:id="rId3"/>
    <p:sldLayoutId id="2147483690" r:id="rId4"/>
    <p:sldLayoutId id="2147483700" r:id="rId5"/>
    <p:sldLayoutId id="2147483697" r:id="rId6"/>
    <p:sldLayoutId id="2147483698" r:id="rId7"/>
    <p:sldLayoutId id="2147483702" r:id="rId8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 cap="all" normalizeH="0" baseline="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Georgia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Georgia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Georgia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Georgia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Georgia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Georgia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Georgia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Georgia" pitchFamily="18" charset="0"/>
        </a:defRPr>
      </a:lvl9pPr>
    </p:titleStyle>
    <p:bodyStyle>
      <a:lvl1pPr marL="457200" indent="-4572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000" b="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</a:defRPr>
      </a:lvl2pPr>
      <a:lvl3pPr marL="1371600" indent="-4572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</a:defRPr>
      </a:lvl3pPr>
      <a:lvl4pPr marL="1828800" indent="-4572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</a:defRPr>
      </a:lvl4pPr>
      <a:lvl5pPr marL="2401888" indent="-39687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tabLst>
          <a:tab pos="2401888" algn="l"/>
        </a:tabLst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2BC6F-7BDD-D485-2FB0-B99990C3A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District 8 presentation	   		April 2026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C6617F-8590-22CB-52A1-8EE5DC6538D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71538" y="5413738"/>
            <a:ext cx="5991841" cy="1291328"/>
          </a:xfrm>
        </p:spPr>
        <p:txBody>
          <a:bodyPr/>
          <a:lstStyle/>
          <a:p>
            <a:pPr>
              <a:tabLst>
                <a:tab pos="3657600" algn="l"/>
              </a:tabLst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6-Year Capital Work Plan: 	FYs 27-32</a:t>
            </a:r>
          </a:p>
          <a:p>
            <a:pPr>
              <a:tabLst>
                <a:tab pos="3657600" algn="l"/>
              </a:tabLst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2-Year Operations Work Plan: 	CYs 26-27</a:t>
            </a:r>
          </a:p>
        </p:txBody>
      </p:sp>
    </p:spTree>
    <p:extLst>
      <p:ext uri="{BB962C8B-B14F-4D97-AF65-F5344CB8AC3E}">
        <p14:creationId xmlns:p14="http://schemas.microsoft.com/office/powerpoint/2010/main" val="3414627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E3221B6-F863-8295-E494-5F23F761B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588" y="-85827"/>
            <a:ext cx="12192000" cy="914400"/>
          </a:xfrm>
          <a:solidFill>
            <a:srgbClr val="C54C20"/>
          </a:solidFill>
        </p:spPr>
        <p:txBody>
          <a:bodyPr/>
          <a:lstStyle/>
          <a:p>
            <a:r>
              <a:rPr lang="en-US" dirty="0"/>
              <a:t>D8 attendees</a:t>
            </a: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6A36904D-53F0-37AE-1CB1-79613B4BD6DA}"/>
              </a:ext>
            </a:extLst>
          </p:cNvPr>
          <p:cNvSpPr txBox="1">
            <a:spLocks/>
          </p:cNvSpPr>
          <p:nvPr/>
        </p:nvSpPr>
        <p:spPr bwMode="auto">
          <a:xfrm>
            <a:off x="512779" y="975518"/>
            <a:ext cx="9268035" cy="4906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40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</a:defRPr>
            </a:lvl2pPr>
            <a:lvl3pPr marL="13716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</a:defRPr>
            </a:lvl3pPr>
            <a:lvl4pPr marL="18288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4pPr>
            <a:lvl5pPr marL="2401888" indent="-3968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401888" algn="l"/>
              </a:tabLst>
              <a:defRPr sz="2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0" dirty="0">
                <a:latin typeface="Calibri" panose="020F0502020204030204" pitchFamily="34" charset="0"/>
                <a:cs typeface="Calibri" panose="020F0502020204030204" pitchFamily="34" charset="0"/>
              </a:rPr>
              <a:t>Doug Gruver – DDD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0" dirty="0">
                <a:latin typeface="Calibri" panose="020F0502020204030204" pitchFamily="34" charset="0"/>
                <a:cs typeface="Calibri" panose="020F0502020204030204" pitchFamily="34" charset="0"/>
              </a:rPr>
              <a:t>Suzanne Enders – CPA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0" dirty="0">
                <a:latin typeface="Calibri" panose="020F0502020204030204" pitchFamily="34" charset="0"/>
                <a:cs typeface="Calibri" panose="020F0502020204030204" pitchFamily="34" charset="0"/>
              </a:rPr>
              <a:t>Rochelle Jones - BHR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0" dirty="0">
                <a:latin typeface="Calibri" panose="020F0502020204030204" pitchFamily="34" charset="0"/>
                <a:cs typeface="Calibri" panose="020F0502020204030204" pitchFamily="34" charset="0"/>
              </a:rPr>
              <a:t>Bob Lenser – HMA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0" dirty="0">
                <a:latin typeface="Calibri" panose="020F0502020204030204" pitchFamily="34" charset="0"/>
                <a:cs typeface="Calibri" panose="020F0502020204030204" pitchFamily="34" charset="0"/>
              </a:rPr>
              <a:t>Josh Wallace – Roadway Services Manager</a:t>
            </a:r>
            <a:br>
              <a:rPr lang="en-US" sz="2400" kern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kern="0" dirty="0">
                <a:latin typeface="Calibri" panose="020F0502020204030204" pitchFamily="34" charset="0"/>
                <a:cs typeface="Calibri" panose="020F0502020204030204" pitchFamily="34" charset="0"/>
              </a:rPr>
              <a:t>Scott Brown –Planning Engineer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0" dirty="0">
                <a:latin typeface="Calibri" panose="020F0502020204030204" pitchFamily="34" charset="0"/>
                <a:cs typeface="Calibri" panose="020F0502020204030204" pitchFamily="34" charset="0"/>
              </a:rPr>
              <a:t>Jennifer Elston – Pavement Engineer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0" dirty="0">
                <a:latin typeface="Calibri" panose="020F0502020204030204" pitchFamily="34" charset="0"/>
                <a:cs typeface="Calibri" panose="020F0502020204030204" pitchFamily="34" charset="0"/>
              </a:rPr>
              <a:t>Brandon Collett – Bridge Engineer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0" dirty="0">
                <a:latin typeface="Calibri" panose="020F0502020204030204" pitchFamily="34" charset="0"/>
                <a:cs typeface="Calibri" panose="020F0502020204030204" pitchFamily="34" charset="0"/>
              </a:rPr>
              <a:t>Jeff Meyer – Assist Bridge Eng/Culvert Program Manager</a:t>
            </a:r>
            <a:br>
              <a:rPr lang="en-US" sz="2400" kern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4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18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16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724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C16D8A-B5A8-B14F-08B8-86EC64C4179E}"/>
              </a:ext>
            </a:extLst>
          </p:cNvPr>
          <p:cNvSpPr/>
          <p:nvPr/>
        </p:nvSpPr>
        <p:spPr>
          <a:xfrm>
            <a:off x="6167535" y="3069771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E3221B6-F863-8295-E494-5F23F761B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Knuckleboom</a:t>
            </a:r>
            <a:r>
              <a:rPr lang="en-US" dirty="0"/>
              <a:t>!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B596AC-9B1E-40B1-0348-88F9A9E2CB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66032"/>
            <a:ext cx="4146115" cy="4906964"/>
          </a:xfrm>
        </p:spPr>
        <p:txBody>
          <a:bodyPr/>
          <a:lstStyle/>
          <a:p>
            <a:r>
              <a:rPr lang="en-US" sz="2800" dirty="0"/>
              <a:t>Continued debris removal of approximately  100 bridges in Districts 5, 6, 7, 8, 9, 10, 11, and 12. </a:t>
            </a:r>
          </a:p>
          <a:p>
            <a:r>
              <a:rPr lang="en-US" sz="2800" dirty="0"/>
              <a:t>This includes 15 bridges already in 2026. </a:t>
            </a:r>
          </a:p>
          <a:p>
            <a:r>
              <a:rPr lang="en-US" sz="2800" dirty="0"/>
              <a:t>Four active crane operators (three HT’s and a BS2)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7A8AA3B-8DC5-06B8-A5B2-17EC58D7BAD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328" b="9444"/>
          <a:stretch>
            <a:fillRect/>
          </a:stretch>
        </p:blipFill>
        <p:spPr>
          <a:xfrm>
            <a:off x="4169081" y="2048006"/>
            <a:ext cx="7753611" cy="38955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4C3F4C2-1B39-240B-84F8-413511EFAF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9783" y="914400"/>
            <a:ext cx="3472217" cy="19290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43874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3D9DB2-C926-E1DF-B700-D461C80EE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91E7E7A-84A7-54DF-17BE-D1F9E8FAB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588" y="-85827"/>
            <a:ext cx="12192000" cy="914400"/>
          </a:xfrm>
          <a:solidFill>
            <a:srgbClr val="C54C20"/>
          </a:solidFill>
        </p:spPr>
        <p:txBody>
          <a:bodyPr/>
          <a:lstStyle/>
          <a:p>
            <a:r>
              <a:rPr lang="en-US" dirty="0"/>
              <a:t>Scour Repair in District 11- Bel-647-0216 </a:t>
            </a: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F9BEF6D9-1BB8-7A31-351E-FAB2FB36402D}"/>
              </a:ext>
            </a:extLst>
          </p:cNvPr>
          <p:cNvSpPr txBox="1">
            <a:spLocks/>
          </p:cNvSpPr>
          <p:nvPr/>
        </p:nvSpPr>
        <p:spPr bwMode="auto">
          <a:xfrm>
            <a:off x="385075" y="1353007"/>
            <a:ext cx="11918984" cy="516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40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</a:defRPr>
            </a:lvl2pPr>
            <a:lvl3pPr marL="13716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</a:defRPr>
            </a:lvl3pPr>
            <a:lvl4pPr marL="18288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4pPr>
            <a:lvl5pPr marL="2401888" indent="-3968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401888" algn="l"/>
              </a:tabLst>
              <a:defRPr sz="2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2400" b="1" kern="0" dirty="0">
                <a:latin typeface="Calibri" panose="020F0502020204030204" pitchFamily="34" charset="0"/>
                <a:cs typeface="Calibri" panose="020F0502020204030204" pitchFamily="34" charset="0"/>
              </a:rPr>
              <a:t>Scour Before placement of RCP		         Footing Protected in One Day with Crane</a:t>
            </a:r>
          </a:p>
          <a:p>
            <a:pPr marL="0" indent="0">
              <a:buNone/>
            </a:pPr>
            <a:endParaRPr lang="en-US" sz="18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16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565EED-A11A-EA53-A0E0-C8813E81CF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749" y="1869141"/>
            <a:ext cx="5849601" cy="40880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6A5A73E-A674-3C61-9FDB-34BBA06F6D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1201" y="1840579"/>
            <a:ext cx="5806851" cy="41165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9086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7B500BF-BF64-9CB7-F1DF-EAC9C2CCF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Scour &amp; stream repairs – Bridge: BUT-122-0076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38116908-1684-58D8-3EEF-D1CBD7DB8E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2" y="914401"/>
            <a:ext cx="3543624" cy="26680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ED56CF-7CA5-CE6A-92F4-C88D14D4AA4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0230"/>
          <a:stretch>
            <a:fillRect/>
          </a:stretch>
        </p:blipFill>
        <p:spPr>
          <a:xfrm>
            <a:off x="3847275" y="914400"/>
            <a:ext cx="3543624" cy="26680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8D417C1-5712-B90A-38AC-47D4B06605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" y="3696550"/>
            <a:ext cx="3543624" cy="24294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31B9772-E0DF-8482-CB0F-7DA6FFE251C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540"/>
          <a:stretch>
            <a:fillRect/>
          </a:stretch>
        </p:blipFill>
        <p:spPr>
          <a:xfrm>
            <a:off x="3847275" y="3696550"/>
            <a:ext cx="3543624" cy="24821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11FE2F42-9392-375F-3673-B0F267B2356C}"/>
              </a:ext>
            </a:extLst>
          </p:cNvPr>
          <p:cNvSpPr txBox="1">
            <a:spLocks/>
          </p:cNvSpPr>
          <p:nvPr/>
        </p:nvSpPr>
        <p:spPr bwMode="auto">
          <a:xfrm>
            <a:off x="7442515" y="914400"/>
            <a:ext cx="4519841" cy="5411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40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</a:defRPr>
            </a:lvl2pPr>
            <a:lvl3pPr marL="13716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</a:defRPr>
            </a:lvl3pPr>
            <a:lvl4pPr marL="18288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4pPr>
            <a:lvl5pPr marL="2401888" indent="-3968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401888" algn="l"/>
              </a:tabLst>
              <a:defRPr sz="2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pPr marL="91440" indent="-91440"/>
            <a:r>
              <a:rPr lang="en-US" sz="2400" kern="0" dirty="0"/>
              <a:t>BUT-122-0076 bridge on spread footing found to be scoured and exposed. </a:t>
            </a:r>
          </a:p>
          <a:p>
            <a:pPr marL="91440" indent="-91440"/>
            <a:r>
              <a:rPr lang="en-US" sz="2400" kern="0" dirty="0"/>
              <a:t>Repair by a capital project would have cost around $100,000 and taken 1 to 2 years for plan prep and Env coordination. </a:t>
            </a:r>
          </a:p>
          <a:p>
            <a:pPr marL="91440" indent="-91440"/>
            <a:r>
              <a:rPr lang="en-US" sz="2400" kern="0" dirty="0"/>
              <a:t>Crane and excavator allowed repair without getting in the water.</a:t>
            </a:r>
          </a:p>
          <a:p>
            <a:pPr marL="91440" indent="-91440"/>
            <a:r>
              <a:rPr lang="en-US" sz="2400" kern="0" dirty="0"/>
              <a:t>No plan prep, reduced env, field work took 1 week, total cost was $40k </a:t>
            </a:r>
          </a:p>
        </p:txBody>
      </p:sp>
    </p:spTree>
    <p:extLst>
      <p:ext uri="{BB962C8B-B14F-4D97-AF65-F5344CB8AC3E}">
        <p14:creationId xmlns:p14="http://schemas.microsoft.com/office/powerpoint/2010/main" val="611639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F3348-E26A-2916-4618-E02A5C59F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71803-00AF-89BB-4B45-F846981CB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Scour hole – Bridge: BUT-127-0858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3E3E8-BB26-CBAA-AB6D-ABE770B24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76" y="909199"/>
            <a:ext cx="8458836" cy="2961806"/>
          </a:xfrm>
        </p:spPr>
        <p:txBody>
          <a:bodyPr/>
          <a:lstStyle/>
          <a:p>
            <a:pPr indent="-182880"/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15’ deep scour hole is approaching our bridge (from upstream railroad bridge). Sonar boat provided high quality underwater topo.</a:t>
            </a:r>
          </a:p>
          <a:p>
            <a:pPr indent="-182880"/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Repair with a contract would require causeway/TAF, R/W and significant environmental coordination. Estimate cost as a capital project would be $700k and 2 years.</a:t>
            </a:r>
          </a:p>
          <a:p>
            <a:pPr indent="-182880"/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Using crane and sonar boat, we expect to be able to repair this for under $50k this Fall in 1 week. Plan prep &amp; Environmental is substantially reduced.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CB38778-4C61-C535-9872-0BA57CC407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1009" y="3585600"/>
            <a:ext cx="2869242" cy="25526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2AB1092-3A5C-6772-04CB-C3639DE9FE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749" y="3871004"/>
            <a:ext cx="7763044" cy="243426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5328B5C-5A50-1D0A-65EE-114BF3F6F66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640" t="7887" r="7824" b="2439"/>
          <a:stretch>
            <a:fillRect/>
          </a:stretch>
        </p:blipFill>
        <p:spPr>
          <a:xfrm>
            <a:off x="8730514" y="782581"/>
            <a:ext cx="2869243" cy="276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63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86038-54C0-A3A2-8DBD-7047B0B9E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D57C14-C6E6-1E61-64F3-FC37D8E13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Unique Preservation happenings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1D7F5A-F25D-1017-3F0E-96F5B3D7D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565" y="960759"/>
            <a:ext cx="7053944" cy="4982841"/>
          </a:xfrm>
        </p:spPr>
        <p:txBody>
          <a:bodyPr/>
          <a:lstStyle/>
          <a:p>
            <a:r>
              <a:rPr lang="en-US" sz="2100" dirty="0"/>
              <a:t>Partnered with D7 crews to use their hydro-demolition equipment for the repair of the GRE-68-1428 wearing surface.  </a:t>
            </a:r>
          </a:p>
          <a:p>
            <a:r>
              <a:rPr lang="en-US" sz="2100" dirty="0"/>
              <a:t>Transitioning projects GRE and PRE to D7 and accepting projects in FAY from D6 is facilitating collaboration and sharing of resources in Engineering, inspection, and maintenance.  </a:t>
            </a:r>
          </a:p>
          <a:p>
            <a:r>
              <a:rPr lang="en-US" sz="2100" dirty="0"/>
              <a:t>Instead of rehabilitating a 49-year old bridge that spanned over a now abandoned railroad, we are removing the bridge and eliminating all future maintenance costs.</a:t>
            </a:r>
          </a:p>
          <a:p>
            <a:r>
              <a:rPr lang="en-US" sz="2100" dirty="0"/>
              <a:t>Working with Dean Alatsis to add a State Term Bridge Wearing Surface Patching Contract. This contract will expedite proper pothole repairs, extend the life of wearing surfaces, and ultimately increase the longevity of our bridge decks.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90349E-9182-D463-4D2A-061452F00E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398" t="-1" r="33335" b="33538"/>
          <a:stretch>
            <a:fillRect/>
          </a:stretch>
        </p:blipFill>
        <p:spPr>
          <a:xfrm>
            <a:off x="7324531" y="3321006"/>
            <a:ext cx="4030406" cy="279672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98DF404-1789-3A49-6A1F-26CFC4FF09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6998" y="914400"/>
            <a:ext cx="2204288" cy="25146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4F57C71-28F8-4E86-7322-EB93EF098C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82438" y="1067158"/>
            <a:ext cx="2680592" cy="20025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4414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3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10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Capital &amp; Operations Work Plan Presentation</a:t>
            </a:r>
            <a:endParaRPr kumimoji="0" lang="en-US" sz="1400" b="0" i="0" u="none" strike="noStrike" kern="1200" cap="none" spc="10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580F11-927E-662C-C043-1FB20FFE11DB}"/>
              </a:ext>
            </a:extLst>
          </p:cNvPr>
          <p:cNvSpPr txBox="1"/>
          <p:nvPr/>
        </p:nvSpPr>
        <p:spPr>
          <a:xfrm>
            <a:off x="0" y="0"/>
            <a:ext cx="4267200" cy="76944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Funds Transfer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F77680-9073-AC52-76C3-08700F8252B9}"/>
              </a:ext>
            </a:extLst>
          </p:cNvPr>
          <p:cNvSpPr txBox="1"/>
          <p:nvPr/>
        </p:nvSpPr>
        <p:spPr>
          <a:xfrm>
            <a:off x="4267200" y="0"/>
            <a:ext cx="7924800" cy="769441"/>
          </a:xfrm>
          <a:prstGeom prst="rect">
            <a:avLst/>
          </a:prstGeom>
          <a:solidFill>
            <a:schemeClr val="accent1">
              <a:lumMod val="90000"/>
              <a:lumOff val="1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Capital to Operations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49137-FAAB-8F61-156F-D494E5549FAC}"/>
              </a:ext>
            </a:extLst>
          </p:cNvPr>
          <p:cNvSpPr txBox="1">
            <a:spLocks/>
          </p:cNvSpPr>
          <p:nvPr/>
        </p:nvSpPr>
        <p:spPr bwMode="auto">
          <a:xfrm>
            <a:off x="838199" y="1785672"/>
            <a:ext cx="10515600" cy="1018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40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</a:defRPr>
            </a:lvl2pPr>
            <a:lvl3pPr marL="13716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</a:defRPr>
            </a:lvl3pPr>
            <a:lvl4pPr marL="18288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4pPr>
            <a:lvl5pPr marL="2401888" indent="-3968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401888" algn="l"/>
              </a:tabLst>
              <a:defRPr sz="2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b="1" kern="0" dirty="0">
                <a:latin typeface="Calibri" panose="020F0502020204030204" pitchFamily="34" charset="0"/>
                <a:cs typeface="Calibri" panose="020F0502020204030204" pitchFamily="34" charset="0"/>
              </a:rPr>
              <a:t>NO TRANSFER REQUEST FOR D8</a:t>
            </a:r>
          </a:p>
        </p:txBody>
      </p:sp>
    </p:spTree>
    <p:extLst>
      <p:ext uri="{BB962C8B-B14F-4D97-AF65-F5344CB8AC3E}">
        <p14:creationId xmlns:p14="http://schemas.microsoft.com/office/powerpoint/2010/main" val="1529373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4391ECC-785E-7142-076D-747DD9224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160985550"/>
      </p:ext>
    </p:extLst>
  </p:cSld>
  <p:clrMapOvr>
    <a:masterClrMapping/>
  </p:clrMapOvr>
</p:sld>
</file>

<file path=ppt/theme/theme1.xml><?xml version="1.0" encoding="utf-8"?>
<a:theme xmlns:a="http://schemas.openxmlformats.org/drawingml/2006/main" name="ODOT-HoIA-Theme-1">
  <a:themeElements>
    <a:clrScheme name="Heart-of-It-All">
      <a:dk1>
        <a:srgbClr val="000000"/>
      </a:dk1>
      <a:lt1>
        <a:sysClr val="window" lastClr="FFFFFF"/>
      </a:lt1>
      <a:dk2>
        <a:srgbClr val="0E3F75"/>
      </a:dk2>
      <a:lt2>
        <a:srgbClr val="D6D2C4"/>
      </a:lt2>
      <a:accent1>
        <a:srgbClr val="C12637"/>
      </a:accent1>
      <a:accent2>
        <a:srgbClr val="0098D3"/>
      </a:accent2>
      <a:accent3>
        <a:srgbClr val="EBA70E"/>
      </a:accent3>
      <a:accent4>
        <a:srgbClr val="69C2C6"/>
      </a:accent4>
      <a:accent5>
        <a:srgbClr val="DC5829"/>
      </a:accent5>
      <a:accent6>
        <a:srgbClr val="009969"/>
      </a:accent6>
      <a:hlink>
        <a:srgbClr val="40BAC8"/>
      </a:hlink>
      <a:folHlink>
        <a:srgbClr val="152F5F"/>
      </a:folHlink>
    </a:clrScheme>
    <a:fontScheme name="Source Sans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AE1844AB-8F7C-463F-B3D0-B57C8D70AA9C}" vid="{05C344BA-724F-4348-A70B-EFC1BBB54300}"/>
    </a:ext>
  </a:extLst>
</a:theme>
</file>

<file path=ppt/theme/theme2.xml><?xml version="1.0" encoding="utf-8"?>
<a:theme xmlns:a="http://schemas.openxmlformats.org/drawingml/2006/main" name="1_ODOT-HoIA-Theme-1">
  <a:themeElements>
    <a:clrScheme name="Heart-of-It-All">
      <a:dk1>
        <a:srgbClr val="000000"/>
      </a:dk1>
      <a:lt1>
        <a:sysClr val="window" lastClr="FFFFFF"/>
      </a:lt1>
      <a:dk2>
        <a:srgbClr val="0E3F75"/>
      </a:dk2>
      <a:lt2>
        <a:srgbClr val="D6D2C4"/>
      </a:lt2>
      <a:accent1>
        <a:srgbClr val="C12637"/>
      </a:accent1>
      <a:accent2>
        <a:srgbClr val="0098D3"/>
      </a:accent2>
      <a:accent3>
        <a:srgbClr val="EBA70E"/>
      </a:accent3>
      <a:accent4>
        <a:srgbClr val="69C2C6"/>
      </a:accent4>
      <a:accent5>
        <a:srgbClr val="DC5829"/>
      </a:accent5>
      <a:accent6>
        <a:srgbClr val="009969"/>
      </a:accent6>
      <a:hlink>
        <a:srgbClr val="40BAC8"/>
      </a:hlink>
      <a:folHlink>
        <a:srgbClr val="152F5F"/>
      </a:folHlink>
    </a:clrScheme>
    <a:fontScheme name="Source Sans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AE1844AB-8F7C-463F-B3D0-B57C8D70AA9C}" vid="{FB46CD2F-2185-4BA3-8834-91383C11456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557BDA2F4677E448CFEB42A659083C2" ma:contentTypeVersion="12" ma:contentTypeDescription="Create a new document." ma:contentTypeScope="" ma:versionID="c208f200c5abcf33b9f270c16e1bd21d">
  <xsd:schema xmlns:xsd="http://www.w3.org/2001/XMLSchema" xmlns:xs="http://www.w3.org/2001/XMLSchema" xmlns:p="http://schemas.microsoft.com/office/2006/metadata/properties" xmlns:ns3="4ccebd0b-353a-4aa4-bdac-222780c9135b" xmlns:ns4="e5faa997-e60a-4d93-a3ab-ad008052f170" targetNamespace="http://schemas.microsoft.com/office/2006/metadata/properties" ma:root="true" ma:fieldsID="5319ffa6a6edd0a967f5913fe7ab8d4f" ns3:_="" ns4:_="">
    <xsd:import namespace="4ccebd0b-353a-4aa4-bdac-222780c9135b"/>
    <xsd:import namespace="e5faa997-e60a-4d93-a3ab-ad008052f17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cebd0b-353a-4aa4-bdac-222780c913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8" nillable="true" ma:displayName="_activity" ma:hidden="true" ma:internalName="_activity">
      <xsd:simpleType>
        <xsd:restriction base="dms:Note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faa997-e60a-4d93-a3ab-ad008052f170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ccebd0b-353a-4aa4-bdac-222780c9135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9ABB17D-8AFC-449B-A47C-3E9D62C10F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cebd0b-353a-4aa4-bdac-222780c9135b"/>
    <ds:schemaRef ds:uri="e5faa997-e60a-4d93-a3ab-ad008052f17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7768B52-A271-4F85-BDFB-7DD0302183E1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4ccebd0b-353a-4aa4-bdac-222780c9135b"/>
    <ds:schemaRef ds:uri="http://purl.org/dc/elements/1.1/"/>
    <ds:schemaRef ds:uri="http://schemas.microsoft.com/office/2006/metadata/properties"/>
    <ds:schemaRef ds:uri="e5faa997-e60a-4d93-a3ab-ad008052f17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E64566B-B187-47A4-90F2-76301DC58AF4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920f5b4-f35a-4bd1-ab57-79db69ad10fb}" enabled="1" method="Standard" siteId="{50f8fcc4-94d8-4f07-84eb-36ed57c7c8a2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ODOT-Heart-Of-It-All-16-9-Light-Template</Template>
  <TotalTime>1119</TotalTime>
  <Words>584</Words>
  <Application>Microsoft Office PowerPoint</Application>
  <PresentationFormat>Widescreen</PresentationFormat>
  <Paragraphs>67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Georgia</vt:lpstr>
      <vt:lpstr>Source Sans 3</vt:lpstr>
      <vt:lpstr>Source Sans 3 Black</vt:lpstr>
      <vt:lpstr>Trebuchet MS</vt:lpstr>
      <vt:lpstr>ODOT-HoIA-Theme-1</vt:lpstr>
      <vt:lpstr>1_ODOT-HoIA-Theme-1</vt:lpstr>
      <vt:lpstr>District 8 presentation      April 2026</vt:lpstr>
      <vt:lpstr>D8 attendees</vt:lpstr>
      <vt:lpstr>Knuckleboom!</vt:lpstr>
      <vt:lpstr>Scour Repair in District 11- Bel-647-0216 </vt:lpstr>
      <vt:lpstr>Scour &amp; stream repairs – Bridge: BUT-122-0076</vt:lpstr>
      <vt:lpstr>Scour hole – Bridge: BUT-127-0858 </vt:lpstr>
      <vt:lpstr>Other Unique Preservation happenings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District __ Work Plan       April 2024</dc:title>
  <dc:creator>Jon Keller</dc:creator>
  <cp:lastModifiedBy>Elston, Jennifer</cp:lastModifiedBy>
  <cp:revision>47</cp:revision>
  <dcterms:created xsi:type="dcterms:W3CDTF">2024-01-26T14:11:25Z</dcterms:created>
  <dcterms:modified xsi:type="dcterms:W3CDTF">2026-04-14T16:02:28Z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0x0101005557BDA2F4677E448CFEB42A659083C2</vt:lpwstr>
  </property>
</Properties>
</file>