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39"/>
  </p:notesMasterIdLst>
  <p:sldIdLst>
    <p:sldId id="256" r:id="rId3"/>
    <p:sldId id="257" r:id="rId4"/>
    <p:sldId id="261" r:id="rId5"/>
    <p:sldId id="264" r:id="rId6"/>
    <p:sldId id="265" r:id="rId7"/>
    <p:sldId id="271" r:id="rId8"/>
    <p:sldId id="272" r:id="rId9"/>
    <p:sldId id="273" r:id="rId10"/>
    <p:sldId id="287" r:id="rId11"/>
    <p:sldId id="266" r:id="rId12"/>
    <p:sldId id="274" r:id="rId13"/>
    <p:sldId id="278" r:id="rId14"/>
    <p:sldId id="284" r:id="rId15"/>
    <p:sldId id="286" r:id="rId16"/>
    <p:sldId id="285" r:id="rId17"/>
    <p:sldId id="268" r:id="rId18"/>
    <p:sldId id="280" r:id="rId19"/>
    <p:sldId id="279" r:id="rId20"/>
    <p:sldId id="288" r:id="rId21"/>
    <p:sldId id="289" r:id="rId22"/>
    <p:sldId id="258" r:id="rId23"/>
    <p:sldId id="269" r:id="rId24"/>
    <p:sldId id="281" r:id="rId25"/>
    <p:sldId id="282" r:id="rId26"/>
    <p:sldId id="283" r:id="rId27"/>
    <p:sldId id="270" r:id="rId28"/>
    <p:sldId id="290" r:id="rId29"/>
    <p:sldId id="291" r:id="rId30"/>
    <p:sldId id="292" r:id="rId31"/>
    <p:sldId id="293" r:id="rId32"/>
    <p:sldId id="294" r:id="rId33"/>
    <p:sldId id="295" r:id="rId34"/>
    <p:sldId id="296" r:id="rId35"/>
    <p:sldId id="297" r:id="rId36"/>
    <p:sldId id="298"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2F8F-BC85-448E-8F8B-DB014EA48FC0}"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6DECF-60CF-4241-AA27-757E96A73CBE}" type="slidenum">
              <a:rPr lang="en-US" smtClean="0"/>
              <a:t>‹#›</a:t>
            </a:fld>
            <a:endParaRPr lang="en-US"/>
          </a:p>
        </p:txBody>
      </p:sp>
    </p:spTree>
    <p:extLst>
      <p:ext uri="{BB962C8B-B14F-4D97-AF65-F5344CB8AC3E}">
        <p14:creationId xmlns:p14="http://schemas.microsoft.com/office/powerpoint/2010/main" val="91965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6DECF-60CF-4241-AA27-757E96A73CBE}" type="slidenum">
              <a:rPr lang="en-US" smtClean="0"/>
              <a:t>2</a:t>
            </a:fld>
            <a:endParaRPr lang="en-US"/>
          </a:p>
        </p:txBody>
      </p:sp>
    </p:spTree>
    <p:extLst>
      <p:ext uri="{BB962C8B-B14F-4D97-AF65-F5344CB8AC3E}">
        <p14:creationId xmlns:p14="http://schemas.microsoft.com/office/powerpoint/2010/main" val="279604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NextDoor</a:t>
            </a:r>
            <a:r>
              <a:rPr lang="en-US" dirty="0"/>
              <a:t> can be another popular social media platform to post about a project.  All State and Local governments can post in multiple communities there now.</a:t>
            </a:r>
          </a:p>
        </p:txBody>
      </p:sp>
      <p:sp>
        <p:nvSpPr>
          <p:cNvPr id="4" name="Slide Number Placeholder 3"/>
          <p:cNvSpPr>
            <a:spLocks noGrp="1"/>
          </p:cNvSpPr>
          <p:nvPr>
            <p:ph type="sldNum" sz="quarter" idx="5"/>
          </p:nvPr>
        </p:nvSpPr>
        <p:spPr/>
        <p:txBody>
          <a:bodyPr/>
          <a:lstStyle/>
          <a:p>
            <a:fld id="{F0A6DECF-60CF-4241-AA27-757E96A73CBE}" type="slidenum">
              <a:rPr lang="en-US" smtClean="0"/>
              <a:t>15</a:t>
            </a:fld>
            <a:endParaRPr lang="en-US"/>
          </a:p>
        </p:txBody>
      </p:sp>
    </p:spTree>
    <p:extLst>
      <p:ext uri="{BB962C8B-B14F-4D97-AF65-F5344CB8AC3E}">
        <p14:creationId xmlns:p14="http://schemas.microsoft.com/office/powerpoint/2010/main" val="118677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monthly forms that engaged community members attend is a great place to spread the word or get early in-sight into what the public will think.</a:t>
            </a:r>
          </a:p>
        </p:txBody>
      </p:sp>
      <p:sp>
        <p:nvSpPr>
          <p:cNvPr id="4" name="Slide Number Placeholder 3"/>
          <p:cNvSpPr>
            <a:spLocks noGrp="1"/>
          </p:cNvSpPr>
          <p:nvPr>
            <p:ph type="sldNum" sz="quarter" idx="5"/>
          </p:nvPr>
        </p:nvSpPr>
        <p:spPr/>
        <p:txBody>
          <a:bodyPr/>
          <a:lstStyle/>
          <a:p>
            <a:fld id="{F0A6DECF-60CF-4241-AA27-757E96A73CBE}" type="slidenum">
              <a:rPr lang="en-US" smtClean="0"/>
              <a:t>16</a:t>
            </a:fld>
            <a:endParaRPr lang="en-US"/>
          </a:p>
        </p:txBody>
      </p:sp>
    </p:spTree>
    <p:extLst>
      <p:ext uri="{BB962C8B-B14F-4D97-AF65-F5344CB8AC3E}">
        <p14:creationId xmlns:p14="http://schemas.microsoft.com/office/powerpoint/2010/main" val="356118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think of traditional gathers of engaged community members the meet/talk </a:t>
            </a:r>
            <a:r>
              <a:rPr lang="en-US" dirty="0" err="1"/>
              <a:t>regulary</a:t>
            </a:r>
            <a:r>
              <a:rPr lang="en-US" dirty="0"/>
              <a:t>.</a:t>
            </a:r>
          </a:p>
        </p:txBody>
      </p:sp>
      <p:sp>
        <p:nvSpPr>
          <p:cNvPr id="4" name="Slide Number Placeholder 3"/>
          <p:cNvSpPr>
            <a:spLocks noGrp="1"/>
          </p:cNvSpPr>
          <p:nvPr>
            <p:ph type="sldNum" sz="quarter" idx="5"/>
          </p:nvPr>
        </p:nvSpPr>
        <p:spPr/>
        <p:txBody>
          <a:bodyPr/>
          <a:lstStyle/>
          <a:p>
            <a:fld id="{F0A6DECF-60CF-4241-AA27-757E96A73CBE}" type="slidenum">
              <a:rPr lang="en-US" smtClean="0"/>
              <a:t>17</a:t>
            </a:fld>
            <a:endParaRPr lang="en-US"/>
          </a:p>
        </p:txBody>
      </p:sp>
    </p:spTree>
    <p:extLst>
      <p:ext uri="{BB962C8B-B14F-4D97-AF65-F5344CB8AC3E}">
        <p14:creationId xmlns:p14="http://schemas.microsoft.com/office/powerpoint/2010/main" val="40125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advocacy group that would be interested in your project will get the word out.  If they are for it or against it, they can help improve the project and get the word out.</a:t>
            </a:r>
          </a:p>
        </p:txBody>
      </p:sp>
      <p:sp>
        <p:nvSpPr>
          <p:cNvPr id="4" name="Slide Number Placeholder 3"/>
          <p:cNvSpPr>
            <a:spLocks noGrp="1"/>
          </p:cNvSpPr>
          <p:nvPr>
            <p:ph type="sldNum" sz="quarter" idx="5"/>
          </p:nvPr>
        </p:nvSpPr>
        <p:spPr/>
        <p:txBody>
          <a:bodyPr/>
          <a:lstStyle/>
          <a:p>
            <a:fld id="{F0A6DECF-60CF-4241-AA27-757E96A73CBE}" type="slidenum">
              <a:rPr lang="en-US" smtClean="0"/>
              <a:t>18</a:t>
            </a:fld>
            <a:endParaRPr lang="en-US"/>
          </a:p>
        </p:txBody>
      </p:sp>
    </p:spTree>
    <p:extLst>
      <p:ext uri="{BB962C8B-B14F-4D97-AF65-F5344CB8AC3E}">
        <p14:creationId xmlns:p14="http://schemas.microsoft.com/office/powerpoint/2010/main" val="348225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Fliers are great for reaching those hard-to-reach people who travel through the project area, but you don’t know where they live.  Excellent for bike/pedestrian facilities like bus stops, parks/playgrounds, shared use paths, etc.</a:t>
            </a:r>
          </a:p>
        </p:txBody>
      </p:sp>
      <p:sp>
        <p:nvSpPr>
          <p:cNvPr id="4" name="Slide Number Placeholder 3"/>
          <p:cNvSpPr>
            <a:spLocks noGrp="1"/>
          </p:cNvSpPr>
          <p:nvPr>
            <p:ph type="sldNum" sz="quarter" idx="5"/>
          </p:nvPr>
        </p:nvSpPr>
        <p:spPr/>
        <p:txBody>
          <a:bodyPr/>
          <a:lstStyle/>
          <a:p>
            <a:fld id="{F0A6DECF-60CF-4241-AA27-757E96A73CBE}" type="slidenum">
              <a:rPr lang="en-US" smtClean="0"/>
              <a:t>19</a:t>
            </a:fld>
            <a:endParaRPr lang="en-US"/>
          </a:p>
        </p:txBody>
      </p:sp>
    </p:spTree>
    <p:extLst>
      <p:ext uri="{BB962C8B-B14F-4D97-AF65-F5344CB8AC3E}">
        <p14:creationId xmlns:p14="http://schemas.microsoft.com/office/powerpoint/2010/main" val="940639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direct mailing at a reasonable price.  Letters or post cards are still effective in getting the word out unlike newspaper ads.</a:t>
            </a:r>
          </a:p>
        </p:txBody>
      </p:sp>
      <p:sp>
        <p:nvSpPr>
          <p:cNvPr id="4" name="Slide Number Placeholder 3"/>
          <p:cNvSpPr>
            <a:spLocks noGrp="1"/>
          </p:cNvSpPr>
          <p:nvPr>
            <p:ph type="sldNum" sz="quarter" idx="5"/>
          </p:nvPr>
        </p:nvSpPr>
        <p:spPr/>
        <p:txBody>
          <a:bodyPr/>
          <a:lstStyle/>
          <a:p>
            <a:fld id="{F0A6DECF-60CF-4241-AA27-757E96A73CBE}" type="slidenum">
              <a:rPr lang="en-US" smtClean="0"/>
              <a:t>20</a:t>
            </a:fld>
            <a:endParaRPr lang="en-US"/>
          </a:p>
        </p:txBody>
      </p:sp>
    </p:spTree>
    <p:extLst>
      <p:ext uri="{BB962C8B-B14F-4D97-AF65-F5344CB8AC3E}">
        <p14:creationId xmlns:p14="http://schemas.microsoft.com/office/powerpoint/2010/main" val="126279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PI notification and website were good, then you should have the problem of having a large amount of feedback.  </a:t>
            </a:r>
          </a:p>
        </p:txBody>
      </p:sp>
      <p:sp>
        <p:nvSpPr>
          <p:cNvPr id="4" name="Slide Number Placeholder 3"/>
          <p:cNvSpPr>
            <a:spLocks noGrp="1"/>
          </p:cNvSpPr>
          <p:nvPr>
            <p:ph type="sldNum" sz="quarter" idx="5"/>
          </p:nvPr>
        </p:nvSpPr>
        <p:spPr/>
        <p:txBody>
          <a:bodyPr/>
          <a:lstStyle/>
          <a:p>
            <a:fld id="{F0A6DECF-60CF-4241-AA27-757E96A73CBE}" type="slidenum">
              <a:rPr lang="en-US" smtClean="0"/>
              <a:t>22</a:t>
            </a:fld>
            <a:endParaRPr lang="en-US"/>
          </a:p>
        </p:txBody>
      </p:sp>
    </p:spTree>
    <p:extLst>
      <p:ext uri="{BB962C8B-B14F-4D97-AF65-F5344CB8AC3E}">
        <p14:creationId xmlns:p14="http://schemas.microsoft.com/office/powerpoint/2010/main" val="248443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comments early and frequently at the start.  The public will identify any issues on the website (broken links) or information that needs clarification.</a:t>
            </a:r>
          </a:p>
        </p:txBody>
      </p:sp>
      <p:sp>
        <p:nvSpPr>
          <p:cNvPr id="4" name="Slide Number Placeholder 3"/>
          <p:cNvSpPr>
            <a:spLocks noGrp="1"/>
          </p:cNvSpPr>
          <p:nvPr>
            <p:ph type="sldNum" sz="quarter" idx="5"/>
          </p:nvPr>
        </p:nvSpPr>
        <p:spPr/>
        <p:txBody>
          <a:bodyPr/>
          <a:lstStyle/>
          <a:p>
            <a:fld id="{F0A6DECF-60CF-4241-AA27-757E96A73CBE}" type="slidenum">
              <a:rPr lang="en-US" smtClean="0"/>
              <a:t>23</a:t>
            </a:fld>
            <a:endParaRPr lang="en-US"/>
          </a:p>
        </p:txBody>
      </p:sp>
    </p:spTree>
    <p:extLst>
      <p:ext uri="{BB962C8B-B14F-4D97-AF65-F5344CB8AC3E}">
        <p14:creationId xmlns:p14="http://schemas.microsoft.com/office/powerpoint/2010/main" val="277831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any problems that are identified.  The website isn’t set in stone.  If you have to make major changes, note when those took place and why.  Don’t wait till the end to clarify points that numerous people didn’t understand or misinterpreted.</a:t>
            </a:r>
          </a:p>
        </p:txBody>
      </p:sp>
      <p:sp>
        <p:nvSpPr>
          <p:cNvPr id="4" name="Slide Number Placeholder 3"/>
          <p:cNvSpPr>
            <a:spLocks noGrp="1"/>
          </p:cNvSpPr>
          <p:nvPr>
            <p:ph type="sldNum" sz="quarter" idx="5"/>
          </p:nvPr>
        </p:nvSpPr>
        <p:spPr/>
        <p:txBody>
          <a:bodyPr/>
          <a:lstStyle/>
          <a:p>
            <a:fld id="{F0A6DECF-60CF-4241-AA27-757E96A73CBE}" type="slidenum">
              <a:rPr lang="en-US" smtClean="0"/>
              <a:t>24</a:t>
            </a:fld>
            <a:endParaRPr lang="en-US"/>
          </a:p>
        </p:txBody>
      </p:sp>
    </p:spTree>
    <p:extLst>
      <p:ext uri="{BB962C8B-B14F-4D97-AF65-F5344CB8AC3E}">
        <p14:creationId xmlns:p14="http://schemas.microsoft.com/office/powerpoint/2010/main" val="1789086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a large enough group of people you will also come across those that will need moderation.  Edit comments to remove foul language or mute whole comments all together if they have no real value to the project.</a:t>
            </a:r>
          </a:p>
        </p:txBody>
      </p:sp>
      <p:sp>
        <p:nvSpPr>
          <p:cNvPr id="4" name="Slide Number Placeholder 3"/>
          <p:cNvSpPr>
            <a:spLocks noGrp="1"/>
          </p:cNvSpPr>
          <p:nvPr>
            <p:ph type="sldNum" sz="quarter" idx="5"/>
          </p:nvPr>
        </p:nvSpPr>
        <p:spPr/>
        <p:txBody>
          <a:bodyPr/>
          <a:lstStyle/>
          <a:p>
            <a:fld id="{F0A6DECF-60CF-4241-AA27-757E96A73CBE}" type="slidenum">
              <a:rPr lang="en-US" smtClean="0"/>
              <a:t>25</a:t>
            </a:fld>
            <a:endParaRPr lang="en-US"/>
          </a:p>
        </p:txBody>
      </p:sp>
    </p:spTree>
    <p:extLst>
      <p:ext uri="{BB962C8B-B14F-4D97-AF65-F5344CB8AC3E}">
        <p14:creationId xmlns:p14="http://schemas.microsoft.com/office/powerpoint/2010/main" val="80667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Open House can be low </a:t>
            </a:r>
            <a:r>
              <a:rPr lang="en-US" dirty="0" err="1"/>
              <a:t>effert</a:t>
            </a:r>
            <a:r>
              <a:rPr lang="en-US" dirty="0"/>
              <a:t> (static) without live presentations and Q&amp;A.  Can have pre-recorded videos but those are necessary to have good public engagement.</a:t>
            </a:r>
          </a:p>
        </p:txBody>
      </p:sp>
      <p:sp>
        <p:nvSpPr>
          <p:cNvPr id="4" name="Slide Number Placeholder 3"/>
          <p:cNvSpPr>
            <a:spLocks noGrp="1"/>
          </p:cNvSpPr>
          <p:nvPr>
            <p:ph type="sldNum" sz="quarter" idx="5"/>
          </p:nvPr>
        </p:nvSpPr>
        <p:spPr/>
        <p:txBody>
          <a:bodyPr/>
          <a:lstStyle/>
          <a:p>
            <a:fld id="{F0A6DECF-60CF-4241-AA27-757E96A73CBE}" type="slidenum">
              <a:rPr lang="en-US" smtClean="0"/>
              <a:t>5</a:t>
            </a:fld>
            <a:endParaRPr lang="en-US"/>
          </a:p>
        </p:txBody>
      </p:sp>
    </p:spTree>
    <p:extLst>
      <p:ext uri="{BB962C8B-B14F-4D97-AF65-F5344CB8AC3E}">
        <p14:creationId xmlns:p14="http://schemas.microsoft.com/office/powerpoint/2010/main" val="245490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going to individual response to thousands of comments!</a:t>
            </a:r>
          </a:p>
        </p:txBody>
      </p:sp>
      <p:sp>
        <p:nvSpPr>
          <p:cNvPr id="4" name="Slide Number Placeholder 3"/>
          <p:cNvSpPr>
            <a:spLocks noGrp="1"/>
          </p:cNvSpPr>
          <p:nvPr>
            <p:ph type="sldNum" sz="quarter" idx="5"/>
          </p:nvPr>
        </p:nvSpPr>
        <p:spPr/>
        <p:txBody>
          <a:bodyPr/>
          <a:lstStyle/>
          <a:p>
            <a:fld id="{F0A6DECF-60CF-4241-AA27-757E96A73CBE}" type="slidenum">
              <a:rPr lang="en-US" smtClean="0"/>
              <a:t>26</a:t>
            </a:fld>
            <a:endParaRPr lang="en-US"/>
          </a:p>
        </p:txBody>
      </p:sp>
    </p:spTree>
    <p:extLst>
      <p:ext uri="{BB962C8B-B14F-4D97-AF65-F5344CB8AC3E}">
        <p14:creationId xmlns:p14="http://schemas.microsoft.com/office/powerpoint/2010/main" val="2525399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out common themes or sentiments.  This is where </a:t>
            </a:r>
            <a:r>
              <a:rPr lang="en-US" dirty="0" err="1"/>
              <a:t>PublicInput’s</a:t>
            </a:r>
            <a:r>
              <a:rPr lang="en-US" dirty="0"/>
              <a:t> tagging feature becomes very handy.</a:t>
            </a:r>
          </a:p>
        </p:txBody>
      </p:sp>
      <p:sp>
        <p:nvSpPr>
          <p:cNvPr id="4" name="Slide Number Placeholder 3"/>
          <p:cNvSpPr>
            <a:spLocks noGrp="1"/>
          </p:cNvSpPr>
          <p:nvPr>
            <p:ph type="sldNum" sz="quarter" idx="5"/>
          </p:nvPr>
        </p:nvSpPr>
        <p:spPr/>
        <p:txBody>
          <a:bodyPr/>
          <a:lstStyle/>
          <a:p>
            <a:fld id="{F0A6DECF-60CF-4241-AA27-757E96A73CBE}" type="slidenum">
              <a:rPr lang="en-US" smtClean="0"/>
              <a:t>27</a:t>
            </a:fld>
            <a:endParaRPr lang="en-US"/>
          </a:p>
        </p:txBody>
      </p:sp>
    </p:spTree>
    <p:extLst>
      <p:ext uri="{BB962C8B-B14F-4D97-AF65-F5344CB8AC3E}">
        <p14:creationId xmlns:p14="http://schemas.microsoft.com/office/powerpoint/2010/main" val="314310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own comment/question that captures the sentiment of many comments/questions and answer that one.  You can reduce hundreds of comments into a dozen that answer them will effectively answer those of hundreds.</a:t>
            </a:r>
          </a:p>
        </p:txBody>
      </p:sp>
      <p:sp>
        <p:nvSpPr>
          <p:cNvPr id="4" name="Slide Number Placeholder 3"/>
          <p:cNvSpPr>
            <a:spLocks noGrp="1"/>
          </p:cNvSpPr>
          <p:nvPr>
            <p:ph type="sldNum" sz="quarter" idx="5"/>
          </p:nvPr>
        </p:nvSpPr>
        <p:spPr/>
        <p:txBody>
          <a:bodyPr/>
          <a:lstStyle/>
          <a:p>
            <a:fld id="{F0A6DECF-60CF-4241-AA27-757E96A73CBE}" type="slidenum">
              <a:rPr lang="en-US" smtClean="0"/>
              <a:t>28</a:t>
            </a:fld>
            <a:endParaRPr lang="en-US"/>
          </a:p>
        </p:txBody>
      </p:sp>
    </p:spTree>
    <p:extLst>
      <p:ext uri="{BB962C8B-B14F-4D97-AF65-F5344CB8AC3E}">
        <p14:creationId xmlns:p14="http://schemas.microsoft.com/office/powerpoint/2010/main" val="819484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comments can’t be group because they are so specific and direct.  This types of questions/comments do need individual responses.</a:t>
            </a:r>
          </a:p>
        </p:txBody>
      </p:sp>
      <p:sp>
        <p:nvSpPr>
          <p:cNvPr id="4" name="Slide Number Placeholder 3"/>
          <p:cNvSpPr>
            <a:spLocks noGrp="1"/>
          </p:cNvSpPr>
          <p:nvPr>
            <p:ph type="sldNum" sz="quarter" idx="5"/>
          </p:nvPr>
        </p:nvSpPr>
        <p:spPr/>
        <p:txBody>
          <a:bodyPr/>
          <a:lstStyle/>
          <a:p>
            <a:fld id="{F0A6DECF-60CF-4241-AA27-757E96A73CBE}" type="slidenum">
              <a:rPr lang="en-US" smtClean="0"/>
              <a:t>29</a:t>
            </a:fld>
            <a:endParaRPr lang="en-US"/>
          </a:p>
        </p:txBody>
      </p:sp>
    </p:spTree>
    <p:extLst>
      <p:ext uri="{BB962C8B-B14F-4D97-AF65-F5344CB8AC3E}">
        <p14:creationId xmlns:p14="http://schemas.microsoft.com/office/powerpoint/2010/main" val="1183319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or “hash tags” is a critical tool to deal with large amounts of written comments.</a:t>
            </a:r>
          </a:p>
        </p:txBody>
      </p:sp>
      <p:sp>
        <p:nvSpPr>
          <p:cNvPr id="4" name="Slide Number Placeholder 3"/>
          <p:cNvSpPr>
            <a:spLocks noGrp="1"/>
          </p:cNvSpPr>
          <p:nvPr>
            <p:ph type="sldNum" sz="quarter" idx="5"/>
          </p:nvPr>
        </p:nvSpPr>
        <p:spPr/>
        <p:txBody>
          <a:bodyPr/>
          <a:lstStyle/>
          <a:p>
            <a:fld id="{F0A6DECF-60CF-4241-AA27-757E96A73CBE}" type="slidenum">
              <a:rPr lang="en-US" smtClean="0"/>
              <a:t>30</a:t>
            </a:fld>
            <a:endParaRPr lang="en-US"/>
          </a:p>
        </p:txBody>
      </p:sp>
    </p:spTree>
    <p:extLst>
      <p:ext uri="{BB962C8B-B14F-4D97-AF65-F5344CB8AC3E}">
        <p14:creationId xmlns:p14="http://schemas.microsoft.com/office/powerpoint/2010/main" val="2522873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your own costume tags to start grouping or summarizing comments.  </a:t>
            </a:r>
          </a:p>
        </p:txBody>
      </p:sp>
      <p:sp>
        <p:nvSpPr>
          <p:cNvPr id="4" name="Slide Number Placeholder 3"/>
          <p:cNvSpPr>
            <a:spLocks noGrp="1"/>
          </p:cNvSpPr>
          <p:nvPr>
            <p:ph type="sldNum" sz="quarter" idx="5"/>
          </p:nvPr>
        </p:nvSpPr>
        <p:spPr/>
        <p:txBody>
          <a:bodyPr/>
          <a:lstStyle/>
          <a:p>
            <a:fld id="{F0A6DECF-60CF-4241-AA27-757E96A73CBE}" type="slidenum">
              <a:rPr lang="en-US" smtClean="0"/>
              <a:t>31</a:t>
            </a:fld>
            <a:endParaRPr lang="en-US"/>
          </a:p>
        </p:txBody>
      </p:sp>
    </p:spTree>
    <p:extLst>
      <p:ext uri="{BB962C8B-B14F-4D97-AF65-F5344CB8AC3E}">
        <p14:creationId xmlns:p14="http://schemas.microsoft.com/office/powerpoint/2010/main" val="1580590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Overusing of tags can dilute or lose the meaningfulness or clarity that tags can provide.  Generally, avoid using a large number.  Good specific questions should help reduce the need for the number of tags.</a:t>
            </a:r>
          </a:p>
        </p:txBody>
      </p:sp>
      <p:sp>
        <p:nvSpPr>
          <p:cNvPr id="4" name="Slide Number Placeholder 3"/>
          <p:cNvSpPr>
            <a:spLocks noGrp="1"/>
          </p:cNvSpPr>
          <p:nvPr>
            <p:ph type="sldNum" sz="quarter" idx="5"/>
          </p:nvPr>
        </p:nvSpPr>
        <p:spPr/>
        <p:txBody>
          <a:bodyPr/>
          <a:lstStyle/>
          <a:p>
            <a:fld id="{F0A6DECF-60CF-4241-AA27-757E96A73CBE}" type="slidenum">
              <a:rPr lang="en-US" smtClean="0"/>
              <a:t>32</a:t>
            </a:fld>
            <a:endParaRPr lang="en-US"/>
          </a:p>
        </p:txBody>
      </p:sp>
    </p:spTree>
    <p:extLst>
      <p:ext uri="{BB962C8B-B14F-4D97-AF65-F5344CB8AC3E}">
        <p14:creationId xmlns:p14="http://schemas.microsoft.com/office/powerpoint/2010/main" val="2810450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have dozens of tags with one or two usages.  Instead group those into a broader umbrella that one or two tags can replace a dozen tags.</a:t>
            </a:r>
          </a:p>
        </p:txBody>
      </p:sp>
      <p:sp>
        <p:nvSpPr>
          <p:cNvPr id="4" name="Slide Number Placeholder 3"/>
          <p:cNvSpPr>
            <a:spLocks noGrp="1"/>
          </p:cNvSpPr>
          <p:nvPr>
            <p:ph type="sldNum" sz="quarter" idx="5"/>
          </p:nvPr>
        </p:nvSpPr>
        <p:spPr/>
        <p:txBody>
          <a:bodyPr/>
          <a:lstStyle/>
          <a:p>
            <a:fld id="{F0A6DECF-60CF-4241-AA27-757E96A73CBE}" type="slidenum">
              <a:rPr lang="en-US" smtClean="0"/>
              <a:t>33</a:t>
            </a:fld>
            <a:endParaRPr lang="en-US"/>
          </a:p>
        </p:txBody>
      </p:sp>
    </p:spTree>
    <p:extLst>
      <p:ext uri="{BB962C8B-B14F-4D97-AF65-F5344CB8AC3E}">
        <p14:creationId xmlns:p14="http://schemas.microsoft.com/office/powerpoint/2010/main" val="2784449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likely need to re-evaluate what tags to use.  See if you can delete a tag and group it under a different tag that is likely broader.  Like “artwork”, “gateway”, “Art Deco”, and “landscaping” could all fit under “aesthetics”.</a:t>
            </a:r>
          </a:p>
        </p:txBody>
      </p:sp>
      <p:sp>
        <p:nvSpPr>
          <p:cNvPr id="4" name="Slide Number Placeholder 3"/>
          <p:cNvSpPr>
            <a:spLocks noGrp="1"/>
          </p:cNvSpPr>
          <p:nvPr>
            <p:ph type="sldNum" sz="quarter" idx="5"/>
          </p:nvPr>
        </p:nvSpPr>
        <p:spPr/>
        <p:txBody>
          <a:bodyPr/>
          <a:lstStyle/>
          <a:p>
            <a:fld id="{F0A6DECF-60CF-4241-AA27-757E96A73CBE}" type="slidenum">
              <a:rPr lang="en-US" smtClean="0"/>
              <a:t>34</a:t>
            </a:fld>
            <a:endParaRPr lang="en-US"/>
          </a:p>
        </p:txBody>
      </p:sp>
    </p:spTree>
    <p:extLst>
      <p:ext uri="{BB962C8B-B14F-4D97-AF65-F5344CB8AC3E}">
        <p14:creationId xmlns:p14="http://schemas.microsoft.com/office/powerpoint/2010/main" val="2154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QR-Code is to YouTube video on how to use tags and tips for using them effectively on PublicInput.</a:t>
            </a:r>
          </a:p>
        </p:txBody>
      </p:sp>
      <p:sp>
        <p:nvSpPr>
          <p:cNvPr id="4" name="Slide Number Placeholder 3"/>
          <p:cNvSpPr>
            <a:spLocks noGrp="1"/>
          </p:cNvSpPr>
          <p:nvPr>
            <p:ph type="sldNum" sz="quarter" idx="5"/>
          </p:nvPr>
        </p:nvSpPr>
        <p:spPr/>
        <p:txBody>
          <a:bodyPr/>
          <a:lstStyle/>
          <a:p>
            <a:fld id="{F0A6DECF-60CF-4241-AA27-757E96A73CBE}" type="slidenum">
              <a:rPr lang="en-US" smtClean="0"/>
              <a:t>35</a:t>
            </a:fld>
            <a:endParaRPr lang="en-US"/>
          </a:p>
        </p:txBody>
      </p:sp>
    </p:spTree>
    <p:extLst>
      <p:ext uri="{BB962C8B-B14F-4D97-AF65-F5344CB8AC3E}">
        <p14:creationId xmlns:p14="http://schemas.microsoft.com/office/powerpoint/2010/main" val="267766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will comment at almost every hour of the day.</a:t>
            </a:r>
          </a:p>
        </p:txBody>
      </p:sp>
      <p:sp>
        <p:nvSpPr>
          <p:cNvPr id="4" name="Slide Number Placeholder 3"/>
          <p:cNvSpPr>
            <a:spLocks noGrp="1"/>
          </p:cNvSpPr>
          <p:nvPr>
            <p:ph type="sldNum" sz="quarter" idx="5"/>
          </p:nvPr>
        </p:nvSpPr>
        <p:spPr/>
        <p:txBody>
          <a:bodyPr/>
          <a:lstStyle/>
          <a:p>
            <a:fld id="{F0A6DECF-60CF-4241-AA27-757E96A73CBE}" type="slidenum">
              <a:rPr lang="en-US" smtClean="0"/>
              <a:t>6</a:t>
            </a:fld>
            <a:endParaRPr lang="en-US"/>
          </a:p>
        </p:txBody>
      </p:sp>
    </p:spTree>
    <p:extLst>
      <p:ext uri="{BB962C8B-B14F-4D97-AF65-F5344CB8AC3E}">
        <p14:creationId xmlns:p14="http://schemas.microsoft.com/office/powerpoint/2010/main" val="288939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are directed to the project website from an external link, usually social media posting.</a:t>
            </a:r>
          </a:p>
        </p:txBody>
      </p:sp>
      <p:sp>
        <p:nvSpPr>
          <p:cNvPr id="4" name="Slide Number Placeholder 3"/>
          <p:cNvSpPr>
            <a:spLocks noGrp="1"/>
          </p:cNvSpPr>
          <p:nvPr>
            <p:ph type="sldNum" sz="quarter" idx="5"/>
          </p:nvPr>
        </p:nvSpPr>
        <p:spPr/>
        <p:txBody>
          <a:bodyPr/>
          <a:lstStyle/>
          <a:p>
            <a:fld id="{F0A6DECF-60CF-4241-AA27-757E96A73CBE}" type="slidenum">
              <a:rPr lang="en-US" smtClean="0"/>
              <a:t>7</a:t>
            </a:fld>
            <a:endParaRPr lang="en-US"/>
          </a:p>
        </p:txBody>
      </p:sp>
    </p:spTree>
    <p:extLst>
      <p:ext uri="{BB962C8B-B14F-4D97-AF65-F5344CB8AC3E}">
        <p14:creationId xmlns:p14="http://schemas.microsoft.com/office/powerpoint/2010/main" val="273348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a box on your phone is as easy as it gets.  Ability to write in comments is highly encourage to allow people to elaborate when they want to.</a:t>
            </a:r>
          </a:p>
        </p:txBody>
      </p:sp>
      <p:sp>
        <p:nvSpPr>
          <p:cNvPr id="4" name="Slide Number Placeholder 3"/>
          <p:cNvSpPr>
            <a:spLocks noGrp="1"/>
          </p:cNvSpPr>
          <p:nvPr>
            <p:ph type="sldNum" sz="quarter" idx="5"/>
          </p:nvPr>
        </p:nvSpPr>
        <p:spPr/>
        <p:txBody>
          <a:bodyPr/>
          <a:lstStyle/>
          <a:p>
            <a:fld id="{F0A6DECF-60CF-4241-AA27-757E96A73CBE}" type="slidenum">
              <a:rPr lang="en-US" smtClean="0"/>
              <a:t>8</a:t>
            </a:fld>
            <a:endParaRPr lang="en-US"/>
          </a:p>
        </p:txBody>
      </p:sp>
    </p:spTree>
    <p:extLst>
      <p:ext uri="{BB962C8B-B14F-4D97-AF65-F5344CB8AC3E}">
        <p14:creationId xmlns:p14="http://schemas.microsoft.com/office/powerpoint/2010/main" val="109308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it easy for people to answer questions.  Ask them for their opinion or questions after discussing a topic on the current tab on the project website.  Don’t worry about having “too many tabs”.</a:t>
            </a:r>
          </a:p>
        </p:txBody>
      </p:sp>
      <p:sp>
        <p:nvSpPr>
          <p:cNvPr id="4" name="Slide Number Placeholder 3"/>
          <p:cNvSpPr>
            <a:spLocks noGrp="1"/>
          </p:cNvSpPr>
          <p:nvPr>
            <p:ph type="sldNum" sz="quarter" idx="5"/>
          </p:nvPr>
        </p:nvSpPr>
        <p:spPr/>
        <p:txBody>
          <a:bodyPr/>
          <a:lstStyle/>
          <a:p>
            <a:fld id="{F0A6DECF-60CF-4241-AA27-757E96A73CBE}" type="slidenum">
              <a:rPr lang="en-US" smtClean="0"/>
              <a:t>9</a:t>
            </a:fld>
            <a:endParaRPr lang="en-US"/>
          </a:p>
        </p:txBody>
      </p:sp>
    </p:spTree>
    <p:extLst>
      <p:ext uri="{BB962C8B-B14F-4D97-AF65-F5344CB8AC3E}">
        <p14:creationId xmlns:p14="http://schemas.microsoft.com/office/powerpoint/2010/main" val="157427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Weekly post are important as every social media blast gets a surge of new people to comment on the project.</a:t>
            </a:r>
          </a:p>
        </p:txBody>
      </p:sp>
      <p:sp>
        <p:nvSpPr>
          <p:cNvPr id="4" name="Slide Number Placeholder 3"/>
          <p:cNvSpPr>
            <a:spLocks noGrp="1"/>
          </p:cNvSpPr>
          <p:nvPr>
            <p:ph type="sldNum" sz="quarter" idx="5"/>
          </p:nvPr>
        </p:nvSpPr>
        <p:spPr/>
        <p:txBody>
          <a:bodyPr/>
          <a:lstStyle/>
          <a:p>
            <a:fld id="{F0A6DECF-60CF-4241-AA27-757E96A73CBE}" type="slidenum">
              <a:rPr lang="en-US" smtClean="0"/>
              <a:t>12</a:t>
            </a:fld>
            <a:endParaRPr lang="en-US"/>
          </a:p>
        </p:txBody>
      </p:sp>
    </p:spTree>
    <p:extLst>
      <p:ext uri="{BB962C8B-B14F-4D97-AF65-F5344CB8AC3E}">
        <p14:creationId xmlns:p14="http://schemas.microsoft.com/office/powerpoint/2010/main" val="196857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is popular in every type of community (urban, suburban, rural).  Key thing is to have the local government/community/neighborhood share or post about your project.</a:t>
            </a:r>
          </a:p>
        </p:txBody>
      </p:sp>
      <p:sp>
        <p:nvSpPr>
          <p:cNvPr id="4" name="Slide Number Placeholder 3"/>
          <p:cNvSpPr>
            <a:spLocks noGrp="1"/>
          </p:cNvSpPr>
          <p:nvPr>
            <p:ph type="sldNum" sz="quarter" idx="5"/>
          </p:nvPr>
        </p:nvSpPr>
        <p:spPr/>
        <p:txBody>
          <a:bodyPr/>
          <a:lstStyle/>
          <a:p>
            <a:fld id="{F0A6DECF-60CF-4241-AA27-757E96A73CBE}" type="slidenum">
              <a:rPr lang="en-US" smtClean="0"/>
              <a:t>13</a:t>
            </a:fld>
            <a:endParaRPr lang="en-US"/>
          </a:p>
        </p:txBody>
      </p:sp>
    </p:spTree>
    <p:extLst>
      <p:ext uri="{BB962C8B-B14F-4D97-AF65-F5344CB8AC3E}">
        <p14:creationId xmlns:p14="http://schemas.microsoft.com/office/powerpoint/2010/main" val="95513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formerly known as Twitter, is a bigger social media platform in urban areas.  Retweeting is how the word spreads instead of single post on Facebook.  District PIOs should know if the project area would have a good X followings and will get traction.</a:t>
            </a:r>
          </a:p>
        </p:txBody>
      </p:sp>
      <p:sp>
        <p:nvSpPr>
          <p:cNvPr id="4" name="Slide Number Placeholder 3"/>
          <p:cNvSpPr>
            <a:spLocks noGrp="1"/>
          </p:cNvSpPr>
          <p:nvPr>
            <p:ph type="sldNum" sz="quarter" idx="5"/>
          </p:nvPr>
        </p:nvSpPr>
        <p:spPr/>
        <p:txBody>
          <a:bodyPr/>
          <a:lstStyle/>
          <a:p>
            <a:fld id="{F0A6DECF-60CF-4241-AA27-757E96A73CBE}" type="slidenum">
              <a:rPr lang="en-US" smtClean="0"/>
              <a:t>14</a:t>
            </a:fld>
            <a:endParaRPr lang="en-US"/>
          </a:p>
        </p:txBody>
      </p:sp>
    </p:spTree>
    <p:extLst>
      <p:ext uri="{BB962C8B-B14F-4D97-AF65-F5344CB8AC3E}">
        <p14:creationId xmlns:p14="http://schemas.microsoft.com/office/powerpoint/2010/main" val="2841674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bwMode="auto">
          <a:xfrm>
            <a:off x="871538" y="28220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sz="4000" b="1" cap="all" baseline="0">
                <a:solidFill>
                  <a:schemeClr val="tx2"/>
                </a:solidFill>
                <a:latin typeface="+mj-lt"/>
              </a:defRPr>
            </a:lvl1pPr>
          </a:lstStyle>
          <a:p>
            <a:pPr lvl="0"/>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600200"/>
            <a:ext cx="12172950" cy="3657600"/>
          </a:xfrm>
          <a:prstGeom prst="rect">
            <a:avLst/>
          </a:prstGeom>
        </p:spPr>
      </p:pic>
      <p:sp>
        <p:nvSpPr>
          <p:cNvPr id="3" name="Rectangle 2"/>
          <p:cNvSpPr/>
          <p:nvPr/>
        </p:nvSpPr>
        <p:spPr>
          <a:xfrm>
            <a:off x="871538" y="1295400"/>
            <a:ext cx="11320462" cy="148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7DA2CB8-1163-EBCF-BC86-6E5BA0289D54}"/>
              </a:ext>
            </a:extLst>
          </p:cNvPr>
          <p:cNvSpPr>
            <a:spLocks noGrp="1"/>
          </p:cNvSpPr>
          <p:nvPr>
            <p:ph sz="quarter" idx="11" hasCustomPrompt="1"/>
          </p:nvPr>
        </p:nvSpPr>
        <p:spPr>
          <a:xfrm>
            <a:off x="871538" y="5413738"/>
            <a:ext cx="5346001" cy="1291328"/>
          </a:xfrm>
        </p:spPr>
        <p:txBody>
          <a:bodyPr/>
          <a:lstStyle>
            <a:lvl1pPr marL="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1pPr>
            <a:lvl2pPr marL="45720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2pPr>
            <a:lvl3pPr marL="91440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3pPr>
            <a:lvl4pPr marL="1371600" indent="0">
              <a:buFont typeface="Arial" panose="020B0604020202020204" pitchFamily="34" charset="0"/>
              <a:buNone/>
              <a:defRPr/>
            </a:lvl4pPr>
            <a:lvl5pPr marL="2005013" indent="0">
              <a:buFont typeface="Arial" panose="020B0604020202020204" pitchFamily="34" charset="0"/>
              <a:buNone/>
              <a:defRPr/>
            </a:lvl5pPr>
          </a:lstStyle>
          <a:p>
            <a:pPr lvl="0"/>
            <a:r>
              <a:rPr lang="en-US" dirty="0"/>
              <a:t>Name, Title</a:t>
            </a:r>
          </a:p>
          <a:p>
            <a:pPr lvl="0"/>
            <a:r>
              <a:rPr lang="en-US" dirty="0"/>
              <a:t>Second level</a:t>
            </a:r>
          </a:p>
        </p:txBody>
      </p:sp>
      <p:pic>
        <p:nvPicPr>
          <p:cNvPr id="13" name="Graphic 4">
            <a:extLst>
              <a:ext uri="{FF2B5EF4-FFF2-40B4-BE49-F238E27FC236}">
                <a16:creationId xmlns:a16="http://schemas.microsoft.com/office/drawing/2014/main" id="{465E78BE-11CE-EC59-8EF6-536CFEDB39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15200" y="5397260"/>
            <a:ext cx="4517262" cy="1149346"/>
          </a:xfrm>
          <a:prstGeom prst="rect">
            <a:avLst/>
          </a:prstGeom>
        </p:spPr>
      </p:pic>
      <p:cxnSp>
        <p:nvCxnSpPr>
          <p:cNvPr id="14" name="Straight Connector 13">
            <a:extLst>
              <a:ext uri="{FF2B5EF4-FFF2-40B4-BE49-F238E27FC236}">
                <a16:creationId xmlns:a16="http://schemas.microsoft.com/office/drawing/2014/main" id="{B5F58DC0-BD1A-E78F-C641-15F30D4CF708}"/>
              </a:ext>
            </a:extLst>
          </p:cNvPr>
          <p:cNvCxnSpPr>
            <a:cxnSpLocks/>
          </p:cNvCxnSpPr>
          <p:nvPr/>
        </p:nvCxnSpPr>
        <p:spPr>
          <a:xfrm flipV="1">
            <a:off x="0" y="5257800"/>
            <a:ext cx="6858000" cy="1438"/>
          </a:xfrm>
          <a:prstGeom prst="line">
            <a:avLst/>
          </a:prstGeom>
          <a:ln w="2222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9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334246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762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601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424033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298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5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Blank - no foot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1D98DB5-042F-46ED-2E28-F808C57195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67833" y="1755384"/>
            <a:ext cx="7856334" cy="1575583"/>
          </a:xfrm>
          <a:prstGeom prst="rect">
            <a:avLst/>
          </a:prstGeom>
        </p:spPr>
      </p:pic>
      <p:sp>
        <p:nvSpPr>
          <p:cNvPr id="3" name="Title 1">
            <a:extLst>
              <a:ext uri="{FF2B5EF4-FFF2-40B4-BE49-F238E27FC236}">
                <a16:creationId xmlns:a16="http://schemas.microsoft.com/office/drawing/2014/main" id="{E775399A-A89D-CE24-F626-E135C93720B4}"/>
              </a:ext>
            </a:extLst>
          </p:cNvPr>
          <p:cNvSpPr>
            <a:spLocks noGrp="1"/>
          </p:cNvSpPr>
          <p:nvPr>
            <p:ph type="title"/>
          </p:nvPr>
        </p:nvSpPr>
        <p:spPr>
          <a:xfrm>
            <a:off x="2117379" y="4029075"/>
            <a:ext cx="7957243" cy="1143000"/>
          </a:xfrm>
        </p:spPr>
        <p:txBody>
          <a:bodyPr anchor="ctr" anchorCtr="0"/>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91748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ening ORD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E0589D1-469C-2E5E-3640-C40D233233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69804" y="2233604"/>
            <a:ext cx="7252392" cy="1454463"/>
          </a:xfrm>
          <a:prstGeom prst="rect">
            <a:avLst/>
          </a:prstGeom>
        </p:spPr>
      </p:pic>
      <p:sp>
        <p:nvSpPr>
          <p:cNvPr id="3" name="Text Placeholder 4">
            <a:extLst>
              <a:ext uri="{FF2B5EF4-FFF2-40B4-BE49-F238E27FC236}">
                <a16:creationId xmlns:a16="http://schemas.microsoft.com/office/drawing/2014/main" id="{A38C0130-7770-1F66-2E30-8B776BCC14A9}"/>
              </a:ext>
            </a:extLst>
          </p:cNvPr>
          <p:cNvSpPr>
            <a:spLocks noGrp="1"/>
          </p:cNvSpPr>
          <p:nvPr>
            <p:ph type="body" sz="quarter" idx="10"/>
          </p:nvPr>
        </p:nvSpPr>
        <p:spPr>
          <a:xfrm>
            <a:off x="1851819" y="4212057"/>
            <a:ext cx="8488363" cy="759994"/>
          </a:xfrm>
          <a:prstGeom prst="rect">
            <a:avLst/>
          </a:prstGeom>
        </p:spPr>
        <p:txBody>
          <a:bodyPr/>
          <a:lstStyle>
            <a:lvl1pPr marL="0" indent="0" algn="ctr">
              <a:buNone/>
              <a:defRPr lang="en-US" sz="4000" b="1" kern="1200" cap="all" baseline="0" dirty="0" smtClean="0">
                <a:solidFill>
                  <a:schemeClr val="tx2"/>
                </a:solidFill>
                <a:latin typeface="Source Sans 3 Black" panose="020B0303030403020204" pitchFamily="34" charset="0"/>
                <a:ea typeface="+mj-ea"/>
                <a:cs typeface="+mj-cs"/>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87706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
        <p:nvSpPr>
          <p:cNvPr id="3" name="Title 2">
            <a:extLst>
              <a:ext uri="{FF2B5EF4-FFF2-40B4-BE49-F238E27FC236}">
                <a16:creationId xmlns:a16="http://schemas.microsoft.com/office/drawing/2014/main" id="{E9EAB97D-F6AA-0FA6-B341-E5761F307D74}"/>
              </a:ext>
            </a:extLst>
          </p:cNvPr>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p:nvSpPr>
          <p:cNvPr id="6" name="Rectangle 3">
            <a:extLst>
              <a:ext uri="{FF2B5EF4-FFF2-40B4-BE49-F238E27FC236}">
                <a16:creationId xmlns:a16="http://schemas.microsoft.com/office/drawing/2014/main" id="{1A47F808-6E21-1CBB-592E-F499BAF0BC1B}"/>
              </a:ext>
            </a:extLst>
          </p:cNvPr>
          <p:cNvSpPr>
            <a:spLocks noGrp="1" noChangeArrowheads="1"/>
          </p:cNvSpPr>
          <p:nvPr>
            <p:ph idx="1"/>
          </p:nvPr>
        </p:nvSpPr>
        <p:spPr bwMode="auto">
          <a:xfrm>
            <a:off x="883920" y="1434404"/>
            <a:ext cx="10424160" cy="461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1009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EAB97D-F6AA-0FA6-B341-E5761F307D74}"/>
              </a:ext>
            </a:extLst>
          </p:cNvPr>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useBgFill="1">
        <p:nvSpPr>
          <p:cNvPr id="6" name="Rectangle 3">
            <a:extLst>
              <a:ext uri="{FF2B5EF4-FFF2-40B4-BE49-F238E27FC236}">
                <a16:creationId xmlns:a16="http://schemas.microsoft.com/office/drawing/2014/main" id="{1A47F808-6E21-1CBB-592E-F499BAF0BC1B}"/>
              </a:ext>
            </a:extLst>
          </p:cNvPr>
          <p:cNvSpPr>
            <a:spLocks noGrp="1" noChangeArrowheads="1"/>
          </p:cNvSpPr>
          <p:nvPr>
            <p:ph idx="1"/>
          </p:nvPr>
        </p:nvSpPr>
        <p:spPr bwMode="auto">
          <a:xfrm>
            <a:off x="883920" y="1434404"/>
            <a:ext cx="10424160" cy="4615560"/>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C720EB16-BF7B-D15C-8857-3283B327F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spTree>
    <p:extLst>
      <p:ext uri="{BB962C8B-B14F-4D97-AF65-F5344CB8AC3E}">
        <p14:creationId xmlns:p14="http://schemas.microsoft.com/office/powerpoint/2010/main" val="317727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69734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nchor="ctr" anchorCtr="0"/>
          <a:lstStyle>
            <a:lvl1pPr algn="ctr">
              <a:defRPr/>
            </a:lvl1pPr>
          </a:lstStyle>
          <a:p>
            <a:r>
              <a:rPr lang="en-US" dirty="0"/>
              <a:t>Click to edit Master title style</a:t>
            </a:r>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903632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a:solidFill>
            <a:schemeClr val="tx2"/>
          </a:solidFill>
        </p:spPr>
        <p:txBody>
          <a:bodyPr anchor="ctr" anchorCtr="0"/>
          <a:lstStyle>
            <a:lvl1pPr algn="ctr">
              <a:defRPr>
                <a:solidFill>
                  <a:schemeClr val="bg1"/>
                </a:solidFill>
              </a:defRPr>
            </a:lvl1pPr>
          </a:lstStyle>
          <a:p>
            <a:r>
              <a:rPr lang="en-US" dirty="0"/>
              <a:t>Click to edit Master title style</a:t>
            </a:r>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86889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Blank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EF6B84-12B7-2685-6CB8-73C1CDEEAB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0386" y="1533998"/>
            <a:ext cx="5011228" cy="37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5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05B0-D3C5-4A21-362F-81763DCE39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601B65-7108-076A-C8AE-9529BE9FB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9A5D21-168E-BC0F-2B2B-1CBF9BED0F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9100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F595AF-0FA1-68F0-2246-88E83D1724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67833" y="1755384"/>
            <a:ext cx="7856334" cy="1575583"/>
          </a:xfrm>
          <a:prstGeom prst="rect">
            <a:avLst/>
          </a:prstGeom>
        </p:spPr>
      </p:pic>
      <p:sp>
        <p:nvSpPr>
          <p:cNvPr id="6" name="Title 1">
            <a:extLst>
              <a:ext uri="{FF2B5EF4-FFF2-40B4-BE49-F238E27FC236}">
                <a16:creationId xmlns:a16="http://schemas.microsoft.com/office/drawing/2014/main" id="{4BA09CDE-6C31-3D6D-4A44-62E28F312A51}"/>
              </a:ext>
            </a:extLst>
          </p:cNvPr>
          <p:cNvSpPr>
            <a:spLocks noGrp="1"/>
          </p:cNvSpPr>
          <p:nvPr>
            <p:ph type="title"/>
          </p:nvPr>
        </p:nvSpPr>
        <p:spPr>
          <a:xfrm>
            <a:off x="2117379" y="4029075"/>
            <a:ext cx="7957243" cy="1143000"/>
          </a:xfrm>
        </p:spPr>
        <p:txBody>
          <a:bodyPr anchor="ctr" anchorCtr="0"/>
          <a:lstStyle>
            <a:lvl1pPr algn="ctr">
              <a:defRPr/>
            </a:lvl1pPr>
          </a:lstStyle>
          <a:p>
            <a:r>
              <a:rPr lang="en-US" dirty="0"/>
              <a:t>Click to edit Master title style</a:t>
            </a:r>
          </a:p>
        </p:txBody>
      </p:sp>
      <p:pic>
        <p:nvPicPr>
          <p:cNvPr id="7" name="Picture 6">
            <a:extLst>
              <a:ext uri="{FF2B5EF4-FFF2-40B4-BE49-F238E27FC236}">
                <a16:creationId xmlns:a16="http://schemas.microsoft.com/office/drawing/2014/main" id="{E0DF3E7C-467D-A246-F8E6-AB0B53CA9C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pic>
        <p:nvPicPr>
          <p:cNvPr id="8" name="Picture 7">
            <a:extLst>
              <a:ext uri="{FF2B5EF4-FFF2-40B4-BE49-F238E27FC236}">
                <a16:creationId xmlns:a16="http://schemas.microsoft.com/office/drawing/2014/main" id="{7FA012E0-1964-D732-4198-90570522B8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6417732"/>
            <a:ext cx="12192000" cy="440267"/>
          </a:xfrm>
          <a:prstGeom prst="rect">
            <a:avLst/>
          </a:prstGeom>
        </p:spPr>
      </p:pic>
    </p:spTree>
    <p:extLst>
      <p:ext uri="{BB962C8B-B14F-4D97-AF65-F5344CB8AC3E}">
        <p14:creationId xmlns:p14="http://schemas.microsoft.com/office/powerpoint/2010/main" val="101423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60234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6513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6"/>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41828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solidFill>
            <a:schemeClr val="accent1"/>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40627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38863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nchor="ctr" anchorCtr="0"/>
          <a:lstStyle>
            <a:lvl1pPr algn="ctr">
              <a:defRPr/>
            </a:lvl1p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17461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1416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850536" y="6324600"/>
            <a:ext cx="472440" cy="365760"/>
          </a:xfrm>
          <a:prstGeom prst="rect">
            <a:avLst/>
          </a:prstGeom>
          <a:noFill/>
          <a:ln w="9525">
            <a:noFill/>
            <a:miter lim="800000"/>
            <a:headEnd/>
            <a:tailEnd/>
          </a:ln>
          <a:effectLst/>
        </p:spPr>
        <p:txBody>
          <a:bodyPr wrap="none" lIns="0" tIns="0" rIns="0" bIns="0" anchor="ctr" anchorCtr="0">
            <a:normAutofit/>
          </a:bodyPr>
          <a:lstStyle/>
          <a:p>
            <a:pPr algn="l">
              <a:defRPr/>
            </a:pPr>
            <a:fld id="{C08E5819-54B1-418D-9241-92F644D79DBB}" type="slidenum">
              <a:rPr lang="en-US" sz="1400" b="0" smtClean="0">
                <a:solidFill>
                  <a:schemeClr val="accent2"/>
                </a:solidFill>
                <a:latin typeface="+mn-lt"/>
              </a:rPr>
              <a:pPr algn="l">
                <a:defRPr/>
              </a:pPr>
              <a:t>‹#›</a:t>
            </a:fld>
            <a:r>
              <a:rPr lang="en-US" sz="1400" b="0" dirty="0">
                <a:solidFill>
                  <a:schemeClr val="accent2"/>
                </a:solidFill>
                <a:latin typeface="+mn-lt"/>
              </a:rPr>
              <a:t>  |</a:t>
            </a:r>
          </a:p>
        </p:txBody>
      </p:sp>
      <p:sp>
        <p:nvSpPr>
          <p:cNvPr id="7" name="Rectangle 5"/>
          <p:cNvSpPr>
            <a:spLocks noGrp="1" noChangeArrowheads="1"/>
          </p:cNvSpPr>
          <p:nvPr>
            <p:ph type="ftr" sz="quarter" idx="3"/>
          </p:nvPr>
        </p:nvSpPr>
        <p:spPr>
          <a:xfrm>
            <a:off x="1524000" y="6324600"/>
            <a:ext cx="76800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cxnSp>
        <p:nvCxnSpPr>
          <p:cNvPr id="18" name="Straight Connector 17"/>
          <p:cNvCxnSpPr>
            <a:cxnSpLocks/>
          </p:cNvCxnSpPr>
          <p:nvPr/>
        </p:nvCxnSpPr>
        <p:spPr>
          <a:xfrm>
            <a:off x="883920" y="6244862"/>
            <a:ext cx="8260080" cy="0"/>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EADE440-52DC-96CE-987C-02D7261754CB}"/>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9247462" y="6110157"/>
            <a:ext cx="2639738" cy="671639"/>
          </a:xfrm>
          <a:prstGeom prst="rect">
            <a:avLst/>
          </a:prstGeom>
        </p:spPr>
      </p:pic>
    </p:spTree>
    <p:extLst>
      <p:ext uri="{BB962C8B-B14F-4D97-AF65-F5344CB8AC3E}">
        <p14:creationId xmlns:p14="http://schemas.microsoft.com/office/powerpoint/2010/main" val="305905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883920" y="1434404"/>
            <a:ext cx="10424160" cy="461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Rectangle 11"/>
          <p:cNvSpPr>
            <a:spLocks noChangeArrowheads="1"/>
          </p:cNvSpPr>
          <p:nvPr/>
        </p:nvSpPr>
        <p:spPr bwMode="auto">
          <a:xfrm>
            <a:off x="850536" y="6324600"/>
            <a:ext cx="472440" cy="365760"/>
          </a:xfrm>
          <a:prstGeom prst="rect">
            <a:avLst/>
          </a:prstGeom>
          <a:noFill/>
          <a:ln w="9525">
            <a:noFill/>
            <a:miter lim="800000"/>
            <a:headEnd/>
            <a:tailEnd/>
          </a:ln>
          <a:effectLst/>
        </p:spPr>
        <p:txBody>
          <a:bodyPr wrap="none" lIns="0" tIns="0" rIns="0" bIns="0" anchor="ctr" anchorCtr="0">
            <a:normAutofit/>
          </a:bodyPr>
          <a:lstStyle/>
          <a:p>
            <a:pPr algn="l">
              <a:defRPr/>
            </a:pPr>
            <a:fld id="{C08E5819-54B1-418D-9241-92F644D79DBB}" type="slidenum">
              <a:rPr lang="en-US" sz="1400" b="0" smtClean="0">
                <a:solidFill>
                  <a:schemeClr val="accent2"/>
                </a:solidFill>
                <a:latin typeface="+mn-lt"/>
              </a:rPr>
              <a:pPr algn="l">
                <a:defRPr/>
              </a:pPr>
              <a:t>‹#›</a:t>
            </a:fld>
            <a:r>
              <a:rPr lang="en-US" sz="1400" b="0" dirty="0">
                <a:solidFill>
                  <a:schemeClr val="accent2"/>
                </a:solidFill>
                <a:latin typeface="+mn-lt"/>
              </a:rPr>
              <a:t>  |</a:t>
            </a:r>
          </a:p>
        </p:txBody>
      </p:sp>
      <p:sp>
        <p:nvSpPr>
          <p:cNvPr id="7" name="Rectangle 5"/>
          <p:cNvSpPr>
            <a:spLocks noGrp="1" noChangeArrowheads="1"/>
          </p:cNvSpPr>
          <p:nvPr>
            <p:ph type="ftr" sz="quarter" idx="3"/>
          </p:nvPr>
        </p:nvSpPr>
        <p:spPr>
          <a:xfrm>
            <a:off x="1524000" y="6324600"/>
            <a:ext cx="76800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cxnSp>
        <p:nvCxnSpPr>
          <p:cNvPr id="18" name="Straight Connector 17"/>
          <p:cNvCxnSpPr>
            <a:cxnSpLocks/>
          </p:cNvCxnSpPr>
          <p:nvPr/>
        </p:nvCxnSpPr>
        <p:spPr>
          <a:xfrm>
            <a:off x="883920" y="6244862"/>
            <a:ext cx="8260080" cy="0"/>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EADE440-52DC-96CE-987C-02D7261754C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247462" y="6110157"/>
            <a:ext cx="2639738" cy="671639"/>
          </a:xfrm>
          <a:prstGeom prst="rect">
            <a:avLst/>
          </a:prstGeom>
        </p:spPr>
      </p:pic>
      <p:pic>
        <p:nvPicPr>
          <p:cNvPr id="3" name="Picture 2">
            <a:extLst>
              <a:ext uri="{FF2B5EF4-FFF2-40B4-BE49-F238E27FC236}">
                <a16:creationId xmlns:a16="http://schemas.microsoft.com/office/drawing/2014/main" id="{3326E504-3420-A305-158E-F7229ED45D5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spTree>
    <p:extLst>
      <p:ext uri="{BB962C8B-B14F-4D97-AF65-F5344CB8AC3E}">
        <p14:creationId xmlns:p14="http://schemas.microsoft.com/office/powerpoint/2010/main" val="4235654875"/>
      </p:ext>
    </p:extLst>
  </p:cSld>
  <p:clrMap bg1="lt1" tx1="dk1" bg2="lt2" tx2="dk2" accent1="accent1" accent2="accent2" accent3="accent3" accent4="accent4" accent5="accent5" accent6="accent6" hlink="hlink" folHlink="folHlink"/>
  <p:sldLayoutIdLst>
    <p:sldLayoutId id="2147483699" r:id="rId1"/>
    <p:sldLayoutId id="2147483685" r:id="rId2"/>
    <p:sldLayoutId id="2147483701" r:id="rId3"/>
    <p:sldLayoutId id="2147483690" r:id="rId4"/>
    <p:sldLayoutId id="2147483700" r:id="rId5"/>
    <p:sldLayoutId id="2147483697" r:id="rId6"/>
    <p:sldLayoutId id="2147483698" r:id="rId7"/>
    <p:sldLayoutId id="2147483702" r:id="rId8"/>
  </p:sldLayoutIdLst>
  <p:txStyles>
    <p:titleStyle>
      <a:lvl1pPr algn="l" rtl="0" eaLnBrk="1" fontAlgn="base" hangingPunct="1">
        <a:spcBef>
          <a:spcPct val="0"/>
        </a:spcBef>
        <a:spcAft>
          <a:spcPct val="0"/>
        </a:spcAft>
        <a:defRPr sz="3600" b="1" cap="all" normalizeH="0" baseline="0">
          <a:solidFill>
            <a:schemeClr val="tx2"/>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BC6F-7BDD-D485-2FB0-B99990C3A6D9}"/>
              </a:ext>
            </a:extLst>
          </p:cNvPr>
          <p:cNvSpPr>
            <a:spLocks noGrp="1"/>
          </p:cNvSpPr>
          <p:nvPr>
            <p:ph type="title"/>
          </p:nvPr>
        </p:nvSpPr>
        <p:spPr/>
        <p:txBody>
          <a:bodyPr/>
          <a:lstStyle/>
          <a:p>
            <a:r>
              <a:rPr lang="en-US" dirty="0"/>
              <a:t>Challenges in Conducting PI in Urban Areas</a:t>
            </a:r>
          </a:p>
        </p:txBody>
      </p:sp>
      <p:sp>
        <p:nvSpPr>
          <p:cNvPr id="3" name="Content Placeholder 2">
            <a:extLst>
              <a:ext uri="{FF2B5EF4-FFF2-40B4-BE49-F238E27FC236}">
                <a16:creationId xmlns:a16="http://schemas.microsoft.com/office/drawing/2014/main" id="{FEC6617F-8590-22CB-52A1-8EE5DC6538D1}"/>
              </a:ext>
            </a:extLst>
          </p:cNvPr>
          <p:cNvSpPr>
            <a:spLocks noGrp="1"/>
          </p:cNvSpPr>
          <p:nvPr>
            <p:ph sz="quarter" idx="11"/>
          </p:nvPr>
        </p:nvSpPr>
        <p:spPr/>
        <p:txBody>
          <a:bodyPr/>
          <a:lstStyle/>
          <a:p>
            <a:r>
              <a:rPr lang="en-US" dirty="0"/>
              <a:t>Anthony Pankala, P.E.</a:t>
            </a:r>
          </a:p>
          <a:p>
            <a:r>
              <a:rPr lang="en-US" dirty="0"/>
              <a:t>ODOT District 8 Environmental Engineer</a:t>
            </a:r>
          </a:p>
        </p:txBody>
      </p:sp>
    </p:spTree>
    <p:extLst>
      <p:ext uri="{BB962C8B-B14F-4D97-AF65-F5344CB8AC3E}">
        <p14:creationId xmlns:p14="http://schemas.microsoft.com/office/powerpoint/2010/main" val="341462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6755363" cy="3493845"/>
          </a:xfrm>
        </p:spPr>
        <p:txBody>
          <a:bodyPr/>
          <a:lstStyle/>
          <a:p>
            <a:r>
              <a:rPr lang="en-US" sz="5400" dirty="0"/>
              <a:t>Public Notification – </a:t>
            </a:r>
            <a:endParaRPr lang="en-US" sz="4200" dirty="0"/>
          </a:p>
          <a:p>
            <a:pPr lvl="1"/>
            <a:endParaRPr lang="en-US" sz="42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spTree>
    <p:extLst>
      <p:ext uri="{BB962C8B-B14F-4D97-AF65-F5344CB8AC3E}">
        <p14:creationId xmlns:p14="http://schemas.microsoft.com/office/powerpoint/2010/main" val="8102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6755363" cy="1281121"/>
          </a:xfrm>
        </p:spPr>
        <p:txBody>
          <a:bodyPr/>
          <a:lstStyle/>
          <a:p>
            <a:r>
              <a:rPr lang="en-US" sz="5400" dirty="0"/>
              <a:t>Public Notification – </a:t>
            </a:r>
            <a:endParaRPr lang="en-US" sz="4200" dirty="0"/>
          </a:p>
          <a:p>
            <a:pPr lvl="1"/>
            <a:endParaRPr lang="en-US" sz="42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sp>
        <p:nvSpPr>
          <p:cNvPr id="6" name="TextBox 5">
            <a:extLst>
              <a:ext uri="{FF2B5EF4-FFF2-40B4-BE49-F238E27FC236}">
                <a16:creationId xmlns:a16="http://schemas.microsoft.com/office/drawing/2014/main" id="{AD44611A-155C-CAF7-9FE6-0DD1164869F9}"/>
              </a:ext>
            </a:extLst>
          </p:cNvPr>
          <p:cNvSpPr txBox="1"/>
          <p:nvPr/>
        </p:nvSpPr>
        <p:spPr>
          <a:xfrm>
            <a:off x="1109315" y="2136338"/>
            <a:ext cx="6216242" cy="2585323"/>
          </a:xfrm>
          <a:prstGeom prst="rect">
            <a:avLst/>
          </a:prstGeom>
          <a:noFill/>
        </p:spPr>
        <p:txBody>
          <a:bodyPr wrap="square">
            <a:spAutoFit/>
          </a:bodyPr>
          <a:lstStyle/>
          <a:p>
            <a:pPr marR="0" lvl="0" algn="ctr" defTabSz="914400" rtl="0" eaLnBrk="1" fontAlgn="base" latinLnBrk="0" hangingPunct="1">
              <a:lnSpc>
                <a:spcPct val="100000"/>
              </a:lnSpc>
              <a:spcBef>
                <a:spcPct val="20000"/>
              </a:spcBef>
              <a:spcAft>
                <a:spcPct val="0"/>
              </a:spcAft>
              <a:buClrTx/>
              <a:buSzTx/>
              <a:tabLst/>
              <a:defRPr/>
            </a:pPr>
            <a:r>
              <a:rPr kumimoji="0" lang="en-US" sz="5400" b="1" i="0" u="none" strike="noStrike" kern="0" cap="none" spc="0" normalizeH="0" baseline="0" noProof="0" dirty="0">
                <a:ln>
                  <a:noFill/>
                </a:ln>
                <a:solidFill>
                  <a:srgbClr val="000000"/>
                </a:solidFill>
                <a:effectLst/>
                <a:uLnTx/>
                <a:uFillTx/>
                <a:latin typeface="Source Sans 3"/>
                <a:ea typeface="+mn-ea"/>
                <a:cs typeface="+mn-cs"/>
              </a:rPr>
              <a:t>More than just meeting minimum requirements!!!</a:t>
            </a:r>
          </a:p>
        </p:txBody>
      </p:sp>
    </p:spTree>
    <p:extLst>
      <p:ext uri="{BB962C8B-B14F-4D97-AF65-F5344CB8AC3E}">
        <p14:creationId xmlns:p14="http://schemas.microsoft.com/office/powerpoint/2010/main" val="320801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7415012" cy="4906964"/>
          </a:xfrm>
        </p:spPr>
        <p:txBody>
          <a:bodyPr/>
          <a:lstStyle/>
          <a:p>
            <a:r>
              <a:rPr lang="en-US" sz="5400" dirty="0"/>
              <a:t>Public Notification – </a:t>
            </a:r>
          </a:p>
          <a:p>
            <a:pPr lvl="1"/>
            <a:r>
              <a:rPr lang="en-US" sz="3600" dirty="0"/>
              <a:t>Social Media Posts (weekly!)</a:t>
            </a:r>
          </a:p>
          <a:p>
            <a:pPr lvl="2"/>
            <a:endParaRPr lang="en-US" sz="3000" dirty="0"/>
          </a:p>
          <a:p>
            <a:pPr lvl="2"/>
            <a:endParaRPr lang="en-US" sz="3000" dirty="0"/>
          </a:p>
          <a:p>
            <a:pPr lvl="1"/>
            <a:endParaRPr lang="en-US" sz="42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15B6E940-6CF7-F49C-17F3-759ADF551B5D}"/>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6" name="Parallelogram 5">
            <a:extLst>
              <a:ext uri="{FF2B5EF4-FFF2-40B4-BE49-F238E27FC236}">
                <a16:creationId xmlns:a16="http://schemas.microsoft.com/office/drawing/2014/main" id="{1806663C-5CB2-4149-A6C8-9FA7A92F6276}"/>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2656897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7415012" cy="4906964"/>
          </a:xfrm>
        </p:spPr>
        <p:txBody>
          <a:bodyPr/>
          <a:lstStyle/>
          <a:p>
            <a:r>
              <a:rPr lang="en-US" sz="5400" dirty="0"/>
              <a:t>Public Notification – </a:t>
            </a:r>
          </a:p>
          <a:p>
            <a:pPr lvl="1"/>
            <a:r>
              <a:rPr lang="en-US" sz="3600" dirty="0"/>
              <a:t>Social Media Posts (weekly!)</a:t>
            </a:r>
          </a:p>
          <a:p>
            <a:pPr lvl="2"/>
            <a:r>
              <a:rPr lang="en-US" sz="3600" dirty="0"/>
              <a:t>Facebook</a:t>
            </a:r>
          </a:p>
          <a:p>
            <a:pPr lvl="2"/>
            <a:endParaRPr lang="en-US" sz="3000" dirty="0"/>
          </a:p>
          <a:p>
            <a:pPr lvl="2"/>
            <a:endParaRPr lang="en-US" sz="3000" dirty="0"/>
          </a:p>
          <a:p>
            <a:pPr lvl="1"/>
            <a:endParaRPr lang="en-US" sz="42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15B6E940-6CF7-F49C-17F3-759ADF551B5D}"/>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6" name="Parallelogram 5">
            <a:extLst>
              <a:ext uri="{FF2B5EF4-FFF2-40B4-BE49-F238E27FC236}">
                <a16:creationId xmlns:a16="http://schemas.microsoft.com/office/drawing/2014/main" id="{1806663C-5CB2-4149-A6C8-9FA7A92F6276}"/>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156264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7415012" cy="4906964"/>
          </a:xfrm>
        </p:spPr>
        <p:txBody>
          <a:bodyPr/>
          <a:lstStyle/>
          <a:p>
            <a:r>
              <a:rPr lang="en-US" sz="5400" dirty="0"/>
              <a:t>Public Notification – </a:t>
            </a:r>
          </a:p>
          <a:p>
            <a:pPr lvl="1"/>
            <a:r>
              <a:rPr lang="en-US" sz="3600" dirty="0"/>
              <a:t>Social Media Posts (weekly!)</a:t>
            </a:r>
          </a:p>
          <a:p>
            <a:pPr lvl="2"/>
            <a:r>
              <a:rPr lang="en-US" sz="3600" dirty="0"/>
              <a:t>Facebook</a:t>
            </a:r>
          </a:p>
          <a:p>
            <a:pPr lvl="2"/>
            <a:r>
              <a:rPr lang="en-US" sz="3600" dirty="0"/>
              <a:t>X (Formerly Twitter)</a:t>
            </a:r>
          </a:p>
          <a:p>
            <a:pPr lvl="2"/>
            <a:endParaRPr lang="en-US" sz="3000" dirty="0"/>
          </a:p>
          <a:p>
            <a:pPr lvl="2"/>
            <a:endParaRPr lang="en-US" sz="3000" dirty="0"/>
          </a:p>
          <a:p>
            <a:pPr lvl="1"/>
            <a:endParaRPr lang="en-US" sz="42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15B6E940-6CF7-F49C-17F3-759ADF551B5D}"/>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6" name="Parallelogram 5">
            <a:extLst>
              <a:ext uri="{FF2B5EF4-FFF2-40B4-BE49-F238E27FC236}">
                <a16:creationId xmlns:a16="http://schemas.microsoft.com/office/drawing/2014/main" id="{1806663C-5CB2-4149-A6C8-9FA7A92F6276}"/>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63148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7415012" cy="4906964"/>
          </a:xfrm>
        </p:spPr>
        <p:txBody>
          <a:bodyPr/>
          <a:lstStyle/>
          <a:p>
            <a:r>
              <a:rPr lang="en-US" sz="5400" dirty="0"/>
              <a:t>Public Notification – </a:t>
            </a:r>
          </a:p>
          <a:p>
            <a:pPr lvl="1"/>
            <a:r>
              <a:rPr lang="en-US" sz="3600" dirty="0"/>
              <a:t>Social Media Posts (weekly!)</a:t>
            </a:r>
          </a:p>
          <a:p>
            <a:pPr lvl="2"/>
            <a:r>
              <a:rPr lang="en-US" sz="3600" dirty="0"/>
              <a:t>Facebook</a:t>
            </a:r>
          </a:p>
          <a:p>
            <a:pPr lvl="2"/>
            <a:r>
              <a:rPr lang="en-US" sz="3600" dirty="0"/>
              <a:t>X (Formerly Twitter)</a:t>
            </a:r>
          </a:p>
          <a:p>
            <a:pPr lvl="2"/>
            <a:r>
              <a:rPr lang="en-US" sz="3600" dirty="0" err="1"/>
              <a:t>NextDoor</a:t>
            </a:r>
            <a:endParaRPr lang="en-US" sz="3600" dirty="0"/>
          </a:p>
          <a:p>
            <a:pPr lvl="2"/>
            <a:endParaRPr lang="en-US" sz="3000" dirty="0"/>
          </a:p>
          <a:p>
            <a:pPr lvl="2"/>
            <a:endParaRPr lang="en-US" sz="3000" dirty="0"/>
          </a:p>
          <a:p>
            <a:pPr lvl="1"/>
            <a:endParaRPr lang="en-US" sz="42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15B6E940-6CF7-F49C-17F3-759ADF551B5D}"/>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6" name="Parallelogram 5">
            <a:extLst>
              <a:ext uri="{FF2B5EF4-FFF2-40B4-BE49-F238E27FC236}">
                <a16:creationId xmlns:a16="http://schemas.microsoft.com/office/drawing/2014/main" id="{1806663C-5CB2-4149-A6C8-9FA7A92F6276}"/>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147476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6652727" cy="2766058"/>
          </a:xfrm>
        </p:spPr>
        <p:txBody>
          <a:bodyPr/>
          <a:lstStyle/>
          <a:p>
            <a:r>
              <a:rPr lang="en-US" sz="5400" dirty="0"/>
              <a:t>Public Notification – </a:t>
            </a:r>
          </a:p>
          <a:p>
            <a:pPr lvl="1"/>
            <a:r>
              <a:rPr lang="en-US" sz="4200" dirty="0"/>
              <a:t>Community Council </a:t>
            </a:r>
          </a:p>
          <a:p>
            <a:pPr lvl="1"/>
            <a:endParaRPr lang="en-US" sz="3000" dirty="0"/>
          </a:p>
          <a:p>
            <a:pPr lvl="2"/>
            <a:endParaRPr lang="en-US" sz="3000" dirty="0"/>
          </a:p>
          <a:p>
            <a:pPr lvl="2"/>
            <a:endParaRPr lang="en-US" sz="3000" dirty="0"/>
          </a:p>
          <a:p>
            <a:pPr lvl="1"/>
            <a:endParaRPr lang="en-US" sz="42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9" name="Picture 8">
            <a:extLst>
              <a:ext uri="{FF2B5EF4-FFF2-40B4-BE49-F238E27FC236}">
                <a16:creationId xmlns:a16="http://schemas.microsoft.com/office/drawing/2014/main" id="{DDE21FAF-822F-FFFA-6454-38446CE8B03C}"/>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10" name="Parallelogram 9">
            <a:extLst>
              <a:ext uri="{FF2B5EF4-FFF2-40B4-BE49-F238E27FC236}">
                <a16:creationId xmlns:a16="http://schemas.microsoft.com/office/drawing/2014/main" id="{C5252CEA-338E-7444-786E-74AD05E6877C}"/>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419328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7"/>
            <a:ext cx="7129786" cy="3535855"/>
          </a:xfrm>
        </p:spPr>
        <p:txBody>
          <a:bodyPr/>
          <a:lstStyle/>
          <a:p>
            <a:r>
              <a:rPr lang="en-US" sz="5400" dirty="0"/>
              <a:t>Public Notification – </a:t>
            </a:r>
          </a:p>
          <a:p>
            <a:pPr lvl="1"/>
            <a:r>
              <a:rPr lang="en-US" sz="4200" dirty="0"/>
              <a:t>Community Council </a:t>
            </a:r>
          </a:p>
          <a:p>
            <a:pPr lvl="1"/>
            <a:r>
              <a:rPr lang="en-US" sz="4200" dirty="0"/>
              <a:t>Community Organizations</a:t>
            </a:r>
          </a:p>
          <a:p>
            <a:pPr lvl="1"/>
            <a:endParaRPr lang="en-US" sz="3000" dirty="0"/>
          </a:p>
          <a:p>
            <a:pPr lvl="2"/>
            <a:endParaRPr lang="en-US" sz="30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EE2BDEC1-54D9-8728-54E9-44274D3059AA}"/>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9" name="Parallelogram 8">
            <a:extLst>
              <a:ext uri="{FF2B5EF4-FFF2-40B4-BE49-F238E27FC236}">
                <a16:creationId xmlns:a16="http://schemas.microsoft.com/office/drawing/2014/main" id="{E5646334-83D1-C11A-AD23-BFF4EC791B15}"/>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29505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7"/>
            <a:ext cx="6811005" cy="3151865"/>
          </a:xfrm>
        </p:spPr>
        <p:txBody>
          <a:bodyPr/>
          <a:lstStyle/>
          <a:p>
            <a:r>
              <a:rPr lang="en-US" sz="5400" dirty="0"/>
              <a:t>Public Notification – </a:t>
            </a:r>
          </a:p>
          <a:p>
            <a:pPr lvl="1"/>
            <a:r>
              <a:rPr lang="en-US" sz="4200" dirty="0"/>
              <a:t>Community Council </a:t>
            </a:r>
          </a:p>
          <a:p>
            <a:pPr lvl="1"/>
            <a:r>
              <a:rPr lang="en-US" sz="4200" dirty="0"/>
              <a:t>Community Organizations</a:t>
            </a:r>
          </a:p>
          <a:p>
            <a:pPr lvl="1"/>
            <a:r>
              <a:rPr lang="en-US" sz="4200" dirty="0"/>
              <a:t>Advocacy groups</a:t>
            </a:r>
          </a:p>
          <a:p>
            <a:pPr marL="457200" lvl="1" indent="0">
              <a:buNone/>
            </a:pPr>
            <a:endParaRPr lang="en-US" sz="30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01720D89-8CBA-520B-1D35-FCC3B77B8EBB}"/>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9" name="Parallelogram 8">
            <a:extLst>
              <a:ext uri="{FF2B5EF4-FFF2-40B4-BE49-F238E27FC236}">
                <a16:creationId xmlns:a16="http://schemas.microsoft.com/office/drawing/2014/main" id="{296BD0E7-13AE-2D7C-4197-5EEE25DB3184}"/>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248840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7"/>
            <a:ext cx="6652727" cy="3151865"/>
          </a:xfrm>
        </p:spPr>
        <p:txBody>
          <a:bodyPr/>
          <a:lstStyle/>
          <a:p>
            <a:r>
              <a:rPr lang="en-US" sz="5400" dirty="0"/>
              <a:t>Public Notification – </a:t>
            </a:r>
          </a:p>
          <a:p>
            <a:pPr lvl="1"/>
            <a:r>
              <a:rPr lang="en-US" sz="4200" dirty="0"/>
              <a:t>Fliers</a:t>
            </a:r>
          </a:p>
          <a:p>
            <a:pPr marL="457200" lvl="1" indent="0">
              <a:buNone/>
            </a:pPr>
            <a:endParaRPr lang="en-US" sz="30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01720D89-8CBA-520B-1D35-FCC3B77B8EBB}"/>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9" name="Parallelogram 8">
            <a:extLst>
              <a:ext uri="{FF2B5EF4-FFF2-40B4-BE49-F238E27FC236}">
                <a16:creationId xmlns:a16="http://schemas.microsoft.com/office/drawing/2014/main" id="{296BD0E7-13AE-2D7C-4197-5EEE25DB3184}"/>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329893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2317-3C9E-F883-DA77-F3E1276E225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2F63F36-6F27-7E81-8377-F75C1C684853}"/>
              </a:ext>
            </a:extLst>
          </p:cNvPr>
          <p:cNvSpPr>
            <a:spLocks noGrp="1"/>
          </p:cNvSpPr>
          <p:nvPr>
            <p:ph idx="1"/>
          </p:nvPr>
        </p:nvSpPr>
        <p:spPr>
          <a:xfrm>
            <a:off x="838200" y="1143000"/>
            <a:ext cx="6594446" cy="4906964"/>
          </a:xfrm>
        </p:spPr>
        <p:txBody>
          <a:bodyPr/>
          <a:lstStyle/>
          <a:p>
            <a:r>
              <a:rPr lang="en-US" dirty="0"/>
              <a:t>Keys to have a successful PI Meeting (Urban)</a:t>
            </a:r>
          </a:p>
          <a:p>
            <a:pPr lvl="1"/>
            <a:r>
              <a:rPr lang="en-US" dirty="0"/>
              <a:t>Virtual Open House</a:t>
            </a:r>
          </a:p>
          <a:p>
            <a:pPr lvl="1"/>
            <a:r>
              <a:rPr lang="en-US" dirty="0"/>
              <a:t>Public Notification </a:t>
            </a:r>
          </a:p>
          <a:p>
            <a:r>
              <a:rPr lang="en-US" dirty="0"/>
              <a:t>Dealing with a successful VPI</a:t>
            </a:r>
          </a:p>
          <a:p>
            <a:pPr lvl="1"/>
            <a:r>
              <a:rPr lang="en-US" dirty="0"/>
              <a:t>Strategies for handling comments</a:t>
            </a:r>
          </a:p>
          <a:p>
            <a:pPr lvl="1"/>
            <a:r>
              <a:rPr lang="en-US" dirty="0"/>
              <a:t>Concentrating feedback</a:t>
            </a:r>
          </a:p>
          <a:p>
            <a:pPr lvl="1"/>
            <a:r>
              <a:rPr lang="en-US" dirty="0"/>
              <a:t>Use </a:t>
            </a:r>
            <a:r>
              <a:rPr lang="en-US" dirty="0" err="1"/>
              <a:t>PublicInput’s</a:t>
            </a:r>
            <a:r>
              <a:rPr lang="en-US" dirty="0"/>
              <a:t> “tag” feature</a:t>
            </a:r>
          </a:p>
        </p:txBody>
      </p:sp>
      <p:pic>
        <p:nvPicPr>
          <p:cNvPr id="1026" name="Picture 2">
            <a:extLst>
              <a:ext uri="{FF2B5EF4-FFF2-40B4-BE49-F238E27FC236}">
                <a16:creationId xmlns:a16="http://schemas.microsoft.com/office/drawing/2014/main" id="{2C70601C-22D3-B95E-C8EA-9DF20EFB0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331927"/>
            <a:ext cx="47625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9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7"/>
            <a:ext cx="6652727" cy="3151865"/>
          </a:xfrm>
        </p:spPr>
        <p:txBody>
          <a:bodyPr/>
          <a:lstStyle/>
          <a:p>
            <a:r>
              <a:rPr lang="en-US" sz="5400" dirty="0"/>
              <a:t>Public Notification – </a:t>
            </a:r>
          </a:p>
          <a:p>
            <a:pPr lvl="1"/>
            <a:r>
              <a:rPr lang="en-US" sz="4200" dirty="0"/>
              <a:t>Fliers</a:t>
            </a:r>
          </a:p>
          <a:p>
            <a:pPr lvl="1"/>
            <a:r>
              <a:rPr lang="en-US" sz="4200" dirty="0"/>
              <a:t>Postcards </a:t>
            </a:r>
          </a:p>
          <a:p>
            <a:pPr lvl="2"/>
            <a:r>
              <a:rPr lang="en-US" sz="3600" dirty="0"/>
              <a:t>Every Door Direct Mail</a:t>
            </a:r>
          </a:p>
          <a:p>
            <a:pPr marL="457200" lvl="1" indent="0">
              <a:buNone/>
            </a:pPr>
            <a:endParaRPr lang="en-US" sz="3000" dirty="0"/>
          </a:p>
        </p:txBody>
      </p:sp>
      <p:pic>
        <p:nvPicPr>
          <p:cNvPr id="3" name="Picture 2" descr="A person in a suit with a megaphone&#10;&#10;Description automatically generated">
            <a:extLst>
              <a:ext uri="{FF2B5EF4-FFF2-40B4-BE49-F238E27FC236}">
                <a16:creationId xmlns:a16="http://schemas.microsoft.com/office/drawing/2014/main" id="{8BED33D6-B22B-2F9A-FFE0-57331002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59" y="2176943"/>
            <a:ext cx="3581400" cy="3605279"/>
          </a:xfrm>
          <a:prstGeom prst="rect">
            <a:avLst/>
          </a:prstGeom>
        </p:spPr>
      </p:pic>
      <p:pic>
        <p:nvPicPr>
          <p:cNvPr id="2" name="Picture 1">
            <a:extLst>
              <a:ext uri="{FF2B5EF4-FFF2-40B4-BE49-F238E27FC236}">
                <a16:creationId xmlns:a16="http://schemas.microsoft.com/office/drawing/2014/main" id="{01720D89-8CBA-520B-1D35-FCC3B77B8EBB}"/>
              </a:ext>
            </a:extLst>
          </p:cNvPr>
          <p:cNvPicPr>
            <a:picLocks noChangeAspect="1"/>
          </p:cNvPicPr>
          <p:nvPr/>
        </p:nvPicPr>
        <p:blipFill>
          <a:blip r:embed="rId4"/>
          <a:stretch>
            <a:fillRect/>
          </a:stretch>
        </p:blipFill>
        <p:spPr>
          <a:xfrm>
            <a:off x="1055424" y="5686529"/>
            <a:ext cx="1188823" cy="481626"/>
          </a:xfrm>
          <a:prstGeom prst="rect">
            <a:avLst/>
          </a:prstGeom>
        </p:spPr>
      </p:pic>
      <p:sp>
        <p:nvSpPr>
          <p:cNvPr id="9" name="Parallelogram 8">
            <a:extLst>
              <a:ext uri="{FF2B5EF4-FFF2-40B4-BE49-F238E27FC236}">
                <a16:creationId xmlns:a16="http://schemas.microsoft.com/office/drawing/2014/main" id="{296BD0E7-13AE-2D7C-4197-5EEE25DB3184}"/>
              </a:ext>
            </a:extLst>
          </p:cNvPr>
          <p:cNvSpPr/>
          <p:nvPr/>
        </p:nvSpPr>
        <p:spPr>
          <a:xfrm rot="21352855">
            <a:off x="1001372" y="4807744"/>
            <a:ext cx="5943600" cy="762000"/>
          </a:xfrm>
          <a:prstGeom prst="parallelogram">
            <a:avLst/>
          </a:prstGeom>
          <a:solidFill>
            <a:srgbClr val="009969"/>
          </a:solidFill>
          <a:ln w="25400" cap="flat" cmpd="sng" algn="ctr">
            <a:solidFill>
              <a:srgbClr val="00684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rebuchet MS" panose="020B0603020202020204"/>
                <a:ea typeface="+mn-ea"/>
                <a:cs typeface="+mn-cs"/>
              </a:rPr>
              <a:t>SPREAD THE WORD!</a:t>
            </a:r>
          </a:p>
        </p:txBody>
      </p:sp>
    </p:spTree>
    <p:extLst>
      <p:ext uri="{BB962C8B-B14F-4D97-AF65-F5344CB8AC3E}">
        <p14:creationId xmlns:p14="http://schemas.microsoft.com/office/powerpoint/2010/main" val="341196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pic>
        <p:nvPicPr>
          <p:cNvPr id="2050" name="Picture 2">
            <a:extLst>
              <a:ext uri="{FF2B5EF4-FFF2-40B4-BE49-F238E27FC236}">
                <a16:creationId xmlns:a16="http://schemas.microsoft.com/office/drawing/2014/main" id="{35BAC165-C094-6A8C-E0B5-6EFF73D326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2643" y="2094285"/>
            <a:ext cx="6626714" cy="39053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4">
            <a:extLst>
              <a:ext uri="{FF2B5EF4-FFF2-40B4-BE49-F238E27FC236}">
                <a16:creationId xmlns:a16="http://schemas.microsoft.com/office/drawing/2014/main" id="{4CB4C6BF-4AD3-54C4-5DE9-BAAC45B2BAD9}"/>
              </a:ext>
            </a:extLst>
          </p:cNvPr>
          <p:cNvSpPr txBox="1">
            <a:spLocks/>
          </p:cNvSpPr>
          <p:nvPr/>
        </p:nvSpPr>
        <p:spPr bwMode="auto">
          <a:xfrm>
            <a:off x="134225" y="1124124"/>
            <a:ext cx="11660696" cy="4758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lgn="ctr">
              <a:buFont typeface="Arial" panose="020B0604020202020204" pitchFamily="34" charset="0"/>
              <a:buNone/>
            </a:pPr>
            <a:r>
              <a:rPr lang="en-US" sz="5400" kern="0" dirty="0"/>
              <a:t>What to do with all the feedback!?!</a:t>
            </a:r>
          </a:p>
        </p:txBody>
      </p:sp>
    </p:spTree>
    <p:extLst>
      <p:ext uri="{BB962C8B-B14F-4D97-AF65-F5344CB8AC3E}">
        <p14:creationId xmlns:p14="http://schemas.microsoft.com/office/powerpoint/2010/main" val="611639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5F8A7-4086-E516-B2FE-7DA6A037DFB8}"/>
              </a:ext>
            </a:extLst>
          </p:cNvPr>
          <p:cNvPicPr>
            <a:picLocks noChangeAspect="1"/>
          </p:cNvPicPr>
          <p:nvPr/>
        </p:nvPicPr>
        <p:blipFill rotWithShape="1">
          <a:blip r:embed="rId3"/>
          <a:srcRect l="5032" r="20016"/>
          <a:stretch/>
        </p:blipFill>
        <p:spPr>
          <a:xfrm>
            <a:off x="7249029" y="1394201"/>
            <a:ext cx="4783494" cy="4254759"/>
          </a:xfrm>
          <a:prstGeom prst="rect">
            <a:avLst/>
          </a:prstGeom>
        </p:spPr>
      </p:pic>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536895" y="975518"/>
            <a:ext cx="7944374" cy="4906964"/>
          </a:xfrm>
        </p:spPr>
        <p:txBody>
          <a:bodyPr/>
          <a:lstStyle/>
          <a:p>
            <a:pPr lvl="1"/>
            <a:r>
              <a:rPr lang="en-US" sz="5400" dirty="0"/>
              <a:t>Strategies for handling comments</a:t>
            </a:r>
          </a:p>
          <a:p>
            <a:endParaRPr lang="en-US" sz="5400" dirty="0"/>
          </a:p>
        </p:txBody>
      </p:sp>
      <p:sp>
        <p:nvSpPr>
          <p:cNvPr id="8" name="Right Triangle 7">
            <a:extLst>
              <a:ext uri="{FF2B5EF4-FFF2-40B4-BE49-F238E27FC236}">
                <a16:creationId xmlns:a16="http://schemas.microsoft.com/office/drawing/2014/main" id="{1D1DF4F7-B80F-98C8-398E-2386EB03FFBD}"/>
              </a:ext>
            </a:extLst>
          </p:cNvPr>
          <p:cNvSpPr/>
          <p:nvPr/>
        </p:nvSpPr>
        <p:spPr>
          <a:xfrm flipH="1">
            <a:off x="10318545" y="1820412"/>
            <a:ext cx="1806343" cy="93956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10" name="Picture 9">
            <a:extLst>
              <a:ext uri="{FF2B5EF4-FFF2-40B4-BE49-F238E27FC236}">
                <a16:creationId xmlns:a16="http://schemas.microsoft.com/office/drawing/2014/main" id="{953B61AC-646D-D0D4-4378-19FEB32AC8B5}"/>
              </a:ext>
            </a:extLst>
          </p:cNvPr>
          <p:cNvPicPr>
            <a:picLocks noChangeAspect="1"/>
          </p:cNvPicPr>
          <p:nvPr/>
        </p:nvPicPr>
        <p:blipFill rotWithShape="1">
          <a:blip r:embed="rId4"/>
          <a:srcRect r="13197"/>
          <a:stretch/>
        </p:blipFill>
        <p:spPr>
          <a:xfrm flipH="1">
            <a:off x="10318542" y="2197916"/>
            <a:ext cx="1806345" cy="1124125"/>
          </a:xfrm>
          <a:prstGeom prst="rect">
            <a:avLst/>
          </a:prstGeom>
        </p:spPr>
      </p:pic>
    </p:spTree>
    <p:extLst>
      <p:ext uri="{BB962C8B-B14F-4D97-AF65-F5344CB8AC3E}">
        <p14:creationId xmlns:p14="http://schemas.microsoft.com/office/powerpoint/2010/main" val="153031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5F8A7-4086-E516-B2FE-7DA6A037DFB8}"/>
              </a:ext>
            </a:extLst>
          </p:cNvPr>
          <p:cNvPicPr>
            <a:picLocks noChangeAspect="1"/>
          </p:cNvPicPr>
          <p:nvPr/>
        </p:nvPicPr>
        <p:blipFill rotWithShape="1">
          <a:blip r:embed="rId3"/>
          <a:srcRect l="5032" r="20016"/>
          <a:stretch/>
        </p:blipFill>
        <p:spPr>
          <a:xfrm>
            <a:off x="7249029" y="1394201"/>
            <a:ext cx="4783494" cy="4254759"/>
          </a:xfrm>
          <a:prstGeom prst="rect">
            <a:avLst/>
          </a:prstGeom>
        </p:spPr>
      </p:pic>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536895" y="975518"/>
            <a:ext cx="7944374" cy="4906964"/>
          </a:xfrm>
        </p:spPr>
        <p:txBody>
          <a:bodyPr/>
          <a:lstStyle/>
          <a:p>
            <a:pPr lvl="1"/>
            <a:r>
              <a:rPr lang="en-US" sz="5400" dirty="0"/>
              <a:t>Strategies for handling comments</a:t>
            </a:r>
          </a:p>
          <a:p>
            <a:pPr lvl="1"/>
            <a:r>
              <a:rPr lang="en-US" sz="4200" dirty="0"/>
              <a:t>Review comments immediately</a:t>
            </a:r>
          </a:p>
          <a:p>
            <a:endParaRPr lang="en-US" sz="5400" dirty="0"/>
          </a:p>
        </p:txBody>
      </p:sp>
      <p:sp>
        <p:nvSpPr>
          <p:cNvPr id="8" name="Right Triangle 7">
            <a:extLst>
              <a:ext uri="{FF2B5EF4-FFF2-40B4-BE49-F238E27FC236}">
                <a16:creationId xmlns:a16="http://schemas.microsoft.com/office/drawing/2014/main" id="{1D1DF4F7-B80F-98C8-398E-2386EB03FFBD}"/>
              </a:ext>
            </a:extLst>
          </p:cNvPr>
          <p:cNvSpPr/>
          <p:nvPr/>
        </p:nvSpPr>
        <p:spPr>
          <a:xfrm flipH="1">
            <a:off x="10318545" y="1820412"/>
            <a:ext cx="1806343" cy="93956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10" name="Picture 9">
            <a:extLst>
              <a:ext uri="{FF2B5EF4-FFF2-40B4-BE49-F238E27FC236}">
                <a16:creationId xmlns:a16="http://schemas.microsoft.com/office/drawing/2014/main" id="{953B61AC-646D-D0D4-4378-19FEB32AC8B5}"/>
              </a:ext>
            </a:extLst>
          </p:cNvPr>
          <p:cNvPicPr>
            <a:picLocks noChangeAspect="1"/>
          </p:cNvPicPr>
          <p:nvPr/>
        </p:nvPicPr>
        <p:blipFill rotWithShape="1">
          <a:blip r:embed="rId4"/>
          <a:srcRect r="13197"/>
          <a:stretch/>
        </p:blipFill>
        <p:spPr>
          <a:xfrm flipH="1">
            <a:off x="10318542" y="2197916"/>
            <a:ext cx="1806345" cy="1124125"/>
          </a:xfrm>
          <a:prstGeom prst="rect">
            <a:avLst/>
          </a:prstGeom>
        </p:spPr>
      </p:pic>
    </p:spTree>
    <p:extLst>
      <p:ext uri="{BB962C8B-B14F-4D97-AF65-F5344CB8AC3E}">
        <p14:creationId xmlns:p14="http://schemas.microsoft.com/office/powerpoint/2010/main" val="6918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5F8A7-4086-E516-B2FE-7DA6A037DFB8}"/>
              </a:ext>
            </a:extLst>
          </p:cNvPr>
          <p:cNvPicPr>
            <a:picLocks noChangeAspect="1"/>
          </p:cNvPicPr>
          <p:nvPr/>
        </p:nvPicPr>
        <p:blipFill rotWithShape="1">
          <a:blip r:embed="rId3"/>
          <a:srcRect l="5032" r="20016"/>
          <a:stretch/>
        </p:blipFill>
        <p:spPr>
          <a:xfrm>
            <a:off x="7249029" y="1394201"/>
            <a:ext cx="4783494" cy="4254759"/>
          </a:xfrm>
          <a:prstGeom prst="rect">
            <a:avLst/>
          </a:prstGeom>
        </p:spPr>
      </p:pic>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536895" y="975518"/>
            <a:ext cx="7944374" cy="4906964"/>
          </a:xfrm>
        </p:spPr>
        <p:txBody>
          <a:bodyPr/>
          <a:lstStyle/>
          <a:p>
            <a:pPr lvl="1"/>
            <a:r>
              <a:rPr lang="en-US" sz="5400" dirty="0"/>
              <a:t>Strategies for handling comments</a:t>
            </a:r>
          </a:p>
          <a:p>
            <a:pPr lvl="1"/>
            <a:r>
              <a:rPr lang="en-US" sz="4200" dirty="0"/>
              <a:t>Review comments immediately</a:t>
            </a:r>
          </a:p>
          <a:p>
            <a:pPr lvl="1"/>
            <a:r>
              <a:rPr lang="en-US" sz="4200" dirty="0"/>
              <a:t>Update website as needed</a:t>
            </a:r>
          </a:p>
          <a:p>
            <a:endParaRPr lang="en-US" sz="5400" dirty="0"/>
          </a:p>
        </p:txBody>
      </p:sp>
      <p:sp>
        <p:nvSpPr>
          <p:cNvPr id="8" name="Right Triangle 7">
            <a:extLst>
              <a:ext uri="{FF2B5EF4-FFF2-40B4-BE49-F238E27FC236}">
                <a16:creationId xmlns:a16="http://schemas.microsoft.com/office/drawing/2014/main" id="{1D1DF4F7-B80F-98C8-398E-2386EB03FFBD}"/>
              </a:ext>
            </a:extLst>
          </p:cNvPr>
          <p:cNvSpPr/>
          <p:nvPr/>
        </p:nvSpPr>
        <p:spPr>
          <a:xfrm flipH="1">
            <a:off x="10318545" y="1820412"/>
            <a:ext cx="1806343" cy="93956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10" name="Picture 9">
            <a:extLst>
              <a:ext uri="{FF2B5EF4-FFF2-40B4-BE49-F238E27FC236}">
                <a16:creationId xmlns:a16="http://schemas.microsoft.com/office/drawing/2014/main" id="{953B61AC-646D-D0D4-4378-19FEB32AC8B5}"/>
              </a:ext>
            </a:extLst>
          </p:cNvPr>
          <p:cNvPicPr>
            <a:picLocks noChangeAspect="1"/>
          </p:cNvPicPr>
          <p:nvPr/>
        </p:nvPicPr>
        <p:blipFill rotWithShape="1">
          <a:blip r:embed="rId4"/>
          <a:srcRect r="13197"/>
          <a:stretch/>
        </p:blipFill>
        <p:spPr>
          <a:xfrm flipH="1">
            <a:off x="10318542" y="2197916"/>
            <a:ext cx="1806345" cy="1124125"/>
          </a:xfrm>
          <a:prstGeom prst="rect">
            <a:avLst/>
          </a:prstGeom>
        </p:spPr>
      </p:pic>
    </p:spTree>
    <p:extLst>
      <p:ext uri="{BB962C8B-B14F-4D97-AF65-F5344CB8AC3E}">
        <p14:creationId xmlns:p14="http://schemas.microsoft.com/office/powerpoint/2010/main" val="218937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5F8A7-4086-E516-B2FE-7DA6A037DFB8}"/>
              </a:ext>
            </a:extLst>
          </p:cNvPr>
          <p:cNvPicPr>
            <a:picLocks noChangeAspect="1"/>
          </p:cNvPicPr>
          <p:nvPr/>
        </p:nvPicPr>
        <p:blipFill rotWithShape="1">
          <a:blip r:embed="rId3"/>
          <a:srcRect l="5032" r="20016"/>
          <a:stretch/>
        </p:blipFill>
        <p:spPr>
          <a:xfrm>
            <a:off x="7249029" y="1394201"/>
            <a:ext cx="4783494" cy="4254759"/>
          </a:xfrm>
          <a:prstGeom prst="rect">
            <a:avLst/>
          </a:prstGeom>
        </p:spPr>
      </p:pic>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536895" y="975518"/>
            <a:ext cx="7944374" cy="4906964"/>
          </a:xfrm>
        </p:spPr>
        <p:txBody>
          <a:bodyPr/>
          <a:lstStyle/>
          <a:p>
            <a:pPr lvl="1"/>
            <a:r>
              <a:rPr lang="en-US" sz="5400" dirty="0"/>
              <a:t>Strategies for handling comments</a:t>
            </a:r>
          </a:p>
          <a:p>
            <a:pPr lvl="1"/>
            <a:r>
              <a:rPr lang="en-US" sz="4200" dirty="0"/>
              <a:t>Review comments immediately</a:t>
            </a:r>
          </a:p>
          <a:p>
            <a:pPr lvl="1"/>
            <a:r>
              <a:rPr lang="en-US" sz="4200" dirty="0"/>
              <a:t>Update website as needed</a:t>
            </a:r>
          </a:p>
          <a:p>
            <a:pPr lvl="1"/>
            <a:r>
              <a:rPr lang="en-US" sz="4200" dirty="0"/>
              <a:t>Moderate comments</a:t>
            </a:r>
          </a:p>
          <a:p>
            <a:endParaRPr lang="en-US" sz="5400" dirty="0"/>
          </a:p>
        </p:txBody>
      </p:sp>
      <p:sp>
        <p:nvSpPr>
          <p:cNvPr id="8" name="Right Triangle 7">
            <a:extLst>
              <a:ext uri="{FF2B5EF4-FFF2-40B4-BE49-F238E27FC236}">
                <a16:creationId xmlns:a16="http://schemas.microsoft.com/office/drawing/2014/main" id="{1D1DF4F7-B80F-98C8-398E-2386EB03FFBD}"/>
              </a:ext>
            </a:extLst>
          </p:cNvPr>
          <p:cNvSpPr/>
          <p:nvPr/>
        </p:nvSpPr>
        <p:spPr>
          <a:xfrm flipH="1">
            <a:off x="10318545" y="1820412"/>
            <a:ext cx="1806343" cy="93956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10" name="Picture 9">
            <a:extLst>
              <a:ext uri="{FF2B5EF4-FFF2-40B4-BE49-F238E27FC236}">
                <a16:creationId xmlns:a16="http://schemas.microsoft.com/office/drawing/2014/main" id="{953B61AC-646D-D0D4-4378-19FEB32AC8B5}"/>
              </a:ext>
            </a:extLst>
          </p:cNvPr>
          <p:cNvPicPr>
            <a:picLocks noChangeAspect="1"/>
          </p:cNvPicPr>
          <p:nvPr/>
        </p:nvPicPr>
        <p:blipFill rotWithShape="1">
          <a:blip r:embed="rId4"/>
          <a:srcRect r="13197"/>
          <a:stretch/>
        </p:blipFill>
        <p:spPr>
          <a:xfrm flipH="1">
            <a:off x="10318542" y="2197916"/>
            <a:ext cx="1806345" cy="1124125"/>
          </a:xfrm>
          <a:prstGeom prst="rect">
            <a:avLst/>
          </a:prstGeom>
        </p:spPr>
      </p:pic>
    </p:spTree>
    <p:extLst>
      <p:ext uri="{BB962C8B-B14F-4D97-AF65-F5344CB8AC3E}">
        <p14:creationId xmlns:p14="http://schemas.microsoft.com/office/powerpoint/2010/main" val="309945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a:t>Concentrate public feedback</a:t>
            </a:r>
          </a:p>
        </p:txBody>
      </p:sp>
      <p:pic>
        <p:nvPicPr>
          <p:cNvPr id="3076" name="Picture 4">
            <a:extLst>
              <a:ext uri="{FF2B5EF4-FFF2-40B4-BE49-F238E27FC236}">
                <a16:creationId xmlns:a16="http://schemas.microsoft.com/office/drawing/2014/main" id="{D17F4E54-CAF5-0E85-DF60-AFD7202A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134" y="2198047"/>
            <a:ext cx="3298541" cy="329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6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a:t>Concentrate public feedback</a:t>
            </a:r>
          </a:p>
          <a:p>
            <a:pPr lvl="1"/>
            <a:r>
              <a:rPr lang="en-US" sz="4200" dirty="0"/>
              <a:t>Categorize feedback under </a:t>
            </a:r>
            <a:br>
              <a:rPr lang="en-US" sz="4200" dirty="0"/>
            </a:br>
            <a:r>
              <a:rPr lang="en-US" sz="4200" dirty="0"/>
              <a:t>similar themes/concerns</a:t>
            </a:r>
          </a:p>
        </p:txBody>
      </p:sp>
      <p:pic>
        <p:nvPicPr>
          <p:cNvPr id="3076" name="Picture 4">
            <a:extLst>
              <a:ext uri="{FF2B5EF4-FFF2-40B4-BE49-F238E27FC236}">
                <a16:creationId xmlns:a16="http://schemas.microsoft.com/office/drawing/2014/main" id="{D17F4E54-CAF5-0E85-DF60-AFD7202A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134" y="2198047"/>
            <a:ext cx="3298541" cy="329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41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a:t>Concentrate public feedback</a:t>
            </a:r>
          </a:p>
          <a:p>
            <a:pPr lvl="1"/>
            <a:r>
              <a:rPr lang="en-US" sz="4200" dirty="0"/>
              <a:t>Categorize feedback under </a:t>
            </a:r>
            <a:br>
              <a:rPr lang="en-US" sz="4200" dirty="0"/>
            </a:br>
            <a:r>
              <a:rPr lang="en-US" sz="4200" dirty="0"/>
              <a:t>similar themes/concerns</a:t>
            </a:r>
          </a:p>
          <a:p>
            <a:pPr lvl="1"/>
            <a:r>
              <a:rPr lang="en-US" sz="4200" dirty="0"/>
              <a:t>Answer general questions/concerns</a:t>
            </a:r>
          </a:p>
        </p:txBody>
      </p:sp>
      <p:pic>
        <p:nvPicPr>
          <p:cNvPr id="3076" name="Picture 4">
            <a:extLst>
              <a:ext uri="{FF2B5EF4-FFF2-40B4-BE49-F238E27FC236}">
                <a16:creationId xmlns:a16="http://schemas.microsoft.com/office/drawing/2014/main" id="{D17F4E54-CAF5-0E85-DF60-AFD7202A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134" y="2198047"/>
            <a:ext cx="3298541" cy="329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7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a:t>Concentrate public feedback</a:t>
            </a:r>
          </a:p>
          <a:p>
            <a:pPr lvl="1"/>
            <a:r>
              <a:rPr lang="en-US" sz="4200" dirty="0"/>
              <a:t>Categorize feedback under </a:t>
            </a:r>
            <a:br>
              <a:rPr lang="en-US" sz="4200" dirty="0"/>
            </a:br>
            <a:r>
              <a:rPr lang="en-US" sz="4200" dirty="0"/>
              <a:t>similar themes/concerns</a:t>
            </a:r>
          </a:p>
          <a:p>
            <a:pPr lvl="1"/>
            <a:r>
              <a:rPr lang="en-US" sz="4200" dirty="0"/>
              <a:t>Answer general questions/concerns</a:t>
            </a:r>
          </a:p>
          <a:p>
            <a:pPr lvl="1"/>
            <a:r>
              <a:rPr lang="en-US" sz="4200" dirty="0"/>
              <a:t>Minimize the need for </a:t>
            </a:r>
            <a:br>
              <a:rPr lang="en-US" sz="4200" dirty="0"/>
            </a:br>
            <a:r>
              <a:rPr lang="en-US" sz="4200" dirty="0"/>
              <a:t>individual responses</a:t>
            </a:r>
          </a:p>
        </p:txBody>
      </p:sp>
      <p:pic>
        <p:nvPicPr>
          <p:cNvPr id="3076" name="Picture 4">
            <a:extLst>
              <a:ext uri="{FF2B5EF4-FFF2-40B4-BE49-F238E27FC236}">
                <a16:creationId xmlns:a16="http://schemas.microsoft.com/office/drawing/2014/main" id="{D17F4E54-CAF5-0E85-DF60-AFD7202A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134" y="2198047"/>
            <a:ext cx="3298541" cy="329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7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2092703" y="975518"/>
            <a:ext cx="8006593" cy="4906964"/>
          </a:xfrm>
        </p:spPr>
        <p:txBody>
          <a:bodyPr/>
          <a:lstStyle/>
          <a:p>
            <a:pPr marL="0" indent="0" algn="ctr">
              <a:buNone/>
            </a:pPr>
            <a:r>
              <a:rPr lang="en-US" sz="5400" dirty="0"/>
              <a:t>If you want to be successful you will need to…..</a:t>
            </a:r>
          </a:p>
        </p:txBody>
      </p:sp>
    </p:spTree>
    <p:extLst>
      <p:ext uri="{BB962C8B-B14F-4D97-AF65-F5344CB8AC3E}">
        <p14:creationId xmlns:p14="http://schemas.microsoft.com/office/powerpoint/2010/main" val="314387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err="1"/>
              <a:t>PublicInput’s</a:t>
            </a:r>
            <a:r>
              <a:rPr lang="en-US" sz="5400" dirty="0"/>
              <a:t> “tag” feature</a:t>
            </a:r>
            <a:endParaRPr lang="en-US" sz="4200" dirty="0"/>
          </a:p>
        </p:txBody>
      </p:sp>
      <p:pic>
        <p:nvPicPr>
          <p:cNvPr id="4098" name="Picture 2">
            <a:extLst>
              <a:ext uri="{FF2B5EF4-FFF2-40B4-BE49-F238E27FC236}">
                <a16:creationId xmlns:a16="http://schemas.microsoft.com/office/drawing/2014/main" id="{07AC643F-1B29-C905-BAFB-66A56D66C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7" t="23853" r="23489" b="22231"/>
          <a:stretch/>
        </p:blipFill>
        <p:spPr bwMode="auto">
          <a:xfrm>
            <a:off x="8892331" y="1728132"/>
            <a:ext cx="3041207" cy="29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75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err="1"/>
              <a:t>PublicInput’s</a:t>
            </a:r>
            <a:r>
              <a:rPr lang="en-US" sz="5400" dirty="0"/>
              <a:t> “tag” feature</a:t>
            </a:r>
            <a:endParaRPr lang="en-US" sz="4200" dirty="0"/>
          </a:p>
          <a:p>
            <a:pPr lvl="1"/>
            <a:r>
              <a:rPr lang="en-US" sz="4200" dirty="0"/>
              <a:t>Create your own tags</a:t>
            </a:r>
          </a:p>
        </p:txBody>
      </p:sp>
      <p:pic>
        <p:nvPicPr>
          <p:cNvPr id="4098" name="Picture 2">
            <a:extLst>
              <a:ext uri="{FF2B5EF4-FFF2-40B4-BE49-F238E27FC236}">
                <a16:creationId xmlns:a16="http://schemas.microsoft.com/office/drawing/2014/main" id="{07AC643F-1B29-C905-BAFB-66A56D66C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7" t="23853" r="23489" b="22231"/>
          <a:stretch/>
        </p:blipFill>
        <p:spPr bwMode="auto">
          <a:xfrm>
            <a:off x="8892331" y="1728132"/>
            <a:ext cx="3041207" cy="29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24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err="1"/>
              <a:t>PublicInput’s</a:t>
            </a:r>
            <a:r>
              <a:rPr lang="en-US" sz="5400" dirty="0"/>
              <a:t> “tag” feature</a:t>
            </a:r>
            <a:endParaRPr lang="en-US" sz="4200" dirty="0"/>
          </a:p>
          <a:p>
            <a:pPr lvl="1"/>
            <a:r>
              <a:rPr lang="en-US" sz="4200" dirty="0"/>
              <a:t>Create your own tags</a:t>
            </a:r>
          </a:p>
          <a:p>
            <a:pPr lvl="2"/>
            <a:r>
              <a:rPr lang="en-US" sz="4200" dirty="0"/>
              <a:t>Avoid excess number of tags</a:t>
            </a:r>
          </a:p>
        </p:txBody>
      </p:sp>
      <p:pic>
        <p:nvPicPr>
          <p:cNvPr id="4098" name="Picture 2">
            <a:extLst>
              <a:ext uri="{FF2B5EF4-FFF2-40B4-BE49-F238E27FC236}">
                <a16:creationId xmlns:a16="http://schemas.microsoft.com/office/drawing/2014/main" id="{07AC643F-1B29-C905-BAFB-66A56D66C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7" t="23853" r="23489" b="22231"/>
          <a:stretch/>
        </p:blipFill>
        <p:spPr bwMode="auto">
          <a:xfrm>
            <a:off x="8892331" y="1728132"/>
            <a:ext cx="3041207" cy="29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08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err="1"/>
              <a:t>PublicInput’s</a:t>
            </a:r>
            <a:r>
              <a:rPr lang="en-US" sz="5400" dirty="0"/>
              <a:t> “tag” feature</a:t>
            </a:r>
            <a:endParaRPr lang="en-US" sz="4200" dirty="0"/>
          </a:p>
          <a:p>
            <a:pPr lvl="1"/>
            <a:r>
              <a:rPr lang="en-US" sz="4200" dirty="0"/>
              <a:t>Create your own tags</a:t>
            </a:r>
          </a:p>
          <a:p>
            <a:pPr lvl="2"/>
            <a:r>
              <a:rPr lang="en-US" sz="4200" dirty="0"/>
              <a:t>Avoid excess number of tags</a:t>
            </a:r>
          </a:p>
          <a:p>
            <a:pPr lvl="2"/>
            <a:r>
              <a:rPr lang="en-US" sz="4200" dirty="0"/>
              <a:t>Avoid uncommon tag (infrequently used)</a:t>
            </a:r>
          </a:p>
        </p:txBody>
      </p:sp>
      <p:pic>
        <p:nvPicPr>
          <p:cNvPr id="4098" name="Picture 2">
            <a:extLst>
              <a:ext uri="{FF2B5EF4-FFF2-40B4-BE49-F238E27FC236}">
                <a16:creationId xmlns:a16="http://schemas.microsoft.com/office/drawing/2014/main" id="{07AC643F-1B29-C905-BAFB-66A56D66C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7" t="23853" r="23489" b="22231"/>
          <a:stretch/>
        </p:blipFill>
        <p:spPr bwMode="auto">
          <a:xfrm>
            <a:off x="8892331" y="1728132"/>
            <a:ext cx="3041207" cy="29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62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Dealing with a successful VPI</a:t>
            </a:r>
          </a:p>
        </p:txBody>
      </p:sp>
      <p:sp>
        <p:nvSpPr>
          <p:cNvPr id="5" name="Content Placeholder 4">
            <a:extLst>
              <a:ext uri="{FF2B5EF4-FFF2-40B4-BE49-F238E27FC236}">
                <a16:creationId xmlns:a16="http://schemas.microsoft.com/office/drawing/2014/main" id="{71A2F485-D23F-FB63-335A-638362E608A7}"/>
              </a:ext>
            </a:extLst>
          </p:cNvPr>
          <p:cNvSpPr>
            <a:spLocks noGrp="1"/>
          </p:cNvSpPr>
          <p:nvPr>
            <p:ph idx="1"/>
          </p:nvPr>
        </p:nvSpPr>
        <p:spPr>
          <a:xfrm>
            <a:off x="838900" y="975518"/>
            <a:ext cx="8699384" cy="4906964"/>
          </a:xfrm>
        </p:spPr>
        <p:txBody>
          <a:bodyPr/>
          <a:lstStyle/>
          <a:p>
            <a:r>
              <a:rPr lang="en-US" sz="5400" dirty="0" err="1"/>
              <a:t>PublicInput’s</a:t>
            </a:r>
            <a:r>
              <a:rPr lang="en-US" sz="5400" dirty="0"/>
              <a:t> “tag” feature</a:t>
            </a:r>
            <a:endParaRPr lang="en-US" sz="4200" dirty="0"/>
          </a:p>
          <a:p>
            <a:pPr lvl="1"/>
            <a:r>
              <a:rPr lang="en-US" sz="4200" dirty="0"/>
              <a:t>Create your own tags</a:t>
            </a:r>
          </a:p>
          <a:p>
            <a:pPr lvl="2"/>
            <a:r>
              <a:rPr lang="en-US" sz="4200" dirty="0"/>
              <a:t>Avoid excess number of tags</a:t>
            </a:r>
          </a:p>
          <a:p>
            <a:pPr lvl="2"/>
            <a:r>
              <a:rPr lang="en-US" sz="4200" dirty="0"/>
              <a:t>Avoid uncommon tag (infrequently used)</a:t>
            </a:r>
          </a:p>
          <a:p>
            <a:pPr lvl="2"/>
            <a:r>
              <a:rPr lang="en-US" sz="4200" dirty="0"/>
              <a:t>Re-evaluate what tags are used</a:t>
            </a:r>
          </a:p>
        </p:txBody>
      </p:sp>
      <p:pic>
        <p:nvPicPr>
          <p:cNvPr id="4098" name="Picture 2">
            <a:extLst>
              <a:ext uri="{FF2B5EF4-FFF2-40B4-BE49-F238E27FC236}">
                <a16:creationId xmlns:a16="http://schemas.microsoft.com/office/drawing/2014/main" id="{07AC643F-1B29-C905-BAFB-66A56D66C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7" t="23853" r="23489" b="22231"/>
          <a:stretch/>
        </p:blipFill>
        <p:spPr bwMode="auto">
          <a:xfrm>
            <a:off x="8892331" y="1728132"/>
            <a:ext cx="3041207" cy="29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68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Questions/Demo (time permitting)</a:t>
            </a:r>
          </a:p>
        </p:txBody>
      </p:sp>
      <p:sp>
        <p:nvSpPr>
          <p:cNvPr id="2" name="Rounded Rectangle 3">
            <a:extLst>
              <a:ext uri="{FF2B5EF4-FFF2-40B4-BE49-F238E27FC236}">
                <a16:creationId xmlns:a16="http://schemas.microsoft.com/office/drawing/2014/main" id="{879EF0E2-28BB-6202-EFA3-311526B5BC0D}"/>
              </a:ext>
            </a:extLst>
          </p:cNvPr>
          <p:cNvSpPr/>
          <p:nvPr/>
        </p:nvSpPr>
        <p:spPr>
          <a:xfrm>
            <a:off x="6677636" y="2074440"/>
            <a:ext cx="2719903" cy="2709119"/>
          </a:xfrm>
          <a:prstGeom prst="roundRect">
            <a:avLst>
              <a:gd name="adj" fmla="val 11102"/>
            </a:avLst>
          </a:prstGeom>
          <a:solidFill>
            <a:srgbClr val="009969"/>
          </a:solidFill>
          <a:ln w="196850" cap="flat" cmpd="dbl"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3800" b="0" i="0" u="none" strike="noStrike" kern="0" cap="none" spc="0" normalizeH="0" baseline="0" noProof="0" dirty="0">
                <a:ln>
                  <a:noFill/>
                </a:ln>
                <a:solidFill>
                  <a:prstClr val="white"/>
                </a:solidFill>
                <a:effectLst/>
                <a:uLnTx/>
                <a:uFillTx/>
                <a:latin typeface="Franklin Gothic Demi" panose="020B0703020102020204" pitchFamily="34" charset="0"/>
                <a:ea typeface="+mn-ea"/>
                <a:cs typeface="+mn-cs"/>
              </a:rPr>
              <a:t>?</a:t>
            </a:r>
          </a:p>
        </p:txBody>
      </p:sp>
      <p:pic>
        <p:nvPicPr>
          <p:cNvPr id="5" name="Picture 4">
            <a:extLst>
              <a:ext uri="{FF2B5EF4-FFF2-40B4-BE49-F238E27FC236}">
                <a16:creationId xmlns:a16="http://schemas.microsoft.com/office/drawing/2014/main" id="{6D402D5C-AD11-7BB7-7C58-C9598D498978}"/>
              </a:ext>
            </a:extLst>
          </p:cNvPr>
          <p:cNvPicPr>
            <a:picLocks noChangeAspect="1"/>
          </p:cNvPicPr>
          <p:nvPr/>
        </p:nvPicPr>
        <p:blipFill>
          <a:blip r:embed="rId3"/>
          <a:stretch>
            <a:fillRect/>
          </a:stretch>
        </p:blipFill>
        <p:spPr>
          <a:xfrm>
            <a:off x="3227307" y="2022882"/>
            <a:ext cx="2287058" cy="2812234"/>
          </a:xfrm>
          <a:prstGeom prst="rect">
            <a:avLst/>
          </a:prstGeom>
        </p:spPr>
      </p:pic>
    </p:spTree>
    <p:extLst>
      <p:ext uri="{BB962C8B-B14F-4D97-AF65-F5344CB8AC3E}">
        <p14:creationId xmlns:p14="http://schemas.microsoft.com/office/powerpoint/2010/main" val="40853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91ECC-785E-7142-076D-747DD922475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6098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2092703" y="975518"/>
            <a:ext cx="8006593" cy="1809627"/>
          </a:xfrm>
        </p:spPr>
        <p:txBody>
          <a:bodyPr/>
          <a:lstStyle/>
          <a:p>
            <a:pPr marL="0" indent="0" algn="ctr">
              <a:buNone/>
            </a:pPr>
            <a:r>
              <a:rPr lang="en-US" sz="5400" dirty="0"/>
              <a:t>If you want to be successful you will need to…..</a:t>
            </a:r>
          </a:p>
        </p:txBody>
      </p:sp>
      <p:pic>
        <p:nvPicPr>
          <p:cNvPr id="2" name="Picture 1">
            <a:extLst>
              <a:ext uri="{FF2B5EF4-FFF2-40B4-BE49-F238E27FC236}">
                <a16:creationId xmlns:a16="http://schemas.microsoft.com/office/drawing/2014/main" id="{66DE6A25-DA2C-1E3D-AA87-69A0ABE5BA2D}"/>
              </a:ext>
            </a:extLst>
          </p:cNvPr>
          <p:cNvPicPr>
            <a:picLocks noChangeAspect="1"/>
          </p:cNvPicPr>
          <p:nvPr/>
        </p:nvPicPr>
        <p:blipFill rotWithShape="1">
          <a:blip r:embed="rId2"/>
          <a:srcRect t="8363" b="9663"/>
          <a:stretch/>
        </p:blipFill>
        <p:spPr>
          <a:xfrm>
            <a:off x="2834951" y="2631755"/>
            <a:ext cx="6522097" cy="3564319"/>
          </a:xfrm>
          <a:prstGeom prst="rect">
            <a:avLst/>
          </a:prstGeom>
        </p:spPr>
      </p:pic>
    </p:spTree>
    <p:extLst>
      <p:ext uri="{BB962C8B-B14F-4D97-AF65-F5344CB8AC3E}">
        <p14:creationId xmlns:p14="http://schemas.microsoft.com/office/powerpoint/2010/main" val="94306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10543592" cy="4906964"/>
          </a:xfrm>
        </p:spPr>
        <p:txBody>
          <a:bodyPr/>
          <a:lstStyle/>
          <a:p>
            <a:r>
              <a:rPr lang="en-US" sz="5400" dirty="0"/>
              <a:t>Virtual Open House</a:t>
            </a:r>
          </a:p>
        </p:txBody>
      </p:sp>
      <p:pic>
        <p:nvPicPr>
          <p:cNvPr id="2" name="Picture 1">
            <a:extLst>
              <a:ext uri="{FF2B5EF4-FFF2-40B4-BE49-F238E27FC236}">
                <a16:creationId xmlns:a16="http://schemas.microsoft.com/office/drawing/2014/main" id="{58C01AA2-9D71-2B38-FB09-5CF52EA0747D}"/>
              </a:ext>
            </a:extLst>
          </p:cNvPr>
          <p:cNvPicPr>
            <a:picLocks noChangeAspect="1"/>
          </p:cNvPicPr>
          <p:nvPr/>
        </p:nvPicPr>
        <p:blipFill rotWithShape="1">
          <a:blip r:embed="rId3"/>
          <a:srcRect l="24282" t="19450" r="18647" b="11193"/>
          <a:stretch/>
        </p:blipFill>
        <p:spPr>
          <a:xfrm>
            <a:off x="8727347" y="1283516"/>
            <a:ext cx="3401936" cy="4465039"/>
          </a:xfrm>
          <a:prstGeom prst="rect">
            <a:avLst/>
          </a:prstGeom>
        </p:spPr>
      </p:pic>
    </p:spTree>
    <p:extLst>
      <p:ext uri="{BB962C8B-B14F-4D97-AF65-F5344CB8AC3E}">
        <p14:creationId xmlns:p14="http://schemas.microsoft.com/office/powerpoint/2010/main" val="14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10543592" cy="4906964"/>
          </a:xfrm>
        </p:spPr>
        <p:txBody>
          <a:bodyPr/>
          <a:lstStyle/>
          <a:p>
            <a:r>
              <a:rPr lang="en-US" sz="5400" dirty="0"/>
              <a:t>Virtual Open House</a:t>
            </a:r>
          </a:p>
          <a:p>
            <a:pPr lvl="1"/>
            <a:r>
              <a:rPr lang="en-US" sz="4200" dirty="0"/>
              <a:t>Available 24/7</a:t>
            </a:r>
          </a:p>
        </p:txBody>
      </p:sp>
      <p:pic>
        <p:nvPicPr>
          <p:cNvPr id="2" name="Picture 1">
            <a:extLst>
              <a:ext uri="{FF2B5EF4-FFF2-40B4-BE49-F238E27FC236}">
                <a16:creationId xmlns:a16="http://schemas.microsoft.com/office/drawing/2014/main" id="{58C01AA2-9D71-2B38-FB09-5CF52EA0747D}"/>
              </a:ext>
            </a:extLst>
          </p:cNvPr>
          <p:cNvPicPr>
            <a:picLocks noChangeAspect="1"/>
          </p:cNvPicPr>
          <p:nvPr/>
        </p:nvPicPr>
        <p:blipFill rotWithShape="1">
          <a:blip r:embed="rId3"/>
          <a:srcRect l="24282" t="19450" r="18647" b="11193"/>
          <a:stretch/>
        </p:blipFill>
        <p:spPr>
          <a:xfrm>
            <a:off x="8727347" y="1283516"/>
            <a:ext cx="3401936" cy="4465039"/>
          </a:xfrm>
          <a:prstGeom prst="rect">
            <a:avLst/>
          </a:prstGeom>
        </p:spPr>
      </p:pic>
    </p:spTree>
    <p:extLst>
      <p:ext uri="{BB962C8B-B14F-4D97-AF65-F5344CB8AC3E}">
        <p14:creationId xmlns:p14="http://schemas.microsoft.com/office/powerpoint/2010/main" val="165597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10543592" cy="4906964"/>
          </a:xfrm>
        </p:spPr>
        <p:txBody>
          <a:bodyPr/>
          <a:lstStyle/>
          <a:p>
            <a:r>
              <a:rPr lang="en-US" sz="5400" dirty="0"/>
              <a:t>Virtual Open House</a:t>
            </a:r>
          </a:p>
          <a:p>
            <a:pPr lvl="1"/>
            <a:r>
              <a:rPr lang="en-US" sz="4200" dirty="0"/>
              <a:t>Available 24/7</a:t>
            </a:r>
          </a:p>
          <a:p>
            <a:pPr lvl="1"/>
            <a:r>
              <a:rPr lang="en-US" sz="4200" dirty="0"/>
              <a:t>Easily accessible (clicking a link)</a:t>
            </a:r>
          </a:p>
        </p:txBody>
      </p:sp>
      <p:pic>
        <p:nvPicPr>
          <p:cNvPr id="2" name="Picture 1">
            <a:extLst>
              <a:ext uri="{FF2B5EF4-FFF2-40B4-BE49-F238E27FC236}">
                <a16:creationId xmlns:a16="http://schemas.microsoft.com/office/drawing/2014/main" id="{58C01AA2-9D71-2B38-FB09-5CF52EA0747D}"/>
              </a:ext>
            </a:extLst>
          </p:cNvPr>
          <p:cNvPicPr>
            <a:picLocks noChangeAspect="1"/>
          </p:cNvPicPr>
          <p:nvPr/>
        </p:nvPicPr>
        <p:blipFill rotWithShape="1">
          <a:blip r:embed="rId3"/>
          <a:srcRect l="24282" t="19450" r="18647" b="11193"/>
          <a:stretch/>
        </p:blipFill>
        <p:spPr>
          <a:xfrm>
            <a:off x="8727347" y="1283516"/>
            <a:ext cx="3401936" cy="4465039"/>
          </a:xfrm>
          <a:prstGeom prst="rect">
            <a:avLst/>
          </a:prstGeom>
        </p:spPr>
      </p:pic>
    </p:spTree>
    <p:extLst>
      <p:ext uri="{BB962C8B-B14F-4D97-AF65-F5344CB8AC3E}">
        <p14:creationId xmlns:p14="http://schemas.microsoft.com/office/powerpoint/2010/main" val="314015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10543592" cy="4906964"/>
          </a:xfrm>
        </p:spPr>
        <p:txBody>
          <a:bodyPr/>
          <a:lstStyle/>
          <a:p>
            <a:r>
              <a:rPr lang="en-US" sz="5400" dirty="0"/>
              <a:t>Virtual Open House</a:t>
            </a:r>
          </a:p>
          <a:p>
            <a:pPr lvl="1"/>
            <a:r>
              <a:rPr lang="en-US" sz="4200" dirty="0"/>
              <a:t>Available 24/7</a:t>
            </a:r>
          </a:p>
          <a:p>
            <a:pPr lvl="1"/>
            <a:r>
              <a:rPr lang="en-US" sz="4200" dirty="0"/>
              <a:t>Easily accessible (clicking a link)</a:t>
            </a:r>
          </a:p>
          <a:p>
            <a:pPr lvl="1"/>
            <a:r>
              <a:rPr lang="en-US" sz="4200" dirty="0"/>
              <a:t>Easy to participate</a:t>
            </a:r>
          </a:p>
        </p:txBody>
      </p:sp>
      <p:pic>
        <p:nvPicPr>
          <p:cNvPr id="2" name="Picture 1">
            <a:extLst>
              <a:ext uri="{FF2B5EF4-FFF2-40B4-BE49-F238E27FC236}">
                <a16:creationId xmlns:a16="http://schemas.microsoft.com/office/drawing/2014/main" id="{58C01AA2-9D71-2B38-FB09-5CF52EA0747D}"/>
              </a:ext>
            </a:extLst>
          </p:cNvPr>
          <p:cNvPicPr>
            <a:picLocks noChangeAspect="1"/>
          </p:cNvPicPr>
          <p:nvPr/>
        </p:nvPicPr>
        <p:blipFill rotWithShape="1">
          <a:blip r:embed="rId3"/>
          <a:srcRect l="24282" t="19450" r="18647" b="11193"/>
          <a:stretch/>
        </p:blipFill>
        <p:spPr>
          <a:xfrm>
            <a:off x="8727347" y="1283516"/>
            <a:ext cx="3401936" cy="4465039"/>
          </a:xfrm>
          <a:prstGeom prst="rect">
            <a:avLst/>
          </a:prstGeom>
        </p:spPr>
      </p:pic>
    </p:spTree>
    <p:extLst>
      <p:ext uri="{BB962C8B-B14F-4D97-AF65-F5344CB8AC3E}">
        <p14:creationId xmlns:p14="http://schemas.microsoft.com/office/powerpoint/2010/main" val="7825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Keys to have a successful PI Meeting (Urban)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a:xfrm>
            <a:off x="839755" y="975518"/>
            <a:ext cx="10543592" cy="4906964"/>
          </a:xfrm>
        </p:spPr>
        <p:txBody>
          <a:bodyPr/>
          <a:lstStyle/>
          <a:p>
            <a:r>
              <a:rPr lang="en-US" sz="5400" dirty="0"/>
              <a:t>Virtual Open House</a:t>
            </a:r>
          </a:p>
          <a:p>
            <a:pPr lvl="1"/>
            <a:r>
              <a:rPr lang="en-US" sz="4200" dirty="0"/>
              <a:t>Available 24/7</a:t>
            </a:r>
          </a:p>
          <a:p>
            <a:pPr lvl="1"/>
            <a:r>
              <a:rPr lang="en-US" sz="4200" dirty="0"/>
              <a:t>Easily accessible (clicking a link)</a:t>
            </a:r>
          </a:p>
          <a:p>
            <a:pPr lvl="1"/>
            <a:r>
              <a:rPr lang="en-US" sz="4200" dirty="0"/>
              <a:t>Easy to participate</a:t>
            </a:r>
          </a:p>
          <a:p>
            <a:pPr lvl="2"/>
            <a:r>
              <a:rPr lang="en-US" sz="4200" dirty="0"/>
              <a:t>Tell, Show, Ask</a:t>
            </a:r>
          </a:p>
        </p:txBody>
      </p:sp>
      <p:pic>
        <p:nvPicPr>
          <p:cNvPr id="2" name="Picture 1">
            <a:extLst>
              <a:ext uri="{FF2B5EF4-FFF2-40B4-BE49-F238E27FC236}">
                <a16:creationId xmlns:a16="http://schemas.microsoft.com/office/drawing/2014/main" id="{58C01AA2-9D71-2B38-FB09-5CF52EA0747D}"/>
              </a:ext>
            </a:extLst>
          </p:cNvPr>
          <p:cNvPicPr>
            <a:picLocks noChangeAspect="1"/>
          </p:cNvPicPr>
          <p:nvPr/>
        </p:nvPicPr>
        <p:blipFill rotWithShape="1">
          <a:blip r:embed="rId3"/>
          <a:srcRect l="24282" t="19450" r="18647" b="11193"/>
          <a:stretch/>
        </p:blipFill>
        <p:spPr>
          <a:xfrm>
            <a:off x="8727347" y="1283516"/>
            <a:ext cx="3401936" cy="4465039"/>
          </a:xfrm>
          <a:prstGeom prst="rect">
            <a:avLst/>
          </a:prstGeom>
        </p:spPr>
      </p:pic>
    </p:spTree>
    <p:extLst>
      <p:ext uri="{BB962C8B-B14F-4D97-AF65-F5344CB8AC3E}">
        <p14:creationId xmlns:p14="http://schemas.microsoft.com/office/powerpoint/2010/main" val="2664491990"/>
      </p:ext>
    </p:extLst>
  </p:cSld>
  <p:clrMapOvr>
    <a:masterClrMapping/>
  </p:clrMapOvr>
</p:sld>
</file>

<file path=ppt/theme/theme1.xml><?xml version="1.0" encoding="utf-8"?>
<a:theme xmlns:a="http://schemas.openxmlformats.org/drawingml/2006/main" name="ODOT-HoIA-Theme-1">
  <a:themeElements>
    <a:clrScheme name="Heart-of-It-All">
      <a:dk1>
        <a:srgbClr val="000000"/>
      </a:dk1>
      <a:lt1>
        <a:sysClr val="window" lastClr="FFFFFF"/>
      </a:lt1>
      <a:dk2>
        <a:srgbClr val="0E3F75"/>
      </a:dk2>
      <a:lt2>
        <a:srgbClr val="D6D2C4"/>
      </a:lt2>
      <a:accent1>
        <a:srgbClr val="C12637"/>
      </a:accent1>
      <a:accent2>
        <a:srgbClr val="0098D3"/>
      </a:accent2>
      <a:accent3>
        <a:srgbClr val="EBA70E"/>
      </a:accent3>
      <a:accent4>
        <a:srgbClr val="69C2C6"/>
      </a:accent4>
      <a:accent5>
        <a:srgbClr val="DC5829"/>
      </a:accent5>
      <a:accent6>
        <a:srgbClr val="009969"/>
      </a:accent6>
      <a:hlink>
        <a:srgbClr val="40BAC8"/>
      </a:hlink>
      <a:folHlink>
        <a:srgbClr val="152F5F"/>
      </a:folHlink>
    </a:clrScheme>
    <a:fontScheme name="Source Sans">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E1844AB-8F7C-463F-B3D0-B57C8D70AA9C}" vid="{05C344BA-724F-4348-A70B-EFC1BBB54300}"/>
    </a:ext>
  </a:extLst>
</a:theme>
</file>

<file path=ppt/theme/theme2.xml><?xml version="1.0" encoding="utf-8"?>
<a:theme xmlns:a="http://schemas.openxmlformats.org/drawingml/2006/main" name="1_ODOT-HoIA-Theme-1">
  <a:themeElements>
    <a:clrScheme name="Heart-of-It-All">
      <a:dk1>
        <a:srgbClr val="000000"/>
      </a:dk1>
      <a:lt1>
        <a:sysClr val="window" lastClr="FFFFFF"/>
      </a:lt1>
      <a:dk2>
        <a:srgbClr val="0E3F75"/>
      </a:dk2>
      <a:lt2>
        <a:srgbClr val="D6D2C4"/>
      </a:lt2>
      <a:accent1>
        <a:srgbClr val="C12637"/>
      </a:accent1>
      <a:accent2>
        <a:srgbClr val="0098D3"/>
      </a:accent2>
      <a:accent3>
        <a:srgbClr val="EBA70E"/>
      </a:accent3>
      <a:accent4>
        <a:srgbClr val="69C2C6"/>
      </a:accent4>
      <a:accent5>
        <a:srgbClr val="DC5829"/>
      </a:accent5>
      <a:accent6>
        <a:srgbClr val="009969"/>
      </a:accent6>
      <a:hlink>
        <a:srgbClr val="40BAC8"/>
      </a:hlink>
      <a:folHlink>
        <a:srgbClr val="152F5F"/>
      </a:folHlink>
    </a:clrScheme>
    <a:fontScheme name="Source Sans">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E1844AB-8F7C-463F-B3D0-B57C8D70AA9C}" vid="{FB46CD2F-2185-4BA3-8834-91383C1145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ODOT-Heart-Of-It-All-16-9-Light-Template</Template>
  <TotalTime>1300</TotalTime>
  <Words>1530</Words>
  <Application>Microsoft Office PowerPoint</Application>
  <PresentationFormat>Widescreen</PresentationFormat>
  <Paragraphs>203</Paragraphs>
  <Slides>36</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Aptos</vt:lpstr>
      <vt:lpstr>Arial</vt:lpstr>
      <vt:lpstr>Franklin Gothic Demi</vt:lpstr>
      <vt:lpstr>Georgia</vt:lpstr>
      <vt:lpstr>Source Sans 3</vt:lpstr>
      <vt:lpstr>Source Sans 3 Black</vt:lpstr>
      <vt:lpstr>Trebuchet MS</vt:lpstr>
      <vt:lpstr>ODOT-HoIA-Theme-1</vt:lpstr>
      <vt:lpstr>1_ODOT-HoIA-Theme-1</vt:lpstr>
      <vt:lpstr>Challenges in Conducting PI in Urban Areas</vt:lpstr>
      <vt:lpstr>Outline</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Keys to have a successful PI Meeting (Urban)</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Dealing with a successful VPI</vt:lpstr>
      <vt:lpstr>Questions/Demo (time permitting)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Pankala, Anthony</dc:creator>
  <cp:lastModifiedBy>Pankala, Anthony</cp:lastModifiedBy>
  <cp:revision>8</cp:revision>
  <dcterms:created xsi:type="dcterms:W3CDTF">2024-03-28T14:35:24Z</dcterms:created>
  <dcterms:modified xsi:type="dcterms:W3CDTF">2024-04-23T03:45:19Z</dcterms:modified>
</cp:coreProperties>
</file>