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08" r:id="rId2"/>
    <p:sldMasterId id="2147483717" r:id="rId3"/>
    <p:sldMasterId id="2147483754" r:id="rId4"/>
  </p:sldMasterIdLst>
  <p:notesMasterIdLst>
    <p:notesMasterId r:id="rId27"/>
  </p:notesMasterIdLst>
  <p:handoutMasterIdLst>
    <p:handoutMasterId r:id="rId28"/>
  </p:handoutMasterIdLst>
  <p:sldIdLst>
    <p:sldId id="256" r:id="rId5"/>
    <p:sldId id="796" r:id="rId6"/>
    <p:sldId id="797" r:id="rId7"/>
    <p:sldId id="798" r:id="rId8"/>
    <p:sldId id="818" r:id="rId9"/>
    <p:sldId id="473" r:id="rId10"/>
    <p:sldId id="845" r:id="rId11"/>
    <p:sldId id="828" r:id="rId12"/>
    <p:sldId id="802" r:id="rId13"/>
    <p:sldId id="848" r:id="rId14"/>
    <p:sldId id="838" r:id="rId15"/>
    <p:sldId id="834" r:id="rId16"/>
    <p:sldId id="847" r:id="rId17"/>
    <p:sldId id="849" r:id="rId18"/>
    <p:sldId id="853" r:id="rId19"/>
    <p:sldId id="852" r:id="rId20"/>
    <p:sldId id="851" r:id="rId21"/>
    <p:sldId id="835" r:id="rId22"/>
    <p:sldId id="856" r:id="rId23"/>
    <p:sldId id="854" r:id="rId24"/>
    <p:sldId id="855" r:id="rId25"/>
    <p:sldId id="347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th, Jonas" initials="SJ" lastIdx="1" clrIdx="0">
    <p:extLst>
      <p:ext uri="{19B8F6BF-5375-455C-9EA6-DF929625EA0E}">
        <p15:presenceInfo xmlns:p15="http://schemas.microsoft.com/office/powerpoint/2012/main" userId="S::10138203@id.ohio.gov::77e44bb6-7f24-4159-9c5d-84aacb5a39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6E6"/>
    <a:srgbClr val="FFD4D4"/>
    <a:srgbClr val="E97202"/>
    <a:srgbClr val="002E6C"/>
    <a:srgbClr val="82BC00"/>
    <a:srgbClr val="F5890E"/>
    <a:srgbClr val="132852"/>
    <a:srgbClr val="E87424"/>
    <a:srgbClr val="00A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84019" autoAdjust="0"/>
  </p:normalViewPr>
  <p:slideViewPr>
    <p:cSldViewPr snapToGrid="0" snapToObjects="1">
      <p:cViewPr varScale="1">
        <p:scale>
          <a:sx n="114" d="100"/>
          <a:sy n="114" d="100"/>
        </p:scale>
        <p:origin x="124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-3077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052" cy="465621"/>
          </a:xfrm>
          <a:prstGeom prst="rect">
            <a:avLst/>
          </a:prstGeom>
        </p:spPr>
        <p:txBody>
          <a:bodyPr vert="horz" lIns="91874" tIns="45937" rIns="91874" bIns="4593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60" y="0"/>
            <a:ext cx="3038052" cy="465621"/>
          </a:xfrm>
          <a:prstGeom prst="rect">
            <a:avLst/>
          </a:prstGeom>
        </p:spPr>
        <p:txBody>
          <a:bodyPr vert="horz" lIns="91874" tIns="45937" rIns="91874" bIns="45937" rtlCol="0"/>
          <a:lstStyle>
            <a:lvl1pPr algn="r">
              <a:defRPr sz="1200"/>
            </a:lvl1pPr>
          </a:lstStyle>
          <a:p>
            <a:fld id="{076B12BE-7D1C-8E45-B143-ABC65041FD9E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181"/>
            <a:ext cx="3038052" cy="465621"/>
          </a:xfrm>
          <a:prstGeom prst="rect">
            <a:avLst/>
          </a:prstGeom>
        </p:spPr>
        <p:txBody>
          <a:bodyPr vert="horz" lIns="91874" tIns="45937" rIns="91874" bIns="4593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60" y="8829181"/>
            <a:ext cx="3038052" cy="465621"/>
          </a:xfrm>
          <a:prstGeom prst="rect">
            <a:avLst/>
          </a:prstGeom>
        </p:spPr>
        <p:txBody>
          <a:bodyPr vert="horz" lIns="91874" tIns="45937" rIns="91874" bIns="45937" rtlCol="0" anchor="b"/>
          <a:lstStyle>
            <a:lvl1pPr algn="r">
              <a:defRPr sz="1200"/>
            </a:lvl1pPr>
          </a:lstStyle>
          <a:p>
            <a:fld id="{0093B324-8316-5544-88AD-E0FCBFA8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8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398" tIns="46700" rIns="93398" bIns="4670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4820"/>
          </a:xfrm>
          <a:prstGeom prst="rect">
            <a:avLst/>
          </a:prstGeom>
        </p:spPr>
        <p:txBody>
          <a:bodyPr vert="horz" lIns="93398" tIns="46700" rIns="93398" bIns="46700" rtlCol="0"/>
          <a:lstStyle>
            <a:lvl1pPr algn="r">
              <a:defRPr sz="1200"/>
            </a:lvl1pPr>
          </a:lstStyle>
          <a:p>
            <a:fld id="{1F965750-A7FB-7E49-939E-B2A287A55985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98" tIns="46700" rIns="93398" bIns="4670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vert="horz" lIns="93398" tIns="46700" rIns="93398" bIns="4670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398" tIns="46700" rIns="93398" bIns="4670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398" tIns="46700" rIns="93398" bIns="46700" rtlCol="0" anchor="b"/>
          <a:lstStyle>
            <a:lvl1pPr algn="r">
              <a:defRPr sz="1200"/>
            </a:lvl1pPr>
          </a:lstStyle>
          <a:p>
            <a:fld id="{1A165E77-65A0-4243-89DB-F71E565A4E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8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65E77-65A0-4243-89DB-F71E565A4E7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258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572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677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1DB4E-9810-4B28-88CA-383F026CCBE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94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431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712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650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536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82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145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1DB4E-9810-4B28-88CA-383F026CCBE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88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1DB4E-9810-4B28-88CA-383F026CCBE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0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514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069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65E77-65A0-4243-89DB-F71E565A4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680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16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263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738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936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1DB4E-9810-4B28-88CA-383F026CCBE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91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84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398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1DB4E-9810-4B28-88CA-383F026CC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1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83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42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" y="0"/>
            <a:ext cx="914082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76600"/>
            <a:ext cx="7772400" cy="2362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85800" y="6019800"/>
            <a:ext cx="7772400" cy="457200"/>
          </a:xfrm>
        </p:spPr>
        <p:txBody>
          <a:bodyPr rtlCol="0" anchor="ctr" anchorCtr="0">
            <a:normAutofit/>
          </a:bodyPr>
          <a:lstStyle>
            <a:lvl1pPr algn="ctr">
              <a:defRPr sz="2400">
                <a:latin typeface="+mj-lt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04800" y="419100"/>
            <a:ext cx="8534400" cy="647700"/>
          </a:xfrm>
          <a:prstGeom prst="rect">
            <a:avLst/>
          </a:prstGeom>
          <a:noFill/>
        </p:spPr>
        <p:txBody>
          <a:bodyPr wrap="none" lIns="0" tIns="0" rIns="0" bIns="18288" rtlCol="0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Copperplate Gothic Bold" pitchFamily="34" charset="0"/>
              </a:rPr>
              <a:t>Ohio Department of Transportation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19100" y="1066800"/>
            <a:ext cx="842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8175625" algn="r"/>
              </a:tabLst>
            </a:pPr>
            <a:r>
              <a:rPr lang="en-US" sz="1600" dirty="0">
                <a:solidFill>
                  <a:srgbClr val="009969"/>
                </a:solidFill>
                <a:latin typeface="Copperplate Gothic Bold" pitchFamily="34" charset="0"/>
              </a:rPr>
              <a:t>John R. Kasich, Governor 	Jerry Wray, Director</a:t>
            </a:r>
          </a:p>
        </p:txBody>
      </p:sp>
    </p:spTree>
    <p:extLst>
      <p:ext uri="{BB962C8B-B14F-4D97-AF65-F5344CB8AC3E}">
        <p14:creationId xmlns:p14="http://schemas.microsoft.com/office/powerpoint/2010/main" val="3976488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 b="1"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Ohio Safety Data Program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70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Ohio Safety Data Program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1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Ohio Safety Data Program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48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1524000"/>
            <a:ext cx="81534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/>
            <a:endParaRPr lang="en-US" dirty="0"/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Ohio Safety Data Program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59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2209800"/>
            <a:ext cx="81534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Ohio Safety Data Program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5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Ohio Safety Data Program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6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46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16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" y="0"/>
            <a:ext cx="914082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76600"/>
            <a:ext cx="7772400" cy="2362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85800" y="6019800"/>
            <a:ext cx="7772400" cy="457200"/>
          </a:xfrm>
        </p:spPr>
        <p:txBody>
          <a:bodyPr rtlCol="0" anchor="ctr" anchorCtr="0">
            <a:normAutofit/>
          </a:bodyPr>
          <a:lstStyle>
            <a:lvl1pPr algn="ctr">
              <a:defRPr sz="2400">
                <a:latin typeface="+mj-lt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04800" y="419100"/>
            <a:ext cx="8534400" cy="647700"/>
          </a:xfrm>
          <a:prstGeom prst="rect">
            <a:avLst/>
          </a:prstGeom>
          <a:noFill/>
        </p:spPr>
        <p:txBody>
          <a:bodyPr wrap="none" lIns="0" tIns="0" rIns="0" bIns="18288" rtlCol="0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Copperplate Gothic Bold" pitchFamily="34" charset="0"/>
              </a:rPr>
              <a:t>Ohio Department of Transportation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19100" y="1066800"/>
            <a:ext cx="842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8175625" algn="r"/>
              </a:tabLst>
            </a:pPr>
            <a:r>
              <a:rPr lang="en-US" sz="1600" dirty="0">
                <a:solidFill>
                  <a:srgbClr val="009969"/>
                </a:solidFill>
                <a:latin typeface="Copperplate Gothic Bold" pitchFamily="34" charset="0"/>
              </a:rPr>
              <a:t>John R. Kasich, Governor 	Jerry Wray, Director</a:t>
            </a:r>
          </a:p>
        </p:txBody>
      </p:sp>
    </p:spTree>
    <p:extLst>
      <p:ext uri="{BB962C8B-B14F-4D97-AF65-F5344CB8AC3E}">
        <p14:creationId xmlns:p14="http://schemas.microsoft.com/office/powerpoint/2010/main" val="1303019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 b="1"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Highway Safety Manual: Helping Ohio Make Better Investments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27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Highway Safety Manual: Helping Ohio Make Better Investments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7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Highway Safety Manual: Helping Ohio Make Better Investments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0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1524000"/>
            <a:ext cx="81534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/>
            <a:endParaRPr lang="en-US" dirty="0"/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Highway Safety Manual: Helping Ohio Make Better Investments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13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2209800"/>
            <a:ext cx="81534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Highway Safety Manual: Helping Ohio Make Better Investments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98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Highway Safety Manual: Helping Ohio Make Better Investments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60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645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The Highway Safety Manual: Helping Ohio Make Better Investments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52184C-65FD-4C19-8105-F7DA2C49C71B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93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Highway Safety Manual: Helping Ohio Make Better Investments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2-</a:t>
            </a:r>
            <a:fld id="{D07B0670-3EE9-4BA4-909E-2C1616719B58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5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77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5775"/>
            <a:ext cx="8610600" cy="790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4038"/>
            <a:ext cx="421798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598988" y="1824038"/>
            <a:ext cx="4217987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30768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68136"/>
            <a:ext cx="1905990" cy="57580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0068" y="1639614"/>
            <a:ext cx="6216732" cy="4486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06716" y="274638"/>
            <a:ext cx="618008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Highway Safety Manual: Helping Ohio Make Better Investments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E8C0066-404A-466E-BD75-F629944202BF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23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D8D846-8D33-0746-92D9-66947BF038A5}"/>
              </a:ext>
            </a:extLst>
          </p:cNvPr>
          <p:cNvSpPr/>
          <p:nvPr userDrawn="1"/>
        </p:nvSpPr>
        <p:spPr>
          <a:xfrm>
            <a:off x="1" y="0"/>
            <a:ext cx="9144000" cy="1167659"/>
          </a:xfrm>
          <a:prstGeom prst="rect">
            <a:avLst/>
          </a:prstGeom>
          <a:solidFill>
            <a:srgbClr val="82B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BC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F7C72-4B06-C04F-9A57-0BC4D7A579FA}"/>
              </a:ext>
            </a:extLst>
          </p:cNvPr>
          <p:cNvSpPr/>
          <p:nvPr userDrawn="1"/>
        </p:nvSpPr>
        <p:spPr>
          <a:xfrm>
            <a:off x="1" y="6477000"/>
            <a:ext cx="9143999" cy="381000"/>
          </a:xfrm>
          <a:prstGeom prst="rect">
            <a:avLst/>
          </a:prstGeom>
          <a:solidFill>
            <a:srgbClr val="1328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2852"/>
              </a:solidFill>
            </a:endParaRPr>
          </a:p>
        </p:txBody>
      </p:sp>
      <p:pic>
        <p:nvPicPr>
          <p:cNvPr id="9" name="Picture 8" descr="EveryMove_TowardZeroDeaths_FNL_nowebsite.eps">
            <a:extLst>
              <a:ext uri="{FF2B5EF4-FFF2-40B4-BE49-F238E27FC236}">
                <a16:creationId xmlns:a16="http://schemas.microsoft.com/office/drawing/2014/main" id="{61204615-E1FB-0A4F-9F42-10570CBB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379" y="5845174"/>
            <a:ext cx="916746" cy="876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Here – Arial 40 pts</a:t>
            </a:r>
            <a:br>
              <a:rPr lang="en-US" dirty="0"/>
            </a:br>
            <a:r>
              <a:rPr lang="en-US" sz="1600" dirty="0"/>
              <a:t>Insert years here – Arial 16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1200"/>
              </a:spcAft>
              <a:buClr>
                <a:srgbClr val="E7792B"/>
              </a:buClr>
              <a:buFont typeface="ArialUnicodeMS" panose="020B0604020202020204" pitchFamily="34" charset="-128"/>
              <a:buChar char="■"/>
              <a:defRPr sz="2400"/>
            </a:lvl1pPr>
            <a:lvl2pPr marL="742950" indent="-285750">
              <a:spcAft>
                <a:spcPts val="1200"/>
              </a:spcAft>
              <a:buClr>
                <a:srgbClr val="E7792B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spcAft>
                <a:spcPts val="1200"/>
              </a:spcAft>
              <a:buClr>
                <a:srgbClr val="E7792B"/>
              </a:buClr>
              <a:buFont typeface="Helvetica" pitchFamily="2" charset="0"/>
              <a:buChar char="⁃"/>
              <a:defRPr sz="1800"/>
            </a:lvl3pPr>
            <a:lvl4pPr marL="1600200" indent="-228600">
              <a:spcAft>
                <a:spcPts val="1200"/>
              </a:spcAft>
              <a:buClr>
                <a:srgbClr val="E7792B"/>
              </a:buClr>
              <a:buFont typeface="Arial" panose="020B0604020202020204" pitchFamily="34" charset="0"/>
              <a:buChar char="•"/>
              <a:defRPr sz="1600"/>
            </a:lvl4pPr>
            <a:lvl5pPr marL="2057400" indent="-228600">
              <a:spcAft>
                <a:spcPts val="1200"/>
              </a:spcAft>
              <a:buClr>
                <a:srgbClr val="E7792B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30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080401-4116-4844-95AF-940BCE7FE23A}"/>
              </a:ext>
            </a:extLst>
          </p:cNvPr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82B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BC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EveryMove_TowardZeroDeaths_FNL_nowebsite.eps">
            <a:extLst>
              <a:ext uri="{FF2B5EF4-FFF2-40B4-BE49-F238E27FC236}">
                <a16:creationId xmlns:a16="http://schemas.microsoft.com/office/drawing/2014/main" id="{E849132E-9E3B-6A44-B305-AEF6577098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379" y="5845174"/>
            <a:ext cx="916746" cy="87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40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1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5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6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7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3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12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7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66" y="6179131"/>
            <a:ext cx="8577067" cy="519536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077200" y="62198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39B0399-9EE4-40D6-92E9-F4A1F2E78343}" type="slidenum">
              <a:rPr lang="en-US" b="1">
                <a:solidFill>
                  <a:srgbClr val="009969"/>
                </a:solidFill>
                <a:latin typeface="Georgia" pitchFamily="18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9969"/>
              </a:solidFill>
              <a:latin typeface="Georgia" pitchFamily="18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Ohio Safety Data Program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7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66" y="6179131"/>
            <a:ext cx="8577067" cy="519536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077200" y="62198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39B0399-9EE4-40D6-92E9-F4A1F2E78343}" type="slidenum">
              <a:rPr lang="en-US" b="1">
                <a:solidFill>
                  <a:srgbClr val="009969"/>
                </a:solidFill>
                <a:latin typeface="Georgia" pitchFamily="18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9969"/>
              </a:solidFill>
              <a:latin typeface="Georgia" pitchFamily="18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The Highway Safety Manual: Helping Ohio Make Better Investments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1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E36A6-0389-A041-BF43-49CE4F4F64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C2C2-ACB5-E74E-84FF-FD1017C8C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1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497158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EveryMove_TowardZeroDeaths_FNL_nowebs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300" y="1719106"/>
            <a:ext cx="3124200" cy="298636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82600" y="290009"/>
            <a:ext cx="8229600" cy="1131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Futura Book"/>
                <a:cs typeface="Futura Book"/>
              </a:rPr>
              <a:t>HIG-50-2.80 (SR 134)</a:t>
            </a:r>
          </a:p>
        </p:txBody>
      </p:sp>
    </p:spTree>
    <p:extLst>
      <p:ext uri="{BB962C8B-B14F-4D97-AF65-F5344CB8AC3E}">
        <p14:creationId xmlns:p14="http://schemas.microsoft.com/office/powerpoint/2010/main" val="2366713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"/>
              </a:rPr>
              <a:t>Crash Trends (2020-2023)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44D70-9962-04A2-AA62-8046235A2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98"/>
          <a:stretch/>
        </p:blipFill>
        <p:spPr>
          <a:xfrm>
            <a:off x="0" y="1415844"/>
            <a:ext cx="9144000" cy="50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40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"/>
              </a:rPr>
              <a:t>Sight Distance Study (2013)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5CDFF-FA32-BE6E-890B-70BB87781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427" y="1185334"/>
            <a:ext cx="3915145" cy="52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5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794" y="-594"/>
            <a:ext cx="9144000" cy="6858000"/>
          </a:xfrm>
          <a:prstGeom prst="rect">
            <a:avLst/>
          </a:prstGeom>
          <a:solidFill>
            <a:srgbClr val="132852">
              <a:alpha val="55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381" y="4702263"/>
            <a:ext cx="9143999" cy="944684"/>
          </a:xfrm>
          <a:prstGeom prst="rect">
            <a:avLst/>
          </a:prstGeom>
          <a:solidFill>
            <a:srgbClr val="82B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5D6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3969" y="4863899"/>
            <a:ext cx="9147969" cy="11212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white"/>
                </a:solidFill>
                <a:latin typeface="Futura Book"/>
                <a:cs typeface="Futura Book"/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21148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"/>
              </a:rPr>
              <a:t>2001 Study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AAE88-9116-6E9C-4C7A-3B77CFCEC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296" y="1185334"/>
            <a:ext cx="4323408" cy="523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39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"/>
              </a:rPr>
              <a:t>2001 Study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AF72A-3093-EB02-7FFD-12ED134DF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74" y="1185334"/>
            <a:ext cx="7986252" cy="52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6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"/>
              </a:rPr>
              <a:t>2001 Study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54359-1B6D-F326-A5AA-E532667D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03" y="1185082"/>
            <a:ext cx="8059994" cy="518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16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"/>
              </a:rPr>
              <a:t>2001 Study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98B45-0107-AE7D-5A45-CC031212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185334"/>
            <a:ext cx="8001000" cy="525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24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"/>
              </a:rPr>
              <a:t>2001 Study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F49D0-8558-5EDE-F30D-8F11A6B5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63" y="1162370"/>
            <a:ext cx="8074742" cy="52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36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"/>
              </a:rPr>
              <a:t>2001 Study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70697-DAD7-F680-1946-F4AAA4919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87" y="1844776"/>
            <a:ext cx="6080626" cy="35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80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794" y="-594"/>
            <a:ext cx="9144000" cy="6858000"/>
          </a:xfrm>
          <a:prstGeom prst="rect">
            <a:avLst/>
          </a:prstGeom>
          <a:solidFill>
            <a:srgbClr val="132852">
              <a:alpha val="55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381" y="4702263"/>
            <a:ext cx="9143999" cy="944684"/>
          </a:xfrm>
          <a:prstGeom prst="rect">
            <a:avLst/>
          </a:prstGeom>
          <a:solidFill>
            <a:srgbClr val="82B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5D6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3969" y="4863899"/>
            <a:ext cx="9147969" cy="11212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white"/>
                </a:solidFill>
                <a:latin typeface="Futura Book"/>
                <a:cs typeface="Futura Book"/>
              </a:rPr>
              <a:t>Things to Consider</a:t>
            </a:r>
          </a:p>
        </p:txBody>
      </p:sp>
    </p:spTree>
    <p:extLst>
      <p:ext uri="{BB962C8B-B14F-4D97-AF65-F5344CB8AC3E}">
        <p14:creationId xmlns:p14="http://schemas.microsoft.com/office/powerpoint/2010/main" val="2824729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794" y="-594"/>
            <a:ext cx="9144000" cy="6858000"/>
          </a:xfrm>
          <a:prstGeom prst="rect">
            <a:avLst/>
          </a:prstGeom>
          <a:solidFill>
            <a:srgbClr val="132852">
              <a:alpha val="55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140201"/>
            <a:ext cx="9143999" cy="944684"/>
          </a:xfrm>
          <a:prstGeom prst="rect">
            <a:avLst/>
          </a:prstGeom>
          <a:solidFill>
            <a:srgbClr val="82B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5D6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6412" y="4289252"/>
            <a:ext cx="4485553" cy="11212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prstClr val="white"/>
                </a:solidFill>
                <a:latin typeface="Futura Book"/>
                <a:cs typeface="Futura Book"/>
              </a:rPr>
              <a:t>Location/Geometrics</a:t>
            </a:r>
          </a:p>
        </p:txBody>
      </p:sp>
    </p:spTree>
    <p:extLst>
      <p:ext uri="{BB962C8B-B14F-4D97-AF65-F5344CB8AC3E}">
        <p14:creationId xmlns:p14="http://schemas.microsoft.com/office/powerpoint/2010/main" val="346196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"/>
              </a:rPr>
              <a:t>Sight Distance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6E9B7-4738-B281-08F3-8CBB847D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98" y="1185334"/>
            <a:ext cx="8531603" cy="52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85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"/>
              </a:rPr>
              <a:t>Sight Distance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545540-F202-974A-C051-000AD6FDA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3" y="1255133"/>
            <a:ext cx="8230313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5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1328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D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4535070"/>
            <a:ext cx="9143999" cy="1585543"/>
          </a:xfrm>
          <a:prstGeom prst="rect">
            <a:avLst/>
          </a:prstGeom>
          <a:solidFill>
            <a:srgbClr val="82B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D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EveryMove_TowardZeroDeaths_FNL_nowebsit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587" y="753489"/>
            <a:ext cx="3278414" cy="3133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8834" y="4712288"/>
            <a:ext cx="70463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"/>
                <a:ea typeface="+mn-ea"/>
                <a:cs typeface="Futura"/>
              </a:rPr>
              <a:t>jonas.smith@dot.ohio.gov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"/>
                <a:ea typeface="+mn-ea"/>
                <a:cs typeface="Futura"/>
              </a:rPr>
              <a:t>740.774.8864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57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26F1D7-85F4-52BD-454D-C2ECFB261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67"/>
          <a:stretch/>
        </p:blipFill>
        <p:spPr>
          <a:xfrm>
            <a:off x="4709069" y="1650568"/>
            <a:ext cx="4091839" cy="3383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33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"/>
              </a:rPr>
              <a:t>Location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C46D2-EEC9-47AA-B052-192B4A5B8143}"/>
              </a:ext>
            </a:extLst>
          </p:cNvPr>
          <p:cNvSpPr txBox="1"/>
          <p:nvPr/>
        </p:nvSpPr>
        <p:spPr>
          <a:xfrm>
            <a:off x="457200" y="1996461"/>
            <a:ext cx="4251869" cy="324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"/>
              </a:rPr>
              <a:t>Intersection of US 50 and SR 134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utur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"/>
              </a:rPr>
              <a:t>Approximately 11 miles west of Hillsboro on US 50.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utur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"/>
              </a:rPr>
              <a:t>Speed Limit</a:t>
            </a:r>
            <a:r>
              <a:rPr lang="en-US">
                <a:latin typeface="Futura"/>
              </a:rPr>
              <a:t>: 45 </a:t>
            </a:r>
            <a:r>
              <a:rPr lang="en-US" dirty="0">
                <a:latin typeface="Futura"/>
              </a:rPr>
              <a:t>MPH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utur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"/>
              </a:rPr>
              <a:t>AADT: 998/1,287 on SR 134</a:t>
            </a:r>
          </a:p>
          <a:p>
            <a:pPr lvl="2"/>
            <a:r>
              <a:rPr lang="en-US" dirty="0">
                <a:latin typeface="Futura"/>
              </a:rPr>
              <a:t>  </a:t>
            </a:r>
          </a:p>
          <a:p>
            <a:endParaRPr lang="en-US" dirty="0">
              <a:latin typeface="Futura"/>
            </a:endParaRPr>
          </a:p>
          <a:p>
            <a:endParaRPr lang="en-US" dirty="0">
              <a:latin typeface="Futura"/>
            </a:endParaRPr>
          </a:p>
        </p:txBody>
      </p:sp>
      <p:pic>
        <p:nvPicPr>
          <p:cNvPr id="10" name="Graphic 9" descr="Flag">
            <a:extLst>
              <a:ext uri="{FF2B5EF4-FFF2-40B4-BE49-F238E27FC236}">
                <a16:creationId xmlns:a16="http://schemas.microsoft.com/office/drawing/2014/main" id="{85E262CB-ADDA-4F1E-804D-406FCDFEA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7060" y="3082672"/>
            <a:ext cx="274573" cy="2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3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25946F-4658-E75E-D9C9-990BD931E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40814"/>
            <a:ext cx="8229600" cy="5172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33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"/>
              </a:rPr>
              <a:t>Geometrics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1ED4F6-61CD-414B-AE0D-35BBD8548368}"/>
              </a:ext>
            </a:extLst>
          </p:cNvPr>
          <p:cNvSpPr txBox="1"/>
          <p:nvPr/>
        </p:nvSpPr>
        <p:spPr>
          <a:xfrm>
            <a:off x="565859" y="1361253"/>
            <a:ext cx="32524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utura"/>
              </a:rPr>
              <a:t>Intersection is located just beyond the crest of a vertical curve.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Futur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utura"/>
              </a:rPr>
              <a:t>Vertical curve causes sight distance concerns involving eastbound/westbound traffic on US 50 and northbound traffic on SR 134.</a:t>
            </a:r>
          </a:p>
        </p:txBody>
      </p:sp>
    </p:spTree>
    <p:extLst>
      <p:ext uri="{BB962C8B-B14F-4D97-AF65-F5344CB8AC3E}">
        <p14:creationId xmlns:p14="http://schemas.microsoft.com/office/powerpoint/2010/main" val="343812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33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"/>
              </a:rPr>
              <a:t>Geometrics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81D5DC-74C5-C1AD-62E3-CD0A2C3EC72E}"/>
              </a:ext>
            </a:extLst>
          </p:cNvPr>
          <p:cNvSpPr txBox="1"/>
          <p:nvPr/>
        </p:nvSpPr>
        <p:spPr>
          <a:xfrm>
            <a:off x="2509183" y="4980952"/>
            <a:ext cx="18530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Futura"/>
              </a:rPr>
              <a:t>Looking east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17951-1669-EE07-B021-8708AE88C9E7}"/>
              </a:ext>
            </a:extLst>
          </p:cNvPr>
          <p:cNvSpPr txBox="1"/>
          <p:nvPr/>
        </p:nvSpPr>
        <p:spPr>
          <a:xfrm>
            <a:off x="4621203" y="2239229"/>
            <a:ext cx="19442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Futura"/>
              </a:rPr>
              <a:t>Looking west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39F04-F8B4-DF33-E754-640551B8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46" y="1380765"/>
            <a:ext cx="4071865" cy="2455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7CF07-F6E5-0119-790C-2927813B1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27" y="3749802"/>
            <a:ext cx="4071865" cy="24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09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973985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32852">
              <a:alpha val="55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140201"/>
            <a:ext cx="9143999" cy="944684"/>
          </a:xfrm>
          <a:prstGeom prst="rect">
            <a:avLst/>
          </a:prstGeom>
          <a:solidFill>
            <a:srgbClr val="82B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5D600"/>
              </a:solidFill>
            </a:endParaRPr>
          </a:p>
        </p:txBody>
      </p:sp>
      <p:pic>
        <p:nvPicPr>
          <p:cNvPr id="15" name="Picture 14" descr="EveryMove_TowardZeroDeaths_FNL_nowebsite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76" y="5384800"/>
            <a:ext cx="1250656" cy="119548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18125" y="4276033"/>
            <a:ext cx="8199312" cy="11212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Futura Book"/>
                <a:cs typeface="Futura Book"/>
              </a:rPr>
              <a:t>Crash Trends</a:t>
            </a:r>
          </a:p>
        </p:txBody>
      </p:sp>
    </p:spTree>
    <p:extLst>
      <p:ext uri="{BB962C8B-B14F-4D97-AF65-F5344CB8AC3E}">
        <p14:creationId xmlns:p14="http://schemas.microsoft.com/office/powerpoint/2010/main" val="30795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C8AA11F2-FC97-45B1-BB21-2C7FFB027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34" y="1183759"/>
            <a:ext cx="2645338" cy="2347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+mj-cs"/>
              </a:rPr>
              <a:t>Crash Trends (2020-2023)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3276E0C7-D588-440B-8F4A-876392DB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5493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77D859EF-0C2A-487B-A0C6-A8276E48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6" y="576038"/>
            <a:ext cx="3780491" cy="604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B19A81-C621-40A1-87E0-015F982C4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4110"/>
            <a:ext cx="3780490" cy="604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88EF9-EB79-4273-9666-FEC4E6F7C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4803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CAD24F-56DD-7C88-C6C9-8B277128C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997" y="213545"/>
            <a:ext cx="3667819" cy="761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BB96C-79A3-5579-A218-7F0CA82D2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061" y="1137708"/>
            <a:ext cx="3642360" cy="1101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EE2029-E370-EF9A-709F-D7853FE77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968" y="2336189"/>
            <a:ext cx="3642360" cy="1101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43546F-75F1-9AE6-56E3-C0CCC92F3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061" y="3508543"/>
            <a:ext cx="3642360" cy="944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EB3D0E-0037-C83B-EB96-5CC405390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2373" y="4693431"/>
            <a:ext cx="3727428" cy="192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84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334"/>
            <a:ext cx="8477624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"/>
              </a:rPr>
              <a:t>Crash Trends (2020-2023)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BFA8D8-5E7A-9D65-D45E-959E36CA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" y="1717634"/>
            <a:ext cx="7269480" cy="42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22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4900" y="-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6929F8-710D-F34B-9B47-E837F5C7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334"/>
            <a:ext cx="8465671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"/>
              </a:rPr>
              <a:t>Crash Trends (2020-2023)</a:t>
            </a:r>
            <a:endParaRPr lang="en-US" sz="1600" b="1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30D2A-4159-9AAD-40A8-C4CF0D312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36"/>
          <a:stretch/>
        </p:blipFill>
        <p:spPr>
          <a:xfrm>
            <a:off x="0" y="1508929"/>
            <a:ext cx="9144000" cy="43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1131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DOT Master - Old School Zeph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DOT Master - Old School Zeph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1F3B63"/>
      </a:dk2>
      <a:lt2>
        <a:srgbClr val="E7E6E6"/>
      </a:lt2>
      <a:accent1>
        <a:srgbClr val="1E2F53"/>
      </a:accent1>
      <a:accent2>
        <a:srgbClr val="E6792B"/>
      </a:accent2>
      <a:accent3>
        <a:srgbClr val="84BE41"/>
      </a:accent3>
      <a:accent4>
        <a:srgbClr val="1F3B63"/>
      </a:accent4>
      <a:accent5>
        <a:srgbClr val="E6792B"/>
      </a:accent5>
      <a:accent6>
        <a:srgbClr val="84BE41"/>
      </a:accent6>
      <a:hlink>
        <a:srgbClr val="FFFFFF"/>
      </a:hlink>
      <a:folHlink>
        <a:srgbClr val="E6792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47257</TotalTime>
  <Words>157</Words>
  <Application>Microsoft Office PowerPoint</Application>
  <PresentationFormat>On-screen Show (4:3)</PresentationFormat>
  <Paragraphs>58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ArialUnicodeMS</vt:lpstr>
      <vt:lpstr>Calibri</vt:lpstr>
      <vt:lpstr>Copperplate Gothic Bold</vt:lpstr>
      <vt:lpstr>Futura</vt:lpstr>
      <vt:lpstr>Futura Book</vt:lpstr>
      <vt:lpstr>Georgia</vt:lpstr>
      <vt:lpstr>Helvetica</vt:lpstr>
      <vt:lpstr>2_Office Theme</vt:lpstr>
      <vt:lpstr>ODOT Master - Old School Zepher</vt:lpstr>
      <vt:lpstr>1_ODOT Master - Old School Zepher</vt:lpstr>
      <vt:lpstr>3_Office Theme</vt:lpstr>
      <vt:lpstr>PowerPoint Presentation</vt:lpstr>
      <vt:lpstr>PowerPoint Presentation</vt:lpstr>
      <vt:lpstr>Location</vt:lpstr>
      <vt:lpstr>Geometrics</vt:lpstr>
      <vt:lpstr>Geometrics</vt:lpstr>
      <vt:lpstr>PowerPoint Presentation</vt:lpstr>
      <vt:lpstr>Crash Trends (2020-2023)</vt:lpstr>
      <vt:lpstr>Crash Trends (2020-2023)</vt:lpstr>
      <vt:lpstr>Crash Trends (2020-2023)</vt:lpstr>
      <vt:lpstr>Crash Trends (2020-2023)</vt:lpstr>
      <vt:lpstr>Sight Distance Study (2013)</vt:lpstr>
      <vt:lpstr>PowerPoint Presentation</vt:lpstr>
      <vt:lpstr>2001 Study</vt:lpstr>
      <vt:lpstr>2001 Study</vt:lpstr>
      <vt:lpstr>2001 Study</vt:lpstr>
      <vt:lpstr>2001 Study</vt:lpstr>
      <vt:lpstr>2001 Study</vt:lpstr>
      <vt:lpstr>2001 Study</vt:lpstr>
      <vt:lpstr>PowerPoint Presentation</vt:lpstr>
      <vt:lpstr>Sight Distance</vt:lpstr>
      <vt:lpstr>Sight Distance</vt:lpstr>
      <vt:lpstr>PowerPoint Presentation</vt:lpstr>
    </vt:vector>
  </TitlesOfParts>
  <Company>Murphy Epson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Hanna</dc:creator>
  <cp:lastModifiedBy>Smith, Jonas</cp:lastModifiedBy>
  <cp:revision>625</cp:revision>
  <cp:lastPrinted>2018-11-14T20:13:01Z</cp:lastPrinted>
  <dcterms:created xsi:type="dcterms:W3CDTF">2014-04-25T13:24:11Z</dcterms:created>
  <dcterms:modified xsi:type="dcterms:W3CDTF">2024-01-09T20:19:20Z</dcterms:modified>
</cp:coreProperties>
</file>