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6"/>
  </p:notesMasterIdLst>
  <p:sldIdLst>
    <p:sldId id="256" r:id="rId3"/>
    <p:sldId id="257" r:id="rId4"/>
    <p:sldId id="261" r:id="rId5"/>
    <p:sldId id="258" r:id="rId6"/>
    <p:sldId id="264" r:id="rId7"/>
    <p:sldId id="265" r:id="rId8"/>
    <p:sldId id="260" r:id="rId9"/>
    <p:sldId id="267" r:id="rId10"/>
    <p:sldId id="266" r:id="rId11"/>
    <p:sldId id="269" r:id="rId12"/>
    <p:sldId id="268" r:id="rId13"/>
    <p:sldId id="27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a:t>
            </a:r>
            <a:r>
              <a:rPr lang="en-US" sz="1200" b="0" i="0" kern="1200" dirty="0">
                <a:solidFill>
                  <a:schemeClr val="tx1"/>
                </a:solidFill>
                <a:effectLst/>
                <a:latin typeface="+mn-lt"/>
                <a:ea typeface="+mn-ea"/>
                <a:cs typeface="+mn-cs"/>
              </a:rPr>
              <a:t>replace the deck on existing steel beam bridge JEF-7-11.870 (SFN: 0700312) carrying S.R. 7 over </a:t>
            </a:r>
            <a:r>
              <a:rPr lang="en-US" dirty="0"/>
              <a:t>Norfolk Southern Railway</a:t>
            </a:r>
            <a:r>
              <a:rPr lang="en-US" sz="1200" b="0" i="0" kern="1200" dirty="0">
                <a:solidFill>
                  <a:schemeClr val="tx1"/>
                </a:solidFill>
                <a:effectLst/>
                <a:latin typeface="+mn-lt"/>
                <a:ea typeface="+mn-ea"/>
                <a:cs typeface="+mn-cs"/>
              </a:rPr>
              <a:t>. Project will also repair the bridge substructure units and retaining wall adjacent to the rear abutment along the railroad.</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s://ftp.dot.state.oh.us/pub/Districts/D11/107668"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BEL-7-11.87 PID 107668</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3069FEF0-654B-1AE0-D884-AA0D42A11A61}"/>
              </a:ext>
            </a:extLst>
          </p:cNvPr>
          <p:cNvPicPr>
            <a:picLocks noChangeAspect="1"/>
          </p:cNvPicPr>
          <p:nvPr/>
        </p:nvPicPr>
        <p:blipFill>
          <a:blip r:embed="rId2"/>
          <a:stretch>
            <a:fillRect/>
          </a:stretch>
        </p:blipFill>
        <p:spPr>
          <a:xfrm>
            <a:off x="1862328" y="1354667"/>
            <a:ext cx="8467344" cy="4706942"/>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ED0FE954-6FA6-2C8F-D5FB-003E145CBE96}"/>
              </a:ext>
            </a:extLst>
          </p:cNvPr>
          <p:cNvPicPr>
            <a:picLocks noChangeAspect="1"/>
          </p:cNvPicPr>
          <p:nvPr/>
        </p:nvPicPr>
        <p:blipFill>
          <a:blip r:embed="rId2"/>
          <a:stretch>
            <a:fillRect/>
          </a:stretch>
        </p:blipFill>
        <p:spPr>
          <a:xfrm>
            <a:off x="1931560" y="1354667"/>
            <a:ext cx="8328879" cy="4816059"/>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BEL-7-11.87 PID 107668</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BEL-7-11.87 PID 107668.</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BEL-7-11.87 PID 107668</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a:t>
            </a:r>
            <a:r>
              <a:rPr lang="en-US" kern="1200" dirty="0"/>
              <a:t>the deck on existing steel beam bridge</a:t>
            </a:r>
            <a:r>
              <a:rPr lang="en-US" dirty="0"/>
              <a:t> carrying State Route 7 over Norfolk Southern Railway.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BEL-7-11.87 PID 107668</a:t>
            </a:r>
          </a:p>
        </p:txBody>
      </p:sp>
      <p:pic>
        <p:nvPicPr>
          <p:cNvPr id="4" name="Recorded Sound">
            <a:hlinkClick r:id="" action="ppaction://media"/>
            <a:extLst>
              <a:ext uri="{FF2B5EF4-FFF2-40B4-BE49-F238E27FC236}">
                <a16:creationId xmlns:a16="http://schemas.microsoft.com/office/drawing/2014/main" id="{C56101DB-C285-1F95-41AC-2066B378F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76940"/>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23471"/>
    </mc:Choice>
    <mc:Fallback>
      <p:transition spd="slow" advTm="2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https://ftp.dot.state.oh.us/pub/Districts/D11/107668</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BEL-7-11.87 PID 107668</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BEL-7-11.87 PID 107668</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13" name="Content Placeholder 12">
            <a:extLst>
              <a:ext uri="{FF2B5EF4-FFF2-40B4-BE49-F238E27FC236}">
                <a16:creationId xmlns:a16="http://schemas.microsoft.com/office/drawing/2014/main" id="{9A18C46C-3F7F-BC08-AED0-567B9C43987C}"/>
              </a:ext>
            </a:extLst>
          </p:cNvPr>
          <p:cNvPicPr>
            <a:picLocks noGrp="1" noChangeAspect="1"/>
          </p:cNvPicPr>
          <p:nvPr>
            <p:ph idx="1"/>
          </p:nvPr>
        </p:nvPicPr>
        <p:blipFill>
          <a:blip r:embed="rId6"/>
          <a:stretch>
            <a:fillRect/>
          </a:stretch>
        </p:blipFill>
        <p:spPr bwMode="auto">
          <a:xfrm>
            <a:off x="1348003" y="1143000"/>
            <a:ext cx="9495994" cy="4906963"/>
          </a:xfrm>
          <a:prstGeom prst="rect">
            <a:avLst/>
          </a:prstGeom>
          <a:noFill/>
          <a:ln w="9525">
            <a:noFill/>
            <a:miter lim="800000"/>
            <a:headEnd/>
            <a:tailEnd/>
          </a:ln>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deck on existing steel beam bridge.</a:t>
            </a:r>
          </a:p>
          <a:p>
            <a:pPr lvl="3"/>
            <a:r>
              <a:rPr lang="en-US" sz="1600" dirty="0"/>
              <a:t>Replace the bearings.</a:t>
            </a:r>
          </a:p>
          <a:p>
            <a:pPr lvl="3"/>
            <a:r>
              <a:rPr lang="en-US" sz="1600" dirty="0"/>
              <a:t>Repair the substructure units.</a:t>
            </a:r>
          </a:p>
          <a:p>
            <a:pPr lvl="4"/>
            <a:r>
              <a:rPr lang="en-US" sz="1600" dirty="0"/>
              <a:t>Design exception for graded shoulder width anticipated.  </a:t>
            </a:r>
          </a:p>
          <a:p>
            <a:pPr lvl="2"/>
            <a:r>
              <a:rPr lang="en-US" sz="2000" dirty="0"/>
              <a:t>Repair the retaining wall (RW1014088) under bridge along the railroad. </a:t>
            </a:r>
          </a:p>
          <a:p>
            <a:pPr lvl="2"/>
            <a:r>
              <a:rPr lang="en-US" sz="2000" dirty="0"/>
              <a:t>Utilize a crossover for Maintenance of Traffic.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BEL-7-11.87 PID 107668</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BEL-7-11.87 PID 107668</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8" name="Content Placeholder 7">
            <a:extLst>
              <a:ext uri="{FF2B5EF4-FFF2-40B4-BE49-F238E27FC236}">
                <a16:creationId xmlns:a16="http://schemas.microsoft.com/office/drawing/2014/main" id="{E22CB179-1641-7828-8AC3-04ABDFA04048}"/>
              </a:ext>
            </a:extLst>
          </p:cNvPr>
          <p:cNvPicPr>
            <a:picLocks noGrp="1" noChangeAspect="1"/>
          </p:cNvPicPr>
          <p:nvPr>
            <p:ph idx="1"/>
          </p:nvPr>
        </p:nvPicPr>
        <p:blipFill>
          <a:blip r:embed="rId6"/>
          <a:stretch>
            <a:fillRect/>
          </a:stretch>
        </p:blipFill>
        <p:spPr bwMode="auto">
          <a:xfrm>
            <a:off x="1870553" y="1435100"/>
            <a:ext cx="8450894" cy="4614863"/>
          </a:xfrm>
          <a:prstGeom prst="rect">
            <a:avLst/>
          </a:prstGeom>
          <a:noFill/>
          <a:ln w="9525">
            <a:noFill/>
            <a:miter lim="800000"/>
            <a:headEnd/>
            <a:tailEnd/>
          </a:ln>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8" name="Content Placeholder 7">
            <a:extLst>
              <a:ext uri="{FF2B5EF4-FFF2-40B4-BE49-F238E27FC236}">
                <a16:creationId xmlns:a16="http://schemas.microsoft.com/office/drawing/2014/main" id="{7B1EDF17-4EC6-BB61-DEF1-77976CEF57EA}"/>
              </a:ext>
            </a:extLst>
          </p:cNvPr>
          <p:cNvPicPr>
            <a:picLocks noGrp="1" noChangeAspect="1"/>
          </p:cNvPicPr>
          <p:nvPr>
            <p:ph idx="1"/>
          </p:nvPr>
        </p:nvPicPr>
        <p:blipFill>
          <a:blip r:embed="rId2"/>
          <a:stretch>
            <a:fillRect/>
          </a:stretch>
        </p:blipFill>
        <p:spPr bwMode="auto">
          <a:xfrm>
            <a:off x="1900148" y="1444244"/>
            <a:ext cx="8391703" cy="4614863"/>
          </a:xfrm>
          <a:prstGeom prst="rect">
            <a:avLst/>
          </a:prstGeom>
          <a:noFill/>
          <a:ln w="9525">
            <a:noFill/>
            <a:miter lim="800000"/>
            <a:headEnd/>
            <a:tailEnd/>
          </a:ln>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9" name="Picture 8">
            <a:extLst>
              <a:ext uri="{FF2B5EF4-FFF2-40B4-BE49-F238E27FC236}">
                <a16:creationId xmlns:a16="http://schemas.microsoft.com/office/drawing/2014/main" id="{330DA455-4683-3EB8-2093-0AF623B850FA}"/>
              </a:ext>
            </a:extLst>
          </p:cNvPr>
          <p:cNvPicPr>
            <a:picLocks noChangeAspect="1"/>
          </p:cNvPicPr>
          <p:nvPr/>
        </p:nvPicPr>
        <p:blipFill>
          <a:blip r:embed="rId2"/>
          <a:stretch>
            <a:fillRect/>
          </a:stretch>
        </p:blipFill>
        <p:spPr>
          <a:xfrm>
            <a:off x="2378332" y="1354667"/>
            <a:ext cx="7435335" cy="4826677"/>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139</TotalTime>
  <Words>576</Words>
  <Application>Microsoft Office PowerPoint</Application>
  <PresentationFormat>Widescreen</PresentationFormat>
  <Paragraphs>58</Paragraphs>
  <Slides>13</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Georgia</vt:lpstr>
      <vt:lpstr>Source Sans 3</vt:lpstr>
      <vt:lpstr>Source Sans 3 Black</vt:lpstr>
      <vt:lpstr>ODOT-HoIA-Theme-1</vt:lpstr>
      <vt:lpstr>1_ODOT-HoIA-Theme-1</vt:lpstr>
      <vt:lpstr>Sept 2026 Programmatic </vt:lpstr>
      <vt:lpstr>BEL-7-11.87 PID 107668</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Clark, Michael</cp:lastModifiedBy>
  <cp:revision>8</cp:revision>
  <cp:lastPrinted>2026-07-01T11:02:28Z</cp:lastPrinted>
  <dcterms:created xsi:type="dcterms:W3CDTF">2024-09-11T11:49:33Z</dcterms:created>
  <dcterms:modified xsi:type="dcterms:W3CDTF">2026-07-01T11:08:35Z</dcterms:modified>
</cp:coreProperties>
</file>