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6"/>
  </p:notesMasterIdLst>
  <p:sldIdLst>
    <p:sldId id="256" r:id="rId3"/>
    <p:sldId id="257" r:id="rId4"/>
    <p:sldId id="261" r:id="rId5"/>
    <p:sldId id="258" r:id="rId6"/>
    <p:sldId id="264" r:id="rId7"/>
    <p:sldId id="265" r:id="rId8"/>
    <p:sldId id="260" r:id="rId9"/>
    <p:sldId id="267" r:id="rId10"/>
    <p:sldId id="266" r:id="rId11"/>
    <p:sldId id="269" r:id="rId12"/>
    <p:sldId id="268" r:id="rId13"/>
    <p:sldId id="27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a:t>
            </a:r>
            <a:r>
              <a:rPr lang="en-US" sz="1200" b="0" i="0" kern="1200" dirty="0">
                <a:solidFill>
                  <a:schemeClr val="tx1"/>
                </a:solidFill>
                <a:effectLst/>
                <a:latin typeface="+mn-lt"/>
                <a:ea typeface="+mn-ea"/>
                <a:cs typeface="+mn-cs"/>
              </a:rPr>
              <a:t>CAR-39-18.150 (SFN:1000500) carrying SR 39 over Friday Creek.</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s://ftp.dot.state.oh.us/pub/Districts/D11/122330"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CAR-39-18.07 PID 122330</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0A1D18FC-451A-5073-AE51-9EC3573B3190}"/>
              </a:ext>
            </a:extLst>
          </p:cNvPr>
          <p:cNvPicPr>
            <a:picLocks noChangeAspect="1"/>
          </p:cNvPicPr>
          <p:nvPr/>
        </p:nvPicPr>
        <p:blipFill>
          <a:blip r:embed="rId2"/>
          <a:stretch>
            <a:fillRect/>
          </a:stretch>
        </p:blipFill>
        <p:spPr>
          <a:xfrm>
            <a:off x="1271016" y="1354667"/>
            <a:ext cx="9162288" cy="4760797"/>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D2D9C160-2218-7354-D2FA-E342B314926B}"/>
              </a:ext>
            </a:extLst>
          </p:cNvPr>
          <p:cNvPicPr>
            <a:picLocks noChangeAspect="1"/>
          </p:cNvPicPr>
          <p:nvPr/>
        </p:nvPicPr>
        <p:blipFill>
          <a:blip r:embed="rId2"/>
          <a:stretch>
            <a:fillRect/>
          </a:stretch>
        </p:blipFill>
        <p:spPr>
          <a:xfrm>
            <a:off x="1170432" y="1354667"/>
            <a:ext cx="9107424" cy="4564053"/>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CAR-39-18.07 PID 122330</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CAR-39-18.07 PID 122330.</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CAR-39-18.07  PID 122330</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CAR-39-18.150 (SFN:1000500) carrying S.R. 39 over </a:t>
            </a:r>
            <a:r>
              <a:rPr lang="en-US" i="1" dirty="0"/>
              <a:t>Friday Creek</a:t>
            </a:r>
            <a:r>
              <a:rPr lang="en-US" dirty="0"/>
              <a:t>. </a:t>
            </a:r>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CAR-39-18.07 PID 122330</a:t>
            </a:r>
          </a:p>
        </p:txBody>
      </p:sp>
      <p:pic>
        <p:nvPicPr>
          <p:cNvPr id="7" name="Recorded Sound">
            <a:hlinkClick r:id="" action="ppaction://media"/>
            <a:extLst>
              <a:ext uri="{FF2B5EF4-FFF2-40B4-BE49-F238E27FC236}">
                <a16:creationId xmlns:a16="http://schemas.microsoft.com/office/drawing/2014/main" id="{D2993625-267C-8D87-0F13-727119B48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577682"/>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14833"/>
    </mc:Choice>
    <mc:Fallback>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https://ftp.dot.state.oh.us/pub/Districts/D11/122330</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CAR-39-18.07 PID 122330</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CAR-39-18.07 PID 122330</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9" name="Content Placeholder 8">
            <a:extLst>
              <a:ext uri="{FF2B5EF4-FFF2-40B4-BE49-F238E27FC236}">
                <a16:creationId xmlns:a16="http://schemas.microsoft.com/office/drawing/2014/main" id="{F6907E8F-51F0-E0EF-1739-1D7D4C62494D}"/>
              </a:ext>
            </a:extLst>
          </p:cNvPr>
          <p:cNvPicPr>
            <a:picLocks noGrp="1" noChangeAspect="1"/>
          </p:cNvPicPr>
          <p:nvPr>
            <p:ph idx="1"/>
          </p:nvPr>
        </p:nvPicPr>
        <p:blipFill>
          <a:blip r:embed="rId6"/>
          <a:stretch>
            <a:fillRect/>
          </a:stretch>
        </p:blipFill>
        <p:spPr bwMode="auto">
          <a:xfrm>
            <a:off x="1717141" y="975518"/>
            <a:ext cx="8757718" cy="4906963"/>
          </a:xfrm>
          <a:prstGeom prst="rect">
            <a:avLst/>
          </a:prstGeom>
          <a:noFill/>
          <a:ln w="9525">
            <a:noFill/>
            <a:miter lim="800000"/>
            <a:headEnd/>
            <a:tailEnd/>
          </a:ln>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single-span concrete slab bridge with new structure.</a:t>
            </a:r>
            <a:endParaRPr lang="en-US" sz="1600" dirty="0"/>
          </a:p>
          <a:p>
            <a:pPr lvl="2"/>
            <a:r>
              <a:rPr lang="en-US" sz="2000" dirty="0"/>
              <a:t>Design exception for grade, horizontal curve, &amp; superelevation (possible) anticipated.  </a:t>
            </a:r>
          </a:p>
          <a:p>
            <a:pPr lvl="2"/>
            <a:r>
              <a:rPr lang="en-US" sz="2000" dirty="0"/>
              <a:t>Soil Borings required. </a:t>
            </a:r>
          </a:p>
          <a:p>
            <a:pPr lvl="2"/>
            <a:r>
              <a:rPr lang="en-US" sz="2000" dirty="0"/>
              <a:t>Overhead </a:t>
            </a:r>
            <a:r>
              <a:rPr lang="en-US" sz="2000" dirty="0" err="1"/>
              <a:t>telcom</a:t>
            </a:r>
            <a:r>
              <a:rPr lang="en-US" sz="2000" dirty="0"/>
              <a:t> lines may impact construction. </a:t>
            </a:r>
          </a:p>
          <a:p>
            <a:pPr lvl="2"/>
            <a:r>
              <a:rPr lang="en-US" sz="2000" dirty="0"/>
              <a:t>Detour S.R. 39 for Maintenance of Traffic.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CAR-39-18.07 PID 122330</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CAR-39-18.07 PID 122330</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8" name="Content Placeholder 7">
            <a:extLst>
              <a:ext uri="{FF2B5EF4-FFF2-40B4-BE49-F238E27FC236}">
                <a16:creationId xmlns:a16="http://schemas.microsoft.com/office/drawing/2014/main" id="{8DAD79B0-3BE2-6F18-0499-75E2AD4CD72C}"/>
              </a:ext>
            </a:extLst>
          </p:cNvPr>
          <p:cNvPicPr>
            <a:picLocks noGrp="1" noChangeAspect="1"/>
          </p:cNvPicPr>
          <p:nvPr>
            <p:ph idx="1"/>
          </p:nvPr>
        </p:nvPicPr>
        <p:blipFill>
          <a:blip r:embed="rId6"/>
          <a:stretch>
            <a:fillRect/>
          </a:stretch>
        </p:blipFill>
        <p:spPr bwMode="auto">
          <a:xfrm>
            <a:off x="936328" y="1435100"/>
            <a:ext cx="10319345" cy="4614863"/>
          </a:xfrm>
          <a:prstGeom prst="rect">
            <a:avLst/>
          </a:prstGeom>
          <a:noFill/>
          <a:ln w="9525">
            <a:noFill/>
            <a:miter lim="800000"/>
            <a:headEnd/>
            <a:tailEnd/>
          </a:ln>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Content Placeholder 3">
            <a:extLst>
              <a:ext uri="{FF2B5EF4-FFF2-40B4-BE49-F238E27FC236}">
                <a16:creationId xmlns:a16="http://schemas.microsoft.com/office/drawing/2014/main" id="{DE547209-006B-EDE6-FAC8-048B9DF8DD1C}"/>
              </a:ext>
            </a:extLst>
          </p:cNvPr>
          <p:cNvPicPr>
            <a:picLocks noGrp="1" noChangeAspect="1"/>
          </p:cNvPicPr>
          <p:nvPr>
            <p:ph idx="1"/>
          </p:nvPr>
        </p:nvPicPr>
        <p:blipFill>
          <a:blip r:embed="rId2"/>
          <a:stretch>
            <a:fillRect/>
          </a:stretch>
        </p:blipFill>
        <p:spPr bwMode="auto">
          <a:xfrm>
            <a:off x="2386070" y="1435100"/>
            <a:ext cx="7419861" cy="4614863"/>
          </a:xfrm>
          <a:prstGeom prst="rect">
            <a:avLst/>
          </a:prstGeom>
          <a:noFill/>
          <a:ln w="9525">
            <a:noFill/>
            <a:miter lim="800000"/>
            <a:headEnd/>
            <a:tailEnd/>
          </a:ln>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CDF7DD5B-84B1-0D1B-EAE6-2556F28800A1}"/>
              </a:ext>
            </a:extLst>
          </p:cNvPr>
          <p:cNvPicPr>
            <a:picLocks noChangeAspect="1"/>
          </p:cNvPicPr>
          <p:nvPr/>
        </p:nvPicPr>
        <p:blipFill>
          <a:blip r:embed="rId2"/>
          <a:stretch>
            <a:fillRect/>
          </a:stretch>
        </p:blipFill>
        <p:spPr>
          <a:xfrm>
            <a:off x="1757172" y="1354667"/>
            <a:ext cx="8677656" cy="4738180"/>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92</TotalTime>
  <Words>543</Words>
  <Application>Microsoft Office PowerPoint</Application>
  <PresentationFormat>Widescreen</PresentationFormat>
  <Paragraphs>56</Paragraphs>
  <Slides>13</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Georgia</vt:lpstr>
      <vt:lpstr>Source Sans 3</vt:lpstr>
      <vt:lpstr>Source Sans 3 Black</vt:lpstr>
      <vt:lpstr>ODOT-HoIA-Theme-1</vt:lpstr>
      <vt:lpstr>1_ODOT-HoIA-Theme-1</vt:lpstr>
      <vt:lpstr>Sept 2026 Programmatic </vt:lpstr>
      <vt:lpstr>CAR-39-18.07  PID 122330</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Clark, Michael</cp:lastModifiedBy>
  <cp:revision>7</cp:revision>
  <cp:lastPrinted>2026-07-01T12:07:17Z</cp:lastPrinted>
  <dcterms:created xsi:type="dcterms:W3CDTF">2024-09-11T11:49:33Z</dcterms:created>
  <dcterms:modified xsi:type="dcterms:W3CDTF">2026-07-01T12:15:24Z</dcterms:modified>
</cp:coreProperties>
</file>