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6"/>
  </p:notesMasterIdLst>
  <p:sldIdLst>
    <p:sldId id="256" r:id="rId3"/>
    <p:sldId id="257" r:id="rId4"/>
    <p:sldId id="261" r:id="rId5"/>
    <p:sldId id="258" r:id="rId6"/>
    <p:sldId id="264" r:id="rId7"/>
    <p:sldId id="265" r:id="rId8"/>
    <p:sldId id="260" r:id="rId9"/>
    <p:sldId id="267" r:id="rId10"/>
    <p:sldId id="266" r:id="rId11"/>
    <p:sldId id="269" r:id="rId12"/>
    <p:sldId id="268" r:id="rId13"/>
    <p:sldId id="27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1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C2944-DC95-40BE-BE68-BC2D4B3FF5FA}"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a:t>
            </a:r>
            <a:r>
              <a:rPr lang="en-US" sz="1200" b="0" i="0" kern="1200" dirty="0">
                <a:solidFill>
                  <a:schemeClr val="tx1"/>
                </a:solidFill>
                <a:effectLst/>
                <a:latin typeface="+mn-lt"/>
                <a:ea typeface="+mn-ea"/>
                <a:cs typeface="+mn-cs"/>
              </a:rPr>
              <a:t>CAR-39-19.850 (SFN: 1000543) carrying S.R. 39 over Branch of Friday Creek.</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666987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s://ftp.dot.state.oh.us/pub/Districts/D11/115056"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CAR-39-19.78 PID 122331</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DAE6F55C-7DF8-9381-257F-DD7A03650571}"/>
              </a:ext>
            </a:extLst>
          </p:cNvPr>
          <p:cNvPicPr>
            <a:picLocks noChangeAspect="1"/>
          </p:cNvPicPr>
          <p:nvPr/>
        </p:nvPicPr>
        <p:blipFill>
          <a:blip r:embed="rId2"/>
          <a:stretch>
            <a:fillRect/>
          </a:stretch>
        </p:blipFill>
        <p:spPr>
          <a:xfrm>
            <a:off x="2380543" y="1354667"/>
            <a:ext cx="7430914" cy="4801810"/>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AC5D69EC-6DB3-EB4E-5761-2157C141FAEB}"/>
              </a:ext>
            </a:extLst>
          </p:cNvPr>
          <p:cNvPicPr>
            <a:picLocks noChangeAspect="1"/>
          </p:cNvPicPr>
          <p:nvPr/>
        </p:nvPicPr>
        <p:blipFill>
          <a:blip r:embed="rId2"/>
          <a:stretch>
            <a:fillRect/>
          </a:stretch>
        </p:blipFill>
        <p:spPr>
          <a:xfrm>
            <a:off x="1927729" y="1354667"/>
            <a:ext cx="8336541" cy="4846484"/>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CAR-39-19.78 PID 122331</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CAR-39-19.78 PID 122331.</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CAR-39-19.78 PID 122331</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CAR-39-19.850 (SFN: 1000543) carrying S.R. 39 over </a:t>
            </a:r>
            <a:r>
              <a:rPr lang="en-US" i="1" dirty="0"/>
              <a:t>Branch of Friday Creek</a:t>
            </a:r>
            <a:r>
              <a:rPr lang="en-US" dirty="0"/>
              <a:t>.</a:t>
            </a:r>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CAR-39-19.78 PID 122331</a:t>
            </a:r>
          </a:p>
        </p:txBody>
      </p:sp>
      <p:pic>
        <p:nvPicPr>
          <p:cNvPr id="7" name="Recorded Sound">
            <a:hlinkClick r:id="" action="ppaction://media"/>
            <a:extLst>
              <a:ext uri="{FF2B5EF4-FFF2-40B4-BE49-F238E27FC236}">
                <a16:creationId xmlns:a16="http://schemas.microsoft.com/office/drawing/2014/main" id="{8E97044D-3F40-4D57-C15C-0E584A5E0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5304" y="530945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15776"/>
    </mc:Choice>
    <mc:Fallback>
      <p:transition spd="slow" advTm="1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https://ftp.dot.state.oh.us/pub/Districts/D11/122331</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CAR-39-19.78 PID 122331</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CAR-39-19.78 PID 122331</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11" name="Content Placeholder 10">
            <a:extLst>
              <a:ext uri="{FF2B5EF4-FFF2-40B4-BE49-F238E27FC236}">
                <a16:creationId xmlns:a16="http://schemas.microsoft.com/office/drawing/2014/main" id="{93463D3F-2560-74A3-E4D9-3B148799C2CE}"/>
              </a:ext>
            </a:extLst>
          </p:cNvPr>
          <p:cNvPicPr>
            <a:picLocks noGrp="1" noChangeAspect="1"/>
          </p:cNvPicPr>
          <p:nvPr>
            <p:ph idx="1"/>
          </p:nvPr>
        </p:nvPicPr>
        <p:blipFill>
          <a:blip r:embed="rId6"/>
          <a:stretch>
            <a:fillRect/>
          </a:stretch>
        </p:blipFill>
        <p:spPr bwMode="auto">
          <a:xfrm>
            <a:off x="1287176" y="1143000"/>
            <a:ext cx="9617647" cy="4906963"/>
          </a:xfrm>
          <a:prstGeom prst="rect">
            <a:avLst/>
          </a:prstGeom>
          <a:noFill/>
          <a:ln w="9525">
            <a:noFill/>
            <a:miter lim="800000"/>
            <a:headEnd/>
            <a:tailEnd/>
          </a:ln>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two-span prestressed concrete box beam bridge with new structure.</a:t>
            </a:r>
          </a:p>
          <a:p>
            <a:pPr lvl="2"/>
            <a:r>
              <a:rPr lang="en-US" sz="2000" dirty="0"/>
              <a:t>Soil Borings required. </a:t>
            </a:r>
          </a:p>
          <a:p>
            <a:pPr lvl="2"/>
            <a:r>
              <a:rPr lang="en-US" sz="2000" dirty="0"/>
              <a:t>Detour S.R. 39 for Maintenance of Traffic.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CAR-39-19.78 PID 122331</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CAR-39-19.78 PID 122331</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8" name="Content Placeholder 7">
            <a:extLst>
              <a:ext uri="{FF2B5EF4-FFF2-40B4-BE49-F238E27FC236}">
                <a16:creationId xmlns:a16="http://schemas.microsoft.com/office/drawing/2014/main" id="{4762E1D8-5C1D-9B34-0ED2-FCD0C8259BAD}"/>
              </a:ext>
            </a:extLst>
          </p:cNvPr>
          <p:cNvPicPr>
            <a:picLocks noGrp="1" noChangeAspect="1"/>
          </p:cNvPicPr>
          <p:nvPr>
            <p:ph idx="1"/>
          </p:nvPr>
        </p:nvPicPr>
        <p:blipFill>
          <a:blip r:embed="rId6"/>
          <a:stretch>
            <a:fillRect/>
          </a:stretch>
        </p:blipFill>
        <p:spPr bwMode="auto">
          <a:xfrm>
            <a:off x="1638275" y="1435100"/>
            <a:ext cx="8915451" cy="4614863"/>
          </a:xfrm>
          <a:prstGeom prst="rect">
            <a:avLst/>
          </a:prstGeom>
          <a:noFill/>
          <a:ln w="9525">
            <a:noFill/>
            <a:miter lim="800000"/>
            <a:headEnd/>
            <a:tailEnd/>
          </a:ln>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Content Placeholder 3">
            <a:extLst>
              <a:ext uri="{FF2B5EF4-FFF2-40B4-BE49-F238E27FC236}">
                <a16:creationId xmlns:a16="http://schemas.microsoft.com/office/drawing/2014/main" id="{CB566889-2EDA-965D-CA59-FA867C45206A}"/>
              </a:ext>
            </a:extLst>
          </p:cNvPr>
          <p:cNvPicPr>
            <a:picLocks noGrp="1" noChangeAspect="1"/>
          </p:cNvPicPr>
          <p:nvPr>
            <p:ph idx="1"/>
          </p:nvPr>
        </p:nvPicPr>
        <p:blipFill>
          <a:blip r:embed="rId2"/>
          <a:stretch>
            <a:fillRect/>
          </a:stretch>
        </p:blipFill>
        <p:spPr bwMode="auto">
          <a:xfrm>
            <a:off x="2719987" y="1435100"/>
            <a:ext cx="6752026" cy="4614863"/>
          </a:xfrm>
          <a:prstGeom prst="rect">
            <a:avLst/>
          </a:prstGeom>
          <a:noFill/>
          <a:ln w="9525">
            <a:noFill/>
            <a:miter lim="800000"/>
            <a:headEnd/>
            <a:tailEnd/>
          </a:ln>
        </p:spPr>
      </p:pic>
    </p:spTree>
    <p:extLst>
      <p:ext uri="{BB962C8B-B14F-4D97-AF65-F5344CB8AC3E}">
        <p14:creationId xmlns:p14="http://schemas.microsoft.com/office/powerpoint/2010/main" val="13095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5FCD12A9-8412-5222-BCF3-831C0BF92BE2}"/>
              </a:ext>
            </a:extLst>
          </p:cNvPr>
          <p:cNvPicPr>
            <a:picLocks noChangeAspect="1"/>
          </p:cNvPicPr>
          <p:nvPr/>
        </p:nvPicPr>
        <p:blipFill>
          <a:blip r:embed="rId2"/>
          <a:stretch>
            <a:fillRect/>
          </a:stretch>
        </p:blipFill>
        <p:spPr>
          <a:xfrm>
            <a:off x="1849779" y="1354667"/>
            <a:ext cx="7239357" cy="4794724"/>
          </a:xfrm>
          <a:prstGeom prst="rect">
            <a:avLst/>
          </a:prstGeom>
        </p:spPr>
      </p:pic>
    </p:spTree>
    <p:extLst>
      <p:ext uri="{BB962C8B-B14F-4D97-AF65-F5344CB8AC3E}">
        <p14:creationId xmlns:p14="http://schemas.microsoft.com/office/powerpoint/2010/main" val="340576823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79</TotalTime>
  <Words>534</Words>
  <Application>Microsoft Office PowerPoint</Application>
  <PresentationFormat>Widescreen</PresentationFormat>
  <Paragraphs>55</Paragraphs>
  <Slides>13</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Arial</vt:lpstr>
      <vt:lpstr>Georgia</vt:lpstr>
      <vt:lpstr>Source Sans 3</vt:lpstr>
      <vt:lpstr>Source Sans 3 Black</vt:lpstr>
      <vt:lpstr>ODOT-HoIA-Theme-1</vt:lpstr>
      <vt:lpstr>1_ODOT-HoIA-Theme-1</vt:lpstr>
      <vt:lpstr>Sept 2026 Programmatic </vt:lpstr>
      <vt:lpstr>CAR-39-19.78 PID 122331</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Clark, Michael</cp:lastModifiedBy>
  <cp:revision>7</cp:revision>
  <dcterms:created xsi:type="dcterms:W3CDTF">2024-09-11T11:49:33Z</dcterms:created>
  <dcterms:modified xsi:type="dcterms:W3CDTF">2026-07-01T12:55:43Z</dcterms:modified>
</cp:coreProperties>
</file>