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14"/>
  </p:notesMasterIdLst>
  <p:sldIdLst>
    <p:sldId id="256" r:id="rId3"/>
    <p:sldId id="257" r:id="rId4"/>
    <p:sldId id="261" r:id="rId5"/>
    <p:sldId id="258" r:id="rId6"/>
    <p:sldId id="264" r:id="rId7"/>
    <p:sldId id="265" r:id="rId8"/>
    <p:sldId id="260" r:id="rId9"/>
    <p:sldId id="267" r:id="rId10"/>
    <p:sldId id="266" r:id="rId11"/>
    <p:sldId id="270" r:id="rId12"/>
    <p:sldId id="2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661" autoAdjust="0"/>
  </p:normalViewPr>
  <p:slideViewPr>
    <p:cSldViewPr snapToGrid="0">
      <p:cViewPr varScale="1">
        <p:scale>
          <a:sx n="80" d="100"/>
          <a:sy n="80" d="100"/>
        </p:scale>
        <p:origin x="1092"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C2944-DC95-40BE-BE68-BC2D4B3FF5FA}" type="datetimeFigureOut">
              <a:rPr lang="en-US" smtClean="0"/>
              <a:t>6/30/2026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presentation will provide an overview of the subject project that will be placed on the upcoming programmatic selection for consultant design services. </a:t>
            </a:r>
            <a:endParaRPr lang="en-US" dirty="0"/>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project will replace bridge BEL-9-19.24 (SFN 0701211) carrying state route 9 over Wheeling Creek.  </a:t>
            </a:r>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an image showing the anticipated project limits from ODOT’s TIMS application.  The project will follow the existing horizontal and vertical alignments as much as practical.</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50421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consultant </a:t>
            </a:r>
            <a:r>
              <a:rPr lang="en-US" sz="1200" kern="1200" dirty="0" err="1">
                <a:solidFill>
                  <a:schemeClr val="tx1"/>
                </a:solidFill>
                <a:effectLst/>
                <a:latin typeface="+mn-lt"/>
                <a:ea typeface="+mn-ea"/>
                <a:cs typeface="+mn-cs"/>
              </a:rPr>
              <a:t>prequalifications</a:t>
            </a:r>
            <a:r>
              <a:rPr lang="en-US" sz="1200" kern="1200" dirty="0">
                <a:solidFill>
                  <a:schemeClr val="tx1"/>
                </a:solidFill>
                <a:effectLst/>
                <a:latin typeface="+mn-lt"/>
                <a:ea typeface="+mn-ea"/>
                <a:cs typeface="+mn-cs"/>
              </a:rPr>
              <a:t>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10</a:t>
            </a:fld>
            <a:endParaRPr lang="en-US"/>
          </a:p>
        </p:txBody>
      </p:sp>
    </p:spTree>
    <p:extLst>
      <p:ext uri="{BB962C8B-B14F-4D97-AF65-F5344CB8AC3E}">
        <p14:creationId xmlns:p14="http://schemas.microsoft.com/office/powerpoint/2010/main" val="2666987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5.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hyperlink" Target="https://ftp.dot.state.oh.us/pub/Districts/D11/123092"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2.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Sept 2026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BEL-9-19.24   PID 123092</a:t>
            </a:r>
          </a:p>
        </p:txBody>
      </p:sp>
      <p:pic>
        <p:nvPicPr>
          <p:cNvPr id="4" name="Audio 1">
            <a:hlinkClick r:id="" action="ppaction://media"/>
            <a:extLst>
              <a:ext uri="{FF2B5EF4-FFF2-40B4-BE49-F238E27FC236}">
                <a16:creationId xmlns:a16="http://schemas.microsoft.com/office/drawing/2014/main" id="{8DEF895D-83FF-C600-7C6A-0D10AD5F7C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0462" y="282202"/>
            <a:ext cx="609600" cy="609600"/>
          </a:xfrm>
          <a:prstGeom prst="rect">
            <a:avLst/>
          </a:prstGeom>
        </p:spPr>
      </p:pic>
    </p:spTree>
    <p:extLst>
      <p:ext uri="{BB962C8B-B14F-4D97-AF65-F5344CB8AC3E}">
        <p14:creationId xmlns:p14="http://schemas.microsoft.com/office/powerpoint/2010/main" val="34146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BEL-9-19.24  PID 123092</a:t>
            </a:r>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a:t>
            </a:r>
          </a:p>
          <a:p>
            <a:r>
              <a:rPr lang="en-US" sz="4000" dirty="0"/>
              <a:t>Thank you for watching this video presentation for </a:t>
            </a:r>
            <a:r>
              <a:rPr lang="en-US" sz="4000" dirty="0" err="1"/>
              <a:t>Proj</a:t>
            </a:r>
            <a:r>
              <a:rPr lang="en-US" sz="4000" dirty="0"/>
              <a:t>. BEL-9-19.24  PID 123092.</a:t>
            </a:r>
          </a:p>
          <a:p>
            <a:r>
              <a:rPr lang="en-US" sz="4000" dirty="0"/>
              <a:t>District 11 appreciates your interest in partnering with us for a successful project</a:t>
            </a:r>
          </a:p>
          <a:p>
            <a:endParaRPr lang="en-US" dirty="0"/>
          </a:p>
        </p:txBody>
      </p:sp>
      <p:pic>
        <p:nvPicPr>
          <p:cNvPr id="7" name="Audio 2">
            <a:hlinkClick r:id="" action="ppaction://media"/>
            <a:extLst>
              <a:ext uri="{FF2B5EF4-FFF2-40B4-BE49-F238E27FC236}">
                <a16:creationId xmlns:a16="http://schemas.microsoft.com/office/drawing/2014/main" id="{6EFD4F80-4F7E-B158-01D5-7F26E5AA35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138447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BEL-9-19.24  PID 123092</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r>
              <a:rPr lang="en-US" dirty="0" err="1"/>
              <a:t>Proj</a:t>
            </a:r>
            <a:r>
              <a:rPr lang="en-US" dirty="0"/>
              <a:t>. Description: Replace bridge carrying State Route 9 over Wheeling Creek</a:t>
            </a:r>
          </a:p>
          <a:p>
            <a:endParaRPr lang="en-US" dirty="0"/>
          </a:p>
        </p:txBody>
      </p:sp>
      <p:pic>
        <p:nvPicPr>
          <p:cNvPr id="4" name="Picture 3">
            <a:extLst>
              <a:ext uri="{FF2B5EF4-FFF2-40B4-BE49-F238E27FC236}">
                <a16:creationId xmlns:a16="http://schemas.microsoft.com/office/drawing/2014/main" id="{DB9C37B0-3A05-7BEE-040A-56B91D9A5B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46687" y="2531683"/>
            <a:ext cx="4698625" cy="3523969"/>
          </a:xfrm>
          <a:prstGeom prst="rect">
            <a:avLst/>
          </a:prstGeom>
        </p:spPr>
      </p:pic>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BEL-9-19.24  PID 123092</a:t>
            </a:r>
          </a:p>
        </p:txBody>
      </p:sp>
      <p:pic>
        <p:nvPicPr>
          <p:cNvPr id="7" name="Recorded Sound">
            <a:hlinkClick r:id="" action="ppaction://media"/>
            <a:extLst>
              <a:ext uri="{FF2B5EF4-FFF2-40B4-BE49-F238E27FC236}">
                <a16:creationId xmlns:a16="http://schemas.microsoft.com/office/drawing/2014/main" id="{9AFCBB6F-209A-52A7-1CEF-8D9475B58C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8999" y="5443208"/>
            <a:ext cx="609600" cy="609600"/>
          </a:xfrm>
          <a:prstGeom prst="rect">
            <a:avLst/>
          </a:prstGeom>
        </p:spPr>
      </p:pic>
    </p:spTree>
    <p:extLst>
      <p:ext uri="{BB962C8B-B14F-4D97-AF65-F5344CB8AC3E}">
        <p14:creationId xmlns:p14="http://schemas.microsoft.com/office/powerpoint/2010/main" val="850391545"/>
      </p:ext>
    </p:extLst>
  </p:cSld>
  <p:clrMapOvr>
    <a:masterClrMapping/>
  </p:clrMapOvr>
  <mc:AlternateContent xmlns:mc="http://schemas.openxmlformats.org/markup-compatibility/2006">
    <mc:Choice xmlns:p14="http://schemas.microsoft.com/office/powerpoint/2010/main" Requires="p14">
      <p:transition spd="slow" p14:dur="2000" advTm="16109"/>
    </mc:Choice>
    <mc:Fallback>
      <p:transition spd="slow" advTm="16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https://ftp.dot.state.oh.us/pub/Districts/D11/123092</a:t>
            </a:r>
            <a:r>
              <a:rPr lang="en-US" dirty="0"/>
              <a:t> </a:t>
            </a:r>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BEL-9-19.24  PID 123092</a:t>
            </a:r>
          </a:p>
        </p:txBody>
      </p:sp>
      <p:pic>
        <p:nvPicPr>
          <p:cNvPr id="3" name="Audio 6">
            <a:hlinkClick r:id="" action="ppaction://media"/>
            <a:extLst>
              <a:ext uri="{FF2B5EF4-FFF2-40B4-BE49-F238E27FC236}">
                <a16:creationId xmlns:a16="http://schemas.microsoft.com/office/drawing/2014/main" id="{1EFFEE00-D75B-4538-FF53-774BBA9C9E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31438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TIMS MAPPING</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BEL-9-19.24  PID 123092</a:t>
            </a:r>
          </a:p>
        </p:txBody>
      </p:sp>
      <p:pic>
        <p:nvPicPr>
          <p:cNvPr id="6" name="Recorded Sound">
            <a:hlinkClick r:id="" action="ppaction://media"/>
            <a:extLst>
              <a:ext uri="{FF2B5EF4-FFF2-40B4-BE49-F238E27FC236}">
                <a16:creationId xmlns:a16="http://schemas.microsoft.com/office/drawing/2014/main" id="{0B1A7317-AB42-F172-5A29-5C29DC1F1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396" y="5440363"/>
            <a:ext cx="609600" cy="609600"/>
          </a:xfrm>
          <a:prstGeom prst="rect">
            <a:avLst/>
          </a:prstGeom>
        </p:spPr>
      </p:pic>
      <p:pic>
        <p:nvPicPr>
          <p:cNvPr id="9" name="Picture 8">
            <a:extLst>
              <a:ext uri="{FF2B5EF4-FFF2-40B4-BE49-F238E27FC236}">
                <a16:creationId xmlns:a16="http://schemas.microsoft.com/office/drawing/2014/main" id="{9D088DA2-31FF-4346-9684-1E5AD4441C75}"/>
              </a:ext>
            </a:extLst>
          </p:cNvPr>
          <p:cNvPicPr>
            <a:picLocks noChangeAspect="1"/>
          </p:cNvPicPr>
          <p:nvPr/>
        </p:nvPicPr>
        <p:blipFill>
          <a:blip r:embed="rId6"/>
          <a:stretch>
            <a:fillRect/>
          </a:stretch>
        </p:blipFill>
        <p:spPr>
          <a:xfrm>
            <a:off x="1321013" y="1042898"/>
            <a:ext cx="9549974" cy="5153204"/>
          </a:xfrm>
          <a:prstGeom prst="rect">
            <a:avLst/>
          </a:prstGeom>
        </p:spPr>
      </p:pic>
    </p:spTree>
    <p:extLst>
      <p:ext uri="{BB962C8B-B14F-4D97-AF65-F5344CB8AC3E}">
        <p14:creationId xmlns:p14="http://schemas.microsoft.com/office/powerpoint/2010/main" val="61163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pPr lvl="1"/>
            <a:r>
              <a:rPr lang="en-US" sz="2400" dirty="0"/>
              <a:t>The major items of work include:</a:t>
            </a:r>
          </a:p>
          <a:p>
            <a:pPr lvl="2"/>
            <a:r>
              <a:rPr lang="en-US" sz="2000" dirty="0"/>
              <a:t>Replace bridge.</a:t>
            </a:r>
          </a:p>
          <a:p>
            <a:pPr lvl="2"/>
            <a:r>
              <a:rPr lang="en-US" sz="2000" dirty="0"/>
              <a:t>Soil Borings required. </a:t>
            </a:r>
          </a:p>
          <a:p>
            <a:pPr lvl="2"/>
            <a:r>
              <a:rPr lang="en-US" sz="2000" dirty="0"/>
              <a:t>Utility (aerial) relocation anticipated. </a:t>
            </a:r>
          </a:p>
          <a:p>
            <a:pPr lvl="2"/>
            <a:r>
              <a:rPr lang="en-US" sz="2000" dirty="0"/>
              <a:t>Detour SR 9 for Maintenance of Traffic. </a:t>
            </a:r>
          </a:p>
          <a:p>
            <a:pPr lvl="2"/>
            <a:r>
              <a:rPr lang="en-US" sz="2000" dirty="0"/>
              <a:t>Limited ROW is anticipated.</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BEL-9-19.24  PID 123092</a:t>
            </a:r>
          </a:p>
        </p:txBody>
      </p:sp>
      <p:pic>
        <p:nvPicPr>
          <p:cNvPr id="6" name="Audio 1">
            <a:hlinkClick r:id="" action="ppaction://media"/>
            <a:extLst>
              <a:ext uri="{FF2B5EF4-FFF2-40B4-BE49-F238E27FC236}">
                <a16:creationId xmlns:a16="http://schemas.microsoft.com/office/drawing/2014/main" id="{8B48E492-23CF-66F9-8CF1-74DEF1E77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sz="4000" dirty="0"/>
              <a:t>Level 1 bridge inspection</a:t>
            </a:r>
          </a:p>
          <a:p>
            <a:r>
              <a:rPr lang="en-US" sz="4000" dirty="0"/>
              <a:t>Level 2 bridge design</a:t>
            </a:r>
          </a:p>
          <a:p>
            <a:r>
              <a:rPr lang="en-US" sz="4000" dirty="0"/>
              <a:t>Non-complex roadway design</a:t>
            </a:r>
          </a:p>
          <a:p>
            <a:r>
              <a:rPr lang="en-US" sz="4000" dirty="0"/>
              <a:t>Various Environmental</a:t>
            </a:r>
          </a:p>
          <a:p>
            <a:r>
              <a:rPr lang="en-US" sz="4000" dirty="0"/>
              <a:t>Various Geotechnical</a:t>
            </a:r>
          </a:p>
          <a:p>
            <a:r>
              <a:rPr lang="en-US" sz="4000" dirty="0"/>
              <a:t>Limited R/W</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BEL-9-19.24  PID 123092</a:t>
            </a:r>
          </a:p>
        </p:txBody>
      </p:sp>
      <p:pic>
        <p:nvPicPr>
          <p:cNvPr id="3" name="Audio 3">
            <a:hlinkClick r:id="" action="ppaction://media"/>
            <a:extLst>
              <a:ext uri="{FF2B5EF4-FFF2-40B4-BE49-F238E27FC236}">
                <a16:creationId xmlns:a16="http://schemas.microsoft.com/office/drawing/2014/main" id="{8029ACA4-DDEF-6C4F-B04E-9D496E98A4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428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4" name="Picture Placeholder 7">
            <a:extLst>
              <a:ext uri="{FF2B5EF4-FFF2-40B4-BE49-F238E27FC236}">
                <a16:creationId xmlns:a16="http://schemas.microsoft.com/office/drawing/2014/main" id="{02402BFE-B6C1-ABFC-AFD4-5B497BC08DB7}"/>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t="9655" b="9655"/>
          <a:stretch/>
        </p:blipFill>
        <p:spPr>
          <a:xfrm>
            <a:off x="1007705" y="1435100"/>
            <a:ext cx="10176590" cy="4614863"/>
          </a:xfrm>
        </p:spPr>
      </p:pic>
      <p:pic>
        <p:nvPicPr>
          <p:cNvPr id="5" name="Audio 10">
            <a:hlinkClick r:id="" action="ppaction://media"/>
            <a:extLst>
              <a:ext uri="{FF2B5EF4-FFF2-40B4-BE49-F238E27FC236}">
                <a16:creationId xmlns:a16="http://schemas.microsoft.com/office/drawing/2014/main" id="{65DFC288-5E0D-E9F6-37B4-6E0D4DE165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1183" y="5440363"/>
            <a:ext cx="609600" cy="609600"/>
          </a:xfrm>
          <a:prstGeom prst="rect">
            <a:avLst/>
          </a:prstGeom>
        </p:spPr>
      </p:pic>
    </p:spTree>
    <p:extLst>
      <p:ext uri="{BB962C8B-B14F-4D97-AF65-F5344CB8AC3E}">
        <p14:creationId xmlns:p14="http://schemas.microsoft.com/office/powerpoint/2010/main" val="12394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sp>
        <p:nvSpPr>
          <p:cNvPr id="5" name="Content Placeholder 4">
            <a:extLst>
              <a:ext uri="{FF2B5EF4-FFF2-40B4-BE49-F238E27FC236}">
                <a16:creationId xmlns:a16="http://schemas.microsoft.com/office/drawing/2014/main" id="{14568C5A-AC8D-F7B7-B031-E602CA935897}"/>
              </a:ext>
            </a:extLst>
          </p:cNvPr>
          <p:cNvSpPr>
            <a:spLocks noGrp="1"/>
          </p:cNvSpPr>
          <p:nvPr>
            <p:ph idx="1"/>
          </p:nvPr>
        </p:nvSpPr>
        <p:spPr/>
        <p:txBody>
          <a:bodyPr/>
          <a:lstStyle/>
          <a:p>
            <a:endParaRPr lang="en-US"/>
          </a:p>
        </p:txBody>
      </p:sp>
      <p:pic>
        <p:nvPicPr>
          <p:cNvPr id="6" name="Picture Placeholder 7">
            <a:extLst>
              <a:ext uri="{FF2B5EF4-FFF2-40B4-BE49-F238E27FC236}">
                <a16:creationId xmlns:a16="http://schemas.microsoft.com/office/drawing/2014/main" id="{E5614D33-1E66-B845-9634-4ABC94708944}"/>
              </a:ext>
            </a:extLst>
          </p:cNvPr>
          <p:cNvPicPr>
            <a:picLocks noChangeAspect="1"/>
          </p:cNvPicPr>
          <p:nvPr/>
        </p:nvPicPr>
        <p:blipFill>
          <a:blip r:embed="rId2">
            <a:extLst>
              <a:ext uri="{28A0092B-C50C-407E-A947-70E740481C1C}">
                <a14:useLocalDpi xmlns:a14="http://schemas.microsoft.com/office/drawing/2010/main" val="0"/>
              </a:ext>
            </a:extLst>
          </a:blip>
          <a:srcRect t="9668" b="9668"/>
          <a:stretch/>
        </p:blipFill>
        <p:spPr>
          <a:xfrm>
            <a:off x="883919" y="1434404"/>
            <a:ext cx="10424161" cy="4725620"/>
          </a:xfrm>
          <a:prstGeom prst="rect">
            <a:avLst/>
          </a:prstGeom>
        </p:spPr>
      </p:pic>
    </p:spTree>
    <p:extLst>
      <p:ext uri="{BB962C8B-B14F-4D97-AF65-F5344CB8AC3E}">
        <p14:creationId xmlns:p14="http://schemas.microsoft.com/office/powerpoint/2010/main" val="1309532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6" name="Picture Placeholder 7">
            <a:extLst>
              <a:ext uri="{FF2B5EF4-FFF2-40B4-BE49-F238E27FC236}">
                <a16:creationId xmlns:a16="http://schemas.microsoft.com/office/drawing/2014/main" id="{0B715E77-17EC-80A7-4E8A-33E7E62ADC44}"/>
              </a:ext>
            </a:extLst>
          </p:cNvPr>
          <p:cNvPicPr>
            <a:picLocks noChangeAspect="1"/>
          </p:cNvPicPr>
          <p:nvPr/>
        </p:nvPicPr>
        <p:blipFill>
          <a:blip r:embed="rId2">
            <a:extLst>
              <a:ext uri="{28A0092B-C50C-407E-A947-70E740481C1C}">
                <a14:useLocalDpi xmlns:a14="http://schemas.microsoft.com/office/drawing/2010/main" val="0"/>
              </a:ext>
            </a:extLst>
          </a:blip>
          <a:srcRect t="9668" b="9668"/>
          <a:stretch/>
        </p:blipFill>
        <p:spPr>
          <a:xfrm>
            <a:off x="1040921" y="1434404"/>
            <a:ext cx="10110158" cy="4583272"/>
          </a:xfrm>
          <a:prstGeom prst="rect">
            <a:avLst/>
          </a:prstGeom>
        </p:spPr>
      </p:pic>
    </p:spTree>
    <p:extLst>
      <p:ext uri="{BB962C8B-B14F-4D97-AF65-F5344CB8AC3E}">
        <p14:creationId xmlns:p14="http://schemas.microsoft.com/office/powerpoint/2010/main" val="3405768237"/>
      </p:ext>
    </p:extLst>
  </p:cSld>
  <p:clrMapOvr>
    <a:masterClrMapping/>
  </p:clrMapOvr>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20f5b4-f35a-4bd1-ab57-79db69ad10fb}" enabled="1" method="Standard" siteId="{50f8fcc4-94d8-4f07-84eb-36ed57c7c8a2}" contentBits="0" removed="0"/>
</clbl:labelList>
</file>

<file path=docProps/app.xml><?xml version="1.0" encoding="utf-8"?>
<Properties xmlns="http://schemas.openxmlformats.org/officeDocument/2006/extended-properties" xmlns:vt="http://schemas.openxmlformats.org/officeDocument/2006/docPropsVTypes">
  <Template>ODOT-Heart-Of-It-All-16-9-Light-Template</Template>
  <TotalTime>194</TotalTime>
  <Words>515</Words>
  <Application>Microsoft Office PowerPoint</Application>
  <PresentationFormat>Widescreen</PresentationFormat>
  <Paragraphs>55</Paragraphs>
  <Slides>11</Slides>
  <Notes>8</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Aptos</vt:lpstr>
      <vt:lpstr>Arial</vt:lpstr>
      <vt:lpstr>Georgia</vt:lpstr>
      <vt:lpstr>Source Sans 3</vt:lpstr>
      <vt:lpstr>Source Sans 3 Black</vt:lpstr>
      <vt:lpstr>ODOT-HoIA-Theme-1</vt:lpstr>
      <vt:lpstr>1_ODOT-HoIA-Theme-1</vt:lpstr>
      <vt:lpstr>Sept 2026 Programmatic </vt:lpstr>
      <vt:lpstr>BEL-9-19.24  PID 123092</vt:lpstr>
      <vt:lpstr>Available project information</vt:lpstr>
      <vt:lpstr>TIMS MAPPING</vt:lpstr>
      <vt:lpstr>Project scope</vt:lpstr>
      <vt:lpstr>Consultant Prequalifications</vt:lpstr>
      <vt:lpstr>Field Photos</vt:lpstr>
      <vt:lpstr>Field Photos</vt:lpstr>
      <vt:lpstr>Field Photos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Trivoli, Raymond</cp:lastModifiedBy>
  <cp:revision>10</cp:revision>
  <dcterms:created xsi:type="dcterms:W3CDTF">2024-09-11T11:49:33Z</dcterms:created>
  <dcterms:modified xsi:type="dcterms:W3CDTF">2026-06-30T16:25:02Z</dcterms:modified>
</cp:coreProperties>
</file>