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15"/>
  </p:notesMasterIdLst>
  <p:sldIdLst>
    <p:sldId id="256" r:id="rId3"/>
    <p:sldId id="257" r:id="rId4"/>
    <p:sldId id="346" r:id="rId5"/>
    <p:sldId id="261" r:id="rId6"/>
    <p:sldId id="258" r:id="rId7"/>
    <p:sldId id="264" r:id="rId8"/>
    <p:sldId id="265" r:id="rId9"/>
    <p:sldId id="260" r:id="rId10"/>
    <p:sldId id="269" r:id="rId11"/>
    <p:sldId id="268" r:id="rId12"/>
    <p:sldId id="270" r:id="rId13"/>
    <p:sldId id="263" r:id="rId1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1110"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97C2944-DC95-40BE-BE68-BC2D4B3FF5FA}" type="datetimeFigureOut">
              <a:rPr lang="en-US" smtClean="0"/>
              <a:t>3/27/2026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presentation will provide an overview of the subject project that will be placed on the upcoming programmatic selection for consultant design services. </a:t>
            </a:r>
            <a:endParaRPr lang="en-US" dirty="0"/>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10</a:t>
            </a:fld>
            <a:endParaRPr lang="en-US"/>
          </a:p>
        </p:txBody>
      </p:sp>
    </p:spTree>
    <p:extLst>
      <p:ext uri="{BB962C8B-B14F-4D97-AF65-F5344CB8AC3E}">
        <p14:creationId xmlns:p14="http://schemas.microsoft.com/office/powerpoint/2010/main" val="371070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11</a:t>
            </a:fld>
            <a:endParaRPr lang="en-US"/>
          </a:p>
        </p:txBody>
      </p:sp>
    </p:spTree>
    <p:extLst>
      <p:ext uri="{BB962C8B-B14F-4D97-AF65-F5344CB8AC3E}">
        <p14:creationId xmlns:p14="http://schemas.microsoft.com/office/powerpoint/2010/main" val="2666987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12</a:t>
            </a:fld>
            <a:endParaRPr lang="en-US"/>
          </a:p>
        </p:txBody>
      </p:sp>
    </p:spTree>
    <p:extLst>
      <p:ext uri="{BB962C8B-B14F-4D97-AF65-F5344CB8AC3E}">
        <p14:creationId xmlns:p14="http://schemas.microsoft.com/office/powerpoint/2010/main" val="2343530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project will replace bridge HOL-83-13.56 (SFN 3801810) carrying state route 83 over Martins Creek.  </a:t>
            </a:r>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4771A-21B3-7F89-D49C-D60BB2E4FE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CA45C7-2544-EFB4-8262-E69F74FD3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E7C182-59B8-1A8F-FDB5-E17BCB113668}"/>
              </a:ext>
            </a:extLst>
          </p:cNvPr>
          <p:cNvSpPr>
            <a:spLocks noGrp="1"/>
          </p:cNvSpPr>
          <p:nvPr>
            <p:ph type="body" idx="1"/>
          </p:nvPr>
        </p:nvSpPr>
        <p:spPr/>
        <p:txBody>
          <a:bodyPr/>
          <a:lstStyle/>
          <a:p>
            <a:pPr defTabSz="931637">
              <a:defRPr/>
            </a:pPr>
            <a:r>
              <a:rPr lang="en-US" dirty="0"/>
              <a:t>Please note, projects TUS-800-0.38 PID 97498 and HOL-83-13.56 PID 120933 will each be designed under one consultant contract.  The selected consultant will be required to complete two entirely separate projects, the plans environmental documents and other important project documents will be separate for each location.</a:t>
            </a:r>
          </a:p>
        </p:txBody>
      </p:sp>
      <p:sp>
        <p:nvSpPr>
          <p:cNvPr id="4" name="Slide Number Placeholder 3">
            <a:extLst>
              <a:ext uri="{FF2B5EF4-FFF2-40B4-BE49-F238E27FC236}">
                <a16:creationId xmlns:a16="http://schemas.microsoft.com/office/drawing/2014/main" id="{E41D93BD-AC40-B7B8-8EC8-43891EAC5C84}"/>
              </a:ext>
            </a:extLst>
          </p:cNvPr>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2393524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Here is an image showing the anticipated project limits from ODOT’s TIMS application.  The project will follow the existing horizontal and vertical alignments as much as practical.</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504214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consultant </a:t>
            </a:r>
            <a:r>
              <a:rPr lang="en-US" sz="1300" dirty="0" err="1"/>
              <a:t>prequalifications</a:t>
            </a:r>
            <a:r>
              <a:rPr lang="en-US" sz="1300" dirty="0"/>
              <a:t>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8</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9</a:t>
            </a:fld>
            <a:endParaRPr lang="en-US"/>
          </a:p>
        </p:txBody>
      </p:sp>
    </p:spTree>
    <p:extLst>
      <p:ext uri="{BB962C8B-B14F-4D97-AF65-F5344CB8AC3E}">
        <p14:creationId xmlns:p14="http://schemas.microsoft.com/office/powerpoint/2010/main" val="12883706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hyperlink" Target="https://ftp.dot.state.oh.us/pub/Districts/D11/120933"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JP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May 2026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HOL-83-13.56   PID 120933</a:t>
            </a:r>
          </a:p>
        </p:txBody>
      </p:sp>
      <p:pic>
        <p:nvPicPr>
          <p:cNvPr id="4" name="Audio 1">
            <a:hlinkClick r:id="" action="ppaction://media"/>
            <a:extLst>
              <a:ext uri="{FF2B5EF4-FFF2-40B4-BE49-F238E27FC236}">
                <a16:creationId xmlns:a16="http://schemas.microsoft.com/office/drawing/2014/main" id="{8DEF895D-83FF-C600-7C6A-0D10AD5F7C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0462" y="282202"/>
            <a:ext cx="609600" cy="609600"/>
          </a:xfrm>
          <a:prstGeom prst="rect">
            <a:avLst/>
          </a:prstGeom>
        </p:spPr>
      </p:pic>
    </p:spTree>
    <p:extLst>
      <p:ext uri="{BB962C8B-B14F-4D97-AF65-F5344CB8AC3E}">
        <p14:creationId xmlns:p14="http://schemas.microsoft.com/office/powerpoint/2010/main" val="34146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3" name="Picture 2">
            <a:extLst>
              <a:ext uri="{FF2B5EF4-FFF2-40B4-BE49-F238E27FC236}">
                <a16:creationId xmlns:a16="http://schemas.microsoft.com/office/drawing/2014/main" id="{C84EAB20-9FB0-C17D-7DD7-249B07DCA5D2}"/>
              </a:ext>
            </a:extLst>
          </p:cNvPr>
          <p:cNvPicPr>
            <a:picLocks noChangeAspect="1"/>
          </p:cNvPicPr>
          <p:nvPr/>
        </p:nvPicPr>
        <p:blipFill>
          <a:blip r:embed="rId3"/>
          <a:stretch>
            <a:fillRect/>
          </a:stretch>
        </p:blipFill>
        <p:spPr>
          <a:xfrm>
            <a:off x="1960139" y="1354667"/>
            <a:ext cx="8271721" cy="4652843"/>
          </a:xfrm>
          <a:prstGeom prst="rect">
            <a:avLst/>
          </a:prstGeom>
        </p:spPr>
      </p:pic>
    </p:spTree>
    <p:extLst>
      <p:ext uri="{BB962C8B-B14F-4D97-AF65-F5344CB8AC3E}">
        <p14:creationId xmlns:p14="http://schemas.microsoft.com/office/powerpoint/2010/main" val="417914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HOL-83-13.56 PID 120933</a:t>
            </a: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a:t>
            </a:r>
          </a:p>
          <a:p>
            <a:r>
              <a:rPr lang="en-US" sz="4000" dirty="0"/>
              <a:t>Thank you for watching this video presentation for </a:t>
            </a:r>
            <a:r>
              <a:rPr lang="en-US" sz="4000" dirty="0" err="1"/>
              <a:t>Proj</a:t>
            </a:r>
            <a:r>
              <a:rPr lang="en-US" sz="4000" dirty="0"/>
              <a:t>. HOL-83-13.56 PID 120933.</a:t>
            </a:r>
          </a:p>
          <a:p>
            <a:r>
              <a:rPr lang="en-US" sz="4000" dirty="0"/>
              <a:t>District 11 appreciates your interest in partnering with us for a successful project</a:t>
            </a:r>
          </a:p>
          <a:p>
            <a:endParaRPr lang="en-US" dirty="0"/>
          </a:p>
        </p:txBody>
      </p:sp>
      <p:pic>
        <p:nvPicPr>
          <p:cNvPr id="7" name="Audio 2">
            <a:hlinkClick r:id="" action="ppaction://media"/>
            <a:extLst>
              <a:ext uri="{FF2B5EF4-FFF2-40B4-BE49-F238E27FC236}">
                <a16:creationId xmlns:a16="http://schemas.microsoft.com/office/drawing/2014/main" id="{6EFD4F80-4F7E-B158-01D5-7F26E5AA35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138447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HOL-83-13.56  PID 120933</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r>
              <a:rPr lang="en-US" dirty="0" err="1"/>
              <a:t>Proj</a:t>
            </a:r>
            <a:r>
              <a:rPr lang="en-US" dirty="0"/>
              <a:t>. Description: Replace bridge carrying State Route 83 over Martins Creek. </a:t>
            </a:r>
          </a:p>
          <a:p>
            <a:endParaRPr lang="en-US" dirty="0"/>
          </a:p>
        </p:txBody>
      </p:sp>
      <p:pic>
        <p:nvPicPr>
          <p:cNvPr id="4" name="Picture 3">
            <a:extLst>
              <a:ext uri="{FF2B5EF4-FFF2-40B4-BE49-F238E27FC236}">
                <a16:creationId xmlns:a16="http://schemas.microsoft.com/office/drawing/2014/main" id="{DB9C37B0-3A05-7BEE-040A-56B91D9A5B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63583" y="2531683"/>
            <a:ext cx="6264833" cy="3523969"/>
          </a:xfrm>
          <a:prstGeom prst="rect">
            <a:avLst/>
          </a:prstGeom>
        </p:spPr>
      </p:pic>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HOL-83-13.56 PID 120933</a:t>
            </a:r>
          </a:p>
        </p:txBody>
      </p:sp>
      <p:pic>
        <p:nvPicPr>
          <p:cNvPr id="6" name="Recorded Sound">
            <a:hlinkClick r:id="" action="ppaction://media"/>
            <a:extLst>
              <a:ext uri="{FF2B5EF4-FFF2-40B4-BE49-F238E27FC236}">
                <a16:creationId xmlns:a16="http://schemas.microsoft.com/office/drawing/2014/main" id="{D5CF2598-49F3-74EA-51F7-2DD2E298F2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199" y="5408409"/>
            <a:ext cx="609600" cy="609600"/>
          </a:xfrm>
          <a:prstGeom prst="rect">
            <a:avLst/>
          </a:prstGeom>
        </p:spPr>
      </p:pic>
    </p:spTree>
    <p:extLst>
      <p:ext uri="{BB962C8B-B14F-4D97-AF65-F5344CB8AC3E}">
        <p14:creationId xmlns:p14="http://schemas.microsoft.com/office/powerpoint/2010/main" val="850391545"/>
      </p:ext>
    </p:extLst>
  </p:cSld>
  <p:clrMapOvr>
    <a:masterClrMapping/>
  </p:clrMapOvr>
  <mc:AlternateContent xmlns:mc="http://schemas.openxmlformats.org/markup-compatibility/2006" xmlns:p14="http://schemas.microsoft.com/office/powerpoint/2010/main">
    <mc:Choice Requires="p14">
      <p:transition spd="slow" p14:dur="2000" advTm="17908"/>
    </mc:Choice>
    <mc:Fallback xmlns="">
      <p:transition spd="slow" advTm="17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DA710-5558-5A27-B6D0-5D8EB48D8F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4E0C7F-1878-FC14-3D3A-6355B2E5710E}"/>
              </a:ext>
            </a:extLst>
          </p:cNvPr>
          <p:cNvSpPr>
            <a:spLocks noGrp="1"/>
          </p:cNvSpPr>
          <p:nvPr>
            <p:ph type="title"/>
          </p:nvPr>
        </p:nvSpPr>
        <p:spPr>
          <a:solidFill>
            <a:schemeClr val="tx2"/>
          </a:solidFill>
        </p:spPr>
        <p:txBody>
          <a:bodyPr/>
          <a:lstStyle/>
          <a:p>
            <a:r>
              <a:rPr lang="en-US" dirty="0"/>
              <a:t>TWO PROJECTS – ONE DESIGN CONTRACT</a:t>
            </a:r>
          </a:p>
        </p:txBody>
      </p:sp>
      <p:sp>
        <p:nvSpPr>
          <p:cNvPr id="3" name="Content Placeholder 2">
            <a:extLst>
              <a:ext uri="{FF2B5EF4-FFF2-40B4-BE49-F238E27FC236}">
                <a16:creationId xmlns:a16="http://schemas.microsoft.com/office/drawing/2014/main" id="{DA1AD9B5-E189-CAE4-AA84-2C00872384A3}"/>
              </a:ext>
            </a:extLst>
          </p:cNvPr>
          <p:cNvSpPr>
            <a:spLocks noGrp="1"/>
          </p:cNvSpPr>
          <p:nvPr>
            <p:ph idx="1"/>
          </p:nvPr>
        </p:nvSpPr>
        <p:spPr>
          <a:xfrm>
            <a:off x="838200" y="1143000"/>
            <a:ext cx="10474569" cy="4882662"/>
          </a:xfrm>
        </p:spPr>
        <p:txBody>
          <a:bodyPr/>
          <a:lstStyle/>
          <a:p>
            <a:r>
              <a:rPr lang="en-US" sz="3600" dirty="0"/>
              <a:t>One consultant contract will include the design of two separate construction projects.</a:t>
            </a:r>
          </a:p>
          <a:p>
            <a:pPr lvl="1">
              <a:buFont typeface="Wingdings" panose="05000000000000000000" pitchFamily="2" charset="2"/>
              <a:buChar char="§"/>
            </a:pPr>
            <a:r>
              <a:rPr lang="en-US" sz="3200" dirty="0"/>
              <a:t>TUS-800-0.38 PID 97498 – Over Weavers Run</a:t>
            </a:r>
          </a:p>
          <a:p>
            <a:pPr lvl="1">
              <a:buFont typeface="Wingdings" panose="05000000000000000000" pitchFamily="2" charset="2"/>
              <a:buChar char="§"/>
            </a:pPr>
            <a:r>
              <a:rPr lang="en-US" sz="3200" dirty="0"/>
              <a:t>HOL-83-13.56 PID 120933 – Over Martins Creek</a:t>
            </a:r>
          </a:p>
          <a:p>
            <a:r>
              <a:rPr lang="en-US" sz="3600" dirty="0"/>
              <a:t>Develop 2 separate projects.</a:t>
            </a:r>
          </a:p>
          <a:p>
            <a:r>
              <a:rPr lang="en-US" sz="3600" dirty="0"/>
              <a:t>Both projects are to replace the superstructure on three-span continuous slab bridges.</a:t>
            </a:r>
          </a:p>
          <a:p>
            <a:endParaRPr lang="en-US" dirty="0"/>
          </a:p>
        </p:txBody>
      </p:sp>
      <p:sp>
        <p:nvSpPr>
          <p:cNvPr id="5" name="Footer Placeholder 17">
            <a:extLst>
              <a:ext uri="{FF2B5EF4-FFF2-40B4-BE49-F238E27FC236}">
                <a16:creationId xmlns:a16="http://schemas.microsoft.com/office/drawing/2014/main" id="{8FC3E156-6A5A-2818-66D8-7B7B3A53408F}"/>
              </a:ext>
            </a:extLst>
          </p:cNvPr>
          <p:cNvSpPr>
            <a:spLocks noGrp="1"/>
          </p:cNvSpPr>
          <p:nvPr>
            <p:ph type="ftr" sz="quarter" idx="3"/>
          </p:nvPr>
        </p:nvSpPr>
        <p:spPr>
          <a:xfrm>
            <a:off x="1447800" y="6324600"/>
            <a:ext cx="7756218" cy="365760"/>
          </a:xfrm>
        </p:spPr>
        <p:txBody>
          <a:bodyPr>
            <a:normAutofit/>
          </a:bodyPr>
          <a:lstStyle/>
          <a:p>
            <a:pPr>
              <a:defRPr/>
            </a:pPr>
            <a:r>
              <a:rPr lang="en-US" dirty="0"/>
              <a:t>TUS-800-0.38 and HOL-83-13.56</a:t>
            </a:r>
          </a:p>
        </p:txBody>
      </p:sp>
      <p:pic>
        <p:nvPicPr>
          <p:cNvPr id="4" name="Recorded Sound">
            <a:hlinkClick r:id="" action="ppaction://media"/>
            <a:extLst>
              <a:ext uri="{FF2B5EF4-FFF2-40B4-BE49-F238E27FC236}">
                <a16:creationId xmlns:a16="http://schemas.microsoft.com/office/drawing/2014/main" id="{FF33EC55-10DE-D730-E68D-C5F76A9088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5410200"/>
            <a:ext cx="609600" cy="609600"/>
          </a:xfrm>
          <a:prstGeom prst="rect">
            <a:avLst/>
          </a:prstGeom>
        </p:spPr>
      </p:pic>
    </p:spTree>
    <p:extLst>
      <p:ext uri="{BB962C8B-B14F-4D97-AF65-F5344CB8AC3E}">
        <p14:creationId xmlns:p14="http://schemas.microsoft.com/office/powerpoint/2010/main" val="1424678047"/>
      </p:ext>
    </p:extLst>
  </p:cSld>
  <p:clrMapOvr>
    <a:masterClrMapping/>
  </p:clrMapOvr>
  <mc:AlternateContent xmlns:mc="http://schemas.openxmlformats.org/markup-compatibility/2006">
    <mc:Choice xmlns:p14="http://schemas.microsoft.com/office/powerpoint/2010/main" Requires="p14">
      <p:transition spd="slow" p14:dur="2000" advTm="20611"/>
    </mc:Choice>
    <mc:Fallback>
      <p:transition spd="slow" advTm="2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10"/>
        <p14:stopEvt time="17871" objId="1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https://ftp.dot.state.oh.us/pub/Districts/D11/120933</a:t>
            </a:r>
            <a:r>
              <a:rPr lang="en-US" dirty="0"/>
              <a:t> </a:t>
            </a:r>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HOL-83-13.56 PID 120933</a:t>
            </a:r>
          </a:p>
        </p:txBody>
      </p:sp>
      <p:pic>
        <p:nvPicPr>
          <p:cNvPr id="3" name="Audio 6">
            <a:hlinkClick r:id="" action="ppaction://media"/>
            <a:extLst>
              <a:ext uri="{FF2B5EF4-FFF2-40B4-BE49-F238E27FC236}">
                <a16:creationId xmlns:a16="http://schemas.microsoft.com/office/drawing/2014/main" id="{1EFFEE00-D75B-4538-FF53-774BBA9C9E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31438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TIMS MAPPING</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HOL-83-13.56 PID 120933</a:t>
            </a:r>
          </a:p>
        </p:txBody>
      </p:sp>
      <p:pic>
        <p:nvPicPr>
          <p:cNvPr id="6" name="Recorded Sound">
            <a:hlinkClick r:id="" action="ppaction://media"/>
            <a:extLst>
              <a:ext uri="{FF2B5EF4-FFF2-40B4-BE49-F238E27FC236}">
                <a16:creationId xmlns:a16="http://schemas.microsoft.com/office/drawing/2014/main" id="{0B1A7317-AB42-F172-5A29-5C29DC1F1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396" y="5440363"/>
            <a:ext cx="609600" cy="609600"/>
          </a:xfrm>
          <a:prstGeom prst="rect">
            <a:avLst/>
          </a:prstGeom>
        </p:spPr>
      </p:pic>
      <p:pic>
        <p:nvPicPr>
          <p:cNvPr id="5" name="Picture 4">
            <a:extLst>
              <a:ext uri="{FF2B5EF4-FFF2-40B4-BE49-F238E27FC236}">
                <a16:creationId xmlns:a16="http://schemas.microsoft.com/office/drawing/2014/main" id="{9641DBC5-850E-6BB6-867F-B2557C0DA54C}"/>
              </a:ext>
            </a:extLst>
          </p:cNvPr>
          <p:cNvPicPr>
            <a:picLocks noChangeAspect="1"/>
          </p:cNvPicPr>
          <p:nvPr/>
        </p:nvPicPr>
        <p:blipFill>
          <a:blip r:embed="rId6"/>
          <a:stretch>
            <a:fillRect/>
          </a:stretch>
        </p:blipFill>
        <p:spPr>
          <a:xfrm>
            <a:off x="997234" y="1066798"/>
            <a:ext cx="10059880" cy="4983165"/>
          </a:xfrm>
          <a:prstGeom prst="rect">
            <a:avLst/>
          </a:prstGeom>
        </p:spPr>
      </p:pic>
    </p:spTree>
    <p:extLst>
      <p:ext uri="{BB962C8B-B14F-4D97-AF65-F5344CB8AC3E}">
        <p14:creationId xmlns:p14="http://schemas.microsoft.com/office/powerpoint/2010/main" val="6116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pPr lvl="1"/>
            <a:r>
              <a:rPr lang="en-US" sz="2400" dirty="0"/>
              <a:t>The major items of work include:</a:t>
            </a:r>
          </a:p>
          <a:p>
            <a:pPr lvl="2"/>
            <a:r>
              <a:rPr lang="en-US" sz="2000" dirty="0"/>
              <a:t>Replace superstructure on three-span continuous concrete slab bridge.</a:t>
            </a:r>
          </a:p>
          <a:p>
            <a:pPr lvl="3"/>
            <a:r>
              <a:rPr lang="en-US" sz="1600" dirty="0"/>
              <a:t>Replace abutment </a:t>
            </a:r>
            <a:r>
              <a:rPr lang="en-US" sz="1600" dirty="0" err="1"/>
              <a:t>breastwalls</a:t>
            </a:r>
            <a:r>
              <a:rPr lang="en-US" sz="1600" dirty="0"/>
              <a:t>.</a:t>
            </a:r>
          </a:p>
          <a:p>
            <a:pPr lvl="3"/>
            <a:r>
              <a:rPr lang="en-US" sz="1600" dirty="0"/>
              <a:t>Encase piling</a:t>
            </a:r>
          </a:p>
          <a:p>
            <a:pPr lvl="4"/>
            <a:r>
              <a:rPr lang="en-US" sz="1600" dirty="0"/>
              <a:t>Design exception for graded shoulder width anticipated.  </a:t>
            </a:r>
          </a:p>
          <a:p>
            <a:pPr lvl="3"/>
            <a:r>
              <a:rPr lang="en-US" sz="1600" dirty="0"/>
              <a:t>Protect bridge from scour</a:t>
            </a:r>
          </a:p>
          <a:p>
            <a:pPr lvl="2"/>
            <a:r>
              <a:rPr lang="en-US" sz="2000" dirty="0"/>
              <a:t>Soil Borings required. </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HOL-83-13.56 PID 120933</a:t>
            </a:r>
          </a:p>
        </p:txBody>
      </p:sp>
      <p:pic>
        <p:nvPicPr>
          <p:cNvPr id="6" name="Audio 1">
            <a:hlinkClick r:id="" action="ppaction://media"/>
            <a:extLst>
              <a:ext uri="{FF2B5EF4-FFF2-40B4-BE49-F238E27FC236}">
                <a16:creationId xmlns:a16="http://schemas.microsoft.com/office/drawing/2014/main" id="{8B48E492-23CF-66F9-8CF1-74DEF1E77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sz="4000" dirty="0"/>
              <a:t>Level 1 bridge inspection</a:t>
            </a:r>
          </a:p>
          <a:p>
            <a:r>
              <a:rPr lang="en-US" sz="4000" dirty="0"/>
              <a:t>Level 2 bridge design</a:t>
            </a:r>
          </a:p>
          <a:p>
            <a:r>
              <a:rPr lang="en-US" sz="4000" dirty="0"/>
              <a:t>Non-complex roadway design</a:t>
            </a:r>
          </a:p>
          <a:p>
            <a:r>
              <a:rPr lang="en-US" sz="4000" dirty="0"/>
              <a:t>Various Environmental</a:t>
            </a:r>
          </a:p>
          <a:p>
            <a:r>
              <a:rPr lang="en-US" sz="4000" dirty="0"/>
              <a:t>Various Geotechnical</a:t>
            </a:r>
          </a:p>
          <a:p>
            <a:r>
              <a:rPr lang="en-US" sz="4000" dirty="0"/>
              <a:t>Limited R/W</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HOL-83-13.56 PID 120933</a:t>
            </a:r>
          </a:p>
        </p:txBody>
      </p:sp>
      <p:pic>
        <p:nvPicPr>
          <p:cNvPr id="3" name="Audio 3">
            <a:hlinkClick r:id="" action="ppaction://media"/>
            <a:extLst>
              <a:ext uri="{FF2B5EF4-FFF2-40B4-BE49-F238E27FC236}">
                <a16:creationId xmlns:a16="http://schemas.microsoft.com/office/drawing/2014/main" id="{8029ACA4-DDEF-6C4F-B04E-9D496E98A4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428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5" name="Audio 10">
            <a:hlinkClick r:id="" action="ppaction://media"/>
            <a:extLst>
              <a:ext uri="{FF2B5EF4-FFF2-40B4-BE49-F238E27FC236}">
                <a16:creationId xmlns:a16="http://schemas.microsoft.com/office/drawing/2014/main" id="{65DFC288-5E0D-E9F6-37B4-6E0D4DE165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1183" y="5440363"/>
            <a:ext cx="609600" cy="609600"/>
          </a:xfrm>
          <a:prstGeom prst="rect">
            <a:avLst/>
          </a:prstGeom>
        </p:spPr>
      </p:pic>
      <p:pic>
        <p:nvPicPr>
          <p:cNvPr id="4" name="Content Placeholder 3" descr="A picture containing grass, outdoor, pile&#10;&#10;AI-generated content may be incorrect.">
            <a:extLst>
              <a:ext uri="{FF2B5EF4-FFF2-40B4-BE49-F238E27FC236}">
                <a16:creationId xmlns:a16="http://schemas.microsoft.com/office/drawing/2014/main" id="{F2E56B1E-F35E-2297-B8E8-439DAAE423AA}"/>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993900" y="1435100"/>
            <a:ext cx="8204200" cy="4614863"/>
          </a:xfrm>
        </p:spPr>
      </p:pic>
    </p:spTree>
    <p:extLst>
      <p:ext uri="{BB962C8B-B14F-4D97-AF65-F5344CB8AC3E}">
        <p14:creationId xmlns:p14="http://schemas.microsoft.com/office/powerpoint/2010/main" val="12394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4" name="Picture 3" descr="A picture containing ground, outdoor&#10;&#10;AI-generated content may be incorrect.">
            <a:extLst>
              <a:ext uri="{FF2B5EF4-FFF2-40B4-BE49-F238E27FC236}">
                <a16:creationId xmlns:a16="http://schemas.microsoft.com/office/drawing/2014/main" id="{162B53DD-5130-AE6A-E2AE-EE57AD260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354667"/>
            <a:ext cx="8393470" cy="4721327"/>
          </a:xfrm>
          <a:prstGeom prst="rect">
            <a:avLst/>
          </a:prstGeom>
        </p:spPr>
      </p:pic>
    </p:spTree>
    <p:extLst>
      <p:ext uri="{BB962C8B-B14F-4D97-AF65-F5344CB8AC3E}">
        <p14:creationId xmlns:p14="http://schemas.microsoft.com/office/powerpoint/2010/main" val="2700151277"/>
      </p:ext>
    </p:extLst>
  </p:cSld>
  <p:clrMapOvr>
    <a:masterClrMapping/>
  </p:clrMapOvr>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ODOT-Heart-Of-It-All-16-9-Light-Template</Template>
  <TotalTime>64</TotalTime>
  <Words>627</Words>
  <Application>Microsoft Office PowerPoint</Application>
  <PresentationFormat>Widescreen</PresentationFormat>
  <Paragraphs>68</Paragraphs>
  <Slides>12</Slides>
  <Notes>12</Notes>
  <HiddenSlides>0</HiddenSlides>
  <MMClips>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Aptos</vt:lpstr>
      <vt:lpstr>Arial</vt:lpstr>
      <vt:lpstr>Georgia</vt:lpstr>
      <vt:lpstr>Source Sans 3</vt:lpstr>
      <vt:lpstr>Source Sans 3 Black</vt:lpstr>
      <vt:lpstr>Wingdings</vt:lpstr>
      <vt:lpstr>ODOT-HoIA-Theme-1</vt:lpstr>
      <vt:lpstr>1_ODOT-HoIA-Theme-1</vt:lpstr>
      <vt:lpstr>May 2026 Programmatic </vt:lpstr>
      <vt:lpstr>HOL-83-13.56  PID 120933</vt:lpstr>
      <vt:lpstr>TWO PROJECTS – ONE DESIGN CONTRACT</vt:lpstr>
      <vt:lpstr>Available project information</vt:lpstr>
      <vt:lpstr>TIMS MAPPING</vt:lpstr>
      <vt:lpstr>Project scope</vt:lpstr>
      <vt:lpstr>Consultant Prequalifications</vt:lpstr>
      <vt:lpstr>Field Photos</vt:lpstr>
      <vt:lpstr>Field Photos</vt:lpstr>
      <vt:lpstr>Field Photos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Trivoli, Raymond</cp:lastModifiedBy>
  <cp:revision>10</cp:revision>
  <cp:lastPrinted>2026-03-27T10:54:34Z</cp:lastPrinted>
  <dcterms:created xsi:type="dcterms:W3CDTF">2024-09-11T11:49:33Z</dcterms:created>
  <dcterms:modified xsi:type="dcterms:W3CDTF">2026-03-27T10:57:05Z</dcterms:modified>
</cp:coreProperties>
</file>