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0"/>
  </p:notesMasterIdLst>
  <p:sldIdLst>
    <p:sldId id="256" r:id="rId3"/>
    <p:sldId id="257" r:id="rId4"/>
    <p:sldId id="277" r:id="rId5"/>
    <p:sldId id="261" r:id="rId6"/>
    <p:sldId id="258" r:id="rId7"/>
    <p:sldId id="264" r:id="rId8"/>
    <p:sldId id="265" r:id="rId9"/>
    <p:sldId id="260" r:id="rId10"/>
    <p:sldId id="267" r:id="rId11"/>
    <p:sldId id="266" r:id="rId12"/>
    <p:sldId id="269" r:id="rId13"/>
    <p:sldId id="268" r:id="rId14"/>
    <p:sldId id="272" r:id="rId15"/>
    <p:sldId id="273" r:id="rId16"/>
    <p:sldId id="274" r:id="rId17"/>
    <p:sldId id="270" r:id="rId18"/>
    <p:sldId id="263"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6/11/2025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429172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456929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1593651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13</a:t>
            </a:fld>
            <a:endParaRPr lang="en-US"/>
          </a:p>
        </p:txBody>
      </p:sp>
    </p:spTree>
    <p:extLst>
      <p:ext uri="{BB962C8B-B14F-4D97-AF65-F5344CB8AC3E}">
        <p14:creationId xmlns:p14="http://schemas.microsoft.com/office/powerpoint/2010/main" val="2484305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14</a:t>
            </a:fld>
            <a:endParaRPr lang="en-US"/>
          </a:p>
        </p:txBody>
      </p:sp>
    </p:spTree>
    <p:extLst>
      <p:ext uri="{BB962C8B-B14F-4D97-AF65-F5344CB8AC3E}">
        <p14:creationId xmlns:p14="http://schemas.microsoft.com/office/powerpoint/2010/main" val="2090041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15</a:t>
            </a:fld>
            <a:endParaRPr lang="en-US"/>
          </a:p>
        </p:txBody>
      </p:sp>
    </p:spTree>
    <p:extLst>
      <p:ext uri="{BB962C8B-B14F-4D97-AF65-F5344CB8AC3E}">
        <p14:creationId xmlns:p14="http://schemas.microsoft.com/office/powerpoint/2010/main" val="1428449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16</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17</a:t>
            </a:fld>
            <a:endParaRPr lang="en-US"/>
          </a:p>
        </p:txBody>
      </p:sp>
    </p:spTree>
    <p:extLst>
      <p:ext uri="{BB962C8B-B14F-4D97-AF65-F5344CB8AC3E}">
        <p14:creationId xmlns:p14="http://schemas.microsoft.com/office/powerpoint/2010/main" val="154970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BEL-7-19.75 (SFN 0700541) carrying State Route 7 over various features within the Village of Bridgeport.</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BEL-7-19.75 (SFN 0700541) carrying State Route 7 over various features within the Village of Bridgeport.</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392075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Ellis application for PID 122470.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3068629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hyperlink" Target="https://ftp.dot.state.oh.us/pub/Districts/D11/106237"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September 2025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BEL-7-19.75  PID 106237</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BEL-7-1975</a:t>
            </a:r>
          </a:p>
        </p:txBody>
      </p:sp>
      <p:pic>
        <p:nvPicPr>
          <p:cNvPr id="6" name="Picture Placeholder 7">
            <a:extLst>
              <a:ext uri="{FF2B5EF4-FFF2-40B4-BE49-F238E27FC236}">
                <a16:creationId xmlns:a16="http://schemas.microsoft.com/office/drawing/2014/main" id="{0B715E77-17EC-80A7-4E8A-33E7E62ADC44}"/>
              </a:ext>
            </a:extLst>
          </p:cNvPr>
          <p:cNvPicPr>
            <a:picLocks noChangeAspect="1"/>
          </p:cNvPicPr>
          <p:nvPr/>
        </p:nvPicPr>
        <p:blipFill>
          <a:blip r:embed="rId3">
            <a:extLst>
              <a:ext uri="{28A0092B-C50C-407E-A947-70E740481C1C}">
                <a14:useLocalDpi xmlns:a14="http://schemas.microsoft.com/office/drawing/2010/main" val="0"/>
              </a:ext>
            </a:extLst>
          </a:blip>
          <a:srcRect t="15968" b="15968"/>
          <a:stretch/>
        </p:blipFill>
        <p:spPr>
          <a:xfrm>
            <a:off x="1040921" y="1434404"/>
            <a:ext cx="10110158" cy="4583272"/>
          </a:xfrm>
          <a:prstGeom prst="rect">
            <a:avLst/>
          </a:prstGeom>
        </p:spPr>
      </p:pic>
    </p:spTree>
    <p:extLst>
      <p:ext uri="{BB962C8B-B14F-4D97-AF65-F5344CB8AC3E}">
        <p14:creationId xmlns:p14="http://schemas.microsoft.com/office/powerpoint/2010/main" val="340576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BEL-7-1975</a:t>
            </a:r>
          </a:p>
        </p:txBody>
      </p:sp>
      <p:pic>
        <p:nvPicPr>
          <p:cNvPr id="3" name="Picture Placeholder 7">
            <a:extLst>
              <a:ext uri="{FF2B5EF4-FFF2-40B4-BE49-F238E27FC236}">
                <a16:creationId xmlns:a16="http://schemas.microsoft.com/office/drawing/2014/main" id="{DCBC7959-5BB9-75FB-4DF3-477589BA49C6}"/>
              </a:ext>
            </a:extLst>
          </p:cNvPr>
          <p:cNvPicPr>
            <a:picLocks noChangeAspect="1"/>
          </p:cNvPicPr>
          <p:nvPr/>
        </p:nvPicPr>
        <p:blipFill>
          <a:blip r:embed="rId3">
            <a:extLst>
              <a:ext uri="{28A0092B-C50C-407E-A947-70E740481C1C}">
                <a14:useLocalDpi xmlns:a14="http://schemas.microsoft.com/office/drawing/2010/main" val="0"/>
              </a:ext>
            </a:extLst>
          </a:blip>
          <a:srcRect t="15899" b="15899"/>
          <a:stretch/>
        </p:blipFill>
        <p:spPr>
          <a:xfrm>
            <a:off x="790754" y="1354667"/>
            <a:ext cx="10610491" cy="4810089"/>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BEL-7-1975</a:t>
            </a:r>
          </a:p>
        </p:txBody>
      </p:sp>
      <p:pic>
        <p:nvPicPr>
          <p:cNvPr id="3" name="Picture Placeholder 7">
            <a:extLst>
              <a:ext uri="{FF2B5EF4-FFF2-40B4-BE49-F238E27FC236}">
                <a16:creationId xmlns:a16="http://schemas.microsoft.com/office/drawing/2014/main" id="{354A72A1-7C1E-DF0B-BA7E-7FAAED36EEE5}"/>
              </a:ext>
            </a:extLst>
          </p:cNvPr>
          <p:cNvPicPr>
            <a:picLocks noChangeAspect="1"/>
          </p:cNvPicPr>
          <p:nvPr/>
        </p:nvPicPr>
        <p:blipFill>
          <a:blip r:embed="rId3">
            <a:extLst>
              <a:ext uri="{28A0092B-C50C-407E-A947-70E740481C1C}">
                <a14:useLocalDpi xmlns:a14="http://schemas.microsoft.com/office/drawing/2010/main" val="0"/>
              </a:ext>
            </a:extLst>
          </a:blip>
          <a:srcRect t="19836" b="19836"/>
          <a:stretch/>
        </p:blipFill>
        <p:spPr>
          <a:xfrm>
            <a:off x="812321" y="1283898"/>
            <a:ext cx="10567358" cy="4790536"/>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EE5BC-45BC-B2EB-A8FD-3DCD31752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2B765-3416-690C-E6CD-E778767169E9}"/>
              </a:ext>
            </a:extLst>
          </p:cNvPr>
          <p:cNvSpPr>
            <a:spLocks noGrp="1"/>
          </p:cNvSpPr>
          <p:nvPr>
            <p:ph type="title"/>
          </p:nvPr>
        </p:nvSpPr>
        <p:spPr/>
        <p:txBody>
          <a:bodyPr/>
          <a:lstStyle/>
          <a:p>
            <a:r>
              <a:rPr lang="en-US" dirty="0"/>
              <a:t>Field Photos –  BEL-7-1975</a:t>
            </a:r>
          </a:p>
        </p:txBody>
      </p:sp>
      <p:pic>
        <p:nvPicPr>
          <p:cNvPr id="3" name="Picture Placeholder 7">
            <a:extLst>
              <a:ext uri="{FF2B5EF4-FFF2-40B4-BE49-F238E27FC236}">
                <a16:creationId xmlns:a16="http://schemas.microsoft.com/office/drawing/2014/main" id="{D026A5EB-4F02-E515-D9FE-2E624D0C4AF9}"/>
              </a:ext>
            </a:extLst>
          </p:cNvPr>
          <p:cNvPicPr>
            <a:picLocks noChangeAspect="1"/>
          </p:cNvPicPr>
          <p:nvPr/>
        </p:nvPicPr>
        <p:blipFill>
          <a:blip r:embed="rId3">
            <a:extLst>
              <a:ext uri="{28A0092B-C50C-407E-A947-70E740481C1C}">
                <a14:useLocalDpi xmlns:a14="http://schemas.microsoft.com/office/drawing/2010/main" val="0"/>
              </a:ext>
            </a:extLst>
          </a:blip>
          <a:srcRect t="19836" b="19836"/>
          <a:stretch/>
        </p:blipFill>
        <p:spPr>
          <a:xfrm>
            <a:off x="812321" y="1283898"/>
            <a:ext cx="10567358" cy="4790536"/>
          </a:xfrm>
          <a:prstGeom prst="rect">
            <a:avLst/>
          </a:prstGeom>
        </p:spPr>
      </p:pic>
    </p:spTree>
    <p:extLst>
      <p:ext uri="{BB962C8B-B14F-4D97-AF65-F5344CB8AC3E}">
        <p14:creationId xmlns:p14="http://schemas.microsoft.com/office/powerpoint/2010/main" val="1043038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DE61-A742-3218-8AA4-81BF73E94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3D00C-9A75-4439-794C-82A109806A76}"/>
              </a:ext>
            </a:extLst>
          </p:cNvPr>
          <p:cNvSpPr>
            <a:spLocks noGrp="1"/>
          </p:cNvSpPr>
          <p:nvPr>
            <p:ph type="title"/>
          </p:nvPr>
        </p:nvSpPr>
        <p:spPr/>
        <p:txBody>
          <a:bodyPr/>
          <a:lstStyle/>
          <a:p>
            <a:r>
              <a:rPr lang="en-US" dirty="0"/>
              <a:t>Field Photos –  BEL-7-1975</a:t>
            </a:r>
          </a:p>
        </p:txBody>
      </p:sp>
      <p:pic>
        <p:nvPicPr>
          <p:cNvPr id="3" name="Picture Placeholder 7">
            <a:extLst>
              <a:ext uri="{FF2B5EF4-FFF2-40B4-BE49-F238E27FC236}">
                <a16:creationId xmlns:a16="http://schemas.microsoft.com/office/drawing/2014/main" id="{F78DCB6C-D97E-87DF-0DF1-32313D011B1A}"/>
              </a:ext>
            </a:extLst>
          </p:cNvPr>
          <p:cNvPicPr>
            <a:picLocks noChangeAspect="1"/>
          </p:cNvPicPr>
          <p:nvPr/>
        </p:nvPicPr>
        <p:blipFill>
          <a:blip r:embed="rId3">
            <a:extLst>
              <a:ext uri="{28A0092B-C50C-407E-A947-70E740481C1C}">
                <a14:useLocalDpi xmlns:a14="http://schemas.microsoft.com/office/drawing/2010/main" val="0"/>
              </a:ext>
            </a:extLst>
          </a:blip>
          <a:srcRect t="19836" b="19836"/>
          <a:stretch/>
        </p:blipFill>
        <p:spPr>
          <a:xfrm>
            <a:off x="812321" y="1283898"/>
            <a:ext cx="10567358" cy="4790536"/>
          </a:xfrm>
          <a:prstGeom prst="rect">
            <a:avLst/>
          </a:prstGeom>
        </p:spPr>
      </p:pic>
    </p:spTree>
    <p:extLst>
      <p:ext uri="{BB962C8B-B14F-4D97-AF65-F5344CB8AC3E}">
        <p14:creationId xmlns:p14="http://schemas.microsoft.com/office/powerpoint/2010/main" val="80863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E4D57-A98C-7BF1-F2D6-C2E263D14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7E3FA-F81A-0FDF-BFED-80C55024C403}"/>
              </a:ext>
            </a:extLst>
          </p:cNvPr>
          <p:cNvSpPr>
            <a:spLocks noGrp="1"/>
          </p:cNvSpPr>
          <p:nvPr>
            <p:ph type="title"/>
          </p:nvPr>
        </p:nvSpPr>
        <p:spPr/>
        <p:txBody>
          <a:bodyPr/>
          <a:lstStyle/>
          <a:p>
            <a:r>
              <a:rPr lang="en-US" dirty="0"/>
              <a:t>Field Photos –  BEL-7-1975</a:t>
            </a:r>
          </a:p>
        </p:txBody>
      </p:sp>
      <p:pic>
        <p:nvPicPr>
          <p:cNvPr id="3" name="Picture Placeholder 7">
            <a:extLst>
              <a:ext uri="{FF2B5EF4-FFF2-40B4-BE49-F238E27FC236}">
                <a16:creationId xmlns:a16="http://schemas.microsoft.com/office/drawing/2014/main" id="{DE1C1127-4FC2-4ECE-F35C-086A791A9F6E}"/>
              </a:ext>
            </a:extLst>
          </p:cNvPr>
          <p:cNvPicPr>
            <a:picLocks noChangeAspect="1"/>
          </p:cNvPicPr>
          <p:nvPr/>
        </p:nvPicPr>
        <p:blipFill>
          <a:blip r:embed="rId3">
            <a:extLst>
              <a:ext uri="{28A0092B-C50C-407E-A947-70E740481C1C}">
                <a14:useLocalDpi xmlns:a14="http://schemas.microsoft.com/office/drawing/2010/main" val="0"/>
              </a:ext>
            </a:extLst>
          </a:blip>
          <a:srcRect t="19836" b="19836"/>
          <a:stretch/>
        </p:blipFill>
        <p:spPr>
          <a:xfrm>
            <a:off x="812321" y="1283898"/>
            <a:ext cx="10567358" cy="4790536"/>
          </a:xfrm>
          <a:prstGeom prst="rect">
            <a:avLst/>
          </a:prstGeom>
        </p:spPr>
      </p:pic>
    </p:spTree>
    <p:extLst>
      <p:ext uri="{BB962C8B-B14F-4D97-AF65-F5344CB8AC3E}">
        <p14:creationId xmlns:p14="http://schemas.microsoft.com/office/powerpoint/2010/main" val="360115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a:t>
            </a:r>
            <a:r>
              <a:rPr lang="en-US" dirty="0"/>
              <a:t>BEL</a:t>
            </a:r>
            <a:r>
              <a:rPr lang="en-US" sz="4000" dirty="0"/>
              <a:t>-7-19.75  PID 106237.</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BEL-7-19.75  PID 106237</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Design the replacement for major bridge BEL-7-1975 SFN 0700541.</a:t>
            </a:r>
          </a:p>
          <a:p>
            <a:r>
              <a:rPr lang="en-US" dirty="0"/>
              <a:t>Originally scoped as a design build project to replace the major bridge with smaller bridges.</a:t>
            </a:r>
          </a:p>
          <a:p>
            <a:r>
              <a:rPr lang="en-US" dirty="0"/>
              <a:t>Local opposition to that effect was received during the Public Involvement portion of preliminary development.</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spTree>
    <p:extLst>
      <p:ext uri="{BB962C8B-B14F-4D97-AF65-F5344CB8AC3E}">
        <p14:creationId xmlns:p14="http://schemas.microsoft.com/office/powerpoint/2010/main" val="8503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BEL-7-19.75  PID 106237</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a:t>The major bridge will now be replaced with a new major bridge.</a:t>
            </a:r>
          </a:p>
          <a:p>
            <a:endParaRPr lang="en-US" dirty="0"/>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spTree>
    <p:extLst>
      <p:ext uri="{BB962C8B-B14F-4D97-AF65-F5344CB8AC3E}">
        <p14:creationId xmlns:p14="http://schemas.microsoft.com/office/powerpoint/2010/main" val="426443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ftp.dot.state.oh.us - /pub/Districts/D11/106237</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Ellis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13" name="Picture 12">
            <a:extLst>
              <a:ext uri="{FF2B5EF4-FFF2-40B4-BE49-F238E27FC236}">
                <a16:creationId xmlns:a16="http://schemas.microsoft.com/office/drawing/2014/main" id="{E9C7655D-13F4-4758-D203-3891183491BE}"/>
              </a:ext>
            </a:extLst>
          </p:cNvPr>
          <p:cNvPicPr>
            <a:picLocks noChangeAspect="1"/>
          </p:cNvPicPr>
          <p:nvPr/>
        </p:nvPicPr>
        <p:blipFill>
          <a:blip r:embed="rId6"/>
          <a:stretch>
            <a:fillRect/>
          </a:stretch>
        </p:blipFill>
        <p:spPr>
          <a:xfrm>
            <a:off x="842229" y="1014075"/>
            <a:ext cx="10507541" cy="4829849"/>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bridge BEL-7-1975 (SFN 0700541) with structure of similar type and length.</a:t>
            </a:r>
          </a:p>
          <a:p>
            <a:pPr lvl="3"/>
            <a:r>
              <a:rPr lang="en-US" sz="1800" dirty="0"/>
              <a:t>Soil Borings may be required.</a:t>
            </a:r>
          </a:p>
          <a:p>
            <a:pPr lvl="3"/>
            <a:r>
              <a:rPr lang="en-US" sz="1800" dirty="0"/>
              <a:t>Foundation Design will be required.</a:t>
            </a:r>
          </a:p>
          <a:p>
            <a:pPr lvl="3"/>
            <a:r>
              <a:rPr lang="en-US" sz="1800" dirty="0"/>
              <a:t>Utility relocation anticipated along with in plans work for water and sewer design.</a:t>
            </a:r>
          </a:p>
          <a:p>
            <a:pPr lvl="3"/>
            <a:r>
              <a:rPr lang="en-US" sz="1800" dirty="0"/>
              <a:t>Maintenance of Traffic via cross over design, but MOTAA is required.</a:t>
            </a:r>
          </a:p>
          <a:p>
            <a:pPr lvl="3"/>
            <a:r>
              <a:rPr lang="en-US" sz="1800" dirty="0"/>
              <a:t>Increase Vertical Clearance under IR 70</a:t>
            </a:r>
          </a:p>
          <a:p>
            <a:pPr lvl="3"/>
            <a:r>
              <a:rPr lang="en-US" sz="1800" dirty="0"/>
              <a:t>Increase Vertical Clearance under SR 7</a:t>
            </a:r>
          </a:p>
          <a:p>
            <a:pPr lvl="3"/>
            <a:r>
              <a:rPr lang="en-US" sz="1800" dirty="0"/>
              <a:t>A new Structure Type Study will be required that provides:</a:t>
            </a:r>
          </a:p>
          <a:p>
            <a:pPr lvl="4"/>
            <a:r>
              <a:rPr lang="en-US" sz="1800" dirty="0"/>
              <a:t>Analyze pier stems to see if they can be reused</a:t>
            </a:r>
          </a:p>
          <a:p>
            <a:pPr lvl="5"/>
            <a:r>
              <a:rPr lang="en-US" sz="1400" dirty="0">
                <a:solidFill>
                  <a:schemeClr val="tx1"/>
                </a:solidFill>
              </a:rPr>
              <a:t>Must be able to meet all design loadings/criteria</a:t>
            </a:r>
          </a:p>
          <a:p>
            <a:pPr lvl="4"/>
            <a:r>
              <a:rPr lang="en-US" sz="1800" dirty="0"/>
              <a:t>Multiple bridge superstructure (and potentially substructure types)</a:t>
            </a:r>
          </a:p>
          <a:p>
            <a:pPr lvl="4"/>
            <a:r>
              <a:rPr lang="en-US" sz="1800" dirty="0"/>
              <a:t>Determine location and condition of drainage structures under the existing bridge</a:t>
            </a:r>
          </a:p>
          <a:p>
            <a:pPr lvl="3"/>
            <a:r>
              <a:rPr lang="en-US" sz="1800" dirty="0"/>
              <a:t>Design exception will be required for graded shoulder width, to be submitted with Pre-Stage 1 review.</a:t>
            </a:r>
          </a:p>
          <a:p>
            <a:pPr lvl="3"/>
            <a:endParaRPr lang="en-US" sz="1800" dirty="0"/>
          </a:p>
          <a:p>
            <a:pPr lvl="2"/>
            <a:endParaRPr lang="en-US" sz="2000" dirty="0"/>
          </a:p>
          <a:p>
            <a:pPr lvl="2"/>
            <a:endParaRPr lang="en-US" sz="2000" dirty="0"/>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a:t> BEL-7-19.75  PID 106237</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BEL-7-1975</a:t>
            </a:r>
          </a:p>
        </p:txBody>
      </p:sp>
      <p:pic>
        <p:nvPicPr>
          <p:cNvPr id="4" name="Picture Placeholder 7">
            <a:extLst>
              <a:ext uri="{FF2B5EF4-FFF2-40B4-BE49-F238E27FC236}">
                <a16:creationId xmlns:a16="http://schemas.microsoft.com/office/drawing/2014/main" id="{02402BFE-B6C1-ABFC-AFD4-5B497BC08DB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9735" b="9735"/>
          <a:stretch/>
        </p:blipFill>
        <p:spPr>
          <a:xfrm>
            <a:off x="1007705" y="1435100"/>
            <a:ext cx="10176590" cy="4614863"/>
          </a:xfrm>
        </p:spPr>
      </p:pic>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183" y="5440363"/>
            <a:ext cx="609600" cy="609600"/>
          </a:xfrm>
          <a:prstGeom prst="rect">
            <a:avLst/>
          </a:prstGeo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BEL-7-1975</a:t>
            </a:r>
          </a:p>
        </p:txBody>
      </p:sp>
      <p:sp>
        <p:nvSpPr>
          <p:cNvPr id="5" name="Content Placeholder 4">
            <a:extLst>
              <a:ext uri="{FF2B5EF4-FFF2-40B4-BE49-F238E27FC236}">
                <a16:creationId xmlns:a16="http://schemas.microsoft.com/office/drawing/2014/main" id="{14568C5A-AC8D-F7B7-B031-E602CA935897}"/>
              </a:ext>
            </a:extLst>
          </p:cNvPr>
          <p:cNvSpPr>
            <a:spLocks noGrp="1"/>
          </p:cNvSpPr>
          <p:nvPr>
            <p:ph idx="1"/>
          </p:nvPr>
        </p:nvSpPr>
        <p:spPr/>
        <p:txBody>
          <a:bodyPr/>
          <a:lstStyle/>
          <a:p>
            <a:endParaRPr lang="en-US"/>
          </a:p>
        </p:txBody>
      </p:sp>
      <p:pic>
        <p:nvPicPr>
          <p:cNvPr id="6" name="Picture Placeholder 7">
            <a:extLst>
              <a:ext uri="{FF2B5EF4-FFF2-40B4-BE49-F238E27FC236}">
                <a16:creationId xmlns:a16="http://schemas.microsoft.com/office/drawing/2014/main" id="{E5614D33-1E66-B845-9634-4ABC94708944}"/>
              </a:ext>
            </a:extLst>
          </p:cNvPr>
          <p:cNvPicPr>
            <a:picLocks noChangeAspect="1"/>
          </p:cNvPicPr>
          <p:nvPr/>
        </p:nvPicPr>
        <p:blipFill>
          <a:blip r:embed="rId3">
            <a:extLst>
              <a:ext uri="{28A0092B-C50C-407E-A947-70E740481C1C}">
                <a14:useLocalDpi xmlns:a14="http://schemas.microsoft.com/office/drawing/2010/main" val="0"/>
              </a:ext>
            </a:extLst>
          </a:blip>
          <a:srcRect t="9644" b="9644"/>
          <a:stretch/>
        </p:blipFill>
        <p:spPr>
          <a:xfrm>
            <a:off x="883919" y="1434404"/>
            <a:ext cx="10424161" cy="4725620"/>
          </a:xfrm>
          <a:prstGeom prst="rect">
            <a:avLst/>
          </a:prstGeom>
        </p:spPr>
      </p:pic>
    </p:spTree>
    <p:extLst>
      <p:ext uri="{BB962C8B-B14F-4D97-AF65-F5344CB8AC3E}">
        <p14:creationId xmlns:p14="http://schemas.microsoft.com/office/powerpoint/2010/main" val="1309532271"/>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ODOT-Heart-Of-It-All-16-9-Light-Template</Template>
  <TotalTime>161</TotalTime>
  <Words>735</Words>
  <Application>Microsoft Office PowerPoint</Application>
  <PresentationFormat>Widescreen</PresentationFormat>
  <Paragraphs>85</Paragraphs>
  <Slides>17</Slides>
  <Notes>17</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Georgia</vt:lpstr>
      <vt:lpstr>Source Sans 3</vt:lpstr>
      <vt:lpstr>Source Sans 3 Black</vt:lpstr>
      <vt:lpstr>ODOT-HoIA-Theme-1</vt:lpstr>
      <vt:lpstr>1_ODOT-HoIA-Theme-1</vt:lpstr>
      <vt:lpstr>September 2025 Programmatic </vt:lpstr>
      <vt:lpstr>BEL-7-19.75  PID 106237</vt:lpstr>
      <vt:lpstr>BEL-7-19.75  PID 106237</vt:lpstr>
      <vt:lpstr>Available project information</vt:lpstr>
      <vt:lpstr>Ellis MAPPING</vt:lpstr>
      <vt:lpstr>Project scope</vt:lpstr>
      <vt:lpstr>Consultant Prequalifications</vt:lpstr>
      <vt:lpstr>Field Photos –  BEL-7-1975</vt:lpstr>
      <vt:lpstr>Field Photos –  BEL-7-1975</vt:lpstr>
      <vt:lpstr>Field Photos –  BEL-7-1975</vt:lpstr>
      <vt:lpstr>Field Photos –  BEL-7-1975</vt:lpstr>
      <vt:lpstr>Field Photos –  BEL-7-1975</vt:lpstr>
      <vt:lpstr>Field Photos –  BEL-7-1975</vt:lpstr>
      <vt:lpstr>Field Photos –  BEL-7-1975</vt:lpstr>
      <vt:lpstr>Field Photos –  BEL-7-1975</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13</cp:revision>
  <cp:lastPrinted>2025-06-11T15:09:04Z</cp:lastPrinted>
  <dcterms:created xsi:type="dcterms:W3CDTF">2024-09-11T11:49:33Z</dcterms:created>
  <dcterms:modified xsi:type="dcterms:W3CDTF">2025-06-11T15:09:40Z</dcterms:modified>
</cp:coreProperties>
</file>