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9"/>
  </p:notesMasterIdLst>
  <p:handoutMasterIdLst>
    <p:handoutMasterId r:id="rId10"/>
  </p:handoutMasterIdLst>
  <p:sldIdLst>
    <p:sldId id="333" r:id="rId5"/>
    <p:sldId id="367" r:id="rId6"/>
    <p:sldId id="368" r:id="rId7"/>
    <p:sldId id="379" r:id="rId8"/>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E6FF"/>
    <a:srgbClr val="008FD6"/>
    <a:srgbClr val="006699"/>
    <a:srgbClr val="E7EAF1"/>
    <a:srgbClr val="FFE7D9"/>
    <a:srgbClr val="336699"/>
    <a:srgbClr val="8FC7FF"/>
    <a:srgbClr val="007FFE"/>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71575" autoAdjust="0"/>
  </p:normalViewPr>
  <p:slideViewPr>
    <p:cSldViewPr>
      <p:cViewPr varScale="1">
        <p:scale>
          <a:sx n="79" d="100"/>
          <a:sy n="79" d="100"/>
        </p:scale>
        <p:origin x="1716" y="84"/>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76" d="100"/>
          <a:sy n="76" d="100"/>
        </p:scale>
        <p:origin x="3330" y="1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531" cy="480226"/>
          </a:xfrm>
          <a:prstGeom prst="rect">
            <a:avLst/>
          </a:prstGeom>
        </p:spPr>
        <p:txBody>
          <a:bodyPr vert="horz" lIns="94947" tIns="47472" rIns="94947" bIns="47472" rtlCol="0"/>
          <a:lstStyle>
            <a:lvl1pPr algn="l">
              <a:defRPr sz="1200"/>
            </a:lvl1pPr>
          </a:lstStyle>
          <a:p>
            <a:endParaRPr lang="en-US" dirty="0"/>
          </a:p>
        </p:txBody>
      </p:sp>
      <p:sp>
        <p:nvSpPr>
          <p:cNvPr id="3" name="Date Placeholder 2"/>
          <p:cNvSpPr>
            <a:spLocks noGrp="1"/>
          </p:cNvSpPr>
          <p:nvPr>
            <p:ph type="dt" sz="quarter" idx="1"/>
          </p:nvPr>
        </p:nvSpPr>
        <p:spPr>
          <a:xfrm>
            <a:off x="4143005" y="2"/>
            <a:ext cx="3170531" cy="480226"/>
          </a:xfrm>
          <a:prstGeom prst="rect">
            <a:avLst/>
          </a:prstGeom>
        </p:spPr>
        <p:txBody>
          <a:bodyPr vert="horz" lIns="94947" tIns="47472" rIns="94947" bIns="47472" rtlCol="0"/>
          <a:lstStyle>
            <a:lvl1pPr algn="r">
              <a:defRPr sz="1200"/>
            </a:lvl1pPr>
          </a:lstStyle>
          <a:p>
            <a:fld id="{4336B77B-D4CB-4648-8A75-E15E3BBD8603}" type="datetimeFigureOut">
              <a:rPr lang="en-US" smtClean="0"/>
              <a:t>5/27/2025</a:t>
            </a:fld>
            <a:endParaRPr lang="en-US" dirty="0"/>
          </a:p>
        </p:txBody>
      </p:sp>
      <p:sp>
        <p:nvSpPr>
          <p:cNvPr id="4" name="Footer Placeholder 3"/>
          <p:cNvSpPr>
            <a:spLocks noGrp="1"/>
          </p:cNvSpPr>
          <p:nvPr>
            <p:ph type="ftr" sz="quarter" idx="2"/>
          </p:nvPr>
        </p:nvSpPr>
        <p:spPr>
          <a:xfrm>
            <a:off x="0" y="9119325"/>
            <a:ext cx="3170531" cy="480226"/>
          </a:xfrm>
          <a:prstGeom prst="rect">
            <a:avLst/>
          </a:prstGeom>
        </p:spPr>
        <p:txBody>
          <a:bodyPr vert="horz" lIns="94947" tIns="47472" rIns="94947" bIns="474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05" y="9119325"/>
            <a:ext cx="3170531" cy="480226"/>
          </a:xfrm>
          <a:prstGeom prst="rect">
            <a:avLst/>
          </a:prstGeom>
        </p:spPr>
        <p:txBody>
          <a:bodyPr vert="horz" lIns="94947" tIns="47472" rIns="94947" bIns="47472"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169699" cy="480060"/>
          </a:xfrm>
          <a:prstGeom prst="rect">
            <a:avLst/>
          </a:prstGeom>
        </p:spPr>
        <p:txBody>
          <a:bodyPr vert="horz" lIns="94597" tIns="47297" rIns="94597" bIns="47297" rtlCol="0"/>
          <a:lstStyle>
            <a:lvl1pPr algn="l">
              <a:defRPr sz="1200"/>
            </a:lvl1pPr>
          </a:lstStyle>
          <a:p>
            <a:endParaRPr lang="en-US" dirty="0"/>
          </a:p>
        </p:txBody>
      </p:sp>
      <p:sp>
        <p:nvSpPr>
          <p:cNvPr id="3" name="Date Placeholder 2"/>
          <p:cNvSpPr>
            <a:spLocks noGrp="1"/>
          </p:cNvSpPr>
          <p:nvPr>
            <p:ph type="dt" idx="1"/>
          </p:nvPr>
        </p:nvSpPr>
        <p:spPr>
          <a:xfrm>
            <a:off x="4143849" y="2"/>
            <a:ext cx="3169699" cy="480060"/>
          </a:xfrm>
          <a:prstGeom prst="rect">
            <a:avLst/>
          </a:prstGeom>
        </p:spPr>
        <p:txBody>
          <a:bodyPr vert="horz" lIns="94597" tIns="47297" rIns="94597" bIns="47297" rtlCol="0"/>
          <a:lstStyle>
            <a:lvl1pPr algn="r">
              <a:defRPr sz="1200"/>
            </a:lvl1pPr>
          </a:lstStyle>
          <a:p>
            <a:fld id="{55FF2CF9-0A75-498C-A5E0-C890560FC428}" type="datetimeFigureOut">
              <a:rPr lang="en-US" smtClean="0"/>
              <a:pPr/>
              <a:t>5/27/2025</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597" tIns="47297" rIns="94597" bIns="47297" rtlCol="0" anchor="ctr"/>
          <a:lstStyle/>
          <a:p>
            <a:endParaRPr lang="en-US" dirty="0"/>
          </a:p>
        </p:txBody>
      </p:sp>
      <p:sp>
        <p:nvSpPr>
          <p:cNvPr id="5" name="Notes Placeholder 4"/>
          <p:cNvSpPr>
            <a:spLocks noGrp="1"/>
          </p:cNvSpPr>
          <p:nvPr>
            <p:ph type="body" sz="quarter" idx="3"/>
          </p:nvPr>
        </p:nvSpPr>
        <p:spPr>
          <a:xfrm>
            <a:off x="731856" y="4560572"/>
            <a:ext cx="5851497" cy="4320540"/>
          </a:xfrm>
          <a:prstGeom prst="rect">
            <a:avLst/>
          </a:prstGeom>
        </p:spPr>
        <p:txBody>
          <a:bodyPr vert="horz" lIns="94597" tIns="47297" rIns="94597" bIns="472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9119499"/>
            <a:ext cx="3169699" cy="480060"/>
          </a:xfrm>
          <a:prstGeom prst="rect">
            <a:avLst/>
          </a:prstGeom>
        </p:spPr>
        <p:txBody>
          <a:bodyPr vert="horz" lIns="94597" tIns="47297" rIns="94597" bIns="472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49" y="9119499"/>
            <a:ext cx="3169699" cy="480060"/>
          </a:xfrm>
          <a:prstGeom prst="rect">
            <a:avLst/>
          </a:prstGeom>
        </p:spPr>
        <p:txBody>
          <a:bodyPr vert="horz" lIns="94597" tIns="47297" rIns="94597" bIns="4729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This presentation will provide an overview of the District 11 Bridge Inspection contract that will be placed on the upcoming programmatic selection for consultant design services. </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11 is requesting the above list of services through this contract.</a:t>
            </a:r>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353050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38303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Thank you for watching this video.  Visit the ftp site for more photos and information.  Please remember that changes to this information and the detailed scope of work are possible.  Review the information in SAFE prior to submitting your LOI.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3347782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Sept. 2025 Programmatic </a:t>
            </a:r>
            <a:br>
              <a:rPr lang="en-US" b="1" dirty="0"/>
            </a:br>
            <a:r>
              <a:rPr lang="en-US" b="1" dirty="0" err="1"/>
              <a:t>pid</a:t>
            </a:r>
            <a:r>
              <a:rPr lang="en-US" b="1" dirty="0"/>
              <a:t> 114336 – Calendar </a:t>
            </a:r>
            <a:r>
              <a:rPr lang="en-US" b="1" dirty="0" err="1"/>
              <a:t>yearS</a:t>
            </a:r>
            <a:r>
              <a:rPr lang="en-US" b="1" dirty="0"/>
              <a:t> 26-27 bridge insp.</a:t>
            </a:r>
            <a:endParaRPr lang="en-US" dirty="0"/>
          </a:p>
        </p:txBody>
      </p:sp>
      <p:pic>
        <p:nvPicPr>
          <p:cNvPr id="2" name="Audio 1">
            <a:hlinkClick r:id="" action="ppaction://media"/>
            <a:extLst>
              <a:ext uri="{FF2B5EF4-FFF2-40B4-BE49-F238E27FC236}">
                <a16:creationId xmlns:a16="http://schemas.microsoft.com/office/drawing/2014/main" id="{4A5BB0F7-D73E-4836-B938-94A43E5FF8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2358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966">
        <p159:morph option="byObject"/>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a:t>Project scope</a:t>
            </a:r>
          </a:p>
        </p:txBody>
      </p:sp>
      <p:sp>
        <p:nvSpPr>
          <p:cNvPr id="5" name="Content Placeholder 4"/>
          <p:cNvSpPr>
            <a:spLocks noGrp="1"/>
          </p:cNvSpPr>
          <p:nvPr>
            <p:ph idx="1"/>
          </p:nvPr>
        </p:nvSpPr>
        <p:spPr/>
        <p:txBody>
          <a:bodyPr/>
          <a:lstStyle/>
          <a:p>
            <a:pPr lvl="1"/>
            <a:r>
              <a:rPr lang="en-US" sz="3200" dirty="0"/>
              <a:t>The major items of work include</a:t>
            </a:r>
          </a:p>
          <a:p>
            <a:pPr lvl="2"/>
            <a:r>
              <a:rPr lang="en-US" sz="2400" dirty="0"/>
              <a:t>Routine Safety inspections of in-service bridges</a:t>
            </a:r>
          </a:p>
          <a:p>
            <a:pPr lvl="3"/>
            <a:r>
              <a:rPr lang="en-US" sz="2000" dirty="0"/>
              <a:t>Reports entered in AssetWise within 30 days of inspection</a:t>
            </a:r>
          </a:p>
          <a:p>
            <a:pPr lvl="3"/>
            <a:r>
              <a:rPr lang="en-US" sz="2000" dirty="0"/>
              <a:t>Reports approved in AssetWise within 90 days of inspection</a:t>
            </a:r>
          </a:p>
          <a:p>
            <a:pPr lvl="2"/>
            <a:r>
              <a:rPr lang="en-US" sz="2400" dirty="0"/>
              <a:t>Fracture Critical Inspections as needed</a:t>
            </a:r>
          </a:p>
          <a:p>
            <a:pPr lvl="2"/>
            <a:r>
              <a:rPr lang="en-US" sz="2400" dirty="0"/>
              <a:t>Snooper, bucket truck and Dive Inspections are anticipated.</a:t>
            </a:r>
          </a:p>
          <a:p>
            <a:pPr lvl="2"/>
            <a:r>
              <a:rPr lang="en-US" sz="2400" dirty="0"/>
              <a:t>SNBI Data Collection for Vertical and Horizontal Clearances are anticipated.</a:t>
            </a:r>
          </a:p>
          <a:p>
            <a:pPr lvl="2"/>
            <a:endParaRPr lang="en-US" sz="2000" dirty="0"/>
          </a:p>
          <a:p>
            <a:pPr lvl="2"/>
            <a:endParaRPr lang="en-US" sz="2000" dirty="0"/>
          </a:p>
          <a:p>
            <a:pPr lvl="2"/>
            <a:endParaRPr lang="en-US" sz="2000" dirty="0"/>
          </a:p>
        </p:txBody>
      </p:sp>
      <p:sp>
        <p:nvSpPr>
          <p:cNvPr id="9" name="Footer Placeholder 8"/>
          <p:cNvSpPr>
            <a:spLocks noGrp="1"/>
          </p:cNvSpPr>
          <p:nvPr>
            <p:ph type="ftr" sz="quarter" idx="3"/>
          </p:nvPr>
        </p:nvSpPr>
        <p:spPr/>
        <p:txBody>
          <a:bodyPr>
            <a:normAutofit/>
          </a:bodyPr>
          <a:lstStyle/>
          <a:p>
            <a:pPr>
              <a:defRPr/>
            </a:pPr>
            <a:r>
              <a:rPr lang="en-US" dirty="0"/>
              <a:t>PID 114334 – Calendar year 2024 bridge inspection</a:t>
            </a:r>
          </a:p>
        </p:txBody>
      </p:sp>
      <p:pic>
        <p:nvPicPr>
          <p:cNvPr id="3" name="Audio 2">
            <a:hlinkClick r:id="" action="ppaction://media"/>
            <a:extLst>
              <a:ext uri="{FF2B5EF4-FFF2-40B4-BE49-F238E27FC236}">
                <a16:creationId xmlns:a16="http://schemas.microsoft.com/office/drawing/2014/main" id="{3A041F4F-8363-46E2-997D-318F5A4833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09459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596">
        <p159:morph option="byObject"/>
      </p:transition>
    </mc:Choice>
    <mc:Fallback xmlns="">
      <p:transition spd="slow" advTm="95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tx2"/>
          </a:solidFill>
        </p:spPr>
        <p:txBody>
          <a:bodyPr/>
          <a:lstStyle/>
          <a:p>
            <a:r>
              <a:rPr lang="en-US" dirty="0"/>
              <a:t>Consultant </a:t>
            </a:r>
            <a:r>
              <a:rPr lang="en-US" dirty="0" err="1"/>
              <a:t>Prequalifications</a:t>
            </a:r>
            <a:endParaRPr lang="en-US" dirty="0"/>
          </a:p>
        </p:txBody>
      </p:sp>
      <p:sp>
        <p:nvSpPr>
          <p:cNvPr id="12" name="Footer Placeholder 11"/>
          <p:cNvSpPr>
            <a:spLocks noGrp="1"/>
          </p:cNvSpPr>
          <p:nvPr>
            <p:ph type="ftr" sz="quarter" idx="3"/>
          </p:nvPr>
        </p:nvSpPr>
        <p:spPr/>
        <p:txBody>
          <a:bodyPr>
            <a:normAutofit/>
          </a:bodyPr>
          <a:lstStyle/>
          <a:p>
            <a:pPr>
              <a:defRPr/>
            </a:pPr>
            <a:r>
              <a:rPr lang="en-US" dirty="0"/>
              <a:t>PID 114334 – Calendar year 2024 bridge inspection</a:t>
            </a:r>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p:txBody>
          <a:bodyPr/>
          <a:lstStyle/>
          <a:p>
            <a:r>
              <a:rPr lang="en-US" sz="3200" dirty="0"/>
              <a:t>Level 1 bridge inspection</a:t>
            </a:r>
          </a:p>
          <a:p>
            <a:r>
              <a:rPr lang="en-US" sz="3200" dirty="0"/>
              <a:t>Level 2 bridge inspection</a:t>
            </a:r>
          </a:p>
          <a:p>
            <a:r>
              <a:rPr lang="en-US" sz="3200" dirty="0"/>
              <a:t>Bridge Inspection Underwater Dive</a:t>
            </a:r>
          </a:p>
          <a:p>
            <a:endParaRPr lang="en-US" dirty="0"/>
          </a:p>
          <a:p>
            <a:endParaRPr lang="en-US" dirty="0"/>
          </a:p>
        </p:txBody>
      </p:sp>
      <p:pic>
        <p:nvPicPr>
          <p:cNvPr id="4" name="Audio 3">
            <a:hlinkClick r:id="" action="ppaction://media"/>
            <a:extLst>
              <a:ext uri="{FF2B5EF4-FFF2-40B4-BE49-F238E27FC236}">
                <a16:creationId xmlns:a16="http://schemas.microsoft.com/office/drawing/2014/main" id="{27CC135D-FE8F-4E0D-966E-A66E56C604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4802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6"/>
          </a:solidFill>
        </p:spPr>
        <p:txBody>
          <a:bodyPr/>
          <a:lstStyle/>
          <a:p>
            <a:r>
              <a:rPr lang="en-US" dirty="0"/>
              <a:t>Thank you</a:t>
            </a:r>
          </a:p>
        </p:txBody>
      </p:sp>
      <p:sp>
        <p:nvSpPr>
          <p:cNvPr id="12" name="Footer Placeholder 11"/>
          <p:cNvSpPr>
            <a:spLocks noGrp="1"/>
          </p:cNvSpPr>
          <p:nvPr>
            <p:ph type="ftr" sz="quarter" idx="3"/>
          </p:nvPr>
        </p:nvSpPr>
        <p:spPr/>
        <p:txBody>
          <a:bodyPr>
            <a:normAutofit/>
          </a:bodyPr>
          <a:lstStyle/>
          <a:p>
            <a:pPr>
              <a:defRPr/>
            </a:pPr>
            <a:r>
              <a:rPr lang="en-US" dirty="0"/>
              <a:t>PID 114334 – Calendar year 2024 bridge inspection</a:t>
            </a:r>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p:txBody>
          <a:bodyPr/>
          <a:lstStyle/>
          <a:p>
            <a:r>
              <a:rPr lang="en-US" sz="3200" dirty="0"/>
              <a:t>Thank you for watching this video presentation for the bridge inspection contract</a:t>
            </a:r>
          </a:p>
          <a:p>
            <a:r>
              <a:rPr lang="en-US" sz="3200" dirty="0"/>
              <a:t>District 11 appreciates your interest in partnering with us for a successful year</a:t>
            </a:r>
          </a:p>
          <a:p>
            <a:endParaRPr lang="en-US" sz="3200" dirty="0"/>
          </a:p>
          <a:p>
            <a:endParaRPr lang="en-US" dirty="0"/>
          </a:p>
          <a:p>
            <a:endParaRPr lang="en-US" dirty="0"/>
          </a:p>
        </p:txBody>
      </p:sp>
      <p:pic>
        <p:nvPicPr>
          <p:cNvPr id="3" name="Audio 2">
            <a:hlinkClick r:id="" action="ppaction://media"/>
            <a:extLst>
              <a:ext uri="{FF2B5EF4-FFF2-40B4-BE49-F238E27FC236}">
                <a16:creationId xmlns:a16="http://schemas.microsoft.com/office/drawing/2014/main" id="{41FDC441-A95F-431C-A395-F3B5A2DE1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90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325">
        <p159:morph option="byObject"/>
      </p:transition>
    </mc:Choice>
    <mc:Fallback xmlns="">
      <p:transition spd="slow" advTm="18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Props1.xml><?xml version="1.0" encoding="utf-8"?>
<ds:datastoreItem xmlns:ds="http://schemas.openxmlformats.org/officeDocument/2006/customXml" ds:itemID="{FF74D340-8406-4DD4-A627-F9B13BC4C155}">
  <ds:schemaRefs>
    <ds:schemaRef ds:uri="http://schemas.microsoft.com/sharepoint/v3/contenttype/forms"/>
  </ds:schemaRefs>
</ds:datastoreItem>
</file>

<file path=customXml/itemProps2.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C61EB-F99C-416A-973D-C48194527162}">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f78f6485-d866-47f2-8ebc-7a2b1bdbd3a3"/>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ODOT-16by9 Dark Template</Template>
  <TotalTime>532</TotalTime>
  <Words>236</Words>
  <Application>Microsoft Office PowerPoint</Application>
  <PresentationFormat>Widescreen</PresentationFormat>
  <Paragraphs>29</Paragraphs>
  <Slides>4</Slides>
  <Notes>4</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Courier New</vt:lpstr>
      <vt:lpstr>Georgia</vt:lpstr>
      <vt:lpstr>Trebuchet MS</vt:lpstr>
      <vt:lpstr>ODOT Master - Business Card Look</vt:lpstr>
      <vt:lpstr>Sept. 2025 Programmatic  pid 114336 – Calendar yearS 26-27 bridge insp.</vt:lpstr>
      <vt:lpstr>Project scope</vt:lpstr>
      <vt:lpstr>Consultant Prequalifications</vt:lpstr>
      <vt:lpstr>Thank you</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2022 Programmatic D11 Proj.: bel-7-22.16</dc:title>
  <dc:creator>Trivoli, Raymond</dc:creator>
  <cp:lastModifiedBy>Trivoli, Raymond</cp:lastModifiedBy>
  <cp:revision>49</cp:revision>
  <cp:lastPrinted>2022-07-22T11:36:47Z</cp:lastPrinted>
  <dcterms:created xsi:type="dcterms:W3CDTF">2021-08-30T10:30:33Z</dcterms:created>
  <dcterms:modified xsi:type="dcterms:W3CDTF">2025-05-27T11:08:34Z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