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9"/>
  </p:notesMasterIdLst>
  <p:handoutMasterIdLst>
    <p:handoutMasterId r:id="rId10"/>
  </p:handoutMasterIdLst>
  <p:sldIdLst>
    <p:sldId id="333" r:id="rId5"/>
    <p:sldId id="367" r:id="rId6"/>
    <p:sldId id="368" r:id="rId7"/>
    <p:sldId id="379" r:id="rId8"/>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E6FF"/>
    <a:srgbClr val="008FD6"/>
    <a:srgbClr val="006699"/>
    <a:srgbClr val="E7EAF1"/>
    <a:srgbClr val="FFE7D9"/>
    <a:srgbClr val="336699"/>
    <a:srgbClr val="8FC7FF"/>
    <a:srgbClr val="007FFE"/>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71575" autoAdjust="0"/>
  </p:normalViewPr>
  <p:slideViewPr>
    <p:cSldViewPr>
      <p:cViewPr varScale="1">
        <p:scale>
          <a:sx n="79" d="100"/>
          <a:sy n="79" d="100"/>
        </p:scale>
        <p:origin x="1716" y="84"/>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76" d="100"/>
          <a:sy n="76" d="100"/>
        </p:scale>
        <p:origin x="3330" y="1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531" cy="480226"/>
          </a:xfrm>
          <a:prstGeom prst="rect">
            <a:avLst/>
          </a:prstGeom>
        </p:spPr>
        <p:txBody>
          <a:bodyPr vert="horz" lIns="94947" tIns="47472" rIns="94947" bIns="47472" rtlCol="0"/>
          <a:lstStyle>
            <a:lvl1pPr algn="l">
              <a:defRPr sz="1200"/>
            </a:lvl1pPr>
          </a:lstStyle>
          <a:p>
            <a:endParaRPr lang="en-US" dirty="0"/>
          </a:p>
        </p:txBody>
      </p:sp>
      <p:sp>
        <p:nvSpPr>
          <p:cNvPr id="3" name="Date Placeholder 2"/>
          <p:cNvSpPr>
            <a:spLocks noGrp="1"/>
          </p:cNvSpPr>
          <p:nvPr>
            <p:ph type="dt" sz="quarter" idx="1"/>
          </p:nvPr>
        </p:nvSpPr>
        <p:spPr>
          <a:xfrm>
            <a:off x="4143005" y="2"/>
            <a:ext cx="3170531" cy="480226"/>
          </a:xfrm>
          <a:prstGeom prst="rect">
            <a:avLst/>
          </a:prstGeom>
        </p:spPr>
        <p:txBody>
          <a:bodyPr vert="horz" lIns="94947" tIns="47472" rIns="94947" bIns="47472" rtlCol="0"/>
          <a:lstStyle>
            <a:lvl1pPr algn="r">
              <a:defRPr sz="1200"/>
            </a:lvl1pPr>
          </a:lstStyle>
          <a:p>
            <a:fld id="{4336B77B-D4CB-4648-8A75-E15E3BBD8603}" type="datetimeFigureOut">
              <a:rPr lang="en-US" smtClean="0"/>
              <a:t>8/1/2024</a:t>
            </a:fld>
            <a:endParaRPr lang="en-US" dirty="0"/>
          </a:p>
        </p:txBody>
      </p:sp>
      <p:sp>
        <p:nvSpPr>
          <p:cNvPr id="4" name="Footer Placeholder 3"/>
          <p:cNvSpPr>
            <a:spLocks noGrp="1"/>
          </p:cNvSpPr>
          <p:nvPr>
            <p:ph type="ftr" sz="quarter" idx="2"/>
          </p:nvPr>
        </p:nvSpPr>
        <p:spPr>
          <a:xfrm>
            <a:off x="0" y="9119325"/>
            <a:ext cx="3170531" cy="480226"/>
          </a:xfrm>
          <a:prstGeom prst="rect">
            <a:avLst/>
          </a:prstGeom>
        </p:spPr>
        <p:txBody>
          <a:bodyPr vert="horz" lIns="94947" tIns="47472" rIns="94947" bIns="474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05" y="9119325"/>
            <a:ext cx="3170531" cy="480226"/>
          </a:xfrm>
          <a:prstGeom prst="rect">
            <a:avLst/>
          </a:prstGeom>
        </p:spPr>
        <p:txBody>
          <a:bodyPr vert="horz" lIns="94947" tIns="47472" rIns="94947" bIns="47472"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169699" cy="480060"/>
          </a:xfrm>
          <a:prstGeom prst="rect">
            <a:avLst/>
          </a:prstGeom>
        </p:spPr>
        <p:txBody>
          <a:bodyPr vert="horz" lIns="94597" tIns="47297" rIns="94597" bIns="47297" rtlCol="0"/>
          <a:lstStyle>
            <a:lvl1pPr algn="l">
              <a:defRPr sz="1200"/>
            </a:lvl1pPr>
          </a:lstStyle>
          <a:p>
            <a:endParaRPr lang="en-US" dirty="0"/>
          </a:p>
        </p:txBody>
      </p:sp>
      <p:sp>
        <p:nvSpPr>
          <p:cNvPr id="3" name="Date Placeholder 2"/>
          <p:cNvSpPr>
            <a:spLocks noGrp="1"/>
          </p:cNvSpPr>
          <p:nvPr>
            <p:ph type="dt" idx="1"/>
          </p:nvPr>
        </p:nvSpPr>
        <p:spPr>
          <a:xfrm>
            <a:off x="4143849" y="2"/>
            <a:ext cx="3169699" cy="480060"/>
          </a:xfrm>
          <a:prstGeom prst="rect">
            <a:avLst/>
          </a:prstGeom>
        </p:spPr>
        <p:txBody>
          <a:bodyPr vert="horz" lIns="94597" tIns="47297" rIns="94597" bIns="47297" rtlCol="0"/>
          <a:lstStyle>
            <a:lvl1pPr algn="r">
              <a:defRPr sz="1200"/>
            </a:lvl1pPr>
          </a:lstStyle>
          <a:p>
            <a:fld id="{55FF2CF9-0A75-498C-A5E0-C890560FC428}" type="datetimeFigureOut">
              <a:rPr lang="en-US" smtClean="0"/>
              <a:pPr/>
              <a:t>8/1/2024</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597" tIns="47297" rIns="94597" bIns="47297" rtlCol="0" anchor="ctr"/>
          <a:lstStyle/>
          <a:p>
            <a:endParaRPr lang="en-US" dirty="0"/>
          </a:p>
        </p:txBody>
      </p:sp>
      <p:sp>
        <p:nvSpPr>
          <p:cNvPr id="5" name="Notes Placeholder 4"/>
          <p:cNvSpPr>
            <a:spLocks noGrp="1"/>
          </p:cNvSpPr>
          <p:nvPr>
            <p:ph type="body" sz="quarter" idx="3"/>
          </p:nvPr>
        </p:nvSpPr>
        <p:spPr>
          <a:xfrm>
            <a:off x="731856" y="4560572"/>
            <a:ext cx="5851497" cy="4320540"/>
          </a:xfrm>
          <a:prstGeom prst="rect">
            <a:avLst/>
          </a:prstGeom>
        </p:spPr>
        <p:txBody>
          <a:bodyPr vert="horz" lIns="94597" tIns="47297" rIns="94597" bIns="472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9119499"/>
            <a:ext cx="3169699" cy="480060"/>
          </a:xfrm>
          <a:prstGeom prst="rect">
            <a:avLst/>
          </a:prstGeom>
        </p:spPr>
        <p:txBody>
          <a:bodyPr vert="horz" lIns="94597" tIns="47297" rIns="94597" bIns="472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49" y="9119499"/>
            <a:ext cx="3169699" cy="480060"/>
          </a:xfrm>
          <a:prstGeom prst="rect">
            <a:avLst/>
          </a:prstGeom>
        </p:spPr>
        <p:txBody>
          <a:bodyPr vert="horz" lIns="94597" tIns="47297" rIns="94597" bIns="4729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This presentation will provide an overview of the District 11 Construction Inspection contract that will be placed on the upcoming programmatic selection for consultant design services. </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11 is requesting the above list of services through this contract.</a:t>
            </a:r>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353050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38303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Thank you for watching this video.  Visit the ftp site for more photos and information.  Please remember that changes to this information and the detailed scope of work are possible.  Review the information in SAFE prior to submitting your LOI.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3347782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1728" y="381000"/>
            <a:ext cx="11320272" cy="914400"/>
          </a:xfrm>
        </p:spPr>
        <p:txBody>
          <a:bodyPr/>
          <a:lstStyle/>
          <a:p>
            <a:r>
              <a:rPr lang="en-US" sz="2800" b="1" dirty="0"/>
              <a:t>Sept. 2024 Programmatic </a:t>
            </a:r>
            <a:br>
              <a:rPr lang="en-US" sz="2800" b="1" dirty="0"/>
            </a:br>
            <a:r>
              <a:rPr lang="en-US" sz="2800" b="1" dirty="0" err="1"/>
              <a:t>pid</a:t>
            </a:r>
            <a:r>
              <a:rPr lang="en-US" sz="2800" b="1" dirty="0"/>
              <a:t> 122056 – Construction Inspection Contract </a:t>
            </a:r>
            <a:br>
              <a:rPr lang="en-US" sz="2800" b="1" dirty="0"/>
            </a:br>
            <a:r>
              <a:rPr lang="en-US" sz="2800" b="1" dirty="0"/>
              <a:t>CY 2025 and CY 2026</a:t>
            </a:r>
            <a:endParaRPr lang="en-US" sz="2800" dirty="0"/>
          </a:p>
        </p:txBody>
      </p:sp>
      <p:pic>
        <p:nvPicPr>
          <p:cNvPr id="2" name="Audio 1">
            <a:hlinkClick r:id="" action="ppaction://media"/>
            <a:extLst>
              <a:ext uri="{FF2B5EF4-FFF2-40B4-BE49-F238E27FC236}">
                <a16:creationId xmlns:a16="http://schemas.microsoft.com/office/drawing/2014/main" id="{4A5BB0F7-D73E-4836-B938-94A43E5FF8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2358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966">
        <p159:morph option="byObject"/>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a:t>Project scope</a:t>
            </a:r>
          </a:p>
        </p:txBody>
      </p:sp>
      <p:sp>
        <p:nvSpPr>
          <p:cNvPr id="5" name="Content Placeholder 4"/>
          <p:cNvSpPr>
            <a:spLocks noGrp="1"/>
          </p:cNvSpPr>
          <p:nvPr>
            <p:ph idx="1"/>
          </p:nvPr>
        </p:nvSpPr>
        <p:spPr/>
        <p:txBody>
          <a:bodyPr/>
          <a:lstStyle/>
          <a:p>
            <a:pPr lvl="1"/>
            <a:r>
              <a:rPr lang="en-US" sz="3200" dirty="0"/>
              <a:t>District 11 primarily uses the Construction Inspection Contract for Bridge Painting Inspection. </a:t>
            </a:r>
          </a:p>
          <a:p>
            <a:pPr marL="457200" lvl="1" indent="0">
              <a:buNone/>
            </a:pPr>
            <a:endParaRPr lang="en-US" sz="3200" dirty="0"/>
          </a:p>
          <a:p>
            <a:pPr lvl="1"/>
            <a:r>
              <a:rPr lang="en-US" sz="3200" dirty="0"/>
              <a:t>This work could be throughout District 11’s counties.</a:t>
            </a:r>
          </a:p>
          <a:p>
            <a:pPr marL="914400" lvl="2" indent="0">
              <a:buNone/>
            </a:pPr>
            <a:endParaRPr lang="en-US" sz="2000" dirty="0"/>
          </a:p>
          <a:p>
            <a:pPr lvl="2"/>
            <a:endParaRPr lang="en-US" sz="2000" dirty="0"/>
          </a:p>
        </p:txBody>
      </p:sp>
      <p:sp>
        <p:nvSpPr>
          <p:cNvPr id="9" name="Footer Placeholder 8"/>
          <p:cNvSpPr>
            <a:spLocks noGrp="1"/>
          </p:cNvSpPr>
          <p:nvPr>
            <p:ph type="ftr" sz="quarter" idx="3"/>
          </p:nvPr>
        </p:nvSpPr>
        <p:spPr>
          <a:xfrm>
            <a:off x="1371600" y="6339840"/>
            <a:ext cx="7756218" cy="365760"/>
          </a:xfrm>
        </p:spPr>
        <p:txBody>
          <a:bodyPr>
            <a:normAutofit/>
          </a:bodyPr>
          <a:lstStyle/>
          <a:p>
            <a:pPr>
              <a:defRPr/>
            </a:pPr>
            <a:r>
              <a:rPr lang="en-US" sz="1400" dirty="0"/>
              <a:t>PID 122056 – Construction Inspection Contract CY 2025 and CY 2026</a:t>
            </a:r>
            <a:endParaRPr lang="en-US" dirty="0"/>
          </a:p>
        </p:txBody>
      </p:sp>
      <p:pic>
        <p:nvPicPr>
          <p:cNvPr id="3" name="Audio 2">
            <a:hlinkClick r:id="" action="ppaction://media"/>
            <a:extLst>
              <a:ext uri="{FF2B5EF4-FFF2-40B4-BE49-F238E27FC236}">
                <a16:creationId xmlns:a16="http://schemas.microsoft.com/office/drawing/2014/main" id="{3A041F4F-8363-46E2-997D-318F5A4833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09459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596">
        <p159:morph option="byObject"/>
      </p:transition>
    </mc:Choice>
    <mc:Fallback xmlns="">
      <p:transition spd="slow" advTm="95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tx2"/>
          </a:solidFill>
        </p:spPr>
        <p:txBody>
          <a:bodyPr/>
          <a:lstStyle/>
          <a:p>
            <a:r>
              <a:rPr lang="en-US" dirty="0"/>
              <a:t>Consultant </a:t>
            </a:r>
            <a:r>
              <a:rPr lang="en-US" dirty="0" err="1"/>
              <a:t>Prequalifications</a:t>
            </a:r>
            <a:endParaRPr lang="en-US" dirty="0"/>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a:xfrm>
            <a:off x="838200" y="1143000"/>
            <a:ext cx="10591800" cy="4648200"/>
          </a:xfrm>
        </p:spPr>
        <p:txBody>
          <a:bodyPr/>
          <a:lstStyle/>
          <a:p>
            <a:pPr marL="742950" marR="0" lvl="1" indent="-285750">
              <a:lnSpc>
                <a:spcPct val="150000"/>
              </a:lnSpc>
              <a:spcBef>
                <a:spcPts val="0"/>
              </a:spcBef>
              <a:spcAft>
                <a:spcPts val="0"/>
              </a:spcAft>
              <a:buFont typeface="Courier New" panose="02070309020205020404" pitchFamily="49" charset="0"/>
              <a:buChar char="o"/>
            </a:pPr>
            <a:r>
              <a:rPr lang="en-US" sz="3200" dirty="0">
                <a:latin typeface="+mj-lt"/>
                <a:ea typeface="Calibri" panose="020F0502020204030204" pitchFamily="34" charset="0"/>
                <a:cs typeface="Times New Roman" panose="02020603050405020304" pitchFamily="18" charset="0"/>
              </a:rPr>
              <a:t> </a:t>
            </a:r>
            <a:r>
              <a:rPr lang="en-US" sz="3200" dirty="0">
                <a:effectLst/>
                <a:latin typeface="+mj-lt"/>
                <a:ea typeface="Calibri" panose="020F0502020204030204" pitchFamily="34" charset="0"/>
                <a:cs typeface="Times New Roman" panose="02020603050405020304" pitchFamily="18" charset="0"/>
              </a:rPr>
              <a:t>Project Inspector 2</a:t>
            </a:r>
          </a:p>
          <a:p>
            <a:pPr marL="742950" marR="0" lvl="1" indent="-285750">
              <a:lnSpc>
                <a:spcPct val="150000"/>
              </a:lnSpc>
              <a:spcBef>
                <a:spcPts val="0"/>
              </a:spcBef>
              <a:spcAft>
                <a:spcPts val="0"/>
              </a:spcAft>
              <a:buFont typeface="Courier New" panose="02070309020205020404" pitchFamily="49" charset="0"/>
              <a:buChar char="o"/>
            </a:pPr>
            <a:r>
              <a:rPr lang="en-US" sz="3200" dirty="0">
                <a:latin typeface="+mj-lt"/>
                <a:ea typeface="Calibri" panose="020F0502020204030204" pitchFamily="34" charset="0"/>
                <a:cs typeface="Times New Roman" panose="02020603050405020304" pitchFamily="18" charset="0"/>
              </a:rPr>
              <a:t> Coatings Inspector</a:t>
            </a:r>
            <a:endParaRPr lang="en-US" sz="3200" dirty="0">
              <a:effectLst/>
              <a:latin typeface="+mj-lt"/>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endParaRPr lang="en-US" sz="2400" dirty="0">
              <a:effectLst/>
              <a:latin typeface="+mj-lt"/>
              <a:ea typeface="Calibri" panose="020F0502020204030204" pitchFamily="34" charset="0"/>
              <a:cs typeface="Times New Roman" panose="02020603050405020304" pitchFamily="18" charset="0"/>
            </a:endParaRPr>
          </a:p>
          <a:p>
            <a:pPr marL="0" indent="0">
              <a:buNone/>
            </a:pPr>
            <a:endParaRPr lang="en-US" dirty="0"/>
          </a:p>
        </p:txBody>
      </p:sp>
      <p:pic>
        <p:nvPicPr>
          <p:cNvPr id="4" name="Audio 3">
            <a:hlinkClick r:id="" action="ppaction://media"/>
            <a:extLst>
              <a:ext uri="{FF2B5EF4-FFF2-40B4-BE49-F238E27FC236}">
                <a16:creationId xmlns:a16="http://schemas.microsoft.com/office/drawing/2014/main" id="{27CC135D-FE8F-4E0D-966E-A66E56C604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Footer Placeholder 11">
            <a:extLst>
              <a:ext uri="{FF2B5EF4-FFF2-40B4-BE49-F238E27FC236}">
                <a16:creationId xmlns:a16="http://schemas.microsoft.com/office/drawing/2014/main" id="{AA5AC735-B9BF-79BA-427B-7DD05A3A235C}"/>
              </a:ext>
            </a:extLst>
          </p:cNvPr>
          <p:cNvSpPr>
            <a:spLocks noGrp="1"/>
          </p:cNvSpPr>
          <p:nvPr>
            <p:ph type="ftr" sz="quarter" idx="3"/>
          </p:nvPr>
        </p:nvSpPr>
        <p:spPr>
          <a:xfrm>
            <a:off x="1447800" y="6324600"/>
            <a:ext cx="7756218" cy="365760"/>
          </a:xfrm>
        </p:spPr>
        <p:txBody>
          <a:bodyPr>
            <a:normAutofit/>
          </a:bodyPr>
          <a:lstStyle/>
          <a:p>
            <a:pPr>
              <a:defRPr/>
            </a:pPr>
            <a:r>
              <a:rPr lang="en-US" sz="1400" dirty="0"/>
              <a:t>PID 122056 – Construction Inspection Contract CY 2025 and CY 2026</a:t>
            </a:r>
            <a:endParaRPr lang="en-US" dirty="0"/>
          </a:p>
        </p:txBody>
      </p:sp>
    </p:spTree>
    <p:extLst>
      <p:ext uri="{BB962C8B-B14F-4D97-AF65-F5344CB8AC3E}">
        <p14:creationId xmlns:p14="http://schemas.microsoft.com/office/powerpoint/2010/main" val="314802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6"/>
          </a:solidFill>
        </p:spPr>
        <p:txBody>
          <a:bodyPr/>
          <a:lstStyle/>
          <a:p>
            <a:r>
              <a:rPr lang="en-US" dirty="0"/>
              <a:t>Thank you</a:t>
            </a:r>
          </a:p>
        </p:txBody>
      </p:sp>
      <p:sp>
        <p:nvSpPr>
          <p:cNvPr id="12" name="Footer Placeholder 11"/>
          <p:cNvSpPr>
            <a:spLocks noGrp="1"/>
          </p:cNvSpPr>
          <p:nvPr>
            <p:ph type="ftr" sz="quarter" idx="3"/>
          </p:nvPr>
        </p:nvSpPr>
        <p:spPr/>
        <p:txBody>
          <a:bodyPr>
            <a:normAutofit/>
          </a:bodyPr>
          <a:lstStyle/>
          <a:p>
            <a:pPr>
              <a:defRPr/>
            </a:pPr>
            <a:r>
              <a:rPr lang="en-US" sz="1400" dirty="0"/>
              <a:t>PID 122056 – Construction Inspection Contract CY 2025 and CY 2026</a:t>
            </a:r>
            <a:endParaRPr lang="en-US" dirty="0"/>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p:txBody>
          <a:bodyPr/>
          <a:lstStyle/>
          <a:p>
            <a:r>
              <a:rPr lang="en-US" sz="3200" dirty="0"/>
              <a:t>Thank you for watching this video presentation for the construction inspection contract</a:t>
            </a:r>
          </a:p>
          <a:p>
            <a:r>
              <a:rPr lang="en-US" sz="3200" dirty="0"/>
              <a:t>District 11 appreciates your interest in partnering with us for a successful year</a:t>
            </a:r>
          </a:p>
          <a:p>
            <a:pPr marL="0" indent="0">
              <a:buNone/>
            </a:pPr>
            <a:endParaRPr lang="en-US" dirty="0"/>
          </a:p>
          <a:p>
            <a:endParaRPr lang="en-US" dirty="0"/>
          </a:p>
        </p:txBody>
      </p:sp>
      <p:pic>
        <p:nvPicPr>
          <p:cNvPr id="3" name="Audio 2">
            <a:hlinkClick r:id="" action="ppaction://media"/>
            <a:extLst>
              <a:ext uri="{FF2B5EF4-FFF2-40B4-BE49-F238E27FC236}">
                <a16:creationId xmlns:a16="http://schemas.microsoft.com/office/drawing/2014/main" id="{41FDC441-A95F-431C-A395-F3B5A2DE1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90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325">
        <p159:morph option="byObject"/>
      </p:transition>
    </mc:Choice>
    <mc:Fallback xmlns="">
      <p:transition spd="slow" advTm="18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C61EB-F99C-416A-973D-C48194527162}">
  <ds:schemaRefs>
    <ds:schemaRef ds:uri="f78f6485-d866-47f2-8ebc-7a2b1bdbd3a3"/>
    <ds:schemaRef ds:uri="http://www.w3.org/XML/1998/namespace"/>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4D340-8406-4DD4-A627-F9B13BC4C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ODOT-16by9 Dark Template</Template>
  <TotalTime>576</TotalTime>
  <Words>209</Words>
  <Application>Microsoft Office PowerPoint</Application>
  <PresentationFormat>Widescreen</PresentationFormat>
  <Paragraphs>22</Paragraphs>
  <Slides>4</Slides>
  <Notes>4</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Courier New</vt:lpstr>
      <vt:lpstr>Georgia</vt:lpstr>
      <vt:lpstr>Trebuchet MS</vt:lpstr>
      <vt:lpstr>ODOT Master - Business Card Look</vt:lpstr>
      <vt:lpstr>Sept. 2024 Programmatic  pid 122056 – Construction Inspection Contract  CY 2025 and CY 2026</vt:lpstr>
      <vt:lpstr>Project scope</vt:lpstr>
      <vt:lpstr>Consultant Prequalifications</vt:lpstr>
      <vt:lpstr>Thank you</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2022 Programmatic D11 Proj.: bel-7-22.16</dc:title>
  <dc:creator>Trivoli, Raymond</dc:creator>
  <cp:lastModifiedBy>Slanina, Adrienne</cp:lastModifiedBy>
  <cp:revision>52</cp:revision>
  <cp:lastPrinted>2024-08-01T18:02:51Z</cp:lastPrinted>
  <dcterms:created xsi:type="dcterms:W3CDTF">2021-08-30T10:30:33Z</dcterms:created>
  <dcterms:modified xsi:type="dcterms:W3CDTF">2024-08-01T18:16:08Z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