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10"/>
  </p:notesMasterIdLst>
  <p:handoutMasterIdLst>
    <p:handoutMasterId r:id="rId11"/>
  </p:handoutMasterIdLst>
  <p:sldIdLst>
    <p:sldId id="333" r:id="rId5"/>
    <p:sldId id="367" r:id="rId6"/>
    <p:sldId id="368" r:id="rId7"/>
    <p:sldId id="380" r:id="rId8"/>
    <p:sldId id="379" r:id="rId9"/>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Eline" initials="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E6FF"/>
    <a:srgbClr val="008FD6"/>
    <a:srgbClr val="006699"/>
    <a:srgbClr val="E7EAF1"/>
    <a:srgbClr val="FFE7D9"/>
    <a:srgbClr val="336699"/>
    <a:srgbClr val="8FC7FF"/>
    <a:srgbClr val="007FFE"/>
    <a:srgbClr val="00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4" autoAdjust="0"/>
    <p:restoredTop sz="71575" autoAdjust="0"/>
  </p:normalViewPr>
  <p:slideViewPr>
    <p:cSldViewPr>
      <p:cViewPr varScale="1">
        <p:scale>
          <a:sx n="79" d="100"/>
          <a:sy n="79" d="100"/>
        </p:scale>
        <p:origin x="1716" y="84"/>
      </p:cViewPr>
      <p:guideLst>
        <p:guide orient="horz" pos="2160"/>
        <p:guide pos="3840"/>
      </p:guideLst>
    </p:cSldViewPr>
  </p:slideViewPr>
  <p:outlineViewPr>
    <p:cViewPr>
      <p:scale>
        <a:sx n="33" d="100"/>
        <a:sy n="33" d="100"/>
      </p:scale>
      <p:origin x="0" y="23770"/>
    </p:cViewPr>
  </p:outlineViewPr>
  <p:notesTextViewPr>
    <p:cViewPr>
      <p:scale>
        <a:sx n="150" d="100"/>
        <a:sy n="150" d="100"/>
      </p:scale>
      <p:origin x="0" y="0"/>
    </p:cViewPr>
  </p:notesTextViewPr>
  <p:sorterViewPr>
    <p:cViewPr>
      <p:scale>
        <a:sx n="66" d="100"/>
        <a:sy n="66" d="100"/>
      </p:scale>
      <p:origin x="0" y="-3252"/>
    </p:cViewPr>
  </p:sorterViewPr>
  <p:notesViewPr>
    <p:cSldViewPr>
      <p:cViewPr varScale="1">
        <p:scale>
          <a:sx n="76" d="100"/>
          <a:sy n="76" d="100"/>
        </p:scale>
        <p:origin x="3330" y="11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531" cy="480226"/>
          </a:xfrm>
          <a:prstGeom prst="rect">
            <a:avLst/>
          </a:prstGeom>
        </p:spPr>
        <p:txBody>
          <a:bodyPr vert="horz" lIns="94947" tIns="47472" rIns="94947" bIns="47472" rtlCol="0"/>
          <a:lstStyle>
            <a:lvl1pPr algn="l">
              <a:defRPr sz="1200"/>
            </a:lvl1pPr>
          </a:lstStyle>
          <a:p>
            <a:endParaRPr lang="en-US" dirty="0"/>
          </a:p>
        </p:txBody>
      </p:sp>
      <p:sp>
        <p:nvSpPr>
          <p:cNvPr id="3" name="Date Placeholder 2"/>
          <p:cNvSpPr>
            <a:spLocks noGrp="1"/>
          </p:cNvSpPr>
          <p:nvPr>
            <p:ph type="dt" sz="quarter" idx="1"/>
          </p:nvPr>
        </p:nvSpPr>
        <p:spPr>
          <a:xfrm>
            <a:off x="4143005" y="2"/>
            <a:ext cx="3170531" cy="480226"/>
          </a:xfrm>
          <a:prstGeom prst="rect">
            <a:avLst/>
          </a:prstGeom>
        </p:spPr>
        <p:txBody>
          <a:bodyPr vert="horz" lIns="94947" tIns="47472" rIns="94947" bIns="47472" rtlCol="0"/>
          <a:lstStyle>
            <a:lvl1pPr algn="r">
              <a:defRPr sz="1200"/>
            </a:lvl1pPr>
          </a:lstStyle>
          <a:p>
            <a:fld id="{4336B77B-D4CB-4648-8A75-E15E3BBD8603}" type="datetimeFigureOut">
              <a:rPr lang="en-US" smtClean="0"/>
              <a:t>8/5/2024</a:t>
            </a:fld>
            <a:endParaRPr lang="en-US" dirty="0"/>
          </a:p>
        </p:txBody>
      </p:sp>
      <p:sp>
        <p:nvSpPr>
          <p:cNvPr id="4" name="Footer Placeholder 3"/>
          <p:cNvSpPr>
            <a:spLocks noGrp="1"/>
          </p:cNvSpPr>
          <p:nvPr>
            <p:ph type="ftr" sz="quarter" idx="2"/>
          </p:nvPr>
        </p:nvSpPr>
        <p:spPr>
          <a:xfrm>
            <a:off x="0" y="9119325"/>
            <a:ext cx="3170531" cy="480226"/>
          </a:xfrm>
          <a:prstGeom prst="rect">
            <a:avLst/>
          </a:prstGeom>
        </p:spPr>
        <p:txBody>
          <a:bodyPr vert="horz" lIns="94947" tIns="47472" rIns="94947" bIns="474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005" y="9119325"/>
            <a:ext cx="3170531" cy="480226"/>
          </a:xfrm>
          <a:prstGeom prst="rect">
            <a:avLst/>
          </a:prstGeom>
        </p:spPr>
        <p:txBody>
          <a:bodyPr vert="horz" lIns="94947" tIns="47472" rIns="94947" bIns="47472" rtlCol="0" anchor="b"/>
          <a:lstStyle>
            <a:lvl1pPr algn="r">
              <a:defRPr sz="1200"/>
            </a:lvl1pPr>
          </a:lstStyle>
          <a:p>
            <a:fld id="{587824CC-72F3-44E6-8FB4-C929D35D85A6}" type="slidenum">
              <a:rPr lang="en-US" smtClean="0"/>
              <a:t>‹#›</a:t>
            </a:fld>
            <a:endParaRPr lang="en-US" dirty="0"/>
          </a:p>
        </p:txBody>
      </p:sp>
    </p:spTree>
    <p:extLst>
      <p:ext uri="{BB962C8B-B14F-4D97-AF65-F5344CB8AC3E}">
        <p14:creationId xmlns:p14="http://schemas.microsoft.com/office/powerpoint/2010/main" val="21959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3169699" cy="480060"/>
          </a:xfrm>
          <a:prstGeom prst="rect">
            <a:avLst/>
          </a:prstGeom>
        </p:spPr>
        <p:txBody>
          <a:bodyPr vert="horz" lIns="94597" tIns="47297" rIns="94597" bIns="47297" rtlCol="0"/>
          <a:lstStyle>
            <a:lvl1pPr algn="l">
              <a:defRPr sz="1200"/>
            </a:lvl1pPr>
          </a:lstStyle>
          <a:p>
            <a:endParaRPr lang="en-US" dirty="0"/>
          </a:p>
        </p:txBody>
      </p:sp>
      <p:sp>
        <p:nvSpPr>
          <p:cNvPr id="3" name="Date Placeholder 2"/>
          <p:cNvSpPr>
            <a:spLocks noGrp="1"/>
          </p:cNvSpPr>
          <p:nvPr>
            <p:ph type="dt" idx="1"/>
          </p:nvPr>
        </p:nvSpPr>
        <p:spPr>
          <a:xfrm>
            <a:off x="4143849" y="2"/>
            <a:ext cx="3169699" cy="480060"/>
          </a:xfrm>
          <a:prstGeom prst="rect">
            <a:avLst/>
          </a:prstGeom>
        </p:spPr>
        <p:txBody>
          <a:bodyPr vert="horz" lIns="94597" tIns="47297" rIns="94597" bIns="47297" rtlCol="0"/>
          <a:lstStyle>
            <a:lvl1pPr algn="r">
              <a:defRPr sz="1200"/>
            </a:lvl1pPr>
          </a:lstStyle>
          <a:p>
            <a:fld id="{55FF2CF9-0A75-498C-A5E0-C890560FC428}" type="datetimeFigureOut">
              <a:rPr lang="en-US" smtClean="0"/>
              <a:pPr/>
              <a:t>8/5/2024</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4597" tIns="47297" rIns="94597" bIns="47297" rtlCol="0" anchor="ctr"/>
          <a:lstStyle/>
          <a:p>
            <a:endParaRPr lang="en-US" dirty="0"/>
          </a:p>
        </p:txBody>
      </p:sp>
      <p:sp>
        <p:nvSpPr>
          <p:cNvPr id="5" name="Notes Placeholder 4"/>
          <p:cNvSpPr>
            <a:spLocks noGrp="1"/>
          </p:cNvSpPr>
          <p:nvPr>
            <p:ph type="body" sz="quarter" idx="3"/>
          </p:nvPr>
        </p:nvSpPr>
        <p:spPr>
          <a:xfrm>
            <a:off x="731856" y="4560572"/>
            <a:ext cx="5851497" cy="4320540"/>
          </a:xfrm>
          <a:prstGeom prst="rect">
            <a:avLst/>
          </a:prstGeom>
        </p:spPr>
        <p:txBody>
          <a:bodyPr vert="horz" lIns="94597" tIns="47297" rIns="94597" bIns="472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9119499"/>
            <a:ext cx="3169699" cy="480060"/>
          </a:xfrm>
          <a:prstGeom prst="rect">
            <a:avLst/>
          </a:prstGeom>
        </p:spPr>
        <p:txBody>
          <a:bodyPr vert="horz" lIns="94597" tIns="47297" rIns="94597" bIns="4729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849" y="9119499"/>
            <a:ext cx="3169699" cy="480060"/>
          </a:xfrm>
          <a:prstGeom prst="rect">
            <a:avLst/>
          </a:prstGeom>
        </p:spPr>
        <p:txBody>
          <a:bodyPr vert="horz" lIns="94597" tIns="47297" rIns="94597" bIns="47297" rtlCol="0" anchor="b"/>
          <a:lstStyle>
            <a:lvl1pPr algn="r">
              <a:defRPr sz="1200"/>
            </a:lvl1pPr>
          </a:lstStyle>
          <a:p>
            <a:fld id="{4B0FDA08-891D-4D24-9337-D12A075AC062}" type="slidenum">
              <a:rPr lang="en-US" smtClean="0"/>
              <a:pPr/>
              <a:t>‹#›</a:t>
            </a:fld>
            <a:endParaRPr lang="en-US" dirty="0"/>
          </a:p>
        </p:txBody>
      </p:sp>
    </p:spTree>
    <p:extLst>
      <p:ext uri="{BB962C8B-B14F-4D97-AF65-F5344CB8AC3E}">
        <p14:creationId xmlns:p14="http://schemas.microsoft.com/office/powerpoint/2010/main" val="38794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This presentation will provide an overview of the District 11 General Engineering Services contract that will be placed on the upcoming programmatic selection for consultant design services. </a:t>
            </a:r>
          </a:p>
        </p:txBody>
      </p:sp>
      <p:sp>
        <p:nvSpPr>
          <p:cNvPr id="4" name="Slide Number Placeholder 3"/>
          <p:cNvSpPr>
            <a:spLocks noGrp="1"/>
          </p:cNvSpPr>
          <p:nvPr>
            <p:ph type="sldNum" sz="quarter" idx="10"/>
          </p:nvPr>
        </p:nvSpPr>
        <p:spPr/>
        <p:txBody>
          <a:bodyPr/>
          <a:lstStyle/>
          <a:p>
            <a:fld id="{4B0FDA08-891D-4D24-9337-D12A075AC0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443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11 is requesting the above list of services through this contract.</a:t>
            </a:r>
          </a:p>
        </p:txBody>
      </p:sp>
      <p:sp>
        <p:nvSpPr>
          <p:cNvPr id="4" name="Slide Number Placeholder 3"/>
          <p:cNvSpPr>
            <a:spLocks noGrp="1"/>
          </p:cNvSpPr>
          <p:nvPr>
            <p:ph type="sldNum" sz="quarter" idx="10"/>
          </p:nvPr>
        </p:nvSpPr>
        <p:spPr/>
        <p:txBody>
          <a:bodyPr/>
          <a:lstStyle/>
          <a:p>
            <a:fld id="{4B0FDA08-891D-4D24-9337-D12A075AC062}" type="slidenum">
              <a:rPr lang="en-US" smtClean="0"/>
              <a:pPr/>
              <a:t>2</a:t>
            </a:fld>
            <a:endParaRPr lang="en-US" dirty="0"/>
          </a:p>
        </p:txBody>
      </p:sp>
    </p:spTree>
    <p:extLst>
      <p:ext uri="{BB962C8B-B14F-4D97-AF65-F5344CB8AC3E}">
        <p14:creationId xmlns:p14="http://schemas.microsoft.com/office/powerpoint/2010/main" val="353050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The consultant </a:t>
            </a:r>
            <a:r>
              <a:rPr lang="en-US" dirty="0" err="1"/>
              <a:t>prequalifications</a:t>
            </a:r>
            <a:r>
              <a:rPr lang="en-US" dirty="0"/>
              <a:t> required for this project are shown here.</a:t>
            </a:r>
          </a:p>
        </p:txBody>
      </p:sp>
      <p:sp>
        <p:nvSpPr>
          <p:cNvPr id="4" name="Slide Number Placeholder 3"/>
          <p:cNvSpPr>
            <a:spLocks noGrp="1"/>
          </p:cNvSpPr>
          <p:nvPr>
            <p:ph type="sldNum" sz="quarter" idx="10"/>
          </p:nvPr>
        </p:nvSpPr>
        <p:spPr/>
        <p:txBody>
          <a:bodyPr/>
          <a:lstStyle/>
          <a:p>
            <a:fld id="{4B0FDA08-891D-4D24-9337-D12A075AC062}" type="slidenum">
              <a:rPr lang="en-US" smtClean="0"/>
              <a:pPr/>
              <a:t>3</a:t>
            </a:fld>
            <a:endParaRPr lang="en-US" dirty="0"/>
          </a:p>
        </p:txBody>
      </p:sp>
    </p:spTree>
    <p:extLst>
      <p:ext uri="{BB962C8B-B14F-4D97-AF65-F5344CB8AC3E}">
        <p14:creationId xmlns:p14="http://schemas.microsoft.com/office/powerpoint/2010/main" val="383035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The consultant </a:t>
            </a:r>
            <a:r>
              <a:rPr lang="en-US" dirty="0" err="1"/>
              <a:t>prequalifications</a:t>
            </a:r>
            <a:r>
              <a:rPr lang="en-US" dirty="0"/>
              <a:t> required for this project are shown here.</a:t>
            </a:r>
          </a:p>
        </p:txBody>
      </p:sp>
      <p:sp>
        <p:nvSpPr>
          <p:cNvPr id="4" name="Slide Number Placeholder 3"/>
          <p:cNvSpPr>
            <a:spLocks noGrp="1"/>
          </p:cNvSpPr>
          <p:nvPr>
            <p:ph type="sldNum" sz="quarter" idx="10"/>
          </p:nvPr>
        </p:nvSpPr>
        <p:spPr/>
        <p:txBody>
          <a:bodyPr/>
          <a:lstStyle/>
          <a:p>
            <a:fld id="{4B0FDA08-891D-4D24-9337-D12A075AC062}" type="slidenum">
              <a:rPr lang="en-US" smtClean="0"/>
              <a:pPr/>
              <a:t>4</a:t>
            </a:fld>
            <a:endParaRPr lang="en-US" dirty="0"/>
          </a:p>
        </p:txBody>
      </p:sp>
    </p:spTree>
    <p:extLst>
      <p:ext uri="{BB962C8B-B14F-4D97-AF65-F5344CB8AC3E}">
        <p14:creationId xmlns:p14="http://schemas.microsoft.com/office/powerpoint/2010/main" val="228359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044">
              <a:defRPr/>
            </a:pPr>
            <a:r>
              <a:rPr lang="en-US" dirty="0"/>
              <a:t>Thank you for watching this video.  Visit the ftp site for more photos and information.  Please remember that changes to this information and the detailed scope of work are possible.  Review the information in SAFE prior to submitting your LOI.  </a:t>
            </a:r>
          </a:p>
        </p:txBody>
      </p:sp>
      <p:sp>
        <p:nvSpPr>
          <p:cNvPr id="4" name="Slide Number Placeholder 3"/>
          <p:cNvSpPr>
            <a:spLocks noGrp="1"/>
          </p:cNvSpPr>
          <p:nvPr>
            <p:ph type="sldNum" sz="quarter" idx="10"/>
          </p:nvPr>
        </p:nvSpPr>
        <p:spPr/>
        <p:txBody>
          <a:bodyPr/>
          <a:lstStyle/>
          <a:p>
            <a:fld id="{4B0FDA08-891D-4D24-9337-D12A075AC062}" type="slidenum">
              <a:rPr lang="en-US" smtClean="0"/>
              <a:pPr/>
              <a:t>5</a:t>
            </a:fld>
            <a:endParaRPr lang="en-US" dirty="0"/>
          </a:p>
        </p:txBody>
      </p:sp>
    </p:spTree>
    <p:extLst>
      <p:ext uri="{BB962C8B-B14F-4D97-AF65-F5344CB8AC3E}">
        <p14:creationId xmlns:p14="http://schemas.microsoft.com/office/powerpoint/2010/main" val="3347782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871538" y="5232400"/>
            <a:ext cx="11320272" cy="946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43" y="5355730"/>
            <a:ext cx="4023360" cy="699402"/>
          </a:xfrm>
          <a:prstGeom prst="rect">
            <a:avLst/>
          </a:prstGeom>
        </p:spPr>
      </p:pic>
      <p:sp>
        <p:nvSpPr>
          <p:cNvPr id="20" name="Rectangle 2"/>
          <p:cNvSpPr>
            <a:spLocks noGrp="1" noChangeArrowheads="1"/>
          </p:cNvSpPr>
          <p:nvPr>
            <p:ph type="title"/>
          </p:nvPr>
        </p:nvSpPr>
        <p:spPr bwMode="auto">
          <a:xfrm>
            <a:off x="871538" y="48414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a:latin typeface="+mj-lt"/>
              </a:defRPr>
            </a:lvl1pPr>
          </a:lstStyle>
          <a:p>
            <a:pPr lvl="0"/>
            <a:r>
              <a:rPr lang="en-US"/>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646202"/>
            <a:ext cx="11887200" cy="3571741"/>
          </a:xfrm>
          <a:prstGeom prst="rect">
            <a:avLst/>
          </a:prstGeom>
        </p:spPr>
      </p:pic>
      <p:sp>
        <p:nvSpPr>
          <p:cNvPr id="3" name="Rectangle 2"/>
          <p:cNvSpPr/>
          <p:nvPr userDrawn="1"/>
        </p:nvSpPr>
        <p:spPr>
          <a:xfrm>
            <a:off x="871538" y="1497340"/>
            <a:ext cx="11320462" cy="148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005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6360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15967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94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053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267260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6409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422702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accent1"/>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32439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5072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spTree>
    <p:extLst>
      <p:ext uri="{BB962C8B-B14F-4D97-AF65-F5344CB8AC3E}">
        <p14:creationId xmlns:p14="http://schemas.microsoft.com/office/powerpoint/2010/main" val="3099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2357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7929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975360" y="6324600"/>
            <a:ext cx="472440" cy="365760"/>
          </a:xfrm>
          <a:prstGeom prst="rect">
            <a:avLst/>
          </a:prstGeom>
          <a:noFill/>
          <a:ln w="9525">
            <a:noFill/>
            <a:miter lim="800000"/>
            <a:headEnd/>
            <a:tailEnd/>
          </a:ln>
          <a:effectLst/>
        </p:spPr>
        <p:txBody>
          <a:bodyPr wrap="none" lIns="0" tIns="0" rIns="0" bIns="0" anchor="ctr" anchorCtr="0">
            <a:normAutofit/>
          </a:bodyPr>
          <a:lstStyle/>
          <a:p>
            <a:pPr algn="r">
              <a:defRPr/>
            </a:pPr>
            <a:fld id="{C08E5819-54B1-418D-9241-92F644D79DBB}" type="slidenum">
              <a:rPr lang="en-US" sz="1400" b="0" smtClean="0">
                <a:solidFill>
                  <a:schemeClr val="tx1">
                    <a:lumMod val="50000"/>
                    <a:lumOff val="50000"/>
                  </a:schemeClr>
                </a:solidFill>
                <a:latin typeface="+mn-lt"/>
              </a:rPr>
              <a:pPr algn="r">
                <a:defRPr/>
              </a:pPr>
              <a:t>‹#›</a:t>
            </a:fld>
            <a:r>
              <a:rPr lang="en-US" sz="1400" b="0" dirty="0">
                <a:solidFill>
                  <a:schemeClr val="tx1">
                    <a:lumMod val="50000"/>
                    <a:lumOff val="50000"/>
                  </a:schemeClr>
                </a:solidFill>
                <a:latin typeface="+mn-lt"/>
              </a:rPr>
              <a:t> |</a:t>
            </a:r>
          </a:p>
        </p:txBody>
      </p:sp>
      <p:sp>
        <p:nvSpPr>
          <p:cNvPr id="7"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pid 114333 – Calendar year 2023 bridge inspection</a:t>
            </a:r>
            <a:endParaRPr lang="en-US" dirty="0"/>
          </a:p>
        </p:txBody>
      </p: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04018" y="6324600"/>
            <a:ext cx="2104062" cy="365760"/>
          </a:xfrm>
          <a:prstGeom prst="rect">
            <a:avLst/>
          </a:prstGeom>
        </p:spPr>
      </p:pic>
      <p:cxnSp>
        <p:nvCxnSpPr>
          <p:cNvPr id="18" name="Straight Connector 17"/>
          <p:cNvCxnSpPr/>
          <p:nvPr userDrawn="1"/>
        </p:nvCxnSpPr>
        <p:spPr>
          <a:xfrm>
            <a:off x="883920" y="6244862"/>
            <a:ext cx="1042416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54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32" r:id="rId3"/>
    <p:sldLayoutId id="2147483728" r:id="rId4"/>
    <p:sldLayoutId id="2147483729" r:id="rId5"/>
    <p:sldLayoutId id="2147483716" r:id="rId6"/>
    <p:sldLayoutId id="2147483717" r:id="rId7"/>
    <p:sldLayoutId id="2147483718" r:id="rId8"/>
    <p:sldLayoutId id="2147483719" r:id="rId9"/>
    <p:sldLayoutId id="2147483721" r:id="rId10"/>
    <p:sldLayoutId id="2147483731" r:id="rId11"/>
    <p:sldLayoutId id="2147483730" r:id="rId12"/>
    <p:sldLayoutId id="2147483733" r:id="rId13"/>
  </p:sldLayoutIdLst>
  <p:hf sldNum="0" hdr="0" dt="0"/>
  <p:txStyles>
    <p:titleStyle>
      <a:lvl1pPr algn="l" rtl="0" eaLnBrk="1" fontAlgn="base" hangingPunct="1">
        <a:spcBef>
          <a:spcPct val="0"/>
        </a:spcBef>
        <a:spcAft>
          <a:spcPct val="0"/>
        </a:spcAft>
        <a:defRPr sz="3600" b="0"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tx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71728" y="381000"/>
            <a:ext cx="11320272" cy="914400"/>
          </a:xfrm>
        </p:spPr>
        <p:txBody>
          <a:bodyPr/>
          <a:lstStyle/>
          <a:p>
            <a:r>
              <a:rPr lang="en-US" sz="2800" b="1" dirty="0"/>
              <a:t>Sept. 2024 Programmatic </a:t>
            </a:r>
            <a:br>
              <a:rPr lang="en-US" sz="2800" b="1" dirty="0"/>
            </a:br>
            <a:r>
              <a:rPr lang="en-US" sz="2800" b="1" dirty="0" err="1"/>
              <a:t>pid</a:t>
            </a:r>
            <a:r>
              <a:rPr lang="en-US" sz="2800" b="1" dirty="0"/>
              <a:t> 122005 – General Engineering Services Agreement </a:t>
            </a:r>
            <a:br>
              <a:rPr lang="en-US" sz="2800" b="1" dirty="0"/>
            </a:br>
            <a:r>
              <a:rPr lang="en-US" sz="2800" b="1" dirty="0"/>
              <a:t>FY 2025 and FY 2026</a:t>
            </a:r>
            <a:endParaRPr lang="en-US" sz="2800" dirty="0"/>
          </a:p>
        </p:txBody>
      </p:sp>
      <p:pic>
        <p:nvPicPr>
          <p:cNvPr id="2" name="Audio 1">
            <a:hlinkClick r:id="" action="ppaction://media"/>
            <a:extLst>
              <a:ext uri="{FF2B5EF4-FFF2-40B4-BE49-F238E27FC236}">
                <a16:creationId xmlns:a16="http://schemas.microsoft.com/office/drawing/2014/main" id="{4A5BB0F7-D73E-4836-B938-94A43E5FF8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23585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966">
        <p159:morph option="byObject"/>
      </p:transition>
    </mc:Choice>
    <mc:Fallback xmlns="">
      <p:transition spd="slow" advTm="129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dirty="0"/>
              <a:t>Project scope</a:t>
            </a:r>
          </a:p>
        </p:txBody>
      </p:sp>
      <p:sp>
        <p:nvSpPr>
          <p:cNvPr id="5" name="Content Placeholder 4"/>
          <p:cNvSpPr>
            <a:spLocks noGrp="1"/>
          </p:cNvSpPr>
          <p:nvPr>
            <p:ph idx="1"/>
          </p:nvPr>
        </p:nvSpPr>
        <p:spPr/>
        <p:txBody>
          <a:bodyPr/>
          <a:lstStyle/>
          <a:p>
            <a:pPr lvl="1"/>
            <a:r>
              <a:rPr lang="en-US" sz="2400" dirty="0"/>
              <a:t>District 11 typically uses this Contract for:</a:t>
            </a:r>
          </a:p>
          <a:p>
            <a:pPr lvl="2"/>
            <a:r>
              <a:rPr lang="en-US" sz="2000" dirty="0"/>
              <a:t>Items that the District does not have the capacity to complete in-house.</a:t>
            </a:r>
          </a:p>
          <a:p>
            <a:pPr lvl="2"/>
            <a:r>
              <a:rPr lang="en-US" sz="2000" dirty="0"/>
              <a:t>Items that the District does not have the in-house expertise to complete. </a:t>
            </a:r>
          </a:p>
          <a:p>
            <a:pPr marL="914400" lvl="2" indent="0">
              <a:buNone/>
            </a:pPr>
            <a:endParaRPr lang="en-US" sz="2000" dirty="0"/>
          </a:p>
          <a:p>
            <a:pPr lvl="1"/>
            <a:r>
              <a:rPr lang="en-US" sz="2400" dirty="0"/>
              <a:t>This work could be from all areas on the required prequalification list. </a:t>
            </a:r>
          </a:p>
          <a:p>
            <a:pPr marL="457200" lvl="1" indent="0">
              <a:buNone/>
            </a:pPr>
            <a:endParaRPr lang="en-US" sz="2400" dirty="0"/>
          </a:p>
          <a:p>
            <a:pPr lvl="1"/>
            <a:r>
              <a:rPr lang="en-US" sz="2400" dirty="0"/>
              <a:t>This contract does not include Geotechnical, Environmental, or R/W Acquisition Services</a:t>
            </a:r>
          </a:p>
          <a:p>
            <a:pPr lvl="1"/>
            <a:endParaRPr lang="en-US" sz="2400" dirty="0"/>
          </a:p>
          <a:p>
            <a:pPr lvl="1"/>
            <a:r>
              <a:rPr lang="en-US" sz="2400" dirty="0"/>
              <a:t>The District doesn’t currently have any specific projects assigned for this contract. </a:t>
            </a:r>
          </a:p>
          <a:p>
            <a:pPr marL="914400" lvl="2" indent="0">
              <a:buNone/>
            </a:pPr>
            <a:endParaRPr lang="en-US" sz="2000" dirty="0"/>
          </a:p>
          <a:p>
            <a:pPr lvl="2"/>
            <a:endParaRPr lang="en-US" sz="2000" dirty="0"/>
          </a:p>
          <a:p>
            <a:pPr lvl="2"/>
            <a:endParaRPr lang="en-US" sz="2000" dirty="0"/>
          </a:p>
        </p:txBody>
      </p:sp>
      <p:sp>
        <p:nvSpPr>
          <p:cNvPr id="9" name="Footer Placeholder 8"/>
          <p:cNvSpPr>
            <a:spLocks noGrp="1"/>
          </p:cNvSpPr>
          <p:nvPr>
            <p:ph type="ftr" sz="quarter" idx="3"/>
          </p:nvPr>
        </p:nvSpPr>
        <p:spPr>
          <a:xfrm>
            <a:off x="1371600" y="6339840"/>
            <a:ext cx="7756218" cy="365760"/>
          </a:xfrm>
        </p:spPr>
        <p:txBody>
          <a:bodyPr>
            <a:normAutofit/>
          </a:bodyPr>
          <a:lstStyle/>
          <a:p>
            <a:pPr>
              <a:defRPr/>
            </a:pPr>
            <a:r>
              <a:rPr lang="en-US" dirty="0"/>
              <a:t>PID 122005 -</a:t>
            </a:r>
            <a:r>
              <a:rPr lang="en-US" sz="1400" b="1" dirty="0"/>
              <a:t> </a:t>
            </a:r>
            <a:r>
              <a:rPr lang="en-US" dirty="0"/>
              <a:t>General Engineering Services Agreement FY 2025 and FY 2026</a:t>
            </a:r>
          </a:p>
        </p:txBody>
      </p:sp>
      <p:pic>
        <p:nvPicPr>
          <p:cNvPr id="3" name="Audio 2">
            <a:hlinkClick r:id="" action="ppaction://media"/>
            <a:extLst>
              <a:ext uri="{FF2B5EF4-FFF2-40B4-BE49-F238E27FC236}">
                <a16:creationId xmlns:a16="http://schemas.microsoft.com/office/drawing/2014/main" id="{3A041F4F-8363-46E2-997D-318F5A4833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09459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9596">
        <p159:morph option="byObject"/>
      </p:transition>
    </mc:Choice>
    <mc:Fallback xmlns="">
      <p:transition spd="slow" advTm="95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tx2"/>
          </a:solidFill>
        </p:spPr>
        <p:txBody>
          <a:bodyPr/>
          <a:lstStyle/>
          <a:p>
            <a:r>
              <a:rPr lang="en-US" dirty="0"/>
              <a:t>Consultant </a:t>
            </a:r>
            <a:r>
              <a:rPr lang="en-US" dirty="0" err="1"/>
              <a:t>Prequalifications</a:t>
            </a:r>
            <a:endParaRPr lang="en-US" dirty="0"/>
          </a:p>
        </p:txBody>
      </p:sp>
      <p:sp>
        <p:nvSpPr>
          <p:cNvPr id="2" name="Content Placeholder 1">
            <a:extLst>
              <a:ext uri="{FF2B5EF4-FFF2-40B4-BE49-F238E27FC236}">
                <a16:creationId xmlns:a16="http://schemas.microsoft.com/office/drawing/2014/main" id="{1B812E30-B129-4DE9-BE9B-6DE9EF186B2A}"/>
              </a:ext>
            </a:extLst>
          </p:cNvPr>
          <p:cNvSpPr>
            <a:spLocks noGrp="1"/>
          </p:cNvSpPr>
          <p:nvPr>
            <p:ph idx="1"/>
          </p:nvPr>
        </p:nvSpPr>
        <p:spPr>
          <a:xfrm>
            <a:off x="838200" y="1143000"/>
            <a:ext cx="10591800" cy="4724400"/>
          </a:xfrm>
        </p:spPr>
        <p:txBody>
          <a:bodyPr/>
          <a:lstStyle/>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Bicycle Facilities &amp; Enhancement Design</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Non-Complex and Complex Roadway Design </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Limited Right of Way Plan Development</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Interchange Operations/Modification/Justification Study (IOS/IMS/IJS)</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Safety Study</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Limited and Complex Right of Way Plan Development</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Level 1 and 2 Bridge Design </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Level 1 Bridge Inspection</a:t>
            </a:r>
          </a:p>
          <a:p>
            <a:pPr marL="457200" marR="0" lvl="1" indent="0">
              <a:lnSpc>
                <a:spcPct val="107000"/>
              </a:lnSpc>
              <a:spcBef>
                <a:spcPts val="0"/>
              </a:spcBef>
              <a:spcAft>
                <a:spcPts val="0"/>
              </a:spcAft>
              <a:buNone/>
            </a:pPr>
            <a:endParaRPr lang="en-US" sz="2400" dirty="0">
              <a:effectLst/>
              <a:latin typeface="+mj-lt"/>
              <a:ea typeface="Calibri" panose="020F0502020204030204" pitchFamily="34" charset="0"/>
              <a:cs typeface="Times New Roman" panose="02020603050405020304" pitchFamily="18" charset="0"/>
            </a:endParaRPr>
          </a:p>
          <a:p>
            <a:pPr marL="0" indent="0">
              <a:buNone/>
            </a:pPr>
            <a:endParaRPr lang="en-US" dirty="0"/>
          </a:p>
        </p:txBody>
      </p:sp>
      <p:pic>
        <p:nvPicPr>
          <p:cNvPr id="4" name="Audio 3">
            <a:hlinkClick r:id="" action="ppaction://media"/>
            <a:extLst>
              <a:ext uri="{FF2B5EF4-FFF2-40B4-BE49-F238E27FC236}">
                <a16:creationId xmlns:a16="http://schemas.microsoft.com/office/drawing/2014/main" id="{27CC135D-FE8F-4E0D-966E-A66E56C604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3" name="Footer Placeholder 11">
            <a:extLst>
              <a:ext uri="{FF2B5EF4-FFF2-40B4-BE49-F238E27FC236}">
                <a16:creationId xmlns:a16="http://schemas.microsoft.com/office/drawing/2014/main" id="{AA5AC735-B9BF-79BA-427B-7DD05A3A235C}"/>
              </a:ext>
            </a:extLst>
          </p:cNvPr>
          <p:cNvSpPr>
            <a:spLocks noGrp="1"/>
          </p:cNvSpPr>
          <p:nvPr>
            <p:ph type="ftr" sz="quarter" idx="3"/>
          </p:nvPr>
        </p:nvSpPr>
        <p:spPr>
          <a:xfrm>
            <a:off x="1447800" y="6324600"/>
            <a:ext cx="7756218" cy="365760"/>
          </a:xfrm>
        </p:spPr>
        <p:txBody>
          <a:bodyPr>
            <a:normAutofit/>
          </a:bodyPr>
          <a:lstStyle/>
          <a:p>
            <a:pPr>
              <a:defRPr/>
            </a:pPr>
            <a:r>
              <a:rPr lang="en-US" dirty="0"/>
              <a:t>PID 122005 -</a:t>
            </a:r>
            <a:r>
              <a:rPr lang="en-US" sz="1400" b="1" dirty="0"/>
              <a:t> </a:t>
            </a:r>
            <a:r>
              <a:rPr lang="en-US" dirty="0"/>
              <a:t>General Engineering Services Agreement FY 2025 and FY 2026</a:t>
            </a:r>
          </a:p>
        </p:txBody>
      </p:sp>
    </p:spTree>
    <p:extLst>
      <p:ext uri="{BB962C8B-B14F-4D97-AF65-F5344CB8AC3E}">
        <p14:creationId xmlns:p14="http://schemas.microsoft.com/office/powerpoint/2010/main" val="3148029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000">
        <p159:morph option="byObject"/>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tx2"/>
          </a:solidFill>
        </p:spPr>
        <p:txBody>
          <a:bodyPr/>
          <a:lstStyle/>
          <a:p>
            <a:r>
              <a:rPr lang="en-US" dirty="0"/>
              <a:t>Consultant </a:t>
            </a:r>
            <a:r>
              <a:rPr lang="en-US" dirty="0" err="1"/>
              <a:t>Prequalifications</a:t>
            </a:r>
            <a:endParaRPr lang="en-US" dirty="0"/>
          </a:p>
        </p:txBody>
      </p:sp>
      <p:sp>
        <p:nvSpPr>
          <p:cNvPr id="12" name="Footer Placeholder 11"/>
          <p:cNvSpPr>
            <a:spLocks noGrp="1"/>
          </p:cNvSpPr>
          <p:nvPr>
            <p:ph type="ftr" sz="quarter" idx="3"/>
          </p:nvPr>
        </p:nvSpPr>
        <p:spPr/>
        <p:txBody>
          <a:bodyPr>
            <a:normAutofit/>
          </a:bodyPr>
          <a:lstStyle/>
          <a:p>
            <a:pPr>
              <a:defRPr/>
            </a:pPr>
            <a:r>
              <a:rPr lang="en-US" dirty="0"/>
              <a:t>PID 122005 -</a:t>
            </a:r>
            <a:r>
              <a:rPr lang="en-US" sz="1400" b="1" dirty="0"/>
              <a:t> </a:t>
            </a:r>
            <a:r>
              <a:rPr lang="en-US" dirty="0"/>
              <a:t>General Engineering Services Agreement FY 2025 and FY 2026</a:t>
            </a:r>
          </a:p>
        </p:txBody>
      </p:sp>
      <p:sp>
        <p:nvSpPr>
          <p:cNvPr id="2" name="Content Placeholder 1">
            <a:extLst>
              <a:ext uri="{FF2B5EF4-FFF2-40B4-BE49-F238E27FC236}">
                <a16:creationId xmlns:a16="http://schemas.microsoft.com/office/drawing/2014/main" id="{1B812E30-B129-4DE9-BE9B-6DE9EF186B2A}"/>
              </a:ext>
            </a:extLst>
          </p:cNvPr>
          <p:cNvSpPr>
            <a:spLocks noGrp="1"/>
          </p:cNvSpPr>
          <p:nvPr>
            <p:ph idx="1"/>
          </p:nvPr>
        </p:nvSpPr>
        <p:spPr>
          <a:xfrm>
            <a:off x="838200" y="1143000"/>
            <a:ext cx="10591800" cy="4906964"/>
          </a:xfrm>
        </p:spPr>
        <p:txBody>
          <a:bodyPr/>
          <a:lstStyle/>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Basic Traffic Signal Design, Traffic Signal System Design, and ITS Design and Operations</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Limited and Complex Highway Lighting Design </a:t>
            </a:r>
          </a:p>
          <a:p>
            <a:pPr marL="742950" marR="0" lvl="1" indent="-285750">
              <a:lnSpc>
                <a:spcPct val="150000"/>
              </a:lnSpc>
              <a:spcBef>
                <a:spcPts val="0"/>
              </a:spcBef>
              <a:spcAft>
                <a:spcPts val="0"/>
              </a:spcAft>
              <a:buFont typeface="Courier New" panose="02070309020205020404" pitchFamily="49" charset="0"/>
              <a:buChar char="o"/>
            </a:pPr>
            <a:r>
              <a:rPr lang="en-US" sz="2400" dirty="0">
                <a:effectLst/>
                <a:latin typeface="+mj-lt"/>
                <a:ea typeface="Calibri" panose="020F0502020204030204" pitchFamily="34" charset="0"/>
                <a:cs typeface="Times New Roman" panose="02020603050405020304" pitchFamily="18" charset="0"/>
              </a:rPr>
              <a:t>Environmental:</a:t>
            </a:r>
          </a:p>
          <a:p>
            <a:pPr marR="0" lvl="2">
              <a:lnSpc>
                <a:spcPct val="150000"/>
              </a:lnSpc>
              <a:spcBef>
                <a:spcPts val="0"/>
              </a:spcBef>
              <a:spcAft>
                <a:spcPts val="0"/>
              </a:spcAft>
            </a:pPr>
            <a:r>
              <a:rPr lang="en-US" sz="2400" dirty="0">
                <a:effectLst/>
                <a:latin typeface="+mj-lt"/>
                <a:ea typeface="Calibri" panose="020F0502020204030204" pitchFamily="34" charset="0"/>
                <a:cs typeface="Times New Roman" panose="02020603050405020304" pitchFamily="18" charset="0"/>
              </a:rPr>
              <a:t>Public Involvement – C1 and C2 Level CE</a:t>
            </a:r>
          </a:p>
          <a:p>
            <a:pPr marR="0" lvl="2">
              <a:lnSpc>
                <a:spcPct val="150000"/>
              </a:lnSpc>
              <a:spcBef>
                <a:spcPts val="0"/>
              </a:spcBef>
              <a:spcAft>
                <a:spcPts val="800"/>
              </a:spcAft>
            </a:pPr>
            <a:r>
              <a:rPr lang="en-US" sz="2400" dirty="0">
                <a:effectLst/>
                <a:latin typeface="+mj-lt"/>
                <a:ea typeface="Calibri" panose="020F0502020204030204" pitchFamily="34" charset="0"/>
                <a:cs typeface="Times New Roman" panose="02020603050405020304" pitchFamily="18" charset="0"/>
              </a:rPr>
              <a:t>Public Involvement – D1 and Higher Level CE</a:t>
            </a:r>
          </a:p>
          <a:p>
            <a:endParaRPr lang="en-US" dirty="0"/>
          </a:p>
          <a:p>
            <a:endParaRPr lang="en-US" dirty="0"/>
          </a:p>
        </p:txBody>
      </p:sp>
      <p:pic>
        <p:nvPicPr>
          <p:cNvPr id="4" name="Audio 3">
            <a:hlinkClick r:id="" action="ppaction://media"/>
            <a:extLst>
              <a:ext uri="{FF2B5EF4-FFF2-40B4-BE49-F238E27FC236}">
                <a16:creationId xmlns:a16="http://schemas.microsoft.com/office/drawing/2014/main" id="{27CC135D-FE8F-4E0D-966E-A66E56C604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0164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2000">
        <p159:morph option="byObject"/>
      </p:transition>
    </mc:Choice>
    <mc:Fallback xmlns="">
      <p:transition spd="slow"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chemeClr val="accent6"/>
          </a:solidFill>
        </p:spPr>
        <p:txBody>
          <a:bodyPr/>
          <a:lstStyle/>
          <a:p>
            <a:r>
              <a:rPr lang="en-US" dirty="0"/>
              <a:t>Thank you</a:t>
            </a:r>
          </a:p>
        </p:txBody>
      </p:sp>
      <p:sp>
        <p:nvSpPr>
          <p:cNvPr id="12" name="Footer Placeholder 11"/>
          <p:cNvSpPr>
            <a:spLocks noGrp="1"/>
          </p:cNvSpPr>
          <p:nvPr>
            <p:ph type="ftr" sz="quarter" idx="3"/>
          </p:nvPr>
        </p:nvSpPr>
        <p:spPr/>
        <p:txBody>
          <a:bodyPr>
            <a:normAutofit/>
          </a:bodyPr>
          <a:lstStyle/>
          <a:p>
            <a:pPr>
              <a:defRPr/>
            </a:pPr>
            <a:r>
              <a:rPr lang="en-US" dirty="0"/>
              <a:t>PID 122005 -</a:t>
            </a:r>
            <a:r>
              <a:rPr lang="en-US" sz="1400" b="1" dirty="0"/>
              <a:t> </a:t>
            </a:r>
            <a:r>
              <a:rPr lang="en-US" dirty="0"/>
              <a:t>General Engineering Services Agreement FY 2025 and FY 2026</a:t>
            </a:r>
          </a:p>
        </p:txBody>
      </p:sp>
      <p:sp>
        <p:nvSpPr>
          <p:cNvPr id="2" name="Content Placeholder 1">
            <a:extLst>
              <a:ext uri="{FF2B5EF4-FFF2-40B4-BE49-F238E27FC236}">
                <a16:creationId xmlns:a16="http://schemas.microsoft.com/office/drawing/2014/main" id="{1B812E30-B129-4DE9-BE9B-6DE9EF186B2A}"/>
              </a:ext>
            </a:extLst>
          </p:cNvPr>
          <p:cNvSpPr>
            <a:spLocks noGrp="1"/>
          </p:cNvSpPr>
          <p:nvPr>
            <p:ph idx="1"/>
          </p:nvPr>
        </p:nvSpPr>
        <p:spPr/>
        <p:txBody>
          <a:bodyPr/>
          <a:lstStyle/>
          <a:p>
            <a:r>
              <a:rPr lang="en-US" sz="3200" dirty="0"/>
              <a:t>Thank you for watching this video presentation for the General Engineering Services contract</a:t>
            </a:r>
          </a:p>
          <a:p>
            <a:r>
              <a:rPr lang="en-US" sz="3200" dirty="0"/>
              <a:t>District 11 appreciates your interest in partnering with us for a successful year</a:t>
            </a:r>
          </a:p>
          <a:p>
            <a:endParaRPr lang="en-US" sz="3200" dirty="0"/>
          </a:p>
          <a:p>
            <a:endParaRPr lang="en-US" dirty="0"/>
          </a:p>
          <a:p>
            <a:pPr marL="0" indent="0">
              <a:buNone/>
            </a:pPr>
            <a:endParaRPr lang="en-US" dirty="0"/>
          </a:p>
        </p:txBody>
      </p:sp>
      <p:pic>
        <p:nvPicPr>
          <p:cNvPr id="3" name="Audio 2">
            <a:hlinkClick r:id="" action="ppaction://media"/>
            <a:extLst>
              <a:ext uri="{FF2B5EF4-FFF2-40B4-BE49-F238E27FC236}">
                <a16:creationId xmlns:a16="http://schemas.microsoft.com/office/drawing/2014/main" id="{41FDC441-A95F-431C-A395-F3B5A2DE1E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902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8325">
        <p159:morph option="byObject"/>
      </p:transition>
    </mc:Choice>
    <mc:Fallback xmlns="">
      <p:transition spd="slow" advTm="183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DOT Master - Business Card Look">
  <a:themeElements>
    <a:clrScheme name="Custom 1">
      <a:dk1>
        <a:srgbClr val="000000"/>
      </a:dk1>
      <a:lt1>
        <a:sysClr val="window" lastClr="FFFFFF"/>
      </a:lt1>
      <a:dk2>
        <a:srgbClr val="009969"/>
      </a:dk2>
      <a:lt2>
        <a:srgbClr val="D6D2C4"/>
      </a:lt2>
      <a:accent1>
        <a:srgbClr val="1F2A44"/>
      </a:accent1>
      <a:accent2>
        <a:srgbClr val="00B5E2"/>
      </a:accent2>
      <a:accent3>
        <a:srgbClr val="DC582A"/>
      </a:accent3>
      <a:accent4>
        <a:srgbClr val="9E2A2B"/>
      </a:accent4>
      <a:accent5>
        <a:srgbClr val="D7C826"/>
      </a:accent5>
      <a:accent6>
        <a:srgbClr val="F68D2E"/>
      </a:accent6>
      <a:hlink>
        <a:srgbClr val="40BAC8"/>
      </a:hlink>
      <a:folHlink>
        <a:srgbClr val="152F5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D9F2B45-1A2E-48E6-B069-77357A68E907}" vid="{3AFC5C51-DE8D-4577-A74F-A9E219DAB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8E279CDA86804FBDAAEE66E36F0FB0" ma:contentTypeVersion="1" ma:contentTypeDescription="Create a new document." ma:contentTypeScope="" ma:versionID="43202aa8ff8312f36ee1aed502b024b7">
  <xsd:schema xmlns:xsd="http://www.w3.org/2001/XMLSchema" xmlns:xs="http://www.w3.org/2001/XMLSchema" xmlns:p="http://schemas.microsoft.com/office/2006/metadata/properties" xmlns:ns2="f78f6485-d866-47f2-8ebc-7a2b1bdbd3a3" targetNamespace="http://schemas.microsoft.com/office/2006/metadata/properties" ma:root="true" ma:fieldsID="097235a341eeb17de0cae88af07512ad" ns2:_="">
    <xsd:import namespace="f78f6485-d866-47f2-8ebc-7a2b1bdbd3a3"/>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8f6485-d866-47f2-8ebc-7a2b1bdbd3a3"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union memberTypes="dms:Text">
          <xsd:simpleType>
            <xsd:restriction base="dms:Choice">
              <xsd:enumeration value="CALENDARS"/>
              <xsd:enumeration value="OFFER LETTERS"/>
              <xsd:enumeration value="PRESENTATIONS"/>
              <xsd:enumeration value="MISCELLANEOU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Topic xmlns="f78f6485-d866-47f2-8ebc-7a2b1bdbd3a3">PRESENTATIONS</Topic>
  </documentManagement>
</p:properties>
</file>

<file path=customXml/itemProps1.xml><?xml version="1.0" encoding="utf-8"?>
<ds:datastoreItem xmlns:ds="http://schemas.openxmlformats.org/officeDocument/2006/customXml" ds:itemID="{FF74D340-8406-4DD4-A627-F9B13BC4C155}">
  <ds:schemaRefs>
    <ds:schemaRef ds:uri="http://schemas.microsoft.com/sharepoint/v3/contenttype/forms"/>
  </ds:schemaRefs>
</ds:datastoreItem>
</file>

<file path=customXml/itemProps2.xml><?xml version="1.0" encoding="utf-8"?>
<ds:datastoreItem xmlns:ds="http://schemas.openxmlformats.org/officeDocument/2006/customXml" ds:itemID="{BC1191A9-0F67-4A7E-B545-5B62BDB921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8f6485-d866-47f2-8ebc-7a2b1bdbd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BC61EB-F99C-416A-973D-C48194527162}">
  <ds:schemaRefs>
    <ds:schemaRef ds:uri="http://schemas.openxmlformats.org/package/2006/metadata/core-properties"/>
    <ds:schemaRef ds:uri="http://schemas.microsoft.com/office/2006/documentManagement/types"/>
    <ds:schemaRef ds:uri="f78f6485-d866-47f2-8ebc-7a2b1bdbd3a3"/>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ODOT-16by9 Dark Template</Template>
  <TotalTime>574</TotalTime>
  <Words>376</Words>
  <Application>Microsoft Office PowerPoint</Application>
  <PresentationFormat>Widescreen</PresentationFormat>
  <Paragraphs>45</Paragraphs>
  <Slides>5</Slides>
  <Notes>5</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Courier New</vt:lpstr>
      <vt:lpstr>Georgia</vt:lpstr>
      <vt:lpstr>Trebuchet MS</vt:lpstr>
      <vt:lpstr>ODOT Master - Business Card Look</vt:lpstr>
      <vt:lpstr>Sept. 2024 Programmatic  pid 122005 – General Engineering Services Agreement  FY 2025 and FY 2026</vt:lpstr>
      <vt:lpstr>Project scope</vt:lpstr>
      <vt:lpstr>Consultant Prequalifications</vt:lpstr>
      <vt:lpstr>Consultant Prequalifications</vt:lpstr>
      <vt:lpstr>Thank you</vt:lpstr>
    </vt:vector>
  </TitlesOfParts>
  <Company>Ohio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2022 Programmatic D11 Proj.: bel-7-22.16</dc:title>
  <dc:creator>Trivoli, Raymond</dc:creator>
  <cp:lastModifiedBy>Slanina, Adrienne</cp:lastModifiedBy>
  <cp:revision>52</cp:revision>
  <cp:lastPrinted>2024-08-05T13:01:09Z</cp:lastPrinted>
  <dcterms:created xsi:type="dcterms:W3CDTF">2021-08-30T10:30:33Z</dcterms:created>
  <dcterms:modified xsi:type="dcterms:W3CDTF">2024-08-05T13:03:13Z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0x010100108E279CDA86804FBDAAEE66E36F0FB0</vt:lpwstr>
  </property>
  <property fmtid="{D5CDD505-2E9C-101B-9397-08002B2CF9AE}" pid="3" name="Thumb">
    <vt:lpwstr>http://portal.dot.state.oh.us/Divisions/Communications/images1/PowerPoint.gifODOT Powerpoint Template as of February 3, 2009</vt:lpwstr>
  </property>
  <property fmtid="{D5CDD505-2E9C-101B-9397-08002B2CF9AE}" pid="4" name="Order">
    <vt:r8>3700</vt:r8>
  </property>
  <property fmtid="{D5CDD505-2E9C-101B-9397-08002B2CF9AE}" pid="5" name="PublishingRollupImage">
    <vt:lpwstr>&lt;img alt="PowerPoint" border="0" src="/Divisions/Communications/images1/PowerPoint.gif" style="BORDER: 0px solid; "&gt;</vt:lpwstr>
  </property>
  <property fmtid="{D5CDD505-2E9C-101B-9397-08002B2CF9AE}" pid="6" name="Images">
    <vt:lpwstr>Documents</vt:lpwstr>
  </property>
  <property fmtid="{D5CDD505-2E9C-101B-9397-08002B2CF9AE}" pid="7" name="vti_description">
    <vt:lpwstr/>
  </property>
</Properties>
</file>