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18"/>
  </p:notesMasterIdLst>
  <p:handoutMasterIdLst>
    <p:handoutMasterId r:id="rId19"/>
  </p:handoutMasterIdLst>
  <p:sldIdLst>
    <p:sldId id="333" r:id="rId5"/>
    <p:sldId id="358" r:id="rId6"/>
    <p:sldId id="359" r:id="rId7"/>
    <p:sldId id="364" r:id="rId8"/>
    <p:sldId id="367" r:id="rId9"/>
    <p:sldId id="368" r:id="rId10"/>
    <p:sldId id="371" r:id="rId11"/>
    <p:sldId id="380" r:id="rId12"/>
    <p:sldId id="381" r:id="rId13"/>
    <p:sldId id="382" r:id="rId14"/>
    <p:sldId id="383" r:id="rId15"/>
    <p:sldId id="384" r:id="rId16"/>
    <p:sldId id="379" r:id="rId17"/>
  </p:sldIdLst>
  <p:sldSz cx="12192000" cy="68580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Eline" initials="A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E6FF"/>
    <a:srgbClr val="008FD6"/>
    <a:srgbClr val="006699"/>
    <a:srgbClr val="E7EAF1"/>
    <a:srgbClr val="FFE7D9"/>
    <a:srgbClr val="336699"/>
    <a:srgbClr val="8FC7FF"/>
    <a:srgbClr val="007FFE"/>
    <a:srgbClr val="00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4" autoAdjust="0"/>
    <p:restoredTop sz="71575" autoAdjust="0"/>
  </p:normalViewPr>
  <p:slideViewPr>
    <p:cSldViewPr>
      <p:cViewPr varScale="1">
        <p:scale>
          <a:sx n="85" d="100"/>
          <a:sy n="85" d="100"/>
        </p:scale>
        <p:origin x="606" y="90"/>
      </p:cViewPr>
      <p:guideLst>
        <p:guide orient="horz" pos="2160"/>
        <p:guide pos="3840"/>
      </p:guideLst>
    </p:cSldViewPr>
  </p:slideViewPr>
  <p:outlineViewPr>
    <p:cViewPr>
      <p:scale>
        <a:sx n="33" d="100"/>
        <a:sy n="33" d="100"/>
      </p:scale>
      <p:origin x="0" y="23770"/>
    </p:cViewPr>
  </p:outlineViewPr>
  <p:notesTextViewPr>
    <p:cViewPr>
      <p:scale>
        <a:sx n="150" d="100"/>
        <a:sy n="150" d="100"/>
      </p:scale>
      <p:origin x="0" y="0"/>
    </p:cViewPr>
  </p:notesTextViewPr>
  <p:sorterViewPr>
    <p:cViewPr>
      <p:scale>
        <a:sx n="66" d="100"/>
        <a:sy n="66" d="100"/>
      </p:scale>
      <p:origin x="0" y="-3252"/>
    </p:cViewPr>
  </p:sorterViewPr>
  <p:notesViewPr>
    <p:cSldViewPr>
      <p:cViewPr varScale="1">
        <p:scale>
          <a:sx n="76" d="100"/>
          <a:sy n="76" d="100"/>
        </p:scale>
        <p:origin x="3330" y="114"/>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930" cy="465616"/>
          </a:xfrm>
          <a:prstGeom prst="rect">
            <a:avLst/>
          </a:prstGeom>
        </p:spPr>
        <p:txBody>
          <a:bodyPr vert="horz" lIns="91674" tIns="45836" rIns="91674" bIns="45836" rtlCol="0"/>
          <a:lstStyle>
            <a:lvl1pPr algn="l">
              <a:defRPr sz="1200"/>
            </a:lvl1pPr>
          </a:lstStyle>
          <a:p>
            <a:endParaRPr lang="en-US" dirty="0"/>
          </a:p>
        </p:txBody>
      </p:sp>
      <p:sp>
        <p:nvSpPr>
          <p:cNvPr id="3" name="Date Placeholder 2"/>
          <p:cNvSpPr>
            <a:spLocks noGrp="1"/>
          </p:cNvSpPr>
          <p:nvPr>
            <p:ph type="dt" sz="quarter" idx="1"/>
          </p:nvPr>
        </p:nvSpPr>
        <p:spPr>
          <a:xfrm>
            <a:off x="3977572" y="2"/>
            <a:ext cx="3043930" cy="465616"/>
          </a:xfrm>
          <a:prstGeom prst="rect">
            <a:avLst/>
          </a:prstGeom>
        </p:spPr>
        <p:txBody>
          <a:bodyPr vert="horz" lIns="91674" tIns="45836" rIns="91674" bIns="45836" rtlCol="0"/>
          <a:lstStyle>
            <a:lvl1pPr algn="r">
              <a:defRPr sz="1200"/>
            </a:lvl1pPr>
          </a:lstStyle>
          <a:p>
            <a:fld id="{4336B77B-D4CB-4648-8A75-E15E3BBD8603}" type="datetimeFigureOut">
              <a:rPr lang="en-US" smtClean="0"/>
              <a:t>11/27/2023</a:t>
            </a:fld>
            <a:endParaRPr lang="en-US" dirty="0"/>
          </a:p>
        </p:txBody>
      </p:sp>
      <p:sp>
        <p:nvSpPr>
          <p:cNvPr id="4" name="Footer Placeholder 3"/>
          <p:cNvSpPr>
            <a:spLocks noGrp="1"/>
          </p:cNvSpPr>
          <p:nvPr>
            <p:ph type="ftr" sz="quarter" idx="2"/>
          </p:nvPr>
        </p:nvSpPr>
        <p:spPr>
          <a:xfrm>
            <a:off x="0" y="8841885"/>
            <a:ext cx="3043930" cy="465616"/>
          </a:xfrm>
          <a:prstGeom prst="rect">
            <a:avLst/>
          </a:prstGeom>
        </p:spPr>
        <p:txBody>
          <a:bodyPr vert="horz" lIns="91674" tIns="45836" rIns="91674" bIns="4583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72" y="8841885"/>
            <a:ext cx="3043930" cy="465616"/>
          </a:xfrm>
          <a:prstGeom prst="rect">
            <a:avLst/>
          </a:prstGeom>
        </p:spPr>
        <p:txBody>
          <a:bodyPr vert="horz" lIns="91674" tIns="45836" rIns="91674" bIns="45836"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43131" cy="465455"/>
          </a:xfrm>
          <a:prstGeom prst="rect">
            <a:avLst/>
          </a:prstGeom>
        </p:spPr>
        <p:txBody>
          <a:bodyPr vert="horz" lIns="91336" tIns="45667" rIns="91336" bIns="45667" rtlCol="0"/>
          <a:lstStyle>
            <a:lvl1pPr algn="l">
              <a:defRPr sz="1200"/>
            </a:lvl1pPr>
          </a:lstStyle>
          <a:p>
            <a:endParaRPr lang="en-US" dirty="0"/>
          </a:p>
        </p:txBody>
      </p:sp>
      <p:sp>
        <p:nvSpPr>
          <p:cNvPr id="3" name="Date Placeholder 2"/>
          <p:cNvSpPr>
            <a:spLocks noGrp="1"/>
          </p:cNvSpPr>
          <p:nvPr>
            <p:ph type="dt" idx="1"/>
          </p:nvPr>
        </p:nvSpPr>
        <p:spPr>
          <a:xfrm>
            <a:off x="3978382" y="1"/>
            <a:ext cx="3043131" cy="465455"/>
          </a:xfrm>
          <a:prstGeom prst="rect">
            <a:avLst/>
          </a:prstGeom>
        </p:spPr>
        <p:txBody>
          <a:bodyPr vert="horz" lIns="91336" tIns="45667" rIns="91336" bIns="45667" rtlCol="0"/>
          <a:lstStyle>
            <a:lvl1pPr algn="r">
              <a:defRPr sz="1200"/>
            </a:lvl1pPr>
          </a:lstStyle>
          <a:p>
            <a:fld id="{55FF2CF9-0A75-498C-A5E0-C890560FC428}" type="datetimeFigureOut">
              <a:rPr lang="en-US" smtClean="0"/>
              <a:pPr/>
              <a:t>11/27/2023</a:t>
            </a:fld>
            <a:endParaRPr lang="en-US" dirty="0"/>
          </a:p>
        </p:txBody>
      </p:sp>
      <p:sp>
        <p:nvSpPr>
          <p:cNvPr id="4" name="Slide Image Placeholder 3"/>
          <p:cNvSpPr>
            <a:spLocks noGrp="1" noRot="1" noChangeAspect="1"/>
          </p:cNvSpPr>
          <p:nvPr>
            <p:ph type="sldImg" idx="2"/>
          </p:nvPr>
        </p:nvSpPr>
        <p:spPr>
          <a:xfrm>
            <a:off x="409575" y="696913"/>
            <a:ext cx="6203950" cy="3490912"/>
          </a:xfrm>
          <a:prstGeom prst="rect">
            <a:avLst/>
          </a:prstGeom>
          <a:noFill/>
          <a:ln w="12700">
            <a:solidFill>
              <a:prstClr val="black"/>
            </a:solidFill>
          </a:ln>
        </p:spPr>
        <p:txBody>
          <a:bodyPr vert="horz" lIns="91336" tIns="45667" rIns="91336" bIns="45667" rtlCol="0" anchor="ctr"/>
          <a:lstStyle/>
          <a:p>
            <a:endParaRPr lang="en-US" dirty="0"/>
          </a:p>
        </p:txBody>
      </p:sp>
      <p:sp>
        <p:nvSpPr>
          <p:cNvPr id="5" name="Notes Placeholder 4"/>
          <p:cNvSpPr>
            <a:spLocks noGrp="1"/>
          </p:cNvSpPr>
          <p:nvPr>
            <p:ph type="body" sz="quarter" idx="3"/>
          </p:nvPr>
        </p:nvSpPr>
        <p:spPr>
          <a:xfrm>
            <a:off x="702632" y="4421824"/>
            <a:ext cx="5617843" cy="4189095"/>
          </a:xfrm>
          <a:prstGeom prst="rect">
            <a:avLst/>
          </a:prstGeom>
        </p:spPr>
        <p:txBody>
          <a:bodyPr vert="horz" lIns="91336" tIns="45667" rIns="91336"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42053"/>
            <a:ext cx="3043131" cy="465455"/>
          </a:xfrm>
          <a:prstGeom prst="rect">
            <a:avLst/>
          </a:prstGeom>
        </p:spPr>
        <p:txBody>
          <a:bodyPr vert="horz" lIns="91336" tIns="45667" rIns="91336" bIns="4566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382" y="8842053"/>
            <a:ext cx="3043131" cy="465455"/>
          </a:xfrm>
          <a:prstGeom prst="rect">
            <a:avLst/>
          </a:prstGeom>
        </p:spPr>
        <p:txBody>
          <a:bodyPr vert="horz" lIns="91336" tIns="45667" rIns="91336" bIns="4566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9443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FDA08-891D-4D24-9337-D12A075AC062}" type="slidenum">
              <a:rPr lang="en-US" smtClean="0"/>
              <a:pPr/>
              <a:t>10</a:t>
            </a:fld>
            <a:endParaRPr lang="en-US" dirty="0"/>
          </a:p>
        </p:txBody>
      </p:sp>
    </p:spTree>
    <p:extLst>
      <p:ext uri="{BB962C8B-B14F-4D97-AF65-F5344CB8AC3E}">
        <p14:creationId xmlns:p14="http://schemas.microsoft.com/office/powerpoint/2010/main" val="330067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FDA08-891D-4D24-9337-D12A075AC062}" type="slidenum">
              <a:rPr lang="en-US" smtClean="0"/>
              <a:pPr/>
              <a:t>11</a:t>
            </a:fld>
            <a:endParaRPr lang="en-US" dirty="0"/>
          </a:p>
        </p:txBody>
      </p:sp>
    </p:spTree>
    <p:extLst>
      <p:ext uri="{BB962C8B-B14F-4D97-AF65-F5344CB8AC3E}">
        <p14:creationId xmlns:p14="http://schemas.microsoft.com/office/powerpoint/2010/main" val="3013616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FDA08-891D-4D24-9337-D12A075AC062}" type="slidenum">
              <a:rPr lang="en-US" smtClean="0"/>
              <a:pPr/>
              <a:t>12</a:t>
            </a:fld>
            <a:endParaRPr lang="en-US" dirty="0"/>
          </a:p>
        </p:txBody>
      </p:sp>
    </p:spTree>
    <p:extLst>
      <p:ext uri="{BB962C8B-B14F-4D97-AF65-F5344CB8AC3E}">
        <p14:creationId xmlns:p14="http://schemas.microsoft.com/office/powerpoint/2010/main" val="2145651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p:txBody>
      </p:sp>
      <p:sp>
        <p:nvSpPr>
          <p:cNvPr id="4" name="Slide Number Placeholder 3"/>
          <p:cNvSpPr>
            <a:spLocks noGrp="1"/>
          </p:cNvSpPr>
          <p:nvPr>
            <p:ph type="sldNum" sz="quarter" idx="10"/>
          </p:nvPr>
        </p:nvSpPr>
        <p:spPr/>
        <p:txBody>
          <a:bodyPr/>
          <a:lstStyle/>
          <a:p>
            <a:fld id="{4B0FDA08-891D-4D24-9337-D12A075AC062}" type="slidenum">
              <a:rPr lang="en-US" smtClean="0"/>
              <a:pPr/>
              <a:t>13</a:t>
            </a:fld>
            <a:endParaRPr lang="en-US" dirty="0"/>
          </a:p>
        </p:txBody>
      </p:sp>
    </p:spTree>
    <p:extLst>
      <p:ext uri="{BB962C8B-B14F-4D97-AF65-F5344CB8AC3E}">
        <p14:creationId xmlns:p14="http://schemas.microsoft.com/office/powerpoint/2010/main" val="33477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HAS-799-5.63 (SFN 3403246) carrying state route 799 over McFadden Run &amp; Clendening Lake.  Due to the elimination of station equations in BTRS, the bridge is located at straight line mileage 5.63.</a:t>
            </a:r>
          </a:p>
        </p:txBody>
      </p:sp>
      <p:sp>
        <p:nvSpPr>
          <p:cNvPr id="4" name="Slide Number Placeholder 3"/>
          <p:cNvSpPr>
            <a:spLocks noGrp="1"/>
          </p:cNvSpPr>
          <p:nvPr>
            <p:ph type="sldNum" sz="quarter" idx="10"/>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a:t>
            </a:fld>
            <a:endParaRPr lang="en-US" dirty="0"/>
          </a:p>
        </p:txBody>
      </p:sp>
    </p:spTree>
    <p:extLst>
      <p:ext uri="{BB962C8B-B14F-4D97-AF65-F5344CB8AC3E}">
        <p14:creationId xmlns:p14="http://schemas.microsoft.com/office/powerpoint/2010/main" val="115354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p:txBody>
      </p:sp>
      <p:sp>
        <p:nvSpPr>
          <p:cNvPr id="4" name="Slide Number Placeholder 3"/>
          <p:cNvSpPr>
            <a:spLocks noGrp="1"/>
          </p:cNvSpPr>
          <p:nvPr>
            <p:ph type="sldNum" sz="quarter" idx="10"/>
          </p:nvPr>
        </p:nvSpPr>
        <p:spPr/>
        <p:txBody>
          <a:bodyPr/>
          <a:lstStyle/>
          <a:p>
            <a:fld id="{4B0FDA08-891D-4D24-9337-D12A075AC062}" type="slidenum">
              <a:rPr lang="en-US" smtClean="0"/>
              <a:pPr/>
              <a:t>4</a:t>
            </a:fld>
            <a:endParaRPr lang="en-US" dirty="0"/>
          </a:p>
        </p:txBody>
      </p:sp>
    </p:spTree>
    <p:extLst>
      <p:ext uri="{BB962C8B-B14F-4D97-AF65-F5344CB8AC3E}">
        <p14:creationId xmlns:p14="http://schemas.microsoft.com/office/powerpoint/2010/main" val="132901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scope items are listed here.  An updated and more complete list will be released in SAFE at the beginning of the LOI process.</a:t>
            </a:r>
          </a:p>
        </p:txBody>
      </p:sp>
      <p:sp>
        <p:nvSpPr>
          <p:cNvPr id="4" name="Slide Number Placeholder 3"/>
          <p:cNvSpPr>
            <a:spLocks noGrp="1"/>
          </p:cNvSpPr>
          <p:nvPr>
            <p:ph type="sldNum" sz="quarter" idx="10"/>
          </p:nvPr>
        </p:nvSpPr>
        <p:spPr/>
        <p:txBody>
          <a:bodyPr/>
          <a:lstStyle/>
          <a:p>
            <a:fld id="{4B0FDA08-891D-4D24-9337-D12A075AC062}" type="slidenum">
              <a:rPr lang="en-US" smtClean="0"/>
              <a:pPr/>
              <a:t>5</a:t>
            </a:fld>
            <a:endParaRPr lang="en-US" dirty="0"/>
          </a:p>
        </p:txBody>
      </p:sp>
    </p:spTree>
    <p:extLst>
      <p:ext uri="{BB962C8B-B14F-4D97-AF65-F5344CB8AC3E}">
        <p14:creationId xmlns:p14="http://schemas.microsoft.com/office/powerpoint/2010/main" val="353050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p:txBody>
      </p:sp>
      <p:sp>
        <p:nvSpPr>
          <p:cNvPr id="4" name="Slide Number Placeholder 3"/>
          <p:cNvSpPr>
            <a:spLocks noGrp="1"/>
          </p:cNvSpPr>
          <p:nvPr>
            <p:ph type="sldNum" sz="quarter" idx="10"/>
          </p:nvPr>
        </p:nvSpPr>
        <p:spPr/>
        <p:txBody>
          <a:bodyPr/>
          <a:lstStyle/>
          <a:p>
            <a:fld id="{4B0FDA08-891D-4D24-9337-D12A075AC062}" type="slidenum">
              <a:rPr lang="en-US" smtClean="0"/>
              <a:pPr/>
              <a:t>6</a:t>
            </a:fld>
            <a:endParaRPr lang="en-US" dirty="0"/>
          </a:p>
        </p:txBody>
      </p:sp>
    </p:spTree>
    <p:extLst>
      <p:ext uri="{BB962C8B-B14F-4D97-AF65-F5344CB8AC3E}">
        <p14:creationId xmlns:p14="http://schemas.microsoft.com/office/powerpoint/2010/main" val="383035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slides will show you some of the scoping field visit photos, to illustrate how the District arrived at the current scope of work.  More photos are available on the ftp site shown earlier.</a:t>
            </a:r>
          </a:p>
        </p:txBody>
      </p:sp>
      <p:sp>
        <p:nvSpPr>
          <p:cNvPr id="4" name="Slide Number Placeholder 3"/>
          <p:cNvSpPr>
            <a:spLocks noGrp="1"/>
          </p:cNvSpPr>
          <p:nvPr>
            <p:ph type="sldNum" sz="quarter" idx="10"/>
          </p:nvPr>
        </p:nvSpPr>
        <p:spPr/>
        <p:txBody>
          <a:bodyPr/>
          <a:lstStyle/>
          <a:p>
            <a:fld id="{4B0FDA08-891D-4D24-9337-D12A075AC062}" type="slidenum">
              <a:rPr lang="en-US" smtClean="0"/>
              <a:pPr/>
              <a:t>7</a:t>
            </a:fld>
            <a:endParaRPr lang="en-US" dirty="0"/>
          </a:p>
        </p:txBody>
      </p:sp>
    </p:spTree>
    <p:extLst>
      <p:ext uri="{BB962C8B-B14F-4D97-AF65-F5344CB8AC3E}">
        <p14:creationId xmlns:p14="http://schemas.microsoft.com/office/powerpoint/2010/main" val="201814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FDA08-891D-4D24-9337-D12A075AC062}" type="slidenum">
              <a:rPr lang="en-US" smtClean="0"/>
              <a:pPr/>
              <a:t>8</a:t>
            </a:fld>
            <a:endParaRPr lang="en-US" dirty="0"/>
          </a:p>
        </p:txBody>
      </p:sp>
    </p:spTree>
    <p:extLst>
      <p:ext uri="{BB962C8B-B14F-4D97-AF65-F5344CB8AC3E}">
        <p14:creationId xmlns:p14="http://schemas.microsoft.com/office/powerpoint/2010/main" val="24839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FDA08-891D-4D24-9337-D12A075AC062}" type="slidenum">
              <a:rPr lang="en-US" smtClean="0"/>
              <a:pPr/>
              <a:t>9</a:t>
            </a:fld>
            <a:endParaRPr lang="en-US" dirty="0"/>
          </a:p>
        </p:txBody>
      </p:sp>
    </p:spTree>
    <p:extLst>
      <p:ext uri="{BB962C8B-B14F-4D97-AF65-F5344CB8AC3E}">
        <p14:creationId xmlns:p14="http://schemas.microsoft.com/office/powerpoint/2010/main" val="119115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43" y="5355730"/>
            <a:ext cx="4023360" cy="699402"/>
          </a:xfrm>
          <a:prstGeom prst="rect">
            <a:avLst/>
          </a:prstGeom>
        </p:spPr>
      </p:pic>
      <p:sp>
        <p:nvSpPr>
          <p:cNvPr id="20" name="Rectangle 2"/>
          <p:cNvSpPr>
            <a:spLocks noGrp="1" noChangeArrowheads="1"/>
          </p:cNvSpPr>
          <p:nvPr>
            <p:ph type="title"/>
          </p:nvPr>
        </p:nvSpPr>
        <p:spPr bwMode="auto">
          <a:xfrm>
            <a:off x="871538" y="48414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005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63605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15967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941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05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0971"/>
            <a:ext cx="9144000" cy="1938992"/>
          </a:xfrm>
        </p:spPr>
        <p:txBody>
          <a:bodyPr wrap="square" anchor="b">
            <a:sp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130581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26726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64096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422702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accent1"/>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324392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5072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30999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357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975360" y="6324600"/>
            <a:ext cx="47244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04018" y="6324600"/>
            <a:ext cx="2104062" cy="365760"/>
          </a:xfrm>
          <a:prstGeom prst="rect">
            <a:avLst/>
          </a:prstGeom>
        </p:spPr>
      </p:pic>
      <p:cxnSp>
        <p:nvCxnSpPr>
          <p:cNvPr id="18" name="Straight Connector 17"/>
          <p:cNvCxnSpPr/>
          <p:nvPr userDrawn="1"/>
        </p:nvCxnSpPr>
        <p:spPr>
          <a:xfrm>
            <a:off x="883920" y="6244862"/>
            <a:ext cx="1042416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 id="2147483727" r:id="rId14"/>
  </p:sldLayoutIdLst>
  <p:hf sldNum="0" hdr="0" dt="0"/>
  <p:txStyles>
    <p:titleStyle>
      <a:lvl1pPr algn="l" rtl="0" eaLnBrk="1" fontAlgn="base" hangingPunct="1">
        <a:spcBef>
          <a:spcPct val="0"/>
        </a:spcBef>
        <a:spcAft>
          <a:spcPct val="0"/>
        </a:spcAft>
        <a:defRPr sz="36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6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800" indent="-457200"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88" indent="-396875" algn="l" rtl="0" eaLnBrk="1" fontAlgn="base" hangingPunct="1">
        <a:spcBef>
          <a:spcPct val="20000"/>
        </a:spcBef>
        <a:spcAft>
          <a:spcPct val="0"/>
        </a:spcAft>
        <a:buFont typeface="Courier New" panose="02070309020205020404" pitchFamily="49" charset="0"/>
        <a:buChar char="o"/>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ftp://ftp.dot.state.oh.us/pub/Districts/D11/115056"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May 2024 Programmatic </a:t>
            </a:r>
            <a:br>
              <a:rPr lang="en-US" b="1" dirty="0"/>
            </a:br>
            <a:r>
              <a:rPr lang="en-US" b="1" dirty="0"/>
              <a:t>D11 </a:t>
            </a:r>
            <a:r>
              <a:rPr lang="en-US" b="1" dirty="0" err="1"/>
              <a:t>Proj</a:t>
            </a:r>
            <a:r>
              <a:rPr lang="en-US" b="1" dirty="0"/>
              <a:t>.: HAS-799-5.63   </a:t>
            </a:r>
            <a:r>
              <a:rPr lang="en-US" b="1" dirty="0" err="1"/>
              <a:t>pid</a:t>
            </a:r>
            <a:r>
              <a:rPr lang="en-US" b="1" dirty="0"/>
              <a:t> 115056</a:t>
            </a:r>
            <a:endParaRPr lang="en-US" dirty="0"/>
          </a:p>
        </p:txBody>
      </p:sp>
      <p:pic>
        <p:nvPicPr>
          <p:cNvPr id="2" name="Audio 1">
            <a:hlinkClick r:id="" action="ppaction://media"/>
            <a:extLst>
              <a:ext uri="{FF2B5EF4-FFF2-40B4-BE49-F238E27FC236}">
                <a16:creationId xmlns:a16="http://schemas.microsoft.com/office/drawing/2014/main" id="{4A5BB0F7-D73E-4836-B938-94A43E5FF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358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966">
        <p159:morph option="byObject"/>
      </p:transition>
    </mc:Choice>
    <mc:Fallback xmlns="">
      <p:transition spd="slow" advTm="12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3750210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466">
        <p159:morph option="byObject"/>
      </p:transition>
    </mc:Choice>
    <mc:Fallback>
      <p:transition spd="slow" advTm="14466">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8342955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466">
        <p159:morph option="byObject"/>
      </p:transition>
    </mc:Choice>
    <mc:Fallback>
      <p:transition spd="slow" advTm="1446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3436061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466">
        <p159:morph option="byObject"/>
      </p:transition>
    </mc:Choice>
    <mc:Fallback>
      <p:transition spd="slow" advTm="1446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accent1"/>
          </a:solidFill>
        </p:spPr>
        <p:txBody>
          <a:bodyPr/>
          <a:lstStyle/>
          <a:p>
            <a:r>
              <a:rPr lang="en-US" dirty="0"/>
              <a:t>Thank you</a:t>
            </a:r>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HAS-799-5.63 PID 115056</a:t>
            </a:r>
          </a:p>
        </p:txBody>
      </p:sp>
      <p:sp>
        <p:nvSpPr>
          <p:cNvPr id="2" name="Content Placeholder 1">
            <a:extLst>
              <a:ext uri="{FF2B5EF4-FFF2-40B4-BE49-F238E27FC236}">
                <a16:creationId xmlns:a16="http://schemas.microsoft.com/office/drawing/2014/main" id="{1B812E30-B129-4DE9-BE9B-6DE9EF186B2A}"/>
              </a:ext>
            </a:extLst>
          </p:cNvPr>
          <p:cNvSpPr>
            <a:spLocks noGrp="1"/>
          </p:cNvSpPr>
          <p:nvPr>
            <p:ph idx="1"/>
          </p:nvPr>
        </p:nvSpPr>
        <p:spPr/>
        <p:txBody>
          <a:bodyPr/>
          <a:lstStyle/>
          <a:p>
            <a:r>
              <a:rPr lang="en-US" sz="3200" dirty="0"/>
              <a:t>Additional photos are available on the FTP Site</a:t>
            </a:r>
          </a:p>
          <a:p>
            <a:r>
              <a:rPr lang="en-US" sz="3200" dirty="0"/>
              <a:t>Thank you for watching this video presentation for </a:t>
            </a:r>
            <a:r>
              <a:rPr lang="en-US" sz="3200" dirty="0" err="1"/>
              <a:t>Proj</a:t>
            </a:r>
            <a:r>
              <a:rPr lang="en-US" sz="3200" dirty="0"/>
              <a:t>. HAS-799-5.63 PID 115056.</a:t>
            </a:r>
          </a:p>
          <a:p>
            <a:r>
              <a:rPr lang="en-US" sz="3200" dirty="0"/>
              <a:t>District 11 appreciates your interest in partnering with us for a successful project</a:t>
            </a:r>
          </a:p>
          <a:p>
            <a:endParaRPr lang="en-US" sz="3200" dirty="0"/>
          </a:p>
          <a:p>
            <a:endParaRPr lang="en-US" dirty="0"/>
          </a:p>
          <a:p>
            <a:endParaRPr lang="en-US" dirty="0"/>
          </a:p>
        </p:txBody>
      </p:sp>
      <p:pic>
        <p:nvPicPr>
          <p:cNvPr id="3" name="Audio 2">
            <a:hlinkClick r:id="" action="ppaction://media"/>
            <a:extLst>
              <a:ext uri="{FF2B5EF4-FFF2-40B4-BE49-F238E27FC236}">
                <a16:creationId xmlns:a16="http://schemas.microsoft.com/office/drawing/2014/main" id="{41FDC441-A95F-431C-A395-F3B5A2DE1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02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325">
        <p159:morph option="byObject"/>
      </p:transition>
    </mc:Choice>
    <mc:Fallback xmlns="">
      <p:transition spd="slow" advTm="183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5D147D-06B7-4A3E-8242-1B3BE9CEBE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960796" y="2531683"/>
            <a:ext cx="6270408" cy="3523969"/>
          </a:xfrm>
          <a:prstGeom prst="rect">
            <a:avLst/>
          </a:prstGeom>
        </p:spPr>
      </p:pic>
      <p:sp>
        <p:nvSpPr>
          <p:cNvPr id="2" name="Title 1"/>
          <p:cNvSpPr>
            <a:spLocks noGrp="1"/>
          </p:cNvSpPr>
          <p:nvPr>
            <p:ph type="ctrTitle"/>
          </p:nvPr>
        </p:nvSpPr>
        <p:spPr>
          <a:xfrm>
            <a:off x="1485900" y="676870"/>
            <a:ext cx="9144000" cy="923330"/>
          </a:xfrm>
        </p:spPr>
        <p:txBody>
          <a:bodyPr/>
          <a:lstStyle/>
          <a:p>
            <a:r>
              <a:rPr lang="en-US" sz="5400" dirty="0"/>
              <a:t>HAS-799-5.63  PID 115056</a:t>
            </a:r>
          </a:p>
        </p:txBody>
      </p:sp>
      <p:sp>
        <p:nvSpPr>
          <p:cNvPr id="3" name="Subtitle 2"/>
          <p:cNvSpPr>
            <a:spLocks noGrp="1"/>
          </p:cNvSpPr>
          <p:nvPr>
            <p:ph type="subTitle" idx="1"/>
          </p:nvPr>
        </p:nvSpPr>
        <p:spPr>
          <a:xfrm>
            <a:off x="2400300" y="1683709"/>
            <a:ext cx="7315200" cy="880624"/>
          </a:xfrm>
        </p:spPr>
        <p:txBody>
          <a:bodyPr/>
          <a:lstStyle/>
          <a:p>
            <a:r>
              <a:rPr lang="en-US" dirty="0" err="1"/>
              <a:t>Proj</a:t>
            </a:r>
            <a:r>
              <a:rPr lang="en-US" dirty="0"/>
              <a:t>. Description: Replace bridge carrying State Route 799 over McFadden Run/Clendening Lake. </a:t>
            </a:r>
          </a:p>
        </p:txBody>
      </p:sp>
      <p:sp>
        <p:nvSpPr>
          <p:cNvPr id="18" name="Footer Placeholder 17"/>
          <p:cNvSpPr>
            <a:spLocks noGrp="1"/>
          </p:cNvSpPr>
          <p:nvPr>
            <p:ph type="ftr" sz="quarter" idx="3"/>
          </p:nvPr>
        </p:nvSpPr>
        <p:spPr/>
        <p:txBody>
          <a:bodyPr>
            <a:normAutofit/>
          </a:bodyPr>
          <a:lstStyle/>
          <a:p>
            <a:pPr>
              <a:defRPr/>
            </a:pPr>
            <a:r>
              <a:rPr lang="en-US" dirty="0" err="1"/>
              <a:t>Proj</a:t>
            </a:r>
            <a:r>
              <a:rPr lang="en-US" dirty="0"/>
              <a:t>. HAS-799-5.63 PID 115056</a:t>
            </a:r>
          </a:p>
        </p:txBody>
      </p:sp>
      <p:pic>
        <p:nvPicPr>
          <p:cNvPr id="4" name="Recorded Sound">
            <a:hlinkClick r:id="" action="ppaction://media"/>
            <a:extLst>
              <a:ext uri="{FF2B5EF4-FFF2-40B4-BE49-F238E27FC236}">
                <a16:creationId xmlns:a16="http://schemas.microsoft.com/office/drawing/2014/main" id="{BC4F0A9E-A936-F8FB-53CE-6346E45EDE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446052"/>
            <a:ext cx="609600" cy="609600"/>
          </a:xfrm>
          <a:prstGeom prst="rect">
            <a:avLst/>
          </a:prstGeom>
        </p:spPr>
      </p:pic>
    </p:spTree>
    <p:extLst>
      <p:ext uri="{BB962C8B-B14F-4D97-AF65-F5344CB8AC3E}">
        <p14:creationId xmlns:p14="http://schemas.microsoft.com/office/powerpoint/2010/main" val="3427525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453">
        <p159:morph option="byObject"/>
      </p:transition>
    </mc:Choice>
    <mc:Fallback xmlns="">
      <p:transition spd="slow" advTm="244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Available project information</a:t>
            </a:r>
          </a:p>
        </p:txBody>
      </p:sp>
      <p:sp>
        <p:nvSpPr>
          <p:cNvPr id="17" name="Footer Placeholder 16"/>
          <p:cNvSpPr>
            <a:spLocks noGrp="1"/>
          </p:cNvSpPr>
          <p:nvPr>
            <p:ph type="ftr" sz="quarter" idx="3"/>
          </p:nvPr>
        </p:nvSpPr>
        <p:spPr/>
        <p:txBody>
          <a:bodyPr>
            <a:normAutofit/>
          </a:bodyPr>
          <a:lstStyle/>
          <a:p>
            <a:pPr>
              <a:defRPr/>
            </a:pPr>
            <a:r>
              <a:rPr lang="en-US" dirty="0" err="1"/>
              <a:t>Proj</a:t>
            </a:r>
            <a:r>
              <a:rPr lang="en-US" dirty="0"/>
              <a:t>. HAS-799-5.63 PID 115056</a:t>
            </a:r>
          </a:p>
        </p:txBody>
      </p:sp>
      <p:sp>
        <p:nvSpPr>
          <p:cNvPr id="6" name="Content Placeholder 4">
            <a:extLst>
              <a:ext uri="{FF2B5EF4-FFF2-40B4-BE49-F238E27FC236}">
                <a16:creationId xmlns:a16="http://schemas.microsoft.com/office/drawing/2014/main" id="{87D419EF-DEB6-4BA9-A905-929FE2438809}"/>
              </a:ext>
            </a:extLst>
          </p:cNvPr>
          <p:cNvSpPr>
            <a:spLocks noGrp="1"/>
          </p:cNvSpPr>
          <p:nvPr>
            <p:ph idx="1"/>
          </p:nvPr>
        </p:nvSpPr>
        <p:spPr>
          <a:xfrm>
            <a:off x="838200" y="1143000"/>
            <a:ext cx="10515600" cy="4906963"/>
          </a:xfrm>
        </p:spPr>
        <p:txBody>
          <a:bodyPr/>
          <a:lstStyle/>
          <a:p>
            <a:r>
              <a:rPr lang="en-US" dirty="0"/>
              <a:t>Some project information is available at the following FTP site:</a:t>
            </a:r>
          </a:p>
          <a:p>
            <a:pPr lvl="1"/>
            <a:r>
              <a:rPr lang="en-US" dirty="0">
                <a:hlinkClick r:id="rId5"/>
              </a:rPr>
              <a:t>ftp://ftp.dot.state.oh.us/pub/Districts/D11/115056</a:t>
            </a:r>
            <a:r>
              <a:rPr lang="en-US" dirty="0"/>
              <a:t> </a:t>
            </a:r>
          </a:p>
          <a:p>
            <a:pPr lvl="1"/>
            <a:r>
              <a:rPr lang="en-US" dirty="0"/>
              <a:t>Internet Explorer recommended for the ftp site</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p:txBody>
      </p:sp>
      <p:pic>
        <p:nvPicPr>
          <p:cNvPr id="7" name="Audio 6">
            <a:hlinkClick r:id="" action="ppaction://media"/>
            <a:extLst>
              <a:ext uri="{FF2B5EF4-FFF2-40B4-BE49-F238E27FC236}">
                <a16:creationId xmlns:a16="http://schemas.microsoft.com/office/drawing/2014/main" id="{EA01B725-E93D-48E9-8850-4965BA165B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838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896">
        <p159:morph option="byObject"/>
      </p:transition>
    </mc:Choice>
    <mc:Fallback xmlns="">
      <p:transition spd="slow" advTm="31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accent6"/>
          </a:solidFill>
        </p:spPr>
        <p:txBody>
          <a:bodyPr/>
          <a:lstStyle/>
          <a:p>
            <a:r>
              <a:rPr lang="en-US" dirty="0"/>
              <a:t>TIMS MAPPING</a:t>
            </a:r>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HAS-799-5.63 PID 115056</a:t>
            </a:r>
          </a:p>
        </p:txBody>
      </p:sp>
      <p:sp>
        <p:nvSpPr>
          <p:cNvPr id="3" name="Content Placeholder 2">
            <a:extLst>
              <a:ext uri="{FF2B5EF4-FFF2-40B4-BE49-F238E27FC236}">
                <a16:creationId xmlns:a16="http://schemas.microsoft.com/office/drawing/2014/main" id="{A54CCABE-1A5F-651E-1375-341D44E1E1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EF2EE20-5AE9-7295-0404-DA3793B5B5F3}"/>
              </a:ext>
            </a:extLst>
          </p:cNvPr>
          <p:cNvPicPr>
            <a:picLocks noChangeAspect="1"/>
          </p:cNvPicPr>
          <p:nvPr/>
        </p:nvPicPr>
        <p:blipFill>
          <a:blip r:embed="rId5"/>
          <a:stretch>
            <a:fillRect/>
          </a:stretch>
        </p:blipFill>
        <p:spPr>
          <a:xfrm>
            <a:off x="609600" y="1055163"/>
            <a:ext cx="10744200" cy="5241215"/>
          </a:xfrm>
          <a:prstGeom prst="rect">
            <a:avLst/>
          </a:prstGeom>
        </p:spPr>
      </p:pic>
      <p:pic>
        <p:nvPicPr>
          <p:cNvPr id="6" name="Recorded Sound">
            <a:hlinkClick r:id="" action="ppaction://media"/>
            <a:extLst>
              <a:ext uri="{FF2B5EF4-FFF2-40B4-BE49-F238E27FC236}">
                <a16:creationId xmlns:a16="http://schemas.microsoft.com/office/drawing/2014/main" id="{DB11FB23-026A-D2B0-66C7-47077AC9BA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991578"/>
            <a:ext cx="609600" cy="609600"/>
          </a:xfrm>
          <a:prstGeom prst="rect">
            <a:avLst/>
          </a:prstGeom>
        </p:spPr>
      </p:pic>
    </p:spTree>
    <p:extLst>
      <p:ext uri="{BB962C8B-B14F-4D97-AF65-F5344CB8AC3E}">
        <p14:creationId xmlns:p14="http://schemas.microsoft.com/office/powerpoint/2010/main" val="9925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295">
        <p159:morph option="byObject"/>
      </p:transition>
    </mc:Choice>
    <mc:Fallback xmlns="">
      <p:transition spd="slow" advTm="14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solidFill>
        </p:spPr>
        <p:txBody>
          <a:bodyPr/>
          <a:lstStyle/>
          <a:p>
            <a:r>
              <a:rPr lang="en-US" dirty="0"/>
              <a:t>Project scope</a:t>
            </a:r>
          </a:p>
        </p:txBody>
      </p:sp>
      <p:sp>
        <p:nvSpPr>
          <p:cNvPr id="5" name="Content Placeholder 4"/>
          <p:cNvSpPr>
            <a:spLocks noGrp="1"/>
          </p:cNvSpPr>
          <p:nvPr>
            <p:ph idx="1"/>
          </p:nvPr>
        </p:nvSpPr>
        <p:spPr/>
        <p:txBody>
          <a:bodyPr/>
          <a:lstStyle/>
          <a:p>
            <a:pPr lvl="1"/>
            <a:r>
              <a:rPr lang="en-US" sz="2400" dirty="0"/>
              <a:t>The major items of work include:</a:t>
            </a:r>
          </a:p>
          <a:p>
            <a:pPr lvl="2"/>
            <a:r>
              <a:rPr lang="en-US" sz="2000" dirty="0"/>
              <a:t>Replace single-span prestressed concrete box beam bridge with new structure.</a:t>
            </a:r>
          </a:p>
          <a:p>
            <a:pPr lvl="3"/>
            <a:r>
              <a:rPr lang="en-US" sz="1600" dirty="0"/>
              <a:t>Place new abutments behind existing to avoid in-stream work.</a:t>
            </a:r>
          </a:p>
          <a:p>
            <a:pPr lvl="3"/>
            <a:r>
              <a:rPr lang="en-US" sz="1600" dirty="0"/>
              <a:t>Widen for buckeye trail traffic.</a:t>
            </a:r>
          </a:p>
          <a:p>
            <a:pPr lvl="4"/>
            <a:r>
              <a:rPr lang="en-US" sz="1600" dirty="0"/>
              <a:t>Design exception for graded shoulder width anticipated.  </a:t>
            </a:r>
          </a:p>
          <a:p>
            <a:pPr lvl="2"/>
            <a:r>
              <a:rPr lang="en-US" sz="2000" dirty="0"/>
              <a:t>Soil Borings required. </a:t>
            </a:r>
          </a:p>
          <a:p>
            <a:pPr lvl="2"/>
            <a:r>
              <a:rPr lang="en-US" sz="2000" dirty="0"/>
              <a:t>Utility (aerial) relocation anticipated. </a:t>
            </a:r>
          </a:p>
          <a:p>
            <a:pPr lvl="2"/>
            <a:r>
              <a:rPr lang="en-US" sz="2000" dirty="0"/>
              <a:t>Detour SR 799 for Maintenance of Traffic. </a:t>
            </a:r>
          </a:p>
          <a:p>
            <a:pPr lvl="2"/>
            <a:endParaRPr lang="en-US" sz="2000" dirty="0"/>
          </a:p>
        </p:txBody>
      </p:sp>
      <p:sp>
        <p:nvSpPr>
          <p:cNvPr id="9" name="Footer Placeholder 8"/>
          <p:cNvSpPr>
            <a:spLocks noGrp="1"/>
          </p:cNvSpPr>
          <p:nvPr>
            <p:ph type="ftr" sz="quarter" idx="3"/>
          </p:nvPr>
        </p:nvSpPr>
        <p:spPr/>
        <p:txBody>
          <a:bodyPr>
            <a:normAutofit/>
          </a:bodyPr>
          <a:lstStyle/>
          <a:p>
            <a:pPr>
              <a:defRPr/>
            </a:pPr>
            <a:r>
              <a:rPr lang="en-US" dirty="0" err="1"/>
              <a:t>Proj</a:t>
            </a:r>
            <a:r>
              <a:rPr lang="en-US" dirty="0"/>
              <a:t>. HAS-799-5.63 PID 115056</a:t>
            </a:r>
          </a:p>
        </p:txBody>
      </p:sp>
      <p:pic>
        <p:nvPicPr>
          <p:cNvPr id="2" name="Audio 1">
            <a:hlinkClick r:id="" action="ppaction://media"/>
            <a:extLst>
              <a:ext uri="{FF2B5EF4-FFF2-40B4-BE49-F238E27FC236}">
                <a16:creationId xmlns:a16="http://schemas.microsoft.com/office/drawing/2014/main" id="{676DA255-6B12-409B-A0B9-836D401BD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945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991">
        <p159:morph option="byObject"/>
      </p:transition>
    </mc:Choice>
    <mc:Fallback xmlns="">
      <p:transition spd="slow" advTm="11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tx2"/>
          </a:solidFill>
        </p:spPr>
        <p:txBody>
          <a:bodyPr/>
          <a:lstStyle/>
          <a:p>
            <a:r>
              <a:rPr lang="en-US" dirty="0"/>
              <a:t>Consultant </a:t>
            </a:r>
            <a:r>
              <a:rPr lang="en-US" dirty="0" err="1"/>
              <a:t>Prequalifications</a:t>
            </a:r>
            <a:endParaRPr lang="en-US" dirty="0"/>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HAS-799-5.63 PID 115056</a:t>
            </a:r>
          </a:p>
        </p:txBody>
      </p:sp>
      <p:sp>
        <p:nvSpPr>
          <p:cNvPr id="2" name="Content Placeholder 1">
            <a:extLst>
              <a:ext uri="{FF2B5EF4-FFF2-40B4-BE49-F238E27FC236}">
                <a16:creationId xmlns:a16="http://schemas.microsoft.com/office/drawing/2014/main" id="{1B812E30-B129-4DE9-BE9B-6DE9EF186B2A}"/>
              </a:ext>
            </a:extLst>
          </p:cNvPr>
          <p:cNvSpPr>
            <a:spLocks noGrp="1"/>
          </p:cNvSpPr>
          <p:nvPr>
            <p:ph idx="1"/>
          </p:nvPr>
        </p:nvSpPr>
        <p:spPr/>
        <p:txBody>
          <a:bodyPr/>
          <a:lstStyle/>
          <a:p>
            <a:r>
              <a:rPr lang="en-US" sz="3200" dirty="0"/>
              <a:t>Level 1 bridge inspection</a:t>
            </a:r>
          </a:p>
          <a:p>
            <a:r>
              <a:rPr lang="en-US" sz="3200" dirty="0"/>
              <a:t>Level 2 bridge design</a:t>
            </a:r>
          </a:p>
          <a:p>
            <a:r>
              <a:rPr lang="en-US" sz="3200" dirty="0"/>
              <a:t>Non-complex roadway design</a:t>
            </a:r>
          </a:p>
          <a:p>
            <a:r>
              <a:rPr lang="en-US" sz="3200" dirty="0"/>
              <a:t>Various Environmental</a:t>
            </a:r>
          </a:p>
          <a:p>
            <a:r>
              <a:rPr lang="en-US" sz="3200" dirty="0"/>
              <a:t>Various Geotechnical</a:t>
            </a:r>
          </a:p>
          <a:p>
            <a:r>
              <a:rPr lang="en-US" sz="3200" dirty="0"/>
              <a:t>Limited R/W</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27CC135D-FE8F-4E0D-966E-A66E56C604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802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000">
        <p159:morph option="byObject"/>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9668" b="9668"/>
          <a:stretch/>
        </p:blipFill>
        <p:spPr>
          <a:xfrm>
            <a:off x="457200" y="1143000"/>
            <a:ext cx="11430000" cy="5181600"/>
          </a:xfrm>
        </p:spPr>
      </p:pic>
      <p:pic>
        <p:nvPicPr>
          <p:cNvPr id="11" name="Audio 10">
            <a:hlinkClick r:id="" action="ppaction://media"/>
            <a:extLst>
              <a:ext uri="{FF2B5EF4-FFF2-40B4-BE49-F238E27FC236}">
                <a16:creationId xmlns:a16="http://schemas.microsoft.com/office/drawing/2014/main" id="{DBA1D89B-D8B5-4511-BAD9-D39BE55C97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358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2507408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9753" b="19753"/>
          <a:stretch/>
        </p:blipFill>
        <p:spPr>
          <a:xfrm>
            <a:off x="457200" y="1143000"/>
            <a:ext cx="11430000" cy="5181600"/>
          </a:xfrm>
        </p:spPr>
      </p:pic>
    </p:spTree>
    <p:extLst>
      <p:ext uri="{BB962C8B-B14F-4D97-AF65-F5344CB8AC3E}">
        <p14:creationId xmlns:p14="http://schemas.microsoft.com/office/powerpoint/2010/main" val="1387890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theme/theme1.xml><?xml version="1.0" encoding="utf-8"?>
<a:theme xmlns:a="http://schemas.openxmlformats.org/drawingml/2006/main" name="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5D9F2B45-1A2E-48E6-B069-77357A68E907}" vid="{3AFC5C51-DE8D-4577-A74F-A9E219DAB3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opic xmlns="f78f6485-d866-47f2-8ebc-7a2b1bdbd3a3">PRESENTATIONS</Topi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8E279CDA86804FBDAAEE66E36F0FB0" ma:contentTypeVersion="1" ma:contentTypeDescription="Create a new document." ma:contentTypeScope="" ma:versionID="43202aa8ff8312f36ee1aed502b024b7">
  <xsd:schema xmlns:xsd="http://www.w3.org/2001/XMLSchema" xmlns:xs="http://www.w3.org/2001/XMLSchema" xmlns:p="http://schemas.microsoft.com/office/2006/metadata/properties" xmlns:ns2="f78f6485-d866-47f2-8ebc-7a2b1bdbd3a3" targetNamespace="http://schemas.microsoft.com/office/2006/metadata/properties" ma:root="true" ma:fieldsID="097235a341eeb17de0cae88af07512ad" ns2:_="">
    <xsd:import namespace="f78f6485-d866-47f2-8ebc-7a2b1bdbd3a3"/>
    <xsd:element name="properties">
      <xsd:complexType>
        <xsd:sequence>
          <xsd:element name="documentManagement">
            <xsd:complexType>
              <xsd:all>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f6485-d866-47f2-8ebc-7a2b1bdbd3a3"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simpleType>
        <xsd:union memberTypes="dms:Text">
          <xsd:simpleType>
            <xsd:restriction base="dms:Choice">
              <xsd:enumeration value="CALENDARS"/>
              <xsd:enumeration value="OFFER LETTERS"/>
              <xsd:enumeration value="PRESENTATIONS"/>
              <xsd:enumeration value="MISCELLANEOU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BC61EB-F99C-416A-973D-C48194527162}">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78f6485-d866-47f2-8ebc-7a2b1bdbd3a3"/>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BC1191A9-0F67-4A7E-B545-5B62BDB921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f6485-d866-47f2-8ebc-7a2b1bdbd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74D340-8406-4DD4-A627-F9B13BC4C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ODOT-16by9 Dark Template</Template>
  <TotalTime>523</TotalTime>
  <Words>586</Words>
  <Application>Microsoft Office PowerPoint</Application>
  <PresentationFormat>Widescreen</PresentationFormat>
  <Paragraphs>65</Paragraphs>
  <Slides>13</Slides>
  <Notes>13</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Courier New</vt:lpstr>
      <vt:lpstr>Georgia</vt:lpstr>
      <vt:lpstr>Trebuchet MS</vt:lpstr>
      <vt:lpstr>ODOT Master - Business Card Look</vt:lpstr>
      <vt:lpstr>May 2024 Programmatic  D11 Proj.: HAS-799-5.63   pid 115056</vt:lpstr>
      <vt:lpstr>HAS-799-5.63  PID 115056</vt:lpstr>
      <vt:lpstr>Available project information</vt:lpstr>
      <vt:lpstr>TIMS MAPPING</vt:lpstr>
      <vt:lpstr>Project scope</vt:lpstr>
      <vt:lpstr>Consultant Prequalifications</vt:lpstr>
      <vt:lpstr>Field Photos</vt:lpstr>
      <vt:lpstr>Field Photos</vt:lpstr>
      <vt:lpstr>Field Photos</vt:lpstr>
      <vt:lpstr>Field Photos</vt:lpstr>
      <vt:lpstr>Field Photos</vt:lpstr>
      <vt:lpstr>Field Photos</vt:lpstr>
      <vt:lpstr>Thank you</vt:lpstr>
    </vt:vector>
  </TitlesOfParts>
  <Company>Ohio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 2022 Programmatic D11 Proj.: bel-7-22.16</dc:title>
  <dc:creator>Trivoli, Raymond</dc:creator>
  <cp:lastModifiedBy>Debolt, Eric</cp:lastModifiedBy>
  <cp:revision>44</cp:revision>
  <cp:lastPrinted>2023-11-09T14:53:56Z</cp:lastPrinted>
  <dcterms:created xsi:type="dcterms:W3CDTF">2021-08-30T10:30:33Z</dcterms:created>
  <dcterms:modified xsi:type="dcterms:W3CDTF">2023-11-27T18:54:45Z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0x010100108E279CDA86804FBDAAEE66E36F0FB0</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