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14"/>
  </p:notesMasterIdLst>
  <p:sldIdLst>
    <p:sldId id="256" r:id="rId3"/>
    <p:sldId id="257" r:id="rId4"/>
    <p:sldId id="261" r:id="rId5"/>
    <p:sldId id="258" r:id="rId6"/>
    <p:sldId id="264" r:id="rId7"/>
    <p:sldId id="265" r:id="rId8"/>
    <p:sldId id="260" r:id="rId9"/>
    <p:sldId id="269" r:id="rId10"/>
    <p:sldId id="267" r:id="rId11"/>
    <p:sldId id="270" r:id="rId12"/>
    <p:sldId id="263" r:id="rId1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235" autoAdjust="0"/>
  </p:normalViewPr>
  <p:slideViewPr>
    <p:cSldViewPr snapToGrid="0">
      <p:cViewPr varScale="1">
        <p:scale>
          <a:sx n="90" d="100"/>
          <a:sy n="90" d="100"/>
        </p:scale>
        <p:origin x="13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A97C2944-DC95-40BE-BE68-BC2D4B3FF5FA}" type="datetimeFigureOut">
              <a:rPr lang="en-US" smtClean="0"/>
              <a:t>12/11/2025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81185B66-F127-4E06-895C-932E966749D9}" type="slidenum">
              <a:rPr lang="en-US" smtClean="0"/>
              <a:t>‹#›</a:t>
            </a:fld>
            <a:endParaRPr lang="en-US"/>
          </a:p>
        </p:txBody>
      </p:sp>
    </p:spTree>
    <p:extLst>
      <p:ext uri="{BB962C8B-B14F-4D97-AF65-F5344CB8AC3E}">
        <p14:creationId xmlns:p14="http://schemas.microsoft.com/office/powerpoint/2010/main" val="1572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This presentation will provide an overview of the subject project that will be placed on the upcoming programmatic selection for consultant design services. </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a:t>
            </a:fld>
            <a:endParaRPr lang="en-US"/>
          </a:p>
        </p:txBody>
      </p:sp>
    </p:spTree>
    <p:extLst>
      <p:ext uri="{BB962C8B-B14F-4D97-AF65-F5344CB8AC3E}">
        <p14:creationId xmlns:p14="http://schemas.microsoft.com/office/powerpoint/2010/main" val="2193146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Thank you for watching this video.  Visit the ftp site for more photos and information.  Please remember that changes to this information and the detailed scope of work are possible.  Review the information in SAFE prior to submitting your LOI.  </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10</a:t>
            </a:fld>
            <a:endParaRPr lang="en-US"/>
          </a:p>
        </p:txBody>
      </p:sp>
    </p:spTree>
    <p:extLst>
      <p:ext uri="{BB962C8B-B14F-4D97-AF65-F5344CB8AC3E}">
        <p14:creationId xmlns:p14="http://schemas.microsoft.com/office/powerpoint/2010/main" val="2666987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11</a:t>
            </a:fld>
            <a:endParaRPr lang="en-US"/>
          </a:p>
        </p:txBody>
      </p:sp>
    </p:spTree>
    <p:extLst>
      <p:ext uri="{BB962C8B-B14F-4D97-AF65-F5344CB8AC3E}">
        <p14:creationId xmlns:p14="http://schemas.microsoft.com/office/powerpoint/2010/main" val="328898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project will replace the timber slab bridge carrying SR 646 over Salem Creek.</a:t>
            </a:r>
          </a:p>
        </p:txBody>
      </p:sp>
      <p:sp>
        <p:nvSpPr>
          <p:cNvPr id="4" name="Slide Number Placeholder 3"/>
          <p:cNvSpPr>
            <a:spLocks noGrp="1"/>
          </p:cNvSpPr>
          <p:nvPr>
            <p:ph type="sldNum" sz="quarter" idx="5"/>
          </p:nvPr>
        </p:nvSpPr>
        <p:spPr/>
        <p:txBody>
          <a:bodyPr/>
          <a:lstStyle/>
          <a:p>
            <a:fld id="{81185B66-F127-4E06-895C-932E966749D9}" type="slidenum">
              <a:rPr lang="en-US" smtClean="0"/>
              <a:t>2</a:t>
            </a:fld>
            <a:endParaRPr lang="en-US"/>
          </a:p>
        </p:txBody>
      </p:sp>
    </p:spTree>
    <p:extLst>
      <p:ext uri="{BB962C8B-B14F-4D97-AF65-F5344CB8AC3E}">
        <p14:creationId xmlns:p14="http://schemas.microsoft.com/office/powerpoint/2010/main" val="3656346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Additional project information is available on the District 11 ftp site, at the link shown on your screen.  The Project Initiation Package document, along with a more complete and detailed scope of work will be released through The ODOT Scope and Fee System (or SAFE) at the request for LOIs.  All information on the FTP site is subject to change.  Ensure you review the ftp site and the information in SAFE before completing your LOI for this project.</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3</a:t>
            </a:fld>
            <a:endParaRPr lang="en-US"/>
          </a:p>
        </p:txBody>
      </p:sp>
    </p:spTree>
    <p:extLst>
      <p:ext uri="{BB962C8B-B14F-4D97-AF65-F5344CB8AC3E}">
        <p14:creationId xmlns:p14="http://schemas.microsoft.com/office/powerpoint/2010/main" val="206394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Here is an image showing the anticipated project limits from ODOT’s TIMS application.</a:t>
            </a:r>
          </a:p>
        </p:txBody>
      </p:sp>
      <p:sp>
        <p:nvSpPr>
          <p:cNvPr id="4" name="Slide Number Placeholder 3"/>
          <p:cNvSpPr>
            <a:spLocks noGrp="1"/>
          </p:cNvSpPr>
          <p:nvPr>
            <p:ph type="sldNum" sz="quarter" idx="5"/>
          </p:nvPr>
        </p:nvSpPr>
        <p:spPr/>
        <p:txBody>
          <a:bodyPr/>
          <a:lstStyle/>
          <a:p>
            <a:fld id="{81185B66-F127-4E06-895C-932E966749D9}" type="slidenum">
              <a:rPr lang="en-US" smtClean="0"/>
              <a:t>4</a:t>
            </a:fld>
            <a:endParaRPr lang="en-US"/>
          </a:p>
        </p:txBody>
      </p:sp>
    </p:spTree>
    <p:extLst>
      <p:ext uri="{BB962C8B-B14F-4D97-AF65-F5344CB8AC3E}">
        <p14:creationId xmlns:p14="http://schemas.microsoft.com/office/powerpoint/2010/main" val="504214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major scope items are listed here.  An updated and more complete list will be released in SAFE at the beginning of the LOI process.</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5</a:t>
            </a:fld>
            <a:endParaRPr lang="en-US"/>
          </a:p>
        </p:txBody>
      </p:sp>
    </p:spTree>
    <p:extLst>
      <p:ext uri="{BB962C8B-B14F-4D97-AF65-F5344CB8AC3E}">
        <p14:creationId xmlns:p14="http://schemas.microsoft.com/office/powerpoint/2010/main" val="3943153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consultant prequalification's required for this project are shown here.</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6</a:t>
            </a:fld>
            <a:endParaRPr lang="en-US"/>
          </a:p>
        </p:txBody>
      </p:sp>
    </p:spTree>
    <p:extLst>
      <p:ext uri="{BB962C8B-B14F-4D97-AF65-F5344CB8AC3E}">
        <p14:creationId xmlns:p14="http://schemas.microsoft.com/office/powerpoint/2010/main" val="2543537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following slides will show you some of the scoping field visit photos, to illustrate how the District arrived at the current scope of work.  More photos are available on the ftp site shown earlier.</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7</a:t>
            </a:fld>
            <a:endParaRPr lang="en-US"/>
          </a:p>
        </p:txBody>
      </p:sp>
    </p:spTree>
    <p:extLst>
      <p:ext uri="{BB962C8B-B14F-4D97-AF65-F5344CB8AC3E}">
        <p14:creationId xmlns:p14="http://schemas.microsoft.com/office/powerpoint/2010/main" val="383239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8</a:t>
            </a:fld>
            <a:endParaRPr lang="en-US"/>
          </a:p>
        </p:txBody>
      </p:sp>
    </p:spTree>
    <p:extLst>
      <p:ext uri="{BB962C8B-B14F-4D97-AF65-F5344CB8AC3E}">
        <p14:creationId xmlns:p14="http://schemas.microsoft.com/office/powerpoint/2010/main" val="958882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9</a:t>
            </a:fld>
            <a:endParaRPr lang="en-US"/>
          </a:p>
        </p:txBody>
      </p:sp>
    </p:spTree>
    <p:extLst>
      <p:ext uri="{BB962C8B-B14F-4D97-AF65-F5344CB8AC3E}">
        <p14:creationId xmlns:p14="http://schemas.microsoft.com/office/powerpoint/2010/main" val="29392847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20" name="Rectangle 2"/>
          <p:cNvSpPr>
            <a:spLocks noGrp="1" noChangeArrowheads="1"/>
          </p:cNvSpPr>
          <p:nvPr>
            <p:ph type="title"/>
          </p:nvPr>
        </p:nvSpPr>
        <p:spPr bwMode="auto">
          <a:xfrm>
            <a:off x="871538" y="282202"/>
            <a:ext cx="11320272" cy="914400"/>
          </a:xfrm>
          <a:prstGeom prst="rect">
            <a:avLst/>
          </a:prstGeom>
          <a:noFill/>
          <a:ln w="9525">
            <a:noFill/>
            <a:miter lim="800000"/>
            <a:headEnd/>
            <a:tailEnd/>
          </a:ln>
        </p:spPr>
        <p:txBody>
          <a:bodyPr vert="horz" wrap="square" lIns="0" tIns="91440" rIns="0" bIns="91440" numCol="1" anchor="ctr" anchorCtr="0" compatLnSpc="1">
            <a:prstTxWarp prst="textNoShape">
              <a:avLst/>
            </a:prstTxWarp>
          </a:bodyPr>
          <a:lstStyle>
            <a:lvl1pPr algn="l">
              <a:defRPr sz="4000" b="1" cap="all" baseline="0">
                <a:solidFill>
                  <a:schemeClr val="tx2"/>
                </a:solidFill>
                <a:latin typeface="+mj-lt"/>
              </a:defRPr>
            </a:lvl1pPr>
          </a:lstStyle>
          <a:p>
            <a:pPr lvl="0"/>
            <a:r>
              <a:rPr lang="en-US"/>
              <a:t>Click to edit Master title style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600200"/>
            <a:ext cx="12172950" cy="3657600"/>
          </a:xfrm>
          <a:prstGeom prst="rect">
            <a:avLst/>
          </a:prstGeom>
        </p:spPr>
      </p:pic>
      <p:sp>
        <p:nvSpPr>
          <p:cNvPr id="3" name="Rectangle 2"/>
          <p:cNvSpPr/>
          <p:nvPr/>
        </p:nvSpPr>
        <p:spPr>
          <a:xfrm>
            <a:off x="871538" y="1295400"/>
            <a:ext cx="11320462" cy="1488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7DA2CB8-1163-EBCF-BC86-6E5BA0289D54}"/>
              </a:ext>
            </a:extLst>
          </p:cNvPr>
          <p:cNvSpPr>
            <a:spLocks noGrp="1"/>
          </p:cNvSpPr>
          <p:nvPr>
            <p:ph sz="quarter" idx="11" hasCustomPrompt="1"/>
          </p:nvPr>
        </p:nvSpPr>
        <p:spPr>
          <a:xfrm>
            <a:off x="871538" y="5413738"/>
            <a:ext cx="5346001" cy="1291328"/>
          </a:xfrm>
        </p:spPr>
        <p:txBody>
          <a:bodyPr/>
          <a:lstStyle>
            <a:lvl1pPr marL="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1pPr>
            <a:lvl2pPr marL="4572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2pPr>
            <a:lvl3pPr marL="9144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3pPr>
            <a:lvl4pPr marL="1371600" indent="0">
              <a:buFont typeface="Arial" panose="020B0604020202020204" pitchFamily="34" charset="0"/>
              <a:buNone/>
              <a:defRPr/>
            </a:lvl4pPr>
            <a:lvl5pPr marL="2005013" indent="0">
              <a:buFont typeface="Arial" panose="020B0604020202020204" pitchFamily="34" charset="0"/>
              <a:buNone/>
              <a:defRPr/>
            </a:lvl5pPr>
          </a:lstStyle>
          <a:p>
            <a:pPr lvl="0"/>
            <a:r>
              <a:rPr lang="en-US" dirty="0"/>
              <a:t>Name, Title</a:t>
            </a:r>
          </a:p>
          <a:p>
            <a:pPr lvl="0"/>
            <a:r>
              <a:rPr lang="en-US" dirty="0"/>
              <a:t>Second level</a:t>
            </a:r>
          </a:p>
        </p:txBody>
      </p:sp>
      <p:pic>
        <p:nvPicPr>
          <p:cNvPr id="13" name="Graphic 4">
            <a:extLst>
              <a:ext uri="{FF2B5EF4-FFF2-40B4-BE49-F238E27FC236}">
                <a16:creationId xmlns:a16="http://schemas.microsoft.com/office/drawing/2014/main" id="{465E78BE-11CE-EC59-8EF6-536CFEDB39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15200" y="5397260"/>
            <a:ext cx="4517262" cy="1149346"/>
          </a:xfrm>
          <a:prstGeom prst="rect">
            <a:avLst/>
          </a:prstGeom>
        </p:spPr>
      </p:pic>
      <p:cxnSp>
        <p:nvCxnSpPr>
          <p:cNvPr id="14" name="Straight Connector 13">
            <a:extLst>
              <a:ext uri="{FF2B5EF4-FFF2-40B4-BE49-F238E27FC236}">
                <a16:creationId xmlns:a16="http://schemas.microsoft.com/office/drawing/2014/main" id="{B5F58DC0-BD1A-E78F-C641-15F30D4CF708}"/>
              </a:ext>
            </a:extLst>
          </p:cNvPr>
          <p:cNvCxnSpPr>
            <a:cxnSpLocks/>
          </p:cNvCxnSpPr>
          <p:nvPr/>
        </p:nvCxnSpPr>
        <p:spPr>
          <a:xfrm flipV="1">
            <a:off x="0" y="5257800"/>
            <a:ext cx="6858000" cy="1438"/>
          </a:xfrm>
          <a:prstGeom prst="line">
            <a:avLst/>
          </a:prstGeom>
          <a:ln w="2222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49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idx="1" hasCustomPrompt="1"/>
          </p:nvPr>
        </p:nvSpPr>
        <p:spPr>
          <a:xfrm>
            <a:off x="609600" y="2209800"/>
            <a:ext cx="10871200" cy="38100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609600" y="1447800"/>
            <a:ext cx="110744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334246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6"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76238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56019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4240331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1"/>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33298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5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Blank - no foote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1D98DB5-042F-46ED-2E28-F808C57195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3" name="Title 1">
            <a:extLst>
              <a:ext uri="{FF2B5EF4-FFF2-40B4-BE49-F238E27FC236}">
                <a16:creationId xmlns:a16="http://schemas.microsoft.com/office/drawing/2014/main" id="{E775399A-A89D-CE24-F626-E135C93720B4}"/>
              </a:ext>
            </a:extLst>
          </p:cNvPr>
          <p:cNvSpPr>
            <a:spLocks noGrp="1"/>
          </p:cNvSpPr>
          <p:nvPr>
            <p:ph type="title"/>
          </p:nvPr>
        </p:nvSpPr>
        <p:spPr>
          <a:xfrm>
            <a:off x="2117379" y="4029075"/>
            <a:ext cx="7957243" cy="1143000"/>
          </a:xfrm>
        </p:spPr>
        <p:txBody>
          <a:bodyPr anchor="ctr" anchorCtr="0"/>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17482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pening ORD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E0589D1-469C-2E5E-3640-C40D233233A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69804" y="2233604"/>
            <a:ext cx="7252392" cy="1454463"/>
          </a:xfrm>
          <a:prstGeom prst="rect">
            <a:avLst/>
          </a:prstGeom>
        </p:spPr>
      </p:pic>
      <p:sp>
        <p:nvSpPr>
          <p:cNvPr id="3" name="Text Placeholder 4">
            <a:extLst>
              <a:ext uri="{FF2B5EF4-FFF2-40B4-BE49-F238E27FC236}">
                <a16:creationId xmlns:a16="http://schemas.microsoft.com/office/drawing/2014/main" id="{A38C0130-7770-1F66-2E30-8B776BCC14A9}"/>
              </a:ext>
            </a:extLst>
          </p:cNvPr>
          <p:cNvSpPr>
            <a:spLocks noGrp="1"/>
          </p:cNvSpPr>
          <p:nvPr>
            <p:ph type="body" sz="quarter" idx="10"/>
          </p:nvPr>
        </p:nvSpPr>
        <p:spPr>
          <a:xfrm>
            <a:off x="1851819" y="4212057"/>
            <a:ext cx="8488363" cy="759994"/>
          </a:xfrm>
          <a:prstGeom prst="rect">
            <a:avLst/>
          </a:prstGeom>
        </p:spPr>
        <p:txBody>
          <a:bodyPr/>
          <a:lstStyle>
            <a:lvl1pPr marL="0" indent="0" algn="ctr">
              <a:buNone/>
              <a:defRPr lang="en-US" sz="4000" b="1" kern="1200" cap="all" baseline="0" dirty="0" smtClean="0">
                <a:solidFill>
                  <a:schemeClr val="tx2"/>
                </a:solidFill>
                <a:latin typeface="Source Sans 3 Black" panose="020B0303030403020204" pitchFamily="34" charset="0"/>
                <a:ea typeface="+mj-ea"/>
                <a:cs typeface="+mj-cs"/>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877064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Proj. HAS-646-20.30 PID 122316</a:t>
            </a:r>
          </a:p>
        </p:txBody>
      </p:sp>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1009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useBgFill="1">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C720EB16-BF7B-D15C-8857-3283B327F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317727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tx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Proj. HAS-646-20.30 PID 122316</a:t>
            </a:r>
          </a:p>
        </p:txBody>
      </p:sp>
    </p:spTree>
    <p:extLst>
      <p:ext uri="{BB962C8B-B14F-4D97-AF65-F5344CB8AC3E}">
        <p14:creationId xmlns:p14="http://schemas.microsoft.com/office/powerpoint/2010/main" val="2697340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Proj. HAS-646-20.30 PID 122316</a:t>
            </a:r>
          </a:p>
        </p:txBody>
      </p:sp>
    </p:spTree>
    <p:extLst>
      <p:ext uri="{BB962C8B-B14F-4D97-AF65-F5344CB8AC3E}">
        <p14:creationId xmlns:p14="http://schemas.microsoft.com/office/powerpoint/2010/main" val="2903632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a:solidFill>
            <a:schemeClr val="tx2"/>
          </a:solidFill>
        </p:spPr>
        <p:txBody>
          <a:bodyPr anchor="ctr" anchorCtr="0"/>
          <a:lstStyle>
            <a:lvl1pPr algn="ctr">
              <a:defRPr>
                <a:solidFill>
                  <a:schemeClr val="bg1"/>
                </a:solidFill>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Proj. HAS-646-20.30 PID 122316</a:t>
            </a:r>
          </a:p>
        </p:txBody>
      </p:sp>
    </p:spTree>
    <p:extLst>
      <p:ext uri="{BB962C8B-B14F-4D97-AF65-F5344CB8AC3E}">
        <p14:creationId xmlns:p14="http://schemas.microsoft.com/office/powerpoint/2010/main" val="2868894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4_Blank - no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0EF6B84-12B7-2685-6CB8-73C1CDEEAB7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90386" y="1533998"/>
            <a:ext cx="5011228" cy="379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35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05B0-D3C5-4A21-362F-81763DCE39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601B65-7108-076A-C8AE-9529BE9FB5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09A5D21-168E-BC0F-2B2B-1CBF9BED0F6F}"/>
              </a:ext>
            </a:extLst>
          </p:cNvPr>
          <p:cNvSpPr>
            <a:spLocks noGrp="1"/>
          </p:cNvSpPr>
          <p:nvPr>
            <p:ph type="ftr" sz="quarter" idx="11"/>
          </p:nvPr>
        </p:nvSpPr>
        <p:spPr/>
        <p:txBody>
          <a:bodyPr/>
          <a:lstStyle/>
          <a:p>
            <a:r>
              <a:rPr lang="en-US"/>
              <a:t>Proj. HAS-646-20.30 PID 122316</a:t>
            </a:r>
          </a:p>
        </p:txBody>
      </p:sp>
    </p:spTree>
    <p:extLst>
      <p:ext uri="{BB962C8B-B14F-4D97-AF65-F5344CB8AC3E}">
        <p14:creationId xmlns:p14="http://schemas.microsoft.com/office/powerpoint/2010/main" val="329100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DF595AF-0FA1-68F0-2246-88E83D1724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6" name="Title 1">
            <a:extLst>
              <a:ext uri="{FF2B5EF4-FFF2-40B4-BE49-F238E27FC236}">
                <a16:creationId xmlns:a16="http://schemas.microsoft.com/office/drawing/2014/main" id="{4BA09CDE-6C31-3D6D-4A44-62E28F312A51}"/>
              </a:ext>
            </a:extLst>
          </p:cNvPr>
          <p:cNvSpPr>
            <a:spLocks noGrp="1"/>
          </p:cNvSpPr>
          <p:nvPr>
            <p:ph type="title"/>
          </p:nvPr>
        </p:nvSpPr>
        <p:spPr>
          <a:xfrm>
            <a:off x="2117379" y="4029075"/>
            <a:ext cx="7957243" cy="1143000"/>
          </a:xfrm>
        </p:spPr>
        <p:txBody>
          <a:bodyPr anchor="ctr" anchorCtr="0"/>
          <a:lstStyle>
            <a:lvl1pPr algn="ctr">
              <a:defRPr/>
            </a:lvl1pPr>
          </a:lstStyle>
          <a:p>
            <a:r>
              <a:rPr lang="en-US" dirty="0"/>
              <a:t>Click to edit Master title style</a:t>
            </a:r>
          </a:p>
        </p:txBody>
      </p:sp>
      <p:pic>
        <p:nvPicPr>
          <p:cNvPr id="7" name="Picture 6">
            <a:extLst>
              <a:ext uri="{FF2B5EF4-FFF2-40B4-BE49-F238E27FC236}">
                <a16:creationId xmlns:a16="http://schemas.microsoft.com/office/drawing/2014/main" id="{E0DF3E7C-467D-A246-F8E6-AB0B53CA9C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pic>
        <p:nvPicPr>
          <p:cNvPr id="8" name="Picture 7">
            <a:extLst>
              <a:ext uri="{FF2B5EF4-FFF2-40B4-BE49-F238E27FC236}">
                <a16:creationId xmlns:a16="http://schemas.microsoft.com/office/drawing/2014/main" id="{7FA012E0-1964-D732-4198-90570522B8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a:off x="0" y="6417732"/>
            <a:ext cx="12192000" cy="440267"/>
          </a:xfrm>
          <a:prstGeom prst="rect">
            <a:avLst/>
          </a:prstGeom>
        </p:spPr>
      </p:pic>
    </p:spTree>
    <p:extLst>
      <p:ext uri="{BB962C8B-B14F-4D97-AF65-F5344CB8AC3E}">
        <p14:creationId xmlns:p14="http://schemas.microsoft.com/office/powerpoint/2010/main" val="101423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Proj. HAS-646-20.30 PID 122316</a:t>
            </a:r>
          </a:p>
        </p:txBody>
      </p:sp>
    </p:spTree>
    <p:extLst>
      <p:ext uri="{BB962C8B-B14F-4D97-AF65-F5344CB8AC3E}">
        <p14:creationId xmlns:p14="http://schemas.microsoft.com/office/powerpoint/2010/main" val="2602345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Proj. HAS-646-20.30 PID 122316</a:t>
            </a:r>
          </a:p>
        </p:txBody>
      </p:sp>
    </p:spTree>
    <p:extLst>
      <p:ext uri="{BB962C8B-B14F-4D97-AF65-F5344CB8AC3E}">
        <p14:creationId xmlns:p14="http://schemas.microsoft.com/office/powerpoint/2010/main" val="651314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6"/>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Proj. HAS-646-20.30 PID 122316</a:t>
            </a:r>
          </a:p>
        </p:txBody>
      </p:sp>
    </p:spTree>
    <p:extLst>
      <p:ext uri="{BB962C8B-B14F-4D97-AF65-F5344CB8AC3E}">
        <p14:creationId xmlns:p14="http://schemas.microsoft.com/office/powerpoint/2010/main" val="2418282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14400"/>
          </a:xfrm>
          <a:solidFill>
            <a:schemeClr val="accent1"/>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Proj. HAS-646-20.30 PID 122316</a:t>
            </a:r>
          </a:p>
        </p:txBody>
      </p:sp>
    </p:spTree>
    <p:extLst>
      <p:ext uri="{BB962C8B-B14F-4D97-AF65-F5344CB8AC3E}">
        <p14:creationId xmlns:p14="http://schemas.microsoft.com/office/powerpoint/2010/main" val="406277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36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1" hasCustomPrompt="1"/>
          </p:nvPr>
        </p:nvSpPr>
        <p:spPr>
          <a:xfrm>
            <a:off x="609600" y="1447800"/>
            <a:ext cx="10972800" cy="609600"/>
          </a:xfrm>
        </p:spPr>
        <p:txBody>
          <a:bodyPr/>
          <a:lstStyle>
            <a:lvl1pPr algn="ctr">
              <a:buNone/>
              <a:defRPr sz="2400" b="1" i="1" u="sng" baseline="0">
                <a:latin typeface="+mn-lt"/>
              </a:defRPr>
            </a:lvl1pPr>
          </a:lstStyle>
          <a:p>
            <a:pPr lvl="0"/>
            <a:r>
              <a:rPr lang="en-US" sz="2400" b="1" i="1" u="sng" dirty="0">
                <a:latin typeface="+mj-lt"/>
              </a:rPr>
              <a:t>Subtitle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Proj. HAS-646-20.30 PID 122316</a:t>
            </a:r>
          </a:p>
        </p:txBody>
      </p:sp>
    </p:spTree>
    <p:extLst>
      <p:ext uri="{BB962C8B-B14F-4D97-AF65-F5344CB8AC3E}">
        <p14:creationId xmlns:p14="http://schemas.microsoft.com/office/powerpoint/2010/main" val="388639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a:t>Click to edit Master title style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Proj. HAS-646-20.30 PID 122316</a:t>
            </a:r>
          </a:p>
        </p:txBody>
      </p:sp>
    </p:spTree>
    <p:extLst>
      <p:ext uri="{BB962C8B-B14F-4D97-AF65-F5344CB8AC3E}">
        <p14:creationId xmlns:p14="http://schemas.microsoft.com/office/powerpoint/2010/main" val="1746164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p:ph idx="1" hasCustomPrompt="1"/>
          </p:nvPr>
        </p:nvSpPr>
        <p:spPr>
          <a:xfrm>
            <a:off x="914400" y="1524000"/>
            <a:ext cx="10363200" cy="44958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141670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6.png"/><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883920" y="1143000"/>
            <a:ext cx="1042416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Proj. HAS-646-20.30 PID 122316</a:t>
            </a:r>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spTree>
    <p:extLst>
      <p:ext uri="{BB962C8B-B14F-4D97-AF65-F5344CB8AC3E}">
        <p14:creationId xmlns:p14="http://schemas.microsoft.com/office/powerpoint/2010/main" val="3059052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dt="0"/>
  <p:txStyles>
    <p:titleStyle>
      <a:lvl1pPr algn="l" rtl="0" eaLnBrk="1" fontAlgn="base" hangingPunct="1">
        <a:spcBef>
          <a:spcPct val="0"/>
        </a:spcBef>
        <a:spcAft>
          <a:spcPct val="0"/>
        </a:spcAft>
        <a:defRPr sz="3600" b="1"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Proj. HAS-646-20.30 PID 122316</a:t>
            </a:r>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pic>
        <p:nvPicPr>
          <p:cNvPr id="3" name="Picture 2">
            <a:extLst>
              <a:ext uri="{FF2B5EF4-FFF2-40B4-BE49-F238E27FC236}">
                <a16:creationId xmlns:a16="http://schemas.microsoft.com/office/drawing/2014/main" id="{3326E504-3420-A305-158E-F7229ED45D5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4235654875"/>
      </p:ext>
    </p:extLst>
  </p:cSld>
  <p:clrMap bg1="lt1" tx1="dk1" bg2="lt2" tx2="dk2" accent1="accent1" accent2="accent2" accent3="accent3" accent4="accent4" accent5="accent5" accent6="accent6" hlink="hlink" folHlink="folHlink"/>
  <p:sldLayoutIdLst>
    <p:sldLayoutId id="2147483699" r:id="rId1"/>
    <p:sldLayoutId id="2147483685" r:id="rId2"/>
    <p:sldLayoutId id="2147483701" r:id="rId3"/>
    <p:sldLayoutId id="2147483690" r:id="rId4"/>
    <p:sldLayoutId id="2147483700" r:id="rId5"/>
    <p:sldLayoutId id="2147483697" r:id="rId6"/>
    <p:sldLayoutId id="2147483698" r:id="rId7"/>
    <p:sldLayoutId id="2147483702" r:id="rId8"/>
  </p:sldLayoutIdLst>
  <p:hf sldNum="0" hdr="0" dt="0"/>
  <p:txStyles>
    <p:titleStyle>
      <a:lvl1pPr algn="l" rtl="0" eaLnBrk="1" fontAlgn="base" hangingPunct="1">
        <a:spcBef>
          <a:spcPct val="0"/>
        </a:spcBef>
        <a:spcAft>
          <a:spcPct val="0"/>
        </a:spcAft>
        <a:defRPr sz="3600" b="1" cap="all" normalizeH="0" baseline="0">
          <a:solidFill>
            <a:schemeClr val="tx2"/>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hyperlink" Target="https://ftp.dot.state.oh.us/pub/Districts/D11/122313"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BC6F-7BDD-D485-2FB0-B99990C3A6D9}"/>
              </a:ext>
            </a:extLst>
          </p:cNvPr>
          <p:cNvSpPr>
            <a:spLocks noGrp="1"/>
          </p:cNvSpPr>
          <p:nvPr>
            <p:ph type="title"/>
          </p:nvPr>
        </p:nvSpPr>
        <p:spPr/>
        <p:txBody>
          <a:bodyPr/>
          <a:lstStyle/>
          <a:p>
            <a:r>
              <a:rPr lang="en-US" dirty="0"/>
              <a:t>January 2026 Programmatic </a:t>
            </a:r>
          </a:p>
        </p:txBody>
      </p:sp>
      <p:sp>
        <p:nvSpPr>
          <p:cNvPr id="3" name="Content Placeholder 2">
            <a:extLst>
              <a:ext uri="{FF2B5EF4-FFF2-40B4-BE49-F238E27FC236}">
                <a16:creationId xmlns:a16="http://schemas.microsoft.com/office/drawing/2014/main" id="{FEC6617F-8590-22CB-52A1-8EE5DC6538D1}"/>
              </a:ext>
            </a:extLst>
          </p:cNvPr>
          <p:cNvSpPr>
            <a:spLocks noGrp="1"/>
          </p:cNvSpPr>
          <p:nvPr>
            <p:ph sz="quarter" idx="11"/>
          </p:nvPr>
        </p:nvSpPr>
        <p:spPr/>
        <p:txBody>
          <a:bodyPr/>
          <a:lstStyle/>
          <a:p>
            <a:r>
              <a:rPr lang="en-US" dirty="0"/>
              <a:t>D11 </a:t>
            </a:r>
            <a:r>
              <a:rPr lang="en-US" dirty="0" err="1"/>
              <a:t>Proj</a:t>
            </a:r>
            <a:r>
              <a:rPr lang="en-US" dirty="0"/>
              <a:t>.: HAS-646-20.30 PID 122313</a:t>
            </a:r>
          </a:p>
        </p:txBody>
      </p:sp>
      <p:pic>
        <p:nvPicPr>
          <p:cNvPr id="6" name="Recorded Sound">
            <a:hlinkClick r:id="" action="ppaction://media"/>
            <a:extLst>
              <a:ext uri="{FF2B5EF4-FFF2-40B4-BE49-F238E27FC236}">
                <a16:creationId xmlns:a16="http://schemas.microsoft.com/office/drawing/2014/main" id="{6FDFE794-AA26-E7E0-849D-02AC2B9FDA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15662" y="434602"/>
            <a:ext cx="609600" cy="609600"/>
          </a:xfrm>
          <a:prstGeom prst="rect">
            <a:avLst/>
          </a:prstGeom>
        </p:spPr>
      </p:pic>
    </p:spTree>
    <p:extLst>
      <p:ext uri="{BB962C8B-B14F-4D97-AF65-F5344CB8AC3E}">
        <p14:creationId xmlns:p14="http://schemas.microsoft.com/office/powerpoint/2010/main" val="3414627438"/>
      </p:ext>
    </p:extLst>
  </p:cSld>
  <p:clrMapOvr>
    <a:masterClrMapping/>
  </p:clrMapOvr>
  <mc:AlternateContent xmlns:mc="http://schemas.openxmlformats.org/markup-compatibility/2006" xmlns:p14="http://schemas.microsoft.com/office/powerpoint/2010/main">
    <mc:Choice Requires="p14">
      <p:transition spd="slow" p14:dur="2000" advTm="10946"/>
    </mc:Choice>
    <mc:Fallback xmlns="">
      <p:transition spd="slow" advTm="10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34" objId="6"/>
        <p14:stopEvt time="10946" objId="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Thank you</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a:t>Proj. HAS-646-20.30 PID 122316</a:t>
            </a:r>
            <a:endParaRPr lang="en-US" dirty="0"/>
          </a:p>
        </p:txBody>
      </p:sp>
      <p:sp>
        <p:nvSpPr>
          <p:cNvPr id="6" name="Content Placeholder 5">
            <a:extLst>
              <a:ext uri="{FF2B5EF4-FFF2-40B4-BE49-F238E27FC236}">
                <a16:creationId xmlns:a16="http://schemas.microsoft.com/office/drawing/2014/main" id="{6F98AE43-AF56-FC11-6B3F-C5E6300931D4}"/>
              </a:ext>
            </a:extLst>
          </p:cNvPr>
          <p:cNvSpPr>
            <a:spLocks noGrp="1"/>
          </p:cNvSpPr>
          <p:nvPr>
            <p:ph idx="1"/>
          </p:nvPr>
        </p:nvSpPr>
        <p:spPr/>
        <p:txBody>
          <a:bodyPr/>
          <a:lstStyle/>
          <a:p>
            <a:r>
              <a:rPr lang="en-US" sz="4000" dirty="0"/>
              <a:t>Additional photos are available on the FTP Site link provided earlier in the presentation.</a:t>
            </a:r>
          </a:p>
          <a:p>
            <a:r>
              <a:rPr lang="en-US" sz="4000" dirty="0"/>
              <a:t>Thank you for watching this video presentation for </a:t>
            </a:r>
            <a:r>
              <a:rPr lang="en-US" sz="4000" dirty="0" err="1"/>
              <a:t>Proj</a:t>
            </a:r>
            <a:r>
              <a:rPr lang="en-US" sz="4000" dirty="0"/>
              <a:t>. HAS-646-20.30 PID 122313.</a:t>
            </a:r>
          </a:p>
          <a:p>
            <a:r>
              <a:rPr lang="en-US" sz="4000" dirty="0"/>
              <a:t>District 11 appreciates your interest in partnering with us for a successful project</a:t>
            </a:r>
          </a:p>
          <a:p>
            <a:endParaRPr lang="en-US" dirty="0"/>
          </a:p>
        </p:txBody>
      </p:sp>
      <p:pic>
        <p:nvPicPr>
          <p:cNvPr id="2" name="Recorded Sound">
            <a:hlinkClick r:id="" action="ppaction://media"/>
            <a:extLst>
              <a:ext uri="{FF2B5EF4-FFF2-40B4-BE49-F238E27FC236}">
                <a16:creationId xmlns:a16="http://schemas.microsoft.com/office/drawing/2014/main" id="{B8F39DF2-3727-E2C5-4008-7ACEA0B750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4437" y="5410200"/>
            <a:ext cx="609600" cy="609600"/>
          </a:xfrm>
          <a:prstGeom prst="rect">
            <a:avLst/>
          </a:prstGeom>
        </p:spPr>
      </p:pic>
    </p:spTree>
    <p:extLst>
      <p:ext uri="{BB962C8B-B14F-4D97-AF65-F5344CB8AC3E}">
        <p14:creationId xmlns:p14="http://schemas.microsoft.com/office/powerpoint/2010/main" val="1384473991"/>
      </p:ext>
    </p:extLst>
  </p:cSld>
  <p:clrMapOvr>
    <a:masterClrMapping/>
  </p:clrMapOvr>
  <mc:AlternateContent xmlns:mc="http://schemas.openxmlformats.org/markup-compatibility/2006" xmlns:p14="http://schemas.microsoft.com/office/powerpoint/2010/main">
    <mc:Choice Requires="p14">
      <p:transition spd="slow" p14:dur="2000" advTm="16888"/>
    </mc:Choice>
    <mc:Fallback xmlns="">
      <p:transition spd="slow" advTm="16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9" objId="2"/>
        <p14:stopEvt time="16722"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391ECC-785E-7142-076D-747DD922475C}"/>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4160985550"/>
      </p:ext>
    </p:extLst>
  </p:cSld>
  <p:clrMapOvr>
    <a:masterClrMapping/>
  </p:clrMapOvr>
  <mc:AlternateContent xmlns:mc="http://schemas.openxmlformats.org/markup-compatibility/2006" xmlns:p14="http://schemas.microsoft.com/office/powerpoint/2010/main">
    <mc:Choice Requires="p14">
      <p:transition spd="slow" p14:dur="2000" advTm="4103"/>
    </mc:Choice>
    <mc:Fallback xmlns="">
      <p:transition spd="slow" advTm="410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HAS-646-20.30  PID 122313</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a:xfrm>
            <a:off x="838200" y="1143000"/>
            <a:ext cx="10515600" cy="2002536"/>
          </a:xfrm>
        </p:spPr>
        <p:txBody>
          <a:bodyPr/>
          <a:lstStyle/>
          <a:p>
            <a:r>
              <a:rPr lang="en-US" dirty="0"/>
              <a:t>Project Description: Replace bridge carrying SR 646 over Salem Creek.</a:t>
            </a:r>
          </a:p>
          <a:p>
            <a:endParaRPr lang="en-US" dirty="0"/>
          </a:p>
        </p:txBody>
      </p:sp>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HAS-646-20.30 PID 122316</a:t>
            </a:r>
          </a:p>
        </p:txBody>
      </p:sp>
      <p:pic>
        <p:nvPicPr>
          <p:cNvPr id="8" name="Picture 7">
            <a:extLst>
              <a:ext uri="{FF2B5EF4-FFF2-40B4-BE49-F238E27FC236}">
                <a16:creationId xmlns:a16="http://schemas.microsoft.com/office/drawing/2014/main" id="{2C69D70E-9DBD-D619-81DA-F1CF6265B7D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690216" y="2456121"/>
            <a:ext cx="6353141" cy="3583172"/>
          </a:xfrm>
          <a:prstGeom prst="rect">
            <a:avLst/>
          </a:prstGeom>
        </p:spPr>
      </p:pic>
      <p:pic>
        <p:nvPicPr>
          <p:cNvPr id="4" name="Recorded Sound">
            <a:hlinkClick r:id="" action="ppaction://media"/>
            <a:extLst>
              <a:ext uri="{FF2B5EF4-FFF2-40B4-BE49-F238E27FC236}">
                <a16:creationId xmlns:a16="http://schemas.microsoft.com/office/drawing/2014/main" id="{10F6E6A9-94D6-C1B0-49B1-01F7E39F3F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18819" y="5292969"/>
            <a:ext cx="609600" cy="609600"/>
          </a:xfrm>
          <a:prstGeom prst="rect">
            <a:avLst/>
          </a:prstGeom>
        </p:spPr>
      </p:pic>
    </p:spTree>
    <p:extLst>
      <p:ext uri="{BB962C8B-B14F-4D97-AF65-F5344CB8AC3E}">
        <p14:creationId xmlns:p14="http://schemas.microsoft.com/office/powerpoint/2010/main" val="850391545"/>
      </p:ext>
    </p:extLst>
  </p:cSld>
  <p:clrMapOvr>
    <a:masterClrMapping/>
  </p:clrMapOvr>
  <mc:AlternateContent xmlns:mc="http://schemas.openxmlformats.org/markup-compatibility/2006" xmlns:p14="http://schemas.microsoft.com/office/powerpoint/2010/main">
    <mc:Choice Requires="p14">
      <p:transition spd="slow" p14:dur="2000" advTm="20611"/>
    </mc:Choice>
    <mc:Fallback xmlns="">
      <p:transition spd="slow" advTm="20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5" objId="10"/>
        <p14:stopEvt time="17871" objId="10"/>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Available project information</a:t>
            </a:r>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dirty="0"/>
              <a:t>Some project information is available at the following FTP site:</a:t>
            </a:r>
          </a:p>
          <a:p>
            <a:pPr lvl="1"/>
            <a:r>
              <a:rPr lang="en-US" dirty="0">
                <a:hlinkClick r:id="rId5"/>
              </a:rPr>
              <a:t>https://ftp.dot.state.oh.us/pub/Districts/D11/122313</a:t>
            </a:r>
            <a:endParaRPr lang="en-US" dirty="0"/>
          </a:p>
          <a:p>
            <a:pPr lvl="1"/>
            <a:r>
              <a:rPr lang="en-US" dirty="0"/>
              <a:t>The PIP will be released through SAFE on the programmatic scheduled date</a:t>
            </a:r>
          </a:p>
          <a:p>
            <a:pPr lvl="1"/>
            <a:r>
              <a:rPr lang="en-US" dirty="0"/>
              <a:t>D11 does not release the PIP early</a:t>
            </a:r>
          </a:p>
          <a:p>
            <a:pPr lvl="1"/>
            <a:r>
              <a:rPr lang="en-US" dirty="0"/>
              <a:t>All information on the FTP site is subject to change, please review the information in SAFE to create your LOI</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a:t>Proj. HAS-646-20.30 PID 122316</a:t>
            </a:r>
            <a:endParaRPr lang="en-US" dirty="0"/>
          </a:p>
        </p:txBody>
      </p:sp>
      <p:pic>
        <p:nvPicPr>
          <p:cNvPr id="7" name="Recorded Sound">
            <a:hlinkClick r:id="" action="ppaction://media"/>
            <a:extLst>
              <a:ext uri="{FF2B5EF4-FFF2-40B4-BE49-F238E27FC236}">
                <a16:creationId xmlns:a16="http://schemas.microsoft.com/office/drawing/2014/main" id="{23E6FD22-5DD5-9305-15CC-A08522D35A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4200" y="5320729"/>
            <a:ext cx="609600" cy="609600"/>
          </a:xfrm>
          <a:prstGeom prst="rect">
            <a:avLst/>
          </a:prstGeom>
        </p:spPr>
      </p:pic>
    </p:spTree>
    <p:extLst>
      <p:ext uri="{BB962C8B-B14F-4D97-AF65-F5344CB8AC3E}">
        <p14:creationId xmlns:p14="http://schemas.microsoft.com/office/powerpoint/2010/main" val="3143874435"/>
      </p:ext>
    </p:extLst>
  </p:cSld>
  <p:clrMapOvr>
    <a:masterClrMapping/>
  </p:clrMapOvr>
  <mc:AlternateContent xmlns:mc="http://schemas.openxmlformats.org/markup-compatibility/2006" xmlns:p14="http://schemas.microsoft.com/office/powerpoint/2010/main">
    <mc:Choice Requires="p14">
      <p:transition spd="slow" p14:dur="2000" advTm="31103"/>
    </mc:Choice>
    <mc:Fallback xmlns="">
      <p:transition spd="slow" advTm="31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1" objId="7"/>
        <p14:stopEvt time="30192" objId="7"/>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TIMS MAPPING</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a:t>Proj. HAS-646-20.30 PID 122316</a:t>
            </a:r>
            <a:endParaRPr lang="en-US" dirty="0"/>
          </a:p>
        </p:txBody>
      </p:sp>
      <p:pic>
        <p:nvPicPr>
          <p:cNvPr id="9" name="Picture 8">
            <a:extLst>
              <a:ext uri="{FF2B5EF4-FFF2-40B4-BE49-F238E27FC236}">
                <a16:creationId xmlns:a16="http://schemas.microsoft.com/office/drawing/2014/main" id="{014E0756-D74F-0AAA-82F4-9AE103DA762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60704" y="1066101"/>
            <a:ext cx="10070592" cy="4725797"/>
          </a:xfrm>
          <a:prstGeom prst="rect">
            <a:avLst/>
          </a:prstGeom>
        </p:spPr>
      </p:pic>
      <p:pic>
        <p:nvPicPr>
          <p:cNvPr id="2" name="Recorded Sound">
            <a:hlinkClick r:id="" action="ppaction://media"/>
            <a:extLst>
              <a:ext uri="{FF2B5EF4-FFF2-40B4-BE49-F238E27FC236}">
                <a16:creationId xmlns:a16="http://schemas.microsoft.com/office/drawing/2014/main" id="{AB7E5721-1D4B-7846-2EB3-C60B4BB532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41396" y="5509944"/>
            <a:ext cx="609600" cy="609600"/>
          </a:xfrm>
          <a:prstGeom prst="rect">
            <a:avLst/>
          </a:prstGeom>
        </p:spPr>
      </p:pic>
    </p:spTree>
    <p:extLst>
      <p:ext uri="{BB962C8B-B14F-4D97-AF65-F5344CB8AC3E}">
        <p14:creationId xmlns:p14="http://schemas.microsoft.com/office/powerpoint/2010/main" val="611639270"/>
      </p:ext>
    </p:extLst>
  </p:cSld>
  <p:clrMapOvr>
    <a:masterClrMapping/>
  </p:clrMapOvr>
  <mc:AlternateContent xmlns:mc="http://schemas.openxmlformats.org/markup-compatibility/2006" xmlns:p14="http://schemas.microsoft.com/office/powerpoint/2010/main">
    <mc:Choice Requires="p14">
      <p:transition spd="slow" p14:dur="2000" advTm="9101"/>
    </mc:Choice>
    <mc:Fallback xmlns="">
      <p:transition spd="slow" advTm="9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5" objId="2"/>
        <p14:stopEvt time="9101"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Project scope</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a:xfrm>
            <a:off x="627321" y="1143000"/>
            <a:ext cx="10994065" cy="4906964"/>
          </a:xfrm>
        </p:spPr>
        <p:txBody>
          <a:bodyPr/>
          <a:lstStyle/>
          <a:p>
            <a:pPr lvl="1"/>
            <a:r>
              <a:rPr lang="en-US" sz="4000" dirty="0"/>
              <a:t>The major items of work include:</a:t>
            </a:r>
          </a:p>
          <a:p>
            <a:pPr lvl="2"/>
            <a:r>
              <a:rPr lang="en-US" sz="2400" dirty="0"/>
              <a:t>Replace the bridge carrying SR 646 over Salem Creek</a:t>
            </a:r>
          </a:p>
          <a:p>
            <a:pPr lvl="2"/>
            <a:r>
              <a:rPr lang="en-US" sz="2400" dirty="0"/>
              <a:t>Bridge will need to be widened</a:t>
            </a:r>
          </a:p>
          <a:p>
            <a:pPr lvl="2"/>
            <a:r>
              <a:rPr lang="en-US" sz="2400" dirty="0"/>
              <a:t>To meet hydraulic requirements, bridge may need to be lengthened.</a:t>
            </a:r>
          </a:p>
          <a:p>
            <a:pPr lvl="2"/>
            <a:r>
              <a:rPr lang="en-US" sz="2400" dirty="0"/>
              <a:t>Minimal Profile adjustments/changes</a:t>
            </a:r>
          </a:p>
          <a:p>
            <a:pPr lvl="2"/>
            <a:r>
              <a:rPr lang="en-US" sz="2400" dirty="0"/>
              <a:t>Soil Borings and Foundation design is required</a:t>
            </a:r>
          </a:p>
          <a:p>
            <a:pPr lvl="2"/>
            <a:r>
              <a:rPr lang="en-US" sz="2400" dirty="0"/>
              <a:t>ROW Plan Development for proposed permanent ROW </a:t>
            </a:r>
          </a:p>
          <a:p>
            <a:endParaRPr lang="en-US" dirty="0"/>
          </a:p>
        </p:txBody>
      </p:sp>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a:t>Proj. HAS-646-20.30 PID 122316</a:t>
            </a:r>
            <a:endParaRPr lang="en-US" dirty="0"/>
          </a:p>
        </p:txBody>
      </p:sp>
      <p:pic>
        <p:nvPicPr>
          <p:cNvPr id="4" name="Recorded Sound">
            <a:hlinkClick r:id="" action="ppaction://media"/>
            <a:extLst>
              <a:ext uri="{FF2B5EF4-FFF2-40B4-BE49-F238E27FC236}">
                <a16:creationId xmlns:a16="http://schemas.microsoft.com/office/drawing/2014/main" id="{67AF144F-4350-AC2C-4E18-F86C583C61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010" y="5440364"/>
            <a:ext cx="609600" cy="609600"/>
          </a:xfrm>
          <a:prstGeom prst="rect">
            <a:avLst/>
          </a:prstGeom>
        </p:spPr>
      </p:pic>
    </p:spTree>
    <p:extLst>
      <p:ext uri="{BB962C8B-B14F-4D97-AF65-F5344CB8AC3E}">
        <p14:creationId xmlns:p14="http://schemas.microsoft.com/office/powerpoint/2010/main" val="2527776716"/>
      </p:ext>
    </p:extLst>
  </p:cSld>
  <p:clrMapOvr>
    <a:masterClrMapping/>
  </p:clrMapOvr>
  <mc:AlternateContent xmlns:mc="http://schemas.openxmlformats.org/markup-compatibility/2006" xmlns:p14="http://schemas.microsoft.com/office/powerpoint/2010/main">
    <mc:Choice Requires="p14">
      <p:transition spd="slow" p14:dur="2000" advTm="23807"/>
    </mc:Choice>
    <mc:Fallback xmlns="">
      <p:transition spd="slow" advTm="23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6" objId="4"/>
        <p14:stopEvt time="11118"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Consultant </a:t>
            </a:r>
            <a:r>
              <a:rPr lang="en-US" dirty="0" err="1"/>
              <a:t>Prequalifications</a:t>
            </a:r>
            <a:endParaRPr lang="en-US" dirty="0"/>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dirty="0"/>
              <a:t>Non-C</a:t>
            </a:r>
            <a:r>
              <a:rPr lang="en-US" sz="4000" dirty="0"/>
              <a:t>omplex </a:t>
            </a:r>
            <a:r>
              <a:rPr lang="en-US" dirty="0"/>
              <a:t>R</a:t>
            </a:r>
            <a:r>
              <a:rPr lang="en-US" sz="4000" dirty="0"/>
              <a:t>oadway Design</a:t>
            </a:r>
          </a:p>
          <a:p>
            <a:r>
              <a:rPr lang="en-US" dirty="0"/>
              <a:t>Level 1 bridge design</a:t>
            </a:r>
          </a:p>
          <a:p>
            <a:r>
              <a:rPr lang="en-US" sz="4000" dirty="0"/>
              <a:t>Level 1 </a:t>
            </a:r>
            <a:r>
              <a:rPr lang="en-US" dirty="0"/>
              <a:t>bridge </a:t>
            </a:r>
            <a:r>
              <a:rPr lang="en-US" dirty="0" err="1"/>
              <a:t>Inpspection</a:t>
            </a:r>
            <a:endParaRPr lang="en-US" sz="4000" dirty="0"/>
          </a:p>
          <a:p>
            <a:r>
              <a:rPr lang="en-US" dirty="0"/>
              <a:t>Various Geotechnical Services</a:t>
            </a:r>
          </a:p>
          <a:p>
            <a:r>
              <a:rPr lang="en-US" sz="4000" dirty="0"/>
              <a:t>Limited ROW Plan Development</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a:t>Proj. HAS-646-20.30 PID 122316</a:t>
            </a:r>
            <a:endParaRPr lang="en-US" dirty="0"/>
          </a:p>
        </p:txBody>
      </p:sp>
      <p:pic>
        <p:nvPicPr>
          <p:cNvPr id="6" name="Recorded Sound">
            <a:hlinkClick r:id="" action="ppaction://media"/>
            <a:extLst>
              <a:ext uri="{FF2B5EF4-FFF2-40B4-BE49-F238E27FC236}">
                <a16:creationId xmlns:a16="http://schemas.microsoft.com/office/drawing/2014/main" id="{876664A6-4D79-E8A9-4B96-DB48CF04B4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6712" y="5410200"/>
            <a:ext cx="609600" cy="609600"/>
          </a:xfrm>
          <a:prstGeom prst="rect">
            <a:avLst/>
          </a:prstGeom>
        </p:spPr>
      </p:pic>
    </p:spTree>
    <p:extLst>
      <p:ext uri="{BB962C8B-B14F-4D97-AF65-F5344CB8AC3E}">
        <p14:creationId xmlns:p14="http://schemas.microsoft.com/office/powerpoint/2010/main" val="242801649"/>
      </p:ext>
    </p:extLst>
  </p:cSld>
  <p:clrMapOvr>
    <a:masterClrMapping/>
  </p:clrMapOvr>
  <mc:AlternateContent xmlns:mc="http://schemas.openxmlformats.org/markup-compatibility/2006" xmlns:p14="http://schemas.microsoft.com/office/powerpoint/2010/main">
    <mc:Choice Requires="p14">
      <p:transition spd="slow" p14:dur="2000" advTm="12498"/>
    </mc:Choice>
    <mc:Fallback xmlns="">
      <p:transition spd="slow" advTm="12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33" objId="6"/>
        <p14:stopEvt time="8847" objId="6"/>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14" name="Picture 13" descr="A picture containing sky, outdoor, road, highway&#10;&#10;AI-generated content may be incorrect.">
            <a:extLst>
              <a:ext uri="{FF2B5EF4-FFF2-40B4-BE49-F238E27FC236}">
                <a16:creationId xmlns:a16="http://schemas.microsoft.com/office/drawing/2014/main" id="{223212BB-F04F-FB17-C716-B5435BA16827}"/>
              </a:ext>
            </a:extLst>
          </p:cNvPr>
          <p:cNvPicPr>
            <a:picLocks noChangeAspect="1"/>
          </p:cNvPicPr>
          <p:nvPr/>
        </p:nvPicPr>
        <p:blipFill>
          <a:blip r:embed="rId5">
            <a:extLst>
              <a:ext uri="{28A0092B-C50C-407E-A947-70E740481C1C}">
                <a14:useLocalDpi xmlns:a14="http://schemas.microsoft.com/office/drawing/2010/main" val="0"/>
              </a:ext>
            </a:extLst>
          </a:blip>
          <a:srcRect t="18681" b="20037"/>
          <a:stretch>
            <a:fillRect/>
          </a:stretch>
        </p:blipFill>
        <p:spPr>
          <a:xfrm>
            <a:off x="1524000" y="1562986"/>
            <a:ext cx="9144000" cy="3732028"/>
          </a:xfrm>
          <a:prstGeom prst="rect">
            <a:avLst/>
          </a:prstGeom>
        </p:spPr>
      </p:pic>
      <p:pic>
        <p:nvPicPr>
          <p:cNvPr id="3" name="Recorded Sound">
            <a:hlinkClick r:id="" action="ppaction://media"/>
            <a:extLst>
              <a:ext uri="{FF2B5EF4-FFF2-40B4-BE49-F238E27FC236}">
                <a16:creationId xmlns:a16="http://schemas.microsoft.com/office/drawing/2014/main" id="{B25CC0D1-933B-0C42-282D-6C63F71157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8232" y="5388935"/>
            <a:ext cx="609600" cy="609600"/>
          </a:xfrm>
          <a:prstGeom prst="rect">
            <a:avLst/>
          </a:prstGeom>
        </p:spPr>
      </p:pic>
      <p:sp>
        <p:nvSpPr>
          <p:cNvPr id="4" name="Footer Placeholder 3">
            <a:extLst>
              <a:ext uri="{FF2B5EF4-FFF2-40B4-BE49-F238E27FC236}">
                <a16:creationId xmlns:a16="http://schemas.microsoft.com/office/drawing/2014/main" id="{ED30F867-1687-8611-07A9-17085B4F9493}"/>
              </a:ext>
            </a:extLst>
          </p:cNvPr>
          <p:cNvSpPr>
            <a:spLocks noGrp="1"/>
          </p:cNvSpPr>
          <p:nvPr>
            <p:ph type="ftr" sz="quarter" idx="3"/>
          </p:nvPr>
        </p:nvSpPr>
        <p:spPr/>
        <p:txBody>
          <a:bodyPr/>
          <a:lstStyle/>
          <a:p>
            <a:r>
              <a:rPr lang="en-US"/>
              <a:t>Proj. HAS-646-20.30 PID 122316</a:t>
            </a:r>
          </a:p>
        </p:txBody>
      </p:sp>
      <p:pic>
        <p:nvPicPr>
          <p:cNvPr id="5" name="Picture 4">
            <a:extLst>
              <a:ext uri="{FF2B5EF4-FFF2-40B4-BE49-F238E27FC236}">
                <a16:creationId xmlns:a16="http://schemas.microsoft.com/office/drawing/2014/main" id="{405CD789-FA56-8DF5-5978-186CCE868CF9}"/>
              </a:ext>
            </a:extLst>
          </p:cNvPr>
          <p:cNvPicPr>
            <a:picLocks noChangeAspect="1"/>
          </p:cNvPicPr>
          <p:nvPr/>
        </p:nvPicPr>
        <p:blipFill>
          <a:blip r:embed="rId7"/>
          <a:stretch>
            <a:fillRect/>
          </a:stretch>
        </p:blipFill>
        <p:spPr>
          <a:xfrm>
            <a:off x="1523603" y="1438483"/>
            <a:ext cx="9144793" cy="3981033"/>
          </a:xfrm>
          <a:prstGeom prst="rect">
            <a:avLst/>
          </a:prstGeom>
        </p:spPr>
      </p:pic>
    </p:spTree>
    <p:extLst>
      <p:ext uri="{BB962C8B-B14F-4D97-AF65-F5344CB8AC3E}">
        <p14:creationId xmlns:p14="http://schemas.microsoft.com/office/powerpoint/2010/main" val="1239459722"/>
      </p:ext>
    </p:extLst>
  </p:cSld>
  <p:clrMapOvr>
    <a:masterClrMapping/>
  </p:clrMapOvr>
  <mc:AlternateContent xmlns:mc="http://schemas.openxmlformats.org/markup-compatibility/2006" xmlns:p14="http://schemas.microsoft.com/office/powerpoint/2010/main">
    <mc:Choice Requires="p14">
      <p:transition spd="slow" p14:dur="2000" advTm="14343"/>
    </mc:Choice>
    <mc:Fallback xmlns="">
      <p:transition spd="slow" advTm="14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5" objId="3"/>
        <p14:stopEvt time="14039"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4" name="Picture 3">
            <a:extLst>
              <a:ext uri="{FF2B5EF4-FFF2-40B4-BE49-F238E27FC236}">
                <a16:creationId xmlns:a16="http://schemas.microsoft.com/office/drawing/2014/main" id="{9645E805-28CE-B048-C966-D18FC9C6CB68}"/>
              </a:ext>
            </a:extLst>
          </p:cNvPr>
          <p:cNvPicPr>
            <a:picLocks noChangeAspect="1"/>
          </p:cNvPicPr>
          <p:nvPr/>
        </p:nvPicPr>
        <p:blipFill>
          <a:blip r:embed="rId3">
            <a:extLst>
              <a:ext uri="{28A0092B-C50C-407E-A947-70E740481C1C}">
                <a14:useLocalDpi xmlns:a14="http://schemas.microsoft.com/office/drawing/2010/main" val="0"/>
              </a:ext>
            </a:extLst>
          </a:blip>
          <a:srcRect t="21005" b="21005"/>
          <a:stretch/>
        </p:blipFill>
        <p:spPr>
          <a:xfrm>
            <a:off x="1524000" y="1440711"/>
            <a:ext cx="9144000" cy="3976577"/>
          </a:xfrm>
          <a:prstGeom prst="rect">
            <a:avLst/>
          </a:prstGeom>
        </p:spPr>
      </p:pic>
      <p:sp>
        <p:nvSpPr>
          <p:cNvPr id="3" name="Footer Placeholder 2">
            <a:extLst>
              <a:ext uri="{FF2B5EF4-FFF2-40B4-BE49-F238E27FC236}">
                <a16:creationId xmlns:a16="http://schemas.microsoft.com/office/drawing/2014/main" id="{7712EBDD-D992-3AF2-15B7-35C8786E2F31}"/>
              </a:ext>
            </a:extLst>
          </p:cNvPr>
          <p:cNvSpPr>
            <a:spLocks noGrp="1"/>
          </p:cNvSpPr>
          <p:nvPr>
            <p:ph type="ftr" sz="quarter" idx="3"/>
          </p:nvPr>
        </p:nvSpPr>
        <p:spPr/>
        <p:txBody>
          <a:bodyPr/>
          <a:lstStyle/>
          <a:p>
            <a:r>
              <a:rPr lang="en-US"/>
              <a:t>Proj. HAS-646-20.30 PID 122316</a:t>
            </a:r>
          </a:p>
        </p:txBody>
      </p:sp>
    </p:spTree>
    <p:extLst>
      <p:ext uri="{BB962C8B-B14F-4D97-AF65-F5344CB8AC3E}">
        <p14:creationId xmlns:p14="http://schemas.microsoft.com/office/powerpoint/2010/main" val="2700151277"/>
      </p:ext>
    </p:extLst>
  </p:cSld>
  <p:clrMapOvr>
    <a:masterClrMapping/>
  </p:clrMapOvr>
  <mc:AlternateContent xmlns:mc="http://schemas.openxmlformats.org/markup-compatibility/2006" xmlns:p14="http://schemas.microsoft.com/office/powerpoint/2010/main">
    <mc:Choice Requires="p14">
      <p:transition spd="slow" p14:dur="2000" advTm="5016"/>
    </mc:Choice>
    <mc:Fallback xmlns="">
      <p:transition spd="slow" advTm="501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10" name="Picture 9">
            <a:extLst>
              <a:ext uri="{FF2B5EF4-FFF2-40B4-BE49-F238E27FC236}">
                <a16:creationId xmlns:a16="http://schemas.microsoft.com/office/drawing/2014/main" id="{22E3F9C1-AA92-8CF0-A597-61AB92E4A8F9}"/>
              </a:ext>
            </a:extLst>
          </p:cNvPr>
          <p:cNvPicPr>
            <a:picLocks noChangeAspect="1"/>
          </p:cNvPicPr>
          <p:nvPr/>
        </p:nvPicPr>
        <p:blipFill>
          <a:blip r:embed="rId3">
            <a:extLst>
              <a:ext uri="{28A0092B-C50C-407E-A947-70E740481C1C}">
                <a14:useLocalDpi xmlns:a14="http://schemas.microsoft.com/office/drawing/2010/main" val="0"/>
              </a:ext>
            </a:extLst>
          </a:blip>
          <a:srcRect t="12337" b="30982"/>
          <a:stretch>
            <a:fillRect/>
          </a:stretch>
        </p:blipFill>
        <p:spPr>
          <a:xfrm>
            <a:off x="1524000" y="1354667"/>
            <a:ext cx="9144000" cy="3891516"/>
          </a:xfrm>
          <a:prstGeom prst="rect">
            <a:avLst/>
          </a:prstGeom>
        </p:spPr>
      </p:pic>
      <p:sp>
        <p:nvSpPr>
          <p:cNvPr id="3" name="Footer Placeholder 2">
            <a:extLst>
              <a:ext uri="{FF2B5EF4-FFF2-40B4-BE49-F238E27FC236}">
                <a16:creationId xmlns:a16="http://schemas.microsoft.com/office/drawing/2014/main" id="{DA6CD25C-6336-EC7E-7ABD-588EDEE63B54}"/>
              </a:ext>
            </a:extLst>
          </p:cNvPr>
          <p:cNvSpPr>
            <a:spLocks noGrp="1"/>
          </p:cNvSpPr>
          <p:nvPr>
            <p:ph type="ftr" sz="quarter" idx="3"/>
          </p:nvPr>
        </p:nvSpPr>
        <p:spPr/>
        <p:txBody>
          <a:bodyPr/>
          <a:lstStyle/>
          <a:p>
            <a:r>
              <a:rPr lang="en-US"/>
              <a:t>Proj. HAS-646-20.30 PID 122316</a:t>
            </a:r>
          </a:p>
        </p:txBody>
      </p:sp>
    </p:spTree>
    <p:extLst>
      <p:ext uri="{BB962C8B-B14F-4D97-AF65-F5344CB8AC3E}">
        <p14:creationId xmlns:p14="http://schemas.microsoft.com/office/powerpoint/2010/main" val="1309532271"/>
      </p:ext>
    </p:extLst>
  </p:cSld>
  <p:clrMapOvr>
    <a:masterClrMapping/>
  </p:clrMapOvr>
  <mc:AlternateContent xmlns:mc="http://schemas.openxmlformats.org/markup-compatibility/2006" xmlns:p14="http://schemas.microsoft.com/office/powerpoint/2010/main">
    <mc:Choice Requires="p14">
      <p:transition spd="slow" p14:dur="2000" advTm="5093"/>
    </mc:Choice>
    <mc:Fallback xmlns="">
      <p:transition spd="slow" advTm="5093"/>
    </mc:Fallback>
  </mc:AlternateContent>
</p:sld>
</file>

<file path=ppt/theme/theme1.xml><?xml version="1.0" encoding="utf-8"?>
<a:theme xmlns:a="http://schemas.openxmlformats.org/drawingml/2006/main" name="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05C344BA-724F-4348-A70B-EFC1BBB54300}"/>
    </a:ext>
  </a:extLst>
</a:theme>
</file>

<file path=ppt/theme/theme2.xml><?xml version="1.0" encoding="utf-8"?>
<a:theme xmlns:a="http://schemas.openxmlformats.org/drawingml/2006/main" name="1_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FB46CD2F-2185-4BA3-8834-91383C1145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920f5b4-f35a-4bd1-ab57-79db69ad10fb}" enabled="1" method="Standard" siteId="{50f8fcc4-94d8-4f07-84eb-36ed57c7c8a2}" contentBits="0" removed="0"/>
</clbl:labelList>
</file>

<file path=docProps/app.xml><?xml version="1.0" encoding="utf-8"?>
<Properties xmlns="http://schemas.openxmlformats.org/officeDocument/2006/extended-properties" xmlns:vt="http://schemas.openxmlformats.org/officeDocument/2006/docPropsVTypes">
  <Template>ODOT-Heart-Of-It-All-16-9-Light-Template</Template>
  <TotalTime>173</TotalTime>
  <Words>539</Words>
  <Application>Microsoft Office PowerPoint</Application>
  <PresentationFormat>Widescreen</PresentationFormat>
  <Paragraphs>61</Paragraphs>
  <Slides>11</Slides>
  <Notes>11</Notes>
  <HiddenSlides>0</HiddenSlides>
  <MMClips>8</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Aptos</vt:lpstr>
      <vt:lpstr>Arial</vt:lpstr>
      <vt:lpstr>Georgia</vt:lpstr>
      <vt:lpstr>Source Sans 3</vt:lpstr>
      <vt:lpstr>Source Sans 3 Black</vt:lpstr>
      <vt:lpstr>ODOT-HoIA-Theme-1</vt:lpstr>
      <vt:lpstr>1_ODOT-HoIA-Theme-1</vt:lpstr>
      <vt:lpstr>January 2026 Programmatic </vt:lpstr>
      <vt:lpstr>HAS-646-20.30  PID 122313</vt:lpstr>
      <vt:lpstr>Available project information</vt:lpstr>
      <vt:lpstr>TIMS MAPPING</vt:lpstr>
      <vt:lpstr>Project scope</vt:lpstr>
      <vt:lpstr>Consultant Prequalifications</vt:lpstr>
      <vt:lpstr>Field Photos</vt:lpstr>
      <vt:lpstr>Field Photos</vt:lpstr>
      <vt:lpstr>Field Photos</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Debolt, Eric</dc:creator>
  <cp:lastModifiedBy>Slanina, Adrienne</cp:lastModifiedBy>
  <cp:revision>10</cp:revision>
  <cp:lastPrinted>2025-10-29T20:09:46Z</cp:lastPrinted>
  <dcterms:created xsi:type="dcterms:W3CDTF">2024-09-11T11:49:33Z</dcterms:created>
  <dcterms:modified xsi:type="dcterms:W3CDTF">2025-12-11T19:44:25Z</dcterms:modified>
</cp:coreProperties>
</file>