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6"/>
  </p:notesMasterIdLst>
  <p:sldIdLst>
    <p:sldId id="256" r:id="rId3"/>
    <p:sldId id="257" r:id="rId4"/>
    <p:sldId id="261" r:id="rId5"/>
    <p:sldId id="258" r:id="rId6"/>
    <p:sldId id="264" r:id="rId7"/>
    <p:sldId id="265" r:id="rId8"/>
    <p:sldId id="260" r:id="rId9"/>
    <p:sldId id="267" r:id="rId10"/>
    <p:sldId id="266" r:id="rId11"/>
    <p:sldId id="269" r:id="rId12"/>
    <p:sldId id="268" r:id="rId13"/>
    <p:sldId id="270"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C2944-DC95-40BE-BE68-BC2D4B3FF5FA}"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project will replace bridge TUS-800-1.92 (SFN 7906447) carrying SR 800 over Stillwater Creek.  Due to the elimination of station equations in BTRS, the bridge is located at straight line mileage 1.92.</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an image showing the anticipated project limits from ODOT’s TIMS application.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consultant </a:t>
            </a:r>
            <a:r>
              <a:rPr lang="en-US" sz="1200" kern="1200" dirty="0" err="1">
                <a:solidFill>
                  <a:schemeClr val="tx1"/>
                </a:solidFill>
                <a:effectLst/>
                <a:latin typeface="+mn-lt"/>
                <a:ea typeface="+mn-ea"/>
                <a:cs typeface="+mn-cs"/>
              </a:rPr>
              <a:t>prequalifications</a:t>
            </a:r>
            <a:r>
              <a:rPr lang="en-US" sz="1200" kern="1200" dirty="0">
                <a:solidFill>
                  <a:schemeClr val="tx1"/>
                </a:solidFill>
                <a:effectLst/>
                <a:latin typeface="+mn-lt"/>
                <a:ea typeface="+mn-ea"/>
                <a:cs typeface="+mn-cs"/>
              </a:rPr>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following slides will show you some of the scoping field visit photos, as well as structure inspection report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12</a:t>
            </a:fld>
            <a:endParaRPr lang="en-US"/>
          </a:p>
        </p:txBody>
      </p:sp>
    </p:spTree>
    <p:extLst>
      <p:ext uri="{BB962C8B-B14F-4D97-AF65-F5344CB8AC3E}">
        <p14:creationId xmlns:p14="http://schemas.microsoft.com/office/powerpoint/2010/main" val="2666987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hyperlink" Target="ftp://ftp.dot.state.oh.us/pub/Districts/D11/121088"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JAN 2025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TUS-800-1.92   PID 121088</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3" name="Picture Placeholder 7">
            <a:extLst>
              <a:ext uri="{FF2B5EF4-FFF2-40B4-BE49-F238E27FC236}">
                <a16:creationId xmlns:a16="http://schemas.microsoft.com/office/drawing/2014/main" id="{DCBC7959-5BB9-75FB-4DF3-477589BA49C6}"/>
              </a:ext>
            </a:extLst>
          </p:cNvPr>
          <p:cNvPicPr>
            <a:picLocks noChangeAspect="1"/>
          </p:cNvPicPr>
          <p:nvPr/>
        </p:nvPicPr>
        <p:blipFill>
          <a:blip r:embed="rId2">
            <a:extLst>
              <a:ext uri="{28A0092B-C50C-407E-A947-70E740481C1C}">
                <a14:useLocalDpi xmlns:a14="http://schemas.microsoft.com/office/drawing/2010/main" val="0"/>
              </a:ext>
            </a:extLst>
          </a:blip>
          <a:srcRect t="19778" b="19778"/>
          <a:stretch/>
        </p:blipFill>
        <p:spPr>
          <a:xfrm>
            <a:off x="790754" y="1354667"/>
            <a:ext cx="10610491" cy="4810089"/>
          </a:xfrm>
          <a:prstGeom prst="rect">
            <a:avLst/>
          </a:prstGeom>
        </p:spPr>
      </p:pic>
    </p:spTree>
    <p:extLst>
      <p:ext uri="{BB962C8B-B14F-4D97-AF65-F5344CB8AC3E}">
        <p14:creationId xmlns:p14="http://schemas.microsoft.com/office/powerpoint/2010/main" val="2700151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3" name="Picture Placeholder 7">
            <a:extLst>
              <a:ext uri="{FF2B5EF4-FFF2-40B4-BE49-F238E27FC236}">
                <a16:creationId xmlns:a16="http://schemas.microsoft.com/office/drawing/2014/main" id="{354A72A1-7C1E-DF0B-BA7E-7FAAED36EEE5}"/>
              </a:ext>
            </a:extLst>
          </p:cNvPr>
          <p:cNvPicPr>
            <a:picLocks noChangeAspect="1"/>
          </p:cNvPicPr>
          <p:nvPr/>
        </p:nvPicPr>
        <p:blipFill>
          <a:blip r:embed="rId2">
            <a:extLst>
              <a:ext uri="{28A0092B-C50C-407E-A947-70E740481C1C}">
                <a14:useLocalDpi xmlns:a14="http://schemas.microsoft.com/office/drawing/2010/main" val="0"/>
              </a:ext>
            </a:extLst>
          </a:blip>
          <a:srcRect t="19778" b="19778"/>
          <a:stretch/>
        </p:blipFill>
        <p:spPr>
          <a:xfrm>
            <a:off x="812321" y="1283898"/>
            <a:ext cx="10567358" cy="4790536"/>
          </a:xfrm>
          <a:prstGeom prst="rect">
            <a:avLst/>
          </a:prstGeom>
        </p:spPr>
      </p:pic>
    </p:spTree>
    <p:extLst>
      <p:ext uri="{BB962C8B-B14F-4D97-AF65-F5344CB8AC3E}">
        <p14:creationId xmlns:p14="http://schemas.microsoft.com/office/powerpoint/2010/main" val="41791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marL="0" algn="l" rtl="0" eaLnBrk="1" latinLnBrk="0" hangingPunct="1">
              <a:spcBef>
                <a:spcPts val="0"/>
              </a:spcBef>
              <a:spcAft>
                <a:spcPts val="0"/>
              </a:spcAft>
            </a:pPr>
            <a:r>
              <a:rPr lang="en-US" sz="1400" b="0" kern="1200" spc="100" baseline="0" dirty="0" err="1">
                <a:solidFill>
                  <a:srgbClr val="0098D3"/>
                </a:solidFill>
                <a:effectLst/>
                <a:latin typeface="Source Sans 3"/>
                <a:ea typeface="+mn-ea"/>
                <a:cs typeface="+mn-cs"/>
              </a:rPr>
              <a:t>Proj</a:t>
            </a:r>
            <a:r>
              <a:rPr lang="en-US" sz="1400" b="0" kern="1200" spc="100" baseline="0" dirty="0">
                <a:solidFill>
                  <a:srgbClr val="0098D3"/>
                </a:solidFill>
                <a:effectLst/>
                <a:latin typeface="Source Sans 3"/>
                <a:ea typeface="+mn-ea"/>
                <a:cs typeface="+mn-cs"/>
              </a:rPr>
              <a:t>. TUS-800-1.92 PID 121088</a:t>
            </a:r>
            <a:endParaRPr lang="en-US" dirty="0">
              <a:effectLst/>
            </a:endParaRP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TUS-800-1.92 PID 121088.</a:t>
            </a:r>
          </a:p>
          <a:p>
            <a:r>
              <a:rPr lang="en-US" sz="4000" dirty="0"/>
              <a:t>District 11 appreciates your interest in partnering with us for a successful project</a:t>
            </a:r>
            <a:r>
              <a:rPr lang="en-US" dirty="0"/>
              <a:t>.</a:t>
            </a:r>
            <a:endParaRPr lang="en-US" sz="4000" dirty="0"/>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TUS-800-1.92  PID 121088</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dirty="0" err="1"/>
              <a:t>Proj</a:t>
            </a:r>
            <a:r>
              <a:rPr lang="en-US" dirty="0"/>
              <a:t>. Description: Replace bridge carrying State Route 800 over Stillwater Creek. </a:t>
            </a:r>
          </a:p>
          <a:p>
            <a:endParaRPr lang="en-US" dirty="0"/>
          </a:p>
        </p:txBody>
      </p:sp>
      <p:pic>
        <p:nvPicPr>
          <p:cNvPr id="4" name="Picture 3">
            <a:extLst>
              <a:ext uri="{FF2B5EF4-FFF2-40B4-BE49-F238E27FC236}">
                <a16:creationId xmlns:a16="http://schemas.microsoft.com/office/drawing/2014/main" id="{DB9C37B0-3A05-7BEE-040A-56B91D9A5B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46687" y="2531683"/>
            <a:ext cx="4698625" cy="3523969"/>
          </a:xfrm>
          <a:prstGeom prst="rect">
            <a:avLst/>
          </a:prstGeom>
        </p:spPr>
      </p:pic>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TUS-800-1.92 PID 121088</a:t>
            </a:r>
          </a:p>
        </p:txBody>
      </p:sp>
      <p:pic>
        <p:nvPicPr>
          <p:cNvPr id="8" name="Recorded Sound">
            <a:hlinkClick r:id="" action="ppaction://media"/>
            <a:extLst>
              <a:ext uri="{FF2B5EF4-FFF2-40B4-BE49-F238E27FC236}">
                <a16:creationId xmlns:a16="http://schemas.microsoft.com/office/drawing/2014/main" id="{049A334F-1F32-1C9E-5E04-4D6849AC2F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799" y="5443208"/>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mc:Choice xmlns:p14="http://schemas.microsoft.com/office/powerpoint/2010/main" Requires="p14">
      <p:transition spd="slow" p14:dur="2000" advTm="19780"/>
    </mc:Choice>
    <mc:Fallback>
      <p:transition spd="slow" advTm="19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ftp://ftp.dot.state.oh.us/pub/Districts/D11/121088</a:t>
            </a:r>
            <a:r>
              <a:rPr lang="en-US" dirty="0"/>
              <a:t>  </a:t>
            </a:r>
          </a:p>
          <a:p>
            <a:pPr lvl="1"/>
            <a:r>
              <a:rPr lang="en-US" dirty="0"/>
              <a:t>Internet Explorer recommended for the ftp site</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TUS-800-1.92 PID 121088</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TUS-800-1.92 PID 121088</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p:pic>
        <p:nvPicPr>
          <p:cNvPr id="9" name="Picture 8">
            <a:extLst>
              <a:ext uri="{FF2B5EF4-FFF2-40B4-BE49-F238E27FC236}">
                <a16:creationId xmlns:a16="http://schemas.microsoft.com/office/drawing/2014/main" id="{202C9E95-1286-0D88-21F5-7460923266C3}"/>
              </a:ext>
            </a:extLst>
          </p:cNvPr>
          <p:cNvPicPr>
            <a:picLocks noChangeAspect="1"/>
          </p:cNvPicPr>
          <p:nvPr/>
        </p:nvPicPr>
        <p:blipFill>
          <a:blip r:embed="rId6"/>
          <a:stretch>
            <a:fillRect/>
          </a:stretch>
        </p:blipFill>
        <p:spPr>
          <a:xfrm>
            <a:off x="985048" y="1138160"/>
            <a:ext cx="10221903" cy="4581679"/>
          </a:xfrm>
          <a:prstGeom prst="rect">
            <a:avLst/>
          </a:prstGeom>
        </p:spPr>
      </p:pic>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Replace three-span prestressed concrete box beam bridge with new structure.</a:t>
            </a:r>
          </a:p>
          <a:p>
            <a:pPr lvl="3"/>
            <a:r>
              <a:rPr lang="en-US" sz="1600" dirty="0"/>
              <a:t>Additional grading/fill required for guardrail replacement. </a:t>
            </a:r>
          </a:p>
          <a:p>
            <a:pPr lvl="3"/>
            <a:r>
              <a:rPr lang="en-US" sz="1600" dirty="0"/>
              <a:t>Design Exception anticipated if profile of structure extends into roadway curves.</a:t>
            </a:r>
          </a:p>
          <a:p>
            <a:pPr lvl="2"/>
            <a:r>
              <a:rPr lang="en-US" sz="2000" dirty="0"/>
              <a:t>Right-of-Way Acquisition possible. </a:t>
            </a:r>
          </a:p>
          <a:p>
            <a:pPr lvl="2"/>
            <a:r>
              <a:rPr lang="en-US" sz="2000" dirty="0"/>
              <a:t>Detour SR 800 for Maintenance of Traffic. </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marL="0" algn="l" rtl="0" eaLnBrk="1" latinLnBrk="0" hangingPunct="1">
              <a:spcBef>
                <a:spcPts val="0"/>
              </a:spcBef>
              <a:spcAft>
                <a:spcPts val="0"/>
              </a:spcAft>
            </a:pPr>
            <a:r>
              <a:rPr lang="en-US" sz="1800" b="0" kern="1200" spc="100" baseline="0" dirty="0" err="1">
                <a:solidFill>
                  <a:srgbClr val="0098D3"/>
                </a:solidFill>
                <a:effectLst/>
                <a:latin typeface="Source Sans 3"/>
                <a:ea typeface="+mn-ea"/>
                <a:cs typeface="+mn-cs"/>
              </a:rPr>
              <a:t>Proj</a:t>
            </a:r>
            <a:r>
              <a:rPr lang="en-US" sz="1800" b="0" kern="1200" spc="100" baseline="0" dirty="0">
                <a:solidFill>
                  <a:srgbClr val="0098D3"/>
                </a:solidFill>
                <a:effectLst/>
                <a:latin typeface="Source Sans 3"/>
                <a:ea typeface="+mn-ea"/>
                <a:cs typeface="+mn-cs"/>
              </a:rPr>
              <a:t>. TUS-800-1.92 PID 121088</a:t>
            </a:r>
            <a:endParaRPr lang="en-US" dirty="0">
              <a:effectLst/>
            </a:endParaRP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4000" dirty="0"/>
              <a:t>Level 1 BRG INSP</a:t>
            </a:r>
          </a:p>
          <a:p>
            <a:r>
              <a:rPr lang="en-US" sz="4000" dirty="0"/>
              <a:t>Level 2 BRG DSGN</a:t>
            </a:r>
          </a:p>
          <a:p>
            <a:r>
              <a:rPr lang="en-US" sz="4000" dirty="0"/>
              <a:t>Non-Complex ROAD</a:t>
            </a:r>
          </a:p>
          <a:p>
            <a:r>
              <a:rPr lang="en-US" sz="4000" dirty="0"/>
              <a:t>Various ENV</a:t>
            </a:r>
          </a:p>
          <a:p>
            <a:r>
              <a:rPr lang="en-US" sz="4000" dirty="0"/>
              <a:t>Various GEO</a:t>
            </a:r>
          </a:p>
          <a:p>
            <a:r>
              <a:rPr lang="en-US" sz="4000" dirty="0"/>
              <a:t>Limited RW ACQ &amp; RW PLANS</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marL="0" algn="l" rtl="0" eaLnBrk="1" latinLnBrk="0" hangingPunct="1">
              <a:spcBef>
                <a:spcPts val="0"/>
              </a:spcBef>
              <a:spcAft>
                <a:spcPts val="0"/>
              </a:spcAft>
            </a:pPr>
            <a:r>
              <a:rPr lang="en-US" sz="1400" b="0" kern="1200" spc="100" baseline="0" dirty="0" err="1">
                <a:solidFill>
                  <a:srgbClr val="0098D3"/>
                </a:solidFill>
                <a:effectLst/>
                <a:latin typeface="Source Sans 3"/>
                <a:ea typeface="+mn-ea"/>
                <a:cs typeface="+mn-cs"/>
              </a:rPr>
              <a:t>Proj</a:t>
            </a:r>
            <a:r>
              <a:rPr lang="en-US" sz="1400" b="0" kern="1200" spc="100" baseline="0" dirty="0">
                <a:solidFill>
                  <a:srgbClr val="0098D3"/>
                </a:solidFill>
                <a:effectLst/>
                <a:latin typeface="Source Sans 3"/>
                <a:ea typeface="+mn-ea"/>
                <a:cs typeface="+mn-cs"/>
              </a:rPr>
              <a:t>. TUS-800-1.92 PID 121088</a:t>
            </a:r>
            <a:endParaRPr lang="en-US" dirty="0">
              <a:effectLst/>
            </a:endParaRP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Placeholder 7">
            <a:extLst>
              <a:ext uri="{FF2B5EF4-FFF2-40B4-BE49-F238E27FC236}">
                <a16:creationId xmlns:a16="http://schemas.microsoft.com/office/drawing/2014/main" id="{02402BFE-B6C1-ABFC-AFD4-5B497BC08DB7}"/>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t="9655" b="9655"/>
          <a:stretch/>
        </p:blipFill>
        <p:spPr>
          <a:xfrm>
            <a:off x="1007705" y="1435100"/>
            <a:ext cx="10176590" cy="4614863"/>
          </a:xfrm>
        </p:spPr>
      </p:pic>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1183" y="5440363"/>
            <a:ext cx="609600" cy="609600"/>
          </a:xfrm>
          <a:prstGeom prst="rect">
            <a:avLst/>
          </a:prstGeom>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sp>
        <p:nvSpPr>
          <p:cNvPr id="5" name="Content Placeholder 4">
            <a:extLst>
              <a:ext uri="{FF2B5EF4-FFF2-40B4-BE49-F238E27FC236}">
                <a16:creationId xmlns:a16="http://schemas.microsoft.com/office/drawing/2014/main" id="{14568C5A-AC8D-F7B7-B031-E602CA935897}"/>
              </a:ext>
            </a:extLst>
          </p:cNvPr>
          <p:cNvSpPr>
            <a:spLocks noGrp="1"/>
          </p:cNvSpPr>
          <p:nvPr>
            <p:ph idx="1"/>
          </p:nvPr>
        </p:nvSpPr>
        <p:spPr/>
        <p:txBody>
          <a:bodyPr/>
          <a:lstStyle/>
          <a:p>
            <a:endParaRPr lang="en-US"/>
          </a:p>
        </p:txBody>
      </p:sp>
      <p:pic>
        <p:nvPicPr>
          <p:cNvPr id="6" name="Picture Placeholder 7">
            <a:extLst>
              <a:ext uri="{FF2B5EF4-FFF2-40B4-BE49-F238E27FC236}">
                <a16:creationId xmlns:a16="http://schemas.microsoft.com/office/drawing/2014/main" id="{E5614D33-1E66-B845-9634-4ABC94708944}"/>
              </a:ext>
            </a:extLst>
          </p:cNvPr>
          <p:cNvPicPr>
            <a:picLocks noChangeAspect="1"/>
          </p:cNvPicPr>
          <p:nvPr/>
        </p:nvPicPr>
        <p:blipFill>
          <a:blip r:embed="rId2">
            <a:extLst>
              <a:ext uri="{28A0092B-C50C-407E-A947-70E740481C1C}">
                <a14:useLocalDpi xmlns:a14="http://schemas.microsoft.com/office/drawing/2010/main" val="0"/>
              </a:ext>
            </a:extLst>
          </a:blip>
          <a:srcRect t="19769" b="19769"/>
          <a:stretch/>
        </p:blipFill>
        <p:spPr>
          <a:xfrm>
            <a:off x="883919" y="1434404"/>
            <a:ext cx="10424161" cy="4725620"/>
          </a:xfrm>
          <a:prstGeom prst="rect">
            <a:avLst/>
          </a:prstGeom>
        </p:spPr>
      </p:pic>
    </p:spTree>
    <p:extLst>
      <p:ext uri="{BB962C8B-B14F-4D97-AF65-F5344CB8AC3E}">
        <p14:creationId xmlns:p14="http://schemas.microsoft.com/office/powerpoint/2010/main" val="130953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6" name="Picture Placeholder 7">
            <a:extLst>
              <a:ext uri="{FF2B5EF4-FFF2-40B4-BE49-F238E27FC236}">
                <a16:creationId xmlns:a16="http://schemas.microsoft.com/office/drawing/2014/main" id="{0B715E77-17EC-80A7-4E8A-33E7E62ADC44}"/>
              </a:ext>
            </a:extLst>
          </p:cNvPr>
          <p:cNvPicPr>
            <a:picLocks noChangeAspect="1"/>
          </p:cNvPicPr>
          <p:nvPr/>
        </p:nvPicPr>
        <p:blipFill>
          <a:blip r:embed="rId2">
            <a:extLst>
              <a:ext uri="{28A0092B-C50C-407E-A947-70E740481C1C}">
                <a14:useLocalDpi xmlns:a14="http://schemas.microsoft.com/office/drawing/2010/main" val="0"/>
              </a:ext>
            </a:extLst>
          </a:blip>
          <a:srcRect t="19729" b="19729"/>
          <a:stretch/>
        </p:blipFill>
        <p:spPr>
          <a:xfrm>
            <a:off x="1040921" y="1434404"/>
            <a:ext cx="10110158" cy="4583272"/>
          </a:xfrm>
          <a:prstGeom prst="rect">
            <a:avLst/>
          </a:prstGeom>
        </p:spPr>
      </p:pic>
    </p:spTree>
    <p:extLst>
      <p:ext uri="{BB962C8B-B14F-4D97-AF65-F5344CB8AC3E}">
        <p14:creationId xmlns:p14="http://schemas.microsoft.com/office/powerpoint/2010/main" val="3405768237"/>
      </p:ext>
    </p:extLst>
  </p:cSld>
  <p:clrMapOvr>
    <a:masterClrMapping/>
  </p:clrMapOvr>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ODOT-Heart-Of-It-All-16-9-Light-Template</Template>
  <TotalTime>91</TotalTime>
  <Words>574</Words>
  <Application>Microsoft Office PowerPoint</Application>
  <PresentationFormat>Widescreen</PresentationFormat>
  <Paragraphs>58</Paragraphs>
  <Slides>13</Slides>
  <Notes>8</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Aptos</vt:lpstr>
      <vt:lpstr>Arial</vt:lpstr>
      <vt:lpstr>Georgia</vt:lpstr>
      <vt:lpstr>Source Sans 3</vt:lpstr>
      <vt:lpstr>Source Sans 3 Black</vt:lpstr>
      <vt:lpstr>ODOT-HoIA-Theme-1</vt:lpstr>
      <vt:lpstr>1_ODOT-HoIA-Theme-1</vt:lpstr>
      <vt:lpstr>JAN 2025 Programmatic </vt:lpstr>
      <vt:lpstr>TUS-800-1.92  PID 121088</vt:lpstr>
      <vt:lpstr>Available project information</vt:lpstr>
      <vt:lpstr>TIMS MAPPING</vt:lpstr>
      <vt:lpstr>Project scope</vt:lpstr>
      <vt:lpstr>Consultant Prequalifications</vt:lpstr>
      <vt:lpstr>Field Photos</vt:lpstr>
      <vt:lpstr>Field Photos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Debolt, Eric</cp:lastModifiedBy>
  <cp:revision>5</cp:revision>
  <dcterms:created xsi:type="dcterms:W3CDTF">2024-09-11T11:49:33Z</dcterms:created>
  <dcterms:modified xsi:type="dcterms:W3CDTF">2024-09-12T17:33:24Z</dcterms:modified>
</cp:coreProperties>
</file>