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0"/>
  </p:notesMasterIdLst>
  <p:sldIdLst>
    <p:sldId id="256" r:id="rId3"/>
    <p:sldId id="279" r:id="rId4"/>
    <p:sldId id="257" r:id="rId5"/>
    <p:sldId id="261" r:id="rId6"/>
    <p:sldId id="264" r:id="rId7"/>
    <p:sldId id="265" r:id="rId8"/>
    <p:sldId id="260" r:id="rId9"/>
    <p:sldId id="276" r:id="rId10"/>
    <p:sldId id="271" r:id="rId11"/>
    <p:sldId id="272" r:id="rId12"/>
    <p:sldId id="273" r:id="rId13"/>
    <p:sldId id="274" r:id="rId14"/>
    <p:sldId id="275" r:id="rId15"/>
    <p:sldId id="277" r:id="rId16"/>
    <p:sldId id="278" r:id="rId17"/>
    <p:sldId id="270" r:id="rId18"/>
    <p:sldId id="26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12/12/2025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B333-B672-4A1B-062F-C4F55FAD7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E6BD0-6712-62F8-D31C-5E0AB61D5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16068-5032-5CD5-3581-B9309C5D4F4D}"/>
              </a:ext>
            </a:extLst>
          </p:cNvPr>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a:extLst>
              <a:ext uri="{FF2B5EF4-FFF2-40B4-BE49-F238E27FC236}">
                <a16:creationId xmlns:a16="http://schemas.microsoft.com/office/drawing/2014/main" id="{7AA492B0-DEFC-29E7-3B45-785A7FF9687A}"/>
              </a:ext>
            </a:extLst>
          </p:cNvPr>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12824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8F6E-4A4B-9C83-493A-34D507171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C6EA8-498B-F75E-DEF8-516960E10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21FD8-B62B-7E0B-8EB8-26A45DE59BBF}"/>
              </a:ext>
            </a:extLst>
          </p:cNvPr>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a:extLst>
              <a:ext uri="{FF2B5EF4-FFF2-40B4-BE49-F238E27FC236}">
                <a16:creationId xmlns:a16="http://schemas.microsoft.com/office/drawing/2014/main" id="{12E8F509-0104-B404-BA67-997B092D3B51}"/>
              </a:ext>
            </a:extLst>
          </p:cNvPr>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99970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5EE49-C903-AA9A-C0D5-ADAE0443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6FFB-09EA-2736-B317-8B3705F38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85B91-F240-B2EF-4959-222BD84E0468}"/>
              </a:ext>
            </a:extLst>
          </p:cNvPr>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a:extLst>
              <a:ext uri="{FF2B5EF4-FFF2-40B4-BE49-F238E27FC236}">
                <a16:creationId xmlns:a16="http://schemas.microsoft.com/office/drawing/2014/main" id="{92B5D2A0-951A-258D-58C0-997B06CC0734}"/>
              </a:ext>
            </a:extLst>
          </p:cNvPr>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177465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406401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253543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342451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DF88-ED4E-A002-0422-223AFEED9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E72CB-0001-869F-6E25-A9640BD28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792FC-EC68-017B-F689-383CFFF78A35}"/>
              </a:ext>
            </a:extLst>
          </p:cNvPr>
          <p:cNvSpPr>
            <a:spLocks noGrp="1"/>
          </p:cNvSpPr>
          <p:nvPr>
            <p:ph type="body" idx="1"/>
          </p:nvPr>
        </p:nvSpPr>
        <p:spPr/>
        <p:txBody>
          <a:bodyPr/>
          <a:lstStyle/>
          <a:p>
            <a:pPr defTabSz="966529">
              <a:defRPr/>
            </a:pPr>
            <a:r>
              <a:rPr lang="en-US" dirty="0"/>
              <a:t>One consultant contract will be created to design both projects separately. The design, environmental clearances and any potential Right-of-Way will all be developed separately. Currently, ODOT does not expect to need additional Right-of-Way.  The projects will be managed separately for the design, environmental and Right-of-Way timelines. After the Stage 3 review, the District will determine if the projects will be sold as one construction contract. If so, they would be combined as a Part 1/Part 2 contract that requires minimal re-work by the design consultant.</a:t>
            </a:r>
          </a:p>
        </p:txBody>
      </p:sp>
      <p:sp>
        <p:nvSpPr>
          <p:cNvPr id="4" name="Slide Number Placeholder 3">
            <a:extLst>
              <a:ext uri="{FF2B5EF4-FFF2-40B4-BE49-F238E27FC236}">
                <a16:creationId xmlns:a16="http://schemas.microsoft.com/office/drawing/2014/main" id="{EBF8FD40-A2B1-33EB-4051-69F41832F121}"/>
              </a:ext>
            </a:extLst>
          </p:cNvPr>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8792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TUS-36-18.00 SFN 7900511.</a:t>
            </a:r>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9ADD-C717-BF67-1A02-68066D11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59B8E-1C68-71B9-BA4D-01F1421DC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BDCA0-E469-9BD7-FEC0-AF612B387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EB1D0-FD32-7AFD-0DD2-6336152A2BEB}"/>
              </a:ext>
            </a:extLst>
          </p:cNvPr>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06104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DE51-8754-AFB6-BDD8-2C2D592D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6E9F1-6E4A-056E-3787-28312BC7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EED3-D083-A843-D08D-FF4F11965EF1}"/>
              </a:ext>
            </a:extLst>
          </p:cNvPr>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TUS-39-12.94 SFN 7901534.  </a:t>
            </a:r>
          </a:p>
        </p:txBody>
      </p:sp>
      <p:sp>
        <p:nvSpPr>
          <p:cNvPr id="4" name="Slide Number Placeholder 3">
            <a:extLst>
              <a:ext uri="{FF2B5EF4-FFF2-40B4-BE49-F238E27FC236}">
                <a16:creationId xmlns:a16="http://schemas.microsoft.com/office/drawing/2014/main" id="{4A232550-7901-B7D9-4469-DA0536E1CD69}"/>
              </a:ext>
            </a:extLst>
          </p:cNvPr>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2215506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BEL-7-23.61 PID 122458 and BEL-7-24.97 PID 122451</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9"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6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JANUARY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TUS-36-18.00  PID 122460 </a:t>
            </a:r>
          </a:p>
          <a:p>
            <a:r>
              <a:rPr lang="en-US" dirty="0"/>
              <a:t>	     TUS-39-12.94  PID 122459</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6192-7DF8-0056-F9BF-71B7626A7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100B04-75BE-B897-2AA8-2F43B5C30CB1}"/>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1B00E405-9DEB-1053-A065-9959ABA4B5D4}"/>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https://ftp.dot.state.oh.us/pub/Districts/D11/122459</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pic>
        <p:nvPicPr>
          <p:cNvPr id="7" name="Recorded Sound">
            <a:hlinkClick r:id="" action="ppaction://media"/>
            <a:extLst>
              <a:ext uri="{FF2B5EF4-FFF2-40B4-BE49-F238E27FC236}">
                <a16:creationId xmlns:a16="http://schemas.microsoft.com/office/drawing/2014/main" id="{6837EACE-3A4F-5982-CCC7-A9B92CD33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
        <p:nvSpPr>
          <p:cNvPr id="3" name="Footer Placeholder 17">
            <a:extLst>
              <a:ext uri="{FF2B5EF4-FFF2-40B4-BE49-F238E27FC236}">
                <a16:creationId xmlns:a16="http://schemas.microsoft.com/office/drawing/2014/main" id="{CA996B0E-1F28-1B83-DF50-CDD10B04ADCB}"/>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832861758"/>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2B1D8-E926-08E6-20D6-D1CB84233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9161-E92A-E255-8D39-9D32686CACED}"/>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4D0A13F1-C5FE-C4C9-5932-7FC325C9BC62}"/>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pPr lvl="2"/>
            <a:endParaRPr lang="en-US" sz="2400" dirty="0"/>
          </a:p>
          <a:p>
            <a:endParaRPr lang="en-US" dirty="0"/>
          </a:p>
        </p:txBody>
      </p:sp>
      <p:pic>
        <p:nvPicPr>
          <p:cNvPr id="4" name="Recorded Sound">
            <a:hlinkClick r:id="" action="ppaction://media"/>
            <a:extLst>
              <a:ext uri="{FF2B5EF4-FFF2-40B4-BE49-F238E27FC236}">
                <a16:creationId xmlns:a16="http://schemas.microsoft.com/office/drawing/2014/main" id="{DC6C57E8-3F35-F2A6-78F9-A8B112839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
        <p:nvSpPr>
          <p:cNvPr id="6" name="Footer Placeholder 17">
            <a:extLst>
              <a:ext uri="{FF2B5EF4-FFF2-40B4-BE49-F238E27FC236}">
                <a16:creationId xmlns:a16="http://schemas.microsoft.com/office/drawing/2014/main" id="{EDB31035-968A-BC1A-8771-B62F88B420FC}"/>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98424875"/>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7E3E-84E7-3657-C819-7018DBD781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E4906-A434-527E-8C8D-3BC820548005}"/>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DECFCC03-22E5-66C0-D767-4B4EE3D4240E}"/>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p:txBody>
      </p:sp>
      <p:pic>
        <p:nvPicPr>
          <p:cNvPr id="6" name="Recorded Sound">
            <a:hlinkClick r:id="" action="ppaction://media"/>
            <a:extLst>
              <a:ext uri="{FF2B5EF4-FFF2-40B4-BE49-F238E27FC236}">
                <a16:creationId xmlns:a16="http://schemas.microsoft.com/office/drawing/2014/main" id="{E369F33C-6F13-D57F-3711-0021E0D54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
        <p:nvSpPr>
          <p:cNvPr id="3" name="Footer Placeholder 17">
            <a:extLst>
              <a:ext uri="{FF2B5EF4-FFF2-40B4-BE49-F238E27FC236}">
                <a16:creationId xmlns:a16="http://schemas.microsoft.com/office/drawing/2014/main" id="{FA0E5383-2104-F83B-53E7-C558524C8D53}"/>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752359386"/>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5">
            <a:extLst>
              <a:ext uri="{28A0092B-C50C-407E-A947-70E740481C1C}">
                <a14:useLocalDpi xmlns:a14="http://schemas.microsoft.com/office/drawing/2010/main" val="0"/>
              </a:ext>
            </a:extLst>
          </a:blip>
          <a:srcRect t="34536" b="104"/>
          <a:stretch>
            <a:fillRect/>
          </a:stretch>
        </p:blipFill>
        <p:spPr>
          <a:xfrm>
            <a:off x="1189006" y="1688259"/>
            <a:ext cx="9813987" cy="4005476"/>
          </a:xfrm>
          <a:prstGeom prst="rect">
            <a:avLst/>
          </a:prstGeom>
        </p:spPr>
      </p:pic>
      <p:pic>
        <p:nvPicPr>
          <p:cNvPr id="3" name="Recorded Sound">
            <a:hlinkClick r:id="" action="ppaction://media"/>
            <a:extLst>
              <a:ext uri="{FF2B5EF4-FFF2-40B4-BE49-F238E27FC236}">
                <a16:creationId xmlns:a16="http://schemas.microsoft.com/office/drawing/2014/main" id="{C2BA290A-F98C-F2E9-6E49-9941B37AC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5" name="Footer Placeholder 17">
            <a:extLst>
              <a:ext uri="{FF2B5EF4-FFF2-40B4-BE49-F238E27FC236}">
                <a16:creationId xmlns:a16="http://schemas.microsoft.com/office/drawing/2014/main" id="{2067F995-CD64-C235-2F9A-75B582EED281}"/>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13244670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45691" b="-181"/>
          <a:stretch>
            <a:fillRect/>
          </a:stretch>
        </p:blipFill>
        <p:spPr>
          <a:xfrm>
            <a:off x="1189006" y="1606062"/>
            <a:ext cx="9813987" cy="4005476"/>
          </a:xfrm>
          <a:prstGeom prst="rect">
            <a:avLst/>
          </a:prstGeom>
        </p:spPr>
      </p:pic>
      <p:sp>
        <p:nvSpPr>
          <p:cNvPr id="3" name="Footer Placeholder 17">
            <a:extLst>
              <a:ext uri="{FF2B5EF4-FFF2-40B4-BE49-F238E27FC236}">
                <a16:creationId xmlns:a16="http://schemas.microsoft.com/office/drawing/2014/main" id="{E33F4477-5741-DD3E-AEBF-D7D02C5BB211}"/>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35534827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45879" b="-369"/>
          <a:stretch>
            <a:fillRect/>
          </a:stretch>
        </p:blipFill>
        <p:spPr>
          <a:xfrm>
            <a:off x="1189006" y="1551263"/>
            <a:ext cx="9813987" cy="4005476"/>
          </a:xfrm>
          <a:prstGeom prst="rect">
            <a:avLst/>
          </a:prstGeom>
        </p:spPr>
      </p:pic>
      <p:sp>
        <p:nvSpPr>
          <p:cNvPr id="3" name="Footer Placeholder 17">
            <a:extLst>
              <a:ext uri="{FF2B5EF4-FFF2-40B4-BE49-F238E27FC236}">
                <a16:creationId xmlns:a16="http://schemas.microsoft.com/office/drawing/2014/main" id="{6DF049CE-F9C0-B7DA-E0B8-6885D9714D5E}"/>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9130095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 links shown above</a:t>
            </a:r>
          </a:p>
          <a:p>
            <a:r>
              <a:rPr lang="en-US" sz="4000" dirty="0"/>
              <a:t>Thank you for watching this video presentation for </a:t>
            </a:r>
            <a:r>
              <a:rPr lang="en-US" sz="4000" dirty="0" err="1"/>
              <a:t>Projs</a:t>
            </a:r>
            <a:r>
              <a:rPr lang="en-US" sz="4000" dirty="0"/>
              <a:t>. TUS-36-18.00 PID 122460 and TUS-39-12.94 PID 122459</a:t>
            </a:r>
          </a:p>
          <a:p>
            <a:r>
              <a:rPr lang="en-US" sz="4000" dirty="0"/>
              <a:t>District 11 appreciates your interest in partnering with us for successful projects</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
        <p:nvSpPr>
          <p:cNvPr id="5" name="Footer Placeholder 17">
            <a:extLst>
              <a:ext uri="{FF2B5EF4-FFF2-40B4-BE49-F238E27FC236}">
                <a16:creationId xmlns:a16="http://schemas.microsoft.com/office/drawing/2014/main" id="{0319DD52-816E-F2D8-B030-68C011BF34D6}"/>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182D-B648-22A0-1D73-7279C2957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3D85F-C4CE-9B87-A8CF-FBB4B2405355}"/>
              </a:ext>
            </a:extLst>
          </p:cNvPr>
          <p:cNvSpPr>
            <a:spLocks noGrp="1"/>
          </p:cNvSpPr>
          <p:nvPr>
            <p:ph type="title"/>
          </p:nvPr>
        </p:nvSpPr>
        <p:spPr>
          <a:solidFill>
            <a:schemeClr val="accent1"/>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4A15B702-997B-C422-CD69-00AB9EBA9FF6}"/>
              </a:ext>
            </a:extLst>
          </p:cNvPr>
          <p:cNvSpPr>
            <a:spLocks noGrp="1"/>
          </p:cNvSpPr>
          <p:nvPr>
            <p:ph idx="1"/>
          </p:nvPr>
        </p:nvSpPr>
        <p:spPr>
          <a:xfrm>
            <a:off x="838200" y="1143000"/>
            <a:ext cx="10474569" cy="4882662"/>
          </a:xfrm>
        </p:spPr>
        <p:txBody>
          <a:bodyPr/>
          <a:lstStyle/>
          <a:p>
            <a:r>
              <a:rPr lang="en-US" sz="3600" dirty="0"/>
              <a:t>The consultant contract will include the design of two separate construction projects.</a:t>
            </a:r>
          </a:p>
          <a:p>
            <a:pPr lvl="1"/>
            <a:r>
              <a:rPr lang="en-US" dirty="0"/>
              <a:t>TUS-36-18.00 PID 122460</a:t>
            </a:r>
          </a:p>
          <a:p>
            <a:pPr lvl="1"/>
            <a:r>
              <a:rPr lang="en-US" dirty="0"/>
              <a:t>TUS-39-12.94 PID 122459</a:t>
            </a:r>
          </a:p>
          <a:p>
            <a:r>
              <a:rPr lang="en-US" sz="3600" dirty="0"/>
              <a:t>They may be combined at plan file as a Part 1/Part 2 construction contract, however through Stage 3 the design and project management will be treated as if they are separate projects under one consultant contract.</a:t>
            </a:r>
          </a:p>
          <a:p>
            <a:endParaRPr lang="en-US" dirty="0"/>
          </a:p>
        </p:txBody>
      </p:sp>
      <p:pic>
        <p:nvPicPr>
          <p:cNvPr id="4" name="Recorded Sound">
            <a:hlinkClick r:id="" action="ppaction://media"/>
            <a:extLst>
              <a:ext uri="{FF2B5EF4-FFF2-40B4-BE49-F238E27FC236}">
                <a16:creationId xmlns:a16="http://schemas.microsoft.com/office/drawing/2014/main" id="{DA13DF21-9D11-D9CB-E125-8E9E8D267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1799492"/>
            <a:ext cx="609600" cy="609600"/>
          </a:xfrm>
          <a:prstGeom prst="rect">
            <a:avLst/>
          </a:prstGeom>
        </p:spPr>
      </p:pic>
      <p:pic>
        <p:nvPicPr>
          <p:cNvPr id="6" name="Picture 5">
            <a:extLst>
              <a:ext uri="{FF2B5EF4-FFF2-40B4-BE49-F238E27FC236}">
                <a16:creationId xmlns:a16="http://schemas.microsoft.com/office/drawing/2014/main" id="{8125BFF8-8CC2-7B2F-706C-8101311D5867}"/>
              </a:ext>
            </a:extLst>
          </p:cNvPr>
          <p:cNvPicPr>
            <a:picLocks noChangeAspect="1"/>
          </p:cNvPicPr>
          <p:nvPr/>
        </p:nvPicPr>
        <p:blipFill>
          <a:blip r:embed="rId6"/>
          <a:stretch>
            <a:fillRect/>
          </a:stretch>
        </p:blipFill>
        <p:spPr>
          <a:xfrm>
            <a:off x="1263165" y="6335570"/>
            <a:ext cx="7773074" cy="396274"/>
          </a:xfrm>
          <a:prstGeom prst="rect">
            <a:avLst/>
          </a:prstGeom>
        </p:spPr>
      </p:pic>
    </p:spTree>
    <p:extLst>
      <p:ext uri="{BB962C8B-B14F-4D97-AF65-F5344CB8AC3E}">
        <p14:creationId xmlns:p14="http://schemas.microsoft.com/office/powerpoint/2010/main" val="119569900"/>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TUS-36-18.00  PID 122460</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7039708" cy="2286000"/>
          </a:xfrm>
        </p:spPr>
        <p:txBody>
          <a:bodyPr/>
          <a:lstStyle/>
          <a:p>
            <a:r>
              <a:rPr lang="en-US" dirty="0"/>
              <a:t>Project Description: PROTECT bridge TUS-36-18.00 </a:t>
            </a:r>
            <a:br>
              <a:rPr lang="en-US" dirty="0"/>
            </a:br>
            <a:r>
              <a:rPr lang="en-US" dirty="0"/>
              <a:t>SFN 7900511 from scour.</a:t>
            </a:r>
          </a:p>
          <a:p>
            <a:endParaRPr lang="en-US" dirty="0"/>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7662" y="1677693"/>
            <a:ext cx="4393472" cy="4441753"/>
          </a:xfrm>
          <a:prstGeom prst="rect">
            <a:avLst/>
          </a:prstGeom>
        </p:spPr>
      </p:pic>
      <p:pic>
        <p:nvPicPr>
          <p:cNvPr id="6" name="Recorded Sound">
            <a:hlinkClick r:id="" action="ppaction://media"/>
            <a:extLst>
              <a:ext uri="{FF2B5EF4-FFF2-40B4-BE49-F238E27FC236}">
                <a16:creationId xmlns:a16="http://schemas.microsoft.com/office/drawing/2014/main" id="{043C81E4-C4F0-15BF-80A4-EDFDC5872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1534" y="1167739"/>
            <a:ext cx="609600" cy="609600"/>
          </a:xfrm>
          <a:prstGeom prst="rect">
            <a:avLst/>
          </a:prstGeom>
        </p:spPr>
      </p:pic>
      <p:sp>
        <p:nvSpPr>
          <p:cNvPr id="4" name="Footer Placeholder 17">
            <a:extLst>
              <a:ext uri="{FF2B5EF4-FFF2-40B4-BE49-F238E27FC236}">
                <a16:creationId xmlns:a16="http://schemas.microsoft.com/office/drawing/2014/main" id="{62CAD52D-B509-C3EA-086C-CB4670B2450E}"/>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https://ftp.dot.state.oh.us/pub/Districts/D11/122460</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
        <p:nvSpPr>
          <p:cNvPr id="3" name="Footer Placeholder 17">
            <a:extLst>
              <a:ext uri="{FF2B5EF4-FFF2-40B4-BE49-F238E27FC236}">
                <a16:creationId xmlns:a16="http://schemas.microsoft.com/office/drawing/2014/main" id="{41C0D5EF-92A9-ABD0-80AB-E4066FDB9093}"/>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pPr marL="1371600" lvl="3" indent="0">
              <a:buNone/>
            </a:pPr>
            <a:endParaRPr lang="en-US" sz="2000" dirty="0"/>
          </a:p>
          <a:p>
            <a:endParaRPr lang="en-US" dirty="0"/>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
        <p:nvSpPr>
          <p:cNvPr id="6" name="Footer Placeholder 17">
            <a:extLst>
              <a:ext uri="{FF2B5EF4-FFF2-40B4-BE49-F238E27FC236}">
                <a16:creationId xmlns:a16="http://schemas.microsoft.com/office/drawing/2014/main" id="{806631D5-7167-D1CB-3A99-170244ED4C49}"/>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
        <p:nvSpPr>
          <p:cNvPr id="3" name="Footer Placeholder 17">
            <a:extLst>
              <a:ext uri="{FF2B5EF4-FFF2-40B4-BE49-F238E27FC236}">
                <a16:creationId xmlns:a16="http://schemas.microsoft.com/office/drawing/2014/main" id="{2F8560CB-F768-FDF7-3850-17875C5F3660}"/>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27982" b="17555"/>
          <a:stretch>
            <a:fillRect/>
          </a:stretch>
        </p:blipFill>
        <p:spPr>
          <a:xfrm>
            <a:off x="1524000" y="1656907"/>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
        <p:nvSpPr>
          <p:cNvPr id="5" name="Footer Placeholder 17">
            <a:extLst>
              <a:ext uri="{FF2B5EF4-FFF2-40B4-BE49-F238E27FC236}">
                <a16:creationId xmlns:a16="http://schemas.microsoft.com/office/drawing/2014/main" id="{9346EF97-1281-4C7C-B593-0CF63D9E61A2}"/>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9C7E-902F-EECC-1E13-77347C3AB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F54B6-F2B9-1840-AD3C-F5540192006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D13AEB-1F23-C67D-F3A7-2D160FA73D98}"/>
              </a:ext>
            </a:extLst>
          </p:cNvPr>
          <p:cNvPicPr>
            <a:picLocks noChangeAspect="1"/>
          </p:cNvPicPr>
          <p:nvPr/>
        </p:nvPicPr>
        <p:blipFill>
          <a:blip r:embed="rId3">
            <a:extLst>
              <a:ext uri="{28A0092B-C50C-407E-A947-70E740481C1C}">
                <a14:useLocalDpi xmlns:a14="http://schemas.microsoft.com/office/drawing/2010/main" val="0"/>
              </a:ext>
            </a:extLst>
          </a:blip>
          <a:srcRect t="45205" b="332"/>
          <a:stretch>
            <a:fillRect/>
          </a:stretch>
        </p:blipFill>
        <p:spPr>
          <a:xfrm>
            <a:off x="1447800" y="1779563"/>
            <a:ext cx="9144000" cy="3732028"/>
          </a:xfrm>
          <a:prstGeom prst="rect">
            <a:avLst/>
          </a:prstGeom>
        </p:spPr>
      </p:pic>
      <p:sp>
        <p:nvSpPr>
          <p:cNvPr id="3" name="Footer Placeholder 17">
            <a:extLst>
              <a:ext uri="{FF2B5EF4-FFF2-40B4-BE49-F238E27FC236}">
                <a16:creationId xmlns:a16="http://schemas.microsoft.com/office/drawing/2014/main" id="{2BE337EF-BC15-08A0-0323-AA4F22402C8A}"/>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20193096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BC241-1983-E932-2E43-EE25CA9BC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6E384-561D-0075-695E-57BC7E109741}"/>
              </a:ext>
            </a:extLst>
          </p:cNvPr>
          <p:cNvSpPr>
            <a:spLocks noGrp="1"/>
          </p:cNvSpPr>
          <p:nvPr>
            <p:ph type="title"/>
          </p:nvPr>
        </p:nvSpPr>
        <p:spPr/>
        <p:txBody>
          <a:bodyPr/>
          <a:lstStyle/>
          <a:p>
            <a:r>
              <a:rPr lang="en-US" dirty="0"/>
              <a:t>TUS-39-12.94 PID 122459</a:t>
            </a:r>
          </a:p>
        </p:txBody>
      </p:sp>
      <p:sp>
        <p:nvSpPr>
          <p:cNvPr id="3" name="Content Placeholder 2">
            <a:extLst>
              <a:ext uri="{FF2B5EF4-FFF2-40B4-BE49-F238E27FC236}">
                <a16:creationId xmlns:a16="http://schemas.microsoft.com/office/drawing/2014/main" id="{4F8F4EA2-6D27-5292-5793-96C5169541A0}"/>
              </a:ext>
            </a:extLst>
          </p:cNvPr>
          <p:cNvSpPr>
            <a:spLocks noGrp="1"/>
          </p:cNvSpPr>
          <p:nvPr>
            <p:ph idx="1"/>
          </p:nvPr>
        </p:nvSpPr>
        <p:spPr>
          <a:xfrm>
            <a:off x="838200" y="1266092"/>
            <a:ext cx="5703277" cy="3880338"/>
          </a:xfrm>
        </p:spPr>
        <p:txBody>
          <a:bodyPr/>
          <a:lstStyle/>
          <a:p>
            <a:r>
              <a:rPr lang="en-US" sz="3200" dirty="0"/>
              <a:t>Project Description: PROTECT bridge TUS-39-12.94 SFN 7901534 from scour.</a:t>
            </a:r>
          </a:p>
          <a:p>
            <a:endParaRPr lang="en-US" dirty="0"/>
          </a:p>
        </p:txBody>
      </p:sp>
      <p:pic>
        <p:nvPicPr>
          <p:cNvPr id="8" name="Picture 7">
            <a:extLst>
              <a:ext uri="{FF2B5EF4-FFF2-40B4-BE49-F238E27FC236}">
                <a16:creationId xmlns:a16="http://schemas.microsoft.com/office/drawing/2014/main" id="{D5A6FBB4-A70A-3BD7-8653-6DAC9CC1A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56481" y="2203020"/>
            <a:ext cx="6118563" cy="3880338"/>
          </a:xfrm>
          <a:prstGeom prst="rect">
            <a:avLst/>
          </a:prstGeom>
        </p:spPr>
      </p:pic>
      <p:pic>
        <p:nvPicPr>
          <p:cNvPr id="6" name="Recorded Sound">
            <a:hlinkClick r:id="" action="ppaction://media"/>
            <a:extLst>
              <a:ext uri="{FF2B5EF4-FFF2-40B4-BE49-F238E27FC236}">
                <a16:creationId xmlns:a16="http://schemas.microsoft.com/office/drawing/2014/main" id="{9321353D-B578-C09A-C59A-9E352301F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5444" y="1429756"/>
            <a:ext cx="609600" cy="609600"/>
          </a:xfrm>
          <a:prstGeom prst="rect">
            <a:avLst/>
          </a:prstGeom>
        </p:spPr>
      </p:pic>
      <p:sp>
        <p:nvSpPr>
          <p:cNvPr id="4" name="Footer Placeholder 17">
            <a:extLst>
              <a:ext uri="{FF2B5EF4-FFF2-40B4-BE49-F238E27FC236}">
                <a16:creationId xmlns:a16="http://schemas.microsoft.com/office/drawing/2014/main" id="{2D54BAA4-4D27-8452-8941-DA03DFD57421}"/>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63972579"/>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219</TotalTime>
  <Words>1053</Words>
  <Application>Microsoft Office PowerPoint</Application>
  <PresentationFormat>Widescreen</PresentationFormat>
  <Paragraphs>102</Paragraphs>
  <Slides>17</Slides>
  <Notes>17</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Georgia</vt:lpstr>
      <vt:lpstr>Source Sans 3</vt:lpstr>
      <vt:lpstr>Source Sans 3 Black</vt:lpstr>
      <vt:lpstr>ODOT-HoIA-Theme-1</vt:lpstr>
      <vt:lpstr>1_ODOT-HoIA-Theme-1</vt:lpstr>
      <vt:lpstr>JANUARY 2026 Programmatic </vt:lpstr>
      <vt:lpstr>TWO PROJECTS – ONE DESIGN CONTRACT</vt:lpstr>
      <vt:lpstr>TUS-36-18.00  PID 122460</vt:lpstr>
      <vt:lpstr>Available project information</vt:lpstr>
      <vt:lpstr>Project scope</vt:lpstr>
      <vt:lpstr>Consultant Prequalifications</vt:lpstr>
      <vt:lpstr>Field Photo</vt:lpstr>
      <vt:lpstr>Field Photo</vt:lpstr>
      <vt:lpstr>TUS-39-12.94 PID 122459</vt:lpstr>
      <vt:lpstr>Available project information</vt:lpstr>
      <vt:lpstr>Project scope</vt:lpstr>
      <vt:lpstr>Consultant Prequalifications</vt:lpstr>
      <vt:lpstr>Field Photo</vt:lpstr>
      <vt:lpstr>Field Photo</vt:lpstr>
      <vt:lpstr>Field Photo</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Slanina, Adrienne</cp:lastModifiedBy>
  <cp:revision>21</cp:revision>
  <cp:lastPrinted>2025-11-18T14:38:29Z</cp:lastPrinted>
  <dcterms:created xsi:type="dcterms:W3CDTF">2024-09-11T11:49:33Z</dcterms:created>
  <dcterms:modified xsi:type="dcterms:W3CDTF">2025-12-12T16:20:45Z</dcterms:modified>
</cp:coreProperties>
</file>