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20"/>
  </p:notesMasterIdLst>
  <p:sldIdLst>
    <p:sldId id="256" r:id="rId3"/>
    <p:sldId id="279" r:id="rId4"/>
    <p:sldId id="257" r:id="rId5"/>
    <p:sldId id="261" r:id="rId6"/>
    <p:sldId id="264" r:id="rId7"/>
    <p:sldId id="265" r:id="rId8"/>
    <p:sldId id="260" r:id="rId9"/>
    <p:sldId id="276" r:id="rId10"/>
    <p:sldId id="271" r:id="rId11"/>
    <p:sldId id="272" r:id="rId12"/>
    <p:sldId id="273" r:id="rId13"/>
    <p:sldId id="274" r:id="rId14"/>
    <p:sldId id="275" r:id="rId15"/>
    <p:sldId id="277" r:id="rId16"/>
    <p:sldId id="278" r:id="rId17"/>
    <p:sldId id="270" r:id="rId18"/>
    <p:sldId id="263" r:id="rId1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235" autoAdjust="0"/>
  </p:normalViewPr>
  <p:slideViewPr>
    <p:cSldViewPr snapToGrid="0">
      <p:cViewPr varScale="1">
        <p:scale>
          <a:sx n="90" d="100"/>
          <a:sy n="90"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97C2944-DC95-40BE-BE68-BC2D4B3FF5FA}" type="datetimeFigureOut">
              <a:rPr lang="en-US" smtClean="0"/>
              <a:t>12/12/2025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This presentation will provide an overview of the subject project that will be placed on the upcoming programmatic selection for consultant design services.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9B333-B672-4A1B-062F-C4F55FAD7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E6BD0-6712-62F8-D31C-5E0AB61D5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16068-5032-5CD5-3581-B9309C5D4F4D}"/>
              </a:ext>
            </a:extLst>
          </p:cNvPr>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a:extLst>
              <a:ext uri="{FF2B5EF4-FFF2-40B4-BE49-F238E27FC236}">
                <a16:creationId xmlns:a16="http://schemas.microsoft.com/office/drawing/2014/main" id="{7AA492B0-DEFC-29E7-3B45-785A7FF9687A}"/>
              </a:ext>
            </a:extLst>
          </p:cNvPr>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12824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48F6E-4A4B-9C83-493A-34D507171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C6EA8-498B-F75E-DEF8-516960E10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21FD8-B62B-7E0B-8EB8-26A45DE59BBF}"/>
              </a:ext>
            </a:extLst>
          </p:cNvPr>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a:extLst>
              <a:ext uri="{FF2B5EF4-FFF2-40B4-BE49-F238E27FC236}">
                <a16:creationId xmlns:a16="http://schemas.microsoft.com/office/drawing/2014/main" id="{12E8F509-0104-B404-BA67-997B092D3B51}"/>
              </a:ext>
            </a:extLst>
          </p:cNvPr>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99970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5EE49-C903-AA9A-C0D5-ADAE0443E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B6FFB-09EA-2736-B317-8B3705F38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85B91-F240-B2EF-4959-222BD84E0468}"/>
              </a:ext>
            </a:extLst>
          </p:cNvPr>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a:extLst>
              <a:ext uri="{FF2B5EF4-FFF2-40B4-BE49-F238E27FC236}">
                <a16:creationId xmlns:a16="http://schemas.microsoft.com/office/drawing/2014/main" id="{92B5D2A0-951A-258D-58C0-997B06CC0734}"/>
              </a:ext>
            </a:extLst>
          </p:cNvPr>
          <p:cNvSpPr>
            <a:spLocks noGrp="1"/>
          </p:cNvSpPr>
          <p:nvPr>
            <p:ph type="sldNum" sz="quarter" idx="5"/>
          </p:nvPr>
        </p:nvSpPr>
        <p:spPr/>
        <p:txBody>
          <a:bodyPr/>
          <a:lstStyle/>
          <a:p>
            <a:fld id="{81185B66-F127-4E06-895C-932E966749D9}" type="slidenum">
              <a:rPr lang="en-US" smtClean="0"/>
              <a:t>12</a:t>
            </a:fld>
            <a:endParaRPr lang="en-US"/>
          </a:p>
        </p:txBody>
      </p:sp>
    </p:spTree>
    <p:extLst>
      <p:ext uri="{BB962C8B-B14F-4D97-AF65-F5344CB8AC3E}">
        <p14:creationId xmlns:p14="http://schemas.microsoft.com/office/powerpoint/2010/main" val="177465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13</a:t>
            </a:fld>
            <a:endParaRPr lang="en-US"/>
          </a:p>
        </p:txBody>
      </p:sp>
    </p:spTree>
    <p:extLst>
      <p:ext uri="{BB962C8B-B14F-4D97-AF65-F5344CB8AC3E}">
        <p14:creationId xmlns:p14="http://schemas.microsoft.com/office/powerpoint/2010/main" val="4064013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14</a:t>
            </a:fld>
            <a:endParaRPr lang="en-US"/>
          </a:p>
        </p:txBody>
      </p:sp>
    </p:spTree>
    <p:extLst>
      <p:ext uri="{BB962C8B-B14F-4D97-AF65-F5344CB8AC3E}">
        <p14:creationId xmlns:p14="http://schemas.microsoft.com/office/powerpoint/2010/main" val="2535432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8CB26-FAC7-D7F2-1399-ED49F07A7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EAD4-2C43-9740-21BC-3CA23FB1E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C10EC-1FAA-4F06-2863-A008B39578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7CDC10-8265-E795-E11C-AAB110427658}"/>
              </a:ext>
            </a:extLst>
          </p:cNvPr>
          <p:cNvSpPr>
            <a:spLocks noGrp="1"/>
          </p:cNvSpPr>
          <p:nvPr>
            <p:ph type="sldNum" sz="quarter" idx="5"/>
          </p:nvPr>
        </p:nvSpPr>
        <p:spPr/>
        <p:txBody>
          <a:bodyPr/>
          <a:lstStyle/>
          <a:p>
            <a:fld id="{81185B66-F127-4E06-895C-932E966749D9}" type="slidenum">
              <a:rPr lang="en-US" smtClean="0"/>
              <a:t>15</a:t>
            </a:fld>
            <a:endParaRPr lang="en-US"/>
          </a:p>
        </p:txBody>
      </p:sp>
    </p:spTree>
    <p:extLst>
      <p:ext uri="{BB962C8B-B14F-4D97-AF65-F5344CB8AC3E}">
        <p14:creationId xmlns:p14="http://schemas.microsoft.com/office/powerpoint/2010/main" val="3424518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16</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17</a:t>
            </a:fld>
            <a:endParaRPr lang="en-US"/>
          </a:p>
        </p:txBody>
      </p:sp>
    </p:spTree>
    <p:extLst>
      <p:ext uri="{BB962C8B-B14F-4D97-AF65-F5344CB8AC3E}">
        <p14:creationId xmlns:p14="http://schemas.microsoft.com/office/powerpoint/2010/main" val="3288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4DF88-ED4E-A002-0422-223AFEED9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E72CB-0001-869F-6E25-A9640BD28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792FC-EC68-017B-F689-383CFFF78A35}"/>
              </a:ext>
            </a:extLst>
          </p:cNvPr>
          <p:cNvSpPr>
            <a:spLocks noGrp="1"/>
          </p:cNvSpPr>
          <p:nvPr>
            <p:ph type="body" idx="1"/>
          </p:nvPr>
        </p:nvSpPr>
        <p:spPr/>
        <p:txBody>
          <a:bodyPr/>
          <a:lstStyle/>
          <a:p>
            <a:pPr defTabSz="966529">
              <a:defRPr/>
            </a:pPr>
            <a:r>
              <a:rPr lang="en-US" dirty="0"/>
              <a:t>One consultant contract will be created to design both projects separately. The design, environmental clearances and any potential Right-of-Way will all be developed separately. Currently, ODOT does not expect to need additional Right-of-Way.  The projects will be managed separately for the design, environmental and Right-of-Way timelines. After the Stage 3 review, the District will determine if the projects will be sold as one construction contract. If so, they would be combined as a Part 1/Part 2 contract that requires minimal re-work by the design consultant.</a:t>
            </a:r>
          </a:p>
        </p:txBody>
      </p:sp>
      <p:sp>
        <p:nvSpPr>
          <p:cNvPr id="4" name="Slide Number Placeholder 3">
            <a:extLst>
              <a:ext uri="{FF2B5EF4-FFF2-40B4-BE49-F238E27FC236}">
                <a16:creationId xmlns:a16="http://schemas.microsoft.com/office/drawing/2014/main" id="{EBF8FD40-A2B1-33EB-4051-69F41832F121}"/>
              </a:ext>
            </a:extLst>
          </p:cNvPr>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87920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TUS-36-18.00 SFN 7900511.</a:t>
            </a:r>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consultant prequalification's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39ADD-C717-BF67-1A02-68066D11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59B8E-1C68-71B9-BA4D-01F1421DC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BDCA0-E469-9BD7-FEC0-AF612B387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EB1D0-FD32-7AFD-0DD2-6336152A2BEB}"/>
              </a:ext>
            </a:extLst>
          </p:cNvPr>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06104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FDE51-8754-AFB6-BDD8-2C2D592D5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6E9F1-6E4A-056E-3787-28312BC7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EEED3-D083-A843-D08D-FF4F11965EF1}"/>
              </a:ext>
            </a:extLst>
          </p:cNvPr>
          <p:cNvSpPr>
            <a:spLocks noGrp="1"/>
          </p:cNvSpPr>
          <p:nvPr>
            <p:ph type="body" idx="1"/>
          </p:nvPr>
        </p:nvSpPr>
        <p:spPr/>
        <p:txBody>
          <a:bodyPr/>
          <a:lstStyle/>
          <a:p>
            <a:pPr defTabSz="966529">
              <a:defRPr/>
            </a:pPr>
            <a:r>
              <a:rPr lang="en-US" dirty="0"/>
              <a:t>The project will include Scour Analysis and implementation of scour countermeasures and remediation to protect bridge TUS-39-12.94 SFN 7901534.  </a:t>
            </a:r>
          </a:p>
        </p:txBody>
      </p:sp>
      <p:sp>
        <p:nvSpPr>
          <p:cNvPr id="4" name="Slide Number Placeholder 3">
            <a:extLst>
              <a:ext uri="{FF2B5EF4-FFF2-40B4-BE49-F238E27FC236}">
                <a16:creationId xmlns:a16="http://schemas.microsoft.com/office/drawing/2014/main" id="{4A232550-7901-B7D9-4469-DA0536E1CD69}"/>
              </a:ext>
            </a:extLst>
          </p:cNvPr>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2215506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r>
              <a:rPr lang="en-US"/>
              <a:t>BEL-7-23.61 PID 122458 and BEL-7-24.97 PID 122451</a:t>
            </a:r>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BEL-7-23.61 PID 122458 and BEL-7-24.97 PID 122451</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hf sldNum="0" hdr="0" dt="0"/>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59"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hyperlink" Target="https://ftp.dot.state.oh.us/pub/Districts/D11/122460"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JANUARY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TUS-36-18.00  PID 122460 </a:t>
            </a:r>
          </a:p>
          <a:p>
            <a:r>
              <a:rPr lang="en-US" dirty="0"/>
              <a:t>	     TUS-39-12.94  PID 122459</a:t>
            </a:r>
          </a:p>
        </p:txBody>
      </p:sp>
      <p:pic>
        <p:nvPicPr>
          <p:cNvPr id="6" name="Recorded Sound">
            <a:hlinkClick r:id="" action="ppaction://media"/>
            <a:extLst>
              <a:ext uri="{FF2B5EF4-FFF2-40B4-BE49-F238E27FC236}">
                <a16:creationId xmlns:a16="http://schemas.microsoft.com/office/drawing/2014/main" id="{6FDFE794-AA26-E7E0-849D-02AC2B9FDA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5662" y="434602"/>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4" objId="6"/>
        <p14:stopEvt time="1094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6192-7DF8-0056-F9BF-71B7626A76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100B04-75BE-B897-2AA8-2F43B5C30CB1}"/>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1B00E405-9DEB-1053-A065-9959ABA4B5D4}"/>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https://ftp.dot.state.oh.us/pub/Districts/D11/122459</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pic>
        <p:nvPicPr>
          <p:cNvPr id="7" name="Recorded Sound">
            <a:hlinkClick r:id="" action="ppaction://media"/>
            <a:extLst>
              <a:ext uri="{FF2B5EF4-FFF2-40B4-BE49-F238E27FC236}">
                <a16:creationId xmlns:a16="http://schemas.microsoft.com/office/drawing/2014/main" id="{6837EACE-3A4F-5982-CCC7-A9B92CD339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pic>
        <p:nvPicPr>
          <p:cNvPr id="3" name="Picture 2">
            <a:extLst>
              <a:ext uri="{FF2B5EF4-FFF2-40B4-BE49-F238E27FC236}">
                <a16:creationId xmlns:a16="http://schemas.microsoft.com/office/drawing/2014/main" id="{842BB050-576B-B23D-13F6-05B076B31627}"/>
              </a:ext>
            </a:extLst>
          </p:cNvPr>
          <p:cNvPicPr>
            <a:picLocks noChangeAspect="1"/>
          </p:cNvPicPr>
          <p:nvPr/>
        </p:nvPicPr>
        <p:blipFill>
          <a:blip r:embed="rId7"/>
          <a:stretch>
            <a:fillRect/>
          </a:stretch>
        </p:blipFill>
        <p:spPr>
          <a:xfrm>
            <a:off x="1486449" y="6356835"/>
            <a:ext cx="7773074" cy="396274"/>
          </a:xfrm>
          <a:prstGeom prst="rect">
            <a:avLst/>
          </a:prstGeom>
        </p:spPr>
      </p:pic>
    </p:spTree>
    <p:extLst>
      <p:ext uri="{BB962C8B-B14F-4D97-AF65-F5344CB8AC3E}">
        <p14:creationId xmlns:p14="http://schemas.microsoft.com/office/powerpoint/2010/main" val="832861758"/>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2B1D8-E926-08E6-20D6-D1CB84233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F29161-E92A-E255-8D39-9D32686CACED}"/>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4D0A13F1-C5FE-C4C9-5932-7FC325C9BC62}"/>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ODOT will provide Survey and Soil Borings</a:t>
            </a:r>
          </a:p>
          <a:p>
            <a:pPr lvl="3"/>
            <a:r>
              <a:rPr lang="en-US" sz="2000" dirty="0"/>
              <a:t>Additional soil borings may or may not be necessary</a:t>
            </a:r>
          </a:p>
          <a:p>
            <a:pPr lvl="3"/>
            <a:endParaRPr lang="en-US" sz="2000" dirty="0"/>
          </a:p>
          <a:p>
            <a:endParaRPr lang="en-US" dirty="0"/>
          </a:p>
        </p:txBody>
      </p:sp>
      <p:pic>
        <p:nvPicPr>
          <p:cNvPr id="4" name="Recorded Sound">
            <a:hlinkClick r:id="" action="ppaction://media"/>
            <a:extLst>
              <a:ext uri="{FF2B5EF4-FFF2-40B4-BE49-F238E27FC236}">
                <a16:creationId xmlns:a16="http://schemas.microsoft.com/office/drawing/2014/main" id="{DC6C57E8-3F35-F2A6-78F9-A8B112839D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pic>
        <p:nvPicPr>
          <p:cNvPr id="6" name="Picture 5">
            <a:extLst>
              <a:ext uri="{FF2B5EF4-FFF2-40B4-BE49-F238E27FC236}">
                <a16:creationId xmlns:a16="http://schemas.microsoft.com/office/drawing/2014/main" id="{EB01AE7D-F02B-9C59-43A0-AF24C3C53926}"/>
              </a:ext>
            </a:extLst>
          </p:cNvPr>
          <p:cNvPicPr>
            <a:picLocks noChangeAspect="1"/>
          </p:cNvPicPr>
          <p:nvPr/>
        </p:nvPicPr>
        <p:blipFill>
          <a:blip r:embed="rId6"/>
          <a:stretch>
            <a:fillRect/>
          </a:stretch>
        </p:blipFill>
        <p:spPr>
          <a:xfrm>
            <a:off x="1390756" y="6356835"/>
            <a:ext cx="7773074" cy="396274"/>
          </a:xfrm>
          <a:prstGeom prst="rect">
            <a:avLst/>
          </a:prstGeom>
        </p:spPr>
      </p:pic>
    </p:spTree>
    <p:extLst>
      <p:ext uri="{BB962C8B-B14F-4D97-AF65-F5344CB8AC3E}">
        <p14:creationId xmlns:p14="http://schemas.microsoft.com/office/powerpoint/2010/main" val="298424875"/>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77E3E-84E7-3657-C819-7018DBD781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5E4906-A434-527E-8C8D-3BC820548005}"/>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DECFCC03-22E5-66C0-D767-4B4EE3D4240E}"/>
              </a:ext>
            </a:extLst>
          </p:cNvPr>
          <p:cNvSpPr>
            <a:spLocks noGrp="1"/>
          </p:cNvSpPr>
          <p:nvPr>
            <p:ph idx="1"/>
          </p:nvPr>
        </p:nvSpPr>
        <p:spPr/>
        <p:txBody>
          <a:bodyPr/>
          <a:lstStyle/>
          <a:p>
            <a:r>
              <a:rPr lang="en-US" dirty="0"/>
              <a:t>Non-Complex Roadway Design</a:t>
            </a:r>
          </a:p>
          <a:p>
            <a:r>
              <a:rPr lang="en-US" dirty="0"/>
              <a:t>Various Geotechnical Services</a:t>
            </a:r>
          </a:p>
          <a:p>
            <a:r>
              <a:rPr lang="en-US" dirty="0"/>
              <a:t>Bridge Design Level 2</a:t>
            </a:r>
          </a:p>
          <a:p>
            <a:r>
              <a:rPr lang="en-US" dirty="0"/>
              <a:t>Bridge Inspection Level 1</a:t>
            </a:r>
          </a:p>
          <a:p>
            <a:endParaRPr lang="en-US" dirty="0"/>
          </a:p>
        </p:txBody>
      </p:sp>
      <p:pic>
        <p:nvPicPr>
          <p:cNvPr id="6" name="Recorded Sound">
            <a:hlinkClick r:id="" action="ppaction://media"/>
            <a:extLst>
              <a:ext uri="{FF2B5EF4-FFF2-40B4-BE49-F238E27FC236}">
                <a16:creationId xmlns:a16="http://schemas.microsoft.com/office/drawing/2014/main" id="{E369F33C-6F13-D57F-3711-0021E0D54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pic>
        <p:nvPicPr>
          <p:cNvPr id="3" name="Picture 2">
            <a:extLst>
              <a:ext uri="{FF2B5EF4-FFF2-40B4-BE49-F238E27FC236}">
                <a16:creationId xmlns:a16="http://schemas.microsoft.com/office/drawing/2014/main" id="{7850B883-BBC5-21F4-BD3F-22DDC6C77E65}"/>
              </a:ext>
            </a:extLst>
          </p:cNvPr>
          <p:cNvPicPr>
            <a:picLocks noChangeAspect="1"/>
          </p:cNvPicPr>
          <p:nvPr/>
        </p:nvPicPr>
        <p:blipFill>
          <a:blip r:embed="rId6"/>
          <a:stretch>
            <a:fillRect/>
          </a:stretch>
        </p:blipFill>
        <p:spPr>
          <a:xfrm>
            <a:off x="1358859" y="6378100"/>
            <a:ext cx="7773074" cy="396274"/>
          </a:xfrm>
          <a:prstGeom prst="rect">
            <a:avLst/>
          </a:prstGeom>
        </p:spPr>
      </p:pic>
    </p:spTree>
    <p:extLst>
      <p:ext uri="{BB962C8B-B14F-4D97-AF65-F5344CB8AC3E}">
        <p14:creationId xmlns:p14="http://schemas.microsoft.com/office/powerpoint/2010/main" val="2752359386"/>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5">
            <a:extLst>
              <a:ext uri="{28A0092B-C50C-407E-A947-70E740481C1C}">
                <a14:useLocalDpi xmlns:a14="http://schemas.microsoft.com/office/drawing/2010/main" val="0"/>
              </a:ext>
            </a:extLst>
          </a:blip>
          <a:srcRect t="34536" b="104"/>
          <a:stretch>
            <a:fillRect/>
          </a:stretch>
        </p:blipFill>
        <p:spPr>
          <a:xfrm>
            <a:off x="1189006" y="1688259"/>
            <a:ext cx="9813987" cy="4005476"/>
          </a:xfrm>
          <a:prstGeom prst="rect">
            <a:avLst/>
          </a:prstGeom>
        </p:spPr>
      </p:pic>
      <p:pic>
        <p:nvPicPr>
          <p:cNvPr id="3" name="Recorded Sound">
            <a:hlinkClick r:id="" action="ppaction://media"/>
            <a:extLst>
              <a:ext uri="{FF2B5EF4-FFF2-40B4-BE49-F238E27FC236}">
                <a16:creationId xmlns:a16="http://schemas.microsoft.com/office/drawing/2014/main" id="{C2BA290A-F98C-F2E9-6E49-9941B37AC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pic>
        <p:nvPicPr>
          <p:cNvPr id="5" name="Picture 4">
            <a:extLst>
              <a:ext uri="{FF2B5EF4-FFF2-40B4-BE49-F238E27FC236}">
                <a16:creationId xmlns:a16="http://schemas.microsoft.com/office/drawing/2014/main" id="{DB8CEE38-CE80-AC26-EE53-1577A5834235}"/>
              </a:ext>
            </a:extLst>
          </p:cNvPr>
          <p:cNvPicPr>
            <a:picLocks noChangeAspect="1"/>
          </p:cNvPicPr>
          <p:nvPr/>
        </p:nvPicPr>
        <p:blipFill>
          <a:blip r:embed="rId7"/>
          <a:stretch>
            <a:fillRect/>
          </a:stretch>
        </p:blipFill>
        <p:spPr>
          <a:xfrm>
            <a:off x="1443919" y="6324937"/>
            <a:ext cx="7773074" cy="396274"/>
          </a:xfrm>
          <a:prstGeom prst="rect">
            <a:avLst/>
          </a:prstGeom>
        </p:spPr>
      </p:pic>
    </p:spTree>
    <p:extLst>
      <p:ext uri="{BB962C8B-B14F-4D97-AF65-F5344CB8AC3E}">
        <p14:creationId xmlns:p14="http://schemas.microsoft.com/office/powerpoint/2010/main" val="13244670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45691" b="-181"/>
          <a:stretch>
            <a:fillRect/>
          </a:stretch>
        </p:blipFill>
        <p:spPr>
          <a:xfrm>
            <a:off x="1189006" y="1606062"/>
            <a:ext cx="9813987" cy="4005476"/>
          </a:xfrm>
          <a:prstGeom prst="rect">
            <a:avLst/>
          </a:prstGeom>
        </p:spPr>
      </p:pic>
      <p:pic>
        <p:nvPicPr>
          <p:cNvPr id="3" name="Picture 2">
            <a:extLst>
              <a:ext uri="{FF2B5EF4-FFF2-40B4-BE49-F238E27FC236}">
                <a16:creationId xmlns:a16="http://schemas.microsoft.com/office/drawing/2014/main" id="{842A8DD8-E870-C97C-17EB-01D88D86E84A}"/>
              </a:ext>
            </a:extLst>
          </p:cNvPr>
          <p:cNvPicPr>
            <a:picLocks noChangeAspect="1"/>
          </p:cNvPicPr>
          <p:nvPr/>
        </p:nvPicPr>
        <p:blipFill>
          <a:blip r:embed="rId4"/>
          <a:stretch>
            <a:fillRect/>
          </a:stretch>
        </p:blipFill>
        <p:spPr>
          <a:xfrm>
            <a:off x="1412022" y="6335570"/>
            <a:ext cx="7773074" cy="396274"/>
          </a:xfrm>
          <a:prstGeom prst="rect">
            <a:avLst/>
          </a:prstGeom>
        </p:spPr>
      </p:pic>
    </p:spTree>
    <p:extLst>
      <p:ext uri="{BB962C8B-B14F-4D97-AF65-F5344CB8AC3E}">
        <p14:creationId xmlns:p14="http://schemas.microsoft.com/office/powerpoint/2010/main" val="235534827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C0D77-2738-38E0-0BD3-D5C8E6EF4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690ED-9D19-FB9D-5A24-1BBF5A37EF2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097AD0-8F4A-830D-B59C-7FC2AD3D7113}"/>
              </a:ext>
            </a:extLst>
          </p:cNvPr>
          <p:cNvPicPr>
            <a:picLocks noChangeAspect="1"/>
          </p:cNvPicPr>
          <p:nvPr/>
        </p:nvPicPr>
        <p:blipFill>
          <a:blip r:embed="rId3">
            <a:extLst>
              <a:ext uri="{28A0092B-C50C-407E-A947-70E740481C1C}">
                <a14:useLocalDpi xmlns:a14="http://schemas.microsoft.com/office/drawing/2010/main" val="0"/>
              </a:ext>
            </a:extLst>
          </a:blip>
          <a:srcRect t="45879" b="-369"/>
          <a:stretch>
            <a:fillRect/>
          </a:stretch>
        </p:blipFill>
        <p:spPr>
          <a:xfrm>
            <a:off x="1189006" y="1551263"/>
            <a:ext cx="9813987" cy="4005476"/>
          </a:xfrm>
          <a:prstGeom prst="rect">
            <a:avLst/>
          </a:prstGeom>
        </p:spPr>
      </p:pic>
      <p:pic>
        <p:nvPicPr>
          <p:cNvPr id="3" name="Picture 2">
            <a:extLst>
              <a:ext uri="{FF2B5EF4-FFF2-40B4-BE49-F238E27FC236}">
                <a16:creationId xmlns:a16="http://schemas.microsoft.com/office/drawing/2014/main" id="{A73DBCE6-4AEC-1D95-D837-8EDA7A361AFF}"/>
              </a:ext>
            </a:extLst>
          </p:cNvPr>
          <p:cNvPicPr>
            <a:picLocks noChangeAspect="1"/>
          </p:cNvPicPr>
          <p:nvPr/>
        </p:nvPicPr>
        <p:blipFill>
          <a:blip r:embed="rId4"/>
          <a:stretch>
            <a:fillRect/>
          </a:stretch>
        </p:blipFill>
        <p:spPr>
          <a:xfrm>
            <a:off x="1390756" y="6335570"/>
            <a:ext cx="7773074" cy="396274"/>
          </a:xfrm>
          <a:prstGeom prst="rect">
            <a:avLst/>
          </a:prstGeom>
        </p:spPr>
      </p:pic>
    </p:spTree>
    <p:extLst>
      <p:ext uri="{BB962C8B-B14F-4D97-AF65-F5344CB8AC3E}">
        <p14:creationId xmlns:p14="http://schemas.microsoft.com/office/powerpoint/2010/main" val="9130095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 links shown above</a:t>
            </a:r>
          </a:p>
          <a:p>
            <a:r>
              <a:rPr lang="en-US" sz="4000" dirty="0"/>
              <a:t>Thank you for watching this video presentation for </a:t>
            </a:r>
            <a:r>
              <a:rPr lang="en-US" sz="4000" dirty="0" err="1"/>
              <a:t>Projs</a:t>
            </a:r>
            <a:r>
              <a:rPr lang="en-US" sz="4000" dirty="0"/>
              <a:t>. TUS-36-18.00 PID 122460 and TUS-39-12.94 PID 122459</a:t>
            </a:r>
          </a:p>
          <a:p>
            <a:r>
              <a:rPr lang="en-US" sz="4000" dirty="0"/>
              <a:t>District 11 appreciates your interest in partnering with us for successful projects</a:t>
            </a:r>
          </a:p>
          <a:p>
            <a:endParaRPr lang="en-US" dirty="0"/>
          </a:p>
        </p:txBody>
      </p:sp>
      <p:pic>
        <p:nvPicPr>
          <p:cNvPr id="2" name="Recorded Sound">
            <a:hlinkClick r:id="" action="ppaction://media"/>
            <a:extLst>
              <a:ext uri="{FF2B5EF4-FFF2-40B4-BE49-F238E27FC236}">
                <a16:creationId xmlns:a16="http://schemas.microsoft.com/office/drawing/2014/main" id="{B8F39DF2-3727-E2C5-4008-7ACEA0B75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4437" y="5410200"/>
            <a:ext cx="609600" cy="609600"/>
          </a:xfrm>
          <a:prstGeom prst="rect">
            <a:avLst/>
          </a:prstGeom>
        </p:spPr>
      </p:pic>
      <p:pic>
        <p:nvPicPr>
          <p:cNvPr id="5" name="Picture 4">
            <a:extLst>
              <a:ext uri="{FF2B5EF4-FFF2-40B4-BE49-F238E27FC236}">
                <a16:creationId xmlns:a16="http://schemas.microsoft.com/office/drawing/2014/main" id="{7B75922E-8218-0516-D4E7-7E2D36BFFEA6}"/>
              </a:ext>
            </a:extLst>
          </p:cNvPr>
          <p:cNvPicPr>
            <a:picLocks noChangeAspect="1"/>
          </p:cNvPicPr>
          <p:nvPr/>
        </p:nvPicPr>
        <p:blipFill>
          <a:blip r:embed="rId6"/>
          <a:stretch>
            <a:fillRect/>
          </a:stretch>
        </p:blipFill>
        <p:spPr>
          <a:xfrm>
            <a:off x="1358858" y="6378100"/>
            <a:ext cx="7773074" cy="396274"/>
          </a:xfrm>
          <a:prstGeom prst="rect">
            <a:avLst/>
          </a:prstGeom>
        </p:spPr>
      </p:pic>
    </p:spTree>
    <p:extLst>
      <p:ext uri="{BB962C8B-B14F-4D97-AF65-F5344CB8AC3E}">
        <p14:creationId xmlns:p14="http://schemas.microsoft.com/office/powerpoint/2010/main" val="1384473991"/>
      </p:ext>
    </p:extLst>
  </p:cSld>
  <p:clrMapOvr>
    <a:masterClrMapping/>
  </p:clrMapOvr>
  <mc:AlternateContent xmlns:mc="http://schemas.openxmlformats.org/markup-compatibility/2006" xmlns:p14="http://schemas.microsoft.com/office/powerpoint/2010/main">
    <mc:Choice Requires="p14">
      <p:transition spd="slow" p14:dur="2000" advTm="16888"/>
    </mc:Choice>
    <mc:Fallback xmlns="">
      <p:transition spd="slow" advTm="1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9" objId="2"/>
        <p14:stopEvt time="16722"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4103"/>
    </mc:Choice>
    <mc:Fallback xmlns="">
      <p:transition spd="slow" advTm="41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182D-B648-22A0-1D73-7279C2957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3D85F-C4CE-9B87-A8CF-FBB4B2405355}"/>
              </a:ext>
            </a:extLst>
          </p:cNvPr>
          <p:cNvSpPr>
            <a:spLocks noGrp="1"/>
          </p:cNvSpPr>
          <p:nvPr>
            <p:ph type="title"/>
          </p:nvPr>
        </p:nvSpPr>
        <p:spPr>
          <a:solidFill>
            <a:schemeClr val="accent1"/>
          </a:solidFill>
        </p:spPr>
        <p:txBody>
          <a:bodyPr/>
          <a:lstStyle/>
          <a:p>
            <a:r>
              <a:rPr lang="en-US" dirty="0"/>
              <a:t>TWO PROJECTS – ONE DESIGN CONTRACT</a:t>
            </a:r>
          </a:p>
        </p:txBody>
      </p:sp>
      <p:sp>
        <p:nvSpPr>
          <p:cNvPr id="3" name="Content Placeholder 2">
            <a:extLst>
              <a:ext uri="{FF2B5EF4-FFF2-40B4-BE49-F238E27FC236}">
                <a16:creationId xmlns:a16="http://schemas.microsoft.com/office/drawing/2014/main" id="{4A15B702-997B-C422-CD69-00AB9EBA9FF6}"/>
              </a:ext>
            </a:extLst>
          </p:cNvPr>
          <p:cNvSpPr>
            <a:spLocks noGrp="1"/>
          </p:cNvSpPr>
          <p:nvPr>
            <p:ph idx="1"/>
          </p:nvPr>
        </p:nvSpPr>
        <p:spPr>
          <a:xfrm>
            <a:off x="838200" y="1143000"/>
            <a:ext cx="10474569" cy="4882662"/>
          </a:xfrm>
        </p:spPr>
        <p:txBody>
          <a:bodyPr/>
          <a:lstStyle/>
          <a:p>
            <a:r>
              <a:rPr lang="en-US" sz="3600" dirty="0"/>
              <a:t>The consultant contract will include the design of two separate construction projects.</a:t>
            </a:r>
          </a:p>
          <a:p>
            <a:pPr lvl="1"/>
            <a:r>
              <a:rPr lang="en-US" dirty="0"/>
              <a:t>TUS-36-18.00 PID 122460</a:t>
            </a:r>
          </a:p>
          <a:p>
            <a:pPr lvl="1"/>
            <a:r>
              <a:rPr lang="en-US" dirty="0"/>
              <a:t>TUS-39-12.94 PID 122459</a:t>
            </a:r>
          </a:p>
          <a:p>
            <a:r>
              <a:rPr lang="en-US" sz="3600" dirty="0"/>
              <a:t>They may be combined at plan file as a Part 1/Part 2 construction contract, however through Stage 3 the design and project management will be treated as if they are separate projects under one consultant contract.</a:t>
            </a:r>
          </a:p>
          <a:p>
            <a:endParaRPr lang="en-US" dirty="0"/>
          </a:p>
        </p:txBody>
      </p:sp>
      <p:sp>
        <p:nvSpPr>
          <p:cNvPr id="5" name="Footer Placeholder 17">
            <a:extLst>
              <a:ext uri="{FF2B5EF4-FFF2-40B4-BE49-F238E27FC236}">
                <a16:creationId xmlns:a16="http://schemas.microsoft.com/office/drawing/2014/main" id="{F870D55E-669F-B4F1-8C76-E94C29B223E2}"/>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pic>
        <p:nvPicPr>
          <p:cNvPr id="4" name="Recorded Sound">
            <a:hlinkClick r:id="" action="ppaction://media"/>
            <a:extLst>
              <a:ext uri="{FF2B5EF4-FFF2-40B4-BE49-F238E27FC236}">
                <a16:creationId xmlns:a16="http://schemas.microsoft.com/office/drawing/2014/main" id="{DA13DF21-9D11-D9CB-E125-8E9E8D267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1799492"/>
            <a:ext cx="609600" cy="609600"/>
          </a:xfrm>
          <a:prstGeom prst="rect">
            <a:avLst/>
          </a:prstGeom>
        </p:spPr>
      </p:pic>
    </p:spTree>
    <p:extLst>
      <p:ext uri="{BB962C8B-B14F-4D97-AF65-F5344CB8AC3E}">
        <p14:creationId xmlns:p14="http://schemas.microsoft.com/office/powerpoint/2010/main" val="119569900"/>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TUS-36-18.00  PID 122460</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838200" y="1143000"/>
            <a:ext cx="7039708" cy="2286000"/>
          </a:xfrm>
        </p:spPr>
        <p:txBody>
          <a:bodyPr/>
          <a:lstStyle/>
          <a:p>
            <a:r>
              <a:rPr lang="en-US" dirty="0"/>
              <a:t>Project Description: PROTECT bridge TUS-36-18.00 </a:t>
            </a:r>
            <a:br>
              <a:rPr lang="en-US" dirty="0"/>
            </a:br>
            <a:r>
              <a:rPr lang="en-US" dirty="0"/>
              <a:t>SFN 7900511 from scour.</a:t>
            </a:r>
          </a:p>
          <a:p>
            <a:endParaRPr lang="en-US" dirty="0"/>
          </a:p>
        </p:txBody>
      </p:sp>
      <p:pic>
        <p:nvPicPr>
          <p:cNvPr id="8" name="Picture 7">
            <a:extLst>
              <a:ext uri="{FF2B5EF4-FFF2-40B4-BE49-F238E27FC236}">
                <a16:creationId xmlns:a16="http://schemas.microsoft.com/office/drawing/2014/main" id="{2C69D70E-9DBD-D619-81DA-F1CF6265B7D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7662" y="1677693"/>
            <a:ext cx="4393472" cy="4441753"/>
          </a:xfrm>
          <a:prstGeom prst="rect">
            <a:avLst/>
          </a:prstGeom>
        </p:spPr>
      </p:pic>
      <p:pic>
        <p:nvPicPr>
          <p:cNvPr id="6" name="Recorded Sound">
            <a:hlinkClick r:id="" action="ppaction://media"/>
            <a:extLst>
              <a:ext uri="{FF2B5EF4-FFF2-40B4-BE49-F238E27FC236}">
                <a16:creationId xmlns:a16="http://schemas.microsoft.com/office/drawing/2014/main" id="{043C81E4-C4F0-15BF-80A4-EDFDC5872A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1534" y="1167739"/>
            <a:ext cx="609600" cy="609600"/>
          </a:xfrm>
          <a:prstGeom prst="rect">
            <a:avLst/>
          </a:prstGeom>
        </p:spPr>
      </p:pic>
      <p:sp>
        <p:nvSpPr>
          <p:cNvPr id="4" name="Footer Placeholder 17">
            <a:extLst>
              <a:ext uri="{FF2B5EF4-FFF2-40B4-BE49-F238E27FC236}">
                <a16:creationId xmlns:a16="http://schemas.microsoft.com/office/drawing/2014/main" id="{885BB776-6B27-647B-FC1D-86ED662B7C23}"/>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https://ftp.dot.state.oh.us/pub/Districts/D11/122460</a:t>
            </a:r>
            <a:endParaRPr lang="en-US" dirty="0"/>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pic>
        <p:nvPicPr>
          <p:cNvPr id="7" name="Recorded Sound">
            <a:hlinkClick r:id="" action="ppaction://media"/>
            <a:extLst>
              <a:ext uri="{FF2B5EF4-FFF2-40B4-BE49-F238E27FC236}">
                <a16:creationId xmlns:a16="http://schemas.microsoft.com/office/drawing/2014/main" id="{23E6FD22-5DD5-9305-15CC-A08522D35A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5320729"/>
            <a:ext cx="609600" cy="609600"/>
          </a:xfrm>
          <a:prstGeom prst="rect">
            <a:avLst/>
          </a:prstGeom>
        </p:spPr>
      </p:pic>
      <p:sp>
        <p:nvSpPr>
          <p:cNvPr id="3" name="Footer Placeholder 17">
            <a:extLst>
              <a:ext uri="{FF2B5EF4-FFF2-40B4-BE49-F238E27FC236}">
                <a16:creationId xmlns:a16="http://schemas.microsoft.com/office/drawing/2014/main" id="{E7D56E3F-1B79-384F-9AB6-8C6B91EF9D84}"/>
              </a:ext>
            </a:extLst>
          </p:cNvPr>
          <p:cNvSpPr>
            <a:spLocks noGrp="1"/>
          </p:cNvSpPr>
          <p:nvPr>
            <p:ph type="ftr" sz="quarter" idx="3"/>
          </p:nvPr>
        </p:nvSpPr>
        <p:spPr>
          <a:xfrm>
            <a:off x="1447800" y="6324600"/>
            <a:ext cx="7756218" cy="365760"/>
          </a:xfrm>
        </p:spPr>
        <p:txBody>
          <a:bodyPr>
            <a:normAutofit/>
          </a:bodyPr>
          <a:lstStyle/>
          <a:p>
            <a:pPr>
              <a:defRPr/>
            </a:pPr>
            <a:r>
              <a:rPr lang="fi-FI" dirty="0"/>
              <a:t>TUS-36-18.00  PID 122460 and TUS-39-12.94  PID 122459</a:t>
            </a:r>
          </a:p>
        </p:txBody>
      </p:sp>
    </p:spTree>
    <p:extLst>
      <p:ext uri="{BB962C8B-B14F-4D97-AF65-F5344CB8AC3E}">
        <p14:creationId xmlns:p14="http://schemas.microsoft.com/office/powerpoint/2010/main" val="3143874435"/>
      </p:ext>
    </p:extLst>
  </p:cSld>
  <p:clrMapOvr>
    <a:masterClrMapping/>
  </p:clrMapOvr>
  <mc:AlternateContent xmlns:mc="http://schemas.openxmlformats.org/markup-compatibility/2006" xmlns:p14="http://schemas.microsoft.com/office/powerpoint/2010/main">
    <mc:Choice Requires="p14">
      <p:transition spd="slow" p14:dur="2000" advTm="31103"/>
    </mc:Choice>
    <mc:Fallback xmlns="">
      <p:transition spd="slow" advTm="31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1" objId="7"/>
        <p14:stopEvt time="30192" objId="7"/>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a:xfrm>
            <a:off x="627321" y="1143000"/>
            <a:ext cx="10994065" cy="4906964"/>
          </a:xfrm>
        </p:spPr>
        <p:txBody>
          <a:bodyPr/>
          <a:lstStyle/>
          <a:p>
            <a:pPr lvl="1"/>
            <a:r>
              <a:rPr lang="en-US" sz="4000" dirty="0"/>
              <a:t>The major items of work include:</a:t>
            </a:r>
          </a:p>
          <a:p>
            <a:pPr lvl="2"/>
            <a:r>
              <a:rPr lang="en-US" sz="2400" dirty="0"/>
              <a:t>Scour analysis and design of countermeasures</a:t>
            </a:r>
          </a:p>
          <a:p>
            <a:pPr lvl="2"/>
            <a:r>
              <a:rPr lang="en-US" sz="2400" dirty="0"/>
              <a:t>Maintenance of Traffic</a:t>
            </a:r>
          </a:p>
          <a:p>
            <a:pPr lvl="2"/>
            <a:r>
              <a:rPr lang="en-US" sz="2400" dirty="0"/>
              <a:t>Construction Access</a:t>
            </a:r>
          </a:p>
          <a:p>
            <a:pPr lvl="2"/>
            <a:r>
              <a:rPr lang="en-US" sz="2400" dirty="0"/>
              <a:t>ODOT will provide Survey and Soil Borings</a:t>
            </a:r>
          </a:p>
          <a:p>
            <a:pPr lvl="3"/>
            <a:r>
              <a:rPr lang="en-US" sz="2000" dirty="0"/>
              <a:t>Additional soil borings may or may not be necessary</a:t>
            </a:r>
          </a:p>
          <a:p>
            <a:pPr lvl="2"/>
            <a:endParaRPr lang="en-US" sz="2400" dirty="0"/>
          </a:p>
          <a:p>
            <a:endParaRPr lang="en-US" dirty="0"/>
          </a:p>
        </p:txBody>
      </p:sp>
      <p:pic>
        <p:nvPicPr>
          <p:cNvPr id="4" name="Recorded Sound">
            <a:hlinkClick r:id="" action="ppaction://media"/>
            <a:extLst>
              <a:ext uri="{FF2B5EF4-FFF2-40B4-BE49-F238E27FC236}">
                <a16:creationId xmlns:a16="http://schemas.microsoft.com/office/drawing/2014/main" id="{67AF144F-4350-AC2C-4E18-F86C583C61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0010" y="5440364"/>
            <a:ext cx="609600" cy="609600"/>
          </a:xfrm>
          <a:prstGeom prst="rect">
            <a:avLst/>
          </a:prstGeom>
        </p:spPr>
      </p:pic>
      <p:pic>
        <p:nvPicPr>
          <p:cNvPr id="6" name="Picture 5">
            <a:extLst>
              <a:ext uri="{FF2B5EF4-FFF2-40B4-BE49-F238E27FC236}">
                <a16:creationId xmlns:a16="http://schemas.microsoft.com/office/drawing/2014/main" id="{01C4FC0E-F0DB-F565-C755-3A60AF024209}"/>
              </a:ext>
            </a:extLst>
          </p:cNvPr>
          <p:cNvPicPr>
            <a:picLocks noChangeAspect="1"/>
          </p:cNvPicPr>
          <p:nvPr/>
        </p:nvPicPr>
        <p:blipFill>
          <a:blip r:embed="rId6"/>
          <a:stretch>
            <a:fillRect/>
          </a:stretch>
        </p:blipFill>
        <p:spPr>
          <a:xfrm>
            <a:off x="1284431" y="6356835"/>
            <a:ext cx="7773074" cy="396274"/>
          </a:xfrm>
          <a:prstGeom prst="rect">
            <a:avLst/>
          </a:prstGeom>
        </p:spPr>
      </p:pic>
    </p:spTree>
    <p:extLst>
      <p:ext uri="{BB962C8B-B14F-4D97-AF65-F5344CB8AC3E}">
        <p14:creationId xmlns:p14="http://schemas.microsoft.com/office/powerpoint/2010/main" val="2527776716"/>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 objId="4"/>
        <p14:stopEvt time="111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Non-C</a:t>
            </a:r>
            <a:r>
              <a:rPr lang="en-US" sz="4000" dirty="0"/>
              <a:t>omplex </a:t>
            </a:r>
            <a:r>
              <a:rPr lang="en-US" dirty="0"/>
              <a:t>R</a:t>
            </a:r>
            <a:r>
              <a:rPr lang="en-US" sz="4000" dirty="0"/>
              <a:t>oadway Design</a:t>
            </a:r>
          </a:p>
          <a:p>
            <a:r>
              <a:rPr lang="en-US" dirty="0"/>
              <a:t>Various Geotechnical Services</a:t>
            </a:r>
          </a:p>
          <a:p>
            <a:r>
              <a:rPr lang="en-US" sz="4000" dirty="0"/>
              <a:t>Bridge Design Level 2</a:t>
            </a:r>
          </a:p>
          <a:p>
            <a:r>
              <a:rPr lang="en-US" dirty="0"/>
              <a:t>Bridge Inspection Level 1</a:t>
            </a:r>
            <a:endParaRPr lang="en-US" sz="4000" dirty="0"/>
          </a:p>
          <a:p>
            <a:endParaRPr lang="en-US" dirty="0"/>
          </a:p>
        </p:txBody>
      </p:sp>
      <p:pic>
        <p:nvPicPr>
          <p:cNvPr id="6" name="Recorded Sound">
            <a:hlinkClick r:id="" action="ppaction://media"/>
            <a:extLst>
              <a:ext uri="{FF2B5EF4-FFF2-40B4-BE49-F238E27FC236}">
                <a16:creationId xmlns:a16="http://schemas.microsoft.com/office/drawing/2014/main" id="{876664A6-4D79-E8A9-4B96-DB48CF04B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6712" y="5410200"/>
            <a:ext cx="609600" cy="609600"/>
          </a:xfrm>
          <a:prstGeom prst="rect">
            <a:avLst/>
          </a:prstGeom>
        </p:spPr>
      </p:pic>
      <p:pic>
        <p:nvPicPr>
          <p:cNvPr id="3" name="Picture 2">
            <a:extLst>
              <a:ext uri="{FF2B5EF4-FFF2-40B4-BE49-F238E27FC236}">
                <a16:creationId xmlns:a16="http://schemas.microsoft.com/office/drawing/2014/main" id="{2F550256-17FC-D16C-ED75-C1C824179C49}"/>
              </a:ext>
            </a:extLst>
          </p:cNvPr>
          <p:cNvPicPr>
            <a:picLocks noChangeAspect="1"/>
          </p:cNvPicPr>
          <p:nvPr/>
        </p:nvPicPr>
        <p:blipFill>
          <a:blip r:embed="rId6"/>
          <a:stretch>
            <a:fillRect/>
          </a:stretch>
        </p:blipFill>
        <p:spPr>
          <a:xfrm>
            <a:off x="1241900" y="6356835"/>
            <a:ext cx="7773074" cy="396274"/>
          </a:xfrm>
          <a:prstGeom prst="rect">
            <a:avLst/>
          </a:prstGeom>
        </p:spPr>
      </p:pic>
    </p:spTree>
    <p:extLst>
      <p:ext uri="{BB962C8B-B14F-4D97-AF65-F5344CB8AC3E}">
        <p14:creationId xmlns:p14="http://schemas.microsoft.com/office/powerpoint/2010/main" val="242801649"/>
      </p:ext>
    </p:extLst>
  </p:cSld>
  <p:clrMapOvr>
    <a:masterClrMapping/>
  </p:clrMapOvr>
  <mc:AlternateContent xmlns:mc="http://schemas.openxmlformats.org/markup-compatibility/2006" xmlns:p14="http://schemas.microsoft.com/office/powerpoint/2010/main">
    <mc:Choice Requires="p14">
      <p:transition spd="slow" p14:dur="2000" advTm="12498"/>
    </mc:Choice>
    <mc:Fallback xmlns="">
      <p:transition spd="slow" advTm="12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3" objId="6"/>
        <p14:stopEvt time="8847"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223212BB-F04F-FB17-C716-B5435BA16827}"/>
              </a:ext>
            </a:extLst>
          </p:cNvPr>
          <p:cNvPicPr>
            <a:picLocks noChangeAspect="1"/>
          </p:cNvPicPr>
          <p:nvPr/>
        </p:nvPicPr>
        <p:blipFill>
          <a:blip r:embed="rId5">
            <a:extLst>
              <a:ext uri="{28A0092B-C50C-407E-A947-70E740481C1C}">
                <a14:useLocalDpi xmlns:a14="http://schemas.microsoft.com/office/drawing/2010/main" val="0"/>
              </a:ext>
            </a:extLst>
          </a:blip>
          <a:srcRect t="27982" b="17555"/>
          <a:stretch>
            <a:fillRect/>
          </a:stretch>
        </p:blipFill>
        <p:spPr>
          <a:xfrm>
            <a:off x="1524000" y="1656907"/>
            <a:ext cx="9144000" cy="3732028"/>
          </a:xfrm>
          <a:prstGeom prst="rect">
            <a:avLst/>
          </a:prstGeom>
        </p:spPr>
      </p:pic>
      <p:pic>
        <p:nvPicPr>
          <p:cNvPr id="3" name="Recorded Sound">
            <a:hlinkClick r:id="" action="ppaction://media"/>
            <a:extLst>
              <a:ext uri="{FF2B5EF4-FFF2-40B4-BE49-F238E27FC236}">
                <a16:creationId xmlns:a16="http://schemas.microsoft.com/office/drawing/2014/main" id="{B25CC0D1-933B-0C42-282D-6C63F71157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8232" y="5388935"/>
            <a:ext cx="609600" cy="609600"/>
          </a:xfrm>
          <a:prstGeom prst="rect">
            <a:avLst/>
          </a:prstGeom>
        </p:spPr>
      </p:pic>
      <p:pic>
        <p:nvPicPr>
          <p:cNvPr id="5" name="Picture 4">
            <a:extLst>
              <a:ext uri="{FF2B5EF4-FFF2-40B4-BE49-F238E27FC236}">
                <a16:creationId xmlns:a16="http://schemas.microsoft.com/office/drawing/2014/main" id="{57263EFC-597F-7958-9C5A-46E433511330}"/>
              </a:ext>
            </a:extLst>
          </p:cNvPr>
          <p:cNvPicPr>
            <a:picLocks noChangeAspect="1"/>
          </p:cNvPicPr>
          <p:nvPr/>
        </p:nvPicPr>
        <p:blipFill>
          <a:blip r:embed="rId7"/>
          <a:stretch>
            <a:fillRect/>
          </a:stretch>
        </p:blipFill>
        <p:spPr>
          <a:xfrm>
            <a:off x="1524000" y="6304657"/>
            <a:ext cx="7773074" cy="396274"/>
          </a:xfrm>
          <a:prstGeom prst="rect">
            <a:avLst/>
          </a:prstGeom>
        </p:spPr>
      </p:pic>
    </p:spTree>
    <p:extLst>
      <p:ext uri="{BB962C8B-B14F-4D97-AF65-F5344CB8AC3E}">
        <p14:creationId xmlns:p14="http://schemas.microsoft.com/office/powerpoint/2010/main" val="1239459722"/>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5" objId="3"/>
        <p14:stopEvt time="1403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9C7E-902F-EECC-1E13-77347C3AB4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F54B6-F2B9-1840-AD3C-F5540192006D}"/>
              </a:ext>
            </a:extLst>
          </p:cNvPr>
          <p:cNvSpPr>
            <a:spLocks noGrp="1"/>
          </p:cNvSpPr>
          <p:nvPr>
            <p:ph type="title"/>
          </p:nvPr>
        </p:nvSpPr>
        <p:spPr/>
        <p:txBody>
          <a:bodyPr/>
          <a:lstStyle/>
          <a:p>
            <a:r>
              <a:rPr lang="en-US" dirty="0"/>
              <a:t>Field Photo</a:t>
            </a:r>
          </a:p>
        </p:txBody>
      </p:sp>
      <p:pic>
        <p:nvPicPr>
          <p:cNvPr id="14" name="Picture 13">
            <a:extLst>
              <a:ext uri="{FF2B5EF4-FFF2-40B4-BE49-F238E27FC236}">
                <a16:creationId xmlns:a16="http://schemas.microsoft.com/office/drawing/2014/main" id="{CBD13AEB-1F23-C67D-F3A7-2D160FA73D98}"/>
              </a:ext>
            </a:extLst>
          </p:cNvPr>
          <p:cNvPicPr>
            <a:picLocks noChangeAspect="1"/>
          </p:cNvPicPr>
          <p:nvPr/>
        </p:nvPicPr>
        <p:blipFill>
          <a:blip r:embed="rId3">
            <a:extLst>
              <a:ext uri="{28A0092B-C50C-407E-A947-70E740481C1C}">
                <a14:useLocalDpi xmlns:a14="http://schemas.microsoft.com/office/drawing/2010/main" val="0"/>
              </a:ext>
            </a:extLst>
          </a:blip>
          <a:srcRect t="45205" b="332"/>
          <a:stretch>
            <a:fillRect/>
          </a:stretch>
        </p:blipFill>
        <p:spPr>
          <a:xfrm>
            <a:off x="1447800" y="1779563"/>
            <a:ext cx="9144000" cy="3732028"/>
          </a:xfrm>
          <a:prstGeom prst="rect">
            <a:avLst/>
          </a:prstGeom>
        </p:spPr>
      </p:pic>
      <p:pic>
        <p:nvPicPr>
          <p:cNvPr id="3" name="Picture 2">
            <a:extLst>
              <a:ext uri="{FF2B5EF4-FFF2-40B4-BE49-F238E27FC236}">
                <a16:creationId xmlns:a16="http://schemas.microsoft.com/office/drawing/2014/main" id="{88F01E9A-A715-B173-9C02-23D2388F4F09}"/>
              </a:ext>
            </a:extLst>
          </p:cNvPr>
          <p:cNvPicPr>
            <a:picLocks noChangeAspect="1"/>
          </p:cNvPicPr>
          <p:nvPr/>
        </p:nvPicPr>
        <p:blipFill>
          <a:blip r:embed="rId4"/>
          <a:stretch>
            <a:fillRect/>
          </a:stretch>
        </p:blipFill>
        <p:spPr>
          <a:xfrm>
            <a:off x="1447800" y="6314304"/>
            <a:ext cx="7773074" cy="396274"/>
          </a:xfrm>
          <a:prstGeom prst="rect">
            <a:avLst/>
          </a:prstGeom>
        </p:spPr>
      </p:pic>
    </p:spTree>
    <p:extLst>
      <p:ext uri="{BB962C8B-B14F-4D97-AF65-F5344CB8AC3E}">
        <p14:creationId xmlns:p14="http://schemas.microsoft.com/office/powerpoint/2010/main" val="2019309610"/>
      </p:ext>
    </p:extLst>
  </p:cSld>
  <p:clrMapOvr>
    <a:masterClrMapping/>
  </p:clrMapOvr>
  <mc:AlternateContent xmlns:mc="http://schemas.openxmlformats.org/markup-compatibility/2006" xmlns:p14="http://schemas.microsoft.com/office/powerpoint/2010/main">
    <mc:Choice Requires="p14">
      <p:transition spd="slow" p14:dur="2000" advTm="14343"/>
    </mc:Choice>
    <mc:Fallback xmlns="">
      <p:transition spd="slow" advTm="14343"/>
    </mc:Fallback>
  </mc:AlternateContent>
  <p:extLst>
    <p:ext uri="{E180D4A7-C9FB-4DFB-919C-405C955672EB}">
      <p14:showEvtLst xmlns:p14="http://schemas.microsoft.com/office/powerpoint/2010/main">
        <p14:playEvt time="5" objId="3"/>
        <p14:stopEvt time="1403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BC241-1983-E932-2E43-EE25CA9BC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F6E384-561D-0075-695E-57BC7E109741}"/>
              </a:ext>
            </a:extLst>
          </p:cNvPr>
          <p:cNvSpPr>
            <a:spLocks noGrp="1"/>
          </p:cNvSpPr>
          <p:nvPr>
            <p:ph type="title"/>
          </p:nvPr>
        </p:nvSpPr>
        <p:spPr/>
        <p:txBody>
          <a:bodyPr/>
          <a:lstStyle/>
          <a:p>
            <a:r>
              <a:rPr lang="en-US" dirty="0"/>
              <a:t>TUS-39-12.94 PID 122459</a:t>
            </a:r>
          </a:p>
        </p:txBody>
      </p:sp>
      <p:sp>
        <p:nvSpPr>
          <p:cNvPr id="3" name="Content Placeholder 2">
            <a:extLst>
              <a:ext uri="{FF2B5EF4-FFF2-40B4-BE49-F238E27FC236}">
                <a16:creationId xmlns:a16="http://schemas.microsoft.com/office/drawing/2014/main" id="{4F8F4EA2-6D27-5292-5793-96C5169541A0}"/>
              </a:ext>
            </a:extLst>
          </p:cNvPr>
          <p:cNvSpPr>
            <a:spLocks noGrp="1"/>
          </p:cNvSpPr>
          <p:nvPr>
            <p:ph idx="1"/>
          </p:nvPr>
        </p:nvSpPr>
        <p:spPr>
          <a:xfrm>
            <a:off x="838200" y="1266092"/>
            <a:ext cx="5703277" cy="3880338"/>
          </a:xfrm>
        </p:spPr>
        <p:txBody>
          <a:bodyPr/>
          <a:lstStyle/>
          <a:p>
            <a:r>
              <a:rPr lang="en-US" sz="3200" dirty="0"/>
              <a:t>Project Description: PROTECT bridge TUS-39-12.94 SFN 7901534 from scour.</a:t>
            </a:r>
          </a:p>
          <a:p>
            <a:endParaRPr lang="en-US" dirty="0"/>
          </a:p>
        </p:txBody>
      </p:sp>
      <p:pic>
        <p:nvPicPr>
          <p:cNvPr id="8" name="Picture 7">
            <a:extLst>
              <a:ext uri="{FF2B5EF4-FFF2-40B4-BE49-F238E27FC236}">
                <a16:creationId xmlns:a16="http://schemas.microsoft.com/office/drawing/2014/main" id="{D5A6FBB4-A70A-3BD7-8653-6DAC9CC1A4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56481" y="2203020"/>
            <a:ext cx="6118563" cy="3880338"/>
          </a:xfrm>
          <a:prstGeom prst="rect">
            <a:avLst/>
          </a:prstGeom>
        </p:spPr>
      </p:pic>
      <p:pic>
        <p:nvPicPr>
          <p:cNvPr id="6" name="Recorded Sound">
            <a:hlinkClick r:id="" action="ppaction://media"/>
            <a:extLst>
              <a:ext uri="{FF2B5EF4-FFF2-40B4-BE49-F238E27FC236}">
                <a16:creationId xmlns:a16="http://schemas.microsoft.com/office/drawing/2014/main" id="{9321353D-B578-C09A-C59A-9E352301F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65444" y="1429756"/>
            <a:ext cx="609600" cy="609600"/>
          </a:xfrm>
          <a:prstGeom prst="rect">
            <a:avLst/>
          </a:prstGeom>
        </p:spPr>
      </p:pic>
      <p:pic>
        <p:nvPicPr>
          <p:cNvPr id="4" name="Picture 3">
            <a:extLst>
              <a:ext uri="{FF2B5EF4-FFF2-40B4-BE49-F238E27FC236}">
                <a16:creationId xmlns:a16="http://schemas.microsoft.com/office/drawing/2014/main" id="{F28DC055-7017-F718-698C-DA581B17623B}"/>
              </a:ext>
            </a:extLst>
          </p:cNvPr>
          <p:cNvPicPr>
            <a:picLocks noChangeAspect="1"/>
          </p:cNvPicPr>
          <p:nvPr/>
        </p:nvPicPr>
        <p:blipFill>
          <a:blip r:embed="rId7"/>
          <a:stretch>
            <a:fillRect/>
          </a:stretch>
        </p:blipFill>
        <p:spPr>
          <a:xfrm>
            <a:off x="1348226" y="6335570"/>
            <a:ext cx="7773074" cy="396274"/>
          </a:xfrm>
          <a:prstGeom prst="rect">
            <a:avLst/>
          </a:prstGeom>
        </p:spPr>
      </p:pic>
    </p:spTree>
    <p:extLst>
      <p:ext uri="{BB962C8B-B14F-4D97-AF65-F5344CB8AC3E}">
        <p14:creationId xmlns:p14="http://schemas.microsoft.com/office/powerpoint/2010/main" val="63972579"/>
      </p:ext>
    </p:extLst>
  </p:cSld>
  <p:clrMapOvr>
    <a:masterClrMapping/>
  </p:clrMapOvr>
  <mc:AlternateContent xmlns:mc="http://schemas.openxmlformats.org/markup-compatibility/2006" xmlns:p14="http://schemas.microsoft.com/office/powerpoint/2010/main">
    <mc:Choice Requires="p14">
      <p:transition spd="slow" p14:dur="2000" advTm="20611"/>
    </mc:Choice>
    <mc:Fallback xmlns="">
      <p:transition spd="slow" advTm="2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5" objId="10"/>
        <p14:stopEvt time="17871" objId="10"/>
      </p14:showEvtLst>
    </p:ext>
  </p:extLst>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217</TotalTime>
  <Words>976</Words>
  <Application>Microsoft Office PowerPoint</Application>
  <PresentationFormat>Widescreen</PresentationFormat>
  <Paragraphs>91</Paragraphs>
  <Slides>17</Slides>
  <Notes>17</Notes>
  <HiddenSlides>0</HiddenSlides>
  <MMClips>13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Georgia</vt:lpstr>
      <vt:lpstr>Source Sans 3</vt:lpstr>
      <vt:lpstr>Source Sans 3 Black</vt:lpstr>
      <vt:lpstr>ODOT-HoIA-Theme-1</vt:lpstr>
      <vt:lpstr>1_ODOT-HoIA-Theme-1</vt:lpstr>
      <vt:lpstr>JANUARY 2026 Programmatic </vt:lpstr>
      <vt:lpstr>TWO PROJECTS – ONE DESIGN CONTRACT</vt:lpstr>
      <vt:lpstr>TUS-36-18.00  PID 122460</vt:lpstr>
      <vt:lpstr>Available project information</vt:lpstr>
      <vt:lpstr>Project scope</vt:lpstr>
      <vt:lpstr>Consultant Prequalifications</vt:lpstr>
      <vt:lpstr>Field Photo</vt:lpstr>
      <vt:lpstr>Field Photo</vt:lpstr>
      <vt:lpstr>TUS-39-12.94 PID 122459</vt:lpstr>
      <vt:lpstr>Available project information</vt:lpstr>
      <vt:lpstr>Project scope</vt:lpstr>
      <vt:lpstr>Consultant Prequalifications</vt:lpstr>
      <vt:lpstr>Field Photo</vt:lpstr>
      <vt:lpstr>Field Photo</vt:lpstr>
      <vt:lpstr>Field Photo</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Slanina, Adrienne</cp:lastModifiedBy>
  <cp:revision>22</cp:revision>
  <cp:lastPrinted>2025-11-18T14:38:29Z</cp:lastPrinted>
  <dcterms:created xsi:type="dcterms:W3CDTF">2024-09-11T11:49:33Z</dcterms:created>
  <dcterms:modified xsi:type="dcterms:W3CDTF">2025-12-12T16:20:47Z</dcterms:modified>
</cp:coreProperties>
</file>