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3" r:id="rId5"/>
    <p:sldId id="303" r:id="rId6"/>
    <p:sldId id="413" r:id="rId7"/>
    <p:sldId id="415" r:id="rId8"/>
    <p:sldId id="416" r:id="rId9"/>
    <p:sldId id="420" r:id="rId10"/>
    <p:sldId id="421" r:id="rId11"/>
    <p:sldId id="312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41" r:id="rId21"/>
    <p:sldId id="435" r:id="rId22"/>
    <p:sldId id="436" r:id="rId23"/>
    <p:sldId id="438" r:id="rId24"/>
    <p:sldId id="439" r:id="rId25"/>
    <p:sldId id="440" r:id="rId26"/>
    <p:sldId id="442" r:id="rId27"/>
  </p:sldIdLst>
  <p:sldSz cx="9144000" cy="6858000" type="screen4x3"/>
  <p:notesSz cx="9309100" cy="7023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8"/>
    <a:srgbClr val="0066CC"/>
    <a:srgbClr val="009C7E"/>
    <a:srgbClr val="00A283"/>
    <a:srgbClr val="00B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04" autoAdjust="0"/>
    <p:restoredTop sz="95149" autoAdjust="0"/>
  </p:normalViewPr>
  <p:slideViewPr>
    <p:cSldViewPr>
      <p:cViewPr varScale="1">
        <p:scale>
          <a:sx n="74" d="100"/>
          <a:sy n="74" d="100"/>
        </p:scale>
        <p:origin x="-17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13.xml"/><Relationship Id="rId1" Type="http://schemas.openxmlformats.org/officeDocument/2006/relationships/slide" Target="slides/slide12.xml"/><Relationship Id="rId5" Type="http://schemas.openxmlformats.org/officeDocument/2006/relationships/slide" Target="slides/slide16.xml"/><Relationship Id="rId4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383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9" tIns="45950" rIns="91899" bIns="45950" numCol="1" anchor="t" anchorCtr="0" compatLnSpc="1">
            <a:prstTxWarp prst="textNoShape">
              <a:avLst/>
            </a:prstTxWarp>
          </a:bodyPr>
          <a:lstStyle>
            <a:lvl1pPr defTabSz="918787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5263" y="0"/>
            <a:ext cx="403383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9" tIns="45950" rIns="91899" bIns="45950" numCol="1" anchor="t" anchorCtr="0" compatLnSpc="1">
            <a:prstTxWarp prst="textNoShape">
              <a:avLst/>
            </a:prstTxWarp>
          </a:bodyPr>
          <a:lstStyle>
            <a:lvl1pPr algn="r" defTabSz="918787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70675"/>
            <a:ext cx="403383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9" tIns="45950" rIns="91899" bIns="45950" numCol="1" anchor="b" anchorCtr="0" compatLnSpc="1">
            <a:prstTxWarp prst="textNoShape">
              <a:avLst/>
            </a:prstTxWarp>
          </a:bodyPr>
          <a:lstStyle>
            <a:lvl1pPr defTabSz="918787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5263" y="6670675"/>
            <a:ext cx="403383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9" tIns="45950" rIns="91899" bIns="45950" numCol="1" anchor="b" anchorCtr="0" compatLnSpc="1">
            <a:prstTxWarp prst="textNoShape">
              <a:avLst/>
            </a:prstTxWarp>
          </a:bodyPr>
          <a:lstStyle>
            <a:lvl1pPr algn="r" defTabSz="918787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7B2376A-5485-43F2-972A-E771C1B89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3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38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9" tIns="45950" rIns="91899" bIns="45950" numCol="1" anchor="t" anchorCtr="0" compatLnSpc="1">
            <a:prstTxWarp prst="textNoShape">
              <a:avLst/>
            </a:prstTxWarp>
          </a:bodyPr>
          <a:lstStyle>
            <a:lvl1pPr defTabSz="91878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5263" y="0"/>
            <a:ext cx="403383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9" tIns="45950" rIns="91899" bIns="45950" numCol="1" anchor="t" anchorCtr="0" compatLnSpc="1">
            <a:prstTxWarp prst="textNoShape">
              <a:avLst/>
            </a:prstTxWarp>
          </a:bodyPr>
          <a:lstStyle>
            <a:lvl1pPr algn="r" defTabSz="91878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2425" y="517525"/>
            <a:ext cx="3529013" cy="2647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1425" y="3340100"/>
            <a:ext cx="6826250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9" tIns="45950" rIns="91899" bIns="459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78613"/>
            <a:ext cx="403383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9" tIns="45950" rIns="91899" bIns="45950" numCol="1" anchor="b" anchorCtr="0" compatLnSpc="1">
            <a:prstTxWarp prst="textNoShape">
              <a:avLst/>
            </a:prstTxWarp>
          </a:bodyPr>
          <a:lstStyle>
            <a:lvl1pPr defTabSz="91878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5263" y="6678613"/>
            <a:ext cx="403383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9" tIns="45950" rIns="91899" bIns="45950" numCol="1" anchor="b" anchorCtr="0" compatLnSpc="1">
            <a:prstTxWarp prst="textNoShape">
              <a:avLst/>
            </a:prstTxWarp>
          </a:bodyPr>
          <a:lstStyle>
            <a:lvl1pPr algn="r" defTabSz="91878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1EBBC1F-23A4-485B-8E7B-8CA320AE0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79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3538" y="527050"/>
            <a:ext cx="3509962" cy="2633663"/>
          </a:xfrm>
          <a:solidFill>
            <a:srgbClr val="FFFFFF"/>
          </a:solidFill>
          <a:ln/>
        </p:spPr>
      </p:sp>
      <p:pic>
        <p:nvPicPr>
          <p:cNvPr id="97283" name="Picture 3" descr="no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2575" y="3278188"/>
            <a:ext cx="6281738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43013" y="3335338"/>
            <a:ext cx="6823075" cy="31607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988" tIns="46494" rIns="92988" bIns="4649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SCI-82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02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02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362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362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62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362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362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1" descr="SCI-82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0"/>
            <a:ext cx="35814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762000" y="36576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Cost Estimating Workshop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March 14-17, 2011</a:t>
            </a:r>
            <a:br>
              <a:rPr lang="en-US" smtClean="0">
                <a:solidFill>
                  <a:schemeClr val="tx1"/>
                </a:solidFill>
              </a:rPr>
            </a:br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Geotechnical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Embankments</a:t>
            </a:r>
          </a:p>
          <a:p>
            <a:pPr lvl="1" eaLnBrk="1" hangingPunct="1">
              <a:buFontTx/>
              <a:buChar char="–"/>
            </a:pPr>
            <a:r>
              <a:rPr lang="en-US" dirty="0" smtClean="0"/>
              <a:t>  High fills</a:t>
            </a:r>
          </a:p>
          <a:p>
            <a:pPr lvl="1" eaLnBrk="1" hangingPunct="1">
              <a:buFontTx/>
              <a:buChar char="–"/>
            </a:pPr>
            <a:r>
              <a:rPr lang="en-US" dirty="0" smtClean="0"/>
              <a:t>  Soft soils</a:t>
            </a:r>
          </a:p>
          <a:p>
            <a:pPr lvl="2" eaLnBrk="1" hangingPunct="1">
              <a:buFontTx/>
              <a:buChar char="•"/>
            </a:pPr>
            <a:r>
              <a:rPr lang="en-US" sz="2400" dirty="0" smtClean="0"/>
              <a:t>May require 3H:1V slopes, staged construction</a:t>
            </a:r>
          </a:p>
          <a:p>
            <a:pPr lvl="3" eaLnBrk="1" hangingPunct="1">
              <a:buFontTx/>
              <a:buChar char="–"/>
            </a:pPr>
            <a:r>
              <a:rPr lang="en-US" sz="2200" dirty="0" smtClean="0"/>
              <a:t>US 23 Interchange</a:t>
            </a:r>
          </a:p>
          <a:p>
            <a:pPr lvl="3" eaLnBrk="1" hangingPunct="1">
              <a:buFontTx/>
              <a:buChar char="–"/>
            </a:pPr>
            <a:r>
              <a:rPr lang="en-US" sz="2200" dirty="0" smtClean="0"/>
              <a:t>Lucasville-Minford Road Interchange</a:t>
            </a:r>
          </a:p>
          <a:p>
            <a:pPr eaLnBrk="1" hangingPunct="1"/>
            <a:endParaRPr lang="en-US" sz="22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Geotechnical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Embankments (cont’d)</a:t>
            </a:r>
          </a:p>
          <a:p>
            <a:pPr lvl="1" eaLnBrk="1" hangingPunct="1">
              <a:buFontTx/>
              <a:buChar char="–"/>
            </a:pPr>
            <a:r>
              <a:rPr lang="en-US" smtClean="0"/>
              <a:t>  Special benching for sidehill fills</a:t>
            </a:r>
          </a:p>
          <a:p>
            <a:pPr lvl="1" eaLnBrk="1" hangingPunct="1">
              <a:buFontTx/>
              <a:buChar char="–"/>
            </a:pPr>
            <a:r>
              <a:rPr lang="en-US" smtClean="0"/>
              <a:t>  Embankment materials mostly rock</a:t>
            </a:r>
          </a:p>
          <a:p>
            <a:pPr lvl="1" eaLnBrk="1" hangingPunct="1">
              <a:buFontTx/>
              <a:buChar char="–"/>
            </a:pPr>
            <a:r>
              <a:rPr lang="en-US" smtClean="0"/>
              <a:t>  Durable rock at base of embankments for 	drainage</a:t>
            </a:r>
          </a:p>
          <a:p>
            <a:pPr lvl="1" eaLnBrk="1" hangingPunct="1"/>
            <a:r>
              <a:rPr lang="en-US" smtClean="0"/>
              <a:t> 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Geotechnical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Cut Slopes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smtClean="0"/>
              <a:t>  Cut slopes higher than 150 feet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0.5H:1V cut slopes in competent sandstone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1H:1V cut slopes in weathered rock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2H:1V cut slopes in weak rock and overburden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smtClean="0"/>
              <a:t>Benches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Construction deviation benches every 60’ vertical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Overburden benches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Geotechnical benches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0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Geotechnical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Cut Slopes (cont’d)</a:t>
            </a:r>
          </a:p>
        </p:txBody>
      </p:sp>
      <p:pic>
        <p:nvPicPr>
          <p:cNvPr id="32772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47900"/>
            <a:ext cx="76200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Geotechnical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7772400" cy="43434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Cut Slopes (cont’d)</a:t>
            </a:r>
          </a:p>
          <a:p>
            <a:pPr lvl="1" eaLnBrk="1" hangingPunct="1"/>
            <a:r>
              <a:rPr lang="en-US" smtClean="0"/>
              <a:t>  Catchment ditches for rockfall</a:t>
            </a:r>
          </a:p>
          <a:p>
            <a:pPr lvl="2" eaLnBrk="1" hangingPunct="1"/>
            <a:r>
              <a:rPr lang="en-US" smtClean="0"/>
              <a:t>Several different options proposed</a:t>
            </a:r>
          </a:p>
          <a:p>
            <a:pPr lvl="1" eaLnBrk="1" hangingPunct="1"/>
            <a:endParaRPr lang="en-US" sz="26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Geotechnical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Cut Slopes (cont’d)</a:t>
            </a:r>
          </a:p>
        </p:txBody>
      </p:sp>
      <p:pic>
        <p:nvPicPr>
          <p:cNvPr id="34820" name="Picture 6" descr="TypDitch_Barr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78486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Geotechnical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Cut Slopes (cont’d)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35844" name="Picture 6" descr="TypDitch_NoBarr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09800"/>
            <a:ext cx="7620000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Structures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10 Structures in this Phase</a:t>
            </a:r>
          </a:p>
          <a:p>
            <a:pPr lvl="1" eaLnBrk="1" hangingPunct="1">
              <a:buFontTx/>
              <a:buChar char="–"/>
            </a:pP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762000"/>
            <a:ext cx="8305800" cy="457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000" u="sng" dirty="0" smtClean="0"/>
              <a:t>SCI-823-MAINLINE </a:t>
            </a:r>
            <a:r>
              <a:rPr lang="en-US" sz="2000" b="1" i="1" dirty="0" smtClean="0"/>
              <a:t>4 bridges</a:t>
            </a:r>
            <a:endParaRPr lang="en-US" sz="1800" b="1" dirty="0" smtClean="0"/>
          </a:p>
        </p:txBody>
      </p:sp>
      <p:graphicFrame>
        <p:nvGraphicFramePr>
          <p:cNvPr id="271402" name="Group 42"/>
          <p:cNvGraphicFramePr>
            <a:graphicFrameLocks noGrp="1"/>
          </p:cNvGraphicFramePr>
          <p:nvPr>
            <p:ph sz="half" idx="2"/>
          </p:nvPr>
        </p:nvGraphicFramePr>
        <p:xfrm>
          <a:off x="1066800" y="1219200"/>
          <a:ext cx="7696200" cy="5193031"/>
        </p:xfrm>
        <a:graphic>
          <a:graphicData uri="http://schemas.openxmlformats.org/drawingml/2006/table">
            <a:tbl>
              <a:tblPr/>
              <a:tblGrid>
                <a:gridCol w="942975"/>
                <a:gridCol w="2543175"/>
                <a:gridCol w="2533650"/>
                <a:gridCol w="1676400"/>
              </a:tblGrid>
              <a:tr h="81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Bridge No.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Bridge Description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Structure 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Estimated Cost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6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1018 L&amp;R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S.R. 823 over Lucasville-Minford Road L/R (VC = 28.83 feet)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3-span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prestressed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concrete 60” I-beam  with integral abutments, cap and column piers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$3,978,000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1096 L&amp;R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S.R. 823 over Blue Run (CR-29) L/R (VC = 40.0 feet)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Single span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prestressed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60” I-Beam on semi-integral abutments w/MSE wall supported abutments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$2,656,000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1357 L&amp;R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S.R. 823 over Morris Lane Blue Run Road L/R (VC = 52.0 feet)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5-span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prestressed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I-Beam with semi-integral abutments and T-type piers on spill thru slopes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$10,838,000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1431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S.R. 823 Under Flatwood-Fallen Timber Road (CR-184) (VC = 71.0 feet)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2-span steel plate girders with semi-integral abutments on spill thru slopes (1:1)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$3,012,800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$20,484,800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86200" y="152400"/>
            <a:ext cx="5257800" cy="7159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Morris Lane -Blue Run</a:t>
            </a:r>
            <a:endParaRPr lang="en-US" sz="3200" smtClean="0">
              <a:solidFill>
                <a:schemeClr val="tx1"/>
              </a:solidFill>
            </a:endParaRPr>
          </a:p>
        </p:txBody>
      </p:sp>
      <p:pic>
        <p:nvPicPr>
          <p:cNvPr id="38915" name="Picture 3" descr="morrisl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772400" cy="533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1524000" y="3886200"/>
            <a:ext cx="5105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Significant change to this Design is proposed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Project Phase Update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Phase 1 and 3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Brad Hyre, P.E. 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Transportation Manager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HDR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Phase 2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Manoj Sethi, P.E.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Executive Vice President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DLZ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305800" cy="4572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z="2000" u="sng" dirty="0" smtClean="0"/>
              <a:t>US 23 INTERCHANGE:</a:t>
            </a:r>
            <a:r>
              <a:rPr lang="en-US" sz="2000" b="1" i="1" dirty="0" smtClean="0"/>
              <a:t> 6 Bridges &amp; MSE Walls</a:t>
            </a:r>
            <a:endParaRPr lang="en-US" sz="1800" u="sng" dirty="0" smtClean="0"/>
          </a:p>
        </p:txBody>
      </p:sp>
      <p:graphicFrame>
        <p:nvGraphicFramePr>
          <p:cNvPr id="274470" name="Group 38"/>
          <p:cNvGraphicFramePr>
            <a:graphicFrameLocks noGrp="1"/>
          </p:cNvGraphicFramePr>
          <p:nvPr>
            <p:ph sz="half" idx="2"/>
          </p:nvPr>
        </p:nvGraphicFramePr>
        <p:xfrm>
          <a:off x="685800" y="1828800"/>
          <a:ext cx="8077200" cy="4784092"/>
        </p:xfrm>
        <a:graphic>
          <a:graphicData uri="http://schemas.openxmlformats.org/drawingml/2006/table">
            <a:tbl>
              <a:tblPr/>
              <a:tblGrid>
                <a:gridCol w="990600"/>
                <a:gridCol w="2667000"/>
                <a:gridCol w="2819400"/>
                <a:gridCol w="1600200"/>
              </a:tblGrid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Bridge No.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Bridge Description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Structure 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Estimated Cost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1593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Ramp B over Fairground Road (C.R. 55)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Single-span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prestressed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concrete with semi-integral abutments behind MSE walls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$542,000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1598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Ramp B over Norfolk Southern Railway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3-span steel plate girders with conventional stub abutments. A pill thru slope is used at forward abutment, rear abutment is behind an MSE wall supported by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Geopiers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$3,205,000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1594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S.R. 823 over Fairground Road (C.R. 55)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Single-span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prestressed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concrete beams with semi-integral abutments behind MSE walls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$1,046,000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1601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S.R. 823 over Norfolk Southern Railway and US 23.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3-span steel plate girders with semi-integral abutments behind MSE walls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$3,186,000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305800" cy="4572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z="2000" u="sng" smtClean="0"/>
              <a:t>US 23 INTERCHANGE (contd.)</a:t>
            </a:r>
            <a:endParaRPr lang="en-US" sz="1800" u="sng" smtClean="0"/>
          </a:p>
        </p:txBody>
      </p:sp>
      <p:graphicFrame>
        <p:nvGraphicFramePr>
          <p:cNvPr id="275493" name="Group 37"/>
          <p:cNvGraphicFramePr>
            <a:graphicFrameLocks noGrp="1"/>
          </p:cNvGraphicFramePr>
          <p:nvPr>
            <p:ph sz="half" idx="2"/>
          </p:nvPr>
        </p:nvGraphicFramePr>
        <p:xfrm>
          <a:off x="685800" y="2133600"/>
          <a:ext cx="8077200" cy="4612323"/>
        </p:xfrm>
        <a:graphic>
          <a:graphicData uri="http://schemas.openxmlformats.org/drawingml/2006/table">
            <a:tbl>
              <a:tblPr/>
              <a:tblGrid>
                <a:gridCol w="990600"/>
                <a:gridCol w="2667000"/>
                <a:gridCol w="2819400"/>
                <a:gridCol w="1600200"/>
              </a:tblGrid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Bridge No.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Bridge Description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Structure 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Estimated Cost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1595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Ramp C over Fairground Road (C.R. 55)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Single-span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prestressed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concrete beam with semi-integral abutments behind MSE walls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$583,000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1603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Ramp C over Norfolk Southern Railway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3-span steel plate girders with conventional stub abutments. A spill thru slope is used at the rear abutment and the forward abutment is behind an MSE wall supported by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Geopiers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$3,655,000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Walls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MSE Walls at the Interchange.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Geopiers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for Ramp B and 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$5,674,400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$17,891,400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14400"/>
            <a:ext cx="8229600" cy="762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  <a:cs typeface="Arial" charset="0"/>
              </a:rPr>
              <a:t>S.R. 823 over NS Railway and US 23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4693415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Hydraulics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Open drainage system using culverts and ditches</a:t>
            </a:r>
          </a:p>
          <a:p>
            <a:pPr eaLnBrk="1" hangingPunct="1"/>
            <a:r>
              <a:rPr lang="en-US" dirty="0" smtClean="0"/>
              <a:t>Closed drainage systems using catch basins, manholes and storm sewers</a:t>
            </a:r>
          </a:p>
          <a:p>
            <a:pPr eaLnBrk="1" hangingPunct="1"/>
            <a:r>
              <a:rPr lang="en-US" dirty="0" smtClean="0"/>
              <a:t>Culverts range from 36-in. to 72-in.</a:t>
            </a:r>
          </a:p>
          <a:p>
            <a:pPr eaLnBrk="1" hangingPunct="1"/>
            <a:r>
              <a:rPr lang="en-US" dirty="0" smtClean="0"/>
              <a:t>10’x5’ Box under U.S. </a:t>
            </a:r>
            <a:r>
              <a:rPr lang="en-US" smtClean="0"/>
              <a:t>23</a:t>
            </a:r>
          </a:p>
          <a:p>
            <a:pPr eaLnBrk="1" hangingPunct="1"/>
            <a:r>
              <a:rPr lang="en-US" dirty="0" smtClean="0"/>
              <a:t>Length of culverts up to 900-ft.</a:t>
            </a:r>
          </a:p>
          <a:p>
            <a:pPr eaLnBrk="1" hangingPunct="1"/>
            <a:r>
              <a:rPr lang="en-US" dirty="0" smtClean="0"/>
              <a:t>Height of fill above some culverts up to 120-ft.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772400" cy="137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Phase 2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C.R. 28 to U.S. 23</a:t>
            </a:r>
            <a:br>
              <a:rPr lang="en-US" smtClean="0">
                <a:solidFill>
                  <a:schemeClr val="tx1"/>
                </a:solidFill>
              </a:rPr>
            </a:b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971800"/>
            <a:ext cx="7772400" cy="3352800"/>
          </a:xfrm>
        </p:spPr>
        <p:txBody>
          <a:bodyPr/>
          <a:lstStyle/>
          <a:p>
            <a:pPr eaLnBrk="1" hangingPunct="1"/>
            <a:r>
              <a:rPr lang="en-US" smtClean="0"/>
              <a:t>Typical Section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Typical Section</a:t>
            </a:r>
          </a:p>
        </p:txBody>
      </p:sp>
      <p:pic>
        <p:nvPicPr>
          <p:cNvPr id="23555" name="Picture 3" descr="TypSect"/>
          <p:cNvPicPr>
            <a:picLocks noChangeAspect="1" noChangeArrowheads="1"/>
          </p:cNvPicPr>
          <p:nvPr/>
        </p:nvPicPr>
        <p:blipFill>
          <a:blip r:embed="rId2" cstate="print"/>
          <a:srcRect l="23438" t="7109" r="23438" b="56873"/>
          <a:stretch>
            <a:fillRect/>
          </a:stretch>
        </p:blipFill>
        <p:spPr bwMode="auto">
          <a:xfrm>
            <a:off x="381000" y="2286000"/>
            <a:ext cx="84582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Roadway Design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Horizontal Alignment (No change)</a:t>
            </a:r>
          </a:p>
          <a:p>
            <a:pPr eaLnBrk="1" hangingPunct="1"/>
            <a:r>
              <a:rPr lang="en-US" smtClean="0"/>
              <a:t>Vertical Alignment (Significant change)</a:t>
            </a:r>
          </a:p>
          <a:p>
            <a:pPr eaLnBrk="1" hangingPunct="1"/>
            <a:r>
              <a:rPr lang="en-US" smtClean="0"/>
              <a:t>Interchanges (Refinement)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lucasville minford 728 interchange"/>
          <p:cNvPicPr>
            <a:picLocks noChangeAspect="1" noChangeArrowheads="1"/>
          </p:cNvPicPr>
          <p:nvPr/>
        </p:nvPicPr>
        <p:blipFill>
          <a:blip r:embed="rId2" cstate="print"/>
          <a:srcRect l="4691" r="2345"/>
          <a:stretch>
            <a:fillRect/>
          </a:stretch>
        </p:blipFill>
        <p:spPr bwMode="auto">
          <a:xfrm>
            <a:off x="914400" y="990600"/>
            <a:ext cx="7240588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86200" y="0"/>
            <a:ext cx="52578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Interchanges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990600"/>
            <a:ext cx="509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Arial Black" pitchFamily="34" charset="0"/>
              </a:rPr>
              <a:t>Lucasville-Minford Rd (CR 28)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us 23 interchange"/>
          <p:cNvPicPr>
            <a:picLocks noChangeAspect="1" noChangeArrowheads="1"/>
          </p:cNvPicPr>
          <p:nvPr/>
        </p:nvPicPr>
        <p:blipFill>
          <a:blip r:embed="rId2" cstate="print"/>
          <a:srcRect l="4688" t="4990" b="7484"/>
          <a:stretch>
            <a:fillRect/>
          </a:stretch>
        </p:blipFill>
        <p:spPr bwMode="auto">
          <a:xfrm>
            <a:off x="1219200" y="869950"/>
            <a:ext cx="6938963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86200" y="0"/>
            <a:ext cx="52578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Interchanges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934200" y="914400"/>
            <a:ext cx="116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Arial Black" pitchFamily="34" charset="0"/>
              </a:rPr>
              <a:t>US 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Utilities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Relocations Expected</a:t>
            </a:r>
          </a:p>
          <a:p>
            <a:pPr eaLnBrk="1" hangingPunct="1"/>
            <a:r>
              <a:rPr lang="en-US" dirty="0" smtClean="0"/>
              <a:t>AEP Transmission – 138KV facility (near STA 857+20)</a:t>
            </a:r>
          </a:p>
          <a:p>
            <a:pPr eaLnBrk="1" hangingPunct="1"/>
            <a:r>
              <a:rPr lang="en-US" dirty="0" smtClean="0"/>
              <a:t>Electric Dist. Line along CR-28, CR-29, CR-54, </a:t>
            </a:r>
            <a:r>
              <a:rPr lang="en-US" dirty="0" err="1" smtClean="0"/>
              <a:t>Flatwood</a:t>
            </a:r>
            <a:r>
              <a:rPr lang="en-US" dirty="0" smtClean="0"/>
              <a:t> Fallen Timber Road, Fairgrounds Road and R/R Tracks</a:t>
            </a:r>
          </a:p>
          <a:p>
            <a:pPr eaLnBrk="1" hangingPunct="1"/>
            <a:r>
              <a:rPr lang="en-US" dirty="0" smtClean="0"/>
              <a:t>Water, Gas &amp; Sanitary Lines run parallel along Fairgrounds Road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Geotechnical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Bridge foundations</a:t>
            </a:r>
          </a:p>
          <a:p>
            <a:pPr lvl="1" eaLnBrk="1" hangingPunct="1">
              <a:buFontTx/>
              <a:buChar char="–"/>
            </a:pPr>
            <a:r>
              <a:rPr lang="en-US" smtClean="0"/>
              <a:t>  Spread footings</a:t>
            </a:r>
          </a:p>
          <a:p>
            <a:pPr lvl="1" eaLnBrk="1" hangingPunct="1">
              <a:buFontTx/>
              <a:buChar char="–"/>
            </a:pPr>
            <a:r>
              <a:rPr lang="en-US" smtClean="0"/>
              <a:t>  Driven piles</a:t>
            </a:r>
          </a:p>
          <a:p>
            <a:pPr lvl="1" eaLnBrk="1" hangingPunct="1">
              <a:buFontTx/>
              <a:buChar char="–"/>
            </a:pPr>
            <a:r>
              <a:rPr lang="en-US" smtClean="0"/>
              <a:t>  Drilled shafts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rtsmouth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rtsmout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ortsmouth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smouth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smouth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smouth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smout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smout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smout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8BAE9F39C0C64E9C8B17515140D44D" ma:contentTypeVersion="0" ma:contentTypeDescription="Create a new document." ma:contentTypeScope="" ma:versionID="f77cbcbe248f48ce2403d2095cb21db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3D656B-FCB4-4900-9EA6-4E166CDF398D}"/>
</file>

<file path=customXml/itemProps2.xml><?xml version="1.0" encoding="utf-8"?>
<ds:datastoreItem xmlns:ds="http://schemas.openxmlformats.org/officeDocument/2006/customXml" ds:itemID="{09390541-6009-4ACA-991F-3DD6EF6DC635}"/>
</file>

<file path=customXml/itemProps3.xml><?xml version="1.0" encoding="utf-8"?>
<ds:datastoreItem xmlns:ds="http://schemas.openxmlformats.org/officeDocument/2006/customXml" ds:itemID="{448BB99D-0F95-42CB-9228-6DF21C5A87E4}"/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Designs\portsmouth.pot</Template>
  <TotalTime>1848</TotalTime>
  <Words>686</Words>
  <Application>Microsoft Office PowerPoint</Application>
  <PresentationFormat>On-screen Show (4:3)</PresentationFormat>
  <Paragraphs>141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portsmouth</vt:lpstr>
      <vt:lpstr>Cost Estimating Workshop March 14-17, 2011 </vt:lpstr>
      <vt:lpstr>Project Phase Update</vt:lpstr>
      <vt:lpstr>Phase 2 C.R. 28 to U.S. 23 </vt:lpstr>
      <vt:lpstr>Typical Section</vt:lpstr>
      <vt:lpstr>Roadway Design</vt:lpstr>
      <vt:lpstr>Interchanges</vt:lpstr>
      <vt:lpstr>Interchanges</vt:lpstr>
      <vt:lpstr>Utilities</vt:lpstr>
      <vt:lpstr>Geotechnical</vt:lpstr>
      <vt:lpstr>Geotechnical</vt:lpstr>
      <vt:lpstr>Geotechnical</vt:lpstr>
      <vt:lpstr>Geotechnical</vt:lpstr>
      <vt:lpstr>Geotechnical</vt:lpstr>
      <vt:lpstr>Geotechnical</vt:lpstr>
      <vt:lpstr>Geotechnical</vt:lpstr>
      <vt:lpstr>Geotechnical</vt:lpstr>
      <vt:lpstr>Structures</vt:lpstr>
      <vt:lpstr>PowerPoint Presentation</vt:lpstr>
      <vt:lpstr>Morris Lane -Blue Run</vt:lpstr>
      <vt:lpstr>PowerPoint Presentation</vt:lpstr>
      <vt:lpstr>PowerPoint Presentation</vt:lpstr>
      <vt:lpstr>S.R. 823 over NS Railway and US 23</vt:lpstr>
      <vt:lpstr>Hydraulics</vt:lpstr>
    </vt:vector>
  </TitlesOfParts>
  <Company>Transystems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Estimating Workshop Presentation (2011)</dc:title>
  <dc:creator>enbrozovich</dc:creator>
  <cp:lastModifiedBy>MKerrigan</cp:lastModifiedBy>
  <cp:revision>143</cp:revision>
  <dcterms:created xsi:type="dcterms:W3CDTF">2002-08-13T16:34:29Z</dcterms:created>
  <dcterms:modified xsi:type="dcterms:W3CDTF">2012-07-09T02:38:23Z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0x010100208BAE9F39C0C64E9C8B17515140D44D</vt:lpwstr>
  </property>
  <property fmtid="{D5CDD505-2E9C-101B-9397-08002B2CF9AE}" pid="3" name="Order">
    <vt:r8>92000</vt:r8>
  </property>
</Properties>
</file>