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3" r:id="rId4"/>
  </p:sldMasterIdLst>
  <p:notesMasterIdLst>
    <p:notesMasterId r:id="rId126"/>
  </p:notesMasterIdLst>
  <p:handoutMasterIdLst>
    <p:handoutMasterId r:id="rId127"/>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y Eline" initials="A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3E6FF"/>
    <a:srgbClr val="008FD6"/>
    <a:srgbClr val="006699"/>
    <a:srgbClr val="E7EAF1"/>
    <a:srgbClr val="FFE7D9"/>
    <a:srgbClr val="336699"/>
    <a:srgbClr val="8FC7FF"/>
    <a:srgbClr val="007FFE"/>
    <a:srgbClr val="0066CC"/>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71575" autoAdjust="0"/>
  </p:normalViewPr>
  <p:slideViewPr>
    <p:cSldViewPr>
      <p:cViewPr varScale="1">
        <p:scale>
          <a:sx n="114" d="100"/>
          <a:sy n="114" d="100"/>
        </p:scale>
        <p:origin x="1446" y="108"/>
      </p:cViewPr>
      <p:guideLst>
        <p:guide orient="horz" pos="2160"/>
        <p:guide pos="2880"/>
      </p:guideLst>
    </p:cSldViewPr>
  </p:slideViewPr>
  <p:outlineViewPr>
    <p:cViewPr>
      <p:scale>
        <a:sx n="33" d="100"/>
        <a:sy n="33" d="100"/>
      </p:scale>
      <p:origin x="0" y="23770"/>
    </p:cViewPr>
  </p:outlineViewPr>
  <p:notesTextViewPr>
    <p:cViewPr>
      <p:scale>
        <a:sx n="150" d="100"/>
        <a:sy n="150" d="100"/>
      </p:scale>
      <p:origin x="0" y="0"/>
    </p:cViewPr>
  </p:notesTextViewPr>
  <p:sorterViewPr>
    <p:cViewPr>
      <p:scale>
        <a:sx n="66" d="100"/>
        <a:sy n="66" d="100"/>
      </p:scale>
      <p:origin x="0" y="-3252"/>
    </p:cViewPr>
  </p:sorterViewPr>
  <p:notesViewPr>
    <p:cSldViewPr>
      <p:cViewPr varScale="1">
        <p:scale>
          <a:sx n="83" d="100"/>
          <a:sy n="83" d="100"/>
        </p:scale>
        <p:origin x="2244" y="90"/>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commentAuthors" Target="commen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930" cy="465616"/>
          </a:xfrm>
          <a:prstGeom prst="rect">
            <a:avLst/>
          </a:prstGeom>
        </p:spPr>
        <p:txBody>
          <a:bodyPr vert="horz" lIns="91674" tIns="45836" rIns="91674" bIns="45836" rtlCol="0"/>
          <a:lstStyle>
            <a:lvl1pPr algn="l">
              <a:defRPr sz="1200"/>
            </a:lvl1pPr>
          </a:lstStyle>
          <a:p>
            <a:endParaRPr lang="en-US" dirty="0"/>
          </a:p>
        </p:txBody>
      </p:sp>
      <p:sp>
        <p:nvSpPr>
          <p:cNvPr id="3" name="Date Placeholder 2"/>
          <p:cNvSpPr>
            <a:spLocks noGrp="1"/>
          </p:cNvSpPr>
          <p:nvPr>
            <p:ph type="dt" sz="quarter" idx="1"/>
          </p:nvPr>
        </p:nvSpPr>
        <p:spPr>
          <a:xfrm>
            <a:off x="3977572" y="2"/>
            <a:ext cx="3043930" cy="465616"/>
          </a:xfrm>
          <a:prstGeom prst="rect">
            <a:avLst/>
          </a:prstGeom>
        </p:spPr>
        <p:txBody>
          <a:bodyPr vert="horz" lIns="91674" tIns="45836" rIns="91674" bIns="45836" rtlCol="0"/>
          <a:lstStyle>
            <a:lvl1pPr algn="r">
              <a:defRPr sz="1200"/>
            </a:lvl1pPr>
          </a:lstStyle>
          <a:p>
            <a:fld id="{4336B77B-D4CB-4648-8A75-E15E3BBD8603}" type="datetimeFigureOut">
              <a:rPr lang="en-US" smtClean="0"/>
              <a:t>10/26/2017</a:t>
            </a:fld>
            <a:endParaRPr lang="en-US" dirty="0"/>
          </a:p>
        </p:txBody>
      </p:sp>
      <p:sp>
        <p:nvSpPr>
          <p:cNvPr id="4" name="Footer Placeholder 3"/>
          <p:cNvSpPr>
            <a:spLocks noGrp="1"/>
          </p:cNvSpPr>
          <p:nvPr>
            <p:ph type="ftr" sz="quarter" idx="2"/>
          </p:nvPr>
        </p:nvSpPr>
        <p:spPr>
          <a:xfrm>
            <a:off x="0" y="8841885"/>
            <a:ext cx="3043930" cy="465616"/>
          </a:xfrm>
          <a:prstGeom prst="rect">
            <a:avLst/>
          </a:prstGeom>
        </p:spPr>
        <p:txBody>
          <a:bodyPr vert="horz" lIns="91674" tIns="45836" rIns="91674" bIns="4583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72" y="8841885"/>
            <a:ext cx="3043930" cy="465616"/>
          </a:xfrm>
          <a:prstGeom prst="rect">
            <a:avLst/>
          </a:prstGeom>
        </p:spPr>
        <p:txBody>
          <a:bodyPr vert="horz" lIns="91674" tIns="45836" rIns="91674" bIns="45836" rtlCol="0" anchor="b"/>
          <a:lstStyle>
            <a:lvl1pPr algn="r">
              <a:defRPr sz="1200"/>
            </a:lvl1pPr>
          </a:lstStyle>
          <a:p>
            <a:fld id="{587824CC-72F3-44E6-8FB4-C929D35D85A6}" type="slidenum">
              <a:rPr lang="en-US" smtClean="0"/>
              <a:t>‹#›</a:t>
            </a:fld>
            <a:endParaRPr lang="en-US" dirty="0"/>
          </a:p>
        </p:txBody>
      </p:sp>
    </p:spTree>
    <p:extLst>
      <p:ext uri="{BB962C8B-B14F-4D97-AF65-F5344CB8AC3E}">
        <p14:creationId xmlns:p14="http://schemas.microsoft.com/office/powerpoint/2010/main" val="2195998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1"/>
            <a:ext cx="3043131" cy="465455"/>
          </a:xfrm>
          <a:prstGeom prst="rect">
            <a:avLst/>
          </a:prstGeom>
        </p:spPr>
        <p:txBody>
          <a:bodyPr vert="horz" lIns="91336" tIns="45667" rIns="91336" bIns="45667" rtlCol="0"/>
          <a:lstStyle>
            <a:lvl1pPr algn="l">
              <a:defRPr sz="1200"/>
            </a:lvl1pPr>
          </a:lstStyle>
          <a:p>
            <a:endParaRPr lang="en-US" dirty="0"/>
          </a:p>
        </p:txBody>
      </p:sp>
      <p:sp>
        <p:nvSpPr>
          <p:cNvPr id="3" name="Date Placeholder 2"/>
          <p:cNvSpPr>
            <a:spLocks noGrp="1"/>
          </p:cNvSpPr>
          <p:nvPr>
            <p:ph type="dt" idx="1"/>
          </p:nvPr>
        </p:nvSpPr>
        <p:spPr>
          <a:xfrm>
            <a:off x="3978382" y="1"/>
            <a:ext cx="3043131" cy="465455"/>
          </a:xfrm>
          <a:prstGeom prst="rect">
            <a:avLst/>
          </a:prstGeom>
        </p:spPr>
        <p:txBody>
          <a:bodyPr vert="horz" lIns="91336" tIns="45667" rIns="91336" bIns="45667" rtlCol="0"/>
          <a:lstStyle>
            <a:lvl1pPr algn="r">
              <a:defRPr sz="1200"/>
            </a:lvl1pPr>
          </a:lstStyle>
          <a:p>
            <a:fld id="{55FF2CF9-0A75-498C-A5E0-C890560FC428}" type="datetimeFigureOut">
              <a:rPr lang="en-US" smtClean="0"/>
              <a:pPr/>
              <a:t>10/26/2017</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1336" tIns="45667" rIns="91336" bIns="45667" rtlCol="0" anchor="ctr"/>
          <a:lstStyle/>
          <a:p>
            <a:endParaRPr lang="en-US" dirty="0"/>
          </a:p>
        </p:txBody>
      </p:sp>
      <p:sp>
        <p:nvSpPr>
          <p:cNvPr id="5" name="Notes Placeholder 4"/>
          <p:cNvSpPr>
            <a:spLocks noGrp="1"/>
          </p:cNvSpPr>
          <p:nvPr>
            <p:ph type="body" sz="quarter" idx="3"/>
          </p:nvPr>
        </p:nvSpPr>
        <p:spPr>
          <a:xfrm>
            <a:off x="702632" y="4421824"/>
            <a:ext cx="5617843" cy="4189095"/>
          </a:xfrm>
          <a:prstGeom prst="rect">
            <a:avLst/>
          </a:prstGeom>
        </p:spPr>
        <p:txBody>
          <a:bodyPr vert="horz" lIns="91336" tIns="45667" rIns="91336" bIns="4566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5" y="8842053"/>
            <a:ext cx="3043131" cy="465455"/>
          </a:xfrm>
          <a:prstGeom prst="rect">
            <a:avLst/>
          </a:prstGeom>
        </p:spPr>
        <p:txBody>
          <a:bodyPr vert="horz" lIns="91336" tIns="45667" rIns="91336" bIns="4566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382" y="8842053"/>
            <a:ext cx="3043131" cy="465455"/>
          </a:xfrm>
          <a:prstGeom prst="rect">
            <a:avLst/>
          </a:prstGeom>
        </p:spPr>
        <p:txBody>
          <a:bodyPr vert="horz" lIns="91336" tIns="45667" rIns="91336" bIns="45667" rtlCol="0" anchor="b"/>
          <a:lstStyle>
            <a:lvl1pPr algn="r">
              <a:defRPr sz="1200"/>
            </a:lvl1pPr>
          </a:lstStyle>
          <a:p>
            <a:fld id="{4B0FDA08-891D-4D24-9337-D12A075AC062}" type="slidenum">
              <a:rPr lang="en-US" smtClean="0"/>
              <a:pPr/>
              <a:t>‹#›</a:t>
            </a:fld>
            <a:endParaRPr lang="en-US" dirty="0"/>
          </a:p>
        </p:txBody>
      </p:sp>
    </p:spTree>
    <p:extLst>
      <p:ext uri="{BB962C8B-B14F-4D97-AF65-F5344CB8AC3E}">
        <p14:creationId xmlns:p14="http://schemas.microsoft.com/office/powerpoint/2010/main" val="3879472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1</a:t>
            </a:fld>
            <a:endParaRPr lang="en-US" dirty="0"/>
          </a:p>
        </p:txBody>
      </p:sp>
    </p:spTree>
    <p:extLst>
      <p:ext uri="{BB962C8B-B14F-4D97-AF65-F5344CB8AC3E}">
        <p14:creationId xmlns:p14="http://schemas.microsoft.com/office/powerpoint/2010/main" val="339562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616516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403093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309959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674693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079564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785948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545822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82650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257521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524954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2</a:t>
            </a:fld>
            <a:endParaRPr lang="en-US" dirty="0"/>
          </a:p>
        </p:txBody>
      </p:sp>
    </p:spTree>
    <p:extLst>
      <p:ext uri="{BB962C8B-B14F-4D97-AF65-F5344CB8AC3E}">
        <p14:creationId xmlns:p14="http://schemas.microsoft.com/office/powerpoint/2010/main" val="2401377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658561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957981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515919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288804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185043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Infrastructure Consensus Model (ICM) enhances this fidelity using Bentley </a:t>
            </a:r>
            <a:r>
              <a:rPr lang="en-US" sz="1200" dirty="0" err="1"/>
              <a:t>i</a:t>
            </a:r>
            <a:r>
              <a:rPr lang="en-US" sz="1200" dirty="0"/>
              <a:t>-model file format (</a:t>
            </a:r>
            <a:r>
              <a:rPr lang="en-US" sz="1200" dirty="0" err="1"/>
              <a:t>i.dgn</a:t>
            </a:r>
            <a:r>
              <a:rPr lang="en-US" sz="1200" dirty="0"/>
              <a:t>) with an embedded Civil Consensus Model (</a:t>
            </a:r>
            <a:r>
              <a:rPr lang="en-US" sz="1200" dirty="0" err="1"/>
              <a:t>icm.dgn</a:t>
            </a:r>
            <a:r>
              <a:rPr lang="en-US" sz="1200" dirty="0"/>
              <a:t>). </a:t>
            </a:r>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678002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p>
          <a:p>
            <a:pPr defTabSz="914173">
              <a:defRPr/>
            </a:pPr>
            <a:r>
              <a:rPr lang="en-US" dirty="0"/>
              <a:t>Integration of the Luxology rendering engine enables you to aim higher and deliver faster with exceptional speed and quality that produce a high-performance, scalable distributed rendering system.</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8C4D36F6-051D-476A-8182-2255ACC0AE21}"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1620143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Infrastructure Consensus Model (ICM) enhances this fidelity using Bentley </a:t>
            </a:r>
            <a:r>
              <a:rPr lang="en-US" sz="1200" dirty="0" err="1"/>
              <a:t>i</a:t>
            </a:r>
            <a:r>
              <a:rPr lang="en-US" sz="1200" dirty="0"/>
              <a:t>-model file format (</a:t>
            </a:r>
            <a:r>
              <a:rPr lang="en-US" sz="1200" dirty="0" err="1"/>
              <a:t>i.dgn</a:t>
            </a:r>
            <a:r>
              <a:rPr lang="en-US" sz="1200" dirty="0"/>
              <a:t>) with an embedded Civil Consensus Model (</a:t>
            </a:r>
            <a:r>
              <a:rPr lang="en-US" sz="1200" dirty="0" err="1"/>
              <a:t>icm.dgn</a:t>
            </a:r>
            <a:r>
              <a:rPr lang="en-US" sz="1200" dirty="0"/>
              <a:t>). </a:t>
            </a:r>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567717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532453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99103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3</a:t>
            </a:fld>
            <a:endParaRPr lang="en-US" dirty="0"/>
          </a:p>
        </p:txBody>
      </p:sp>
    </p:spTree>
    <p:extLst>
      <p:ext uri="{BB962C8B-B14F-4D97-AF65-F5344CB8AC3E}">
        <p14:creationId xmlns:p14="http://schemas.microsoft.com/office/powerpoint/2010/main" val="651269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3617697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757139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779376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9612436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1872132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822211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7156979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6633637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41924952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378342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4</a:t>
            </a:fld>
            <a:endParaRPr lang="en-US" dirty="0"/>
          </a:p>
        </p:txBody>
      </p:sp>
    </p:spTree>
    <p:extLst>
      <p:ext uri="{BB962C8B-B14F-4D97-AF65-F5344CB8AC3E}">
        <p14:creationId xmlns:p14="http://schemas.microsoft.com/office/powerpoint/2010/main" val="2716344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816886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8584080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BDBA0-188A-4863-B2FC-89AA09074AE8}"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5749498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EA0013-2AD0-4B3C-AA53-6673615E3400}"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4686411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52</a:t>
            </a:fld>
            <a:endParaRPr lang="en-US" dirty="0"/>
          </a:p>
        </p:txBody>
      </p:sp>
    </p:spTree>
    <p:extLst>
      <p:ext uri="{BB962C8B-B14F-4D97-AF65-F5344CB8AC3E}">
        <p14:creationId xmlns:p14="http://schemas.microsoft.com/office/powerpoint/2010/main" val="14635283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53</a:t>
            </a:fld>
            <a:endParaRPr lang="en-US" dirty="0"/>
          </a:p>
        </p:txBody>
      </p:sp>
    </p:spTree>
    <p:extLst>
      <p:ext uri="{BB962C8B-B14F-4D97-AF65-F5344CB8AC3E}">
        <p14:creationId xmlns:p14="http://schemas.microsoft.com/office/powerpoint/2010/main" val="27008242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54</a:t>
            </a:fld>
            <a:endParaRPr lang="en-US" dirty="0"/>
          </a:p>
        </p:txBody>
      </p:sp>
    </p:spTree>
    <p:extLst>
      <p:ext uri="{BB962C8B-B14F-4D97-AF65-F5344CB8AC3E}">
        <p14:creationId xmlns:p14="http://schemas.microsoft.com/office/powerpoint/2010/main" val="22794653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55</a:t>
            </a:fld>
            <a:endParaRPr lang="en-US" dirty="0"/>
          </a:p>
        </p:txBody>
      </p:sp>
    </p:spTree>
    <p:extLst>
      <p:ext uri="{BB962C8B-B14F-4D97-AF65-F5344CB8AC3E}">
        <p14:creationId xmlns:p14="http://schemas.microsoft.com/office/powerpoint/2010/main" val="692796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56</a:t>
            </a:fld>
            <a:endParaRPr lang="en-US" dirty="0"/>
          </a:p>
        </p:txBody>
      </p:sp>
    </p:spTree>
    <p:extLst>
      <p:ext uri="{BB962C8B-B14F-4D97-AF65-F5344CB8AC3E}">
        <p14:creationId xmlns:p14="http://schemas.microsoft.com/office/powerpoint/2010/main" val="41176346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57</a:t>
            </a:fld>
            <a:endParaRPr lang="en-US" dirty="0"/>
          </a:p>
        </p:txBody>
      </p:sp>
    </p:spTree>
    <p:extLst>
      <p:ext uri="{BB962C8B-B14F-4D97-AF65-F5344CB8AC3E}">
        <p14:creationId xmlns:p14="http://schemas.microsoft.com/office/powerpoint/2010/main" val="3115860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5</a:t>
            </a:fld>
            <a:endParaRPr lang="en-US" dirty="0"/>
          </a:p>
        </p:txBody>
      </p:sp>
    </p:spTree>
    <p:extLst>
      <p:ext uri="{BB962C8B-B14F-4D97-AF65-F5344CB8AC3E}">
        <p14:creationId xmlns:p14="http://schemas.microsoft.com/office/powerpoint/2010/main" val="10079387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58</a:t>
            </a:fld>
            <a:endParaRPr lang="en-US" dirty="0"/>
          </a:p>
        </p:txBody>
      </p:sp>
    </p:spTree>
    <p:extLst>
      <p:ext uri="{BB962C8B-B14F-4D97-AF65-F5344CB8AC3E}">
        <p14:creationId xmlns:p14="http://schemas.microsoft.com/office/powerpoint/2010/main" val="20108438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0FDA08-891D-4D24-9337-D12A075AC062}"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5432984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0FDA08-891D-4D24-9337-D12A075AC062}"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2480793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0FDA08-891D-4D24-9337-D12A075AC062}"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29845808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113</a:t>
            </a:fld>
            <a:endParaRPr lang="en-US" dirty="0"/>
          </a:p>
        </p:txBody>
      </p:sp>
    </p:spTree>
    <p:extLst>
      <p:ext uri="{BB962C8B-B14F-4D97-AF65-F5344CB8AC3E}">
        <p14:creationId xmlns:p14="http://schemas.microsoft.com/office/powerpoint/2010/main" val="25008715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114</a:t>
            </a:fld>
            <a:endParaRPr lang="en-US" dirty="0"/>
          </a:p>
        </p:txBody>
      </p:sp>
    </p:spTree>
    <p:extLst>
      <p:ext uri="{BB962C8B-B14F-4D97-AF65-F5344CB8AC3E}">
        <p14:creationId xmlns:p14="http://schemas.microsoft.com/office/powerpoint/2010/main" val="9007986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115</a:t>
            </a:fld>
            <a:endParaRPr lang="en-US" dirty="0"/>
          </a:p>
        </p:txBody>
      </p:sp>
    </p:spTree>
    <p:extLst>
      <p:ext uri="{BB962C8B-B14F-4D97-AF65-F5344CB8AC3E}">
        <p14:creationId xmlns:p14="http://schemas.microsoft.com/office/powerpoint/2010/main" val="18553243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116</a:t>
            </a:fld>
            <a:endParaRPr lang="en-US" dirty="0"/>
          </a:p>
        </p:txBody>
      </p:sp>
    </p:spTree>
    <p:extLst>
      <p:ext uri="{BB962C8B-B14F-4D97-AF65-F5344CB8AC3E}">
        <p14:creationId xmlns:p14="http://schemas.microsoft.com/office/powerpoint/2010/main" val="17043408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117</a:t>
            </a:fld>
            <a:endParaRPr lang="en-US" dirty="0"/>
          </a:p>
        </p:txBody>
      </p:sp>
    </p:spTree>
    <p:extLst>
      <p:ext uri="{BB962C8B-B14F-4D97-AF65-F5344CB8AC3E}">
        <p14:creationId xmlns:p14="http://schemas.microsoft.com/office/powerpoint/2010/main" val="30584739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118</a:t>
            </a:fld>
            <a:endParaRPr lang="en-US" dirty="0"/>
          </a:p>
        </p:txBody>
      </p:sp>
    </p:spTree>
    <p:extLst>
      <p:ext uri="{BB962C8B-B14F-4D97-AF65-F5344CB8AC3E}">
        <p14:creationId xmlns:p14="http://schemas.microsoft.com/office/powerpoint/2010/main" val="567811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6</a:t>
            </a:fld>
            <a:endParaRPr lang="en-US" dirty="0"/>
          </a:p>
        </p:txBody>
      </p:sp>
    </p:spTree>
    <p:extLst>
      <p:ext uri="{BB962C8B-B14F-4D97-AF65-F5344CB8AC3E}">
        <p14:creationId xmlns:p14="http://schemas.microsoft.com/office/powerpoint/2010/main" val="39546994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119</a:t>
            </a:fld>
            <a:endParaRPr lang="en-US" dirty="0"/>
          </a:p>
        </p:txBody>
      </p:sp>
    </p:spTree>
    <p:extLst>
      <p:ext uri="{BB962C8B-B14F-4D97-AF65-F5344CB8AC3E}">
        <p14:creationId xmlns:p14="http://schemas.microsoft.com/office/powerpoint/2010/main" val="11120524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120</a:t>
            </a:fld>
            <a:endParaRPr lang="en-US" dirty="0"/>
          </a:p>
        </p:txBody>
      </p:sp>
    </p:spTree>
    <p:extLst>
      <p:ext uri="{BB962C8B-B14F-4D97-AF65-F5344CB8AC3E}">
        <p14:creationId xmlns:p14="http://schemas.microsoft.com/office/powerpoint/2010/main" val="21866844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121</a:t>
            </a:fld>
            <a:endParaRPr lang="en-US" dirty="0"/>
          </a:p>
        </p:txBody>
      </p:sp>
    </p:spTree>
    <p:extLst>
      <p:ext uri="{BB962C8B-B14F-4D97-AF65-F5344CB8AC3E}">
        <p14:creationId xmlns:p14="http://schemas.microsoft.com/office/powerpoint/2010/main" val="2538449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7</a:t>
            </a:fld>
            <a:endParaRPr lang="en-US" dirty="0"/>
          </a:p>
        </p:txBody>
      </p:sp>
    </p:spTree>
    <p:extLst>
      <p:ext uri="{BB962C8B-B14F-4D97-AF65-F5344CB8AC3E}">
        <p14:creationId xmlns:p14="http://schemas.microsoft.com/office/powerpoint/2010/main" val="2501518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8</a:t>
            </a:fld>
            <a:endParaRPr lang="en-US" dirty="0"/>
          </a:p>
        </p:txBody>
      </p:sp>
    </p:spTree>
    <p:extLst>
      <p:ext uri="{BB962C8B-B14F-4D97-AF65-F5344CB8AC3E}">
        <p14:creationId xmlns:p14="http://schemas.microsoft.com/office/powerpoint/2010/main" val="861336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9</a:t>
            </a:fld>
            <a:endParaRPr lang="en-US" dirty="0"/>
          </a:p>
        </p:txBody>
      </p:sp>
    </p:spTree>
    <p:extLst>
      <p:ext uri="{BB962C8B-B14F-4D97-AF65-F5344CB8AC3E}">
        <p14:creationId xmlns:p14="http://schemas.microsoft.com/office/powerpoint/2010/main" val="1821240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media/image20.jpeg"/><Relationship Id="rId2" Type="http://schemas.openxmlformats.org/officeDocument/2006/relationships/image" Target="../media/image5.jpeg"/><Relationship Id="rId16"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9" name="Rectangle 8"/>
          <p:cNvSpPr/>
          <p:nvPr userDrawn="1"/>
        </p:nvSpPr>
        <p:spPr>
          <a:xfrm>
            <a:off x="653654" y="5232400"/>
            <a:ext cx="8490204" cy="946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5387523"/>
            <a:ext cx="3657600" cy="635817"/>
          </a:xfrm>
          <a:prstGeom prst="rect">
            <a:avLst/>
          </a:prstGeom>
        </p:spPr>
      </p:pic>
      <p:sp>
        <p:nvSpPr>
          <p:cNvPr id="20" name="Rectangle 2"/>
          <p:cNvSpPr>
            <a:spLocks noGrp="1" noChangeArrowheads="1"/>
          </p:cNvSpPr>
          <p:nvPr>
            <p:ph type="title"/>
          </p:nvPr>
        </p:nvSpPr>
        <p:spPr bwMode="auto">
          <a:xfrm>
            <a:off x="653654" y="484142"/>
            <a:ext cx="8490204"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a:latin typeface="+mj-lt"/>
              </a:defRPr>
            </a:lvl1pPr>
          </a:lstStyle>
          <a:p>
            <a:pPr lvl="0"/>
            <a:r>
              <a:rPr lang="en-US"/>
              <a:t>Click to edit Master title style</a:t>
            </a:r>
            <a:endParaRPr lang="en-US" dirty="0"/>
          </a:p>
        </p:txBody>
      </p:sp>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r="28639"/>
          <a:stretch/>
        </p:blipFill>
        <p:spPr>
          <a:xfrm>
            <a:off x="457200" y="1646202"/>
            <a:ext cx="8686800" cy="3657600"/>
          </a:xfrm>
          <a:prstGeom prst="rect">
            <a:avLst/>
          </a:prstGeom>
        </p:spPr>
      </p:pic>
      <p:sp>
        <p:nvSpPr>
          <p:cNvPr id="3" name="Rectangle 2"/>
          <p:cNvSpPr/>
          <p:nvPr userDrawn="1"/>
        </p:nvSpPr>
        <p:spPr>
          <a:xfrm>
            <a:off x="653655" y="1497340"/>
            <a:ext cx="8490347" cy="1488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400537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9144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342900" y="1143000"/>
            <a:ext cx="85725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636058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9144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342900" y="1143000"/>
            <a:ext cx="85725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159672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9144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tx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342900" y="1143000"/>
            <a:ext cx="85725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9417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9144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342900" y="1143000"/>
            <a:ext cx="85725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0534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6375" y="2343375"/>
            <a:ext cx="2171250" cy="2171250"/>
          </a:xfrm>
          <a:prstGeom prst="rect">
            <a:avLst/>
          </a:prstGeom>
        </p:spPr>
      </p:pic>
      <p:sp>
        <p:nvSpPr>
          <p:cNvPr id="10" name="TextBox 9"/>
          <p:cNvSpPr txBox="1"/>
          <p:nvPr userDrawn="1"/>
        </p:nvSpPr>
        <p:spPr>
          <a:xfrm>
            <a:off x="0" y="0"/>
            <a:ext cx="9144000" cy="677108"/>
          </a:xfrm>
          <a:prstGeom prst="rect">
            <a:avLst/>
          </a:prstGeom>
          <a:solidFill>
            <a:srgbClr val="009969"/>
          </a:solidFill>
        </p:spPr>
        <p:txBody>
          <a:bodyPr wrap="square" lIns="91440" tIns="91440" bIns="91440" rtlCol="0" anchor="ctr" anchorCtr="0">
            <a:spAutoFit/>
          </a:bodyPr>
          <a:lstStyle/>
          <a:p>
            <a:pPr algn="ctr"/>
            <a:r>
              <a:rPr lang="en-US" sz="3200" b="1" spc="300" dirty="0">
                <a:solidFill>
                  <a:schemeClr val="bg1"/>
                </a:solidFill>
              </a:rPr>
              <a:t>Ohio Department of Transportation</a:t>
            </a:r>
          </a:p>
        </p:txBody>
      </p:sp>
      <p:sp>
        <p:nvSpPr>
          <p:cNvPr id="11" name="TextBox 10"/>
          <p:cNvSpPr txBox="1"/>
          <p:nvPr userDrawn="1"/>
        </p:nvSpPr>
        <p:spPr>
          <a:xfrm>
            <a:off x="0" y="6396335"/>
            <a:ext cx="9144000" cy="461665"/>
          </a:xfrm>
          <a:prstGeom prst="rect">
            <a:avLst/>
          </a:prstGeom>
          <a:solidFill>
            <a:srgbClr val="009969"/>
          </a:solidFill>
        </p:spPr>
        <p:txBody>
          <a:bodyPr wrap="square" tIns="91440" bIns="91440" rtlCol="0" anchor="ctr" anchorCtr="0">
            <a:spAutoFit/>
          </a:bodyPr>
          <a:lstStyle/>
          <a:p>
            <a:pPr algn="ctr"/>
            <a:r>
              <a:rPr lang="en-US" sz="1800" b="1" spc="300" dirty="0">
                <a:solidFill>
                  <a:schemeClr val="bg1"/>
                </a:solidFill>
              </a:rPr>
              <a:t>www.transportation.ohio.gov</a:t>
            </a:r>
          </a:p>
        </p:txBody>
      </p:sp>
      <p:sp>
        <p:nvSpPr>
          <p:cNvPr id="12" name="TextBox 11"/>
          <p:cNvSpPr txBox="1"/>
          <p:nvPr userDrawn="1"/>
        </p:nvSpPr>
        <p:spPr>
          <a:xfrm>
            <a:off x="0" y="6031468"/>
            <a:ext cx="9144000" cy="369332"/>
          </a:xfrm>
          <a:prstGeom prst="rect">
            <a:avLst/>
          </a:prstGeom>
          <a:noFill/>
        </p:spPr>
        <p:txBody>
          <a:bodyPr wrap="square" rtlCol="0">
            <a:spAutoFit/>
          </a:bodyPr>
          <a:lstStyle/>
          <a:p>
            <a:pPr algn="ctr"/>
            <a:r>
              <a:rPr lang="en-US" b="0" dirty="0">
                <a:solidFill>
                  <a:srgbClr val="009969"/>
                </a:solidFill>
              </a:rPr>
              <a:t>John R. Kasich, </a:t>
            </a:r>
            <a:r>
              <a:rPr lang="en-US" b="0" i="1" dirty="0">
                <a:solidFill>
                  <a:srgbClr val="009969"/>
                </a:solidFill>
              </a:rPr>
              <a:t>Governor  </a:t>
            </a:r>
            <a:r>
              <a:rPr lang="en-US" b="0" dirty="0">
                <a:solidFill>
                  <a:srgbClr val="009969"/>
                </a:solidFill>
              </a:rPr>
              <a:t>  •    Jerry Wray, </a:t>
            </a:r>
            <a:r>
              <a:rPr lang="en-US" b="0" i="1" dirty="0">
                <a:solidFill>
                  <a:srgbClr val="009969"/>
                </a:solidFill>
              </a:rPr>
              <a:t>Director</a:t>
            </a:r>
          </a:p>
        </p:txBody>
      </p:sp>
    </p:spTree>
    <p:extLst>
      <p:ext uri="{BB962C8B-B14F-4D97-AF65-F5344CB8AC3E}">
        <p14:creationId xmlns:p14="http://schemas.microsoft.com/office/powerpoint/2010/main" val="3580919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pic>
        <p:nvPicPr>
          <p:cNvPr id="57" name="Picture 56"/>
          <p:cNvPicPr>
            <a:picLocks noChangeAspect="1"/>
          </p:cNvPicPr>
          <p:nvPr userDrawn="1"/>
        </p:nvPicPr>
        <p:blipFill rotWithShape="1">
          <a:blip r:embed="rId2">
            <a:extLst>
              <a:ext uri="{28A0092B-C50C-407E-A947-70E740481C1C}">
                <a14:useLocalDpi xmlns:a14="http://schemas.microsoft.com/office/drawing/2010/main" val="0"/>
              </a:ext>
            </a:extLst>
          </a:blip>
          <a:srcRect l="18471" r="6509"/>
          <a:stretch/>
        </p:blipFill>
        <p:spPr>
          <a:xfrm>
            <a:off x="-1" y="0"/>
            <a:ext cx="9144001" cy="6856212"/>
          </a:xfrm>
          <a:prstGeom prst="rect">
            <a:avLst/>
          </a:prstGeom>
        </p:spPr>
      </p:pic>
      <p:sp>
        <p:nvSpPr>
          <p:cNvPr id="3074" name="Rectangle 2"/>
          <p:cNvSpPr>
            <a:spLocks noGrp="1" noChangeArrowheads="1"/>
          </p:cNvSpPr>
          <p:nvPr>
            <p:ph type="ctrTitle"/>
          </p:nvPr>
        </p:nvSpPr>
        <p:spPr bwMode="white">
          <a:xfrm>
            <a:off x="818526" y="5185046"/>
            <a:ext cx="6851943" cy="1026471"/>
          </a:xfrm>
        </p:spPr>
        <p:txBody>
          <a:bodyPr lIns="0" anchor="b" anchorCtr="0">
            <a:normAutofit/>
          </a:bodyPr>
          <a:lstStyle>
            <a:lvl1pPr algn="r">
              <a:defRPr lang="en-US" sz="3600" b="1" kern="1200" dirty="0" smtClean="0">
                <a:solidFill>
                  <a:schemeClr val="tx1">
                    <a:lumMod val="90000"/>
                    <a:lumOff val="10000"/>
                  </a:schemeClr>
                </a:solidFill>
                <a:effectLst>
                  <a:outerShdw blurRad="50800" dist="38100" dir="16200000" rotWithShape="0">
                    <a:prstClr val="black">
                      <a:alpha val="40000"/>
                    </a:prstClr>
                  </a:outerShdw>
                </a:effectLst>
                <a:latin typeface="Arial Narrow" pitchFamily="34" charset="0"/>
                <a:ea typeface="+mj-ea"/>
                <a:cs typeface="+mj-cs"/>
              </a:defRPr>
            </a:lvl1pPr>
          </a:lstStyle>
          <a:p>
            <a:endParaRPr lang="en-US" dirty="0"/>
          </a:p>
        </p:txBody>
      </p:sp>
      <p:sp>
        <p:nvSpPr>
          <p:cNvPr id="3075" name="Rectangle 3"/>
          <p:cNvSpPr>
            <a:spLocks noGrp="1" noChangeArrowheads="1"/>
          </p:cNvSpPr>
          <p:nvPr>
            <p:ph type="subTitle" idx="1"/>
          </p:nvPr>
        </p:nvSpPr>
        <p:spPr bwMode="white">
          <a:xfrm>
            <a:off x="818526" y="6227708"/>
            <a:ext cx="6851944" cy="320954"/>
          </a:xfrm>
          <a:noFill/>
        </p:spPr>
        <p:txBody>
          <a:bodyPr lIns="0"/>
          <a:lstStyle>
            <a:lvl1pPr marL="0" indent="0" algn="r">
              <a:spcBef>
                <a:spcPts val="400"/>
              </a:spcBef>
              <a:buFontTx/>
              <a:buNone/>
              <a:defRPr lang="en-US" sz="2400" b="0" kern="1200" dirty="0" smtClean="0">
                <a:solidFill>
                  <a:schemeClr val="bg2">
                    <a:lumMod val="50000"/>
                  </a:schemeClr>
                </a:solidFill>
                <a:effectLst/>
                <a:latin typeface="Arial Narrow" pitchFamily="34" charset="0"/>
                <a:ea typeface="+mj-ea"/>
                <a:cs typeface="+mj-cs"/>
              </a:defRPr>
            </a:lvl1pPr>
          </a:lstStyle>
          <a:p>
            <a:endParaRPr lang="en-US" dirty="0"/>
          </a:p>
        </p:txBody>
      </p:sp>
      <p:pic>
        <p:nvPicPr>
          <p:cNvPr id="24" name="Picture 2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33398" y="4295664"/>
            <a:ext cx="2266738" cy="556255"/>
          </a:xfrm>
          <a:prstGeom prst="rect">
            <a:avLst/>
          </a:prstGeom>
        </p:spPr>
      </p:pic>
      <p:sp>
        <p:nvSpPr>
          <p:cNvPr id="25" name="Slide Number Placeholder 1"/>
          <p:cNvSpPr txBox="1">
            <a:spLocks/>
          </p:cNvSpPr>
          <p:nvPr userDrawn="1"/>
        </p:nvSpPr>
        <p:spPr>
          <a:xfrm>
            <a:off x="0" y="6589715"/>
            <a:ext cx="2420513" cy="268287"/>
          </a:xfrm>
          <a:prstGeom prst="rect">
            <a:avLst/>
          </a:prstGeom>
        </p:spPr>
        <p:txBody>
          <a:bodyPr lIns="121899" tIns="60949" rIns="121899" bIns="60949"/>
          <a:lstStyle>
            <a:lvl1pPr>
              <a:defRPr sz="800"/>
            </a:lvl1pPr>
          </a:lstStyle>
          <a:p>
            <a:pPr defTabSz="1218987" fontAlgn="auto">
              <a:spcBef>
                <a:spcPts val="0"/>
              </a:spcBef>
              <a:spcAft>
                <a:spcPts val="0"/>
              </a:spcAft>
              <a:defRPr/>
            </a:pPr>
            <a:r>
              <a:rPr lang="en-US" dirty="0">
                <a:solidFill>
                  <a:srgbClr val="FFFFFF">
                    <a:lumMod val="65000"/>
                  </a:srgbClr>
                </a:solidFill>
                <a:latin typeface="Arial Narrow" pitchFamily="34" charset="0"/>
              </a:rPr>
              <a:t>©  2014 Bentley Systems, Incorporated</a:t>
            </a:r>
          </a:p>
          <a:p>
            <a:pPr defTabSz="1218987" fontAlgn="auto">
              <a:spcBef>
                <a:spcPts val="0"/>
              </a:spcBef>
              <a:spcAft>
                <a:spcPts val="0"/>
              </a:spcAft>
              <a:defRPr/>
            </a:pPr>
            <a:endParaRPr lang="en-US" sz="1100" dirty="0">
              <a:solidFill>
                <a:srgbClr val="FFFFFF">
                  <a:lumMod val="65000"/>
                </a:srgbClr>
              </a:solidFill>
              <a:latin typeface="Arial Narrow"/>
            </a:endParaRPr>
          </a:p>
        </p:txBody>
      </p:sp>
      <p:sp>
        <p:nvSpPr>
          <p:cNvPr id="26" name="Rounded Rectangle 25"/>
          <p:cNvSpPr/>
          <p:nvPr userDrawn="1"/>
        </p:nvSpPr>
        <p:spPr bwMode="auto">
          <a:xfrm>
            <a:off x="3078416" y="4014956"/>
            <a:ext cx="1110960" cy="1111249"/>
          </a:xfrm>
          <a:prstGeom prst="roundRect">
            <a:avLst>
              <a:gd name="adj" fmla="val 8953"/>
            </a:avLst>
          </a:prstGeom>
          <a:blipFill dpi="0" rotWithShape="1">
            <a:blip r:embed="rId4" cstate="screen">
              <a:extLst>
                <a:ext uri="{28A0092B-C50C-407E-A947-70E740481C1C}">
                  <a14:useLocalDpi xmlns:a14="http://schemas.microsoft.com/office/drawing/2010/main"/>
                </a:ext>
              </a:extLst>
            </a:blip>
            <a:srcRect/>
            <a:stretch>
              <a:fillRect l="-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27" name="Rounded Rectangle 26"/>
          <p:cNvSpPr/>
          <p:nvPr userDrawn="1"/>
        </p:nvSpPr>
        <p:spPr bwMode="auto">
          <a:xfrm>
            <a:off x="4208423" y="1754356"/>
            <a:ext cx="1110960" cy="1111249"/>
          </a:xfrm>
          <a:prstGeom prst="roundRect">
            <a:avLst>
              <a:gd name="adj" fmla="val 8953"/>
            </a:avLst>
          </a:prstGeom>
          <a:blipFill dpi="0" rotWithShape="1">
            <a:blip r:embed="rId5" cstate="screen">
              <a:extLst>
                <a:ext uri="{28A0092B-C50C-407E-A947-70E740481C1C}">
                  <a14:useLocalDpi xmlns:a14="http://schemas.microsoft.com/office/drawing/2010/main"/>
                </a:ext>
              </a:extLst>
            </a:blip>
            <a:srcRect/>
            <a:stretch>
              <a:fillRect t="-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28" name="Rounded Rectangle 27"/>
          <p:cNvSpPr/>
          <p:nvPr userDrawn="1"/>
        </p:nvSpPr>
        <p:spPr bwMode="auto">
          <a:xfrm>
            <a:off x="1948409" y="4014956"/>
            <a:ext cx="1110960" cy="1111249"/>
          </a:xfrm>
          <a:prstGeom prst="roundRect">
            <a:avLst>
              <a:gd name="adj" fmla="val 8953"/>
            </a:avLst>
          </a:prstGeom>
          <a:blipFill dpi="0" rotWithShape="1">
            <a:blip r:embed="rId4" cstate="screen">
              <a:extLst>
                <a:ext uri="{28A0092B-C50C-407E-A947-70E740481C1C}">
                  <a14:useLocalDpi xmlns:a14="http://schemas.microsoft.com/office/drawing/2010/main"/>
                </a:ext>
              </a:extLst>
            </a:blip>
            <a:srcRect/>
            <a:stretch>
              <a:fillRect r="-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29" name="Rounded Rectangle 28"/>
          <p:cNvSpPr/>
          <p:nvPr userDrawn="1"/>
        </p:nvSpPr>
        <p:spPr bwMode="auto">
          <a:xfrm>
            <a:off x="3078416" y="1754356"/>
            <a:ext cx="1110960" cy="1111249"/>
          </a:xfrm>
          <a:prstGeom prst="roundRect">
            <a:avLst>
              <a:gd name="adj" fmla="val 8953"/>
            </a:avLst>
          </a:prstGeom>
          <a:blipFill dpi="0" rotWithShape="1">
            <a:blip r:embed="rId6" cstate="screen">
              <a:extLst>
                <a:ext uri="{28A0092B-C50C-407E-A947-70E740481C1C}">
                  <a14:useLocalDpi xmlns:a14="http://schemas.microsoft.com/office/drawing/2010/main"/>
                </a:ext>
              </a:extLst>
            </a:blip>
            <a:srcRect/>
            <a:stretch>
              <a:fillRect l="-100000" t="-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30" name="Rounded Rectangle 29"/>
          <p:cNvSpPr/>
          <p:nvPr userDrawn="1"/>
        </p:nvSpPr>
        <p:spPr bwMode="auto">
          <a:xfrm>
            <a:off x="1948413" y="2884660"/>
            <a:ext cx="1110960" cy="1111249"/>
          </a:xfrm>
          <a:prstGeom prst="roundRect">
            <a:avLst>
              <a:gd name="adj" fmla="val 8953"/>
            </a:avLst>
          </a:prstGeom>
          <a:solidFill>
            <a:srgbClr val="002A44"/>
          </a:solid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31" name="Rounded Rectangle 30"/>
          <p:cNvSpPr/>
          <p:nvPr userDrawn="1"/>
        </p:nvSpPr>
        <p:spPr bwMode="auto">
          <a:xfrm>
            <a:off x="1948413" y="1754356"/>
            <a:ext cx="1110960" cy="1111249"/>
          </a:xfrm>
          <a:prstGeom prst="roundRect">
            <a:avLst>
              <a:gd name="adj" fmla="val 8953"/>
            </a:avLst>
          </a:prstGeom>
          <a:blipFill dpi="0" rotWithShape="1">
            <a:blip r:embed="rId6" cstate="screen">
              <a:extLst>
                <a:ext uri="{28A0092B-C50C-407E-A947-70E740481C1C}">
                  <a14:useLocalDpi xmlns:a14="http://schemas.microsoft.com/office/drawing/2010/main"/>
                </a:ext>
              </a:extLst>
            </a:blip>
            <a:srcRect/>
            <a:stretch>
              <a:fillRect t="-100000" r="-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32" name="Rounded Rectangle 31"/>
          <p:cNvSpPr/>
          <p:nvPr userDrawn="1"/>
        </p:nvSpPr>
        <p:spPr bwMode="auto">
          <a:xfrm>
            <a:off x="818406" y="2884660"/>
            <a:ext cx="1110960" cy="1111249"/>
          </a:xfrm>
          <a:prstGeom prst="roundRect">
            <a:avLst>
              <a:gd name="adj" fmla="val 8953"/>
            </a:avLst>
          </a:prstGeom>
          <a:blipFill dpi="0" rotWithShape="1">
            <a:blip r:embed="rId7" cstate="screen">
              <a:extLst>
                <a:ext uri="{28A0092B-C50C-407E-A947-70E740481C1C}">
                  <a14:useLocalDpi xmlns:a14="http://schemas.microsoft.com/office/drawing/2010/main"/>
                </a:ext>
              </a:extLst>
            </a:blip>
            <a:srcRect/>
            <a:stretch>
              <a:fillRect l="-135000" t="-100000" r="-120000" b="-5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33" name="Rounded Rectangle 32"/>
          <p:cNvSpPr/>
          <p:nvPr userDrawn="1"/>
        </p:nvSpPr>
        <p:spPr bwMode="auto">
          <a:xfrm>
            <a:off x="818406" y="1754356"/>
            <a:ext cx="1110960" cy="1111249"/>
          </a:xfrm>
          <a:prstGeom prst="roundRect">
            <a:avLst>
              <a:gd name="adj" fmla="val 8953"/>
            </a:avLst>
          </a:prstGeom>
          <a:blipFill dpi="0" rotWithShape="1">
            <a:blip r:embed="rId8" cstate="screen">
              <a:extLst>
                <a:ext uri="{28A0092B-C50C-407E-A947-70E740481C1C}">
                  <a14:useLocalDpi xmlns:a14="http://schemas.microsoft.com/office/drawing/2010/main"/>
                </a:ext>
              </a:extLst>
            </a:blip>
            <a:srcRect/>
            <a:stretch>
              <a:fillRect l="-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34" name="Rounded Rectangle 33"/>
          <p:cNvSpPr/>
          <p:nvPr userDrawn="1"/>
        </p:nvSpPr>
        <p:spPr bwMode="auto">
          <a:xfrm>
            <a:off x="-311601" y="1754356"/>
            <a:ext cx="1110960" cy="1111249"/>
          </a:xfrm>
          <a:prstGeom prst="roundRect">
            <a:avLst>
              <a:gd name="adj" fmla="val 8953"/>
            </a:avLst>
          </a:prstGeom>
          <a:blipFill dpi="0" rotWithShape="1">
            <a:blip r:embed="rId8" cstate="screen">
              <a:extLst>
                <a:ext uri="{28A0092B-C50C-407E-A947-70E740481C1C}">
                  <a14:useLocalDpi xmlns:a14="http://schemas.microsoft.com/office/drawing/2010/main"/>
                </a:ext>
              </a:extLst>
            </a:blip>
            <a:srcRect/>
            <a:stretch>
              <a:fillRect r="-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35" name="Rounded Rectangle 34"/>
          <p:cNvSpPr/>
          <p:nvPr userDrawn="1"/>
        </p:nvSpPr>
        <p:spPr bwMode="auto">
          <a:xfrm>
            <a:off x="6468433" y="2884660"/>
            <a:ext cx="1110960" cy="1111249"/>
          </a:xfrm>
          <a:prstGeom prst="roundRect">
            <a:avLst>
              <a:gd name="adj" fmla="val 8953"/>
            </a:avLst>
          </a:prstGeom>
          <a:blipFill dpi="0" rotWithShape="1">
            <a:blip r:embed="rId9" cstate="screen">
              <a:extLst>
                <a:ext uri="{28A0092B-C50C-407E-A947-70E740481C1C}">
                  <a14:useLocalDpi xmlns:a14="http://schemas.microsoft.com/office/drawing/2010/main"/>
                </a:ext>
              </a:extLst>
            </a:blip>
            <a:srcRect/>
            <a:stretch>
              <a:fillRect l="-50000" r="-50000" b="-5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36" name="Rounded Rectangle 35"/>
          <p:cNvSpPr/>
          <p:nvPr userDrawn="1"/>
        </p:nvSpPr>
        <p:spPr bwMode="auto">
          <a:xfrm>
            <a:off x="6468433" y="1754356"/>
            <a:ext cx="1110960" cy="1111249"/>
          </a:xfrm>
          <a:prstGeom prst="roundRect">
            <a:avLst>
              <a:gd name="adj" fmla="val 8953"/>
            </a:avLst>
          </a:prstGeom>
          <a:blipFill dpi="0" rotWithShape="1">
            <a:blip r:embed="rId10" cstate="screen">
              <a:extLst>
                <a:ext uri="{28A0092B-C50C-407E-A947-70E740481C1C}">
                  <a14:useLocalDpi xmlns:a14="http://schemas.microsoft.com/office/drawing/2010/main"/>
                </a:ext>
              </a:extLst>
            </a:blip>
            <a:srcRect/>
            <a:stretch>
              <a:fillRect l="-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37" name="Rounded Rectangle 36"/>
          <p:cNvSpPr/>
          <p:nvPr userDrawn="1"/>
        </p:nvSpPr>
        <p:spPr bwMode="auto">
          <a:xfrm>
            <a:off x="5338426" y="1754356"/>
            <a:ext cx="1110960" cy="1111249"/>
          </a:xfrm>
          <a:prstGeom prst="roundRect">
            <a:avLst>
              <a:gd name="adj" fmla="val 8953"/>
            </a:avLst>
          </a:prstGeom>
          <a:blipFill dpi="0" rotWithShape="1">
            <a:blip r:embed="rId10" cstate="screen">
              <a:extLst>
                <a:ext uri="{28A0092B-C50C-407E-A947-70E740481C1C}">
                  <a14:useLocalDpi xmlns:a14="http://schemas.microsoft.com/office/drawing/2010/main"/>
                </a:ext>
              </a:extLst>
            </a:blip>
            <a:srcRect/>
            <a:stretch>
              <a:fillRect r="-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38" name="Rounded Rectangle 37"/>
          <p:cNvSpPr/>
          <p:nvPr userDrawn="1"/>
        </p:nvSpPr>
        <p:spPr bwMode="auto">
          <a:xfrm>
            <a:off x="4208419" y="2884660"/>
            <a:ext cx="1110960" cy="1111249"/>
          </a:xfrm>
          <a:prstGeom prst="roundRect">
            <a:avLst>
              <a:gd name="adj" fmla="val 8953"/>
            </a:avLst>
          </a:prstGeom>
          <a:blipFill dpi="0" rotWithShape="1">
            <a:blip r:embed="rId11" cstate="screen">
              <a:extLst>
                <a:ext uri="{28A0092B-C50C-407E-A947-70E740481C1C}">
                  <a14:useLocalDpi xmlns:a14="http://schemas.microsoft.com/office/drawing/2010/main"/>
                </a:ext>
              </a:extLst>
            </a:blip>
            <a:srcRect/>
            <a:stretch>
              <a:fillRect l="-100000" t="-50000" r="-20000" b="-5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39" name="Rounded Rectangle 38"/>
          <p:cNvSpPr/>
          <p:nvPr userDrawn="1"/>
        </p:nvSpPr>
        <p:spPr bwMode="auto">
          <a:xfrm>
            <a:off x="3078416" y="2884660"/>
            <a:ext cx="1110960" cy="1111249"/>
          </a:xfrm>
          <a:prstGeom prst="roundRect">
            <a:avLst>
              <a:gd name="adj" fmla="val 8953"/>
            </a:avLst>
          </a:prstGeom>
          <a:blipFill dpi="0" rotWithShape="1">
            <a:blip r:embed="rId12" cstate="screen">
              <a:extLst>
                <a:ext uri="{28A0092B-C50C-407E-A947-70E740481C1C}">
                  <a14:useLocalDpi xmlns:a14="http://schemas.microsoft.com/office/drawing/2010/main"/>
                </a:ext>
              </a:extLst>
            </a:blip>
            <a:srcRect/>
            <a:stretch>
              <a:fillRect t="-50000" r="-124000" b="-5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40" name="Rounded Rectangle 39"/>
          <p:cNvSpPr/>
          <p:nvPr userDrawn="1"/>
        </p:nvSpPr>
        <p:spPr bwMode="auto">
          <a:xfrm>
            <a:off x="-311601" y="4014957"/>
            <a:ext cx="1110960" cy="1111249"/>
          </a:xfrm>
          <a:prstGeom prst="roundRect">
            <a:avLst>
              <a:gd name="adj" fmla="val 8953"/>
            </a:avLst>
          </a:prstGeom>
          <a:blipFill dpi="0" rotWithShape="1">
            <a:blip r:embed="rId13" cstate="screen">
              <a:extLst>
                <a:ext uri="{28A0092B-C50C-407E-A947-70E740481C1C}">
                  <a14:useLocalDpi xmlns:a14="http://schemas.microsoft.com/office/drawing/2010/main"/>
                </a:ext>
              </a:extLst>
            </a:blip>
            <a:srcRect/>
            <a:stretch>
              <a:fillRect t="-10000" r="-25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41" name="Rounded Rectangle 40"/>
          <p:cNvSpPr/>
          <p:nvPr userDrawn="1"/>
        </p:nvSpPr>
        <p:spPr bwMode="auto">
          <a:xfrm>
            <a:off x="4208423" y="623916"/>
            <a:ext cx="1110960" cy="1111249"/>
          </a:xfrm>
          <a:prstGeom prst="roundRect">
            <a:avLst>
              <a:gd name="adj" fmla="val 8953"/>
            </a:avLst>
          </a:prstGeom>
          <a:blipFill dpi="0" rotWithShape="1">
            <a:blip r:embed="rId5" cstate="screen">
              <a:extLst>
                <a:ext uri="{28A0092B-C50C-407E-A947-70E740481C1C}">
                  <a14:useLocalDpi xmlns:a14="http://schemas.microsoft.com/office/drawing/2010/main"/>
                </a:ext>
              </a:extLst>
            </a:blip>
            <a:srcRect/>
            <a:stretch>
              <a:fillRect b="-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42" name="Rounded Rectangle 41"/>
          <p:cNvSpPr/>
          <p:nvPr userDrawn="1"/>
        </p:nvSpPr>
        <p:spPr bwMode="auto">
          <a:xfrm>
            <a:off x="3078416" y="623916"/>
            <a:ext cx="1110960" cy="1111249"/>
          </a:xfrm>
          <a:prstGeom prst="roundRect">
            <a:avLst>
              <a:gd name="adj" fmla="val 8953"/>
            </a:avLst>
          </a:prstGeom>
          <a:blipFill>
            <a:blip r:embed="rId6" cstate="screen">
              <a:extLst>
                <a:ext uri="{28A0092B-C50C-407E-A947-70E740481C1C}">
                  <a14:useLocalDpi xmlns:a14="http://schemas.microsoft.com/office/drawing/2010/main"/>
                </a:ext>
              </a:extLst>
            </a:blip>
            <a:stretch>
              <a:fillRect l="-100000" b="-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43" name="Rounded Rectangle 42"/>
          <p:cNvSpPr/>
          <p:nvPr userDrawn="1"/>
        </p:nvSpPr>
        <p:spPr bwMode="auto">
          <a:xfrm>
            <a:off x="1948413" y="623916"/>
            <a:ext cx="1110960" cy="1111249"/>
          </a:xfrm>
          <a:prstGeom prst="roundRect">
            <a:avLst>
              <a:gd name="adj" fmla="val 8953"/>
            </a:avLst>
          </a:prstGeom>
          <a:blipFill dpi="0" rotWithShape="1">
            <a:blip r:embed="rId6" cstate="screen">
              <a:extLst>
                <a:ext uri="{28A0092B-C50C-407E-A947-70E740481C1C}">
                  <a14:useLocalDpi xmlns:a14="http://schemas.microsoft.com/office/drawing/2010/main"/>
                </a:ext>
              </a:extLst>
            </a:blip>
            <a:srcRect/>
            <a:stretch>
              <a:fillRect r="-100000" b="-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44" name="Rounded Rectangle 43"/>
          <p:cNvSpPr/>
          <p:nvPr userDrawn="1"/>
        </p:nvSpPr>
        <p:spPr bwMode="auto">
          <a:xfrm>
            <a:off x="6468433" y="623916"/>
            <a:ext cx="1110960" cy="1111249"/>
          </a:xfrm>
          <a:prstGeom prst="roundRect">
            <a:avLst>
              <a:gd name="adj" fmla="val 8953"/>
            </a:avLst>
          </a:prstGeom>
          <a:blipFill dpi="0" rotWithShape="1">
            <a:blip r:embed="rId14" cstate="screen">
              <a:extLst>
                <a:ext uri="{28A0092B-C50C-407E-A947-70E740481C1C}">
                  <a14:useLocalDpi xmlns:a14="http://schemas.microsoft.com/office/drawing/2010/main"/>
                </a:ext>
              </a:extLst>
            </a:blip>
            <a:srcRect/>
            <a:stretch>
              <a:fillRect r="-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45" name="Rounded Rectangle 44"/>
          <p:cNvSpPr/>
          <p:nvPr userDrawn="1"/>
        </p:nvSpPr>
        <p:spPr bwMode="auto">
          <a:xfrm>
            <a:off x="5338426" y="623916"/>
            <a:ext cx="1110960" cy="1111249"/>
          </a:xfrm>
          <a:prstGeom prst="roundRect">
            <a:avLst>
              <a:gd name="adj" fmla="val 8953"/>
            </a:avLst>
          </a:prstGeom>
          <a:solidFill>
            <a:srgbClr val="55A51C"/>
          </a:solid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46" name="Rounded Rectangle 45"/>
          <p:cNvSpPr/>
          <p:nvPr userDrawn="1"/>
        </p:nvSpPr>
        <p:spPr bwMode="auto">
          <a:xfrm>
            <a:off x="7597967" y="623916"/>
            <a:ext cx="1110960" cy="1111249"/>
          </a:xfrm>
          <a:prstGeom prst="roundRect">
            <a:avLst>
              <a:gd name="adj" fmla="val 8953"/>
            </a:avLst>
          </a:prstGeom>
          <a:blipFill dpi="0" rotWithShape="1">
            <a:blip r:embed="rId14" cstate="screen">
              <a:extLst>
                <a:ext uri="{28A0092B-C50C-407E-A947-70E740481C1C}">
                  <a14:useLocalDpi xmlns:a14="http://schemas.microsoft.com/office/drawing/2010/main"/>
                </a:ext>
              </a:extLst>
            </a:blip>
            <a:srcRect/>
            <a:stretch>
              <a:fillRect l="-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47" name="Rounded Rectangle 46"/>
          <p:cNvSpPr/>
          <p:nvPr userDrawn="1"/>
        </p:nvSpPr>
        <p:spPr bwMode="auto">
          <a:xfrm>
            <a:off x="3078416" y="-506382"/>
            <a:ext cx="1110960" cy="1111249"/>
          </a:xfrm>
          <a:prstGeom prst="roundRect">
            <a:avLst>
              <a:gd name="adj" fmla="val 8953"/>
            </a:avLst>
          </a:prstGeom>
          <a:solidFill>
            <a:srgbClr val="A6AFB7"/>
          </a:solid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48" name="Rounded Rectangle 47"/>
          <p:cNvSpPr/>
          <p:nvPr userDrawn="1"/>
        </p:nvSpPr>
        <p:spPr bwMode="auto">
          <a:xfrm>
            <a:off x="818406" y="-506382"/>
            <a:ext cx="1110960" cy="1111249"/>
          </a:xfrm>
          <a:prstGeom prst="roundRect">
            <a:avLst>
              <a:gd name="adj" fmla="val 8953"/>
            </a:avLst>
          </a:prstGeom>
          <a:blipFill dpi="0" rotWithShape="1">
            <a:blip r:embed="rId15" cstate="screen">
              <a:extLst>
                <a:ext uri="{28A0092B-C50C-407E-A947-70E740481C1C}">
                  <a14:useLocalDpi xmlns:a14="http://schemas.microsoft.com/office/drawing/2010/main"/>
                </a:ext>
              </a:extLst>
            </a:blip>
            <a:srcRect/>
            <a:stretch>
              <a:fillRect l="-100000" t="-75000" r="-50000" b="-75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49" name="Rounded Rectangle 48"/>
          <p:cNvSpPr/>
          <p:nvPr userDrawn="1"/>
        </p:nvSpPr>
        <p:spPr bwMode="auto">
          <a:xfrm>
            <a:off x="6468433" y="-506382"/>
            <a:ext cx="1110960" cy="1111249"/>
          </a:xfrm>
          <a:prstGeom prst="roundRect">
            <a:avLst>
              <a:gd name="adj" fmla="val 8953"/>
            </a:avLst>
          </a:prstGeom>
          <a:blipFill dpi="0" rotWithShape="1">
            <a:blip r:embed="rId16" cstate="screen">
              <a:extLst>
                <a:ext uri="{28A0092B-C50C-407E-A947-70E740481C1C}">
                  <a14:useLocalDpi xmlns:a14="http://schemas.microsoft.com/office/drawing/2010/main"/>
                </a:ext>
              </a:extLst>
            </a:blip>
            <a:srcRect/>
            <a:stretch>
              <a:fillRect l="-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50" name="Rounded Rectangle 49"/>
          <p:cNvSpPr/>
          <p:nvPr userDrawn="1"/>
        </p:nvSpPr>
        <p:spPr bwMode="auto">
          <a:xfrm>
            <a:off x="5338426" y="-506382"/>
            <a:ext cx="1110960" cy="1111249"/>
          </a:xfrm>
          <a:prstGeom prst="roundRect">
            <a:avLst>
              <a:gd name="adj" fmla="val 8953"/>
            </a:avLst>
          </a:prstGeom>
          <a:blipFill>
            <a:blip r:embed="rId16" cstate="screen">
              <a:extLst>
                <a:ext uri="{28A0092B-C50C-407E-A947-70E740481C1C}">
                  <a14:useLocalDpi xmlns:a14="http://schemas.microsoft.com/office/drawing/2010/main"/>
                </a:ext>
              </a:extLst>
            </a:blip>
            <a:stretch>
              <a:fillRect r="-10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51" name="Rounded Rectangle 50"/>
          <p:cNvSpPr/>
          <p:nvPr userDrawn="1"/>
        </p:nvSpPr>
        <p:spPr bwMode="auto">
          <a:xfrm>
            <a:off x="-311601" y="623916"/>
            <a:ext cx="1110960" cy="1111249"/>
          </a:xfrm>
          <a:prstGeom prst="roundRect">
            <a:avLst>
              <a:gd name="adj" fmla="val 8953"/>
            </a:avLst>
          </a:prstGeom>
          <a:blipFill dpi="0" rotWithShape="1">
            <a:blip r:embed="rId17" cstate="screen">
              <a:extLst>
                <a:ext uri="{28A0092B-C50C-407E-A947-70E740481C1C}">
                  <a14:useLocalDpi xmlns:a14="http://schemas.microsoft.com/office/drawing/2010/main"/>
                </a:ext>
              </a:extLst>
            </a:blip>
            <a:srcRect/>
            <a:stretch>
              <a:fillRect l="-50000" t="-25000" r="-100000" b="-50000"/>
            </a:stretch>
          </a:blipFill>
          <a:ln w="9525" cap="flat" cmpd="sng" algn="ctr">
            <a:noFill/>
            <a:prstDash val="solid"/>
            <a:round/>
            <a:headEnd type="none" w="med" len="med"/>
            <a:tailEnd type="none" w="med" len="med"/>
          </a:ln>
          <a:effectLst/>
        </p:spPr>
        <p:txBody>
          <a:bodyPr vert="horz" wrap="square" lIns="121899" tIns="60949" rIns="121899" bIns="60949" numCol="1" spcCol="0" rtlCol="0" anchor="ctr" anchorCtr="0" compatLnSpc="1">
            <a:prstTxWarp prst="textNoShape">
              <a:avLst/>
            </a:prstTxWarp>
          </a:bodyPr>
          <a:lstStyle/>
          <a:p>
            <a:pPr algn="ctr" eaLnBrk="0" hangingPunct="0"/>
            <a:endParaRPr lang="en-US" dirty="0" err="1">
              <a:solidFill>
                <a:srgbClr val="FFFFFF"/>
              </a:solidFill>
              <a:latin typeface="Arial Narrow"/>
            </a:endParaRPr>
          </a:p>
        </p:txBody>
      </p:sp>
    </p:spTree>
    <p:extLst>
      <p:ext uri="{BB962C8B-B14F-4D97-AF65-F5344CB8AC3E}">
        <p14:creationId xmlns:p14="http://schemas.microsoft.com/office/powerpoint/2010/main" val="153428497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ody - Title +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Content Placeholder 4"/>
          <p:cNvSpPr>
            <a:spLocks noGrp="1"/>
          </p:cNvSpPr>
          <p:nvPr>
            <p:ph sz="quarter" idx="10"/>
          </p:nvPr>
        </p:nvSpPr>
        <p:spPr>
          <a:xfrm>
            <a:off x="379639" y="1451181"/>
            <a:ext cx="8383361" cy="4557713"/>
          </a:xfrm>
        </p:spPr>
        <p:txBody>
          <a:bodyPr/>
          <a:lstStyle/>
          <a:p>
            <a:pPr lvl="0"/>
            <a:r>
              <a:rPr lang="en-US" dirty="0"/>
              <a:t>Click to edit Master text styles</a:t>
            </a:r>
          </a:p>
          <a:p>
            <a:pPr lvl="1"/>
            <a:r>
              <a:rPr lang="en-US" dirty="0"/>
              <a:t>Second level</a:t>
            </a:r>
          </a:p>
          <a:p>
            <a:pPr lvl="2"/>
            <a:r>
              <a:rPr lang="en-US" dirty="0"/>
              <a:t>Third level</a:t>
            </a:r>
          </a:p>
        </p:txBody>
      </p:sp>
      <p:pic>
        <p:nvPicPr>
          <p:cNvPr id="4" name="Picture 7" descr="\\psf\Home\Graphic Tank\Bentley_Formats_Final.jpg"/>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8000" contrast="-3000"/>
                    </a14:imgEffect>
                  </a14:imgLayer>
                </a14:imgProps>
              </a:ext>
              <a:ext uri="{28A0092B-C50C-407E-A947-70E740481C1C}">
                <a14:useLocalDpi xmlns:a14="http://schemas.microsoft.com/office/drawing/2010/main"/>
              </a:ext>
            </a:extLst>
          </a:blip>
          <a:srcRect t="12917" b="85660"/>
          <a:stretch/>
        </p:blipFill>
        <p:spPr bwMode="auto">
          <a:xfrm>
            <a:off x="0" y="1095375"/>
            <a:ext cx="9144000" cy="97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57729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Title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6" y="0"/>
            <a:ext cx="9140827" cy="6857999"/>
          </a:xfrm>
          <a:prstGeom prst="rect">
            <a:avLst/>
          </a:prstGeom>
        </p:spPr>
      </p:pic>
      <p:sp>
        <p:nvSpPr>
          <p:cNvPr id="2" name="Title 1"/>
          <p:cNvSpPr>
            <a:spLocks noGrp="1"/>
          </p:cNvSpPr>
          <p:nvPr>
            <p:ph type="ctrTitle"/>
          </p:nvPr>
        </p:nvSpPr>
        <p:spPr>
          <a:xfrm>
            <a:off x="685800" y="3276600"/>
            <a:ext cx="7772400" cy="2362200"/>
          </a:xfrm>
        </p:spPr>
        <p:txBody>
          <a:bodyPr/>
          <a:lstStyle>
            <a:lvl1pPr>
              <a:defRPr>
                <a:solidFill>
                  <a:schemeClr val="tx1"/>
                </a:solidFill>
              </a:defRPr>
            </a:lvl1pPr>
          </a:lstStyle>
          <a:p>
            <a:r>
              <a:rPr lang="en-US" dirty="0"/>
              <a:t>Click to edit Master title style</a:t>
            </a:r>
          </a:p>
        </p:txBody>
      </p:sp>
      <p:sp>
        <p:nvSpPr>
          <p:cNvPr id="7" name="Subtitle 2"/>
          <p:cNvSpPr>
            <a:spLocks noGrp="1"/>
          </p:cNvSpPr>
          <p:nvPr userDrawn="1">
            <p:ph type="subTitle" idx="1" hasCustomPrompt="1"/>
          </p:nvPr>
        </p:nvSpPr>
        <p:spPr>
          <a:xfrm>
            <a:off x="685800" y="6019800"/>
            <a:ext cx="7772400" cy="457200"/>
          </a:xfrm>
        </p:spPr>
        <p:txBody>
          <a:bodyPr rtlCol="0" anchor="ctr" anchorCtr="0">
            <a:normAutofit/>
          </a:bodyPr>
          <a:lstStyle>
            <a:lvl1pPr algn="ctr">
              <a:defRPr sz="2400">
                <a:latin typeface="+mj-lt"/>
              </a:defRPr>
            </a:lvl1pPr>
          </a:lstStyle>
          <a:p>
            <a:pPr fontAlgn="auto">
              <a:spcAft>
                <a:spcPts val="0"/>
              </a:spcAft>
              <a:buFont typeface="Arial" pitchFamily="34" charset="0"/>
              <a:buNone/>
              <a:defRPr/>
            </a:pPr>
            <a:r>
              <a:rPr lang="en-US" dirty="0"/>
              <a:t>Click to add subtitle</a:t>
            </a:r>
          </a:p>
        </p:txBody>
      </p:sp>
      <p:sp>
        <p:nvSpPr>
          <p:cNvPr id="4" name="TextBox 3"/>
          <p:cNvSpPr txBox="1"/>
          <p:nvPr userDrawn="1"/>
        </p:nvSpPr>
        <p:spPr>
          <a:xfrm>
            <a:off x="304800" y="419100"/>
            <a:ext cx="8534400" cy="647700"/>
          </a:xfrm>
          <a:prstGeom prst="rect">
            <a:avLst/>
          </a:prstGeom>
          <a:noFill/>
        </p:spPr>
        <p:txBody>
          <a:bodyPr wrap="none" lIns="0" tIns="0" rIns="0" bIns="18288" rtlCol="0" anchor="ctr" anchorCtr="0">
            <a:noAutofit/>
          </a:bodyPr>
          <a:lstStyle/>
          <a:p>
            <a:pPr algn="ctr"/>
            <a:r>
              <a:rPr lang="en-US" sz="3200" dirty="0">
                <a:solidFill>
                  <a:srgbClr val="FFFFFF"/>
                </a:solidFill>
                <a:latin typeface="Copperplate Gothic Bold" pitchFamily="34" charset="0"/>
              </a:rPr>
              <a:t>Ohio Department of Transportation</a:t>
            </a:r>
          </a:p>
        </p:txBody>
      </p:sp>
      <p:sp>
        <p:nvSpPr>
          <p:cNvPr id="5" name="TextBox 4"/>
          <p:cNvSpPr txBox="1"/>
          <p:nvPr userDrawn="1"/>
        </p:nvSpPr>
        <p:spPr>
          <a:xfrm>
            <a:off x="419100" y="1066800"/>
            <a:ext cx="8420100" cy="338554"/>
          </a:xfrm>
          <a:prstGeom prst="rect">
            <a:avLst/>
          </a:prstGeom>
          <a:noFill/>
        </p:spPr>
        <p:txBody>
          <a:bodyPr wrap="square" rtlCol="0">
            <a:spAutoFit/>
          </a:bodyPr>
          <a:lstStyle/>
          <a:p>
            <a:pPr>
              <a:tabLst>
                <a:tab pos="8175625" algn="r"/>
              </a:tabLst>
            </a:pPr>
            <a:r>
              <a:rPr lang="en-US" sz="1600" dirty="0">
                <a:solidFill>
                  <a:srgbClr val="009969"/>
                </a:solidFill>
                <a:latin typeface="Copperplate Gothic Bold" pitchFamily="34" charset="0"/>
              </a:rPr>
              <a:t>John R. Kasich, Governor 	Jerry Wray, Director</a:t>
            </a:r>
          </a:p>
        </p:txBody>
      </p:sp>
    </p:spTree>
    <p:extLst>
      <p:ext uri="{BB962C8B-B14F-4D97-AF65-F5344CB8AC3E}">
        <p14:creationId xmlns:p14="http://schemas.microsoft.com/office/powerpoint/2010/main" val="480348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628650" y="1143000"/>
            <a:ext cx="78867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189" indent="-457189">
              <a:buFont typeface="Courier New" panose="02070309020205020404" pitchFamily="49" charset="0"/>
              <a:buChar char="o"/>
              <a:defRPr/>
            </a:lvl1pPr>
            <a:lvl2pPr marL="914377" indent="-457189">
              <a:buFont typeface="Courier New" panose="02070309020205020404" pitchFamily="49" charset="0"/>
              <a:buChar char="o"/>
              <a:defRPr/>
            </a:lvl2pPr>
            <a:lvl3pPr marL="1371566" indent="-457189">
              <a:buFont typeface="Courier New" panose="02070309020205020404" pitchFamily="49" charset="0"/>
              <a:buChar char="o"/>
              <a:defRPr/>
            </a:lvl3pPr>
            <a:lvl4pPr marL="1828754" indent="-457189">
              <a:buFont typeface="Courier New" panose="02070309020205020404" pitchFamily="49" charset="0"/>
              <a:buChar char="o"/>
              <a:defRPr/>
            </a:lvl4pPr>
            <a:lvl5pPr marL="2401828" indent="-396865">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085851" y="6324600"/>
            <a:ext cx="5543549"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Footer (go to Insert Header &amp; Footers to change)</a:t>
            </a:r>
            <a:endParaRPr lang="en-US" dirty="0"/>
          </a:p>
        </p:txBody>
      </p:sp>
    </p:spTree>
    <p:extLst>
      <p:ext uri="{BB962C8B-B14F-4D97-AF65-F5344CB8AC3E}">
        <p14:creationId xmlns:p14="http://schemas.microsoft.com/office/powerpoint/2010/main" val="2672605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628650" y="1143000"/>
            <a:ext cx="78867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189" indent="-457189">
              <a:buFont typeface="Courier New" panose="02070309020205020404" pitchFamily="49" charset="0"/>
              <a:buChar char="o"/>
              <a:defRPr/>
            </a:lvl1pPr>
            <a:lvl2pPr marL="914377" indent="-457189">
              <a:buFont typeface="Courier New" panose="02070309020205020404" pitchFamily="49" charset="0"/>
              <a:buChar char="o"/>
              <a:defRPr/>
            </a:lvl2pPr>
            <a:lvl3pPr marL="1371566" indent="-457189">
              <a:buFont typeface="Courier New" panose="02070309020205020404" pitchFamily="49" charset="0"/>
              <a:buChar char="o"/>
              <a:defRPr/>
            </a:lvl3pPr>
            <a:lvl4pPr marL="1828754" indent="-457189">
              <a:buFont typeface="Courier New" panose="02070309020205020404" pitchFamily="49" charset="0"/>
              <a:buChar char="o"/>
              <a:defRPr/>
            </a:lvl4pPr>
            <a:lvl5pPr marL="2401828" indent="-396865">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085851" y="6324600"/>
            <a:ext cx="5467349"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Footer (go to Insert Header &amp; Footers to change)</a:t>
            </a:r>
            <a:endParaRPr lang="en-US" dirty="0"/>
          </a:p>
        </p:txBody>
      </p:sp>
    </p:spTree>
    <p:extLst>
      <p:ext uri="{BB962C8B-B14F-4D97-AF65-F5344CB8AC3E}">
        <p14:creationId xmlns:p14="http://schemas.microsoft.com/office/powerpoint/2010/main" val="640963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628650" y="1143000"/>
            <a:ext cx="78867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189" indent="-457189">
              <a:buFont typeface="Courier New" panose="02070309020205020404" pitchFamily="49" charset="0"/>
              <a:buChar char="o"/>
              <a:defRPr/>
            </a:lvl1pPr>
            <a:lvl2pPr marL="914377" indent="-457189">
              <a:buFont typeface="Courier New" panose="02070309020205020404" pitchFamily="49" charset="0"/>
              <a:buChar char="o"/>
              <a:defRPr/>
            </a:lvl2pPr>
            <a:lvl3pPr marL="1371566" indent="-457189">
              <a:buFont typeface="Courier New" panose="02070309020205020404" pitchFamily="49" charset="0"/>
              <a:buChar char="o"/>
              <a:defRPr/>
            </a:lvl3pPr>
            <a:lvl4pPr marL="1828754" indent="-457189">
              <a:buFont typeface="Courier New" panose="02070309020205020404" pitchFamily="49" charset="0"/>
              <a:buChar char="o"/>
              <a:defRPr/>
            </a:lvl4pPr>
            <a:lvl5pPr marL="2401828" indent="-396865">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085851" y="6324600"/>
            <a:ext cx="5543549"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dirty="0"/>
              <a:t>Footer (go to Insert Header &amp; Footers to change)</a:t>
            </a:r>
          </a:p>
        </p:txBody>
      </p:sp>
    </p:spTree>
    <p:extLst>
      <p:ext uri="{BB962C8B-B14F-4D97-AF65-F5344CB8AC3E}">
        <p14:creationId xmlns:p14="http://schemas.microsoft.com/office/powerpoint/2010/main" val="4227023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olidFill>
            <a:schemeClr val="accent1"/>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628650" y="1143000"/>
            <a:ext cx="78867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57189" indent="-457189">
              <a:buFont typeface="Courier New" panose="02070309020205020404" pitchFamily="49" charset="0"/>
              <a:buChar char="o"/>
              <a:defRPr/>
            </a:lvl1pPr>
            <a:lvl2pPr marL="914377" indent="-457189">
              <a:buFont typeface="Courier New" panose="02070309020205020404" pitchFamily="49" charset="0"/>
              <a:buChar char="o"/>
              <a:defRPr/>
            </a:lvl2pPr>
            <a:lvl3pPr marL="1371566" indent="-457189">
              <a:buFont typeface="Courier New" panose="02070309020205020404" pitchFamily="49" charset="0"/>
              <a:buChar char="o"/>
              <a:defRPr/>
            </a:lvl3pPr>
            <a:lvl4pPr marL="1828754" indent="-457189">
              <a:buFont typeface="Courier New" panose="02070309020205020404" pitchFamily="49" charset="0"/>
              <a:buChar char="o"/>
              <a:defRPr/>
            </a:lvl4pPr>
            <a:lvl5pPr marL="2401828" indent="-396865">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085851" y="6324600"/>
            <a:ext cx="5543549"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Footer (go to Insert Header &amp; Footers to change)</a:t>
            </a:r>
            <a:endParaRPr lang="en-US" dirty="0"/>
          </a:p>
        </p:txBody>
      </p:sp>
    </p:spTree>
    <p:extLst>
      <p:ext uri="{BB962C8B-B14F-4D97-AF65-F5344CB8AC3E}">
        <p14:creationId xmlns:p14="http://schemas.microsoft.com/office/powerpoint/2010/main" val="3243923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600"/>
            <a:ext cx="8229600" cy="3886200"/>
          </a:xfrm>
        </p:spPr>
        <p:txBody>
          <a:bodyPr/>
          <a:lstStyle>
            <a:lvl1pPr marL="457189" indent="-457189">
              <a:buFont typeface="Courier New" panose="02070309020205020404" pitchFamily="49" charset="0"/>
              <a:buChar char="o"/>
              <a:defRPr/>
            </a:lvl1pPr>
            <a:lvl2pPr marL="914377" indent="-457189">
              <a:buFont typeface="Courier New" panose="02070309020205020404" pitchFamily="49" charset="0"/>
              <a:buChar char="o"/>
              <a:defRPr/>
            </a:lvl2pPr>
            <a:lvl3pPr marL="1371566" indent="-457189">
              <a:buFont typeface="Courier New" panose="02070309020205020404" pitchFamily="49" charset="0"/>
              <a:buChar char="o"/>
              <a:defRPr/>
            </a:lvl3pPr>
            <a:lvl4pPr marL="1828754" indent="-457189">
              <a:buFont typeface="Courier New" panose="02070309020205020404" pitchFamily="49" charset="0"/>
              <a:buChar char="o"/>
              <a:defRPr/>
            </a:lvl4pPr>
            <a:lvl5pPr marL="2401828" indent="-396865">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457200" y="1447800"/>
            <a:ext cx="82296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085851" y="6324600"/>
            <a:ext cx="5467349"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Footer (go to Insert Header &amp; Footers to change)</a:t>
            </a:r>
            <a:endParaRPr lang="en-US" dirty="0"/>
          </a:p>
        </p:txBody>
      </p:sp>
    </p:spTree>
    <p:extLst>
      <p:ext uri="{BB962C8B-B14F-4D97-AF65-F5344CB8AC3E}">
        <p14:creationId xmlns:p14="http://schemas.microsoft.com/office/powerpoint/2010/main" val="507239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lstStyle/>
          <a:p>
            <a:r>
              <a:rPr lang="en-US"/>
              <a:t>Click to edit Master title style</a:t>
            </a:r>
            <a:endParaRPr lang="en-US" dirty="0"/>
          </a:p>
        </p:txBody>
      </p:sp>
      <p:sp>
        <p:nvSpPr>
          <p:cNvPr id="5" name="Rectangle 5"/>
          <p:cNvSpPr>
            <a:spLocks noGrp="1" noChangeArrowheads="1"/>
          </p:cNvSpPr>
          <p:nvPr>
            <p:ph type="ftr" sz="quarter" idx="3"/>
          </p:nvPr>
        </p:nvSpPr>
        <p:spPr>
          <a:xfrm>
            <a:off x="1085851" y="6324600"/>
            <a:ext cx="5543549"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Footer (go to Insert Header &amp; Footers to change)</a:t>
            </a:r>
            <a:endParaRPr lang="en-US" dirty="0"/>
          </a:p>
        </p:txBody>
      </p:sp>
    </p:spTree>
    <p:extLst>
      <p:ext uri="{BB962C8B-B14F-4D97-AF65-F5344CB8AC3E}">
        <p14:creationId xmlns:p14="http://schemas.microsoft.com/office/powerpoint/2010/main" val="3099988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userDrawn="1">
            <p:ph idx="1" hasCustomPrompt="1"/>
          </p:nvPr>
        </p:nvSpPr>
        <p:spPr>
          <a:xfrm>
            <a:off x="685800" y="1524000"/>
            <a:ext cx="7772400" cy="4495800"/>
          </a:xfrm>
        </p:spPr>
        <p:txBody>
          <a:bodyPr numCol="2"/>
          <a:lstStyle>
            <a:lvl1pPr marL="457189" indent="-457189">
              <a:buFont typeface="Courier New" panose="02070309020205020404" pitchFamily="49" charset="0"/>
              <a:buChar char="o"/>
              <a:defRPr/>
            </a:lvl1pPr>
            <a:lvl2pPr marL="914377" indent="-457189">
              <a:buFont typeface="Courier New" panose="02070309020205020404" pitchFamily="49" charset="0"/>
              <a:buChar char="o"/>
              <a:defRPr/>
            </a:lvl2pPr>
            <a:lvl3pPr marL="1371566" indent="-457189">
              <a:buFont typeface="Courier New" panose="02070309020205020404" pitchFamily="49" charset="0"/>
              <a:buChar char="o"/>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23577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userDrawn="1">
            <p:ph idx="1" hasCustomPrompt="1"/>
          </p:nvPr>
        </p:nvSpPr>
        <p:spPr>
          <a:xfrm>
            <a:off x="457200" y="2209800"/>
            <a:ext cx="8153400" cy="3810000"/>
          </a:xfrm>
        </p:spPr>
        <p:txBody>
          <a:bodyPr numCol="2"/>
          <a:lstStyle>
            <a:lvl1pPr marL="457189" indent="-457189">
              <a:buFont typeface="Courier New" panose="02070309020205020404" pitchFamily="49" charset="0"/>
              <a:buChar char="o"/>
              <a:defRPr/>
            </a:lvl1pPr>
            <a:lvl2pPr marL="914377" indent="-457189">
              <a:buFont typeface="Courier New" panose="02070309020205020404" pitchFamily="49" charset="0"/>
              <a:buChar char="o"/>
              <a:defRPr/>
            </a:lvl2pPr>
            <a:lvl3pPr marL="1371566" indent="-457189">
              <a:buFont typeface="Courier New" panose="02070309020205020404" pitchFamily="49" charset="0"/>
              <a:buChar char="o"/>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457200" y="1447800"/>
            <a:ext cx="83058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792976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9144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662940" y="1143000"/>
            <a:ext cx="781812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731520" y="6324600"/>
            <a:ext cx="354330" cy="365760"/>
          </a:xfrm>
          <a:prstGeom prst="rect">
            <a:avLst/>
          </a:prstGeom>
          <a:noFill/>
          <a:ln w="9525">
            <a:noFill/>
            <a:miter lim="800000"/>
            <a:headEnd/>
            <a:tailEnd/>
          </a:ln>
          <a:effectLst/>
        </p:spPr>
        <p:txBody>
          <a:bodyPr wrap="none" lIns="0" tIns="0" rIns="0" bIns="0" anchor="ctr" anchorCtr="0">
            <a:normAutofit/>
          </a:bodyPr>
          <a:lstStyle/>
          <a:p>
            <a:pPr algn="r">
              <a:defRPr/>
            </a:pPr>
            <a:fld id="{C08E5819-54B1-418D-9241-92F644D79DBB}" type="slidenum">
              <a:rPr lang="en-US" sz="1400" b="0" smtClean="0">
                <a:solidFill>
                  <a:schemeClr val="tx1">
                    <a:lumMod val="50000"/>
                    <a:lumOff val="50000"/>
                  </a:schemeClr>
                </a:solidFill>
                <a:latin typeface="+mn-lt"/>
              </a:rPr>
              <a:pPr algn="r">
                <a:defRPr/>
              </a:pPr>
              <a:t>‹#›</a:t>
            </a:fld>
            <a:r>
              <a:rPr lang="en-US" sz="1400" b="0" dirty="0">
                <a:solidFill>
                  <a:schemeClr val="tx1">
                    <a:lumMod val="50000"/>
                    <a:lumOff val="50000"/>
                  </a:schemeClr>
                </a:solidFill>
                <a:latin typeface="+mn-lt"/>
              </a:rPr>
              <a:t> |</a:t>
            </a:r>
          </a:p>
        </p:txBody>
      </p:sp>
      <p:sp>
        <p:nvSpPr>
          <p:cNvPr id="7" name="Rectangle 5"/>
          <p:cNvSpPr>
            <a:spLocks noGrp="1" noChangeArrowheads="1"/>
          </p:cNvSpPr>
          <p:nvPr>
            <p:ph type="ftr" sz="quarter" idx="3"/>
          </p:nvPr>
        </p:nvSpPr>
        <p:spPr>
          <a:xfrm>
            <a:off x="1085851" y="6324600"/>
            <a:ext cx="5543549"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Footer (go to Insert Header &amp; Footers to change)</a:t>
            </a:r>
            <a:endParaRPr lang="en-US" dirty="0"/>
          </a:p>
        </p:txBody>
      </p:sp>
      <p:pic>
        <p:nvPicPr>
          <p:cNvPr id="10" name="Picture 9"/>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29400" y="6348525"/>
            <a:ext cx="1828800" cy="317910"/>
          </a:xfrm>
          <a:prstGeom prst="rect">
            <a:avLst/>
          </a:prstGeom>
        </p:spPr>
      </p:pic>
      <p:cxnSp>
        <p:nvCxnSpPr>
          <p:cNvPr id="18" name="Straight Connector 17"/>
          <p:cNvCxnSpPr/>
          <p:nvPr userDrawn="1"/>
        </p:nvCxnSpPr>
        <p:spPr>
          <a:xfrm>
            <a:off x="662940" y="6244862"/>
            <a:ext cx="7818120" cy="0"/>
          </a:xfrm>
          <a:prstGeom prst="line">
            <a:avLst/>
          </a:prstGeom>
          <a:ln w="127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8547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32" r:id="rId3"/>
    <p:sldLayoutId id="2147483728" r:id="rId4"/>
    <p:sldLayoutId id="2147483729" r:id="rId5"/>
    <p:sldLayoutId id="2147483716" r:id="rId6"/>
    <p:sldLayoutId id="2147483717" r:id="rId7"/>
    <p:sldLayoutId id="2147483718" r:id="rId8"/>
    <p:sldLayoutId id="2147483719" r:id="rId9"/>
    <p:sldLayoutId id="2147483721" r:id="rId10"/>
    <p:sldLayoutId id="2147483731" r:id="rId11"/>
    <p:sldLayoutId id="2147483730" r:id="rId12"/>
    <p:sldLayoutId id="2147483733" r:id="rId13"/>
    <p:sldLayoutId id="2147483734" r:id="rId14"/>
    <p:sldLayoutId id="2147483735" r:id="rId15"/>
    <p:sldLayoutId id="2147483736" r:id="rId16"/>
    <p:sldLayoutId id="2147483737" r:id="rId17"/>
  </p:sldLayoutIdLst>
  <p:hf sldNum="0" hdr="0" dt="0"/>
  <p:txStyles>
    <p:titleStyle>
      <a:lvl1pPr algn="l" rtl="0" eaLnBrk="1" fontAlgn="base" hangingPunct="1">
        <a:spcBef>
          <a:spcPct val="0"/>
        </a:spcBef>
        <a:spcAft>
          <a:spcPct val="0"/>
        </a:spcAft>
        <a:defRPr sz="3400" b="0"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189" algn="ctr" rtl="0" eaLnBrk="1" fontAlgn="base" hangingPunct="1">
        <a:spcBef>
          <a:spcPct val="0"/>
        </a:spcBef>
        <a:spcAft>
          <a:spcPct val="0"/>
        </a:spcAft>
        <a:defRPr sz="4000" b="1">
          <a:solidFill>
            <a:schemeClr val="bg1"/>
          </a:solidFill>
          <a:latin typeface="Georgia" pitchFamily="18" charset="0"/>
        </a:defRPr>
      </a:lvl6pPr>
      <a:lvl7pPr marL="914377" algn="ctr" rtl="0" eaLnBrk="1" fontAlgn="base" hangingPunct="1">
        <a:spcBef>
          <a:spcPct val="0"/>
        </a:spcBef>
        <a:spcAft>
          <a:spcPct val="0"/>
        </a:spcAft>
        <a:defRPr sz="4000" b="1">
          <a:solidFill>
            <a:schemeClr val="bg1"/>
          </a:solidFill>
          <a:latin typeface="Georgia" pitchFamily="18" charset="0"/>
        </a:defRPr>
      </a:lvl7pPr>
      <a:lvl8pPr marL="1371566" algn="ctr" rtl="0" eaLnBrk="1" fontAlgn="base" hangingPunct="1">
        <a:spcBef>
          <a:spcPct val="0"/>
        </a:spcBef>
        <a:spcAft>
          <a:spcPct val="0"/>
        </a:spcAft>
        <a:defRPr sz="4000" b="1">
          <a:solidFill>
            <a:schemeClr val="bg1"/>
          </a:solidFill>
          <a:latin typeface="Georgia" pitchFamily="18" charset="0"/>
        </a:defRPr>
      </a:lvl8pPr>
      <a:lvl9pPr marL="1828754" algn="ctr" rtl="0" eaLnBrk="1" fontAlgn="base" hangingPunct="1">
        <a:spcBef>
          <a:spcPct val="0"/>
        </a:spcBef>
        <a:spcAft>
          <a:spcPct val="0"/>
        </a:spcAft>
        <a:defRPr sz="4000" b="1">
          <a:solidFill>
            <a:schemeClr val="bg1"/>
          </a:solidFill>
          <a:latin typeface="Georgia" pitchFamily="18" charset="0"/>
        </a:defRPr>
      </a:lvl9pPr>
    </p:titleStyle>
    <p:bodyStyle>
      <a:lvl1pPr marL="457189" indent="-457189" algn="l" rtl="0" eaLnBrk="1" fontAlgn="base" hangingPunct="1">
        <a:spcBef>
          <a:spcPct val="20000"/>
        </a:spcBef>
        <a:spcAft>
          <a:spcPct val="0"/>
        </a:spcAft>
        <a:buFont typeface="Courier New" panose="02070309020205020404" pitchFamily="49" charset="0"/>
        <a:buChar char="o"/>
        <a:defRPr sz="4000" b="0">
          <a:solidFill>
            <a:schemeClr val="tx1"/>
          </a:solidFill>
          <a:latin typeface="+mn-lt"/>
          <a:ea typeface="+mn-ea"/>
          <a:cs typeface="+mn-cs"/>
        </a:defRPr>
      </a:lvl1pPr>
      <a:lvl2pPr marL="914377" indent="-457189" algn="l" rtl="0" eaLnBrk="1" fontAlgn="base" hangingPunct="1">
        <a:spcBef>
          <a:spcPct val="20000"/>
        </a:spcBef>
        <a:spcAft>
          <a:spcPct val="0"/>
        </a:spcAft>
        <a:buFont typeface="Courier New" panose="02070309020205020404" pitchFamily="49" charset="0"/>
        <a:buChar char="o"/>
        <a:defRPr sz="2800">
          <a:solidFill>
            <a:schemeClr val="tx1"/>
          </a:solidFill>
          <a:latin typeface="+mn-lt"/>
        </a:defRPr>
      </a:lvl2pPr>
      <a:lvl3pPr marL="1371566" indent="-457189" algn="l" rtl="0" eaLnBrk="1" fontAlgn="base" hangingPunct="1">
        <a:spcBef>
          <a:spcPct val="20000"/>
        </a:spcBef>
        <a:spcAft>
          <a:spcPct val="0"/>
        </a:spcAft>
        <a:buFont typeface="Courier New" panose="02070309020205020404" pitchFamily="49" charset="0"/>
        <a:buChar char="o"/>
        <a:defRPr sz="2800">
          <a:solidFill>
            <a:schemeClr val="tx1"/>
          </a:solidFill>
          <a:latin typeface="+mn-lt"/>
        </a:defRPr>
      </a:lvl3pPr>
      <a:lvl4pPr marL="1828754" indent="-457189" algn="l" rtl="0" eaLnBrk="1" fontAlgn="base" hangingPunct="1">
        <a:spcBef>
          <a:spcPct val="20000"/>
        </a:spcBef>
        <a:spcAft>
          <a:spcPct val="0"/>
        </a:spcAft>
        <a:buFont typeface="Courier New" panose="02070309020205020404" pitchFamily="49" charset="0"/>
        <a:buChar char="o"/>
        <a:defRPr sz="2400">
          <a:solidFill>
            <a:schemeClr val="tx1"/>
          </a:solidFill>
          <a:latin typeface="+mn-lt"/>
        </a:defRPr>
      </a:lvl4pPr>
      <a:lvl5pPr marL="2401828" indent="-396865" algn="l" rtl="0" eaLnBrk="1" fontAlgn="base" hangingPunct="1">
        <a:spcBef>
          <a:spcPct val="20000"/>
        </a:spcBef>
        <a:spcAft>
          <a:spcPct val="0"/>
        </a:spcAft>
        <a:buFont typeface="Courier New" panose="02070309020205020404" pitchFamily="49" charset="0"/>
        <a:buChar char="o"/>
        <a:tabLst>
          <a:tab pos="2401828" algn="l"/>
        </a:tabLst>
        <a:defRPr sz="2400">
          <a:solidFill>
            <a:schemeClr val="tx1"/>
          </a:solidFill>
          <a:latin typeface="+mn-lt"/>
        </a:defRPr>
      </a:lvl5pPr>
      <a:lvl6pPr marL="2514537" indent="-228594" algn="l" rtl="0" eaLnBrk="1" fontAlgn="base" hangingPunct="1">
        <a:spcBef>
          <a:spcPct val="20000"/>
        </a:spcBef>
        <a:spcAft>
          <a:spcPct val="0"/>
        </a:spcAft>
        <a:buChar char="»"/>
        <a:defRPr sz="2000">
          <a:solidFill>
            <a:schemeClr val="bg1"/>
          </a:solidFill>
          <a:latin typeface="+mn-lt"/>
        </a:defRPr>
      </a:lvl6pPr>
      <a:lvl7pPr marL="2971726" indent="-228594" algn="l" rtl="0" eaLnBrk="1" fontAlgn="base" hangingPunct="1">
        <a:spcBef>
          <a:spcPct val="20000"/>
        </a:spcBef>
        <a:spcAft>
          <a:spcPct val="0"/>
        </a:spcAft>
        <a:buChar char="»"/>
        <a:defRPr sz="2000">
          <a:solidFill>
            <a:schemeClr val="bg1"/>
          </a:solidFill>
          <a:latin typeface="+mn-lt"/>
        </a:defRPr>
      </a:lvl7pPr>
      <a:lvl8pPr marL="3428914" indent="-228594" algn="l" rtl="0" eaLnBrk="1" fontAlgn="base" hangingPunct="1">
        <a:spcBef>
          <a:spcPct val="20000"/>
        </a:spcBef>
        <a:spcAft>
          <a:spcPct val="0"/>
        </a:spcAft>
        <a:buChar char="»"/>
        <a:defRPr sz="2000">
          <a:solidFill>
            <a:schemeClr val="bg1"/>
          </a:solidFill>
          <a:latin typeface="+mn-lt"/>
        </a:defRPr>
      </a:lvl8pPr>
      <a:lvl9pPr marL="3886103" indent="-228594"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3" Type="http://schemas.openxmlformats.org/officeDocument/2006/relationships/hyperlink" Target="http://www.fhwa.dot.gov/construction/3d/"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hyperlink" Target="https://bentley-my.sharepoint.com/personal/chuck_lawson_bentley_com/_layouts/15/guestaccess.aspx?guestaccesstoken=cGoT/CIxfzIseXaym35i%2b1fmSKngGsU%2beOrGcWngKL4%3d&amp;docid=0e9a8cd217bf34d0091625a937f80a2da" TargetMode="External"/><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7.png"/><Relationship Id="rId4"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685800" y="838200"/>
            <a:ext cx="7772400" cy="1219200"/>
          </a:xfrm>
        </p:spPr>
        <p:txBody>
          <a:bodyPr/>
          <a:lstStyle/>
          <a:p>
            <a:r>
              <a:rPr lang="en-US" dirty="0">
                <a:solidFill>
                  <a:schemeClr val="tx1"/>
                </a:solidFill>
              </a:rPr>
              <a:t>CADD Services</a:t>
            </a:r>
            <a:br>
              <a:rPr lang="en-US" dirty="0">
                <a:solidFill>
                  <a:schemeClr val="tx1"/>
                </a:solidFill>
              </a:rPr>
            </a:br>
            <a:r>
              <a:rPr lang="en-US" dirty="0">
                <a:solidFill>
                  <a:schemeClr val="tx1"/>
                </a:solidFill>
              </a:rPr>
              <a:t>Consultant Users Group</a:t>
            </a:r>
            <a:br>
              <a:rPr lang="en-US" dirty="0">
                <a:solidFill>
                  <a:schemeClr val="tx1"/>
                </a:solidFill>
              </a:rPr>
            </a:br>
            <a:r>
              <a:rPr lang="en-US" sz="2400" dirty="0">
                <a:solidFill>
                  <a:schemeClr val="tx1"/>
                </a:solidFill>
              </a:rPr>
              <a:t>March 3</a:t>
            </a:r>
            <a:r>
              <a:rPr lang="en-US" sz="2400" baseline="30000" dirty="0">
                <a:solidFill>
                  <a:schemeClr val="tx1"/>
                </a:solidFill>
              </a:rPr>
              <a:t>rd</a:t>
            </a:r>
            <a:r>
              <a:rPr lang="en-US" sz="2400" dirty="0">
                <a:solidFill>
                  <a:schemeClr val="tx1"/>
                </a:solidFill>
              </a:rPr>
              <a:t>, 2015</a:t>
            </a:r>
            <a:endParaRPr lang="en-US" dirty="0">
              <a:solidFill>
                <a:schemeClr val="tx1"/>
              </a:solidFill>
              <a:latin typeface="Arial Black" pitchFamily="34" charset="0"/>
            </a:endParaRPr>
          </a:p>
        </p:txBody>
      </p:sp>
      <p:sp>
        <p:nvSpPr>
          <p:cNvPr id="5" name="Subtitle 4"/>
          <p:cNvSpPr>
            <a:spLocks noGrp="1"/>
          </p:cNvSpPr>
          <p:nvPr>
            <p:ph type="subTitle" idx="4294967295"/>
          </p:nvPr>
        </p:nvSpPr>
        <p:spPr>
          <a:xfrm>
            <a:off x="685800" y="4800600"/>
            <a:ext cx="7772400" cy="838200"/>
          </a:xfrm>
        </p:spPr>
        <p:txBody>
          <a:bodyPr anchor="t" anchorCtr="0">
            <a:normAutofit fontScale="62500" lnSpcReduction="20000"/>
          </a:bodyPr>
          <a:lstStyle/>
          <a:p>
            <a:pPr marL="0" indent="0" algn="ctr">
              <a:lnSpc>
                <a:spcPct val="110000"/>
              </a:lnSpc>
              <a:spcBef>
                <a:spcPts val="0"/>
              </a:spcBef>
              <a:buNone/>
            </a:pPr>
            <a:r>
              <a:rPr lang="en-US" dirty="0">
                <a:solidFill>
                  <a:schemeClr val="tx1"/>
                </a:solidFill>
              </a:rPr>
              <a:t>Division of Engineering</a:t>
            </a:r>
          </a:p>
          <a:p>
            <a:pPr marL="0" indent="0" algn="ctr">
              <a:lnSpc>
                <a:spcPct val="110000"/>
              </a:lnSpc>
              <a:spcBef>
                <a:spcPts val="0"/>
              </a:spcBef>
              <a:buNone/>
            </a:pPr>
            <a:r>
              <a:rPr lang="en-US" dirty="0">
                <a:solidFill>
                  <a:schemeClr val="tx1"/>
                </a:solidFill>
              </a:rPr>
              <a:t>Office of CADD and Mapping Services</a:t>
            </a:r>
          </a:p>
        </p:txBody>
      </p:sp>
    </p:spTree>
    <p:extLst>
      <p:ext uri="{BB962C8B-B14F-4D97-AF65-F5344CB8AC3E}">
        <p14:creationId xmlns:p14="http://schemas.microsoft.com/office/powerpoint/2010/main" val="3345805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218451" y="5185046"/>
            <a:ext cx="8115924" cy="1026471"/>
          </a:xfrm>
        </p:spPr>
        <p:txBody>
          <a:bodyPr>
            <a:normAutofit/>
          </a:bodyPr>
          <a:lstStyle/>
          <a:p>
            <a:r>
              <a:rPr lang="en-US" sz="3000" dirty="0"/>
              <a:t>Bentley Civil V8</a:t>
            </a:r>
            <a:r>
              <a:rPr lang="en-US" sz="3000" i="1" dirty="0">
                <a:latin typeface="Georgia" panose="02040502050405020303" pitchFamily="18" charset="0"/>
              </a:rPr>
              <a:t>i</a:t>
            </a:r>
            <a:r>
              <a:rPr lang="en-US" sz="3000" dirty="0"/>
              <a:t> SELECTseries 4 </a:t>
            </a:r>
            <a:endParaRPr lang="en-US" sz="3000" i="1" dirty="0">
              <a:solidFill>
                <a:srgbClr val="C00000"/>
              </a:solidFill>
            </a:endParaRPr>
          </a:p>
        </p:txBody>
      </p:sp>
      <p:sp>
        <p:nvSpPr>
          <p:cNvPr id="12" name="Subtitle 11"/>
          <p:cNvSpPr>
            <a:spLocks noGrp="1"/>
          </p:cNvSpPr>
          <p:nvPr>
            <p:ph type="subTitle" idx="1"/>
          </p:nvPr>
        </p:nvSpPr>
        <p:spPr>
          <a:xfrm>
            <a:off x="218452" y="6227708"/>
            <a:ext cx="8115924" cy="320954"/>
          </a:xfrm>
        </p:spPr>
        <p:txBody>
          <a:bodyPr/>
          <a:lstStyle/>
          <a:p>
            <a:r>
              <a:rPr lang="en-US" dirty="0"/>
              <a:t>Don Lee, Consultant - Bentley Professional Services</a:t>
            </a:r>
          </a:p>
        </p:txBody>
      </p:sp>
    </p:spTree>
    <p:extLst>
      <p:ext uri="{BB962C8B-B14F-4D97-AF65-F5344CB8AC3E}">
        <p14:creationId xmlns:p14="http://schemas.microsoft.com/office/powerpoint/2010/main" val="230592678"/>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ODOT_Sheets.Cel</a:t>
            </a:r>
            <a:endParaRPr lang="en-US" dirty="0"/>
          </a:p>
        </p:txBody>
      </p:sp>
      <p:sp>
        <p:nvSpPr>
          <p:cNvPr id="3" name="Content Placeholder 2"/>
          <p:cNvSpPr>
            <a:spLocks noGrp="1"/>
          </p:cNvSpPr>
          <p:nvPr>
            <p:ph idx="1"/>
          </p:nvPr>
        </p:nvSpPr>
        <p:spPr/>
        <p:txBody>
          <a:bodyPr/>
          <a:lstStyle/>
          <a:p>
            <a:r>
              <a:rPr lang="en-US" sz="2000" dirty="0"/>
              <a:t>Data Entry Regions replaced by MicroStation Tags</a:t>
            </a:r>
          </a:p>
          <a:p>
            <a:endParaRPr lang="en-US" sz="2000" dirty="0"/>
          </a:p>
          <a:p>
            <a:r>
              <a:rPr lang="en-US" sz="2000" dirty="0"/>
              <a:t>Every Sheet Title Block attribute has been assigned a Tag Element</a:t>
            </a:r>
          </a:p>
          <a:p>
            <a:endParaRPr lang="en-US" sz="2000" dirty="0"/>
          </a:p>
          <a:p>
            <a:r>
              <a:rPr lang="en-US" sz="2000" dirty="0"/>
              <a:t>Tags accessed programmatically or with ProjectWise</a:t>
            </a:r>
          </a:p>
        </p:txBody>
      </p:sp>
      <p:sp>
        <p:nvSpPr>
          <p:cNvPr id="4" name="Footer Placeholder 3"/>
          <p:cNvSpPr>
            <a:spLocks noGrp="1"/>
          </p:cNvSpPr>
          <p:nvPr>
            <p:ph type="ftr" sz="quarter" idx="3"/>
          </p:nvPr>
        </p:nvSpPr>
        <p:spPr/>
        <p:txBody>
          <a:bodyPr/>
          <a:lstStyle/>
          <a:p>
            <a:pPr>
              <a:defRPr/>
            </a:pPr>
            <a:r>
              <a:rPr lang="en-US">
                <a:solidFill>
                  <a:srgbClr val="000000"/>
                </a:solidFill>
              </a:rPr>
              <a:t>ODOTcadd: VBA Applicaiton Updates</a:t>
            </a:r>
            <a:endParaRPr lang="en-US" sz="1200" dirty="0">
              <a:solidFill>
                <a:srgbClr val="000000"/>
              </a:solidFill>
            </a:endParaRPr>
          </a:p>
        </p:txBody>
      </p:sp>
    </p:spTree>
    <p:extLst>
      <p:ext uri="{BB962C8B-B14F-4D97-AF65-F5344CB8AC3E}">
        <p14:creationId xmlns:p14="http://schemas.microsoft.com/office/powerpoint/2010/main" val="32784845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ODOT_Sheets.cel</a:t>
            </a:r>
            <a:endParaRPr lang="en-US" dirty="0"/>
          </a:p>
        </p:txBody>
      </p:sp>
      <p:sp>
        <p:nvSpPr>
          <p:cNvPr id="3" name="Content Placeholder 2"/>
          <p:cNvSpPr>
            <a:spLocks noGrp="1"/>
          </p:cNvSpPr>
          <p:nvPr>
            <p:ph idx="1"/>
          </p:nvPr>
        </p:nvSpPr>
        <p:spPr/>
        <p:txBody>
          <a:bodyPr/>
          <a:lstStyle/>
          <a:p>
            <a:r>
              <a:rPr lang="en-US" dirty="0"/>
              <a:t>Tags are assigned to the Cell Header</a:t>
            </a:r>
          </a:p>
          <a:p>
            <a:pPr lvl="2"/>
            <a:r>
              <a:rPr lang="en-US" dirty="0"/>
              <a:t>If the cell is dropped, the tags are lost</a:t>
            </a:r>
          </a:p>
          <a:p>
            <a:endParaRPr lang="en-US" dirty="0"/>
          </a:p>
          <a:p>
            <a:r>
              <a:rPr lang="en-US" dirty="0"/>
              <a:t>Cells that are commonly dropped for editing are split into two cells. Ex:</a:t>
            </a:r>
          </a:p>
          <a:p>
            <a:pPr lvl="2"/>
            <a:r>
              <a:rPr lang="en-US" dirty="0"/>
              <a:t>TITLE1</a:t>
            </a:r>
          </a:p>
          <a:p>
            <a:pPr lvl="2"/>
            <a:r>
              <a:rPr lang="en-US" dirty="0"/>
              <a:t>TITLE1_INTERIOR</a:t>
            </a:r>
          </a:p>
          <a:p>
            <a:endParaRPr lang="en-US" dirty="0"/>
          </a:p>
        </p:txBody>
      </p:sp>
      <p:sp>
        <p:nvSpPr>
          <p:cNvPr id="4" name="Footer Placeholder 3"/>
          <p:cNvSpPr>
            <a:spLocks noGrp="1"/>
          </p:cNvSpPr>
          <p:nvPr>
            <p:ph type="ftr" sz="quarter" idx="3"/>
          </p:nvPr>
        </p:nvSpPr>
        <p:spPr/>
        <p:txBody>
          <a:bodyPr/>
          <a:lstStyle/>
          <a:p>
            <a:pPr>
              <a:defRPr/>
            </a:pPr>
            <a:r>
              <a:rPr lang="en-US">
                <a:solidFill>
                  <a:srgbClr val="000000"/>
                </a:solidFill>
              </a:rPr>
              <a:t>ODOTcadd: VBA Applicaiton Updates</a:t>
            </a:r>
            <a:endParaRPr lang="en-US" sz="1200" dirty="0">
              <a:solidFill>
                <a:srgbClr val="000000"/>
              </a:solidFill>
            </a:endParaRPr>
          </a:p>
        </p:txBody>
      </p:sp>
    </p:spTree>
    <p:extLst>
      <p:ext uri="{BB962C8B-B14F-4D97-AF65-F5344CB8AC3E}">
        <p14:creationId xmlns:p14="http://schemas.microsoft.com/office/powerpoint/2010/main" val="16616408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Sheet Manager Apps</a:t>
            </a:r>
          </a:p>
        </p:txBody>
      </p:sp>
      <p:sp>
        <p:nvSpPr>
          <p:cNvPr id="3" name="Content Placeholder 2"/>
          <p:cNvSpPr>
            <a:spLocks noGrp="1"/>
          </p:cNvSpPr>
          <p:nvPr>
            <p:ph idx="1"/>
          </p:nvPr>
        </p:nvSpPr>
        <p:spPr/>
        <p:txBody>
          <a:bodyPr/>
          <a:lstStyle/>
          <a:p>
            <a:r>
              <a:rPr lang="en-US" dirty="0"/>
              <a:t>Two new apps:</a:t>
            </a:r>
          </a:p>
          <a:p>
            <a:pPr lvl="1"/>
            <a:r>
              <a:rPr lang="en-US" dirty="0" err="1"/>
              <a:t>ODOT_SheetManager.mvba</a:t>
            </a:r>
            <a:endParaRPr lang="en-US" dirty="0"/>
          </a:p>
          <a:p>
            <a:pPr lvl="2"/>
            <a:r>
              <a:rPr lang="en-US" dirty="0"/>
              <a:t>Allows manipulation of </a:t>
            </a:r>
            <a:r>
              <a:rPr lang="en-US" i="1" dirty="0"/>
              <a:t>all</a:t>
            </a:r>
            <a:r>
              <a:rPr lang="en-US" dirty="0"/>
              <a:t> sheet title block attributes</a:t>
            </a:r>
          </a:p>
          <a:p>
            <a:pPr lvl="2"/>
            <a:r>
              <a:rPr lang="en-US" dirty="0"/>
              <a:t>Uses the </a:t>
            </a:r>
            <a:r>
              <a:rPr lang="en-US" i="1" dirty="0">
                <a:solidFill>
                  <a:srgbClr val="002060"/>
                </a:solidFill>
              </a:rPr>
              <a:t>_USTN_PROJECTDATA </a:t>
            </a:r>
            <a:r>
              <a:rPr lang="en-US" dirty="0"/>
              <a:t>variable</a:t>
            </a:r>
          </a:p>
          <a:p>
            <a:pPr lvl="1"/>
            <a:r>
              <a:rPr lang="en-US" dirty="0" err="1"/>
              <a:t>ODOT_XSSheetManager.mvba</a:t>
            </a:r>
            <a:endParaRPr lang="en-US" dirty="0"/>
          </a:p>
          <a:p>
            <a:pPr lvl="2"/>
            <a:r>
              <a:rPr lang="en-US" dirty="0"/>
              <a:t>Specifically optimized for multi-model cross section sheet design files</a:t>
            </a:r>
          </a:p>
        </p:txBody>
      </p:sp>
      <p:sp>
        <p:nvSpPr>
          <p:cNvPr id="4" name="Footer Placeholder 3"/>
          <p:cNvSpPr>
            <a:spLocks noGrp="1"/>
          </p:cNvSpPr>
          <p:nvPr>
            <p:ph type="ftr" sz="quarter" idx="3"/>
          </p:nvPr>
        </p:nvSpPr>
        <p:spPr/>
        <p:txBody>
          <a:bodyPr/>
          <a:lstStyle/>
          <a:p>
            <a:pPr>
              <a:defRPr/>
            </a:pPr>
            <a:r>
              <a:rPr lang="en-US">
                <a:solidFill>
                  <a:srgbClr val="000000"/>
                </a:solidFill>
              </a:rPr>
              <a:t>ODOTcadd: VBA Applicaiton Updates</a:t>
            </a:r>
            <a:endParaRPr lang="en-US" sz="1200" dirty="0">
              <a:solidFill>
                <a:srgbClr val="000000"/>
              </a:solidFill>
            </a:endParaRPr>
          </a:p>
        </p:txBody>
      </p:sp>
    </p:spTree>
    <p:extLst>
      <p:ext uri="{BB962C8B-B14F-4D97-AF65-F5344CB8AC3E}">
        <p14:creationId xmlns:p14="http://schemas.microsoft.com/office/powerpoint/2010/main" val="28998304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Sheet Manager Apps</a:t>
            </a:r>
          </a:p>
        </p:txBody>
      </p:sp>
      <p:sp>
        <p:nvSpPr>
          <p:cNvPr id="3" name="Content Placeholder 2"/>
          <p:cNvSpPr>
            <a:spLocks noGrp="1"/>
          </p:cNvSpPr>
          <p:nvPr>
            <p:ph idx="1"/>
          </p:nvPr>
        </p:nvSpPr>
        <p:spPr/>
        <p:txBody>
          <a:bodyPr/>
          <a:lstStyle/>
          <a:p>
            <a:r>
              <a:rPr lang="en-US" dirty="0" err="1"/>
              <a:t>ODOT_SheetManager.mvba</a:t>
            </a:r>
            <a:endParaRPr lang="en-US" dirty="0"/>
          </a:p>
          <a:p>
            <a:pPr lvl="1"/>
            <a:r>
              <a:rPr lang="en-US" dirty="0"/>
              <a:t>Reads/Writes Tags contained in ODOT’s Sheet Cells</a:t>
            </a:r>
          </a:p>
          <a:p>
            <a:pPr lvl="1"/>
            <a:r>
              <a:rPr lang="en-US" dirty="0"/>
              <a:t>Supports Multi-Model Sheet Files</a:t>
            </a:r>
          </a:p>
          <a:p>
            <a:pPr lvl="1"/>
            <a:r>
              <a:rPr lang="en-US" dirty="0"/>
              <a:t>Allows single-file or bulk editing</a:t>
            </a:r>
          </a:p>
          <a:p>
            <a:pPr lvl="1"/>
            <a:r>
              <a:rPr lang="en-US" dirty="0"/>
              <a:t>Import/Export to Excel option</a:t>
            </a:r>
          </a:p>
          <a:p>
            <a:pPr lvl="2"/>
            <a:r>
              <a:rPr lang="en-US" dirty="0"/>
              <a:t>Data is not linked</a:t>
            </a:r>
          </a:p>
          <a:p>
            <a:endParaRPr lang="en-US" dirty="0"/>
          </a:p>
        </p:txBody>
      </p:sp>
      <p:sp>
        <p:nvSpPr>
          <p:cNvPr id="4" name="Footer Placeholder 3"/>
          <p:cNvSpPr>
            <a:spLocks noGrp="1"/>
          </p:cNvSpPr>
          <p:nvPr>
            <p:ph type="ftr" sz="quarter" idx="3"/>
          </p:nvPr>
        </p:nvSpPr>
        <p:spPr/>
        <p:txBody>
          <a:bodyPr/>
          <a:lstStyle/>
          <a:p>
            <a:pPr>
              <a:defRPr/>
            </a:pPr>
            <a:r>
              <a:rPr lang="en-US">
                <a:solidFill>
                  <a:srgbClr val="000000"/>
                </a:solidFill>
              </a:rPr>
              <a:t>ODOTcadd: VBA Applicaiton Updates</a:t>
            </a:r>
            <a:endParaRPr lang="en-US" sz="1200" dirty="0">
              <a:solidFill>
                <a:srgbClr val="000000"/>
              </a:solidFill>
            </a:endParaRPr>
          </a:p>
        </p:txBody>
      </p:sp>
    </p:spTree>
    <p:extLst>
      <p:ext uri="{BB962C8B-B14F-4D97-AF65-F5344CB8AC3E}">
        <p14:creationId xmlns:p14="http://schemas.microsoft.com/office/powerpoint/2010/main" val="30781972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Sheet Manager Apps</a:t>
            </a:r>
          </a:p>
        </p:txBody>
      </p:sp>
      <p:sp>
        <p:nvSpPr>
          <p:cNvPr id="3" name="Content Placeholder 2"/>
          <p:cNvSpPr>
            <a:spLocks noGrp="1"/>
          </p:cNvSpPr>
          <p:nvPr>
            <p:ph idx="1"/>
          </p:nvPr>
        </p:nvSpPr>
        <p:spPr/>
        <p:txBody>
          <a:bodyPr/>
          <a:lstStyle/>
          <a:p>
            <a:r>
              <a:rPr lang="en-US" dirty="0" err="1"/>
              <a:t>ODOT_XSSheetManager.mvba</a:t>
            </a:r>
            <a:endParaRPr lang="en-US" dirty="0"/>
          </a:p>
          <a:p>
            <a:pPr lvl="1"/>
            <a:r>
              <a:rPr lang="en-US" dirty="0"/>
              <a:t>Optimized for Cross Section sheets</a:t>
            </a:r>
          </a:p>
          <a:p>
            <a:pPr lvl="1"/>
            <a:r>
              <a:rPr lang="en-US" dirty="0"/>
              <a:t>Used to annotation XS Sheet information</a:t>
            </a:r>
          </a:p>
          <a:p>
            <a:pPr lvl="1"/>
            <a:r>
              <a:rPr lang="en-US" dirty="0"/>
              <a:t>Works with multi-model </a:t>
            </a:r>
            <a:r>
              <a:rPr lang="en-US" dirty="0" err="1"/>
              <a:t>xs</a:t>
            </a:r>
            <a:r>
              <a:rPr lang="en-US" dirty="0"/>
              <a:t> sheet files</a:t>
            </a:r>
          </a:p>
          <a:p>
            <a:pPr lvl="1"/>
            <a:r>
              <a:rPr lang="en-US" dirty="0"/>
              <a:t>Normally run before using the general sheet manager application</a:t>
            </a:r>
          </a:p>
          <a:p>
            <a:pPr lvl="1"/>
            <a:endParaRPr lang="en-US" dirty="0"/>
          </a:p>
        </p:txBody>
      </p:sp>
      <p:sp>
        <p:nvSpPr>
          <p:cNvPr id="4" name="Footer Placeholder 3"/>
          <p:cNvSpPr>
            <a:spLocks noGrp="1"/>
          </p:cNvSpPr>
          <p:nvPr>
            <p:ph type="ftr" sz="quarter" idx="3"/>
          </p:nvPr>
        </p:nvSpPr>
        <p:spPr/>
        <p:txBody>
          <a:bodyPr/>
          <a:lstStyle/>
          <a:p>
            <a:pPr>
              <a:defRPr/>
            </a:pPr>
            <a:r>
              <a:rPr lang="en-US">
                <a:solidFill>
                  <a:srgbClr val="000000"/>
                </a:solidFill>
              </a:rPr>
              <a:t>ODOTcadd: VBA Applicaiton Updates</a:t>
            </a:r>
            <a:endParaRPr lang="en-US" sz="1200" dirty="0">
              <a:solidFill>
                <a:srgbClr val="000000"/>
              </a:solidFill>
            </a:endParaRPr>
          </a:p>
        </p:txBody>
      </p:sp>
    </p:spTree>
    <p:extLst>
      <p:ext uri="{BB962C8B-B14F-4D97-AF65-F5344CB8AC3E}">
        <p14:creationId xmlns:p14="http://schemas.microsoft.com/office/powerpoint/2010/main" val="10995875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Sheet Manager Apps</a:t>
            </a:r>
          </a:p>
        </p:txBody>
      </p:sp>
      <p:sp>
        <p:nvSpPr>
          <p:cNvPr id="3" name="Content Placeholder 2"/>
          <p:cNvSpPr>
            <a:spLocks noGrp="1"/>
          </p:cNvSpPr>
          <p:nvPr>
            <p:ph idx="1"/>
          </p:nvPr>
        </p:nvSpPr>
        <p:spPr/>
        <p:txBody>
          <a:bodyPr/>
          <a:lstStyle/>
          <a:p>
            <a:r>
              <a:rPr lang="en-US" dirty="0"/>
              <a:t>Access from the MicroStation Pull-Down Menu:</a:t>
            </a:r>
          </a:p>
          <a:p>
            <a:pPr marL="457200" lvl="1" indent="0">
              <a:buNone/>
            </a:pPr>
            <a:r>
              <a:rPr lang="en-US" sz="2400" dirty="0"/>
              <a:t>	ODOT &gt; Sheet Management &gt; Sheet Manager </a:t>
            </a:r>
          </a:p>
          <a:p>
            <a:pPr marL="457200" lvl="1" indent="0">
              <a:buNone/>
            </a:pPr>
            <a:r>
              <a:rPr lang="en-US" sz="2400" dirty="0"/>
              <a:t>	ODOT &gt; Sheet Management &gt; XS Sheet Manager</a:t>
            </a:r>
          </a:p>
          <a:p>
            <a:pPr marL="457200" lvl="1" indent="0">
              <a:buNone/>
            </a:pPr>
            <a:endParaRPr lang="en-US" sz="2000" dirty="0"/>
          </a:p>
          <a:p>
            <a:endParaRPr lang="en-US" dirty="0"/>
          </a:p>
        </p:txBody>
      </p:sp>
      <p:sp>
        <p:nvSpPr>
          <p:cNvPr id="4" name="Footer Placeholder 3"/>
          <p:cNvSpPr>
            <a:spLocks noGrp="1"/>
          </p:cNvSpPr>
          <p:nvPr>
            <p:ph type="ftr" sz="quarter" idx="3"/>
          </p:nvPr>
        </p:nvSpPr>
        <p:spPr/>
        <p:txBody>
          <a:bodyPr/>
          <a:lstStyle/>
          <a:p>
            <a:pPr>
              <a:defRPr/>
            </a:pPr>
            <a:r>
              <a:rPr lang="en-US">
                <a:solidFill>
                  <a:srgbClr val="000000"/>
                </a:solidFill>
              </a:rPr>
              <a:t>ODOTcadd: VBA Applicaiton Updates</a:t>
            </a:r>
            <a:endParaRPr lang="en-US" sz="1200" dirty="0">
              <a:solidFill>
                <a:srgbClr val="000000"/>
              </a:solidFill>
            </a:endParaRPr>
          </a:p>
        </p:txBody>
      </p:sp>
    </p:spTree>
    <p:extLst>
      <p:ext uri="{BB962C8B-B14F-4D97-AF65-F5344CB8AC3E}">
        <p14:creationId xmlns:p14="http://schemas.microsoft.com/office/powerpoint/2010/main" val="8267249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0057" y="294892"/>
            <a:ext cx="7638143" cy="5831272"/>
          </a:xfrm>
        </p:spPr>
      </p:pic>
      <p:sp>
        <p:nvSpPr>
          <p:cNvPr id="4" name="Footer Placeholder 3"/>
          <p:cNvSpPr>
            <a:spLocks noGrp="1"/>
          </p:cNvSpPr>
          <p:nvPr>
            <p:ph type="ftr" sz="quarter" idx="3"/>
          </p:nvPr>
        </p:nvSpPr>
        <p:spPr/>
        <p:txBody>
          <a:bodyPr/>
          <a:lstStyle/>
          <a:p>
            <a:pPr>
              <a:defRPr/>
            </a:pPr>
            <a:r>
              <a:rPr lang="en-US">
                <a:solidFill>
                  <a:srgbClr val="000000"/>
                </a:solidFill>
              </a:rPr>
              <a:t>ODOTcadd: VBA Applicaiton Updates</a:t>
            </a:r>
            <a:endParaRPr lang="en-US" sz="1200" dirty="0">
              <a:solidFill>
                <a:srgbClr val="000000"/>
              </a:solidFill>
            </a:endParaRPr>
          </a:p>
        </p:txBody>
      </p:sp>
    </p:spTree>
    <p:extLst>
      <p:ext uri="{BB962C8B-B14F-4D97-AF65-F5344CB8AC3E}">
        <p14:creationId xmlns:p14="http://schemas.microsoft.com/office/powerpoint/2010/main" val="23635426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6285" y="1676400"/>
            <a:ext cx="5171429" cy="2790476"/>
          </a:xfrm>
        </p:spPr>
      </p:pic>
      <p:sp>
        <p:nvSpPr>
          <p:cNvPr id="4" name="Footer Placeholder 3"/>
          <p:cNvSpPr>
            <a:spLocks noGrp="1"/>
          </p:cNvSpPr>
          <p:nvPr>
            <p:ph type="ftr" sz="quarter" idx="3"/>
          </p:nvPr>
        </p:nvSpPr>
        <p:spPr/>
        <p:txBody>
          <a:bodyPr/>
          <a:lstStyle/>
          <a:p>
            <a:pPr>
              <a:defRPr/>
            </a:pPr>
            <a:r>
              <a:rPr lang="en-US">
                <a:solidFill>
                  <a:srgbClr val="000000"/>
                </a:solidFill>
              </a:rPr>
              <a:t>ODOTcadd: VBA Applicaiton Updates</a:t>
            </a:r>
            <a:endParaRPr lang="en-US" sz="1200" dirty="0">
              <a:solidFill>
                <a:srgbClr val="000000"/>
              </a:solidFill>
            </a:endParaRPr>
          </a:p>
        </p:txBody>
      </p:sp>
    </p:spTree>
    <p:extLst>
      <p:ext uri="{BB962C8B-B14F-4D97-AF65-F5344CB8AC3E}">
        <p14:creationId xmlns:p14="http://schemas.microsoft.com/office/powerpoint/2010/main" val="13470685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Sheet Model Properties</a:t>
            </a:r>
          </a:p>
        </p:txBody>
      </p:sp>
      <p:sp>
        <p:nvSpPr>
          <p:cNvPr id="3" name="Content Placeholder 2"/>
          <p:cNvSpPr>
            <a:spLocks noGrp="1"/>
          </p:cNvSpPr>
          <p:nvPr>
            <p:ph idx="1"/>
          </p:nvPr>
        </p:nvSpPr>
        <p:spPr>
          <a:xfrm>
            <a:off x="457200" y="1600200"/>
            <a:ext cx="4876800" cy="4525963"/>
          </a:xfrm>
        </p:spPr>
        <p:txBody>
          <a:bodyPr/>
          <a:lstStyle/>
          <a:p>
            <a:r>
              <a:rPr lang="en-US" dirty="0"/>
              <a:t>ODOT VBA apps turn on the Model’s Sheet Border</a:t>
            </a:r>
          </a:p>
          <a:p>
            <a:pPr lvl="2"/>
            <a:r>
              <a:rPr lang="en-US" dirty="0" err="1"/>
              <a:t>ODOT_Files</a:t>
            </a:r>
            <a:endParaRPr lang="en-US" dirty="0"/>
          </a:p>
          <a:p>
            <a:pPr lvl="2"/>
            <a:r>
              <a:rPr lang="en-US" dirty="0" err="1"/>
              <a:t>ODOT_Sheets</a:t>
            </a:r>
            <a:endParaRPr lang="en-US" dirty="0"/>
          </a:p>
          <a:p>
            <a:pPr lvl="2"/>
            <a:r>
              <a:rPr lang="en-US" dirty="0" err="1"/>
              <a:t>ODOT_XSSheetManager</a:t>
            </a:r>
            <a:endParaRPr lang="en-US" dirty="0"/>
          </a:p>
          <a:p>
            <a:pPr lvl="2"/>
            <a:r>
              <a:rPr lang="en-US" dirty="0" err="1"/>
              <a:t>ODOT_SheetManager</a:t>
            </a:r>
            <a:endParaRPr lang="en-US" dirty="0"/>
          </a:p>
        </p:txBody>
      </p:sp>
      <p:sp>
        <p:nvSpPr>
          <p:cNvPr id="4" name="Footer Placeholder 3"/>
          <p:cNvSpPr>
            <a:spLocks noGrp="1"/>
          </p:cNvSpPr>
          <p:nvPr>
            <p:ph type="ftr" sz="quarter" idx="3"/>
          </p:nvPr>
        </p:nvSpPr>
        <p:spPr/>
        <p:txBody>
          <a:bodyPr/>
          <a:lstStyle/>
          <a:p>
            <a:pPr>
              <a:defRPr/>
            </a:pPr>
            <a:r>
              <a:rPr lang="en-US">
                <a:solidFill>
                  <a:srgbClr val="000000"/>
                </a:solidFill>
              </a:rPr>
              <a:t>ODOTcadd: VBA Applicaiton Updates</a:t>
            </a:r>
            <a:endParaRPr lang="en-US" sz="1200" dirty="0">
              <a:solidFill>
                <a:srgbClr val="0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0062" y="1477964"/>
            <a:ext cx="3313364" cy="4434681"/>
          </a:xfrm>
          <a:prstGeom prst="rect">
            <a:avLst/>
          </a:prstGeom>
        </p:spPr>
      </p:pic>
    </p:spTree>
    <p:extLst>
      <p:ext uri="{BB962C8B-B14F-4D97-AF65-F5344CB8AC3E}">
        <p14:creationId xmlns:p14="http://schemas.microsoft.com/office/powerpoint/2010/main" val="38915518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Sheet Model Properties</a:t>
            </a:r>
          </a:p>
        </p:txBody>
      </p:sp>
      <p:sp>
        <p:nvSpPr>
          <p:cNvPr id="3" name="Content Placeholder 2"/>
          <p:cNvSpPr>
            <a:spLocks noGrp="1"/>
          </p:cNvSpPr>
          <p:nvPr>
            <p:ph idx="1"/>
          </p:nvPr>
        </p:nvSpPr>
        <p:spPr/>
        <p:txBody>
          <a:bodyPr/>
          <a:lstStyle/>
          <a:p>
            <a:r>
              <a:rPr lang="en-US" sz="2000" dirty="0"/>
              <a:t>The Model’s Sheet Border is placed at the active Annotation Scale</a:t>
            </a:r>
          </a:p>
          <a:p>
            <a:r>
              <a:rPr lang="en-US" sz="2000" dirty="0"/>
              <a:t>The Sheet Name property can be used for the name in a multi-page PDF</a:t>
            </a:r>
          </a:p>
          <a:p>
            <a:pPr lvl="2"/>
            <a:r>
              <a:rPr lang="en-US" sz="2000" dirty="0"/>
              <a:t>Populated by the Sheet Manager applications</a:t>
            </a:r>
          </a:p>
          <a:p>
            <a:r>
              <a:rPr lang="en-US" sz="2000" dirty="0"/>
              <a:t>ODOT may (will?) transition to using the Model sheet border for plotting</a:t>
            </a:r>
          </a:p>
          <a:p>
            <a:endParaRPr lang="en-US" dirty="0"/>
          </a:p>
        </p:txBody>
      </p:sp>
      <p:sp>
        <p:nvSpPr>
          <p:cNvPr id="4" name="Footer Placeholder 3"/>
          <p:cNvSpPr>
            <a:spLocks noGrp="1"/>
          </p:cNvSpPr>
          <p:nvPr>
            <p:ph type="ftr" sz="quarter" idx="3"/>
          </p:nvPr>
        </p:nvSpPr>
        <p:spPr/>
        <p:txBody>
          <a:bodyPr/>
          <a:lstStyle/>
          <a:p>
            <a:pPr>
              <a:defRPr/>
            </a:pPr>
            <a:r>
              <a:rPr lang="en-US">
                <a:solidFill>
                  <a:srgbClr val="000000"/>
                </a:solidFill>
              </a:rPr>
              <a:t>ODOTcadd: VBA Applicaiton Updates</a:t>
            </a:r>
            <a:endParaRPr lang="en-US" sz="1200" dirty="0">
              <a:solidFill>
                <a:srgbClr val="000000"/>
              </a:solidFill>
            </a:endParaRPr>
          </a:p>
        </p:txBody>
      </p:sp>
    </p:spTree>
    <p:extLst>
      <p:ext uri="{BB962C8B-B14F-4D97-AF65-F5344CB8AC3E}">
        <p14:creationId xmlns:p14="http://schemas.microsoft.com/office/powerpoint/2010/main" val="2860977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noFill/>
        </p:spPr>
        <p:txBody>
          <a:bodyPr/>
          <a:lstStyle/>
          <a:p>
            <a:r>
              <a:rPr lang="en-US" dirty="0"/>
              <a:t>V8</a:t>
            </a:r>
            <a:r>
              <a:rPr lang="en-US" i="1" dirty="0">
                <a:latin typeface="Georgia" panose="02040502050405020303" pitchFamily="18" charset="0"/>
              </a:rPr>
              <a:t>i </a:t>
            </a:r>
            <a:r>
              <a:rPr lang="en-US" dirty="0"/>
              <a:t>SELECTseries 2, 3, and 4?</a:t>
            </a:r>
            <a:endParaRPr lang="en-US" sz="3600" dirty="0"/>
          </a:p>
        </p:txBody>
      </p:sp>
      <p:graphicFrame>
        <p:nvGraphicFramePr>
          <p:cNvPr id="2" name="Table 1"/>
          <p:cNvGraphicFramePr>
            <a:graphicFrameLocks noGrp="1"/>
          </p:cNvGraphicFramePr>
          <p:nvPr>
            <p:extLst/>
          </p:nvPr>
        </p:nvGraphicFramePr>
        <p:xfrm>
          <a:off x="259880" y="1397000"/>
          <a:ext cx="8585736" cy="4145079"/>
        </p:xfrm>
        <a:graphic>
          <a:graphicData uri="http://schemas.openxmlformats.org/drawingml/2006/table">
            <a:tbl>
              <a:tblPr firstRow="1" bandRow="1">
                <a:tableStyleId>{5C22544A-7EE6-4342-B048-85BDC9FD1C3A}</a:tableStyleId>
              </a:tblPr>
              <a:tblGrid>
                <a:gridCol w="4292868">
                  <a:extLst>
                    <a:ext uri="{9D8B030D-6E8A-4147-A177-3AD203B41FA5}">
                      <a16:colId xmlns:a16="http://schemas.microsoft.com/office/drawing/2014/main" val="20000"/>
                    </a:ext>
                  </a:extLst>
                </a:gridCol>
                <a:gridCol w="4292868">
                  <a:extLst>
                    <a:ext uri="{9D8B030D-6E8A-4147-A177-3AD203B41FA5}">
                      <a16:colId xmlns:a16="http://schemas.microsoft.com/office/drawing/2014/main" val="20001"/>
                    </a:ext>
                  </a:extLst>
                </a:gridCol>
              </a:tblGrid>
              <a:tr h="863533">
                <a:tc>
                  <a:txBody>
                    <a:bodyPr/>
                    <a:lstStyle/>
                    <a:p>
                      <a:pPr algn="ctr"/>
                      <a:r>
                        <a:rPr lang="en-US" sz="2800" dirty="0"/>
                        <a:t>GEOPAK SELECTseries 2</a:t>
                      </a:r>
                    </a:p>
                  </a:txBody>
                  <a:tcPr anchor="ctr"/>
                </a:tc>
                <a:tc>
                  <a:txBody>
                    <a:bodyPr/>
                    <a:lstStyle/>
                    <a:p>
                      <a:pPr algn="ctr"/>
                      <a:r>
                        <a:rPr lang="en-US" sz="2800" dirty="0"/>
                        <a:t>GEOPAK SELECTseries 3</a:t>
                      </a:r>
                    </a:p>
                  </a:txBody>
                  <a:tcPr anchor="ctr"/>
                </a:tc>
                <a:extLst>
                  <a:ext uri="{0D108BD9-81ED-4DB2-BD59-A6C34878D82A}">
                    <a16:rowId xmlns:a16="http://schemas.microsoft.com/office/drawing/2014/main" val="10000"/>
                  </a:ext>
                </a:extLst>
              </a:tr>
              <a:tr h="863533">
                <a:tc>
                  <a:txBody>
                    <a:bodyPr/>
                    <a:lstStyle/>
                    <a:p>
                      <a:pPr algn="ctr"/>
                      <a:r>
                        <a:rPr lang="en-US" sz="2400" dirty="0"/>
                        <a:t>Data</a:t>
                      </a:r>
                      <a:r>
                        <a:rPr lang="en-US" sz="2400" baseline="0" dirty="0"/>
                        <a:t> Acquisition</a:t>
                      </a:r>
                      <a:endParaRPr lang="en-US" sz="2400" dirty="0"/>
                    </a:p>
                  </a:txBody>
                  <a:tcPr anchor="ctr"/>
                </a:tc>
                <a:tc>
                  <a:txBody>
                    <a:bodyPr/>
                    <a:lstStyle/>
                    <a:p>
                      <a:pPr algn="ctr"/>
                      <a:r>
                        <a:rPr lang="en-US" sz="2400" dirty="0"/>
                        <a:t>Civil Survey</a:t>
                      </a:r>
                    </a:p>
                  </a:txBody>
                  <a:tcPr anchor="ctr"/>
                </a:tc>
                <a:extLst>
                  <a:ext uri="{0D108BD9-81ED-4DB2-BD59-A6C34878D82A}">
                    <a16:rowId xmlns:a16="http://schemas.microsoft.com/office/drawing/2014/main" val="10001"/>
                  </a:ext>
                </a:extLst>
              </a:tr>
              <a:tr h="863533">
                <a:tc>
                  <a:txBody>
                    <a:bodyPr/>
                    <a:lstStyle/>
                    <a:p>
                      <a:pPr algn="ctr"/>
                      <a:r>
                        <a:rPr lang="en-US" sz="2400" dirty="0"/>
                        <a:t>Roadway</a:t>
                      </a:r>
                      <a:r>
                        <a:rPr lang="en-US" sz="2400" baseline="0" dirty="0"/>
                        <a:t> Designer</a:t>
                      </a:r>
                      <a:endParaRPr lang="en-US" sz="2400" dirty="0"/>
                    </a:p>
                  </a:txBody>
                  <a:tcPr anchor="ctr"/>
                </a:tc>
                <a:tc>
                  <a:txBody>
                    <a:bodyPr/>
                    <a:lstStyle/>
                    <a:p>
                      <a:pPr algn="ctr"/>
                      <a:r>
                        <a:rPr lang="en-US" sz="2400" dirty="0"/>
                        <a:t>Corridor Modeling</a:t>
                      </a:r>
                    </a:p>
                  </a:txBody>
                  <a:tcPr anchor="ctr"/>
                </a:tc>
                <a:extLst>
                  <a:ext uri="{0D108BD9-81ED-4DB2-BD59-A6C34878D82A}">
                    <a16:rowId xmlns:a16="http://schemas.microsoft.com/office/drawing/2014/main" val="10002"/>
                  </a:ext>
                </a:extLst>
              </a:tr>
              <a:tr h="863533">
                <a:tc>
                  <a:txBody>
                    <a:bodyPr/>
                    <a:lstStyle/>
                    <a:p>
                      <a:pPr algn="ctr"/>
                      <a:r>
                        <a:rPr lang="en-US" sz="2400" dirty="0"/>
                        <a:t>Site</a:t>
                      </a:r>
                    </a:p>
                  </a:txBody>
                  <a:tcPr anchor="ctr"/>
                </a:tc>
                <a:tc>
                  <a:txBody>
                    <a:bodyPr/>
                    <a:lstStyle/>
                    <a:p>
                      <a:pPr algn="ctr"/>
                      <a:r>
                        <a:rPr lang="en-US" sz="2400" dirty="0"/>
                        <a:t>Analysis &amp; Reporting,</a:t>
                      </a:r>
                    </a:p>
                    <a:p>
                      <a:pPr algn="ctr"/>
                      <a:r>
                        <a:rPr lang="en-US" sz="2400" dirty="0"/>
                        <a:t>Geometry, Terrain Modeling,</a:t>
                      </a:r>
                    </a:p>
                    <a:p>
                      <a:pPr algn="ctr"/>
                      <a:r>
                        <a:rPr lang="en-US" sz="2400" dirty="0"/>
                        <a:t>Civil Cells, 3D Geometry,</a:t>
                      </a:r>
                    </a:p>
                    <a:p>
                      <a:pPr algn="ctr"/>
                      <a:r>
                        <a:rPr lang="en-US" sz="2400" dirty="0"/>
                        <a:t>Model Interoperability</a:t>
                      </a:r>
                    </a:p>
                  </a:txBody>
                  <a:tcPr anchor="ctr"/>
                </a:tc>
                <a:extLst>
                  <a:ext uri="{0D108BD9-81ED-4DB2-BD59-A6C34878D82A}">
                    <a16:rowId xmlns:a16="http://schemas.microsoft.com/office/drawing/2014/main" val="10003"/>
                  </a:ext>
                </a:extLst>
              </a:tr>
            </a:tbl>
          </a:graphicData>
        </a:graphic>
      </p:graphicFrame>
      <p:sp>
        <p:nvSpPr>
          <p:cNvPr id="3" name="Right Arrow 2"/>
          <p:cNvSpPr/>
          <p:nvPr/>
        </p:nvSpPr>
        <p:spPr bwMode="auto">
          <a:xfrm>
            <a:off x="4167005" y="2454442"/>
            <a:ext cx="789272" cy="49088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6" name="Right Arrow 5"/>
          <p:cNvSpPr/>
          <p:nvPr/>
        </p:nvSpPr>
        <p:spPr bwMode="auto">
          <a:xfrm>
            <a:off x="4167005" y="3309486"/>
            <a:ext cx="789272" cy="49088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7" name="Right Arrow 6"/>
          <p:cNvSpPr/>
          <p:nvPr/>
        </p:nvSpPr>
        <p:spPr bwMode="auto">
          <a:xfrm>
            <a:off x="4167005" y="4496009"/>
            <a:ext cx="789272" cy="49088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5" name="Rectangle 4"/>
          <p:cNvSpPr/>
          <p:nvPr/>
        </p:nvSpPr>
        <p:spPr>
          <a:xfrm>
            <a:off x="2608078" y="5682533"/>
            <a:ext cx="3907125" cy="584775"/>
          </a:xfrm>
          <a:prstGeom prst="rect">
            <a:avLst/>
          </a:prstGeom>
        </p:spPr>
        <p:txBody>
          <a:bodyPr wrap="square" anchor="ctr">
            <a:spAutoFit/>
          </a:bodyPr>
          <a:lstStyle/>
          <a:p>
            <a:pPr algn="ctr" fontAlgn="auto">
              <a:spcBef>
                <a:spcPts val="0"/>
              </a:spcBef>
              <a:spcAft>
                <a:spcPts val="0"/>
              </a:spcAft>
            </a:pPr>
            <a:r>
              <a:rPr lang="en-US" sz="3200" b="1" dirty="0">
                <a:solidFill>
                  <a:srgbClr val="002A44"/>
                </a:solidFill>
                <a:latin typeface="Arial Narrow" pitchFamily="34" charset="0"/>
              </a:rPr>
              <a:t>SELECTseries 4?</a:t>
            </a:r>
          </a:p>
        </p:txBody>
      </p:sp>
    </p:spTree>
    <p:extLst>
      <p:ext uri="{BB962C8B-B14F-4D97-AF65-F5344CB8AC3E}">
        <p14:creationId xmlns:p14="http://schemas.microsoft.com/office/powerpoint/2010/main" val="3119746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Sheet Cross References</a:t>
            </a:r>
          </a:p>
        </p:txBody>
      </p:sp>
      <p:sp>
        <p:nvSpPr>
          <p:cNvPr id="3" name="Content Placeholder 2"/>
          <p:cNvSpPr>
            <a:spLocks noGrp="1"/>
          </p:cNvSpPr>
          <p:nvPr>
            <p:ph idx="1"/>
          </p:nvPr>
        </p:nvSpPr>
        <p:spPr>
          <a:xfrm>
            <a:off x="457200" y="1600200"/>
            <a:ext cx="8382000" cy="4525963"/>
          </a:xfrm>
        </p:spPr>
        <p:txBody>
          <a:bodyPr/>
          <a:lstStyle/>
          <a:p>
            <a:r>
              <a:rPr lang="en-US" dirty="0"/>
              <a:t>New application for </a:t>
            </a:r>
            <a:r>
              <a:rPr lang="en-US" dirty="0" err="1"/>
              <a:t>ODOTcadd</a:t>
            </a:r>
            <a:endParaRPr lang="en-US" dirty="0"/>
          </a:p>
          <a:p>
            <a:pPr marL="457200" lvl="1" indent="0">
              <a:buNone/>
            </a:pPr>
            <a:r>
              <a:rPr lang="en-US" dirty="0" err="1"/>
              <a:t>ODOT_SheetCrossRefs.mvba</a:t>
            </a:r>
            <a:endParaRPr lang="en-US" dirty="0"/>
          </a:p>
          <a:p>
            <a:r>
              <a:rPr lang="en-US" dirty="0"/>
              <a:t>Reads Tag elements from ODOT Sheets</a:t>
            </a:r>
          </a:p>
          <a:p>
            <a:pPr lvl="1"/>
            <a:r>
              <a:rPr lang="en-US" dirty="0"/>
              <a:t>Does NOT read Data Entry Regions</a:t>
            </a:r>
          </a:p>
          <a:p>
            <a:pPr lvl="1"/>
            <a:r>
              <a:rPr lang="en-US" dirty="0"/>
              <a:t>NOT compatible with </a:t>
            </a:r>
            <a:r>
              <a:rPr lang="en-US"/>
              <a:t>legacy projects </a:t>
            </a:r>
            <a:endParaRPr lang="en-US" dirty="0"/>
          </a:p>
        </p:txBody>
      </p:sp>
      <p:sp>
        <p:nvSpPr>
          <p:cNvPr id="4" name="Footer Placeholder 3"/>
          <p:cNvSpPr>
            <a:spLocks noGrp="1"/>
          </p:cNvSpPr>
          <p:nvPr>
            <p:ph type="ftr" sz="quarter" idx="3"/>
          </p:nvPr>
        </p:nvSpPr>
        <p:spPr/>
        <p:txBody>
          <a:bodyPr/>
          <a:lstStyle/>
          <a:p>
            <a:pPr>
              <a:defRPr/>
            </a:pPr>
            <a:r>
              <a:rPr lang="en-US">
                <a:solidFill>
                  <a:srgbClr val="000000"/>
                </a:solidFill>
              </a:rPr>
              <a:t>ODOTcadd: VBA Applicaiton Updates</a:t>
            </a:r>
            <a:endParaRPr lang="en-US" sz="1200" dirty="0">
              <a:solidFill>
                <a:srgbClr val="000000"/>
              </a:solidFill>
            </a:endParaRPr>
          </a:p>
        </p:txBody>
      </p:sp>
    </p:spTree>
    <p:extLst>
      <p:ext uri="{BB962C8B-B14F-4D97-AF65-F5344CB8AC3E}">
        <p14:creationId xmlns:p14="http://schemas.microsoft.com/office/powerpoint/2010/main" val="35431039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Sheet Cross References</a:t>
            </a:r>
          </a:p>
        </p:txBody>
      </p:sp>
      <p:sp>
        <p:nvSpPr>
          <p:cNvPr id="3" name="Content Placeholder 2"/>
          <p:cNvSpPr>
            <a:spLocks noGrp="1"/>
          </p:cNvSpPr>
          <p:nvPr>
            <p:ph idx="1"/>
          </p:nvPr>
        </p:nvSpPr>
        <p:spPr/>
        <p:txBody>
          <a:bodyPr/>
          <a:lstStyle/>
          <a:p>
            <a:r>
              <a:rPr lang="en-US" dirty="0"/>
              <a:t>Access from the MicroStation Pull-Down Menu:</a:t>
            </a:r>
          </a:p>
          <a:p>
            <a:pPr marL="457200" lvl="1" indent="0">
              <a:buNone/>
            </a:pPr>
            <a:r>
              <a:rPr lang="en-US" sz="2400" dirty="0"/>
              <a:t>	ODOT &gt; Sheet Management &gt; Cross References </a:t>
            </a:r>
          </a:p>
          <a:p>
            <a:endParaRPr lang="en-US" dirty="0"/>
          </a:p>
        </p:txBody>
      </p:sp>
      <p:sp>
        <p:nvSpPr>
          <p:cNvPr id="4" name="Footer Placeholder 3"/>
          <p:cNvSpPr>
            <a:spLocks noGrp="1"/>
          </p:cNvSpPr>
          <p:nvPr>
            <p:ph type="ftr" sz="quarter" idx="3"/>
          </p:nvPr>
        </p:nvSpPr>
        <p:spPr/>
        <p:txBody>
          <a:bodyPr/>
          <a:lstStyle/>
          <a:p>
            <a:pPr>
              <a:defRPr/>
            </a:pPr>
            <a:r>
              <a:rPr lang="en-US">
                <a:solidFill>
                  <a:srgbClr val="000000"/>
                </a:solidFill>
              </a:rPr>
              <a:t>ODOTcadd: VBA Applicaiton Updates</a:t>
            </a:r>
            <a:endParaRPr lang="en-US" sz="1200" dirty="0">
              <a:solidFill>
                <a:srgbClr val="0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9143" y="3362648"/>
            <a:ext cx="6085714" cy="2580952"/>
          </a:xfrm>
          <a:prstGeom prst="rect">
            <a:avLst/>
          </a:prstGeom>
        </p:spPr>
      </p:pic>
    </p:spTree>
    <p:extLst>
      <p:ext uri="{BB962C8B-B14F-4D97-AF65-F5344CB8AC3E}">
        <p14:creationId xmlns:p14="http://schemas.microsoft.com/office/powerpoint/2010/main" val="21313772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a:t>
            </a:r>
          </a:p>
        </p:txBody>
      </p:sp>
      <p:sp>
        <p:nvSpPr>
          <p:cNvPr id="3" name="Content Placeholder 2"/>
          <p:cNvSpPr>
            <a:spLocks noGrp="1"/>
          </p:cNvSpPr>
          <p:nvPr>
            <p:ph idx="1"/>
          </p:nvPr>
        </p:nvSpPr>
        <p:spPr>
          <a:xfrm>
            <a:off x="457200" y="1600201"/>
            <a:ext cx="8229600" cy="2514600"/>
          </a:xfrm>
        </p:spPr>
        <p:txBody>
          <a:bodyPr/>
          <a:lstStyle/>
          <a:p>
            <a:pPr marL="0" indent="0">
              <a:buNone/>
            </a:pPr>
            <a:r>
              <a:rPr lang="en-US" dirty="0"/>
              <a:t>ODOT:</a:t>
            </a:r>
          </a:p>
          <a:p>
            <a:pPr marL="0" indent="0">
              <a:buNone/>
            </a:pPr>
            <a:r>
              <a:rPr lang="en-US" dirty="0"/>
              <a:t>     Eric.Thomas@dot.state.oh.us</a:t>
            </a:r>
          </a:p>
          <a:p>
            <a:pPr marL="0" indent="0">
              <a:buNone/>
            </a:pPr>
            <a:r>
              <a:rPr lang="en-US" dirty="0"/>
              <a:t>Consulting:</a:t>
            </a:r>
          </a:p>
          <a:p>
            <a:pPr marL="0" indent="0">
              <a:buNone/>
            </a:pPr>
            <a:r>
              <a:rPr lang="en-US" dirty="0"/>
              <a:t>     eric@ericthomasconsulting.com</a:t>
            </a:r>
          </a:p>
        </p:txBody>
      </p:sp>
      <p:sp>
        <p:nvSpPr>
          <p:cNvPr id="4" name="Footer Placeholder 3"/>
          <p:cNvSpPr>
            <a:spLocks noGrp="1"/>
          </p:cNvSpPr>
          <p:nvPr>
            <p:ph type="ftr" sz="quarter" idx="3"/>
          </p:nvPr>
        </p:nvSpPr>
        <p:spPr/>
        <p:txBody>
          <a:bodyPr/>
          <a:lstStyle/>
          <a:p>
            <a:pPr>
              <a:defRPr/>
            </a:pPr>
            <a:r>
              <a:rPr lang="en-US">
                <a:solidFill>
                  <a:srgbClr val="000000"/>
                </a:solidFill>
              </a:rPr>
              <a:t>ODOTcadd: VBA Applicaiton Updates</a:t>
            </a:r>
            <a:endParaRPr lang="en-US" sz="1200" dirty="0">
              <a:solidFill>
                <a:srgbClr val="00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7649" y="4191000"/>
            <a:ext cx="5892798" cy="1767840"/>
          </a:xfrm>
          <a:prstGeom prst="rect">
            <a:avLst/>
          </a:prstGeom>
        </p:spPr>
      </p:pic>
    </p:spTree>
    <p:extLst>
      <p:ext uri="{BB962C8B-B14F-4D97-AF65-F5344CB8AC3E}">
        <p14:creationId xmlns:p14="http://schemas.microsoft.com/office/powerpoint/2010/main" val="30824266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dirty="0"/>
              <a:t>CADD Services - Consultant Users Group Meeting</a:t>
            </a:r>
          </a:p>
        </p:txBody>
      </p:sp>
      <p:sp>
        <p:nvSpPr>
          <p:cNvPr id="6" name="Title 8"/>
          <p:cNvSpPr>
            <a:spLocks noGrp="1"/>
          </p:cNvSpPr>
          <p:nvPr>
            <p:ph type="title"/>
          </p:nvPr>
        </p:nvSpPr>
        <p:spPr>
          <a:xfrm>
            <a:off x="0" y="2133600"/>
            <a:ext cx="9144000" cy="1143000"/>
          </a:xfrm>
        </p:spPr>
        <p:txBody>
          <a:bodyPr/>
          <a:lstStyle/>
          <a:p>
            <a:r>
              <a:rPr lang="en-US" sz="3200" i="1" dirty="0">
                <a:latin typeface="Verdana" pitchFamily="34" charset="0"/>
                <a:ea typeface="Verdana" pitchFamily="34" charset="0"/>
                <a:cs typeface="Verdana" pitchFamily="34" charset="0"/>
              </a:rPr>
              <a:t>Every Day Counts Initiative</a:t>
            </a:r>
            <a:br>
              <a:rPr lang="en-US" sz="3200" i="1" dirty="0">
                <a:latin typeface="Verdana" pitchFamily="34" charset="0"/>
                <a:ea typeface="Verdana" pitchFamily="34" charset="0"/>
                <a:cs typeface="Verdana" pitchFamily="34" charset="0"/>
              </a:rPr>
            </a:br>
            <a:r>
              <a:rPr lang="en-US" sz="3200" i="1" dirty="0">
                <a:latin typeface="Verdana" pitchFamily="34" charset="0"/>
                <a:ea typeface="Verdana" pitchFamily="34" charset="0"/>
                <a:cs typeface="Verdana" pitchFamily="34" charset="0"/>
              </a:rPr>
              <a:t>for 3D Engineered Models</a:t>
            </a:r>
            <a:br>
              <a:rPr lang="en-US" sz="3600" i="1" dirty="0">
                <a:latin typeface="Verdana" pitchFamily="34" charset="0"/>
                <a:ea typeface="Verdana" pitchFamily="34" charset="0"/>
                <a:cs typeface="Verdana" pitchFamily="34" charset="0"/>
              </a:rPr>
            </a:br>
            <a:r>
              <a:rPr lang="en-US" sz="2400" b="0" dirty="0">
                <a:latin typeface="Verdana" pitchFamily="34" charset="0"/>
                <a:ea typeface="Verdana" pitchFamily="34" charset="0"/>
                <a:cs typeface="Verdana" pitchFamily="34" charset="0"/>
              </a:rPr>
              <a:t>Mark McCloud, CADD and Mapping Services</a:t>
            </a:r>
            <a:endParaRPr lang="en-US" sz="2800" b="0" spc="6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6409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normAutofit/>
          </a:bodyPr>
          <a:lstStyle/>
          <a:p>
            <a:r>
              <a:rPr lang="en-US"/>
              <a:t>CADD Services - Consultant Users Group Meeting</a:t>
            </a:r>
            <a:endParaRPr lang="en-US" dirty="0"/>
          </a:p>
        </p:txBody>
      </p:sp>
      <p:sp>
        <p:nvSpPr>
          <p:cNvPr id="5" name="Title 8"/>
          <p:cNvSpPr>
            <a:spLocks noGrp="1"/>
          </p:cNvSpPr>
          <p:nvPr>
            <p:ph type="title"/>
          </p:nvPr>
        </p:nvSpPr>
        <p:spPr>
          <a:xfrm>
            <a:off x="152400" y="152400"/>
            <a:ext cx="8839200" cy="1219200"/>
          </a:xfrm>
        </p:spPr>
        <p:txBody>
          <a:bodyPr/>
          <a:lstStyle/>
          <a:p>
            <a:r>
              <a:rPr lang="en-US" sz="2400" dirty="0" err="1">
                <a:ea typeface="Verdana" panose="020B0604030504040204" pitchFamily="34" charset="0"/>
                <a:cs typeface="Verdana" panose="020B0604030504040204" pitchFamily="34" charset="0"/>
              </a:rPr>
              <a:t>FHWA</a:t>
            </a:r>
            <a:r>
              <a:rPr lang="en-US" sz="2400" dirty="0">
                <a:ea typeface="Verdana" panose="020B0604030504040204" pitchFamily="34" charset="0"/>
                <a:cs typeface="Verdana" panose="020B0604030504040204" pitchFamily="34" charset="0"/>
              </a:rPr>
              <a:t> Every Day Counts</a:t>
            </a:r>
            <a:br>
              <a:rPr lang="en-US" sz="2400" dirty="0">
                <a:ea typeface="Verdana" panose="020B0604030504040204" pitchFamily="34" charset="0"/>
                <a:cs typeface="Verdana" panose="020B0604030504040204" pitchFamily="34" charset="0"/>
              </a:rPr>
            </a:br>
            <a:r>
              <a:rPr lang="en-US" sz="2400" dirty="0">
                <a:ea typeface="Verdana" panose="020B0604030504040204" pitchFamily="34" charset="0"/>
                <a:cs typeface="Verdana" panose="020B0604030504040204" pitchFamily="34" charset="0"/>
              </a:rPr>
              <a:t>Initiative for 3D Engineered Models</a:t>
            </a:r>
            <a:br>
              <a:rPr lang="en-US" sz="2400" b="0" u="sng" dirty="0">
                <a:ea typeface="Verdana" panose="020B0604030504040204" pitchFamily="34" charset="0"/>
                <a:cs typeface="Verdana" panose="020B0604030504040204" pitchFamily="34" charset="0"/>
              </a:rPr>
            </a:br>
            <a:r>
              <a:rPr lang="en-US" sz="1800" b="0" dirty="0">
                <a:latin typeface="+mn-lt"/>
              </a:rPr>
              <a:t>Develop tools and workflows in CADD to create 3D engineering models to be used with automated machine guidance (AMG), for use in earthmoving equipment.</a:t>
            </a:r>
          </a:p>
        </p:txBody>
      </p:sp>
      <p:pic>
        <p:nvPicPr>
          <p:cNvPr id="1026" name="Picture 1" descr="image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523999"/>
            <a:ext cx="4876800" cy="293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 descr="image0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962400"/>
            <a:ext cx="34374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image0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1114" y="2209800"/>
            <a:ext cx="5027314" cy="300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419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76200"/>
            <a:ext cx="8229600" cy="914400"/>
          </a:xfrm>
        </p:spPr>
        <p:txBody>
          <a:bodyPr/>
          <a:lstStyle/>
          <a:p>
            <a:r>
              <a:rPr lang="en-US" sz="2800" u="sng" dirty="0"/>
              <a:t>EDC Initiative for 3D Engineered Models</a:t>
            </a:r>
            <a:endParaRPr lang="en-US" sz="2400" u="sng" spc="600" dirty="0"/>
          </a:p>
        </p:txBody>
      </p:sp>
      <p:sp>
        <p:nvSpPr>
          <p:cNvPr id="10" name="Content Placeholder 9"/>
          <p:cNvSpPr>
            <a:spLocks noGrp="1"/>
          </p:cNvSpPr>
          <p:nvPr>
            <p:ph idx="1"/>
          </p:nvPr>
        </p:nvSpPr>
        <p:spPr>
          <a:xfrm>
            <a:off x="457200" y="914400"/>
            <a:ext cx="8229600" cy="5105400"/>
          </a:xfrm>
        </p:spPr>
        <p:txBody>
          <a:bodyPr/>
          <a:lstStyle/>
          <a:p>
            <a:r>
              <a:rPr lang="en-US" sz="2400" i="1" dirty="0"/>
              <a:t>March, 2014</a:t>
            </a:r>
          </a:p>
          <a:p>
            <a:pPr lvl="1"/>
            <a:r>
              <a:rPr lang="en-US" sz="1800" dirty="0"/>
              <a:t>FRA-71-5.29 (PID: 84868) Project Selected</a:t>
            </a:r>
          </a:p>
          <a:p>
            <a:pPr lvl="1"/>
            <a:r>
              <a:rPr lang="en-US" sz="1800" dirty="0"/>
              <a:t>Consultant - E.L. Robinson Engineering</a:t>
            </a:r>
          </a:p>
          <a:p>
            <a:pPr lvl="1"/>
            <a:r>
              <a:rPr lang="en-US" sz="1800" dirty="0"/>
              <a:t>Bentley SELECTseries 3 with OpenRoads Technology not Ready</a:t>
            </a:r>
          </a:p>
          <a:p>
            <a:pPr lvl="1"/>
            <a:r>
              <a:rPr lang="en-US" sz="1800" dirty="0"/>
              <a:t>Based on current technology from GEOPAK SELECTseries 2</a:t>
            </a:r>
          </a:p>
          <a:p>
            <a:pPr lvl="1"/>
            <a:r>
              <a:rPr lang="en-US" sz="1800" dirty="0"/>
              <a:t>Basic workflow concept for corridor modeling and roadway design will move forward into GEOPAK SELECTseries 3 with OpenRoads Technology</a:t>
            </a:r>
          </a:p>
          <a:p>
            <a:r>
              <a:rPr lang="en-US" sz="2400" i="1" dirty="0"/>
              <a:t>August, 2014</a:t>
            </a:r>
          </a:p>
          <a:p>
            <a:pPr lvl="1"/>
            <a:r>
              <a:rPr lang="en-US" sz="1800" dirty="0"/>
              <a:t>Generate List of Electronic Deliverables</a:t>
            </a:r>
          </a:p>
          <a:p>
            <a:pPr lvl="1"/>
            <a:r>
              <a:rPr lang="en-US" sz="1800" dirty="0"/>
              <a:t>3D Triangles, 3D Linestrings, LandXML Surfaces, Bentley i-Model</a:t>
            </a:r>
          </a:p>
          <a:p>
            <a:pPr lvl="1"/>
            <a:r>
              <a:rPr lang="en-US" sz="1800" dirty="0"/>
              <a:t>Contractor - Shelly and Sands</a:t>
            </a:r>
          </a:p>
          <a:p>
            <a:pPr lvl="1"/>
            <a:r>
              <a:rPr lang="en-US" sz="1800" dirty="0"/>
              <a:t>Contractor - </a:t>
            </a:r>
            <a:r>
              <a:rPr lang="en-US" sz="1800" dirty="0" err="1"/>
              <a:t>Kokosing</a:t>
            </a:r>
            <a:r>
              <a:rPr lang="en-US" sz="1800" dirty="0"/>
              <a:t> Construction</a:t>
            </a:r>
          </a:p>
          <a:p>
            <a:pPr lvl="1"/>
            <a:r>
              <a:rPr lang="en-US" sz="1800" dirty="0"/>
              <a:t>Contractor - Great Lakes Construction</a:t>
            </a:r>
          </a:p>
        </p:txBody>
      </p:sp>
      <p:sp>
        <p:nvSpPr>
          <p:cNvPr id="4" name="Footer Placeholder 3"/>
          <p:cNvSpPr>
            <a:spLocks noGrp="1"/>
          </p:cNvSpPr>
          <p:nvPr>
            <p:ph type="ftr" sz="quarter" idx="3"/>
          </p:nvPr>
        </p:nvSpPr>
        <p:spPr/>
        <p:txBody>
          <a:bodyPr>
            <a:normAutofit/>
          </a:bodyPr>
          <a:lstStyle/>
          <a:p>
            <a:r>
              <a:rPr lang="en-US"/>
              <a:t>CADD Services - Consultant Users Group Meeting</a:t>
            </a:r>
            <a:endParaRPr lang="en-US" dirty="0"/>
          </a:p>
        </p:txBody>
      </p:sp>
    </p:spTree>
    <p:extLst>
      <p:ext uri="{BB962C8B-B14F-4D97-AF65-F5344CB8AC3E}">
        <p14:creationId xmlns:p14="http://schemas.microsoft.com/office/powerpoint/2010/main" val="255531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6" end="6"/>
                                            </p:txEl>
                                          </p:spTgt>
                                        </p:tgtEl>
                                        <p:attrNameLst>
                                          <p:attrName>style.visibility</p:attrName>
                                        </p:attrNameLst>
                                      </p:cBhvr>
                                      <p:to>
                                        <p:strVal val="visible"/>
                                      </p:to>
                                    </p:set>
                                    <p:animEffect transition="in" filter="fade">
                                      <p:cBhvr>
                                        <p:cTn id="7" dur="500"/>
                                        <p:tgtEl>
                                          <p:spTgt spid="10">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7" end="7"/>
                                            </p:txEl>
                                          </p:spTgt>
                                        </p:tgtEl>
                                        <p:attrNameLst>
                                          <p:attrName>style.visibility</p:attrName>
                                        </p:attrNameLst>
                                      </p:cBhvr>
                                      <p:to>
                                        <p:strVal val="visible"/>
                                      </p:to>
                                    </p:set>
                                    <p:animEffect transition="in" filter="fade">
                                      <p:cBhvr>
                                        <p:cTn id="10" dur="500"/>
                                        <p:tgtEl>
                                          <p:spTgt spid="10">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8" end="8"/>
                                            </p:txEl>
                                          </p:spTgt>
                                        </p:tgtEl>
                                        <p:attrNameLst>
                                          <p:attrName>style.visibility</p:attrName>
                                        </p:attrNameLst>
                                      </p:cBhvr>
                                      <p:to>
                                        <p:strVal val="visible"/>
                                      </p:to>
                                    </p:set>
                                    <p:animEffect transition="in" filter="fade">
                                      <p:cBhvr>
                                        <p:cTn id="13" dur="500"/>
                                        <p:tgtEl>
                                          <p:spTgt spid="10">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9" end="9"/>
                                            </p:txEl>
                                          </p:spTgt>
                                        </p:tgtEl>
                                        <p:attrNameLst>
                                          <p:attrName>style.visibility</p:attrName>
                                        </p:attrNameLst>
                                      </p:cBhvr>
                                      <p:to>
                                        <p:strVal val="visible"/>
                                      </p:to>
                                    </p:set>
                                    <p:animEffect transition="in" filter="fade">
                                      <p:cBhvr>
                                        <p:cTn id="16" dur="500"/>
                                        <p:tgtEl>
                                          <p:spTgt spid="10">
                                            <p:txEl>
                                              <p:pRg st="9" end="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10" end="10"/>
                                            </p:txEl>
                                          </p:spTgt>
                                        </p:tgtEl>
                                        <p:attrNameLst>
                                          <p:attrName>style.visibility</p:attrName>
                                        </p:attrNameLst>
                                      </p:cBhvr>
                                      <p:to>
                                        <p:strVal val="visible"/>
                                      </p:to>
                                    </p:set>
                                    <p:animEffect transition="in" filter="fade">
                                      <p:cBhvr>
                                        <p:cTn id="19" dur="500"/>
                                        <p:tgtEl>
                                          <p:spTgt spid="10">
                                            <p:txEl>
                                              <p:pRg st="10" end="1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xEl>
                                              <p:pRg st="11" end="11"/>
                                            </p:txEl>
                                          </p:spTgt>
                                        </p:tgtEl>
                                        <p:attrNameLst>
                                          <p:attrName>style.visibility</p:attrName>
                                        </p:attrNameLst>
                                      </p:cBhvr>
                                      <p:to>
                                        <p:strVal val="visible"/>
                                      </p:to>
                                    </p:set>
                                    <p:animEffect transition="in" filter="fade">
                                      <p:cBhvr>
                                        <p:cTn id="22"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76200"/>
            <a:ext cx="8229600" cy="914400"/>
          </a:xfrm>
        </p:spPr>
        <p:txBody>
          <a:bodyPr/>
          <a:lstStyle/>
          <a:p>
            <a:r>
              <a:rPr lang="en-US" sz="2800" u="sng" dirty="0"/>
              <a:t>EDC Initiative for 3D Engineered Models</a:t>
            </a:r>
            <a:endParaRPr lang="en-US" sz="2400" u="sng" spc="600" dirty="0"/>
          </a:p>
        </p:txBody>
      </p:sp>
      <p:sp>
        <p:nvSpPr>
          <p:cNvPr id="10" name="Content Placeholder 9"/>
          <p:cNvSpPr>
            <a:spLocks noGrp="1"/>
          </p:cNvSpPr>
          <p:nvPr>
            <p:ph idx="1"/>
          </p:nvPr>
        </p:nvSpPr>
        <p:spPr>
          <a:xfrm>
            <a:off x="457200" y="914400"/>
            <a:ext cx="8229600" cy="5105400"/>
          </a:xfrm>
        </p:spPr>
        <p:txBody>
          <a:bodyPr/>
          <a:lstStyle/>
          <a:p>
            <a:r>
              <a:rPr lang="en-US" sz="2400" i="1" dirty="0"/>
              <a:t>December, 2014</a:t>
            </a:r>
          </a:p>
          <a:p>
            <a:pPr lvl="1"/>
            <a:r>
              <a:rPr lang="en-US" sz="1800" dirty="0"/>
              <a:t>FRA-71-5.29 (PID: 84868) Final Tracings</a:t>
            </a:r>
          </a:p>
          <a:p>
            <a:pPr lvl="1"/>
            <a:r>
              <a:rPr lang="en-US" sz="1800" dirty="0"/>
              <a:t>670 Plan Sheets</a:t>
            </a:r>
          </a:p>
          <a:p>
            <a:pPr lvl="1"/>
            <a:r>
              <a:rPr lang="en-US" sz="1800" dirty="0"/>
              <a:t>Coordinate with Consultant to Submit Listed Electronic Deliverables</a:t>
            </a:r>
          </a:p>
          <a:p>
            <a:r>
              <a:rPr lang="en-US" sz="2400" i="1" dirty="0"/>
              <a:t>February, 2015</a:t>
            </a:r>
          </a:p>
          <a:p>
            <a:pPr lvl="1"/>
            <a:r>
              <a:rPr lang="en-US" sz="1800" dirty="0"/>
              <a:t>Consultant Delivered 3D Model for FRA-71-5.29 (PID: 84868)</a:t>
            </a:r>
          </a:p>
          <a:p>
            <a:pPr lvl="1"/>
            <a:r>
              <a:rPr lang="en-US" sz="1800" dirty="0"/>
              <a:t>ODOT to Start 3D Model Review</a:t>
            </a:r>
          </a:p>
          <a:p>
            <a:r>
              <a:rPr lang="en-US" sz="2400" i="1" dirty="0"/>
              <a:t>July, 2015</a:t>
            </a:r>
          </a:p>
          <a:p>
            <a:pPr lvl="1"/>
            <a:r>
              <a:rPr lang="en-US" sz="1800" dirty="0"/>
              <a:t>FRA-71-5.29 (PID: 84868) Project Sale Date July 16</a:t>
            </a:r>
            <a:r>
              <a:rPr lang="en-US" sz="1800" baseline="30000" dirty="0"/>
              <a:t>th</a:t>
            </a:r>
            <a:r>
              <a:rPr lang="en-US" sz="1800" dirty="0"/>
              <a:t>, 2015</a:t>
            </a:r>
          </a:p>
          <a:p>
            <a:pPr lvl="1"/>
            <a:r>
              <a:rPr lang="en-US" sz="1800" dirty="0"/>
              <a:t>3D Model to be used as Bid Document</a:t>
            </a:r>
          </a:p>
          <a:p>
            <a:pPr lvl="1"/>
            <a:r>
              <a:rPr lang="en-US" sz="1800" dirty="0"/>
              <a:t>3D Model to be the Contract Document for Earthwork Quantities</a:t>
            </a:r>
          </a:p>
          <a:p>
            <a:pPr lvl="1"/>
            <a:r>
              <a:rPr lang="en-US" sz="1800" dirty="0"/>
              <a:t>Awarded Contractor will supply 4D Modeling Schedule for Construction Phasing and Earthwork Quantities</a:t>
            </a:r>
          </a:p>
          <a:p>
            <a:pPr lvl="1"/>
            <a:r>
              <a:rPr lang="en-US" sz="1800" dirty="0"/>
              <a:t>Awarded Contractor will supply </a:t>
            </a:r>
            <a:r>
              <a:rPr lang="en-US" sz="1800" u="sng" dirty="0"/>
              <a:t>some</a:t>
            </a:r>
            <a:r>
              <a:rPr lang="en-US" sz="1800" dirty="0"/>
              <a:t> As Built Information</a:t>
            </a:r>
          </a:p>
        </p:txBody>
      </p:sp>
      <p:sp>
        <p:nvSpPr>
          <p:cNvPr id="4" name="Footer Placeholder 3"/>
          <p:cNvSpPr>
            <a:spLocks noGrp="1"/>
          </p:cNvSpPr>
          <p:nvPr>
            <p:ph type="ftr" sz="quarter" idx="3"/>
          </p:nvPr>
        </p:nvSpPr>
        <p:spPr/>
        <p:txBody>
          <a:bodyPr>
            <a:normAutofit/>
          </a:bodyPr>
          <a:lstStyle/>
          <a:p>
            <a:r>
              <a:rPr lang="en-US"/>
              <a:t>CADD Services - Consultant Users Group Meeting</a:t>
            </a:r>
            <a:endParaRPr lang="en-US" dirty="0"/>
          </a:p>
        </p:txBody>
      </p:sp>
    </p:spTree>
    <p:extLst>
      <p:ext uri="{BB962C8B-B14F-4D97-AF65-F5344CB8AC3E}">
        <p14:creationId xmlns:p14="http://schemas.microsoft.com/office/powerpoint/2010/main" val="188687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fade">
                                      <p:cBhvr>
                                        <p:cTn id="7" dur="500"/>
                                        <p:tgtEl>
                                          <p:spTgt spid="10">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5" end="5"/>
                                            </p:txEl>
                                          </p:spTgt>
                                        </p:tgtEl>
                                        <p:attrNameLst>
                                          <p:attrName>style.visibility</p:attrName>
                                        </p:attrNameLst>
                                      </p:cBhvr>
                                      <p:to>
                                        <p:strVal val="visible"/>
                                      </p:to>
                                    </p:set>
                                    <p:animEffect transition="in" filter="fade">
                                      <p:cBhvr>
                                        <p:cTn id="10" dur="500"/>
                                        <p:tgtEl>
                                          <p:spTgt spid="10">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6" end="6"/>
                                            </p:txEl>
                                          </p:spTgt>
                                        </p:tgtEl>
                                        <p:attrNameLst>
                                          <p:attrName>style.visibility</p:attrName>
                                        </p:attrNameLst>
                                      </p:cBhvr>
                                      <p:to>
                                        <p:strVal val="visible"/>
                                      </p:to>
                                    </p:set>
                                    <p:animEffect transition="in" filter="fade">
                                      <p:cBhvr>
                                        <p:cTn id="13" dur="500"/>
                                        <p:tgtEl>
                                          <p:spTgt spid="10">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xEl>
                                              <p:pRg st="7" end="7"/>
                                            </p:txEl>
                                          </p:spTgt>
                                        </p:tgtEl>
                                        <p:attrNameLst>
                                          <p:attrName>style.visibility</p:attrName>
                                        </p:attrNameLst>
                                      </p:cBhvr>
                                      <p:to>
                                        <p:strVal val="visible"/>
                                      </p:to>
                                    </p:set>
                                    <p:animEffect transition="in" filter="fade">
                                      <p:cBhvr>
                                        <p:cTn id="18" dur="500"/>
                                        <p:tgtEl>
                                          <p:spTgt spid="10">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8" end="8"/>
                                            </p:txEl>
                                          </p:spTgt>
                                        </p:tgtEl>
                                        <p:attrNameLst>
                                          <p:attrName>style.visibility</p:attrName>
                                        </p:attrNameLst>
                                      </p:cBhvr>
                                      <p:to>
                                        <p:strVal val="visible"/>
                                      </p:to>
                                    </p:set>
                                    <p:animEffect transition="in" filter="fade">
                                      <p:cBhvr>
                                        <p:cTn id="21" dur="500"/>
                                        <p:tgtEl>
                                          <p:spTgt spid="10">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xEl>
                                              <p:pRg st="9" end="9"/>
                                            </p:txEl>
                                          </p:spTgt>
                                        </p:tgtEl>
                                        <p:attrNameLst>
                                          <p:attrName>style.visibility</p:attrName>
                                        </p:attrNameLst>
                                      </p:cBhvr>
                                      <p:to>
                                        <p:strVal val="visible"/>
                                      </p:to>
                                    </p:set>
                                    <p:animEffect transition="in" filter="fade">
                                      <p:cBhvr>
                                        <p:cTn id="24" dur="500"/>
                                        <p:tgtEl>
                                          <p:spTgt spid="10">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animEffect transition="in" filter="fade">
                                      <p:cBhvr>
                                        <p:cTn id="27" dur="500"/>
                                        <p:tgtEl>
                                          <p:spTgt spid="10">
                                            <p:txEl>
                                              <p:pRg st="10" end="1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xEl>
                                              <p:pRg st="11" end="11"/>
                                            </p:txEl>
                                          </p:spTgt>
                                        </p:tgtEl>
                                        <p:attrNameLst>
                                          <p:attrName>style.visibility</p:attrName>
                                        </p:attrNameLst>
                                      </p:cBhvr>
                                      <p:to>
                                        <p:strVal val="visible"/>
                                      </p:to>
                                    </p:set>
                                    <p:animEffect transition="in" filter="fade">
                                      <p:cBhvr>
                                        <p:cTn id="30" dur="500"/>
                                        <p:tgtEl>
                                          <p:spTgt spid="10">
                                            <p:txEl>
                                              <p:pRg st="11" end="1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xEl>
                                              <p:pRg st="12" end="12"/>
                                            </p:txEl>
                                          </p:spTgt>
                                        </p:tgtEl>
                                        <p:attrNameLst>
                                          <p:attrName>style.visibility</p:attrName>
                                        </p:attrNameLst>
                                      </p:cBhvr>
                                      <p:to>
                                        <p:strVal val="visible"/>
                                      </p:to>
                                    </p:set>
                                    <p:animEffect transition="in" filter="fade">
                                      <p:cBhvr>
                                        <p:cTn id="33" dur="500"/>
                                        <p:tgtEl>
                                          <p:spTgt spid="1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76200"/>
            <a:ext cx="8229600" cy="914400"/>
          </a:xfrm>
        </p:spPr>
        <p:txBody>
          <a:bodyPr/>
          <a:lstStyle/>
          <a:p>
            <a:r>
              <a:rPr lang="en-US" sz="2800" u="sng" dirty="0"/>
              <a:t>EDC Initiative for 3D Engineered Models</a:t>
            </a:r>
            <a:endParaRPr lang="en-US" sz="2400" u="sng" spc="600" dirty="0"/>
          </a:p>
        </p:txBody>
      </p:sp>
      <p:sp>
        <p:nvSpPr>
          <p:cNvPr id="10" name="Content Placeholder 9"/>
          <p:cNvSpPr>
            <a:spLocks noGrp="1"/>
          </p:cNvSpPr>
          <p:nvPr>
            <p:ph idx="1"/>
          </p:nvPr>
        </p:nvSpPr>
        <p:spPr>
          <a:xfrm>
            <a:off x="457200" y="914400"/>
            <a:ext cx="8229600" cy="5105400"/>
          </a:xfrm>
        </p:spPr>
        <p:txBody>
          <a:bodyPr/>
          <a:lstStyle/>
          <a:p>
            <a:r>
              <a:rPr lang="en-US" sz="2400" i="1" dirty="0"/>
              <a:t>ODOT’s Implementation Plan to Support 3D Models</a:t>
            </a:r>
          </a:p>
          <a:p>
            <a:pPr lvl="1"/>
            <a:r>
              <a:rPr lang="en-US" sz="2000" dirty="0"/>
              <a:t>March, 2014</a:t>
            </a:r>
          </a:p>
          <a:p>
            <a:pPr lvl="2"/>
            <a:r>
              <a:rPr lang="en-US" sz="1800" i="1" dirty="0"/>
              <a:t>Survey Staff Trained in GEOPAK Survey SELECTseries 3</a:t>
            </a:r>
          </a:p>
          <a:p>
            <a:pPr lvl="2"/>
            <a:r>
              <a:rPr lang="en-US" sz="1800" i="1" dirty="0"/>
              <a:t>District Survey Departments Upgraded to SELECTseries 3</a:t>
            </a:r>
          </a:p>
          <a:p>
            <a:pPr lvl="2"/>
            <a:r>
              <a:rPr lang="en-US" sz="1800" i="1" dirty="0"/>
              <a:t>First DOT to Implement GEOPAK Survey SELECTseries 3</a:t>
            </a:r>
            <a:endParaRPr lang="en-US" sz="1600" i="1" dirty="0"/>
          </a:p>
          <a:p>
            <a:pPr lvl="1"/>
            <a:r>
              <a:rPr lang="en-US" sz="2000" dirty="0"/>
              <a:t>October, 2014</a:t>
            </a:r>
          </a:p>
          <a:p>
            <a:pPr lvl="2"/>
            <a:r>
              <a:rPr lang="en-US" sz="1800" i="1" dirty="0"/>
              <a:t>Preliminary release of MicroStation/GEOPAK SELECTseries 3 CADD Standards</a:t>
            </a:r>
          </a:p>
          <a:p>
            <a:pPr lvl="2"/>
            <a:r>
              <a:rPr lang="en-US" sz="1800" i="1" dirty="0"/>
              <a:t>OTEC Presentation</a:t>
            </a:r>
          </a:p>
          <a:p>
            <a:pPr lvl="2"/>
            <a:r>
              <a:rPr lang="en-US" sz="1800" i="1" dirty="0"/>
              <a:t>Gather Feedback from Districts and Consultants</a:t>
            </a:r>
          </a:p>
          <a:p>
            <a:pPr lvl="1"/>
            <a:r>
              <a:rPr lang="en-US" sz="2000" dirty="0"/>
              <a:t>February - March, 2015</a:t>
            </a:r>
          </a:p>
          <a:p>
            <a:pPr lvl="2"/>
            <a:r>
              <a:rPr lang="en-US" sz="1800" i="1" dirty="0"/>
              <a:t>Select group of ODOT designers to receive GEOPAK SELECTseries 4 training and coordinate testing among districts</a:t>
            </a:r>
          </a:p>
          <a:p>
            <a:pPr lvl="2"/>
            <a:r>
              <a:rPr lang="en-US" sz="1800" i="1" dirty="0"/>
              <a:t>GEOPAK SELECTseries 4 First Look Class Scheduled Next Week</a:t>
            </a:r>
          </a:p>
          <a:p>
            <a:pPr lvl="2"/>
            <a:r>
              <a:rPr lang="en-US" sz="1800" i="1" dirty="0"/>
              <a:t>Gather Feedback from Districts and Consultants</a:t>
            </a:r>
          </a:p>
        </p:txBody>
      </p:sp>
      <p:sp>
        <p:nvSpPr>
          <p:cNvPr id="4" name="Footer Placeholder 3"/>
          <p:cNvSpPr>
            <a:spLocks noGrp="1"/>
          </p:cNvSpPr>
          <p:nvPr>
            <p:ph type="ftr" sz="quarter" idx="3"/>
          </p:nvPr>
        </p:nvSpPr>
        <p:spPr/>
        <p:txBody>
          <a:bodyPr>
            <a:normAutofit/>
          </a:bodyPr>
          <a:lstStyle/>
          <a:p>
            <a:r>
              <a:rPr lang="en-US"/>
              <a:t>CADD Services - Consultant Users Group Meeting</a:t>
            </a:r>
            <a:endParaRPr lang="en-US" dirty="0"/>
          </a:p>
        </p:txBody>
      </p:sp>
    </p:spTree>
    <p:extLst>
      <p:ext uri="{BB962C8B-B14F-4D97-AF65-F5344CB8AC3E}">
        <p14:creationId xmlns:p14="http://schemas.microsoft.com/office/powerpoint/2010/main" val="423352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500"/>
                                        <p:tgtEl>
                                          <p:spTgt spid="10">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fade">
                                      <p:cBhvr>
                                        <p:cTn id="13" dur="500"/>
                                        <p:tgtEl>
                                          <p:spTgt spid="10">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Effect transition="in" filter="fade">
                                      <p:cBhvr>
                                        <p:cTn id="16" dur="500"/>
                                        <p:tgtEl>
                                          <p:spTgt spid="10">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animEffect transition="in" filter="fade">
                                      <p:cBhvr>
                                        <p:cTn id="21" dur="500"/>
                                        <p:tgtEl>
                                          <p:spTgt spid="10">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xEl>
                                              <p:pRg st="6" end="6"/>
                                            </p:txEl>
                                          </p:spTgt>
                                        </p:tgtEl>
                                        <p:attrNameLst>
                                          <p:attrName>style.visibility</p:attrName>
                                        </p:attrNameLst>
                                      </p:cBhvr>
                                      <p:to>
                                        <p:strVal val="visible"/>
                                      </p:to>
                                    </p:set>
                                    <p:animEffect transition="in" filter="fade">
                                      <p:cBhvr>
                                        <p:cTn id="24" dur="500"/>
                                        <p:tgtEl>
                                          <p:spTgt spid="10">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animEffect transition="in" filter="fade">
                                      <p:cBhvr>
                                        <p:cTn id="27" dur="500"/>
                                        <p:tgtEl>
                                          <p:spTgt spid="10">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xEl>
                                              <p:pRg st="8" end="8"/>
                                            </p:txEl>
                                          </p:spTgt>
                                        </p:tgtEl>
                                        <p:attrNameLst>
                                          <p:attrName>style.visibility</p:attrName>
                                        </p:attrNameLst>
                                      </p:cBhvr>
                                      <p:to>
                                        <p:strVal val="visible"/>
                                      </p:to>
                                    </p:set>
                                    <p:animEffect transition="in" filter="fade">
                                      <p:cBhvr>
                                        <p:cTn id="30" dur="500"/>
                                        <p:tgtEl>
                                          <p:spTgt spid="10">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xEl>
                                              <p:pRg st="9" end="9"/>
                                            </p:txEl>
                                          </p:spTgt>
                                        </p:tgtEl>
                                        <p:attrNameLst>
                                          <p:attrName>style.visibility</p:attrName>
                                        </p:attrNameLst>
                                      </p:cBhvr>
                                      <p:to>
                                        <p:strVal val="visible"/>
                                      </p:to>
                                    </p:set>
                                    <p:animEffect transition="in" filter="fade">
                                      <p:cBhvr>
                                        <p:cTn id="35" dur="500"/>
                                        <p:tgtEl>
                                          <p:spTgt spid="10">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xEl>
                                              <p:pRg st="10" end="10"/>
                                            </p:txEl>
                                          </p:spTgt>
                                        </p:tgtEl>
                                        <p:attrNameLst>
                                          <p:attrName>style.visibility</p:attrName>
                                        </p:attrNameLst>
                                      </p:cBhvr>
                                      <p:to>
                                        <p:strVal val="visible"/>
                                      </p:to>
                                    </p:set>
                                    <p:animEffect transition="in" filter="fade">
                                      <p:cBhvr>
                                        <p:cTn id="38" dur="500"/>
                                        <p:tgtEl>
                                          <p:spTgt spid="10">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xEl>
                                              <p:pRg st="11" end="11"/>
                                            </p:txEl>
                                          </p:spTgt>
                                        </p:tgtEl>
                                        <p:attrNameLst>
                                          <p:attrName>style.visibility</p:attrName>
                                        </p:attrNameLst>
                                      </p:cBhvr>
                                      <p:to>
                                        <p:strVal val="visible"/>
                                      </p:to>
                                    </p:set>
                                    <p:animEffect transition="in" filter="fade">
                                      <p:cBhvr>
                                        <p:cTn id="41" dur="500"/>
                                        <p:tgtEl>
                                          <p:spTgt spid="10">
                                            <p:txEl>
                                              <p:pRg st="11" end="11"/>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xEl>
                                              <p:pRg st="12" end="12"/>
                                            </p:txEl>
                                          </p:spTgt>
                                        </p:tgtEl>
                                        <p:attrNameLst>
                                          <p:attrName>style.visibility</p:attrName>
                                        </p:attrNameLst>
                                      </p:cBhvr>
                                      <p:to>
                                        <p:strVal val="visible"/>
                                      </p:to>
                                    </p:set>
                                    <p:animEffect transition="in" filter="fade">
                                      <p:cBhvr>
                                        <p:cTn id="44" dur="500"/>
                                        <p:tgtEl>
                                          <p:spTgt spid="1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76200"/>
            <a:ext cx="8229600" cy="914400"/>
          </a:xfrm>
        </p:spPr>
        <p:txBody>
          <a:bodyPr/>
          <a:lstStyle/>
          <a:p>
            <a:r>
              <a:rPr lang="en-US" sz="2800" u="sng" dirty="0"/>
              <a:t>EDC Initiative for 3D Engineered Models</a:t>
            </a:r>
            <a:endParaRPr lang="en-US" sz="2400" u="sng" spc="600" dirty="0"/>
          </a:p>
        </p:txBody>
      </p:sp>
      <p:sp>
        <p:nvSpPr>
          <p:cNvPr id="10" name="Content Placeholder 9"/>
          <p:cNvSpPr>
            <a:spLocks noGrp="1"/>
          </p:cNvSpPr>
          <p:nvPr>
            <p:ph idx="1"/>
          </p:nvPr>
        </p:nvSpPr>
        <p:spPr>
          <a:xfrm>
            <a:off x="457200" y="914400"/>
            <a:ext cx="8229600" cy="5105400"/>
          </a:xfrm>
        </p:spPr>
        <p:txBody>
          <a:bodyPr/>
          <a:lstStyle/>
          <a:p>
            <a:r>
              <a:rPr lang="en-US" sz="2400" i="1" dirty="0"/>
              <a:t>ODOT’s Implementation Plan to Support 3D Models</a:t>
            </a:r>
          </a:p>
          <a:p>
            <a:pPr lvl="1"/>
            <a:r>
              <a:rPr lang="en-US" sz="2000" dirty="0"/>
              <a:t>January - May, 2015</a:t>
            </a:r>
          </a:p>
          <a:p>
            <a:pPr lvl="2"/>
            <a:r>
              <a:rPr lang="en-US" sz="1800" i="1" dirty="0"/>
              <a:t>GEOPAK SELECTseries 4 Testing</a:t>
            </a:r>
          </a:p>
          <a:p>
            <a:pPr lvl="2"/>
            <a:r>
              <a:rPr lang="en-US" sz="1800" i="1" dirty="0"/>
              <a:t>CADD Standards Updates (Files, Manuals, Training Materials)</a:t>
            </a:r>
          </a:p>
          <a:p>
            <a:pPr lvl="2"/>
            <a:r>
              <a:rPr lang="en-US" sz="1800" i="1" dirty="0"/>
              <a:t>Development District Training Schedule for SELECTseries 4</a:t>
            </a:r>
          </a:p>
          <a:p>
            <a:pPr lvl="2"/>
            <a:r>
              <a:rPr lang="en-US" sz="1800" i="1" dirty="0"/>
              <a:t>Possible Project Scoping Process for Receiving 3D Models</a:t>
            </a:r>
          </a:p>
          <a:p>
            <a:pPr lvl="2"/>
            <a:r>
              <a:rPr lang="en-US" sz="1800" i="1" dirty="0"/>
              <a:t>Possible Plan Note(s) for 3D Models</a:t>
            </a:r>
          </a:p>
          <a:p>
            <a:pPr lvl="2"/>
            <a:r>
              <a:rPr lang="en-US" sz="1800" i="1" dirty="0"/>
              <a:t>Lockdown Deliverables for 3D Models</a:t>
            </a:r>
          </a:p>
          <a:p>
            <a:pPr lvl="1"/>
            <a:r>
              <a:rPr lang="en-US" sz="2000" dirty="0"/>
              <a:t>May - June, 2015</a:t>
            </a:r>
          </a:p>
          <a:p>
            <a:pPr lvl="2"/>
            <a:r>
              <a:rPr lang="en-US" sz="1800" i="1" dirty="0"/>
              <a:t>Statewide CADD Desktop Purchase (HP Z230 Workstations)</a:t>
            </a:r>
          </a:p>
          <a:p>
            <a:pPr lvl="2"/>
            <a:r>
              <a:rPr lang="en-US" sz="1800" i="1" dirty="0"/>
              <a:t>Standard CADD Software Build Developed and Deployed on new Desktops</a:t>
            </a:r>
          </a:p>
          <a:p>
            <a:pPr lvl="2"/>
            <a:r>
              <a:rPr lang="en-US" sz="1800" i="1" dirty="0"/>
              <a:t>MicroStation SELECTseries 3</a:t>
            </a:r>
          </a:p>
          <a:p>
            <a:pPr lvl="2"/>
            <a:r>
              <a:rPr lang="en-US" sz="1800" i="1" dirty="0"/>
              <a:t>GEOPAK SELECTseries 4</a:t>
            </a:r>
          </a:p>
        </p:txBody>
      </p:sp>
      <p:sp>
        <p:nvSpPr>
          <p:cNvPr id="4" name="Footer Placeholder 3"/>
          <p:cNvSpPr>
            <a:spLocks noGrp="1"/>
          </p:cNvSpPr>
          <p:nvPr>
            <p:ph type="ftr" sz="quarter" idx="3"/>
          </p:nvPr>
        </p:nvSpPr>
        <p:spPr/>
        <p:txBody>
          <a:bodyPr>
            <a:normAutofit/>
          </a:bodyPr>
          <a:lstStyle/>
          <a:p>
            <a:r>
              <a:rPr lang="en-US"/>
              <a:t>CADD Services - Consultant Users Group Meeting</a:t>
            </a:r>
            <a:endParaRPr lang="en-US" dirty="0"/>
          </a:p>
        </p:txBody>
      </p:sp>
    </p:spTree>
    <p:extLst>
      <p:ext uri="{BB962C8B-B14F-4D97-AF65-F5344CB8AC3E}">
        <p14:creationId xmlns:p14="http://schemas.microsoft.com/office/powerpoint/2010/main" val="258657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8" end="8"/>
                                            </p:txEl>
                                          </p:spTgt>
                                        </p:tgtEl>
                                        <p:attrNameLst>
                                          <p:attrName>style.visibility</p:attrName>
                                        </p:attrNameLst>
                                      </p:cBhvr>
                                      <p:to>
                                        <p:strVal val="visible"/>
                                      </p:to>
                                    </p:set>
                                    <p:animEffect transition="in" filter="fade">
                                      <p:cBhvr>
                                        <p:cTn id="7" dur="500"/>
                                        <p:tgtEl>
                                          <p:spTgt spid="10">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9" end="9"/>
                                            </p:txEl>
                                          </p:spTgt>
                                        </p:tgtEl>
                                        <p:attrNameLst>
                                          <p:attrName>style.visibility</p:attrName>
                                        </p:attrNameLst>
                                      </p:cBhvr>
                                      <p:to>
                                        <p:strVal val="visible"/>
                                      </p:to>
                                    </p:set>
                                    <p:animEffect transition="in" filter="fade">
                                      <p:cBhvr>
                                        <p:cTn id="10" dur="500"/>
                                        <p:tgtEl>
                                          <p:spTgt spid="10">
                                            <p:txEl>
                                              <p:pRg st="9" end="9"/>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10" end="10"/>
                                            </p:txEl>
                                          </p:spTgt>
                                        </p:tgtEl>
                                        <p:attrNameLst>
                                          <p:attrName>style.visibility</p:attrName>
                                        </p:attrNameLst>
                                      </p:cBhvr>
                                      <p:to>
                                        <p:strVal val="visible"/>
                                      </p:to>
                                    </p:set>
                                    <p:animEffect transition="in" filter="fade">
                                      <p:cBhvr>
                                        <p:cTn id="13" dur="500"/>
                                        <p:tgtEl>
                                          <p:spTgt spid="10">
                                            <p:txEl>
                                              <p:pRg st="10" end="1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11" end="11"/>
                                            </p:txEl>
                                          </p:spTgt>
                                        </p:tgtEl>
                                        <p:attrNameLst>
                                          <p:attrName>style.visibility</p:attrName>
                                        </p:attrNameLst>
                                      </p:cBhvr>
                                      <p:to>
                                        <p:strVal val="visible"/>
                                      </p:to>
                                    </p:set>
                                    <p:animEffect transition="in" filter="fade">
                                      <p:cBhvr>
                                        <p:cTn id="16" dur="500"/>
                                        <p:tgtEl>
                                          <p:spTgt spid="10">
                                            <p:txEl>
                                              <p:pRg st="11" end="1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12" end="12"/>
                                            </p:txEl>
                                          </p:spTgt>
                                        </p:tgtEl>
                                        <p:attrNameLst>
                                          <p:attrName>style.visibility</p:attrName>
                                        </p:attrNameLst>
                                      </p:cBhvr>
                                      <p:to>
                                        <p:strVal val="visible"/>
                                      </p:to>
                                    </p:set>
                                    <p:animEffect transition="in" filter="fade">
                                      <p:cBhvr>
                                        <p:cTn id="19" dur="500"/>
                                        <p:tgtEl>
                                          <p:spTgt spid="1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76200"/>
            <a:ext cx="8229600" cy="914400"/>
          </a:xfrm>
        </p:spPr>
        <p:txBody>
          <a:bodyPr/>
          <a:lstStyle/>
          <a:p>
            <a:r>
              <a:rPr lang="en-US" sz="2800" u="sng" dirty="0"/>
              <a:t>EDC Initiative for 3D Engineered Models</a:t>
            </a:r>
            <a:endParaRPr lang="en-US" sz="2400" u="sng" spc="600" dirty="0"/>
          </a:p>
        </p:txBody>
      </p:sp>
      <p:sp>
        <p:nvSpPr>
          <p:cNvPr id="10" name="Content Placeholder 9"/>
          <p:cNvSpPr>
            <a:spLocks noGrp="1"/>
          </p:cNvSpPr>
          <p:nvPr>
            <p:ph idx="1"/>
          </p:nvPr>
        </p:nvSpPr>
        <p:spPr>
          <a:xfrm>
            <a:off x="457200" y="914400"/>
            <a:ext cx="8229600" cy="5105400"/>
          </a:xfrm>
        </p:spPr>
        <p:txBody>
          <a:bodyPr/>
          <a:lstStyle/>
          <a:p>
            <a:r>
              <a:rPr lang="en-US" sz="2400" i="1" dirty="0"/>
              <a:t>ODOT’s Implementation Plan to Support 3D Models</a:t>
            </a:r>
          </a:p>
          <a:p>
            <a:pPr lvl="1"/>
            <a:r>
              <a:rPr lang="en-US" sz="2000" dirty="0"/>
              <a:t>June - September, 2015</a:t>
            </a:r>
          </a:p>
          <a:p>
            <a:pPr lvl="2"/>
            <a:r>
              <a:rPr lang="en-US" sz="1800" i="1" dirty="0"/>
              <a:t>Begin Full Implementation and Training of SELECTseries 4</a:t>
            </a:r>
          </a:p>
          <a:p>
            <a:pPr lvl="2"/>
            <a:r>
              <a:rPr lang="en-US" sz="1800" i="1" dirty="0"/>
              <a:t>1 - 2 Weeks Per District for Onsite Training</a:t>
            </a:r>
          </a:p>
          <a:p>
            <a:pPr lvl="2"/>
            <a:r>
              <a:rPr lang="en-US" sz="1800" i="1" dirty="0"/>
              <a:t>Supplemental Online Training through Bentley LEARN</a:t>
            </a:r>
          </a:p>
          <a:p>
            <a:pPr lvl="2"/>
            <a:r>
              <a:rPr lang="en-US" sz="1800" i="1" dirty="0"/>
              <a:t>Standardization of new Project Folder Structure and File Naming within ODOT for all new SELECTseries 4 projects</a:t>
            </a:r>
          </a:p>
          <a:p>
            <a:pPr lvl="2"/>
            <a:r>
              <a:rPr lang="en-US" sz="1800" i="1" dirty="0"/>
              <a:t>Plan dependent on Bentley’s Software Release Schedule</a:t>
            </a:r>
          </a:p>
        </p:txBody>
      </p:sp>
      <p:sp>
        <p:nvSpPr>
          <p:cNvPr id="4" name="Footer Placeholder 3"/>
          <p:cNvSpPr>
            <a:spLocks noGrp="1"/>
          </p:cNvSpPr>
          <p:nvPr>
            <p:ph type="ftr" sz="quarter" idx="3"/>
          </p:nvPr>
        </p:nvSpPr>
        <p:spPr/>
        <p:txBody>
          <a:bodyPr>
            <a:normAutofit/>
          </a:bodyPr>
          <a:lstStyle/>
          <a:p>
            <a:r>
              <a:rPr lang="en-US"/>
              <a:t>CADD Services - Consultant Users Group Meeting</a:t>
            </a:r>
            <a:endParaRPr lang="en-US" dirty="0"/>
          </a:p>
        </p:txBody>
      </p:sp>
    </p:spTree>
    <p:extLst>
      <p:ext uri="{BB962C8B-B14F-4D97-AF65-F5344CB8AC3E}">
        <p14:creationId xmlns:p14="http://schemas.microsoft.com/office/powerpoint/2010/main" val="21915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Upcoming Bentley Civil Releases</a:t>
            </a:r>
          </a:p>
        </p:txBody>
      </p:sp>
      <p:sp>
        <p:nvSpPr>
          <p:cNvPr id="6" name="Content Placeholder 2"/>
          <p:cNvSpPr>
            <a:spLocks noGrp="1"/>
          </p:cNvSpPr>
          <p:nvPr>
            <p:ph idx="4294967295"/>
          </p:nvPr>
        </p:nvSpPr>
        <p:spPr>
          <a:xfrm>
            <a:off x="381000" y="1432840"/>
            <a:ext cx="8153400" cy="1905000"/>
          </a:xfrm>
          <a:prstGeom prst="rect">
            <a:avLst/>
          </a:prstGeom>
        </p:spPr>
        <p:txBody>
          <a:bodyPr/>
          <a:lstStyle/>
          <a:p>
            <a:r>
              <a:rPr lang="en-US" sz="2000" dirty="0">
                <a:solidFill>
                  <a:schemeClr val="accent1"/>
                </a:solidFill>
              </a:rPr>
              <a:t>V8</a:t>
            </a:r>
            <a:r>
              <a:rPr lang="en-US" sz="2000" i="1" dirty="0">
                <a:solidFill>
                  <a:schemeClr val="accent1"/>
                </a:solidFill>
                <a:latin typeface="Georgia" panose="02040502050405020303" pitchFamily="18" charset="0"/>
              </a:rPr>
              <a:t>i </a:t>
            </a:r>
            <a:r>
              <a:rPr lang="en-US" sz="2000" i="1" dirty="0">
                <a:solidFill>
                  <a:schemeClr val="accent1"/>
                </a:solidFill>
              </a:rPr>
              <a:t>SELECTseries 3 (Update 3)</a:t>
            </a:r>
          </a:p>
          <a:p>
            <a:pPr lvl="1"/>
            <a:r>
              <a:rPr lang="en-US" sz="2000" i="1" dirty="0">
                <a:solidFill>
                  <a:schemeClr val="accent1"/>
                </a:solidFill>
              </a:rPr>
              <a:t> Q4, 2014</a:t>
            </a:r>
            <a:br>
              <a:rPr lang="en-US" sz="2000" i="1" dirty="0">
                <a:solidFill>
                  <a:schemeClr val="accent1"/>
                </a:solidFill>
              </a:rPr>
            </a:br>
            <a:endParaRPr lang="en-US" sz="2000" i="1" dirty="0">
              <a:solidFill>
                <a:schemeClr val="accent1"/>
              </a:solidFill>
            </a:endParaRPr>
          </a:p>
          <a:p>
            <a:r>
              <a:rPr lang="en-US" sz="2000" dirty="0">
                <a:solidFill>
                  <a:schemeClr val="accent1"/>
                </a:solidFill>
              </a:rPr>
              <a:t>V8</a:t>
            </a:r>
            <a:r>
              <a:rPr lang="en-US" sz="2000" i="1" dirty="0">
                <a:solidFill>
                  <a:schemeClr val="accent1"/>
                </a:solidFill>
                <a:latin typeface="Georgia" panose="02040502050405020303" pitchFamily="18" charset="0"/>
              </a:rPr>
              <a:t>i </a:t>
            </a:r>
            <a:r>
              <a:rPr lang="en-US" sz="2000" i="1" dirty="0">
                <a:solidFill>
                  <a:schemeClr val="accent1"/>
                </a:solidFill>
              </a:rPr>
              <a:t>SELECTseries 3 (Update 4)</a:t>
            </a:r>
          </a:p>
          <a:p>
            <a:pPr lvl="1"/>
            <a:r>
              <a:rPr lang="en-US" sz="2000" i="1" dirty="0">
                <a:solidFill>
                  <a:schemeClr val="accent1"/>
                </a:solidFill>
              </a:rPr>
              <a:t> Q1, 2015</a:t>
            </a:r>
          </a:p>
          <a:p>
            <a:pPr>
              <a:buNone/>
            </a:pPr>
            <a:endParaRPr lang="en-US" sz="2000" dirty="0"/>
          </a:p>
          <a:p>
            <a:endParaRPr lang="en-US" sz="2000" dirty="0"/>
          </a:p>
          <a:p>
            <a:pPr>
              <a:buNone/>
            </a:pPr>
            <a:endParaRPr lang="en-US" dirty="0"/>
          </a:p>
        </p:txBody>
      </p:sp>
      <p:pic>
        <p:nvPicPr>
          <p:cNvPr id="7" name="Picture 2" descr="http://www.repinteractive.com/wp-content/uploads/2012/08/product-launch.jpeg"/>
          <p:cNvPicPr>
            <a:picLocks noChangeAspect="1" noChangeArrowheads="1"/>
          </p:cNvPicPr>
          <p:nvPr/>
        </p:nvPicPr>
        <p:blipFill>
          <a:blip r:embed="rId2" cstate="print"/>
          <a:srcRect/>
          <a:stretch>
            <a:fillRect/>
          </a:stretch>
        </p:blipFill>
        <p:spPr bwMode="auto">
          <a:xfrm>
            <a:off x="837190" y="4016519"/>
            <a:ext cx="3342699" cy="2225688"/>
          </a:xfrm>
          <a:prstGeom prst="rect">
            <a:avLst/>
          </a:prstGeom>
          <a:noFill/>
        </p:spPr>
      </p:pic>
      <p:cxnSp>
        <p:nvCxnSpPr>
          <p:cNvPr id="8" name="Straight Connector 7"/>
          <p:cNvCxnSpPr/>
          <p:nvPr/>
        </p:nvCxnSpPr>
        <p:spPr bwMode="auto">
          <a:xfrm flipV="1">
            <a:off x="370114" y="1643276"/>
            <a:ext cx="4191527" cy="2"/>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9" name="TextBox 8"/>
          <p:cNvSpPr txBox="1"/>
          <p:nvPr/>
        </p:nvSpPr>
        <p:spPr>
          <a:xfrm rot="21397227">
            <a:off x="5191121" y="1436484"/>
            <a:ext cx="3983999" cy="1200329"/>
          </a:xfrm>
          <a:prstGeom prst="rect">
            <a:avLst/>
          </a:prstGeom>
          <a:noFill/>
        </p:spPr>
        <p:txBody>
          <a:bodyPr wrap="square" rtlCol="0">
            <a:spAutoFit/>
          </a:bodyPr>
          <a:lstStyle/>
          <a:p>
            <a:pPr fontAlgn="auto">
              <a:spcBef>
                <a:spcPts val="0"/>
              </a:spcBef>
              <a:spcAft>
                <a:spcPts val="0"/>
              </a:spcAft>
            </a:pPr>
            <a:r>
              <a:rPr lang="en-US" sz="3600" b="1" dirty="0">
                <a:solidFill>
                  <a:srgbClr val="002A44"/>
                </a:solidFill>
                <a:latin typeface="Arial Narrow"/>
              </a:rPr>
              <a:t>V8</a:t>
            </a:r>
            <a:r>
              <a:rPr lang="en-US" sz="3600" b="1" i="1" dirty="0">
                <a:solidFill>
                  <a:srgbClr val="002A44"/>
                </a:solidFill>
                <a:latin typeface="Georgia" panose="02040502050405020303" pitchFamily="18" charset="0"/>
              </a:rPr>
              <a:t>i</a:t>
            </a:r>
            <a:r>
              <a:rPr lang="en-US" sz="3600" i="1" dirty="0">
                <a:solidFill>
                  <a:srgbClr val="002A44"/>
                </a:solidFill>
                <a:latin typeface="Georgia" panose="02040502050405020303" pitchFamily="18" charset="0"/>
              </a:rPr>
              <a:t> </a:t>
            </a:r>
            <a:r>
              <a:rPr lang="en-US" sz="3600" b="1" dirty="0">
                <a:solidFill>
                  <a:srgbClr val="002A44"/>
                </a:solidFill>
                <a:latin typeface="Arial Narrow" pitchFamily="34" charset="0"/>
              </a:rPr>
              <a:t>SELECTseries 4 (</a:t>
            </a:r>
            <a:r>
              <a:rPr lang="en-US" sz="2400" b="1" dirty="0">
                <a:solidFill>
                  <a:srgbClr val="002A44"/>
                </a:solidFill>
                <a:latin typeface="Arial Narrow" pitchFamily="34" charset="0"/>
              </a:rPr>
              <a:t>Released on Dec. 24th</a:t>
            </a:r>
            <a:r>
              <a:rPr lang="en-US" sz="3600" b="1" dirty="0">
                <a:solidFill>
                  <a:srgbClr val="002A44"/>
                </a:solidFill>
                <a:latin typeface="Arial Narrow" pitchFamily="34" charset="0"/>
              </a:rPr>
              <a:t>)</a:t>
            </a:r>
          </a:p>
        </p:txBody>
      </p:sp>
      <p:cxnSp>
        <p:nvCxnSpPr>
          <p:cNvPr id="10" name="Straight Connector 9"/>
          <p:cNvCxnSpPr/>
          <p:nvPr/>
        </p:nvCxnSpPr>
        <p:spPr bwMode="auto">
          <a:xfrm>
            <a:off x="370114" y="3027585"/>
            <a:ext cx="4180641"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11" name="TextBox 10"/>
          <p:cNvSpPr txBox="1"/>
          <p:nvPr/>
        </p:nvSpPr>
        <p:spPr>
          <a:xfrm rot="21397227">
            <a:off x="4864164" y="3025947"/>
            <a:ext cx="4537958" cy="1754326"/>
          </a:xfrm>
          <a:prstGeom prst="rect">
            <a:avLst/>
          </a:prstGeom>
          <a:noFill/>
        </p:spPr>
        <p:txBody>
          <a:bodyPr wrap="square" rtlCol="0">
            <a:spAutoFit/>
          </a:bodyPr>
          <a:lstStyle/>
          <a:p>
            <a:pPr fontAlgn="auto">
              <a:spcBef>
                <a:spcPts val="0"/>
              </a:spcBef>
              <a:spcAft>
                <a:spcPts val="0"/>
              </a:spcAft>
            </a:pPr>
            <a:r>
              <a:rPr lang="en-US" sz="3600" b="1" dirty="0">
                <a:solidFill>
                  <a:srgbClr val="002A44"/>
                </a:solidFill>
                <a:latin typeface="Arial Narrow" pitchFamily="34" charset="0"/>
              </a:rPr>
              <a:t>Will now be </a:t>
            </a:r>
          </a:p>
          <a:p>
            <a:pPr fontAlgn="auto">
              <a:spcBef>
                <a:spcPts val="0"/>
              </a:spcBef>
              <a:spcAft>
                <a:spcPts val="0"/>
              </a:spcAft>
            </a:pPr>
            <a:r>
              <a:rPr lang="en-US" sz="3600" b="1" dirty="0">
                <a:solidFill>
                  <a:srgbClr val="002A44"/>
                </a:solidFill>
                <a:latin typeface="Arial Narrow"/>
              </a:rPr>
              <a:t>V8</a:t>
            </a:r>
            <a:r>
              <a:rPr lang="en-US" sz="3600" b="1" i="1" dirty="0">
                <a:solidFill>
                  <a:srgbClr val="002A44"/>
                </a:solidFill>
                <a:latin typeface="Georgia" panose="02040502050405020303" pitchFamily="18" charset="0"/>
              </a:rPr>
              <a:t>i</a:t>
            </a:r>
            <a:r>
              <a:rPr lang="en-US" sz="3600" i="1" dirty="0">
                <a:solidFill>
                  <a:srgbClr val="002A44"/>
                </a:solidFill>
                <a:latin typeface="Georgia" panose="02040502050405020303" pitchFamily="18" charset="0"/>
              </a:rPr>
              <a:t> </a:t>
            </a:r>
            <a:r>
              <a:rPr lang="en-US" sz="3600" b="1" dirty="0">
                <a:solidFill>
                  <a:srgbClr val="002A44"/>
                </a:solidFill>
                <a:latin typeface="Arial Narrow" pitchFamily="34" charset="0"/>
              </a:rPr>
              <a:t>SELECTseries 4 </a:t>
            </a:r>
          </a:p>
          <a:p>
            <a:pPr fontAlgn="auto">
              <a:spcBef>
                <a:spcPts val="0"/>
              </a:spcBef>
              <a:spcAft>
                <a:spcPts val="0"/>
              </a:spcAft>
            </a:pPr>
            <a:r>
              <a:rPr lang="en-US" sz="3600" b="1" dirty="0">
                <a:solidFill>
                  <a:srgbClr val="002A44"/>
                </a:solidFill>
                <a:latin typeface="Arial Narrow" pitchFamily="34" charset="0"/>
              </a:rPr>
              <a:t>(Update 1)</a:t>
            </a:r>
          </a:p>
        </p:txBody>
      </p:sp>
    </p:spTree>
    <p:extLst>
      <p:ext uri="{BB962C8B-B14F-4D97-AF65-F5344CB8AC3E}">
        <p14:creationId xmlns:p14="http://schemas.microsoft.com/office/powerpoint/2010/main" val="111953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76200"/>
            <a:ext cx="8229600" cy="914400"/>
          </a:xfrm>
        </p:spPr>
        <p:txBody>
          <a:bodyPr/>
          <a:lstStyle/>
          <a:p>
            <a:r>
              <a:rPr lang="en-US" sz="2800" u="sng" dirty="0"/>
              <a:t>EDC Initiative for 3D Engineered Models</a:t>
            </a:r>
            <a:endParaRPr lang="en-US" sz="2400" u="sng" spc="600" dirty="0"/>
          </a:p>
        </p:txBody>
      </p:sp>
      <p:sp>
        <p:nvSpPr>
          <p:cNvPr id="10" name="Content Placeholder 9"/>
          <p:cNvSpPr>
            <a:spLocks noGrp="1"/>
          </p:cNvSpPr>
          <p:nvPr>
            <p:ph idx="1"/>
          </p:nvPr>
        </p:nvSpPr>
        <p:spPr>
          <a:xfrm>
            <a:off x="457200" y="914400"/>
            <a:ext cx="8229600" cy="5105400"/>
          </a:xfrm>
        </p:spPr>
        <p:txBody>
          <a:bodyPr/>
          <a:lstStyle/>
          <a:p>
            <a:r>
              <a:rPr lang="en-US" sz="2400" i="1" dirty="0"/>
              <a:t>Learn More About EDC Initiatives for 3D Modeli</a:t>
            </a:r>
            <a:r>
              <a:rPr lang="en-US" sz="2400" dirty="0"/>
              <a:t>ng</a:t>
            </a:r>
          </a:p>
          <a:p>
            <a:pPr lvl="1"/>
            <a:r>
              <a:rPr lang="en-US" sz="2000" dirty="0"/>
              <a:t>http://www.fhwa.dot.gov/construction/3d/</a:t>
            </a:r>
            <a:endParaRPr lang="en-US" sz="2000" dirty="0">
              <a:hlinkClick r:id="rId3"/>
            </a:endParaRPr>
          </a:p>
          <a:p>
            <a:endParaRPr lang="en-US" sz="2400" dirty="0"/>
          </a:p>
        </p:txBody>
      </p:sp>
      <p:sp>
        <p:nvSpPr>
          <p:cNvPr id="4" name="Footer Placeholder 3"/>
          <p:cNvSpPr>
            <a:spLocks noGrp="1"/>
          </p:cNvSpPr>
          <p:nvPr>
            <p:ph type="ftr" sz="quarter" idx="3"/>
          </p:nvPr>
        </p:nvSpPr>
        <p:spPr/>
        <p:txBody>
          <a:bodyPr>
            <a:normAutofit/>
          </a:bodyPr>
          <a:lstStyle/>
          <a:p>
            <a:r>
              <a:rPr lang="en-US"/>
              <a:t>CADD Services - Consultant Users Group Meeting</a:t>
            </a:r>
            <a:endParaRPr lang="en-US" dirty="0"/>
          </a:p>
        </p:txBody>
      </p:sp>
    </p:spTree>
    <p:extLst>
      <p:ext uri="{BB962C8B-B14F-4D97-AF65-F5344CB8AC3E}">
        <p14:creationId xmlns:p14="http://schemas.microsoft.com/office/powerpoint/2010/main" val="256994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dirty="0"/>
              <a:t>CADD Services - Consultant Users Group Meeting</a:t>
            </a:r>
          </a:p>
        </p:txBody>
      </p:sp>
      <p:sp>
        <p:nvSpPr>
          <p:cNvPr id="6" name="Title 8"/>
          <p:cNvSpPr>
            <a:spLocks noGrp="1"/>
          </p:cNvSpPr>
          <p:nvPr>
            <p:ph type="title"/>
          </p:nvPr>
        </p:nvSpPr>
        <p:spPr>
          <a:xfrm>
            <a:off x="0" y="2133600"/>
            <a:ext cx="9144000" cy="1143000"/>
          </a:xfrm>
        </p:spPr>
        <p:txBody>
          <a:bodyPr/>
          <a:lstStyle/>
          <a:p>
            <a:r>
              <a:rPr lang="en-US" sz="3200" i="1" dirty="0">
                <a:latin typeface="Verdana" pitchFamily="34" charset="0"/>
                <a:ea typeface="Verdana" pitchFamily="34" charset="0"/>
                <a:cs typeface="Verdana" pitchFamily="34" charset="0"/>
              </a:rPr>
              <a:t>Questions and Answers</a:t>
            </a:r>
            <a:endParaRPr lang="en-US" sz="2800" b="0" spc="6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6571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noFill/>
        </p:spPr>
        <p:txBody>
          <a:bodyPr/>
          <a:lstStyle/>
          <a:p>
            <a:r>
              <a:rPr lang="en-US" dirty="0"/>
              <a:t>V8</a:t>
            </a:r>
            <a:r>
              <a:rPr lang="en-US" i="1" dirty="0">
                <a:latin typeface="Georgia" panose="02040502050405020303" pitchFamily="18" charset="0"/>
              </a:rPr>
              <a:t>i </a:t>
            </a:r>
            <a:r>
              <a:rPr lang="en-US" dirty="0"/>
              <a:t>SELECTseries 4</a:t>
            </a:r>
            <a:endParaRPr lang="en-US" sz="3600" dirty="0"/>
          </a:p>
        </p:txBody>
      </p:sp>
      <p:sp>
        <p:nvSpPr>
          <p:cNvPr id="4" name="Content Placeholder 2"/>
          <p:cNvSpPr>
            <a:spLocks noGrp="1"/>
          </p:cNvSpPr>
          <p:nvPr>
            <p:ph idx="4294967295"/>
          </p:nvPr>
        </p:nvSpPr>
        <p:spPr>
          <a:xfrm>
            <a:off x="381000" y="1398662"/>
            <a:ext cx="8534400" cy="4922128"/>
          </a:xfrm>
          <a:prstGeom prst="rect">
            <a:avLst/>
          </a:prstGeom>
        </p:spPr>
        <p:txBody>
          <a:bodyPr/>
          <a:lstStyle/>
          <a:p>
            <a:r>
              <a:rPr lang="en-US" sz="2000" b="1" i="1" dirty="0"/>
              <a:t>08.11.09.789 (</a:t>
            </a:r>
            <a:r>
              <a:rPr lang="en-US" sz="2000" i="1" dirty="0"/>
              <a:t>replaces</a:t>
            </a:r>
            <a:r>
              <a:rPr lang="en-US" sz="2000" b="1" i="1" dirty="0"/>
              <a:t> 08.11.09.788 </a:t>
            </a:r>
            <a:r>
              <a:rPr lang="en-US" sz="2000" i="1" dirty="0"/>
              <a:t>release</a:t>
            </a:r>
            <a:r>
              <a:rPr lang="en-US" sz="2000" b="1" i="1" dirty="0"/>
              <a:t>)</a:t>
            </a:r>
          </a:p>
          <a:p>
            <a:r>
              <a:rPr lang="en-US" sz="2000" dirty="0"/>
              <a:t>Full Install</a:t>
            </a:r>
          </a:p>
          <a:p>
            <a:r>
              <a:rPr lang="en-US" sz="2000" dirty="0"/>
              <a:t>Power products will include new MicroStation platform version (</a:t>
            </a:r>
            <a:r>
              <a:rPr lang="en-US" sz="2000" b="1" i="1" dirty="0"/>
              <a:t>08.11.09.655</a:t>
            </a:r>
            <a:r>
              <a:rPr lang="en-US" sz="2000" dirty="0"/>
              <a:t>). </a:t>
            </a:r>
          </a:p>
          <a:p>
            <a:r>
              <a:rPr lang="en-US" sz="2000" dirty="0"/>
              <a:t>Suite products will require a new version of MicroStation (</a:t>
            </a:r>
            <a:r>
              <a:rPr lang="en-US" sz="2000" b="1" i="1" dirty="0"/>
              <a:t>08.11.09.655</a:t>
            </a:r>
            <a:r>
              <a:rPr lang="en-US" sz="2000" dirty="0"/>
              <a:t>).</a:t>
            </a:r>
          </a:p>
          <a:p>
            <a:r>
              <a:rPr lang="en-US" sz="2000" dirty="0"/>
              <a:t>Same version of </a:t>
            </a:r>
            <a:r>
              <a:rPr lang="en-US" sz="2000" b="1" i="1" dirty="0"/>
              <a:t>Descartes</a:t>
            </a:r>
            <a:r>
              <a:rPr lang="en-US" sz="2000" dirty="0"/>
              <a:t> (08.11.09.601).</a:t>
            </a:r>
          </a:p>
          <a:p>
            <a:r>
              <a:rPr lang="en-US" sz="2000" dirty="0"/>
              <a:t>Updated the version of </a:t>
            </a:r>
            <a:r>
              <a:rPr lang="en-US" sz="2000" b="1" i="1" dirty="0"/>
              <a:t>Bentley Map </a:t>
            </a:r>
            <a:r>
              <a:rPr lang="en-US" sz="2000" dirty="0"/>
              <a:t>(08.11.09.503) </a:t>
            </a:r>
            <a:endParaRPr lang="en-US" sz="2000" b="1" dirty="0">
              <a:solidFill>
                <a:srgbClr val="C00000"/>
              </a:solidFill>
            </a:endParaRPr>
          </a:p>
          <a:p>
            <a:endParaRPr lang="en-US" sz="2000" dirty="0"/>
          </a:p>
          <a:p>
            <a:endParaRPr lang="en-US" dirty="0"/>
          </a:p>
          <a:p>
            <a:pPr>
              <a:buNone/>
            </a:pPr>
            <a:endParaRPr lang="en-US" dirty="0"/>
          </a:p>
        </p:txBody>
      </p:sp>
    </p:spTree>
    <p:extLst>
      <p:ext uri="{BB962C8B-B14F-4D97-AF65-F5344CB8AC3E}">
        <p14:creationId xmlns:p14="http://schemas.microsoft.com/office/powerpoint/2010/main" val="329870016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Why V8</a:t>
            </a:r>
            <a:r>
              <a:rPr lang="en-US" i="1" dirty="0">
                <a:latin typeface="Georgia" panose="02040502050405020303" pitchFamily="18" charset="0"/>
              </a:rPr>
              <a:t>i </a:t>
            </a:r>
            <a:r>
              <a:rPr lang="en-US" dirty="0"/>
              <a:t>SELECTseries 4?</a:t>
            </a:r>
            <a:endParaRPr lang="en-US" sz="3600" dirty="0"/>
          </a:p>
        </p:txBody>
      </p:sp>
      <p:sp>
        <p:nvSpPr>
          <p:cNvPr id="5" name="Content Placeholder 6"/>
          <p:cNvSpPr>
            <a:spLocks noGrp="1"/>
          </p:cNvSpPr>
          <p:nvPr>
            <p:ph idx="4294967295"/>
          </p:nvPr>
        </p:nvSpPr>
        <p:spPr>
          <a:xfrm>
            <a:off x="439057" y="1338290"/>
            <a:ext cx="8403771" cy="5046467"/>
          </a:xfrm>
          <a:prstGeom prst="rect">
            <a:avLst/>
          </a:prstGeom>
        </p:spPr>
        <p:txBody>
          <a:bodyPr/>
          <a:lstStyle/>
          <a:p>
            <a:pPr marL="0" indent="0">
              <a:buNone/>
            </a:pPr>
            <a:r>
              <a:rPr lang="en-US" sz="2500" dirty="0"/>
              <a:t>Two reasons compelled us to change the name of the release from an update of </a:t>
            </a:r>
            <a:r>
              <a:rPr lang="en-US" sz="2400" dirty="0"/>
              <a:t>V8</a:t>
            </a:r>
            <a:r>
              <a:rPr lang="en-US" sz="2400" i="1" dirty="0">
                <a:latin typeface="Georgia" panose="02040502050405020303" pitchFamily="18" charset="0"/>
              </a:rPr>
              <a:t>i </a:t>
            </a:r>
            <a:r>
              <a:rPr lang="en-US" sz="2500" dirty="0"/>
              <a:t>SELECTseries 3 to </a:t>
            </a:r>
            <a:r>
              <a:rPr lang="en-US" sz="2400" b="1" dirty="0"/>
              <a:t>V8</a:t>
            </a:r>
            <a:r>
              <a:rPr lang="en-US" sz="2400" b="1" i="1" dirty="0">
                <a:latin typeface="Georgia" panose="02040502050405020303" pitchFamily="18" charset="0"/>
              </a:rPr>
              <a:t>i</a:t>
            </a:r>
            <a:r>
              <a:rPr lang="en-US" sz="2400" i="1" dirty="0">
                <a:latin typeface="Georgia" panose="02040502050405020303" pitchFamily="18" charset="0"/>
              </a:rPr>
              <a:t> </a:t>
            </a:r>
            <a:r>
              <a:rPr lang="en-US" sz="2500" b="1" i="1" dirty="0">
                <a:effectLst>
                  <a:outerShdw blurRad="38100" dist="38100" dir="2700000" algn="tl">
                    <a:srgbClr val="000000">
                      <a:alpha val="43137"/>
                    </a:srgbClr>
                  </a:outerShdw>
                </a:effectLst>
              </a:rPr>
              <a:t>SELECTseries 4</a:t>
            </a:r>
            <a:r>
              <a:rPr lang="en-US" sz="2500" dirty="0"/>
              <a:t>:</a:t>
            </a:r>
          </a:p>
          <a:p>
            <a:pPr lvl="0"/>
            <a:r>
              <a:rPr lang="en-US" sz="2500" b="1" i="1" dirty="0">
                <a:solidFill>
                  <a:schemeClr val="accent1"/>
                </a:solidFill>
              </a:rPr>
              <a:t>New Features/Tools </a:t>
            </a:r>
            <a:r>
              <a:rPr lang="en-US" sz="2500" dirty="0"/>
              <a:t>– Several new tools and features have been added to the OpenRoads technology and are supported in all products.  Updates are normally defect/bug fixes with limited new functionality.</a:t>
            </a:r>
          </a:p>
          <a:p>
            <a:pPr lvl="0"/>
            <a:r>
              <a:rPr lang="en-US" sz="2500" b="1" i="1" dirty="0">
                <a:solidFill>
                  <a:schemeClr val="accent1"/>
                </a:solidFill>
              </a:rPr>
              <a:t>Model Interoperability </a:t>
            </a:r>
            <a:r>
              <a:rPr lang="en-US" sz="2500" dirty="0"/>
              <a:t>– Extensive programming to the civil object model has been done behind the scenes to position our technology and our users for the future.  </a:t>
            </a:r>
            <a:endParaRPr lang="en-US" sz="2500" i="1" dirty="0"/>
          </a:p>
          <a:p>
            <a:pPr>
              <a:buNone/>
            </a:pPr>
            <a:endParaRPr lang="en-US" sz="2500" i="1" dirty="0"/>
          </a:p>
        </p:txBody>
      </p:sp>
    </p:spTree>
    <p:extLst>
      <p:ext uri="{BB962C8B-B14F-4D97-AF65-F5344CB8AC3E}">
        <p14:creationId xmlns:p14="http://schemas.microsoft.com/office/powerpoint/2010/main" val="240767705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New Features/Tools</a:t>
            </a:r>
            <a:endParaRPr lang="en-US" sz="3600" dirty="0"/>
          </a:p>
        </p:txBody>
      </p:sp>
      <p:sp>
        <p:nvSpPr>
          <p:cNvPr id="5" name="Content Placeholder 6"/>
          <p:cNvSpPr>
            <a:spLocks noGrp="1"/>
          </p:cNvSpPr>
          <p:nvPr>
            <p:ph idx="4294967295"/>
          </p:nvPr>
        </p:nvSpPr>
        <p:spPr>
          <a:xfrm>
            <a:off x="439057" y="1338291"/>
            <a:ext cx="8607289" cy="5006362"/>
          </a:xfrm>
          <a:prstGeom prst="rect">
            <a:avLst/>
          </a:prstGeom>
        </p:spPr>
        <p:txBody>
          <a:bodyPr/>
          <a:lstStyle/>
          <a:p>
            <a:r>
              <a:rPr lang="en-US" sz="2200" b="1" i="1" dirty="0">
                <a:effectLst>
                  <a:outerShdw blurRad="38100" dist="38100" dir="2700000" algn="tl">
                    <a:srgbClr val="000000">
                      <a:alpha val="43137"/>
                    </a:srgbClr>
                  </a:outerShdw>
                </a:effectLst>
              </a:rPr>
              <a:t>Inverse Points </a:t>
            </a:r>
            <a:r>
              <a:rPr lang="en-US" sz="2200" dirty="0"/>
              <a:t>- The Inverse Points tool computes and displays the distance and direction between each pair of specified points. </a:t>
            </a:r>
          </a:p>
          <a:p>
            <a:pPr marL="0" indent="0">
              <a:buNone/>
            </a:pPr>
            <a:r>
              <a:rPr lang="en-US" sz="2200" dirty="0"/>
              <a:t> </a:t>
            </a:r>
          </a:p>
          <a:p>
            <a:pPr marL="0" indent="0">
              <a:buNone/>
            </a:pPr>
            <a:endParaRPr lang="en-US" sz="2200" dirty="0"/>
          </a:p>
          <a:p>
            <a:pPr lvl="0"/>
            <a:r>
              <a:rPr lang="en-US" sz="2000" b="1" i="1" dirty="0">
                <a:effectLst>
                  <a:outerShdw blurRad="38100" dist="38100" dir="2700000" algn="tl">
                    <a:srgbClr val="000000">
                      <a:alpha val="43137"/>
                    </a:srgbClr>
                  </a:outerShdw>
                </a:effectLst>
              </a:rPr>
              <a:t>Point Feature Station Offset Elevation Report </a:t>
            </a:r>
            <a:r>
              <a:rPr lang="en-US" sz="2000" dirty="0"/>
              <a:t>- The Point Feature Station Offset Elevation Report tool creates a report that contains point name, point feature, station, and offset from selected points to a baseline (MicroStation, civil horizontal geometry or survey elements).</a:t>
            </a:r>
            <a:endParaRPr lang="en-US" sz="2000" i="1" dirty="0"/>
          </a:p>
        </p:txBody>
      </p:sp>
      <p:pic>
        <p:nvPicPr>
          <p:cNvPr id="2" name="Picture 1"/>
          <p:cNvPicPr>
            <a:picLocks noChangeAspect="1"/>
          </p:cNvPicPr>
          <p:nvPr/>
        </p:nvPicPr>
        <p:blipFill>
          <a:blip r:embed="rId3"/>
          <a:stretch>
            <a:fillRect/>
          </a:stretch>
        </p:blipFill>
        <p:spPr>
          <a:xfrm>
            <a:off x="810382" y="2104491"/>
            <a:ext cx="2471204" cy="1036037"/>
          </a:xfrm>
          <a:prstGeom prst="rect">
            <a:avLst/>
          </a:prstGeom>
        </p:spPr>
      </p:pic>
      <p:pic>
        <p:nvPicPr>
          <p:cNvPr id="3" name="Picture 2"/>
          <p:cNvPicPr>
            <a:picLocks noChangeAspect="1"/>
          </p:cNvPicPr>
          <p:nvPr/>
        </p:nvPicPr>
        <p:blipFill>
          <a:blip r:embed="rId4"/>
          <a:stretch>
            <a:fillRect/>
          </a:stretch>
        </p:blipFill>
        <p:spPr>
          <a:xfrm>
            <a:off x="810382" y="4796950"/>
            <a:ext cx="4057650" cy="819150"/>
          </a:xfrm>
          <a:prstGeom prst="rect">
            <a:avLst/>
          </a:prstGeom>
        </p:spPr>
      </p:pic>
    </p:spTree>
    <p:extLst>
      <p:ext uri="{BB962C8B-B14F-4D97-AF65-F5344CB8AC3E}">
        <p14:creationId xmlns:p14="http://schemas.microsoft.com/office/powerpoint/2010/main" val="410983645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New Features/Tools</a:t>
            </a:r>
            <a:endParaRPr lang="en-US" sz="3600" dirty="0"/>
          </a:p>
        </p:txBody>
      </p:sp>
      <p:sp>
        <p:nvSpPr>
          <p:cNvPr id="5" name="Content Placeholder 6"/>
          <p:cNvSpPr>
            <a:spLocks noGrp="1"/>
          </p:cNvSpPr>
          <p:nvPr>
            <p:ph idx="4294967295"/>
          </p:nvPr>
        </p:nvSpPr>
        <p:spPr>
          <a:xfrm>
            <a:off x="439057" y="1338291"/>
            <a:ext cx="8607289" cy="2185960"/>
          </a:xfrm>
          <a:prstGeom prst="rect">
            <a:avLst/>
          </a:prstGeom>
        </p:spPr>
        <p:txBody>
          <a:bodyPr/>
          <a:lstStyle/>
          <a:p>
            <a:pPr lvl="0"/>
            <a:r>
              <a:rPr lang="en-US" sz="2200" b="1" i="1" dirty="0">
                <a:effectLst>
                  <a:outerShdw blurRad="38100" dist="38100" dir="2700000" algn="tl">
                    <a:srgbClr val="000000">
                      <a:alpha val="43137"/>
                    </a:srgbClr>
                  </a:outerShdw>
                </a:effectLst>
              </a:rPr>
              <a:t>3D Drive Through</a:t>
            </a:r>
            <a:r>
              <a:rPr lang="en-US" sz="2200" i="1" dirty="0">
                <a:effectLst>
                  <a:outerShdw blurRad="38100" dist="38100" dir="2700000" algn="tl">
                    <a:srgbClr val="000000">
                      <a:alpha val="43137"/>
                    </a:srgbClr>
                  </a:outerShdw>
                </a:effectLst>
              </a:rPr>
              <a:t> </a:t>
            </a:r>
            <a:r>
              <a:rPr lang="en-US" sz="2200" dirty="0"/>
              <a:t>- The 3D Drive Through tool gives the user the capability of viewing 3D models in a realistic visualization. The visualization can also be published to a MicroStation camera script file, where it can be used with the Animation Producer tool.</a:t>
            </a:r>
          </a:p>
          <a:p>
            <a:pPr lvl="0"/>
            <a:endParaRPr lang="en-US" sz="2200" dirty="0"/>
          </a:p>
          <a:p>
            <a:pPr lvl="0"/>
            <a:endParaRPr lang="en-US" sz="2200" dirty="0"/>
          </a:p>
          <a:p>
            <a:pPr lvl="0"/>
            <a:r>
              <a:rPr lang="en-US" sz="2200" b="1" i="1" dirty="0">
                <a:effectLst>
                  <a:outerShdw blurRad="38100" dist="38100" dir="2700000" algn="tl">
                    <a:srgbClr val="000000">
                      <a:alpha val="43137"/>
                    </a:srgbClr>
                  </a:outerShdw>
                </a:effectLst>
              </a:rPr>
              <a:t>Geometry </a:t>
            </a:r>
            <a:r>
              <a:rPr lang="en-US" sz="2200" b="1" i="1" dirty="0" err="1">
                <a:effectLst>
                  <a:outerShdw blurRad="38100" dist="38100" dir="2700000" algn="tl">
                    <a:srgbClr val="000000">
                      <a:alpha val="43137"/>
                    </a:srgbClr>
                  </a:outerShdw>
                </a:effectLst>
              </a:rPr>
              <a:t>LandXML</a:t>
            </a:r>
            <a:r>
              <a:rPr lang="en-US" sz="2200" b="1" i="1" dirty="0">
                <a:effectLst>
                  <a:outerShdw blurRad="38100" dist="38100" dir="2700000" algn="tl">
                    <a:srgbClr val="000000">
                      <a:alpha val="43137"/>
                    </a:srgbClr>
                  </a:outerShdw>
                </a:effectLst>
              </a:rPr>
              <a:t> Import/Export </a:t>
            </a:r>
            <a:r>
              <a:rPr lang="en-US" sz="2200" dirty="0"/>
              <a:t>– The importing and exporting of geometry via </a:t>
            </a:r>
            <a:r>
              <a:rPr lang="en-US" sz="2200" dirty="0" err="1"/>
              <a:t>LandXML</a:t>
            </a:r>
            <a:r>
              <a:rPr lang="en-US" sz="2200" dirty="0"/>
              <a:t> is now fully supported.</a:t>
            </a:r>
          </a:p>
          <a:p>
            <a:pPr>
              <a:buNone/>
            </a:pPr>
            <a:endParaRPr lang="en-US" sz="2200" i="1" dirty="0"/>
          </a:p>
        </p:txBody>
      </p:sp>
      <p:pic>
        <p:nvPicPr>
          <p:cNvPr id="2" name="Picture 1"/>
          <p:cNvPicPr>
            <a:picLocks noChangeAspect="1"/>
          </p:cNvPicPr>
          <p:nvPr/>
        </p:nvPicPr>
        <p:blipFill>
          <a:blip r:embed="rId3"/>
          <a:stretch>
            <a:fillRect/>
          </a:stretch>
        </p:blipFill>
        <p:spPr>
          <a:xfrm>
            <a:off x="795293" y="2714230"/>
            <a:ext cx="2964857" cy="1013844"/>
          </a:xfrm>
          <a:prstGeom prst="rect">
            <a:avLst/>
          </a:prstGeom>
        </p:spPr>
      </p:pic>
      <p:pic>
        <p:nvPicPr>
          <p:cNvPr id="3" name="Picture 2"/>
          <p:cNvPicPr>
            <a:picLocks noChangeAspect="1"/>
          </p:cNvPicPr>
          <p:nvPr/>
        </p:nvPicPr>
        <p:blipFill>
          <a:blip r:embed="rId4"/>
          <a:stretch>
            <a:fillRect/>
          </a:stretch>
        </p:blipFill>
        <p:spPr>
          <a:xfrm>
            <a:off x="795293" y="4857334"/>
            <a:ext cx="5486400" cy="581025"/>
          </a:xfrm>
          <a:prstGeom prst="rect">
            <a:avLst/>
          </a:prstGeom>
        </p:spPr>
      </p:pic>
    </p:spTree>
    <p:extLst>
      <p:ext uri="{BB962C8B-B14F-4D97-AF65-F5344CB8AC3E}">
        <p14:creationId xmlns:p14="http://schemas.microsoft.com/office/powerpoint/2010/main" val="310542109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New Features/Tools</a:t>
            </a:r>
            <a:endParaRPr lang="en-US" sz="3600" dirty="0"/>
          </a:p>
        </p:txBody>
      </p:sp>
      <p:sp>
        <p:nvSpPr>
          <p:cNvPr id="5" name="Content Placeholder 6"/>
          <p:cNvSpPr>
            <a:spLocks noGrp="1"/>
          </p:cNvSpPr>
          <p:nvPr>
            <p:ph idx="4294967295"/>
          </p:nvPr>
        </p:nvSpPr>
        <p:spPr>
          <a:xfrm>
            <a:off x="439057" y="1338291"/>
            <a:ext cx="8607289" cy="2185960"/>
          </a:xfrm>
          <a:prstGeom prst="rect">
            <a:avLst/>
          </a:prstGeom>
        </p:spPr>
        <p:txBody>
          <a:bodyPr/>
          <a:lstStyle/>
          <a:p>
            <a:r>
              <a:rPr lang="en-US" sz="2400" b="1" i="1" dirty="0">
                <a:effectLst>
                  <a:outerShdw blurRad="38100" dist="38100" dir="2700000" algn="tl">
                    <a:srgbClr val="000000">
                      <a:alpha val="43137"/>
                    </a:srgbClr>
                  </a:outerShdw>
                </a:effectLst>
              </a:rPr>
              <a:t>3 New Create Template Tools</a:t>
            </a:r>
          </a:p>
          <a:p>
            <a:pPr>
              <a:buNone/>
            </a:pPr>
            <a:endParaRPr lang="en-US" sz="2400" i="1" dirty="0"/>
          </a:p>
        </p:txBody>
      </p:sp>
      <p:pic>
        <p:nvPicPr>
          <p:cNvPr id="4" name="Picture 3"/>
          <p:cNvPicPr>
            <a:picLocks noChangeAspect="1"/>
          </p:cNvPicPr>
          <p:nvPr/>
        </p:nvPicPr>
        <p:blipFill>
          <a:blip r:embed="rId3"/>
          <a:stretch>
            <a:fillRect/>
          </a:stretch>
        </p:blipFill>
        <p:spPr>
          <a:xfrm>
            <a:off x="798630" y="1937083"/>
            <a:ext cx="3000375" cy="2162175"/>
          </a:xfrm>
          <a:prstGeom prst="rect">
            <a:avLst/>
          </a:prstGeom>
        </p:spPr>
      </p:pic>
      <p:sp>
        <p:nvSpPr>
          <p:cNvPr id="7" name="Oval 6"/>
          <p:cNvSpPr/>
          <p:nvPr/>
        </p:nvSpPr>
        <p:spPr bwMode="auto">
          <a:xfrm>
            <a:off x="798630" y="2640651"/>
            <a:ext cx="2662417" cy="883600"/>
          </a:xfrm>
          <a:prstGeom prst="ellipse">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endParaRPr lang="en-US" dirty="0" err="1">
              <a:solidFill>
                <a:srgbClr val="FFFFFF"/>
              </a:solidFill>
              <a:latin typeface="Arial Narrow"/>
            </a:endParaRPr>
          </a:p>
        </p:txBody>
      </p:sp>
      <p:pic>
        <p:nvPicPr>
          <p:cNvPr id="8" name="Picture 7"/>
          <p:cNvPicPr>
            <a:picLocks noChangeAspect="1"/>
          </p:cNvPicPr>
          <p:nvPr/>
        </p:nvPicPr>
        <p:blipFill>
          <a:blip r:embed="rId4"/>
          <a:stretch>
            <a:fillRect/>
          </a:stretch>
        </p:blipFill>
        <p:spPr>
          <a:xfrm>
            <a:off x="5998932" y="1303968"/>
            <a:ext cx="2906181" cy="2673365"/>
          </a:xfrm>
          <a:prstGeom prst="rect">
            <a:avLst/>
          </a:prstGeom>
        </p:spPr>
      </p:pic>
      <p:pic>
        <p:nvPicPr>
          <p:cNvPr id="9" name="Picture 8"/>
          <p:cNvPicPr>
            <a:picLocks noChangeAspect="1"/>
          </p:cNvPicPr>
          <p:nvPr/>
        </p:nvPicPr>
        <p:blipFill>
          <a:blip r:embed="rId5"/>
          <a:stretch>
            <a:fillRect/>
          </a:stretch>
        </p:blipFill>
        <p:spPr>
          <a:xfrm>
            <a:off x="5342868" y="3018171"/>
            <a:ext cx="2788728" cy="2564703"/>
          </a:xfrm>
          <a:prstGeom prst="rect">
            <a:avLst/>
          </a:prstGeom>
        </p:spPr>
      </p:pic>
      <p:pic>
        <p:nvPicPr>
          <p:cNvPr id="10" name="Picture 9"/>
          <p:cNvPicPr>
            <a:picLocks noChangeAspect="1"/>
          </p:cNvPicPr>
          <p:nvPr/>
        </p:nvPicPr>
        <p:blipFill>
          <a:blip r:embed="rId6"/>
          <a:stretch>
            <a:fillRect/>
          </a:stretch>
        </p:blipFill>
        <p:spPr>
          <a:xfrm>
            <a:off x="3845564" y="4300523"/>
            <a:ext cx="2709017" cy="2491395"/>
          </a:xfrm>
          <a:prstGeom prst="rect">
            <a:avLst/>
          </a:prstGeom>
        </p:spPr>
      </p:pic>
    </p:spTree>
    <p:extLst>
      <p:ext uri="{BB962C8B-B14F-4D97-AF65-F5344CB8AC3E}">
        <p14:creationId xmlns:p14="http://schemas.microsoft.com/office/powerpoint/2010/main" val="48792641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New Features/Tools</a:t>
            </a:r>
            <a:endParaRPr lang="en-US" sz="3600" dirty="0"/>
          </a:p>
        </p:txBody>
      </p:sp>
      <p:sp>
        <p:nvSpPr>
          <p:cNvPr id="5" name="Content Placeholder 6"/>
          <p:cNvSpPr>
            <a:spLocks noGrp="1"/>
          </p:cNvSpPr>
          <p:nvPr>
            <p:ph idx="4294967295"/>
          </p:nvPr>
        </p:nvSpPr>
        <p:spPr>
          <a:xfrm>
            <a:off x="370114" y="1367312"/>
            <a:ext cx="8607289" cy="5010628"/>
          </a:xfrm>
          <a:prstGeom prst="rect">
            <a:avLst/>
          </a:prstGeom>
        </p:spPr>
        <p:txBody>
          <a:bodyPr/>
          <a:lstStyle/>
          <a:p>
            <a:r>
              <a:rPr lang="en-US" sz="2400" b="1" i="1" dirty="0">
                <a:effectLst>
                  <a:outerShdw blurRad="38100" dist="38100" dir="2700000" algn="tl">
                    <a:srgbClr val="000000">
                      <a:alpha val="43137"/>
                    </a:srgbClr>
                  </a:outerShdw>
                </a:effectLst>
              </a:rPr>
              <a:t>Modeling Performance Updates</a:t>
            </a:r>
          </a:p>
          <a:p>
            <a:pPr marL="282575" indent="0">
              <a:buNone/>
            </a:pPr>
            <a:r>
              <a:rPr lang="en-US" sz="2400" b="1" u="sng" dirty="0"/>
              <a:t>Client case: </a:t>
            </a:r>
            <a:r>
              <a:rPr lang="en-US" sz="2400" dirty="0"/>
              <a:t>reported that after importing an interchange from SELECTseries 2, it took in excess of 7 minutes to process an update to the corridor (e.g. adding a key station). </a:t>
            </a:r>
          </a:p>
          <a:p>
            <a:pPr marL="282575" indent="0">
              <a:buNone/>
            </a:pPr>
            <a:r>
              <a:rPr lang="en-US" sz="2400" dirty="0"/>
              <a:t>Granted, this was a large project, containing over 20 different corridors as well as multiple corridor clipping references.</a:t>
            </a:r>
          </a:p>
          <a:p>
            <a:pPr marL="282575" indent="0">
              <a:buNone/>
            </a:pPr>
            <a:r>
              <a:rPr lang="en-US" sz="2400" dirty="0"/>
              <a:t>After making changes to enhance the performance, the same testing now processes in about 2.5 minutes.</a:t>
            </a:r>
          </a:p>
          <a:p>
            <a:pPr marL="282575" indent="0">
              <a:buNone/>
            </a:pPr>
            <a:r>
              <a:rPr lang="en-US" sz="2400" dirty="0"/>
              <a:t>However, keep in mind that the improved performance can fluctuate depending on variables within the project. </a:t>
            </a:r>
          </a:p>
          <a:p>
            <a:pPr marL="282575" indent="-282575">
              <a:buNone/>
            </a:pPr>
            <a:endParaRPr lang="en-US" sz="2400" dirty="0"/>
          </a:p>
          <a:p>
            <a:pPr marL="282575" indent="-282575">
              <a:buNone/>
            </a:pPr>
            <a:endParaRPr lang="en-US" sz="2400" dirty="0"/>
          </a:p>
          <a:p>
            <a:pPr marL="0" indent="0">
              <a:buNone/>
            </a:pPr>
            <a:endParaRPr lang="en-US" sz="2400" dirty="0"/>
          </a:p>
          <a:p>
            <a:pPr>
              <a:buNone/>
            </a:pPr>
            <a:endParaRPr lang="en-US" sz="2400" i="1" dirty="0"/>
          </a:p>
        </p:txBody>
      </p:sp>
    </p:spTree>
    <p:extLst>
      <p:ext uri="{BB962C8B-B14F-4D97-AF65-F5344CB8AC3E}">
        <p14:creationId xmlns:p14="http://schemas.microsoft.com/office/powerpoint/2010/main" val="142324232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New Features/Tools</a:t>
            </a:r>
            <a:endParaRPr lang="en-US" sz="3600" dirty="0"/>
          </a:p>
        </p:txBody>
      </p:sp>
      <p:sp>
        <p:nvSpPr>
          <p:cNvPr id="5" name="Content Placeholder 6"/>
          <p:cNvSpPr>
            <a:spLocks noGrp="1"/>
          </p:cNvSpPr>
          <p:nvPr>
            <p:ph idx="4294967295"/>
          </p:nvPr>
        </p:nvSpPr>
        <p:spPr>
          <a:xfrm>
            <a:off x="439057" y="1338290"/>
            <a:ext cx="8607289" cy="4974277"/>
          </a:xfrm>
          <a:prstGeom prst="rect">
            <a:avLst/>
          </a:prstGeom>
        </p:spPr>
        <p:txBody>
          <a:bodyPr/>
          <a:lstStyle/>
          <a:p>
            <a:r>
              <a:rPr lang="en-US" sz="2200" b="1" i="1" dirty="0">
                <a:effectLst>
                  <a:outerShdw blurRad="38100" dist="38100" dir="2700000" algn="tl">
                    <a:srgbClr val="000000">
                      <a:alpha val="43137"/>
                    </a:srgbClr>
                  </a:outerShdw>
                </a:effectLst>
              </a:rPr>
              <a:t>Remove Terrain Model Boundary</a:t>
            </a:r>
          </a:p>
          <a:p>
            <a:pPr marL="282575" indent="-282575">
              <a:buNone/>
            </a:pPr>
            <a:r>
              <a:rPr lang="en-US" sz="2200" dirty="0"/>
              <a:t>	Previously, you could not add additional survey to a non-ruled terrain if the additional survey extended beyond the original boundary. This was especially prevalent when importing GEOPAK .DAT or </a:t>
            </a:r>
            <a:r>
              <a:rPr lang="en-US" sz="2200" dirty="0" err="1"/>
              <a:t>InRoads</a:t>
            </a:r>
            <a:r>
              <a:rPr lang="en-US" sz="2200" dirty="0"/>
              <a:t> .DTM files.</a:t>
            </a:r>
          </a:p>
          <a:p>
            <a:pPr marL="282575" indent="-282575">
              <a:buNone/>
            </a:pPr>
            <a:endParaRPr lang="en-US" sz="2200" dirty="0"/>
          </a:p>
          <a:p>
            <a:pPr marL="282575" indent="-282575">
              <a:buNone/>
            </a:pPr>
            <a:endParaRPr lang="en-US" sz="2200" dirty="0"/>
          </a:p>
          <a:p>
            <a:pPr marL="282575" indent="-282575">
              <a:buNone/>
            </a:pPr>
            <a:endParaRPr lang="en-US" sz="2200" dirty="0"/>
          </a:p>
          <a:p>
            <a:pPr marL="0" indent="0">
              <a:buNone/>
            </a:pPr>
            <a:endParaRPr lang="en-US" sz="2200" dirty="0"/>
          </a:p>
          <a:p>
            <a:pPr>
              <a:buNone/>
            </a:pPr>
            <a:endParaRPr lang="en-US" sz="2200" i="1" dirty="0"/>
          </a:p>
        </p:txBody>
      </p:sp>
      <p:pic>
        <p:nvPicPr>
          <p:cNvPr id="2" name="Picture 1"/>
          <p:cNvPicPr>
            <a:picLocks noChangeAspect="1"/>
          </p:cNvPicPr>
          <p:nvPr/>
        </p:nvPicPr>
        <p:blipFill>
          <a:blip r:embed="rId3"/>
          <a:stretch>
            <a:fillRect/>
          </a:stretch>
        </p:blipFill>
        <p:spPr>
          <a:xfrm>
            <a:off x="836495" y="3233694"/>
            <a:ext cx="3829050" cy="1733550"/>
          </a:xfrm>
          <a:prstGeom prst="rect">
            <a:avLst/>
          </a:prstGeom>
        </p:spPr>
      </p:pic>
      <p:pic>
        <p:nvPicPr>
          <p:cNvPr id="3" name="Picture 2"/>
          <p:cNvPicPr>
            <a:picLocks noChangeAspect="1"/>
          </p:cNvPicPr>
          <p:nvPr/>
        </p:nvPicPr>
        <p:blipFill>
          <a:blip r:embed="rId4"/>
          <a:stretch>
            <a:fillRect/>
          </a:stretch>
        </p:blipFill>
        <p:spPr>
          <a:xfrm>
            <a:off x="4742701" y="3557544"/>
            <a:ext cx="3000375" cy="542925"/>
          </a:xfrm>
          <a:prstGeom prst="rect">
            <a:avLst/>
          </a:prstGeom>
        </p:spPr>
      </p:pic>
    </p:spTree>
    <p:extLst>
      <p:ext uri="{BB962C8B-B14F-4D97-AF65-F5344CB8AC3E}">
        <p14:creationId xmlns:p14="http://schemas.microsoft.com/office/powerpoint/2010/main" val="261689091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76200"/>
            <a:ext cx="8229600" cy="1143000"/>
          </a:xfrm>
        </p:spPr>
        <p:txBody>
          <a:bodyPr/>
          <a:lstStyle/>
          <a:p>
            <a:r>
              <a:rPr lang="en-US" sz="3200" u="sng" dirty="0"/>
              <a:t>Agenda for Today</a:t>
            </a:r>
            <a:endParaRPr lang="en-US" sz="2800" u="sng" spc="600" dirty="0"/>
          </a:p>
        </p:txBody>
      </p:sp>
      <p:sp>
        <p:nvSpPr>
          <p:cNvPr id="10" name="Content Placeholder 9"/>
          <p:cNvSpPr>
            <a:spLocks noGrp="1"/>
          </p:cNvSpPr>
          <p:nvPr>
            <p:ph idx="1"/>
          </p:nvPr>
        </p:nvSpPr>
        <p:spPr>
          <a:xfrm>
            <a:off x="457200" y="1189037"/>
            <a:ext cx="8229600" cy="4525963"/>
          </a:xfrm>
        </p:spPr>
        <p:txBody>
          <a:bodyPr/>
          <a:lstStyle/>
          <a:p>
            <a:r>
              <a:rPr lang="en-US" sz="2400" i="1" dirty="0"/>
              <a:t>9:00am – 9:15am</a:t>
            </a:r>
          </a:p>
          <a:p>
            <a:pPr lvl="1"/>
            <a:r>
              <a:rPr lang="en-US" sz="2000" dirty="0"/>
              <a:t>Introduction</a:t>
            </a:r>
          </a:p>
          <a:p>
            <a:pPr lvl="2"/>
            <a:r>
              <a:rPr lang="en-US" sz="1600" i="1" dirty="0"/>
              <a:t>Rachel Lewis, CADD and Mapping Services</a:t>
            </a:r>
          </a:p>
          <a:p>
            <a:r>
              <a:rPr lang="en-US" sz="2400" i="1" dirty="0"/>
              <a:t>9:15am – 10:15am</a:t>
            </a:r>
          </a:p>
          <a:p>
            <a:pPr lvl="1"/>
            <a:r>
              <a:rPr lang="en-US" sz="2000" dirty="0"/>
              <a:t>GEOPAK (SELECTseries 2, 3, and 4)</a:t>
            </a:r>
          </a:p>
          <a:p>
            <a:pPr lvl="2"/>
            <a:r>
              <a:rPr lang="en-US" sz="1600" i="1" dirty="0"/>
              <a:t>Don Lee, Bentley Systems, Inc.</a:t>
            </a:r>
          </a:p>
          <a:p>
            <a:r>
              <a:rPr lang="en-US" sz="2400" i="1" dirty="0"/>
              <a:t>10:30am – 11:00am</a:t>
            </a:r>
          </a:p>
          <a:p>
            <a:pPr lvl="1"/>
            <a:r>
              <a:rPr lang="en-US" sz="2000" dirty="0"/>
              <a:t>ODOTcadd Standards: Configuration</a:t>
            </a:r>
          </a:p>
          <a:p>
            <a:pPr lvl="2"/>
            <a:r>
              <a:rPr lang="en-US" sz="1600" i="1" dirty="0"/>
              <a:t>Mark McCloud, CADD and Mapping Services</a:t>
            </a:r>
          </a:p>
          <a:p>
            <a:r>
              <a:rPr lang="en-US" sz="2400" i="1" dirty="0"/>
              <a:t>11:00am – 11:45am</a:t>
            </a:r>
          </a:p>
          <a:p>
            <a:pPr lvl="1"/>
            <a:r>
              <a:rPr lang="en-US" sz="2000" dirty="0"/>
              <a:t>ODOTcadd Standards: Project Management Applications</a:t>
            </a:r>
          </a:p>
          <a:p>
            <a:pPr lvl="2"/>
            <a:r>
              <a:rPr lang="en-US" sz="1600" i="1" dirty="0"/>
              <a:t>Eric Thomas, Eric Thomas Consulting LLC</a:t>
            </a:r>
          </a:p>
        </p:txBody>
      </p:sp>
      <p:sp>
        <p:nvSpPr>
          <p:cNvPr id="4" name="Footer Placeholder 3"/>
          <p:cNvSpPr>
            <a:spLocks noGrp="1"/>
          </p:cNvSpPr>
          <p:nvPr>
            <p:ph type="ftr" sz="quarter" idx="3"/>
          </p:nvPr>
        </p:nvSpPr>
        <p:spPr/>
        <p:txBody>
          <a:bodyPr/>
          <a:lstStyle/>
          <a:p>
            <a:r>
              <a:rPr lang="en-US" dirty="0"/>
              <a:t>CADD Services - Consultant Users Group Meeting</a:t>
            </a:r>
          </a:p>
        </p:txBody>
      </p:sp>
    </p:spTree>
    <p:extLst>
      <p:ext uri="{BB962C8B-B14F-4D97-AF65-F5344CB8AC3E}">
        <p14:creationId xmlns:p14="http://schemas.microsoft.com/office/powerpoint/2010/main" val="250187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4" end="4"/>
                                            </p:txEl>
                                          </p:spTgt>
                                        </p:tgtEl>
                                        <p:attrNameLst>
                                          <p:attrName>style.visibility</p:attrName>
                                        </p:attrNameLst>
                                      </p:cBhvr>
                                      <p:to>
                                        <p:strVal val="visible"/>
                                      </p:to>
                                    </p:set>
                                    <p:animEffect transition="in" filter="fade">
                                      <p:cBhvr>
                                        <p:cTn id="10" dur="500"/>
                                        <p:tgtEl>
                                          <p:spTgt spid="10">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5" end="5"/>
                                            </p:txEl>
                                          </p:spTgt>
                                        </p:tgtEl>
                                        <p:attrNameLst>
                                          <p:attrName>style.visibility</p:attrName>
                                        </p:attrNameLst>
                                      </p:cBhvr>
                                      <p:to>
                                        <p:strVal val="visible"/>
                                      </p:to>
                                    </p:set>
                                    <p:animEffect transition="in" filter="fade">
                                      <p:cBhvr>
                                        <p:cTn id="13" dur="500"/>
                                        <p:tgtEl>
                                          <p:spTgt spid="10">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xEl>
                                              <p:pRg st="6" end="6"/>
                                            </p:txEl>
                                          </p:spTgt>
                                        </p:tgtEl>
                                        <p:attrNameLst>
                                          <p:attrName>style.visibility</p:attrName>
                                        </p:attrNameLst>
                                      </p:cBhvr>
                                      <p:to>
                                        <p:strVal val="visible"/>
                                      </p:to>
                                    </p:set>
                                    <p:animEffect transition="in" filter="fade">
                                      <p:cBhvr>
                                        <p:cTn id="18" dur="500"/>
                                        <p:tgtEl>
                                          <p:spTgt spid="10">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animEffect transition="in" filter="fade">
                                      <p:cBhvr>
                                        <p:cTn id="21" dur="500"/>
                                        <p:tgtEl>
                                          <p:spTgt spid="10">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xEl>
                                              <p:pRg st="8" end="8"/>
                                            </p:txEl>
                                          </p:spTgt>
                                        </p:tgtEl>
                                        <p:attrNameLst>
                                          <p:attrName>style.visibility</p:attrName>
                                        </p:attrNameLst>
                                      </p:cBhvr>
                                      <p:to>
                                        <p:strVal val="visible"/>
                                      </p:to>
                                    </p:set>
                                    <p:animEffect transition="in" filter="fade">
                                      <p:cBhvr>
                                        <p:cTn id="24" dur="500"/>
                                        <p:tgtEl>
                                          <p:spTgt spid="10">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9" end="9"/>
                                            </p:txEl>
                                          </p:spTgt>
                                        </p:tgtEl>
                                        <p:attrNameLst>
                                          <p:attrName>style.visibility</p:attrName>
                                        </p:attrNameLst>
                                      </p:cBhvr>
                                      <p:to>
                                        <p:strVal val="visible"/>
                                      </p:to>
                                    </p:set>
                                    <p:animEffect transition="in" filter="fade">
                                      <p:cBhvr>
                                        <p:cTn id="29" dur="500"/>
                                        <p:tgtEl>
                                          <p:spTgt spid="10">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xEl>
                                              <p:pRg st="10" end="10"/>
                                            </p:txEl>
                                          </p:spTgt>
                                        </p:tgtEl>
                                        <p:attrNameLst>
                                          <p:attrName>style.visibility</p:attrName>
                                        </p:attrNameLst>
                                      </p:cBhvr>
                                      <p:to>
                                        <p:strVal val="visible"/>
                                      </p:to>
                                    </p:set>
                                    <p:animEffect transition="in" filter="fade">
                                      <p:cBhvr>
                                        <p:cTn id="32" dur="500"/>
                                        <p:tgtEl>
                                          <p:spTgt spid="10">
                                            <p:txEl>
                                              <p:pRg st="10" end="1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xEl>
                                              <p:pRg st="11" end="11"/>
                                            </p:txEl>
                                          </p:spTgt>
                                        </p:tgtEl>
                                        <p:attrNameLst>
                                          <p:attrName>style.visibility</p:attrName>
                                        </p:attrNameLst>
                                      </p:cBhvr>
                                      <p:to>
                                        <p:strVal val="visible"/>
                                      </p:to>
                                    </p:set>
                                    <p:animEffect transition="in" filter="fade">
                                      <p:cBhvr>
                                        <p:cTn id="35"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New Features/Tools</a:t>
            </a:r>
            <a:endParaRPr lang="en-US" sz="3600" dirty="0"/>
          </a:p>
        </p:txBody>
      </p:sp>
      <p:sp>
        <p:nvSpPr>
          <p:cNvPr id="5" name="Content Placeholder 6"/>
          <p:cNvSpPr>
            <a:spLocks noGrp="1"/>
          </p:cNvSpPr>
          <p:nvPr>
            <p:ph idx="4294967295"/>
          </p:nvPr>
        </p:nvSpPr>
        <p:spPr>
          <a:xfrm>
            <a:off x="370114" y="1367311"/>
            <a:ext cx="8607289" cy="5009425"/>
          </a:xfrm>
          <a:prstGeom prst="rect">
            <a:avLst/>
          </a:prstGeom>
        </p:spPr>
        <p:txBody>
          <a:bodyPr/>
          <a:lstStyle/>
          <a:p>
            <a:r>
              <a:rPr lang="en-US" sz="2200" b="1" i="1" dirty="0">
                <a:effectLst>
                  <a:outerShdw blurRad="38100" dist="38100" dir="2700000" algn="tl">
                    <a:srgbClr val="000000">
                      <a:alpha val="43137"/>
                    </a:srgbClr>
                  </a:outerShdw>
                </a:effectLst>
              </a:rPr>
              <a:t>Stations Reported on Meshes</a:t>
            </a:r>
          </a:p>
          <a:p>
            <a:pPr marL="282575" indent="-282575">
              <a:buNone/>
            </a:pPr>
            <a:r>
              <a:rPr lang="en-US" sz="2200" dirty="0"/>
              <a:t>	We now report the station limits of individual mesh elements.</a:t>
            </a:r>
          </a:p>
          <a:p>
            <a:pPr marL="282575" indent="-282575">
              <a:buNone/>
            </a:pPr>
            <a:endParaRPr lang="en-US" sz="2200" dirty="0"/>
          </a:p>
          <a:p>
            <a:pPr marL="282575" indent="-282575">
              <a:buNone/>
            </a:pPr>
            <a:endParaRPr lang="en-US" sz="2200" dirty="0"/>
          </a:p>
          <a:p>
            <a:pPr marL="282575" indent="-282575">
              <a:buNone/>
            </a:pPr>
            <a:endParaRPr lang="en-US" sz="2200" dirty="0"/>
          </a:p>
          <a:p>
            <a:pPr marL="0" indent="0">
              <a:buNone/>
            </a:pPr>
            <a:endParaRPr lang="en-US" sz="2200" dirty="0"/>
          </a:p>
          <a:p>
            <a:pPr>
              <a:buNone/>
            </a:pPr>
            <a:endParaRPr lang="en-US" sz="2200" i="1" dirty="0"/>
          </a:p>
        </p:txBody>
      </p:sp>
      <p:pic>
        <p:nvPicPr>
          <p:cNvPr id="2" name="Picture 1"/>
          <p:cNvPicPr>
            <a:picLocks noChangeAspect="1"/>
          </p:cNvPicPr>
          <p:nvPr/>
        </p:nvPicPr>
        <p:blipFill>
          <a:blip r:embed="rId3"/>
          <a:stretch>
            <a:fillRect/>
          </a:stretch>
        </p:blipFill>
        <p:spPr>
          <a:xfrm>
            <a:off x="434044" y="2619344"/>
            <a:ext cx="8126141" cy="3266929"/>
          </a:xfrm>
          <a:prstGeom prst="rect">
            <a:avLst/>
          </a:prstGeom>
        </p:spPr>
      </p:pic>
    </p:spTree>
    <p:extLst>
      <p:ext uri="{BB962C8B-B14F-4D97-AF65-F5344CB8AC3E}">
        <p14:creationId xmlns:p14="http://schemas.microsoft.com/office/powerpoint/2010/main" val="210044694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New Features/Tools</a:t>
            </a:r>
            <a:endParaRPr lang="en-US" sz="3600" dirty="0"/>
          </a:p>
        </p:txBody>
      </p:sp>
      <p:sp>
        <p:nvSpPr>
          <p:cNvPr id="5" name="Content Placeholder 6"/>
          <p:cNvSpPr>
            <a:spLocks noGrp="1"/>
          </p:cNvSpPr>
          <p:nvPr>
            <p:ph idx="4294967295"/>
          </p:nvPr>
        </p:nvSpPr>
        <p:spPr>
          <a:xfrm>
            <a:off x="370115" y="1367312"/>
            <a:ext cx="5774312" cy="2185960"/>
          </a:xfrm>
          <a:prstGeom prst="rect">
            <a:avLst/>
          </a:prstGeom>
        </p:spPr>
        <p:txBody>
          <a:bodyPr/>
          <a:lstStyle/>
          <a:p>
            <a:r>
              <a:rPr lang="en-US" sz="2100" b="1" i="1" dirty="0">
                <a:effectLst>
                  <a:outerShdw blurRad="38100" dist="38100" dir="2700000" algn="tl">
                    <a:srgbClr val="000000">
                      <a:alpha val="43137"/>
                    </a:srgbClr>
                  </a:outerShdw>
                </a:effectLst>
              </a:rPr>
              <a:t>Populate </a:t>
            </a:r>
            <a:r>
              <a:rPr lang="en-US" sz="2100" b="1" i="1" dirty="0" err="1">
                <a:effectLst>
                  <a:outerShdw blurRad="38100" dist="38100" dir="2700000" algn="tl">
                    <a:srgbClr val="000000">
                      <a:alpha val="43137"/>
                    </a:srgbClr>
                  </a:outerShdw>
                </a:effectLst>
              </a:rPr>
              <a:t>i</a:t>
            </a:r>
            <a:r>
              <a:rPr lang="en-US" sz="2100" b="1" i="1" dirty="0">
                <a:effectLst>
                  <a:outerShdw blurRad="38100" dist="38100" dir="2700000" algn="tl">
                    <a:srgbClr val="000000">
                      <a:alpha val="43137"/>
                    </a:srgbClr>
                  </a:outerShdw>
                </a:effectLst>
              </a:rPr>
              <a:t>-model with areas and volumes</a:t>
            </a:r>
          </a:p>
          <a:p>
            <a:pPr marL="282575" indent="-282575">
              <a:buNone/>
            </a:pPr>
            <a:r>
              <a:rPr lang="en-US" sz="2100" dirty="0"/>
              <a:t>	</a:t>
            </a:r>
          </a:p>
          <a:p>
            <a:pPr marL="0" indent="0">
              <a:buNone/>
            </a:pPr>
            <a:endParaRPr lang="en-US" sz="2100" dirty="0"/>
          </a:p>
          <a:p>
            <a:pPr>
              <a:buNone/>
            </a:pPr>
            <a:endParaRPr lang="en-US" sz="2100" i="1" dirty="0"/>
          </a:p>
        </p:txBody>
      </p:sp>
      <p:pic>
        <p:nvPicPr>
          <p:cNvPr id="7" name="Picture 6"/>
          <p:cNvPicPr>
            <a:picLocks noChangeAspect="1"/>
          </p:cNvPicPr>
          <p:nvPr/>
        </p:nvPicPr>
        <p:blipFill>
          <a:blip r:embed="rId3"/>
          <a:stretch>
            <a:fillRect/>
          </a:stretch>
        </p:blipFill>
        <p:spPr>
          <a:xfrm>
            <a:off x="539372" y="1943701"/>
            <a:ext cx="6598429" cy="4841659"/>
          </a:xfrm>
          <a:prstGeom prst="rect">
            <a:avLst/>
          </a:prstGeom>
        </p:spPr>
      </p:pic>
    </p:spTree>
    <p:extLst>
      <p:ext uri="{BB962C8B-B14F-4D97-AF65-F5344CB8AC3E}">
        <p14:creationId xmlns:p14="http://schemas.microsoft.com/office/powerpoint/2010/main" val="396515484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New Features/Tools</a:t>
            </a:r>
            <a:endParaRPr lang="en-US" sz="3600" dirty="0"/>
          </a:p>
        </p:txBody>
      </p:sp>
      <p:sp>
        <p:nvSpPr>
          <p:cNvPr id="5" name="Content Placeholder 6"/>
          <p:cNvSpPr>
            <a:spLocks noGrp="1"/>
          </p:cNvSpPr>
          <p:nvPr>
            <p:ph idx="4294967295"/>
          </p:nvPr>
        </p:nvSpPr>
        <p:spPr>
          <a:xfrm>
            <a:off x="370114" y="1367312"/>
            <a:ext cx="8607289" cy="2185960"/>
          </a:xfrm>
          <a:prstGeom prst="rect">
            <a:avLst/>
          </a:prstGeom>
        </p:spPr>
        <p:txBody>
          <a:bodyPr/>
          <a:lstStyle/>
          <a:p>
            <a:r>
              <a:rPr lang="en-US" sz="2100" b="1" i="1" dirty="0">
                <a:effectLst>
                  <a:outerShdw blurRad="38100" dist="38100" dir="2700000" algn="tl">
                    <a:srgbClr val="000000">
                      <a:alpha val="43137"/>
                    </a:srgbClr>
                  </a:outerShdw>
                </a:effectLst>
              </a:rPr>
              <a:t>Survey – Process Observation Rules</a:t>
            </a:r>
          </a:p>
          <a:p>
            <a:pPr marL="282575" indent="-282575">
              <a:buNone/>
            </a:pPr>
            <a:r>
              <a:rPr lang="en-US" sz="2100" dirty="0"/>
              <a:t>	New property attached to each survey dataset. Allows for the enabling/disabling of the processing of observation rules. Default=ON, OFF results in no re-processing of observations on any update.</a:t>
            </a:r>
          </a:p>
          <a:p>
            <a:pPr marL="282575" indent="-282575">
              <a:buNone/>
            </a:pPr>
            <a:endParaRPr lang="en-US" sz="2100" dirty="0"/>
          </a:p>
          <a:p>
            <a:pPr marL="0" indent="0">
              <a:buNone/>
            </a:pPr>
            <a:endParaRPr lang="en-US" sz="2100" dirty="0"/>
          </a:p>
          <a:p>
            <a:pPr>
              <a:buNone/>
            </a:pPr>
            <a:endParaRPr lang="en-US" sz="2100" i="1" dirty="0"/>
          </a:p>
        </p:txBody>
      </p:sp>
      <p:pic>
        <p:nvPicPr>
          <p:cNvPr id="2" name="Picture 1"/>
          <p:cNvPicPr>
            <a:picLocks noChangeAspect="1"/>
          </p:cNvPicPr>
          <p:nvPr/>
        </p:nvPicPr>
        <p:blipFill>
          <a:blip r:embed="rId3"/>
          <a:stretch>
            <a:fillRect/>
          </a:stretch>
        </p:blipFill>
        <p:spPr>
          <a:xfrm>
            <a:off x="493386" y="2972156"/>
            <a:ext cx="4136017" cy="2266415"/>
          </a:xfrm>
          <a:prstGeom prst="rect">
            <a:avLst/>
          </a:prstGeom>
        </p:spPr>
      </p:pic>
      <p:pic>
        <p:nvPicPr>
          <p:cNvPr id="3" name="Picture 2"/>
          <p:cNvPicPr>
            <a:picLocks noChangeAspect="1"/>
          </p:cNvPicPr>
          <p:nvPr/>
        </p:nvPicPr>
        <p:blipFill>
          <a:blip r:embed="rId4"/>
          <a:stretch>
            <a:fillRect/>
          </a:stretch>
        </p:blipFill>
        <p:spPr>
          <a:xfrm>
            <a:off x="769121" y="4420067"/>
            <a:ext cx="6565675" cy="2176855"/>
          </a:xfrm>
          <a:prstGeom prst="rect">
            <a:avLst/>
          </a:prstGeom>
        </p:spPr>
      </p:pic>
    </p:spTree>
    <p:extLst>
      <p:ext uri="{BB962C8B-B14F-4D97-AF65-F5344CB8AC3E}">
        <p14:creationId xmlns:p14="http://schemas.microsoft.com/office/powerpoint/2010/main" val="278819212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New Features/Tools</a:t>
            </a:r>
            <a:endParaRPr lang="en-US" sz="3600" dirty="0"/>
          </a:p>
        </p:txBody>
      </p:sp>
      <p:sp>
        <p:nvSpPr>
          <p:cNvPr id="5" name="Content Placeholder 6"/>
          <p:cNvSpPr>
            <a:spLocks noGrp="1"/>
          </p:cNvSpPr>
          <p:nvPr>
            <p:ph idx="4294967295"/>
          </p:nvPr>
        </p:nvSpPr>
        <p:spPr>
          <a:xfrm>
            <a:off x="439057" y="1338291"/>
            <a:ext cx="8607289" cy="2185960"/>
          </a:xfrm>
          <a:prstGeom prst="rect">
            <a:avLst/>
          </a:prstGeom>
        </p:spPr>
        <p:txBody>
          <a:bodyPr/>
          <a:lstStyle/>
          <a:p>
            <a:r>
              <a:rPr lang="en-US" sz="2200" b="1" i="1" dirty="0">
                <a:effectLst>
                  <a:outerShdw blurRad="38100" dist="38100" dir="2700000" algn="tl">
                    <a:srgbClr val="000000">
                      <a:alpha val="43137"/>
                    </a:srgbClr>
                  </a:outerShdw>
                </a:effectLst>
              </a:rPr>
              <a:t>OpenRoads Help</a:t>
            </a:r>
          </a:p>
          <a:p>
            <a:pPr marL="282575" indent="-282575">
              <a:buNone/>
            </a:pPr>
            <a:r>
              <a:rPr lang="en-US" sz="2200" dirty="0"/>
              <a:t>	We have separated the OpenRoads help from the legacy help and made it accessible via Task Navigation.</a:t>
            </a:r>
          </a:p>
          <a:p>
            <a:pPr marL="282575" indent="-282575">
              <a:buNone/>
            </a:pPr>
            <a:endParaRPr lang="en-US" sz="2200" dirty="0"/>
          </a:p>
          <a:p>
            <a:pPr marL="282575" indent="-282575">
              <a:buNone/>
            </a:pPr>
            <a:endParaRPr lang="en-US" sz="2200" dirty="0"/>
          </a:p>
          <a:p>
            <a:pPr marL="282575" indent="-282575">
              <a:buNone/>
            </a:pPr>
            <a:endParaRPr lang="en-US" sz="2200" dirty="0"/>
          </a:p>
          <a:p>
            <a:pPr marL="0" indent="0">
              <a:buNone/>
            </a:pPr>
            <a:endParaRPr lang="en-US" sz="2200" dirty="0"/>
          </a:p>
          <a:p>
            <a:pPr>
              <a:buNone/>
            </a:pPr>
            <a:endParaRPr lang="en-US" sz="2200" i="1" dirty="0"/>
          </a:p>
        </p:txBody>
      </p:sp>
      <p:pic>
        <p:nvPicPr>
          <p:cNvPr id="6" name="Picture 5"/>
          <p:cNvPicPr>
            <a:picLocks noChangeAspect="1"/>
          </p:cNvPicPr>
          <p:nvPr/>
        </p:nvPicPr>
        <p:blipFill>
          <a:blip r:embed="rId3"/>
          <a:stretch>
            <a:fillRect/>
          </a:stretch>
        </p:blipFill>
        <p:spPr>
          <a:xfrm>
            <a:off x="814495" y="2808937"/>
            <a:ext cx="3009900" cy="895350"/>
          </a:xfrm>
          <a:prstGeom prst="rect">
            <a:avLst/>
          </a:prstGeom>
        </p:spPr>
      </p:pic>
      <p:pic>
        <p:nvPicPr>
          <p:cNvPr id="4" name="Picture 3"/>
          <p:cNvPicPr>
            <a:picLocks noChangeAspect="1"/>
          </p:cNvPicPr>
          <p:nvPr/>
        </p:nvPicPr>
        <p:blipFill>
          <a:blip r:embed="rId4"/>
          <a:stretch>
            <a:fillRect/>
          </a:stretch>
        </p:blipFill>
        <p:spPr>
          <a:xfrm>
            <a:off x="4199832" y="2808937"/>
            <a:ext cx="4183591" cy="3590216"/>
          </a:xfrm>
          <a:prstGeom prst="rect">
            <a:avLst/>
          </a:prstGeom>
        </p:spPr>
      </p:pic>
    </p:spTree>
    <p:extLst>
      <p:ext uri="{BB962C8B-B14F-4D97-AF65-F5344CB8AC3E}">
        <p14:creationId xmlns:p14="http://schemas.microsoft.com/office/powerpoint/2010/main" val="336116707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noFill/>
        </p:spPr>
        <p:txBody>
          <a:bodyPr/>
          <a:lstStyle/>
          <a:p>
            <a:r>
              <a:rPr lang="en-US" dirty="0"/>
              <a:t>Relevant Fixes</a:t>
            </a:r>
            <a:endParaRPr lang="en-US" sz="3600" dirty="0"/>
          </a:p>
        </p:txBody>
      </p:sp>
      <p:sp>
        <p:nvSpPr>
          <p:cNvPr id="5" name="Content Placeholder 6"/>
          <p:cNvSpPr>
            <a:spLocks noGrp="1"/>
          </p:cNvSpPr>
          <p:nvPr>
            <p:ph idx="4294967295"/>
          </p:nvPr>
        </p:nvSpPr>
        <p:spPr>
          <a:xfrm>
            <a:off x="349397" y="1261380"/>
            <a:ext cx="8403771" cy="2185960"/>
          </a:xfrm>
          <a:prstGeom prst="rect">
            <a:avLst/>
          </a:prstGeom>
        </p:spPr>
        <p:txBody>
          <a:bodyPr/>
          <a:lstStyle/>
          <a:p>
            <a:r>
              <a:rPr lang="en-US" sz="2200" dirty="0"/>
              <a:t>Skewed Cross Sections</a:t>
            </a:r>
          </a:p>
          <a:p>
            <a:r>
              <a:rPr lang="en-US" sz="2200" dirty="0"/>
              <a:t>Components now honor the “Ignore” classification in End Area Volumes command</a:t>
            </a:r>
          </a:p>
          <a:p>
            <a:r>
              <a:rPr lang="en-US" sz="2200" dirty="0"/>
              <a:t>GEOPAK can now Auto Annotate a simple tangential alignment (2 point chain)</a:t>
            </a:r>
          </a:p>
          <a:p>
            <a:r>
              <a:rPr lang="en-US" sz="2200" dirty="0"/>
              <a:t>Survey - </a:t>
            </a:r>
            <a:r>
              <a:rPr lang="en-US" sz="2400" dirty="0"/>
              <a:t>Control points now prompt for update.</a:t>
            </a:r>
          </a:p>
          <a:p>
            <a:r>
              <a:rPr lang="en-US" sz="2200" dirty="0"/>
              <a:t>Survey - TMPL linking codes now work even when converting to point list on import.</a:t>
            </a: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spTree>
    <p:extLst>
      <p:ext uri="{BB962C8B-B14F-4D97-AF65-F5344CB8AC3E}">
        <p14:creationId xmlns:p14="http://schemas.microsoft.com/office/powerpoint/2010/main" val="210920083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noFill/>
        </p:spPr>
        <p:txBody>
          <a:bodyPr/>
          <a:lstStyle/>
          <a:p>
            <a:r>
              <a:rPr lang="en-US" dirty="0"/>
              <a:t>SUE - New Features/Tools</a:t>
            </a:r>
            <a:endParaRPr lang="en-US" sz="3600" dirty="0"/>
          </a:p>
        </p:txBody>
      </p:sp>
      <p:sp>
        <p:nvSpPr>
          <p:cNvPr id="5" name="Content Placeholder 6"/>
          <p:cNvSpPr>
            <a:spLocks noGrp="1"/>
          </p:cNvSpPr>
          <p:nvPr>
            <p:ph idx="4294967295"/>
          </p:nvPr>
        </p:nvSpPr>
        <p:spPr>
          <a:xfrm>
            <a:off x="349397" y="1175920"/>
            <a:ext cx="8717691" cy="2185960"/>
          </a:xfrm>
          <a:prstGeom prst="rect">
            <a:avLst/>
          </a:prstGeom>
        </p:spPr>
        <p:txBody>
          <a:bodyPr/>
          <a:lstStyle/>
          <a:p>
            <a:pPr lvl="0"/>
            <a:r>
              <a:rPr lang="en-US" sz="1900" b="1" dirty="0"/>
              <a:t>Added new functionality to Model Builder to provide data exchange between Subsurface Utility Engineering and XFM data produced by Bentley Map or Bentley Utility Designer.</a:t>
            </a:r>
            <a:endParaRPr lang="en-US" sz="1900" dirty="0"/>
          </a:p>
          <a:p>
            <a:pPr lvl="0"/>
            <a:r>
              <a:rPr lang="en-US" sz="1900" dirty="0"/>
              <a:t>Improved the generic nodes (“fittings”) created when use Extract Utility From Graphics command.</a:t>
            </a:r>
          </a:p>
          <a:p>
            <a:pPr lvl="0"/>
            <a:r>
              <a:rPr lang="en-US" sz="1900" b="1" dirty="0"/>
              <a:t>Place Node Command – added an option to define bottom elevation by an existing conduit.</a:t>
            </a:r>
            <a:endParaRPr lang="en-US" sz="1900" dirty="0"/>
          </a:p>
          <a:p>
            <a:pPr lvl="1"/>
            <a:r>
              <a:rPr lang="en-US" sz="1900" b="1" dirty="0"/>
              <a:t>This change then provides a workflow for ability to break, gap or abandon utility lines.</a:t>
            </a:r>
            <a:endParaRPr lang="en-US" sz="1900" dirty="0"/>
          </a:p>
          <a:p>
            <a:pPr lvl="0"/>
            <a:r>
              <a:rPr lang="en-US" sz="1900" dirty="0"/>
              <a:t>Node Properties – Exposed node rotation in Element Information for bulk editing of node rotation.</a:t>
            </a:r>
          </a:p>
          <a:p>
            <a:pPr lvl="0"/>
            <a:r>
              <a:rPr lang="en-US" sz="1900" dirty="0"/>
              <a:t>Node Properties – Exposed top elevation reference surface in Element Information which allows ability to change the reference surface for single or multiple nodes.</a:t>
            </a:r>
          </a:p>
          <a:p>
            <a:pPr lvl="0"/>
            <a:r>
              <a:rPr lang="en-US" sz="1900" dirty="0"/>
              <a:t>Conduits – in previous versions the 3D line string which results from horizontal/vertical alignment was hidden.  This has been un-hidden in the 3D model to support legacy workflows.</a:t>
            </a:r>
          </a:p>
        </p:txBody>
      </p:sp>
    </p:spTree>
    <p:extLst>
      <p:ext uri="{BB962C8B-B14F-4D97-AF65-F5344CB8AC3E}">
        <p14:creationId xmlns:p14="http://schemas.microsoft.com/office/powerpoint/2010/main" val="243484084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noFill/>
        </p:spPr>
        <p:txBody>
          <a:bodyPr/>
          <a:lstStyle/>
          <a:p>
            <a:r>
              <a:rPr lang="en-US" dirty="0"/>
              <a:t>SUE - New Features/Tools</a:t>
            </a:r>
            <a:endParaRPr lang="en-US" sz="3600" dirty="0"/>
          </a:p>
        </p:txBody>
      </p:sp>
      <p:sp>
        <p:nvSpPr>
          <p:cNvPr id="5" name="Content Placeholder 6"/>
          <p:cNvSpPr>
            <a:spLocks noGrp="1"/>
          </p:cNvSpPr>
          <p:nvPr>
            <p:ph idx="4294967295"/>
          </p:nvPr>
        </p:nvSpPr>
        <p:spPr>
          <a:xfrm>
            <a:off x="349397" y="1193012"/>
            <a:ext cx="8403771" cy="2185960"/>
          </a:xfrm>
          <a:prstGeom prst="rect">
            <a:avLst/>
          </a:prstGeom>
        </p:spPr>
        <p:txBody>
          <a:bodyPr/>
          <a:lstStyle/>
          <a:p>
            <a:pPr lvl="0"/>
            <a:r>
              <a:rPr lang="en-US" sz="1600" b="1" dirty="0"/>
              <a:t>Extract Utility From Graphics – replaced the best fit profile with a segment length derived profile for better performance.  In this release, the profile is derived by offsetting the depth at an interval equal to the unit length defined in feature definition, with additional checks to prevent conduit from popping above the reference surface in sags.</a:t>
            </a:r>
            <a:endParaRPr lang="en-US" sz="1600" dirty="0"/>
          </a:p>
          <a:p>
            <a:pPr lvl="0"/>
            <a:r>
              <a:rPr lang="en-US" sz="1600" b="1" dirty="0"/>
              <a:t>The changes in profile method also provided improvements in editing of the draped profile:</a:t>
            </a:r>
            <a:endParaRPr lang="en-US" sz="1600" dirty="0"/>
          </a:p>
          <a:p>
            <a:pPr lvl="1"/>
            <a:r>
              <a:rPr lang="en-US" sz="1600" b="1" dirty="0"/>
              <a:t>After convert the profile to a VPI rule, the drag handles are easier to use</a:t>
            </a:r>
            <a:endParaRPr lang="en-US" sz="1600" dirty="0"/>
          </a:p>
          <a:p>
            <a:pPr lvl="1"/>
            <a:r>
              <a:rPr lang="en-US" sz="1600" b="1" dirty="0"/>
              <a:t>Partial delete of a portion so that it can be replaced by new profile design is now easier.</a:t>
            </a:r>
            <a:endParaRPr lang="en-US" sz="1600" dirty="0"/>
          </a:p>
          <a:p>
            <a:pPr lvl="0"/>
            <a:r>
              <a:rPr lang="en-US" sz="1600" dirty="0"/>
              <a:t>Improvements to modeling allow better performance when utilities are shown in dynamic cross-sections</a:t>
            </a:r>
          </a:p>
          <a:p>
            <a:pPr lvl="0"/>
            <a:r>
              <a:rPr lang="en-US" sz="1600" dirty="0"/>
              <a:t>Place node - Added ability to pick a plan horizontal alignment for elevation reference if the alignment has an active profile</a:t>
            </a:r>
          </a:p>
          <a:p>
            <a:pPr lvl="0"/>
            <a:r>
              <a:rPr lang="en-US" sz="1600" dirty="0"/>
              <a:t>Extract Utility from Graphics – Enhanced the ability of defining invert elevation in a hierarchy of found point, found conduit and default height.  See help file for details.</a:t>
            </a:r>
          </a:p>
          <a:p>
            <a:pPr lvl="0"/>
            <a:r>
              <a:rPr lang="en-US" sz="1600" dirty="0"/>
              <a:t>Flex Tables – Added predefined node tables</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800" dirty="0"/>
          </a:p>
        </p:txBody>
      </p:sp>
    </p:spTree>
    <p:extLst>
      <p:ext uri="{BB962C8B-B14F-4D97-AF65-F5344CB8AC3E}">
        <p14:creationId xmlns:p14="http://schemas.microsoft.com/office/powerpoint/2010/main" val="247200768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V8</a:t>
            </a:r>
            <a:r>
              <a:rPr lang="en-US" i="1" dirty="0">
                <a:latin typeface="Georgia" panose="02040502050405020303" pitchFamily="18" charset="0"/>
              </a:rPr>
              <a:t>i </a:t>
            </a:r>
            <a:r>
              <a:rPr lang="en-US" dirty="0"/>
              <a:t>SELECTseries 4 Bentley Civil Workspace</a:t>
            </a:r>
            <a:endParaRPr lang="en-US" sz="3600" dirty="0"/>
          </a:p>
        </p:txBody>
      </p:sp>
      <p:sp>
        <p:nvSpPr>
          <p:cNvPr id="5" name="Content Placeholder 6"/>
          <p:cNvSpPr>
            <a:spLocks noGrp="1"/>
          </p:cNvSpPr>
          <p:nvPr>
            <p:ph idx="4294967295"/>
          </p:nvPr>
        </p:nvSpPr>
        <p:spPr>
          <a:xfrm>
            <a:off x="370114" y="1367312"/>
            <a:ext cx="4902641" cy="2185960"/>
          </a:xfrm>
          <a:prstGeom prst="rect">
            <a:avLst/>
          </a:prstGeom>
        </p:spPr>
        <p:txBody>
          <a:bodyPr/>
          <a:lstStyle/>
          <a:p>
            <a:r>
              <a:rPr lang="en-US" sz="2100" b="1" i="1" dirty="0">
                <a:effectLst>
                  <a:outerShdw blurRad="38100" dist="38100" dir="2700000" algn="tl">
                    <a:srgbClr val="000000">
                      <a:alpha val="43137"/>
                    </a:srgbClr>
                  </a:outerShdw>
                </a:effectLst>
              </a:rPr>
              <a:t>Project Explorer File </a:t>
            </a:r>
            <a:r>
              <a:rPr lang="en-US" sz="2100" b="1" i="1" dirty="0" err="1">
                <a:effectLst>
                  <a:outerShdw blurRad="38100" dist="38100" dir="2700000" algn="tl">
                    <a:srgbClr val="000000">
                      <a:alpha val="43137"/>
                    </a:srgbClr>
                  </a:outerShdw>
                </a:effectLst>
              </a:rPr>
              <a:t>Linksets</a:t>
            </a:r>
            <a:endParaRPr lang="en-US" sz="2100" b="1" i="1" dirty="0">
              <a:effectLst>
                <a:outerShdw blurRad="38100" dist="38100" dir="2700000" algn="tl">
                  <a:srgbClr val="000000">
                    <a:alpha val="43137"/>
                  </a:srgbClr>
                </a:outerShdw>
              </a:effectLst>
            </a:endParaRPr>
          </a:p>
          <a:p>
            <a:pPr marL="287338" lvl="1" indent="0">
              <a:buNone/>
            </a:pPr>
            <a:endParaRPr lang="en-US" sz="1700" dirty="0"/>
          </a:p>
          <a:p>
            <a:pPr marL="287338" lvl="1" indent="0">
              <a:buNone/>
            </a:pPr>
            <a:r>
              <a:rPr lang="en-US" sz="1700" b="1" i="1" dirty="0">
                <a:solidFill>
                  <a:schemeClr val="accent1"/>
                </a:solidFill>
              </a:rPr>
              <a:t>Learning OpenRoads</a:t>
            </a:r>
          </a:p>
          <a:p>
            <a:pPr lvl="1"/>
            <a:r>
              <a:rPr lang="en-US" sz="1700" dirty="0"/>
              <a:t>Access to free “</a:t>
            </a:r>
            <a:r>
              <a:rPr lang="en-US" sz="1700" dirty="0" err="1"/>
              <a:t>QuickStart</a:t>
            </a:r>
            <a:r>
              <a:rPr lang="en-US" sz="1700" dirty="0"/>
              <a:t>” introductory training on Bentley Learn</a:t>
            </a:r>
          </a:p>
          <a:p>
            <a:pPr marL="287338" lvl="1" indent="0">
              <a:buNone/>
            </a:pPr>
            <a:endParaRPr lang="en-US" sz="1700" dirty="0"/>
          </a:p>
          <a:p>
            <a:pPr marL="287338" lvl="1" indent="0">
              <a:buNone/>
            </a:pPr>
            <a:r>
              <a:rPr lang="en-US" sz="1700" b="1" i="1" dirty="0">
                <a:solidFill>
                  <a:schemeClr val="accent1"/>
                </a:solidFill>
              </a:rPr>
              <a:t>OpenRoads Support</a:t>
            </a:r>
          </a:p>
          <a:p>
            <a:pPr lvl="1"/>
            <a:r>
              <a:rPr lang="en-US" sz="1700" dirty="0"/>
              <a:t>Access to video clips, technical notes and FAQ’s on OpenRoads, as well as access to the Road and Site Design Forum.</a:t>
            </a:r>
          </a:p>
          <a:p>
            <a:pPr marL="287338" lvl="1" indent="0">
              <a:buNone/>
            </a:pPr>
            <a:endParaRPr lang="en-US" sz="1700" dirty="0"/>
          </a:p>
          <a:p>
            <a:pPr marL="287338" lvl="1" indent="0">
              <a:buNone/>
            </a:pPr>
            <a:r>
              <a:rPr lang="en-US" sz="1700" b="1" i="1" dirty="0">
                <a:solidFill>
                  <a:schemeClr val="accent1"/>
                </a:solidFill>
              </a:rPr>
              <a:t>Product Add-Ins</a:t>
            </a:r>
          </a:p>
          <a:p>
            <a:pPr lvl="1"/>
            <a:r>
              <a:rPr lang="en-US" sz="1700" dirty="0"/>
              <a:t>Provides direct access to the Communities Forums for Bentley Descartes, Bentley Map and SUE.</a:t>
            </a:r>
          </a:p>
          <a:p>
            <a:pPr marL="282575" indent="-282575">
              <a:buNone/>
            </a:pPr>
            <a:endParaRPr lang="en-US" sz="2100" dirty="0"/>
          </a:p>
          <a:p>
            <a:pPr marL="0" indent="0">
              <a:buNone/>
            </a:pPr>
            <a:endParaRPr lang="en-US" sz="2100" dirty="0"/>
          </a:p>
          <a:p>
            <a:pPr>
              <a:buNone/>
            </a:pPr>
            <a:endParaRPr lang="en-US" sz="2100" i="1" dirty="0"/>
          </a:p>
        </p:txBody>
      </p:sp>
      <p:pic>
        <p:nvPicPr>
          <p:cNvPr id="7" name="Picture 6"/>
          <p:cNvPicPr>
            <a:picLocks noChangeAspect="1"/>
          </p:cNvPicPr>
          <p:nvPr/>
        </p:nvPicPr>
        <p:blipFill>
          <a:blip r:embed="rId3"/>
          <a:stretch>
            <a:fillRect/>
          </a:stretch>
        </p:blipFill>
        <p:spPr>
          <a:xfrm>
            <a:off x="5550122" y="1367312"/>
            <a:ext cx="3427281" cy="3345679"/>
          </a:xfrm>
          <a:prstGeom prst="rect">
            <a:avLst/>
          </a:prstGeom>
        </p:spPr>
      </p:pic>
    </p:spTree>
    <p:extLst>
      <p:ext uri="{BB962C8B-B14F-4D97-AF65-F5344CB8AC3E}">
        <p14:creationId xmlns:p14="http://schemas.microsoft.com/office/powerpoint/2010/main" val="169652141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V8</a:t>
            </a:r>
            <a:r>
              <a:rPr lang="en-US" i="1" dirty="0">
                <a:latin typeface="Georgia" panose="02040502050405020303" pitchFamily="18" charset="0"/>
              </a:rPr>
              <a:t>i </a:t>
            </a:r>
            <a:r>
              <a:rPr lang="en-US" dirty="0"/>
              <a:t>SELECTseries 4 Bentley Civil Workspace</a:t>
            </a:r>
            <a:endParaRPr lang="en-US" sz="3600" dirty="0"/>
          </a:p>
        </p:txBody>
      </p:sp>
      <p:sp>
        <p:nvSpPr>
          <p:cNvPr id="5" name="Content Placeholder 6"/>
          <p:cNvSpPr>
            <a:spLocks noGrp="1"/>
          </p:cNvSpPr>
          <p:nvPr>
            <p:ph idx="4294967295"/>
          </p:nvPr>
        </p:nvSpPr>
        <p:spPr>
          <a:xfrm>
            <a:off x="370115" y="1367312"/>
            <a:ext cx="5133378" cy="2185960"/>
          </a:xfrm>
          <a:prstGeom prst="rect">
            <a:avLst/>
          </a:prstGeom>
        </p:spPr>
        <p:txBody>
          <a:bodyPr/>
          <a:lstStyle/>
          <a:p>
            <a:r>
              <a:rPr lang="en-US" sz="2000" b="1" i="1" dirty="0">
                <a:effectLst>
                  <a:outerShdw blurRad="38100" dist="38100" dir="2700000" algn="tl">
                    <a:srgbClr val="000000">
                      <a:alpha val="43137"/>
                    </a:srgbClr>
                  </a:outerShdw>
                </a:effectLst>
              </a:rPr>
              <a:t>New Point, Linear and Surface Features Added</a:t>
            </a:r>
          </a:p>
          <a:p>
            <a:pPr lvl="1"/>
            <a:r>
              <a:rPr lang="en-US" sz="2000" b="1" i="1" dirty="0"/>
              <a:t>Bridge Features</a:t>
            </a:r>
          </a:p>
          <a:p>
            <a:pPr lvl="1"/>
            <a:r>
              <a:rPr lang="en-US" sz="2000" b="1" i="1" dirty="0"/>
              <a:t>Structural Features</a:t>
            </a:r>
          </a:p>
          <a:p>
            <a:pPr lvl="1"/>
            <a:r>
              <a:rPr lang="en-US" sz="2000" b="1" i="1" dirty="0"/>
              <a:t>ROW Features </a:t>
            </a:r>
            <a:r>
              <a:rPr lang="en-US" sz="2000" b="1" dirty="0"/>
              <a:t>used for labeling right of way on cross sections</a:t>
            </a:r>
          </a:p>
          <a:p>
            <a:pPr lvl="1"/>
            <a:r>
              <a:rPr lang="en-US" sz="2000" b="1" i="1" dirty="0"/>
              <a:t>Guardrail Features </a:t>
            </a:r>
            <a:r>
              <a:rPr lang="en-US" sz="2000" b="1" dirty="0"/>
              <a:t>used for modeling guardrails in 3D</a:t>
            </a:r>
          </a:p>
          <a:p>
            <a:pPr lvl="1"/>
            <a:r>
              <a:rPr lang="en-US" sz="2000" b="1" i="1" dirty="0"/>
              <a:t>Conceptual Design Features </a:t>
            </a:r>
            <a:r>
              <a:rPr lang="en-US" sz="2000" b="1" dirty="0"/>
              <a:t>used for auto-modeling corridors</a:t>
            </a:r>
          </a:p>
          <a:p>
            <a:pPr lvl="1"/>
            <a:r>
              <a:rPr lang="en-US" sz="2000" b="1" i="1" dirty="0"/>
              <a:t>Terrain Model Features </a:t>
            </a:r>
            <a:r>
              <a:rPr lang="en-US" sz="2000" b="1" dirty="0"/>
              <a:t>added to display triangles and contours at same time</a:t>
            </a:r>
          </a:p>
          <a:p>
            <a:pPr lvl="1"/>
            <a:r>
              <a:rPr lang="en-US" sz="2000" b="1" dirty="0"/>
              <a:t>Many additional </a:t>
            </a:r>
            <a:r>
              <a:rPr lang="en-US" sz="2000" b="1" i="1" dirty="0"/>
              <a:t>Point Features</a:t>
            </a:r>
          </a:p>
          <a:p>
            <a:pPr marL="287338" lvl="1" indent="0">
              <a:buNone/>
            </a:pPr>
            <a:endParaRPr lang="en-US" sz="2000" dirty="0"/>
          </a:p>
          <a:p>
            <a:pPr marL="282575" indent="-282575">
              <a:buNone/>
            </a:pPr>
            <a:endParaRPr lang="en-US" sz="2000" dirty="0"/>
          </a:p>
          <a:p>
            <a:pPr marL="0" indent="0">
              <a:buNone/>
            </a:pPr>
            <a:endParaRPr lang="en-US" sz="2000" dirty="0"/>
          </a:p>
          <a:p>
            <a:pPr>
              <a:buNone/>
            </a:pPr>
            <a:endParaRPr lang="en-US" sz="2000" i="1" dirty="0"/>
          </a:p>
        </p:txBody>
      </p:sp>
      <p:pic>
        <p:nvPicPr>
          <p:cNvPr id="2" name="Picture 1"/>
          <p:cNvPicPr>
            <a:picLocks noChangeAspect="1"/>
          </p:cNvPicPr>
          <p:nvPr/>
        </p:nvPicPr>
        <p:blipFill>
          <a:blip r:embed="rId3"/>
          <a:stretch>
            <a:fillRect/>
          </a:stretch>
        </p:blipFill>
        <p:spPr>
          <a:xfrm>
            <a:off x="6177643" y="1367312"/>
            <a:ext cx="2729349" cy="2352719"/>
          </a:xfrm>
          <a:prstGeom prst="rect">
            <a:avLst/>
          </a:prstGeom>
          <a:ln w="57150">
            <a:solidFill>
              <a:schemeClr val="accent1"/>
            </a:solidFill>
          </a:ln>
        </p:spPr>
      </p:pic>
    </p:spTree>
    <p:extLst>
      <p:ext uri="{BB962C8B-B14F-4D97-AF65-F5344CB8AC3E}">
        <p14:creationId xmlns:p14="http://schemas.microsoft.com/office/powerpoint/2010/main" val="173231963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V8</a:t>
            </a:r>
            <a:r>
              <a:rPr lang="en-US" i="1" dirty="0">
                <a:latin typeface="Georgia" panose="02040502050405020303" pitchFamily="18" charset="0"/>
              </a:rPr>
              <a:t>i </a:t>
            </a:r>
            <a:r>
              <a:rPr lang="en-US" dirty="0"/>
              <a:t>SELECTseries 4 Bentley Civil Workspace</a:t>
            </a:r>
            <a:endParaRPr lang="en-US" sz="3600" dirty="0"/>
          </a:p>
        </p:txBody>
      </p:sp>
      <p:sp>
        <p:nvSpPr>
          <p:cNvPr id="5" name="Content Placeholder 6"/>
          <p:cNvSpPr>
            <a:spLocks noGrp="1"/>
          </p:cNvSpPr>
          <p:nvPr>
            <p:ph idx="4294967295"/>
          </p:nvPr>
        </p:nvSpPr>
        <p:spPr>
          <a:xfrm>
            <a:off x="370115" y="1367312"/>
            <a:ext cx="5133378" cy="2185960"/>
          </a:xfrm>
          <a:prstGeom prst="rect">
            <a:avLst/>
          </a:prstGeom>
        </p:spPr>
        <p:txBody>
          <a:bodyPr/>
          <a:lstStyle/>
          <a:p>
            <a:r>
              <a:rPr lang="en-US" sz="2000" b="1" i="1" dirty="0">
                <a:effectLst>
                  <a:outerShdw blurRad="38100" dist="38100" dir="2700000" algn="tl">
                    <a:srgbClr val="000000">
                      <a:alpha val="43137"/>
                    </a:srgbClr>
                  </a:outerShdw>
                </a:effectLst>
              </a:rPr>
              <a:t>Right-Click View Control Menu</a:t>
            </a:r>
          </a:p>
          <a:p>
            <a:pPr lvl="1"/>
            <a:r>
              <a:rPr lang="en-US" sz="2000" b="1" i="1" dirty="0"/>
              <a:t>Combines many of the common view tools for modeling.</a:t>
            </a:r>
          </a:p>
          <a:p>
            <a:r>
              <a:rPr lang="en-US" sz="2000" b="1" i="1" dirty="0">
                <a:effectLst>
                  <a:outerShdw blurRad="38100" dist="38100" dir="2700000" algn="tl">
                    <a:srgbClr val="000000">
                      <a:alpha val="43137"/>
                    </a:srgbClr>
                  </a:outerShdw>
                </a:effectLst>
              </a:rPr>
              <a:t>View 2D/3D</a:t>
            </a:r>
          </a:p>
          <a:p>
            <a:pPr lvl="1"/>
            <a:r>
              <a:rPr lang="en-US" sz="2000" b="1" i="1" dirty="0"/>
              <a:t>Also accessible via F9 function key</a:t>
            </a:r>
          </a:p>
          <a:p>
            <a:pPr lvl="1"/>
            <a:r>
              <a:rPr lang="en-US" sz="2000" b="1" i="1" dirty="0"/>
              <a:t>Now maintains screen coordinates</a:t>
            </a:r>
          </a:p>
          <a:p>
            <a:r>
              <a:rPr lang="en-US" sz="2000" b="1" i="1" dirty="0">
                <a:effectLst>
                  <a:outerShdw blurRad="38100" dist="38100" dir="2700000" algn="tl">
                    <a:srgbClr val="000000">
                      <a:alpha val="43137"/>
                    </a:srgbClr>
                  </a:outerShdw>
                </a:effectLst>
              </a:rPr>
              <a:t>Ref Adjust Colors</a:t>
            </a:r>
          </a:p>
          <a:p>
            <a:pPr lvl="1"/>
            <a:r>
              <a:rPr lang="en-US" sz="2000" b="1" i="1" dirty="0"/>
              <a:t>Mutes reference file colors</a:t>
            </a:r>
          </a:p>
          <a:p>
            <a:pPr marL="287338" lvl="1" indent="0">
              <a:buNone/>
            </a:pPr>
            <a:endParaRPr lang="en-US" sz="2000" b="1" i="1" dirty="0"/>
          </a:p>
          <a:p>
            <a:pPr lvl="1"/>
            <a:endParaRPr lang="en-US" sz="2000" b="1" i="1" dirty="0"/>
          </a:p>
          <a:p>
            <a:pPr marL="287338" lvl="1" indent="0">
              <a:buNone/>
            </a:pPr>
            <a:endParaRPr lang="en-US" sz="2000" dirty="0"/>
          </a:p>
          <a:p>
            <a:pPr marL="282575" indent="-282575">
              <a:buNone/>
            </a:pPr>
            <a:endParaRPr lang="en-US" sz="2000" dirty="0"/>
          </a:p>
          <a:p>
            <a:pPr marL="0" indent="0">
              <a:buNone/>
            </a:pPr>
            <a:endParaRPr lang="en-US" sz="2000" dirty="0"/>
          </a:p>
          <a:p>
            <a:pPr>
              <a:buNone/>
            </a:pPr>
            <a:endParaRPr lang="en-US" sz="2000" i="1" dirty="0"/>
          </a:p>
        </p:txBody>
      </p:sp>
      <p:pic>
        <p:nvPicPr>
          <p:cNvPr id="3" name="Picture 2"/>
          <p:cNvPicPr>
            <a:picLocks noChangeAspect="1"/>
          </p:cNvPicPr>
          <p:nvPr/>
        </p:nvPicPr>
        <p:blipFill>
          <a:blip r:embed="rId3"/>
          <a:stretch>
            <a:fillRect/>
          </a:stretch>
        </p:blipFill>
        <p:spPr>
          <a:xfrm>
            <a:off x="5627316" y="1324422"/>
            <a:ext cx="3409950" cy="4457700"/>
          </a:xfrm>
          <a:prstGeom prst="rect">
            <a:avLst/>
          </a:prstGeom>
        </p:spPr>
      </p:pic>
    </p:spTree>
    <p:extLst>
      <p:ext uri="{BB962C8B-B14F-4D97-AF65-F5344CB8AC3E}">
        <p14:creationId xmlns:p14="http://schemas.microsoft.com/office/powerpoint/2010/main" val="143744160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76200"/>
            <a:ext cx="8229600" cy="1143000"/>
          </a:xfrm>
        </p:spPr>
        <p:txBody>
          <a:bodyPr/>
          <a:lstStyle/>
          <a:p>
            <a:r>
              <a:rPr lang="en-US" sz="3200" u="sng" dirty="0"/>
              <a:t>Agenda for Today</a:t>
            </a:r>
            <a:endParaRPr lang="en-US" sz="2800" u="sng" spc="600" dirty="0"/>
          </a:p>
        </p:txBody>
      </p:sp>
      <p:sp>
        <p:nvSpPr>
          <p:cNvPr id="10" name="Content Placeholder 9"/>
          <p:cNvSpPr>
            <a:spLocks noGrp="1"/>
          </p:cNvSpPr>
          <p:nvPr>
            <p:ph idx="1"/>
          </p:nvPr>
        </p:nvSpPr>
        <p:spPr>
          <a:xfrm>
            <a:off x="457200" y="1189037"/>
            <a:ext cx="8229600" cy="4525963"/>
          </a:xfrm>
        </p:spPr>
        <p:txBody>
          <a:bodyPr/>
          <a:lstStyle/>
          <a:p>
            <a:r>
              <a:rPr lang="en-US" sz="2400" i="1" dirty="0"/>
              <a:t>11:45am – 12:45pm</a:t>
            </a:r>
          </a:p>
          <a:p>
            <a:pPr lvl="1"/>
            <a:r>
              <a:rPr lang="en-US" sz="2000" dirty="0"/>
              <a:t>Lunch</a:t>
            </a:r>
          </a:p>
          <a:p>
            <a:r>
              <a:rPr lang="en-US" sz="2400" i="1" dirty="0"/>
              <a:t>12:45pm – 2:00pm</a:t>
            </a:r>
          </a:p>
          <a:p>
            <a:pPr lvl="1"/>
            <a:r>
              <a:rPr lang="en-US" sz="2000" dirty="0"/>
              <a:t>ODOTcadd Standards: VBA Application Updates</a:t>
            </a:r>
          </a:p>
          <a:p>
            <a:pPr lvl="2"/>
            <a:r>
              <a:rPr lang="en-US" sz="1600" i="1" dirty="0"/>
              <a:t>Eric Thomas, Eric Thomas Consulting LLC</a:t>
            </a:r>
            <a:endParaRPr lang="en-US" sz="2000" i="1" dirty="0"/>
          </a:p>
          <a:p>
            <a:r>
              <a:rPr lang="en-US" sz="2400" i="1" dirty="0"/>
              <a:t>2:00pm – 2:15pm</a:t>
            </a:r>
          </a:p>
          <a:p>
            <a:pPr lvl="1"/>
            <a:r>
              <a:rPr lang="en-US" sz="2000" dirty="0"/>
              <a:t>ODOTcadd Standards: PDF Printing</a:t>
            </a:r>
          </a:p>
          <a:p>
            <a:pPr lvl="2"/>
            <a:r>
              <a:rPr lang="en-US" sz="1600" i="1" dirty="0"/>
              <a:t>Jack Kerstetter, CADD and Mapping Services</a:t>
            </a:r>
          </a:p>
          <a:p>
            <a:r>
              <a:rPr lang="en-US" sz="2400" i="1" dirty="0"/>
              <a:t>2:15pm – 2:30pm</a:t>
            </a:r>
          </a:p>
          <a:p>
            <a:pPr lvl="1"/>
            <a:r>
              <a:rPr lang="en-US" sz="2000" dirty="0"/>
              <a:t>Every Day Counts Initiative for 3D Modeling</a:t>
            </a:r>
          </a:p>
          <a:p>
            <a:pPr lvl="2"/>
            <a:r>
              <a:rPr lang="en-US" sz="1600" i="1" dirty="0"/>
              <a:t>Mark McCloud, CADD and Mapping Services</a:t>
            </a:r>
          </a:p>
        </p:txBody>
      </p:sp>
      <p:sp>
        <p:nvSpPr>
          <p:cNvPr id="4" name="Footer Placeholder 3"/>
          <p:cNvSpPr>
            <a:spLocks noGrp="1"/>
          </p:cNvSpPr>
          <p:nvPr>
            <p:ph type="ftr" sz="quarter" idx="3"/>
          </p:nvPr>
        </p:nvSpPr>
        <p:spPr/>
        <p:txBody>
          <a:bodyPr/>
          <a:lstStyle/>
          <a:p>
            <a:r>
              <a:rPr lang="en-US" dirty="0"/>
              <a:t>CADD Services - Consultant Users Group Meeting</a:t>
            </a:r>
          </a:p>
        </p:txBody>
      </p:sp>
    </p:spTree>
    <p:extLst>
      <p:ext uri="{BB962C8B-B14F-4D97-AF65-F5344CB8AC3E}">
        <p14:creationId xmlns:p14="http://schemas.microsoft.com/office/powerpoint/2010/main" val="31404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3" end="3"/>
                                            </p:txEl>
                                          </p:spTgt>
                                        </p:tgtEl>
                                        <p:attrNameLst>
                                          <p:attrName>style.visibility</p:attrName>
                                        </p:attrNameLst>
                                      </p:cBhvr>
                                      <p:to>
                                        <p:strVal val="visible"/>
                                      </p:to>
                                    </p:set>
                                    <p:animEffect transition="in" filter="fade">
                                      <p:cBhvr>
                                        <p:cTn id="10" dur="500"/>
                                        <p:tgtEl>
                                          <p:spTgt spid="10">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animEffect transition="in" filter="fade">
                                      <p:cBhvr>
                                        <p:cTn id="13" dur="500"/>
                                        <p:tgtEl>
                                          <p:spTgt spid="10">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xEl>
                                              <p:pRg st="5" end="5"/>
                                            </p:txEl>
                                          </p:spTgt>
                                        </p:tgtEl>
                                        <p:attrNameLst>
                                          <p:attrName>style.visibility</p:attrName>
                                        </p:attrNameLst>
                                      </p:cBhvr>
                                      <p:to>
                                        <p:strVal val="visible"/>
                                      </p:to>
                                    </p:set>
                                    <p:animEffect transition="in" filter="fade">
                                      <p:cBhvr>
                                        <p:cTn id="18" dur="500"/>
                                        <p:tgtEl>
                                          <p:spTgt spid="10">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6" end="6"/>
                                            </p:txEl>
                                          </p:spTgt>
                                        </p:tgtEl>
                                        <p:attrNameLst>
                                          <p:attrName>style.visibility</p:attrName>
                                        </p:attrNameLst>
                                      </p:cBhvr>
                                      <p:to>
                                        <p:strVal val="visible"/>
                                      </p:to>
                                    </p:set>
                                    <p:animEffect transition="in" filter="fade">
                                      <p:cBhvr>
                                        <p:cTn id="21" dur="500"/>
                                        <p:tgtEl>
                                          <p:spTgt spid="10">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xEl>
                                              <p:pRg st="7" end="7"/>
                                            </p:txEl>
                                          </p:spTgt>
                                        </p:tgtEl>
                                        <p:attrNameLst>
                                          <p:attrName>style.visibility</p:attrName>
                                        </p:attrNameLst>
                                      </p:cBhvr>
                                      <p:to>
                                        <p:strVal val="visible"/>
                                      </p:to>
                                    </p:set>
                                    <p:animEffect transition="in" filter="fade">
                                      <p:cBhvr>
                                        <p:cTn id="24" dur="500"/>
                                        <p:tgtEl>
                                          <p:spTgt spid="10">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8" end="8"/>
                                            </p:txEl>
                                          </p:spTgt>
                                        </p:tgtEl>
                                        <p:attrNameLst>
                                          <p:attrName>style.visibility</p:attrName>
                                        </p:attrNameLst>
                                      </p:cBhvr>
                                      <p:to>
                                        <p:strVal val="visible"/>
                                      </p:to>
                                    </p:set>
                                    <p:animEffect transition="in" filter="fade">
                                      <p:cBhvr>
                                        <p:cTn id="29" dur="500"/>
                                        <p:tgtEl>
                                          <p:spTgt spid="10">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xEl>
                                              <p:pRg st="9" end="9"/>
                                            </p:txEl>
                                          </p:spTgt>
                                        </p:tgtEl>
                                        <p:attrNameLst>
                                          <p:attrName>style.visibility</p:attrName>
                                        </p:attrNameLst>
                                      </p:cBhvr>
                                      <p:to>
                                        <p:strVal val="visible"/>
                                      </p:to>
                                    </p:set>
                                    <p:animEffect transition="in" filter="fade">
                                      <p:cBhvr>
                                        <p:cTn id="32" dur="500"/>
                                        <p:tgtEl>
                                          <p:spTgt spid="10">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xEl>
                                              <p:pRg st="10" end="10"/>
                                            </p:txEl>
                                          </p:spTgt>
                                        </p:tgtEl>
                                        <p:attrNameLst>
                                          <p:attrName>style.visibility</p:attrName>
                                        </p:attrNameLst>
                                      </p:cBhvr>
                                      <p:to>
                                        <p:strVal val="visible"/>
                                      </p:to>
                                    </p:set>
                                    <p:animEffect transition="in" filter="fade">
                                      <p:cBhvr>
                                        <p:cTn id="35" dur="5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033473" y="3743059"/>
            <a:ext cx="3869494" cy="3061733"/>
          </a:xfrm>
          <a:prstGeom prst="rect">
            <a:avLst/>
          </a:prstGeom>
        </p:spPr>
      </p:pic>
      <p:sp>
        <p:nvSpPr>
          <p:cNvPr id="19" name="Title 18"/>
          <p:cNvSpPr>
            <a:spLocks noGrp="1"/>
          </p:cNvSpPr>
          <p:nvPr>
            <p:ph type="title"/>
          </p:nvPr>
        </p:nvSpPr>
        <p:spPr/>
        <p:txBody>
          <a:bodyPr/>
          <a:lstStyle/>
          <a:p>
            <a:r>
              <a:rPr lang="en-US" dirty="0"/>
              <a:t>V8</a:t>
            </a:r>
            <a:r>
              <a:rPr lang="en-US" i="1" dirty="0">
                <a:latin typeface="Georgia" panose="02040502050405020303" pitchFamily="18" charset="0"/>
              </a:rPr>
              <a:t>i </a:t>
            </a:r>
            <a:r>
              <a:rPr lang="en-US" dirty="0"/>
              <a:t>SELECTseries 4 Bentley Civil Workspace</a:t>
            </a:r>
            <a:endParaRPr lang="en-US" sz="3600" dirty="0"/>
          </a:p>
        </p:txBody>
      </p:sp>
      <p:sp>
        <p:nvSpPr>
          <p:cNvPr id="5" name="Content Placeholder 6"/>
          <p:cNvSpPr>
            <a:spLocks noGrp="1"/>
          </p:cNvSpPr>
          <p:nvPr>
            <p:ph idx="4294967295"/>
          </p:nvPr>
        </p:nvSpPr>
        <p:spPr>
          <a:xfrm>
            <a:off x="370114" y="1367312"/>
            <a:ext cx="8383053" cy="2185960"/>
          </a:xfrm>
          <a:prstGeom prst="rect">
            <a:avLst/>
          </a:prstGeom>
        </p:spPr>
        <p:txBody>
          <a:bodyPr/>
          <a:lstStyle/>
          <a:p>
            <a:r>
              <a:rPr lang="en-US" sz="2000" b="1" i="1" dirty="0">
                <a:effectLst>
                  <a:outerShdw blurRad="38100" dist="38100" dir="2700000" algn="tl">
                    <a:srgbClr val="000000">
                      <a:alpha val="43137"/>
                    </a:srgbClr>
                  </a:outerShdw>
                </a:effectLst>
              </a:rPr>
              <a:t>Exaggerate Vertical Z</a:t>
            </a:r>
          </a:p>
          <a:p>
            <a:pPr marL="282575" indent="-282575">
              <a:buNone/>
            </a:pPr>
            <a:r>
              <a:rPr lang="en-US" sz="2000" b="1" i="1" dirty="0">
                <a:effectLst>
                  <a:outerShdw blurRad="38100" dist="38100" dir="2700000" algn="tl">
                    <a:srgbClr val="000000">
                      <a:alpha val="43137"/>
                    </a:srgbClr>
                  </a:outerShdw>
                </a:effectLst>
              </a:rPr>
              <a:t>	</a:t>
            </a:r>
            <a:r>
              <a:rPr lang="en-US" sz="1600" b="1" i="1" dirty="0"/>
              <a:t>A new function was added to exaggerate the vertical Z for the purposes of examining a 3D terrain model. </a:t>
            </a:r>
          </a:p>
          <a:p>
            <a:pPr marL="287338" lvl="1" indent="0">
              <a:buNone/>
            </a:pPr>
            <a:r>
              <a:rPr lang="en-US" sz="1600" b="1" i="1" dirty="0"/>
              <a:t>Accessible using &lt;Shift&gt;+F1.</a:t>
            </a:r>
          </a:p>
          <a:p>
            <a:pPr marL="287338" lvl="1" indent="0">
              <a:buNone/>
            </a:pPr>
            <a:r>
              <a:rPr lang="en-US" sz="1600" b="1" i="1" dirty="0"/>
              <a:t>Should only be run from the actual terrain model file.</a:t>
            </a:r>
          </a:p>
          <a:p>
            <a:pPr marL="287338" lvl="1" indent="0">
              <a:buNone/>
            </a:pPr>
            <a:r>
              <a:rPr lang="en-US" sz="1600" b="1" i="1" dirty="0"/>
              <a:t>Creates a temporary visualization DGN model. When the application is dismissed, the temporary DGN model will be removed.</a:t>
            </a:r>
          </a:p>
          <a:p>
            <a:pPr marL="287338" lvl="1" indent="0">
              <a:buNone/>
            </a:pPr>
            <a:r>
              <a:rPr lang="en-US" sz="1100" dirty="0"/>
              <a:t> </a:t>
            </a:r>
            <a:endParaRPr lang="en-US" sz="2000" b="1" i="1" dirty="0"/>
          </a:p>
          <a:p>
            <a:pPr marL="287338" lvl="1" indent="0">
              <a:buNone/>
            </a:pPr>
            <a:endParaRPr lang="en-US" sz="2000" dirty="0"/>
          </a:p>
          <a:p>
            <a:pPr marL="282575" indent="-282575">
              <a:buNone/>
            </a:pPr>
            <a:endParaRPr lang="en-US" sz="2000" dirty="0"/>
          </a:p>
          <a:p>
            <a:pPr marL="0" indent="0">
              <a:buNone/>
            </a:pPr>
            <a:endParaRPr lang="en-US" sz="2000" dirty="0"/>
          </a:p>
          <a:p>
            <a:pPr>
              <a:buNone/>
            </a:pPr>
            <a:endParaRPr lang="en-US" sz="2000" i="1" dirty="0"/>
          </a:p>
        </p:txBody>
      </p:sp>
      <p:pic>
        <p:nvPicPr>
          <p:cNvPr id="6" name="Picture 5"/>
          <p:cNvPicPr>
            <a:picLocks noChangeAspect="1"/>
          </p:cNvPicPr>
          <p:nvPr/>
        </p:nvPicPr>
        <p:blipFill>
          <a:blip r:embed="rId4"/>
          <a:stretch>
            <a:fillRect/>
          </a:stretch>
        </p:blipFill>
        <p:spPr>
          <a:xfrm>
            <a:off x="370114" y="3743059"/>
            <a:ext cx="3826558" cy="2865916"/>
          </a:xfrm>
          <a:prstGeom prst="rect">
            <a:avLst/>
          </a:prstGeom>
        </p:spPr>
      </p:pic>
    </p:spTree>
    <p:extLst>
      <p:ext uri="{BB962C8B-B14F-4D97-AF65-F5344CB8AC3E}">
        <p14:creationId xmlns:p14="http://schemas.microsoft.com/office/powerpoint/2010/main" val="394500457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V8</a:t>
            </a:r>
            <a:r>
              <a:rPr lang="en-US" i="1" dirty="0">
                <a:latin typeface="Georgia" panose="02040502050405020303" pitchFamily="18" charset="0"/>
              </a:rPr>
              <a:t>i </a:t>
            </a:r>
            <a:r>
              <a:rPr lang="en-US" dirty="0"/>
              <a:t>SELECTseries 4 Bentley Civil Workspace</a:t>
            </a:r>
            <a:endParaRPr lang="en-US" sz="3600" dirty="0"/>
          </a:p>
        </p:txBody>
      </p:sp>
      <p:sp>
        <p:nvSpPr>
          <p:cNvPr id="5" name="Content Placeholder 6"/>
          <p:cNvSpPr>
            <a:spLocks noGrp="1"/>
          </p:cNvSpPr>
          <p:nvPr>
            <p:ph idx="4294967295"/>
          </p:nvPr>
        </p:nvSpPr>
        <p:spPr>
          <a:xfrm>
            <a:off x="370114" y="1367312"/>
            <a:ext cx="8628607" cy="2185960"/>
          </a:xfrm>
          <a:prstGeom prst="rect">
            <a:avLst/>
          </a:prstGeom>
        </p:spPr>
        <p:txBody>
          <a:bodyPr/>
          <a:lstStyle/>
          <a:p>
            <a:r>
              <a:rPr lang="en-US" sz="2000" b="1" i="1" dirty="0"/>
              <a:t>New civil related materials have been added and assigned to the surface features</a:t>
            </a:r>
          </a:p>
          <a:p>
            <a:r>
              <a:rPr lang="en-US" sz="2000" b="1" i="1" dirty="0"/>
              <a:t>Minor tweaks to the default survey settings to auto-assign terrain model feature and triangulation method</a:t>
            </a:r>
          </a:p>
          <a:p>
            <a:r>
              <a:rPr lang="en-US" sz="2000" b="1" i="1" dirty="0"/>
              <a:t>Added level filters to the metric </a:t>
            </a:r>
            <a:r>
              <a:rPr lang="en-US" sz="2000" b="1" i="1" dirty="0" err="1"/>
              <a:t>dgnlib</a:t>
            </a:r>
            <a:endParaRPr lang="en-US" sz="2000" b="1" i="1" dirty="0"/>
          </a:p>
          <a:p>
            <a:r>
              <a:rPr lang="en-US" sz="2000" b="1" i="1" dirty="0"/>
              <a:t>Compatible with SELECTseries 3 or SELECTseries 4</a:t>
            </a:r>
          </a:p>
          <a:p>
            <a:r>
              <a:rPr lang="en-US" sz="2000" b="1" i="1" dirty="0"/>
              <a:t>What’s New in SELECTseries 4 Bentley Civil Examples workspace:</a:t>
            </a:r>
          </a:p>
          <a:p>
            <a:pPr marL="282575" lvl="3" indent="0">
              <a:lnSpc>
                <a:spcPct val="90000"/>
              </a:lnSpc>
              <a:spcBef>
                <a:spcPts val="2000"/>
              </a:spcBef>
              <a:buClrTx/>
              <a:buNone/>
            </a:pPr>
            <a:r>
              <a:rPr lang="en-US" sz="1800" u="sng" dirty="0">
                <a:hlinkClick r:id="rId3"/>
              </a:rPr>
              <a:t>https://bentley-my.sharepoint.com/personal/chuck_lawson_bentley_com/_layouts/15/guestaccess.aspx?guestaccesstoken=cGoT%2fCIxfzIseXaym35i%2b1fmSKngGsU%2beOrGcWngKL4%3d&amp;docid=0e9a8cd217bf34d0091625a937f80a2da</a:t>
            </a:r>
            <a:endParaRPr lang="en-US" sz="1800" dirty="0"/>
          </a:p>
          <a:p>
            <a:pPr marL="0" indent="0">
              <a:buNone/>
            </a:pPr>
            <a:endParaRPr lang="en-US" sz="2000" b="1" i="1" dirty="0">
              <a:effectLst>
                <a:outerShdw blurRad="38100" dist="38100" dir="2700000" algn="tl">
                  <a:srgbClr val="000000">
                    <a:alpha val="43137"/>
                  </a:srgbClr>
                </a:outerShdw>
              </a:effectLst>
            </a:endParaRPr>
          </a:p>
          <a:p>
            <a:endParaRPr lang="en-US" sz="1600" b="1" i="1" dirty="0"/>
          </a:p>
          <a:p>
            <a:pPr marL="287338" lvl="1" indent="0">
              <a:buNone/>
            </a:pPr>
            <a:r>
              <a:rPr lang="en-US" sz="1100" dirty="0"/>
              <a:t> </a:t>
            </a:r>
            <a:endParaRPr lang="en-US" sz="2000" b="1" i="1" dirty="0"/>
          </a:p>
          <a:p>
            <a:pPr marL="287338" lvl="1" indent="0">
              <a:buNone/>
            </a:pPr>
            <a:endParaRPr lang="en-US" sz="2000" dirty="0"/>
          </a:p>
          <a:p>
            <a:pPr marL="282575" indent="-282575">
              <a:buNone/>
            </a:pPr>
            <a:endParaRPr lang="en-US" sz="2000" dirty="0"/>
          </a:p>
          <a:p>
            <a:pPr>
              <a:buNone/>
            </a:pPr>
            <a:endParaRPr lang="en-US" sz="2000" i="1" dirty="0"/>
          </a:p>
        </p:txBody>
      </p:sp>
    </p:spTree>
    <p:extLst>
      <p:ext uri="{BB962C8B-B14F-4D97-AF65-F5344CB8AC3E}">
        <p14:creationId xmlns:p14="http://schemas.microsoft.com/office/powerpoint/2010/main" val="31111586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Model Interoperability</a:t>
            </a:r>
            <a:endParaRPr lang="en-US" sz="3600" dirty="0"/>
          </a:p>
        </p:txBody>
      </p:sp>
      <p:sp>
        <p:nvSpPr>
          <p:cNvPr id="5" name="Content Placeholder 6"/>
          <p:cNvSpPr>
            <a:spLocks noGrp="1"/>
          </p:cNvSpPr>
          <p:nvPr>
            <p:ph idx="4294967295"/>
          </p:nvPr>
        </p:nvSpPr>
        <p:spPr>
          <a:xfrm>
            <a:off x="439057" y="1338291"/>
            <a:ext cx="8607289" cy="2185960"/>
          </a:xfrm>
          <a:prstGeom prst="rect">
            <a:avLst/>
          </a:prstGeom>
        </p:spPr>
        <p:txBody>
          <a:bodyPr/>
          <a:lstStyle/>
          <a:p>
            <a:pPr marL="0" indent="0">
              <a:buNone/>
            </a:pPr>
            <a:r>
              <a:rPr lang="en-US" sz="2400" dirty="0"/>
              <a:t>Data exchange between different systems, software, technologies or disciplines is a common requirement. </a:t>
            </a:r>
          </a:p>
          <a:p>
            <a:pPr marL="0" lvl="0" indent="0">
              <a:buNone/>
            </a:pPr>
            <a:r>
              <a:rPr lang="en-US" sz="2400" dirty="0"/>
              <a:t>Yet even today it’s done in bits and pieces. For example, to exchange data we use propriety formats, ASCII formats, </a:t>
            </a:r>
            <a:r>
              <a:rPr lang="en-US" sz="2400" dirty="0" err="1"/>
              <a:t>LandXML</a:t>
            </a:r>
            <a:r>
              <a:rPr lang="en-US" sz="2400" dirty="0"/>
              <a:t> or CAD graphics.</a:t>
            </a:r>
          </a:p>
          <a:p>
            <a:pPr marL="0" lvl="0" indent="0">
              <a:buNone/>
            </a:pPr>
            <a:r>
              <a:rPr lang="en-US" sz="2400" dirty="0"/>
              <a:t>These workflows have their own inherent problems:</a:t>
            </a:r>
          </a:p>
          <a:p>
            <a:r>
              <a:rPr lang="en-US" sz="2400" dirty="0"/>
              <a:t>All of these are just pieces of the model, and the user on the other side has to continually re-create the missing pieces.</a:t>
            </a:r>
          </a:p>
          <a:p>
            <a:r>
              <a:rPr lang="en-US" sz="2400" dirty="0"/>
              <a:t>There is a lot of missing intelligence. Most of the formats we use to exchange data are ‘dumbed-down’ in order to be more readily accessible by other technologies.</a:t>
            </a:r>
          </a:p>
          <a:p>
            <a:pPr>
              <a:buNone/>
            </a:pPr>
            <a:endParaRPr lang="en-US" sz="2500" i="1" dirty="0"/>
          </a:p>
        </p:txBody>
      </p:sp>
    </p:spTree>
    <p:extLst>
      <p:ext uri="{BB962C8B-B14F-4D97-AF65-F5344CB8AC3E}">
        <p14:creationId xmlns:p14="http://schemas.microsoft.com/office/powerpoint/2010/main" val="275574085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Model Interoperability in V8</a:t>
            </a:r>
            <a:r>
              <a:rPr lang="en-US" i="1" dirty="0">
                <a:latin typeface="Georgia" panose="02040502050405020303" pitchFamily="18" charset="0"/>
              </a:rPr>
              <a:t>i </a:t>
            </a:r>
            <a:r>
              <a:rPr lang="en-US" dirty="0"/>
              <a:t>SELECTseries 3</a:t>
            </a:r>
            <a:endParaRPr lang="en-US" sz="3600" dirty="0"/>
          </a:p>
        </p:txBody>
      </p:sp>
      <p:sp>
        <p:nvSpPr>
          <p:cNvPr id="5" name="Content Placeholder 6"/>
          <p:cNvSpPr>
            <a:spLocks noGrp="1"/>
          </p:cNvSpPr>
          <p:nvPr>
            <p:ph idx="4294967295"/>
          </p:nvPr>
        </p:nvSpPr>
        <p:spPr>
          <a:xfrm>
            <a:off x="439057" y="1338291"/>
            <a:ext cx="8607289" cy="2185960"/>
          </a:xfrm>
          <a:prstGeom prst="rect">
            <a:avLst/>
          </a:prstGeom>
        </p:spPr>
        <p:txBody>
          <a:bodyPr/>
          <a:lstStyle/>
          <a:p>
            <a:pPr marL="0" indent="0">
              <a:buNone/>
            </a:pPr>
            <a:r>
              <a:rPr lang="en-US" sz="2400" dirty="0"/>
              <a:t>In our last V8</a:t>
            </a:r>
            <a:r>
              <a:rPr lang="en-US" sz="2400" i="1" dirty="0">
                <a:latin typeface="Georgia" panose="02040502050405020303" pitchFamily="18" charset="0"/>
              </a:rPr>
              <a:t>i </a:t>
            </a:r>
            <a:r>
              <a:rPr lang="en-US" sz="2400" dirty="0"/>
              <a:t>SELECTseries 3 Update (08.11.09.722), we introduced the </a:t>
            </a:r>
            <a:r>
              <a:rPr lang="en-US" sz="2400" b="1" i="1" dirty="0"/>
              <a:t>Integrated Civil </a:t>
            </a:r>
            <a:r>
              <a:rPr lang="en-US" sz="2400" b="1" i="1" dirty="0" err="1">
                <a:latin typeface="+mn-lt"/>
              </a:rPr>
              <a:t>i</a:t>
            </a:r>
            <a:r>
              <a:rPr lang="en-US" sz="2400" b="1" i="1" dirty="0"/>
              <a:t>-model (ICM). </a:t>
            </a:r>
            <a:endParaRPr lang="en-US" sz="2400" i="1" dirty="0"/>
          </a:p>
        </p:txBody>
      </p:sp>
      <p:pic>
        <p:nvPicPr>
          <p:cNvPr id="6" name="Picture 4" descr="C:\Users\DERRIC~1.GRA\AppData\Local\Temp\SNAGHTML8708ef2.PNG"/>
          <p:cNvPicPr>
            <a:picLocks noChangeAspect="1" noChangeArrowheads="1"/>
          </p:cNvPicPr>
          <p:nvPr/>
        </p:nvPicPr>
        <p:blipFill>
          <a:blip r:embed="rId3"/>
          <a:srcRect/>
          <a:stretch>
            <a:fillRect/>
          </a:stretch>
        </p:blipFill>
        <p:spPr bwMode="auto">
          <a:xfrm>
            <a:off x="6386209" y="2539160"/>
            <a:ext cx="2495550" cy="1543051"/>
          </a:xfrm>
          <a:prstGeom prst="rect">
            <a:avLst/>
          </a:prstGeom>
          <a:noFill/>
        </p:spPr>
      </p:pic>
      <p:pic>
        <p:nvPicPr>
          <p:cNvPr id="7" name="Picture 2"/>
          <p:cNvPicPr>
            <a:picLocks noChangeAspect="1" noChangeArrowheads="1"/>
          </p:cNvPicPr>
          <p:nvPr/>
        </p:nvPicPr>
        <p:blipFill>
          <a:blip r:embed="rId4"/>
          <a:srcRect/>
          <a:stretch>
            <a:fillRect/>
          </a:stretch>
        </p:blipFill>
        <p:spPr bwMode="auto">
          <a:xfrm>
            <a:off x="3597542" y="2539160"/>
            <a:ext cx="2624080" cy="2968848"/>
          </a:xfrm>
          <a:prstGeom prst="rect">
            <a:avLst/>
          </a:prstGeom>
          <a:noFill/>
          <a:ln w="9525">
            <a:noFill/>
            <a:miter lim="800000"/>
            <a:headEnd/>
            <a:tailEnd/>
          </a:ln>
        </p:spPr>
      </p:pic>
      <p:sp>
        <p:nvSpPr>
          <p:cNvPr id="8" name="Content Placeholder 6"/>
          <p:cNvSpPr>
            <a:spLocks noGrp="1"/>
          </p:cNvSpPr>
          <p:nvPr>
            <p:ph idx="4294967295"/>
          </p:nvPr>
        </p:nvSpPr>
        <p:spPr>
          <a:xfrm>
            <a:off x="439057" y="2427873"/>
            <a:ext cx="3081491" cy="2185960"/>
          </a:xfrm>
          <a:prstGeom prst="rect">
            <a:avLst/>
          </a:prstGeom>
        </p:spPr>
        <p:txBody>
          <a:bodyPr/>
          <a:lstStyle/>
          <a:p>
            <a:pPr marL="0" indent="0">
              <a:buNone/>
            </a:pPr>
            <a:r>
              <a:rPr lang="en-US" sz="2400" dirty="0"/>
              <a:t>This is an </a:t>
            </a:r>
            <a:r>
              <a:rPr lang="en-US" sz="2400" dirty="0" err="1">
                <a:latin typeface="+mn-lt"/>
              </a:rPr>
              <a:t>i</a:t>
            </a:r>
            <a:r>
              <a:rPr lang="en-US" sz="2400" dirty="0"/>
              <a:t>-model based on a defined schema that </a:t>
            </a:r>
            <a:r>
              <a:rPr lang="en-US" sz="2400" b="1" i="1" dirty="0"/>
              <a:t>allows other software packages to read and reproduce the entire model</a:t>
            </a:r>
            <a:r>
              <a:rPr lang="en-US" sz="2400" dirty="0"/>
              <a:t>. </a:t>
            </a:r>
          </a:p>
        </p:txBody>
      </p:sp>
    </p:spTree>
    <p:extLst>
      <p:ext uri="{BB962C8B-B14F-4D97-AF65-F5344CB8AC3E}">
        <p14:creationId xmlns:p14="http://schemas.microsoft.com/office/powerpoint/2010/main" val="97102443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6318" y="276233"/>
            <a:ext cx="8077200" cy="762000"/>
          </a:xfrm>
        </p:spPr>
        <p:txBody>
          <a:bodyPr/>
          <a:lstStyle/>
          <a:p>
            <a:r>
              <a:rPr lang="en-US" dirty="0"/>
              <a:t>OpenRoads Technology</a:t>
            </a:r>
            <a:endParaRPr lang="en-US" i="1" dirty="0">
              <a:latin typeface="Georgia" pitchFamily="18" charset="0"/>
            </a:endParaRPr>
          </a:p>
        </p:txBody>
      </p:sp>
      <p:pic>
        <p:nvPicPr>
          <p:cNvPr id="3" name="Bentley2Trimb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8667"/>
            <a:ext cx="9144000" cy="6858000"/>
          </a:xfrm>
          <a:prstGeom prst="rect">
            <a:avLst/>
          </a:prstGeom>
        </p:spPr>
      </p:pic>
    </p:spTree>
    <p:extLst>
      <p:ext uri="{BB962C8B-B14F-4D97-AF65-F5344CB8AC3E}">
        <p14:creationId xmlns:p14="http://schemas.microsoft.com/office/powerpoint/2010/main" val="331710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Model Interoperability in V8</a:t>
            </a:r>
            <a:r>
              <a:rPr lang="en-US" i="1" dirty="0">
                <a:latin typeface="Georgia" panose="02040502050405020303" pitchFamily="18" charset="0"/>
              </a:rPr>
              <a:t>i </a:t>
            </a:r>
            <a:r>
              <a:rPr lang="en-US" dirty="0"/>
              <a:t>SELECTseries 3</a:t>
            </a:r>
            <a:endParaRPr lang="en-US" sz="3600" dirty="0"/>
          </a:p>
        </p:txBody>
      </p:sp>
      <p:sp>
        <p:nvSpPr>
          <p:cNvPr id="5" name="Content Placeholder 6"/>
          <p:cNvSpPr>
            <a:spLocks noGrp="1"/>
          </p:cNvSpPr>
          <p:nvPr>
            <p:ph idx="4294967295"/>
          </p:nvPr>
        </p:nvSpPr>
        <p:spPr>
          <a:xfrm>
            <a:off x="439057" y="1338291"/>
            <a:ext cx="8607289" cy="2185960"/>
          </a:xfrm>
          <a:prstGeom prst="rect">
            <a:avLst/>
          </a:prstGeom>
        </p:spPr>
        <p:txBody>
          <a:bodyPr/>
          <a:lstStyle/>
          <a:p>
            <a:pPr marL="0" indent="0">
              <a:buNone/>
            </a:pPr>
            <a:r>
              <a:rPr lang="en-US" sz="2200" dirty="0"/>
              <a:t>Although we worked closely with Trimble to define this schema, it is not proprietary to Trimble.</a:t>
            </a:r>
          </a:p>
          <a:p>
            <a:pPr marL="0" indent="0">
              <a:buNone/>
            </a:pPr>
            <a:r>
              <a:rPr lang="en-US" sz="2200" dirty="0"/>
              <a:t>The </a:t>
            </a:r>
            <a:r>
              <a:rPr lang="en-US" sz="2200" b="1" i="1" dirty="0"/>
              <a:t>Integrated Civil </a:t>
            </a:r>
            <a:r>
              <a:rPr lang="en-US" sz="2200" b="1" dirty="0" err="1">
                <a:latin typeface="+mn-lt"/>
              </a:rPr>
              <a:t>i</a:t>
            </a:r>
            <a:r>
              <a:rPr lang="en-US" sz="2200" b="1" i="1" dirty="0"/>
              <a:t>-model</a:t>
            </a:r>
            <a:r>
              <a:rPr lang="en-US" sz="2200" dirty="0"/>
              <a:t> can be accessed by other applications using Bentley’s </a:t>
            </a:r>
            <a:r>
              <a:rPr lang="en-US" sz="2200" i="1" dirty="0"/>
              <a:t>Software Development Kit </a:t>
            </a:r>
            <a:r>
              <a:rPr lang="en-US" sz="2200" dirty="0"/>
              <a:t>(SDK). </a:t>
            </a:r>
          </a:p>
          <a:p>
            <a:pPr>
              <a:buNone/>
            </a:pPr>
            <a:endParaRPr lang="en-US" sz="2200" i="1" dirty="0"/>
          </a:p>
        </p:txBody>
      </p:sp>
      <p:pic>
        <p:nvPicPr>
          <p:cNvPr id="8" name="Picture 4"/>
          <p:cNvPicPr>
            <a:picLocks noChangeAspect="1" noChangeArrowheads="1"/>
          </p:cNvPicPr>
          <p:nvPr/>
        </p:nvPicPr>
        <p:blipFill>
          <a:blip r:embed="rId3"/>
          <a:srcRect/>
          <a:stretch>
            <a:fillRect/>
          </a:stretch>
        </p:blipFill>
        <p:spPr bwMode="auto">
          <a:xfrm>
            <a:off x="499628" y="2965390"/>
            <a:ext cx="4089464" cy="3788931"/>
          </a:xfrm>
          <a:prstGeom prst="rect">
            <a:avLst/>
          </a:prstGeom>
          <a:noFill/>
          <a:ln w="9525">
            <a:noFill/>
            <a:miter lim="800000"/>
            <a:headEnd/>
            <a:tailEnd/>
          </a:ln>
        </p:spPr>
      </p:pic>
    </p:spTree>
    <p:extLst>
      <p:ext uri="{BB962C8B-B14F-4D97-AF65-F5344CB8AC3E}">
        <p14:creationId xmlns:p14="http://schemas.microsoft.com/office/powerpoint/2010/main" val="375927329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Model Interoperability in V8</a:t>
            </a:r>
            <a:r>
              <a:rPr lang="en-US" i="1" dirty="0">
                <a:latin typeface="Georgia" panose="02040502050405020303" pitchFamily="18" charset="0"/>
              </a:rPr>
              <a:t>i </a:t>
            </a:r>
            <a:r>
              <a:rPr lang="en-US" dirty="0"/>
              <a:t>SELECTseries 4</a:t>
            </a:r>
            <a:endParaRPr lang="en-US" sz="3600" dirty="0"/>
          </a:p>
        </p:txBody>
      </p:sp>
      <p:sp>
        <p:nvSpPr>
          <p:cNvPr id="5" name="Content Placeholder 6"/>
          <p:cNvSpPr>
            <a:spLocks noGrp="1"/>
          </p:cNvSpPr>
          <p:nvPr>
            <p:ph idx="4294967295"/>
          </p:nvPr>
        </p:nvSpPr>
        <p:spPr>
          <a:xfrm>
            <a:off x="439057" y="1338291"/>
            <a:ext cx="8607289" cy="2185960"/>
          </a:xfrm>
          <a:prstGeom prst="rect">
            <a:avLst/>
          </a:prstGeom>
        </p:spPr>
        <p:txBody>
          <a:bodyPr/>
          <a:lstStyle/>
          <a:p>
            <a:pPr marL="0" indent="0">
              <a:buNone/>
            </a:pPr>
            <a:r>
              <a:rPr lang="en-US" sz="2000" dirty="0"/>
              <a:t>In SELECTseries 3 (08.11.09.722), the functionality was limited to </a:t>
            </a:r>
            <a:r>
              <a:rPr lang="en-US" sz="2000" b="1" i="1" u="sng" dirty="0"/>
              <a:t>creating</a:t>
            </a:r>
            <a:r>
              <a:rPr lang="en-US" sz="2000" dirty="0"/>
              <a:t> an </a:t>
            </a:r>
            <a:r>
              <a:rPr lang="en-US" sz="2000" i="1" dirty="0"/>
              <a:t>Integrated Civil </a:t>
            </a:r>
            <a:r>
              <a:rPr lang="en-US" sz="2000" dirty="0" err="1">
                <a:latin typeface="+mn-lt"/>
              </a:rPr>
              <a:t>i</a:t>
            </a:r>
            <a:r>
              <a:rPr lang="en-US" sz="2000" i="1" dirty="0"/>
              <a:t>-model (ICM)</a:t>
            </a:r>
            <a:r>
              <a:rPr lang="en-US" sz="2000" dirty="0"/>
              <a:t>. In the upcoming release of SELECTseries 4, we have enhanced the functionality to now include the following:</a:t>
            </a:r>
          </a:p>
          <a:p>
            <a:pPr lvl="0"/>
            <a:r>
              <a:rPr lang="en-US" sz="2000" b="1" i="1" dirty="0"/>
              <a:t>Reading – </a:t>
            </a:r>
            <a:r>
              <a:rPr lang="en-US" sz="2000" dirty="0"/>
              <a:t>We have extended the capability of the object model so that OpenRoads can read </a:t>
            </a:r>
            <a:r>
              <a:rPr lang="en-US" sz="2000" i="1" dirty="0"/>
              <a:t>Integrated Civil </a:t>
            </a:r>
            <a:r>
              <a:rPr lang="en-US" sz="2000" dirty="0" err="1">
                <a:latin typeface="+mn-lt"/>
              </a:rPr>
              <a:t>i</a:t>
            </a:r>
            <a:r>
              <a:rPr lang="en-US" sz="2000" i="1" dirty="0"/>
              <a:t>-model’s</a:t>
            </a:r>
            <a:r>
              <a:rPr lang="en-US" sz="2000" dirty="0"/>
              <a:t> that have been modified/created in any application that supports them.</a:t>
            </a:r>
          </a:p>
          <a:p>
            <a:pPr lvl="0"/>
            <a:r>
              <a:rPr lang="en-US" sz="2000" b="1" i="1" dirty="0"/>
              <a:t>Change Tracking – </a:t>
            </a:r>
            <a:r>
              <a:rPr lang="en-US" sz="2000" dirty="0"/>
              <a:t>OpenRoads can now compare </a:t>
            </a:r>
            <a:r>
              <a:rPr lang="en-US" sz="2000" i="1" dirty="0"/>
              <a:t>Integrated Civil </a:t>
            </a:r>
            <a:r>
              <a:rPr lang="en-US" sz="2000" dirty="0" err="1">
                <a:latin typeface="+mn-lt"/>
              </a:rPr>
              <a:t>i</a:t>
            </a:r>
            <a:r>
              <a:rPr lang="en-US" sz="2000" i="1" dirty="0"/>
              <a:t>-model’s</a:t>
            </a:r>
            <a:r>
              <a:rPr lang="en-US" sz="2000" dirty="0"/>
              <a:t> and display the graphical and property differences between them.</a:t>
            </a:r>
          </a:p>
          <a:p>
            <a:pPr>
              <a:buNone/>
            </a:pPr>
            <a:endParaRPr lang="en-US" sz="2000" i="1" dirty="0"/>
          </a:p>
        </p:txBody>
      </p:sp>
      <p:pic>
        <p:nvPicPr>
          <p:cNvPr id="3" name="Picture 2"/>
          <p:cNvPicPr>
            <a:picLocks noChangeAspect="1"/>
          </p:cNvPicPr>
          <p:nvPr/>
        </p:nvPicPr>
        <p:blipFill>
          <a:blip r:embed="rId3"/>
          <a:stretch>
            <a:fillRect/>
          </a:stretch>
        </p:blipFill>
        <p:spPr>
          <a:xfrm>
            <a:off x="846033" y="4429436"/>
            <a:ext cx="5494947" cy="1860269"/>
          </a:xfrm>
          <a:prstGeom prst="rect">
            <a:avLst/>
          </a:prstGeom>
        </p:spPr>
      </p:pic>
    </p:spTree>
    <p:extLst>
      <p:ext uri="{BB962C8B-B14F-4D97-AF65-F5344CB8AC3E}">
        <p14:creationId xmlns:p14="http://schemas.microsoft.com/office/powerpoint/2010/main" val="312114873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xfrm>
            <a:off x="370114" y="194541"/>
            <a:ext cx="8676232" cy="762000"/>
          </a:xfrm>
        </p:spPr>
        <p:txBody>
          <a:bodyPr/>
          <a:lstStyle/>
          <a:p>
            <a:r>
              <a:rPr lang="en-US" sz="3200" dirty="0"/>
              <a:t>Why are </a:t>
            </a:r>
            <a:r>
              <a:rPr lang="en-US" sz="3200" i="1" dirty="0"/>
              <a:t>Integrated Civil </a:t>
            </a:r>
            <a:r>
              <a:rPr lang="en-US" sz="3200" dirty="0" err="1">
                <a:latin typeface="+mn-lt"/>
              </a:rPr>
              <a:t>i</a:t>
            </a:r>
            <a:r>
              <a:rPr lang="en-US" sz="3200" i="1" dirty="0"/>
              <a:t>-Model’s</a:t>
            </a:r>
            <a:r>
              <a:rPr lang="en-US" sz="3200" dirty="0"/>
              <a:t> a better option?</a:t>
            </a:r>
          </a:p>
        </p:txBody>
      </p:sp>
      <p:sp>
        <p:nvSpPr>
          <p:cNvPr id="5" name="Content Placeholder 6"/>
          <p:cNvSpPr>
            <a:spLocks noGrp="1"/>
          </p:cNvSpPr>
          <p:nvPr>
            <p:ph idx="4294967295"/>
          </p:nvPr>
        </p:nvSpPr>
        <p:spPr>
          <a:xfrm>
            <a:off x="439057" y="1338291"/>
            <a:ext cx="8607289" cy="2185960"/>
          </a:xfrm>
          <a:prstGeom prst="rect">
            <a:avLst/>
          </a:prstGeom>
        </p:spPr>
        <p:txBody>
          <a:bodyPr/>
          <a:lstStyle/>
          <a:p>
            <a:pPr marL="0" indent="0">
              <a:buNone/>
            </a:pPr>
            <a:r>
              <a:rPr lang="en-US" sz="2000" dirty="0"/>
              <a:t>Why are </a:t>
            </a:r>
            <a:r>
              <a:rPr lang="en-US" sz="2000" i="1" dirty="0"/>
              <a:t>Integrated Civil </a:t>
            </a:r>
            <a:r>
              <a:rPr lang="en-US" sz="2000" i="1" dirty="0" err="1">
                <a:latin typeface="+mn-lt"/>
              </a:rPr>
              <a:t>i</a:t>
            </a:r>
            <a:r>
              <a:rPr lang="en-US" sz="2000" i="1" dirty="0"/>
              <a:t>-model’s</a:t>
            </a:r>
            <a:r>
              <a:rPr lang="en-US" sz="2000" dirty="0"/>
              <a:t> a better option when it comes to exchanging data? Why are they better than </a:t>
            </a:r>
            <a:r>
              <a:rPr lang="en-US" sz="2000" dirty="0" err="1"/>
              <a:t>LandXML</a:t>
            </a:r>
            <a:r>
              <a:rPr lang="en-US" sz="2000" dirty="0"/>
              <a:t>, for example? </a:t>
            </a:r>
          </a:p>
          <a:p>
            <a:pPr marL="0" indent="0">
              <a:buNone/>
            </a:pPr>
            <a:r>
              <a:rPr lang="en-US" sz="2000" dirty="0"/>
              <a:t>There are several advantages:</a:t>
            </a:r>
          </a:p>
          <a:p>
            <a:r>
              <a:rPr lang="en-US" sz="1800" b="1" i="1" dirty="0"/>
              <a:t>Provide the entire 3D Model, not just pieces</a:t>
            </a:r>
          </a:p>
          <a:p>
            <a:pPr lvl="0"/>
            <a:r>
              <a:rPr lang="en-US" sz="1800" b="1" i="1" dirty="0"/>
              <a:t>Get business and engineering data in addition to the graphical data</a:t>
            </a:r>
          </a:p>
          <a:p>
            <a:r>
              <a:rPr lang="en-US" sz="1800" b="1" i="1" dirty="0"/>
              <a:t>Ability to manage and track changes in the data</a:t>
            </a:r>
          </a:p>
          <a:p>
            <a:pPr lvl="0"/>
            <a:r>
              <a:rPr lang="en-US" sz="1800" b="1" i="1" dirty="0"/>
              <a:t>Accurate</a:t>
            </a:r>
          </a:p>
          <a:p>
            <a:pPr lvl="0"/>
            <a:r>
              <a:rPr lang="en-US" sz="1800" b="1" i="1" dirty="0"/>
              <a:t>Maintain fidelity and provenance</a:t>
            </a:r>
          </a:p>
          <a:p>
            <a:pPr lvl="0"/>
            <a:r>
              <a:rPr lang="en-US" sz="1800" b="1" i="1" dirty="0"/>
              <a:t>Efficient</a:t>
            </a:r>
          </a:p>
          <a:p>
            <a:pPr lvl="0"/>
            <a:r>
              <a:rPr lang="en-US" sz="1800" b="1" i="1" dirty="0"/>
              <a:t>Time savings </a:t>
            </a:r>
          </a:p>
          <a:p>
            <a:pPr lvl="0"/>
            <a:r>
              <a:rPr lang="en-US" sz="1800" b="1" i="1" dirty="0"/>
              <a:t>Protects proprietary investment/knowledge</a:t>
            </a:r>
          </a:p>
          <a:p>
            <a:pPr marL="0" lvl="0" indent="0">
              <a:buNone/>
            </a:pPr>
            <a:endParaRPr lang="en-US" sz="2000" b="1" i="1" dirty="0"/>
          </a:p>
          <a:p>
            <a:pPr>
              <a:buNone/>
            </a:pPr>
            <a:endParaRPr lang="en-US" sz="2000" i="1" dirty="0"/>
          </a:p>
        </p:txBody>
      </p:sp>
    </p:spTree>
    <p:extLst>
      <p:ext uri="{BB962C8B-B14F-4D97-AF65-F5344CB8AC3E}">
        <p14:creationId xmlns:p14="http://schemas.microsoft.com/office/powerpoint/2010/main" val="36838455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Where can it be used?</a:t>
            </a:r>
            <a:endParaRPr lang="en-US" sz="3600" dirty="0"/>
          </a:p>
        </p:txBody>
      </p:sp>
      <p:sp>
        <p:nvSpPr>
          <p:cNvPr id="5" name="Content Placeholder 6"/>
          <p:cNvSpPr>
            <a:spLocks noGrp="1"/>
          </p:cNvSpPr>
          <p:nvPr>
            <p:ph idx="4294967295"/>
          </p:nvPr>
        </p:nvSpPr>
        <p:spPr>
          <a:xfrm>
            <a:off x="439057" y="1338291"/>
            <a:ext cx="8607289" cy="2185960"/>
          </a:xfrm>
          <a:prstGeom prst="rect">
            <a:avLst/>
          </a:prstGeom>
        </p:spPr>
        <p:txBody>
          <a:bodyPr/>
          <a:lstStyle/>
          <a:p>
            <a:pPr marL="0" indent="0">
              <a:buNone/>
            </a:pPr>
            <a:r>
              <a:rPr lang="en-US" sz="2400" dirty="0"/>
              <a:t>Keep in mind that </a:t>
            </a:r>
            <a:r>
              <a:rPr lang="en-US" sz="2400" i="1" dirty="0"/>
              <a:t>Integrated Civil </a:t>
            </a:r>
            <a:r>
              <a:rPr lang="en-US" sz="2400" i="1" dirty="0" err="1">
                <a:latin typeface="+mn-lt"/>
              </a:rPr>
              <a:t>i</a:t>
            </a:r>
            <a:r>
              <a:rPr lang="en-US" sz="2400" i="1" dirty="0"/>
              <a:t>-model</a:t>
            </a:r>
            <a:r>
              <a:rPr lang="en-US" sz="2400" dirty="0"/>
              <a:t> interoperability can be utilized with both </a:t>
            </a:r>
            <a:r>
              <a:rPr lang="en-US" sz="2400" i="1" dirty="0"/>
              <a:t>internal</a:t>
            </a:r>
            <a:r>
              <a:rPr lang="en-US" sz="2400" dirty="0"/>
              <a:t> and </a:t>
            </a:r>
            <a:r>
              <a:rPr lang="en-US" sz="2400" i="1" dirty="0"/>
              <a:t>external</a:t>
            </a:r>
            <a:r>
              <a:rPr lang="en-US" sz="2400" dirty="0"/>
              <a:t> data transfer.  </a:t>
            </a:r>
          </a:p>
          <a:p>
            <a:pPr marL="0" indent="0">
              <a:buNone/>
            </a:pPr>
            <a:r>
              <a:rPr lang="en-US" sz="2400" dirty="0"/>
              <a:t>For example, within Bentley, other applications will be able to read the </a:t>
            </a:r>
            <a:r>
              <a:rPr lang="en-US" sz="2400" i="1" dirty="0"/>
              <a:t>Integrated Civil </a:t>
            </a:r>
            <a:r>
              <a:rPr lang="en-US" sz="2400" i="1" dirty="0" err="1">
                <a:latin typeface="+mn-lt"/>
              </a:rPr>
              <a:t>i</a:t>
            </a:r>
            <a:r>
              <a:rPr lang="en-US" sz="2400" i="1" dirty="0"/>
              <a:t>-Model’s</a:t>
            </a:r>
            <a:r>
              <a:rPr lang="en-US" sz="2400" dirty="0"/>
              <a:t>. This can be advantageous when a user needs to move or share data between Bentley products, but still wants to safeguard the data.</a:t>
            </a:r>
          </a:p>
          <a:p>
            <a:pPr marL="0" indent="0">
              <a:buNone/>
            </a:pPr>
            <a:r>
              <a:rPr lang="en-US" sz="2400" dirty="0"/>
              <a:t>Externally, third party products will not only be able to read </a:t>
            </a:r>
            <a:r>
              <a:rPr lang="en-US" sz="2400" i="1" dirty="0"/>
              <a:t>Integrated Civil </a:t>
            </a:r>
            <a:r>
              <a:rPr lang="en-US" sz="2400" i="1" dirty="0" err="1">
                <a:latin typeface="+mn-lt"/>
              </a:rPr>
              <a:t>i</a:t>
            </a:r>
            <a:r>
              <a:rPr lang="en-US" sz="2400" i="1" dirty="0"/>
              <a:t>-Models, </a:t>
            </a:r>
            <a:r>
              <a:rPr lang="en-US" sz="2400" dirty="0"/>
              <a:t>they will be able to create </a:t>
            </a:r>
            <a:r>
              <a:rPr lang="en-US" sz="2400" i="1" dirty="0"/>
              <a:t>Integrated Civil </a:t>
            </a:r>
            <a:r>
              <a:rPr lang="en-US" sz="2400" i="1" dirty="0" err="1">
                <a:latin typeface="+mn-lt"/>
              </a:rPr>
              <a:t>i</a:t>
            </a:r>
            <a:r>
              <a:rPr lang="en-US" sz="2400" i="1" dirty="0"/>
              <a:t>-Models</a:t>
            </a:r>
            <a:r>
              <a:rPr lang="en-US" sz="2400" dirty="0"/>
              <a:t> that can then be read by Bentley products.</a:t>
            </a:r>
          </a:p>
          <a:p>
            <a:pPr>
              <a:buNone/>
            </a:pPr>
            <a:endParaRPr lang="en-US" sz="2500" i="1" dirty="0"/>
          </a:p>
        </p:txBody>
      </p:sp>
    </p:spTree>
    <p:extLst>
      <p:ext uri="{BB962C8B-B14F-4D97-AF65-F5344CB8AC3E}">
        <p14:creationId xmlns:p14="http://schemas.microsoft.com/office/powerpoint/2010/main" val="38152317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What’s the difference?</a:t>
            </a:r>
            <a:endParaRPr lang="en-US" sz="3600" dirty="0"/>
          </a:p>
        </p:txBody>
      </p:sp>
      <p:sp>
        <p:nvSpPr>
          <p:cNvPr id="5" name="Content Placeholder 6"/>
          <p:cNvSpPr>
            <a:spLocks noGrp="1"/>
          </p:cNvSpPr>
          <p:nvPr>
            <p:ph idx="4294967295"/>
          </p:nvPr>
        </p:nvSpPr>
        <p:spPr>
          <a:xfrm>
            <a:off x="439057" y="1338291"/>
            <a:ext cx="8607289" cy="2185960"/>
          </a:xfrm>
          <a:prstGeom prst="rect">
            <a:avLst/>
          </a:prstGeom>
        </p:spPr>
        <p:txBody>
          <a:bodyPr/>
          <a:lstStyle/>
          <a:p>
            <a:pPr marL="0" indent="0">
              <a:buNone/>
            </a:pPr>
            <a:r>
              <a:rPr lang="en-US" sz="2400" dirty="0"/>
              <a:t>Keep in mind that there are now 2 different ways to create an </a:t>
            </a:r>
            <a:r>
              <a:rPr lang="en-US" sz="2400" dirty="0" err="1">
                <a:latin typeface="+mn-lt"/>
              </a:rPr>
              <a:t>i</a:t>
            </a:r>
            <a:r>
              <a:rPr lang="en-US" sz="2400" dirty="0"/>
              <a:t>-model:</a:t>
            </a:r>
          </a:p>
          <a:p>
            <a:r>
              <a:rPr lang="en-US" sz="2400" i="1" dirty="0">
                <a:effectLst>
                  <a:outerShdw blurRad="38100" dist="38100" dir="2700000" algn="tl">
                    <a:srgbClr val="000000">
                      <a:alpha val="43137"/>
                    </a:srgbClr>
                  </a:outerShdw>
                </a:effectLst>
              </a:rPr>
              <a:t>Using </a:t>
            </a:r>
            <a:r>
              <a:rPr lang="en-US" sz="2400" i="1" dirty="0" err="1">
                <a:effectLst>
                  <a:outerShdw blurRad="38100" dist="38100" dir="2700000" algn="tl">
                    <a:srgbClr val="000000">
                      <a:alpha val="43137"/>
                    </a:srgbClr>
                  </a:outerShdw>
                </a:effectLst>
              </a:rPr>
              <a:t>MicroStation’s</a:t>
            </a:r>
            <a:r>
              <a:rPr lang="en-US" sz="2400" i="1" dirty="0">
                <a:effectLst>
                  <a:outerShdw blurRad="38100" dist="38100" dir="2700000" algn="tl">
                    <a:srgbClr val="000000">
                      <a:alpha val="43137"/>
                    </a:srgbClr>
                  </a:outerShdw>
                </a:effectLst>
              </a:rPr>
              <a:t> File &gt; Publish </a:t>
            </a:r>
            <a:r>
              <a:rPr lang="en-US" sz="2400" i="1" dirty="0" err="1">
                <a:effectLst>
                  <a:outerShdw blurRad="38100" dist="38100" dir="2700000" algn="tl">
                    <a:srgbClr val="000000">
                      <a:alpha val="43137"/>
                    </a:srgbClr>
                  </a:outerShdw>
                </a:effectLst>
              </a:rPr>
              <a:t>i</a:t>
            </a:r>
            <a:r>
              <a:rPr lang="en-US" sz="2400" i="1" dirty="0">
                <a:effectLst>
                  <a:outerShdw blurRad="38100" dist="38100" dir="2700000" algn="tl">
                    <a:srgbClr val="000000">
                      <a:alpha val="43137"/>
                    </a:srgbClr>
                  </a:outerShdw>
                </a:effectLst>
              </a:rPr>
              <a:t>-model</a:t>
            </a:r>
            <a:endParaRPr lang="en-US" sz="2500" i="1" dirty="0"/>
          </a:p>
        </p:txBody>
      </p:sp>
      <p:pic>
        <p:nvPicPr>
          <p:cNvPr id="2" name="Picture 1"/>
          <p:cNvPicPr>
            <a:picLocks noChangeAspect="1"/>
          </p:cNvPicPr>
          <p:nvPr/>
        </p:nvPicPr>
        <p:blipFill>
          <a:blip r:embed="rId3"/>
          <a:stretch>
            <a:fillRect/>
          </a:stretch>
        </p:blipFill>
        <p:spPr>
          <a:xfrm>
            <a:off x="5187297" y="2609930"/>
            <a:ext cx="2876824" cy="3677823"/>
          </a:xfrm>
          <a:prstGeom prst="rect">
            <a:avLst/>
          </a:prstGeom>
        </p:spPr>
      </p:pic>
      <p:sp>
        <p:nvSpPr>
          <p:cNvPr id="6" name="Content Placeholder 6"/>
          <p:cNvSpPr>
            <a:spLocks noGrp="1"/>
          </p:cNvSpPr>
          <p:nvPr>
            <p:ph idx="4294967295"/>
          </p:nvPr>
        </p:nvSpPr>
        <p:spPr>
          <a:xfrm>
            <a:off x="737945" y="2609930"/>
            <a:ext cx="4004756" cy="2185960"/>
          </a:xfrm>
          <a:prstGeom prst="rect">
            <a:avLst/>
          </a:prstGeom>
        </p:spPr>
        <p:txBody>
          <a:bodyPr/>
          <a:lstStyle/>
          <a:p>
            <a:pPr marL="0" indent="0">
              <a:buNone/>
            </a:pPr>
            <a:r>
              <a:rPr lang="en-US" sz="2400" dirty="0"/>
              <a:t>This option should be used when creating an </a:t>
            </a:r>
            <a:r>
              <a:rPr lang="en-US" sz="2400" dirty="0" err="1">
                <a:latin typeface="+mn-lt"/>
              </a:rPr>
              <a:t>i</a:t>
            </a:r>
            <a:r>
              <a:rPr lang="en-US" sz="2400" dirty="0"/>
              <a:t>-model for </a:t>
            </a:r>
            <a:r>
              <a:rPr lang="en-US" sz="3200" i="1" dirty="0">
                <a:effectLst>
                  <a:outerShdw blurRad="38100" dist="38100" dir="2700000" algn="tl">
                    <a:srgbClr val="000000">
                      <a:alpha val="43137"/>
                    </a:srgbClr>
                  </a:outerShdw>
                </a:effectLst>
              </a:rPr>
              <a:t>publishing</a:t>
            </a:r>
            <a:r>
              <a:rPr lang="en-US" sz="2400" dirty="0"/>
              <a:t>, </a:t>
            </a:r>
            <a:r>
              <a:rPr lang="en-US" sz="3200" i="1" dirty="0">
                <a:effectLst>
                  <a:outerShdw blurRad="38100" dist="38100" dir="2700000" algn="tl">
                    <a:srgbClr val="000000">
                      <a:alpha val="43137"/>
                    </a:srgbClr>
                  </a:outerShdw>
                </a:effectLst>
              </a:rPr>
              <a:t>reporting</a:t>
            </a:r>
            <a:r>
              <a:rPr lang="en-US" sz="2400" dirty="0"/>
              <a:t> or </a:t>
            </a:r>
            <a:r>
              <a:rPr lang="en-US" sz="3200" i="1" dirty="0">
                <a:effectLst>
                  <a:outerShdw blurRad="38100" dist="38100" dir="2700000" algn="tl">
                    <a:srgbClr val="000000">
                      <a:alpha val="43137"/>
                    </a:srgbClr>
                  </a:outerShdw>
                </a:effectLst>
              </a:rPr>
              <a:t>presentation</a:t>
            </a:r>
            <a:r>
              <a:rPr lang="en-US" sz="2400" dirty="0"/>
              <a:t> purposes. </a:t>
            </a:r>
            <a:endParaRPr lang="en-US" sz="2500" i="1" dirty="0"/>
          </a:p>
        </p:txBody>
      </p:sp>
    </p:spTree>
    <p:extLst>
      <p:ext uri="{BB962C8B-B14F-4D97-AF65-F5344CB8AC3E}">
        <p14:creationId xmlns:p14="http://schemas.microsoft.com/office/powerpoint/2010/main" val="255276861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76200"/>
            <a:ext cx="8229600" cy="1143000"/>
          </a:xfrm>
        </p:spPr>
        <p:txBody>
          <a:bodyPr/>
          <a:lstStyle/>
          <a:p>
            <a:r>
              <a:rPr lang="en-US" sz="3200" u="sng" dirty="0"/>
              <a:t>Agenda for Today</a:t>
            </a:r>
            <a:endParaRPr lang="en-US" sz="2800" u="sng" spc="600" dirty="0"/>
          </a:p>
        </p:txBody>
      </p:sp>
      <p:sp>
        <p:nvSpPr>
          <p:cNvPr id="10" name="Content Placeholder 9"/>
          <p:cNvSpPr>
            <a:spLocks noGrp="1"/>
          </p:cNvSpPr>
          <p:nvPr>
            <p:ph idx="1"/>
          </p:nvPr>
        </p:nvSpPr>
        <p:spPr>
          <a:xfrm>
            <a:off x="457200" y="1189037"/>
            <a:ext cx="8229600" cy="4525963"/>
          </a:xfrm>
        </p:spPr>
        <p:txBody>
          <a:bodyPr/>
          <a:lstStyle/>
          <a:p>
            <a:r>
              <a:rPr lang="en-US" sz="2400" i="1" dirty="0"/>
              <a:t>2:30pm – 2:45pm</a:t>
            </a:r>
          </a:p>
          <a:p>
            <a:pPr lvl="1"/>
            <a:r>
              <a:rPr lang="en-US" sz="2000" dirty="0"/>
              <a:t>Question and Answer Session</a:t>
            </a:r>
            <a:endParaRPr lang="en-US" sz="2400" dirty="0"/>
          </a:p>
          <a:p>
            <a:endParaRPr lang="en-US" sz="2400" i="1" dirty="0"/>
          </a:p>
          <a:p>
            <a:r>
              <a:rPr lang="en-US" sz="2400" i="1" dirty="0"/>
              <a:t>CPD Credits</a:t>
            </a:r>
          </a:p>
          <a:p>
            <a:pPr lvl="1"/>
            <a:r>
              <a:rPr lang="en-US" sz="2000" dirty="0"/>
              <a:t>4.00 Total Credits Awarded (see agenda notation)</a:t>
            </a:r>
          </a:p>
          <a:p>
            <a:pPr lvl="1"/>
            <a:r>
              <a:rPr lang="en-US" sz="2000" dirty="0"/>
              <a:t>2.25 Credits Awarded for Morning Session</a:t>
            </a:r>
          </a:p>
          <a:p>
            <a:pPr lvl="1"/>
            <a:r>
              <a:rPr lang="en-US" sz="2000" dirty="0"/>
              <a:t>1.75 Credits Awarded for Afternoon Session</a:t>
            </a:r>
          </a:p>
        </p:txBody>
      </p:sp>
      <p:sp>
        <p:nvSpPr>
          <p:cNvPr id="4" name="Footer Placeholder 3"/>
          <p:cNvSpPr>
            <a:spLocks noGrp="1"/>
          </p:cNvSpPr>
          <p:nvPr>
            <p:ph type="ftr" sz="quarter" idx="3"/>
          </p:nvPr>
        </p:nvSpPr>
        <p:spPr/>
        <p:txBody>
          <a:bodyPr/>
          <a:lstStyle/>
          <a:p>
            <a:r>
              <a:rPr lang="en-US" dirty="0"/>
              <a:t>CADD Services - Consultant Users Group Meeting</a:t>
            </a:r>
          </a:p>
        </p:txBody>
      </p:sp>
    </p:spTree>
    <p:extLst>
      <p:ext uri="{BB962C8B-B14F-4D97-AF65-F5344CB8AC3E}">
        <p14:creationId xmlns:p14="http://schemas.microsoft.com/office/powerpoint/2010/main" val="377301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4" end="4"/>
                                            </p:txEl>
                                          </p:spTgt>
                                        </p:tgtEl>
                                        <p:attrNameLst>
                                          <p:attrName>style.visibility</p:attrName>
                                        </p:attrNameLst>
                                      </p:cBhvr>
                                      <p:to>
                                        <p:strVal val="visible"/>
                                      </p:to>
                                    </p:set>
                                    <p:animEffect transition="in" filter="fade">
                                      <p:cBhvr>
                                        <p:cTn id="10" dur="500"/>
                                        <p:tgtEl>
                                          <p:spTgt spid="10">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5" end="5"/>
                                            </p:txEl>
                                          </p:spTgt>
                                        </p:tgtEl>
                                        <p:attrNameLst>
                                          <p:attrName>style.visibility</p:attrName>
                                        </p:attrNameLst>
                                      </p:cBhvr>
                                      <p:to>
                                        <p:strVal val="visible"/>
                                      </p:to>
                                    </p:set>
                                    <p:animEffect transition="in" filter="fade">
                                      <p:cBhvr>
                                        <p:cTn id="13" dur="500"/>
                                        <p:tgtEl>
                                          <p:spTgt spid="10">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6" end="6"/>
                                            </p:txEl>
                                          </p:spTgt>
                                        </p:tgtEl>
                                        <p:attrNameLst>
                                          <p:attrName>style.visibility</p:attrName>
                                        </p:attrNameLst>
                                      </p:cBhvr>
                                      <p:to>
                                        <p:strVal val="visible"/>
                                      </p:to>
                                    </p:set>
                                    <p:animEffect transition="in" filter="fade">
                                      <p:cBhvr>
                                        <p:cTn id="16"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What’s the difference?</a:t>
            </a:r>
            <a:endParaRPr lang="en-US" sz="3600" dirty="0"/>
          </a:p>
        </p:txBody>
      </p:sp>
      <p:sp>
        <p:nvSpPr>
          <p:cNvPr id="5" name="Content Placeholder 6"/>
          <p:cNvSpPr>
            <a:spLocks noGrp="1"/>
          </p:cNvSpPr>
          <p:nvPr>
            <p:ph idx="4294967295"/>
          </p:nvPr>
        </p:nvSpPr>
        <p:spPr>
          <a:xfrm>
            <a:off x="439057" y="1338291"/>
            <a:ext cx="8607289" cy="2185960"/>
          </a:xfrm>
          <a:prstGeom prst="rect">
            <a:avLst/>
          </a:prstGeom>
        </p:spPr>
        <p:txBody>
          <a:bodyPr/>
          <a:lstStyle/>
          <a:p>
            <a:pPr marL="0" indent="0">
              <a:buNone/>
            </a:pPr>
            <a:r>
              <a:rPr lang="en-US" sz="2400" dirty="0"/>
              <a:t>Keep in mind that there are now 2 different ways to create an </a:t>
            </a:r>
            <a:r>
              <a:rPr lang="en-US" sz="2400" dirty="0" err="1">
                <a:latin typeface="+mn-lt"/>
              </a:rPr>
              <a:t>i</a:t>
            </a:r>
            <a:r>
              <a:rPr lang="en-US" sz="2400" dirty="0"/>
              <a:t>-model:</a:t>
            </a:r>
          </a:p>
          <a:p>
            <a:r>
              <a:rPr lang="en-US" sz="2400" i="1" dirty="0">
                <a:effectLst>
                  <a:outerShdw blurRad="38100" dist="38100" dir="2700000" algn="tl">
                    <a:srgbClr val="000000">
                      <a:alpha val="43137"/>
                    </a:srgbClr>
                  </a:outerShdw>
                </a:effectLst>
              </a:rPr>
              <a:t>Using Bentley Civil</a:t>
            </a:r>
            <a:endParaRPr lang="en-US" sz="2500" i="1" dirty="0"/>
          </a:p>
        </p:txBody>
      </p:sp>
      <p:sp>
        <p:nvSpPr>
          <p:cNvPr id="6" name="Content Placeholder 6"/>
          <p:cNvSpPr>
            <a:spLocks noGrp="1"/>
          </p:cNvSpPr>
          <p:nvPr>
            <p:ph idx="4294967295"/>
          </p:nvPr>
        </p:nvSpPr>
        <p:spPr>
          <a:xfrm>
            <a:off x="737944" y="2609930"/>
            <a:ext cx="7483109" cy="2185960"/>
          </a:xfrm>
          <a:prstGeom prst="rect">
            <a:avLst/>
          </a:prstGeom>
        </p:spPr>
        <p:txBody>
          <a:bodyPr/>
          <a:lstStyle/>
          <a:p>
            <a:pPr marL="0" indent="0">
              <a:buNone/>
            </a:pPr>
            <a:r>
              <a:rPr lang="en-US" sz="2400" dirty="0"/>
              <a:t>This option should be used when creating an </a:t>
            </a:r>
            <a:r>
              <a:rPr lang="en-US" sz="2400" dirty="0" err="1">
                <a:latin typeface="+mn-lt"/>
              </a:rPr>
              <a:t>i</a:t>
            </a:r>
            <a:r>
              <a:rPr lang="en-US" sz="2400" dirty="0"/>
              <a:t>-model for </a:t>
            </a:r>
            <a:r>
              <a:rPr lang="en-US" sz="3200" b="1" i="1" dirty="0">
                <a:effectLst>
                  <a:outerShdw blurRad="38100" dist="38100" dir="2700000" algn="tl">
                    <a:srgbClr val="000000">
                      <a:alpha val="43137"/>
                    </a:srgbClr>
                  </a:outerShdw>
                </a:effectLst>
              </a:rPr>
              <a:t>data exchange </a:t>
            </a:r>
            <a:r>
              <a:rPr lang="en-US" sz="2400" dirty="0"/>
              <a:t>purposes.</a:t>
            </a:r>
            <a:endParaRPr lang="en-US" sz="2500" i="1" dirty="0"/>
          </a:p>
        </p:txBody>
      </p:sp>
      <p:pic>
        <p:nvPicPr>
          <p:cNvPr id="7" name="Picture 6"/>
          <p:cNvPicPr>
            <a:picLocks noChangeAspect="1"/>
          </p:cNvPicPr>
          <p:nvPr/>
        </p:nvPicPr>
        <p:blipFill>
          <a:blip r:embed="rId3"/>
          <a:stretch>
            <a:fillRect/>
          </a:stretch>
        </p:blipFill>
        <p:spPr>
          <a:xfrm>
            <a:off x="871670" y="3771425"/>
            <a:ext cx="5494947" cy="1860269"/>
          </a:xfrm>
          <a:prstGeom prst="rect">
            <a:avLst/>
          </a:prstGeom>
        </p:spPr>
      </p:pic>
    </p:spTree>
    <p:extLst>
      <p:ext uri="{BB962C8B-B14F-4D97-AF65-F5344CB8AC3E}">
        <p14:creationId xmlns:p14="http://schemas.microsoft.com/office/powerpoint/2010/main" val="311134334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Object Model Change</a:t>
            </a:r>
            <a:endParaRPr lang="en-US" sz="3600" dirty="0"/>
          </a:p>
        </p:txBody>
      </p:sp>
      <p:sp>
        <p:nvSpPr>
          <p:cNvPr id="5" name="Content Placeholder 6"/>
          <p:cNvSpPr>
            <a:spLocks noGrp="1"/>
          </p:cNvSpPr>
          <p:nvPr>
            <p:ph idx="4294967295"/>
          </p:nvPr>
        </p:nvSpPr>
        <p:spPr>
          <a:xfrm>
            <a:off x="370114" y="1379375"/>
            <a:ext cx="8607289" cy="2185960"/>
          </a:xfrm>
          <a:prstGeom prst="rect">
            <a:avLst/>
          </a:prstGeom>
        </p:spPr>
        <p:txBody>
          <a:bodyPr/>
          <a:lstStyle/>
          <a:p>
            <a:pPr marL="0" indent="0">
              <a:buNone/>
            </a:pPr>
            <a:r>
              <a:rPr lang="en-US" sz="2200" dirty="0"/>
              <a:t>However, in order to obtain this increased functionality and value inherent in the ability to use the </a:t>
            </a:r>
            <a:r>
              <a:rPr lang="en-US" sz="2200" i="1" dirty="0"/>
              <a:t>Integrated Civil </a:t>
            </a:r>
            <a:r>
              <a:rPr lang="en-US" sz="2200" i="1" dirty="0" err="1">
                <a:latin typeface="+mn-lt"/>
              </a:rPr>
              <a:t>i</a:t>
            </a:r>
            <a:r>
              <a:rPr lang="en-US" sz="2200" i="1" dirty="0"/>
              <a:t>-models</a:t>
            </a:r>
            <a:r>
              <a:rPr lang="en-US" sz="2200" dirty="0"/>
              <a:t> to exchange and manage data, it </a:t>
            </a:r>
            <a:r>
              <a:rPr lang="en-US" sz="2200" i="1" dirty="0"/>
              <a:t>does require an object model change </a:t>
            </a:r>
            <a:r>
              <a:rPr lang="en-US" sz="2200" dirty="0"/>
              <a:t>within OpenRoads. </a:t>
            </a:r>
          </a:p>
          <a:p>
            <a:pPr marL="0" indent="0">
              <a:buNone/>
            </a:pPr>
            <a:r>
              <a:rPr lang="en-US" sz="2200" dirty="0"/>
              <a:t>Therefore, any OpenRoads </a:t>
            </a:r>
            <a:r>
              <a:rPr lang="en-US" sz="2200" b="1" dirty="0">
                <a:effectLst>
                  <a:outerShdw blurRad="38100" dist="38100" dir="2700000" algn="tl">
                    <a:srgbClr val="000000">
                      <a:alpha val="43137"/>
                    </a:srgbClr>
                  </a:outerShdw>
                </a:effectLst>
              </a:rPr>
              <a:t>civil</a:t>
            </a:r>
            <a:r>
              <a:rPr lang="en-US" sz="2200" dirty="0"/>
              <a:t> data created with previous versions of V8</a:t>
            </a:r>
            <a:r>
              <a:rPr lang="en-US" sz="2200" i="1" dirty="0">
                <a:latin typeface="Georgia" panose="02040502050405020303" pitchFamily="18" charset="0"/>
              </a:rPr>
              <a:t>i</a:t>
            </a:r>
            <a:r>
              <a:rPr lang="en-US" sz="2200" dirty="0"/>
              <a:t> </a:t>
            </a:r>
            <a:r>
              <a:rPr lang="en-US" sz="2200" dirty="0" err="1"/>
              <a:t>SELECTseries</a:t>
            </a:r>
            <a:r>
              <a:rPr lang="en-US" sz="2200" dirty="0"/>
              <a:t> 3 will have to be </a:t>
            </a:r>
            <a:r>
              <a:rPr lang="en-US" sz="2200" b="1" dirty="0">
                <a:effectLst>
                  <a:outerShdw blurRad="38100" dist="38100" dir="2700000" algn="tl">
                    <a:srgbClr val="000000">
                      <a:alpha val="43137"/>
                    </a:srgbClr>
                  </a:outerShdw>
                </a:effectLst>
              </a:rPr>
              <a:t>upgraded</a:t>
            </a:r>
            <a:r>
              <a:rPr lang="en-US" sz="2200" dirty="0"/>
              <a:t> when opened with V8</a:t>
            </a:r>
            <a:r>
              <a:rPr lang="en-US" sz="2200" i="1" dirty="0">
                <a:latin typeface="Georgia" panose="02040502050405020303" pitchFamily="18" charset="0"/>
              </a:rPr>
              <a:t>i</a:t>
            </a:r>
            <a:r>
              <a:rPr lang="en-US" sz="2200" dirty="0"/>
              <a:t> </a:t>
            </a:r>
            <a:r>
              <a:rPr lang="en-US" sz="2200" dirty="0" err="1"/>
              <a:t>SELECTseries</a:t>
            </a:r>
            <a:r>
              <a:rPr lang="en-US" sz="2200" dirty="0"/>
              <a:t> 4.</a:t>
            </a:r>
          </a:p>
          <a:p>
            <a:pPr marL="0" indent="0">
              <a:buNone/>
            </a:pPr>
            <a:r>
              <a:rPr lang="en-US" sz="2200" dirty="0"/>
              <a:t>By default, the following upgrade prompt will be encountered:</a:t>
            </a:r>
          </a:p>
          <a:p>
            <a:pPr marL="0" indent="0">
              <a:buNone/>
            </a:pPr>
            <a:endParaRPr lang="en-US" sz="2200" dirty="0"/>
          </a:p>
          <a:p>
            <a:pPr>
              <a:buNone/>
            </a:pPr>
            <a:endParaRPr lang="en-US" sz="2200" i="1" dirty="0"/>
          </a:p>
        </p:txBody>
      </p:sp>
      <p:pic>
        <p:nvPicPr>
          <p:cNvPr id="4" name="Picture 3"/>
          <p:cNvPicPr>
            <a:picLocks noChangeAspect="1"/>
          </p:cNvPicPr>
          <p:nvPr/>
        </p:nvPicPr>
        <p:blipFill>
          <a:blip r:embed="rId3"/>
          <a:stretch>
            <a:fillRect/>
          </a:stretch>
        </p:blipFill>
        <p:spPr>
          <a:xfrm>
            <a:off x="370114" y="4244605"/>
            <a:ext cx="3629424" cy="2175649"/>
          </a:xfrm>
          <a:prstGeom prst="rect">
            <a:avLst/>
          </a:prstGeom>
        </p:spPr>
      </p:pic>
    </p:spTree>
    <p:extLst>
      <p:ext uri="{BB962C8B-B14F-4D97-AF65-F5344CB8AC3E}">
        <p14:creationId xmlns:p14="http://schemas.microsoft.com/office/powerpoint/2010/main" val="294282928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New Configuration Variables</a:t>
            </a:r>
            <a:endParaRPr lang="en-US" sz="3600" dirty="0"/>
          </a:p>
        </p:txBody>
      </p:sp>
      <p:sp>
        <p:nvSpPr>
          <p:cNvPr id="5" name="Content Placeholder 6"/>
          <p:cNvSpPr>
            <a:spLocks noGrp="1"/>
          </p:cNvSpPr>
          <p:nvPr>
            <p:ph idx="4294967295"/>
          </p:nvPr>
        </p:nvSpPr>
        <p:spPr>
          <a:xfrm>
            <a:off x="370114" y="1379375"/>
            <a:ext cx="8705792" cy="2185960"/>
          </a:xfrm>
          <a:prstGeom prst="rect">
            <a:avLst/>
          </a:prstGeom>
        </p:spPr>
        <p:txBody>
          <a:bodyPr/>
          <a:lstStyle/>
          <a:p>
            <a:pPr marL="0" indent="0">
              <a:buNone/>
            </a:pPr>
            <a:r>
              <a:rPr lang="en-US" sz="2200" dirty="0"/>
              <a:t>If you wish the upgrade prompt to be hidden from the user, there are two configuration variables that can be used to control it’s behavior:</a:t>
            </a:r>
          </a:p>
          <a:p>
            <a:pPr marL="0" indent="0">
              <a:buNone/>
            </a:pPr>
            <a:r>
              <a:rPr lang="en-US" sz="2200" b="1" i="1" dirty="0">
                <a:effectLst>
                  <a:outerShdw blurRad="38100" dist="38100" dir="2700000" algn="tl">
                    <a:srgbClr val="000000">
                      <a:alpha val="43137"/>
                    </a:srgbClr>
                  </a:outerShdw>
                </a:effectLst>
              </a:rPr>
              <a:t>CIVIL_UPGRADE_PROMPT_OFF = 1</a:t>
            </a:r>
          </a:p>
          <a:p>
            <a:pPr marL="0" indent="0">
              <a:buNone/>
            </a:pPr>
            <a:r>
              <a:rPr lang="en-US" sz="2200" dirty="0"/>
              <a:t>When this variable is set, it will hide the upgrade prompt and automatically upgrade the file with no warning (i.e. the upgrade prompt will not appear).</a:t>
            </a:r>
          </a:p>
          <a:p>
            <a:pPr marL="0" indent="0">
              <a:buNone/>
            </a:pPr>
            <a:r>
              <a:rPr lang="en-US" sz="2200" b="1" i="1" dirty="0">
                <a:effectLst>
                  <a:outerShdw blurRad="38100" dist="38100" dir="2700000" algn="tl">
                    <a:srgbClr val="000000">
                      <a:alpha val="43137"/>
                    </a:srgbClr>
                  </a:outerShdw>
                </a:effectLst>
              </a:rPr>
              <a:t>CIVIL_OPEN_OLD_READONLY = 1</a:t>
            </a:r>
          </a:p>
          <a:p>
            <a:pPr marL="0" indent="0">
              <a:buNone/>
            </a:pPr>
            <a:r>
              <a:rPr lang="en-US" sz="2200" dirty="0"/>
              <a:t>When included on its own this variable will do nothing, as it requires the previous configuration variable. However, when both are set, it will hide the upgrade prompt and open the file as read-only without performing any upgrade. </a:t>
            </a:r>
          </a:p>
          <a:p>
            <a:pPr marL="0" indent="0">
              <a:buNone/>
            </a:pPr>
            <a:r>
              <a:rPr lang="en-US" sz="2200" dirty="0"/>
              <a:t>Note: Both of these variables can be set to any value (i.e. what number is used is of no consequence).</a:t>
            </a:r>
          </a:p>
          <a:p>
            <a:pPr>
              <a:buNone/>
            </a:pPr>
            <a:endParaRPr lang="en-US" sz="2200" i="1" dirty="0"/>
          </a:p>
        </p:txBody>
      </p:sp>
      <p:sp>
        <p:nvSpPr>
          <p:cNvPr id="2" name="Rectangle 1"/>
          <p:cNvSpPr/>
          <p:nvPr/>
        </p:nvSpPr>
        <p:spPr>
          <a:xfrm>
            <a:off x="4727491" y="5325896"/>
            <a:ext cx="4572000" cy="360227"/>
          </a:xfrm>
          <a:prstGeom prst="rect">
            <a:avLst/>
          </a:prstGeom>
        </p:spPr>
        <p:txBody>
          <a:bodyPr>
            <a:spAutoFit/>
          </a:bodyPr>
          <a:lstStyle/>
          <a:p>
            <a:pPr fontAlgn="auto">
              <a:lnSpc>
                <a:spcPts val="1800"/>
              </a:lnSpc>
              <a:spcBef>
                <a:spcPts val="0"/>
              </a:spcBef>
              <a:spcAft>
                <a:spcPts val="0"/>
              </a:spcAft>
            </a:pPr>
            <a:r>
              <a:rPr lang="en-US" dirty="0">
                <a:solidFill>
                  <a:srgbClr val="1F497D"/>
                </a:solidFill>
                <a:latin typeface="Segoe UI" panose="020B0502040204020203" pitchFamily="34" charset="0"/>
                <a:ea typeface="Calibri" panose="020F0502020204030204" pitchFamily="34" charset="0"/>
                <a:cs typeface="Times New Roman" panose="02020603050405020304" pitchFamily="18" charset="0"/>
              </a:rPr>
              <a:t> </a:t>
            </a:r>
            <a:r>
              <a:rPr lang="en-US" sz="2800" dirty="0">
                <a:solidFill>
                  <a:srgbClr val="1F497D"/>
                </a:solidFill>
                <a:latin typeface="Calibri" panose="020F0502020204030204" pitchFamily="34" charset="0"/>
                <a:ea typeface="Calibri" panose="020F0502020204030204" pitchFamily="34" charset="0"/>
                <a:cs typeface="Times New Roman" panose="02020603050405020304" pitchFamily="18" charset="0"/>
              </a:rPr>
              <a:t> </a:t>
            </a:r>
            <a:endParaRPr lang="en-US" sz="2800" dirty="0">
              <a:solidFill>
                <a:srgbClr val="002A44"/>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103297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FAQ</a:t>
            </a:r>
            <a:endParaRPr lang="en-US" sz="3600" dirty="0"/>
          </a:p>
        </p:txBody>
      </p:sp>
      <p:sp>
        <p:nvSpPr>
          <p:cNvPr id="5" name="Content Placeholder 6"/>
          <p:cNvSpPr>
            <a:spLocks noGrp="1"/>
          </p:cNvSpPr>
          <p:nvPr>
            <p:ph idx="4294967295"/>
          </p:nvPr>
        </p:nvSpPr>
        <p:spPr>
          <a:xfrm>
            <a:off x="439057" y="1338291"/>
            <a:ext cx="8607289" cy="2185960"/>
          </a:xfrm>
          <a:prstGeom prst="rect">
            <a:avLst/>
          </a:prstGeom>
        </p:spPr>
        <p:txBody>
          <a:bodyPr/>
          <a:lstStyle/>
          <a:p>
            <a:pPr marL="0" lvl="0" indent="0">
              <a:buNone/>
            </a:pPr>
            <a:r>
              <a:rPr lang="en-US" sz="2100" b="1" dirty="0"/>
              <a:t>Q: </a:t>
            </a:r>
            <a:r>
              <a:rPr lang="en-US" sz="2100" b="1" i="1" dirty="0"/>
              <a:t>Is this a DGN format change?</a:t>
            </a:r>
            <a:endParaRPr lang="en-US" sz="2100" i="1" dirty="0"/>
          </a:p>
          <a:p>
            <a:r>
              <a:rPr lang="en-US" sz="2100" dirty="0"/>
              <a:t>No, it is not a DGN format change, it is a change to </a:t>
            </a:r>
            <a:r>
              <a:rPr lang="en-US" sz="2100" b="1" i="1" dirty="0">
                <a:effectLst>
                  <a:outerShdw blurRad="38100" dist="38100" dir="2700000" algn="tl">
                    <a:srgbClr val="000000">
                      <a:alpha val="43137"/>
                    </a:srgbClr>
                  </a:outerShdw>
                </a:effectLst>
              </a:rPr>
              <a:t>civil objects only</a:t>
            </a:r>
            <a:r>
              <a:rPr lang="en-US" sz="2100" dirty="0"/>
              <a:t>. </a:t>
            </a:r>
          </a:p>
          <a:p>
            <a:pPr marL="0" indent="0">
              <a:buNone/>
            </a:pPr>
            <a:r>
              <a:rPr lang="en-US" sz="2100" b="1" dirty="0"/>
              <a:t>Q: </a:t>
            </a:r>
            <a:r>
              <a:rPr lang="en-US" sz="2100" b="1" i="1" dirty="0"/>
              <a:t>Do I need to update all my </a:t>
            </a:r>
            <a:r>
              <a:rPr lang="en-US" sz="2100" b="1" i="1" dirty="0" err="1"/>
              <a:t>dgn</a:t>
            </a:r>
            <a:r>
              <a:rPr lang="en-US" sz="2100" b="1" i="1" dirty="0"/>
              <a:t> files?</a:t>
            </a:r>
            <a:endParaRPr lang="en-US" sz="2100" i="1" dirty="0"/>
          </a:p>
          <a:p>
            <a:r>
              <a:rPr lang="en-US" sz="2100" dirty="0"/>
              <a:t>No, you do not need to update files that do </a:t>
            </a:r>
            <a:r>
              <a:rPr lang="en-US" sz="2100" i="1" dirty="0"/>
              <a:t>not </a:t>
            </a:r>
            <a:r>
              <a:rPr lang="en-US" sz="2100" dirty="0"/>
              <a:t>contain civil elements (e.g. seed files, MicroStation cell files, border drawings, etc.). </a:t>
            </a:r>
          </a:p>
          <a:p>
            <a:pPr marL="0" indent="0">
              <a:buNone/>
            </a:pPr>
            <a:r>
              <a:rPr lang="en-US" sz="2100" b="1" dirty="0"/>
              <a:t>Q: </a:t>
            </a:r>
            <a:r>
              <a:rPr lang="en-US" sz="2100" b="1" i="1" dirty="0"/>
              <a:t>What about reference files?</a:t>
            </a:r>
            <a:endParaRPr lang="en-US" sz="2100" i="1" dirty="0"/>
          </a:p>
          <a:p>
            <a:r>
              <a:rPr lang="en-US" sz="2100" dirty="0"/>
              <a:t>You do not need to upgrade all your reference files. Only files that contain civil data (survey, horizontal &amp; vertical geometry, terrain, corridor, civil cells, etc.) will require updating, and </a:t>
            </a:r>
            <a:r>
              <a:rPr lang="en-US" sz="2100" b="1" i="1" dirty="0">
                <a:effectLst>
                  <a:outerShdw blurRad="38100" dist="38100" dir="2700000" algn="tl">
                    <a:srgbClr val="000000">
                      <a:alpha val="43137"/>
                    </a:srgbClr>
                  </a:outerShdw>
                </a:effectLst>
              </a:rPr>
              <a:t>only when you open them</a:t>
            </a:r>
            <a:r>
              <a:rPr lang="en-US" sz="2100" dirty="0"/>
              <a:t>. </a:t>
            </a:r>
          </a:p>
          <a:p>
            <a:pPr marL="284163" indent="-284163">
              <a:buNone/>
            </a:pPr>
            <a:r>
              <a:rPr lang="en-US" sz="2100" dirty="0"/>
              <a:t>	For example, if you open a corridor file and upgrade it to SELECTseries 4, you can still process that corridor even if all the references file remain in a SELECTseries 3 format.</a:t>
            </a:r>
            <a:endParaRPr lang="en-US" sz="2100" i="1" dirty="0"/>
          </a:p>
        </p:txBody>
      </p:sp>
    </p:spTree>
    <p:extLst>
      <p:ext uri="{BB962C8B-B14F-4D97-AF65-F5344CB8AC3E}">
        <p14:creationId xmlns:p14="http://schemas.microsoft.com/office/powerpoint/2010/main" val="158313828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FAQ</a:t>
            </a:r>
            <a:endParaRPr lang="en-US" sz="3600" dirty="0"/>
          </a:p>
        </p:txBody>
      </p:sp>
      <p:sp>
        <p:nvSpPr>
          <p:cNvPr id="5" name="Content Placeholder 6"/>
          <p:cNvSpPr>
            <a:spLocks noGrp="1"/>
          </p:cNvSpPr>
          <p:nvPr>
            <p:ph idx="4294967295"/>
          </p:nvPr>
        </p:nvSpPr>
        <p:spPr>
          <a:xfrm>
            <a:off x="439057" y="1338291"/>
            <a:ext cx="8607289" cy="2185960"/>
          </a:xfrm>
          <a:prstGeom prst="rect">
            <a:avLst/>
          </a:prstGeom>
        </p:spPr>
        <p:txBody>
          <a:bodyPr/>
          <a:lstStyle/>
          <a:p>
            <a:pPr marL="0" indent="0">
              <a:buNone/>
            </a:pPr>
            <a:r>
              <a:rPr lang="en-US" sz="2000" b="1" dirty="0"/>
              <a:t>Q: </a:t>
            </a:r>
            <a:r>
              <a:rPr lang="en-US" sz="2000" b="1" i="1" dirty="0"/>
              <a:t>Is there any situation where I would need to upgrade all my reference files?</a:t>
            </a:r>
            <a:endParaRPr lang="en-US" sz="2000" i="1" dirty="0"/>
          </a:p>
          <a:p>
            <a:r>
              <a:rPr lang="en-US" sz="2000" dirty="0"/>
              <a:t>Only one. If you are going to create an Integrated Civil </a:t>
            </a:r>
            <a:r>
              <a:rPr lang="en-US" sz="2000" i="1" dirty="0" err="1"/>
              <a:t>i</a:t>
            </a:r>
            <a:r>
              <a:rPr lang="en-US" sz="2000" dirty="0"/>
              <a:t>-model, then all files to be included in the ICM would need to be upgraded.</a:t>
            </a:r>
            <a:endParaRPr lang="en-US" sz="2000" i="1" dirty="0"/>
          </a:p>
        </p:txBody>
      </p:sp>
      <p:pic>
        <p:nvPicPr>
          <p:cNvPr id="2" name="Picture 1"/>
          <p:cNvPicPr>
            <a:picLocks noChangeAspect="1"/>
          </p:cNvPicPr>
          <p:nvPr/>
        </p:nvPicPr>
        <p:blipFill>
          <a:blip r:embed="rId3"/>
          <a:stretch>
            <a:fillRect/>
          </a:stretch>
        </p:blipFill>
        <p:spPr>
          <a:xfrm>
            <a:off x="798899" y="2694857"/>
            <a:ext cx="3687644" cy="3634856"/>
          </a:xfrm>
          <a:prstGeom prst="rect">
            <a:avLst/>
          </a:prstGeom>
        </p:spPr>
      </p:pic>
    </p:spTree>
    <p:extLst>
      <p:ext uri="{BB962C8B-B14F-4D97-AF65-F5344CB8AC3E}">
        <p14:creationId xmlns:p14="http://schemas.microsoft.com/office/powerpoint/2010/main" val="16237384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FAQ</a:t>
            </a:r>
            <a:endParaRPr lang="en-US" sz="3600" dirty="0"/>
          </a:p>
        </p:txBody>
      </p:sp>
      <p:sp>
        <p:nvSpPr>
          <p:cNvPr id="5" name="Content Placeholder 6"/>
          <p:cNvSpPr>
            <a:spLocks noGrp="1"/>
          </p:cNvSpPr>
          <p:nvPr>
            <p:ph idx="4294967295"/>
          </p:nvPr>
        </p:nvSpPr>
        <p:spPr>
          <a:xfrm>
            <a:off x="439057" y="1338291"/>
            <a:ext cx="8607289" cy="2185960"/>
          </a:xfrm>
          <a:prstGeom prst="rect">
            <a:avLst/>
          </a:prstGeom>
        </p:spPr>
        <p:txBody>
          <a:bodyPr/>
          <a:lstStyle/>
          <a:p>
            <a:pPr marL="284163" indent="-284163">
              <a:buNone/>
            </a:pPr>
            <a:r>
              <a:rPr lang="en-US" sz="2100" b="1" i="1" dirty="0"/>
              <a:t>Q: I have a SELECTseries 3 workspace already developed … do I need to upgrade all my </a:t>
            </a:r>
            <a:r>
              <a:rPr lang="en-US" sz="2100" b="1" i="1" dirty="0" err="1"/>
              <a:t>dgnlibs</a:t>
            </a:r>
            <a:r>
              <a:rPr lang="en-US" sz="2100" b="1" i="1" dirty="0"/>
              <a:t>?</a:t>
            </a:r>
            <a:endParaRPr lang="en-US" sz="2100" i="1" dirty="0"/>
          </a:p>
          <a:p>
            <a:r>
              <a:rPr lang="en-US" sz="2100" dirty="0"/>
              <a:t>No. SELECTseries 4 can use </a:t>
            </a:r>
            <a:r>
              <a:rPr lang="en-US" sz="2100" dirty="0" err="1"/>
              <a:t>dgnlibs</a:t>
            </a:r>
            <a:r>
              <a:rPr lang="en-US" sz="2100" dirty="0"/>
              <a:t> that were created with SELECTseries 3. They are used as reference files, so in that sense they do not need to be upgraded. </a:t>
            </a:r>
          </a:p>
          <a:p>
            <a:pPr marL="282575" indent="-282575">
              <a:buNone/>
            </a:pPr>
            <a:r>
              <a:rPr lang="en-US" sz="2100" dirty="0"/>
              <a:t>	However, if anyone tried to directly access one of these </a:t>
            </a:r>
            <a:r>
              <a:rPr lang="en-US" sz="2100" dirty="0" err="1"/>
              <a:t>dgnlibs</a:t>
            </a:r>
            <a:r>
              <a:rPr lang="en-US" sz="2100" dirty="0"/>
              <a:t> with SELECTseries 4, it will require upgrading.</a:t>
            </a:r>
            <a:endParaRPr lang="en-US" sz="2100" i="1" dirty="0"/>
          </a:p>
          <a:p>
            <a:pPr marL="284163" indent="-284163">
              <a:buNone/>
            </a:pPr>
            <a:r>
              <a:rPr lang="en-US" sz="2100" b="1" dirty="0"/>
              <a:t>Q: </a:t>
            </a:r>
            <a:r>
              <a:rPr lang="en-US" sz="2100" b="1" i="1" dirty="0"/>
              <a:t>If I do decide to upgrade my workspace, do I then have to upgrade all the </a:t>
            </a:r>
            <a:r>
              <a:rPr lang="en-US" sz="2100" b="1" i="1" dirty="0" err="1"/>
              <a:t>dgnlibs</a:t>
            </a:r>
            <a:r>
              <a:rPr lang="en-US" sz="2100" b="1" i="1" dirty="0"/>
              <a:t>?</a:t>
            </a:r>
            <a:endParaRPr lang="en-US" sz="2100" i="1" dirty="0"/>
          </a:p>
          <a:p>
            <a:r>
              <a:rPr lang="en-US" sz="2100" dirty="0"/>
              <a:t>No. As mentioned earlier, only files that contain civil elements (survey, horizontal &amp; vertical geometry, terrain, corridor, civil cells, etc.) will require updating. If the </a:t>
            </a:r>
            <a:r>
              <a:rPr lang="en-US" sz="2100" dirty="0" err="1"/>
              <a:t>dgnlib</a:t>
            </a:r>
            <a:r>
              <a:rPr lang="en-US" sz="2100" dirty="0"/>
              <a:t> only contains features, project settings or design standards but no civil elements, it will not require upgrading.</a:t>
            </a:r>
          </a:p>
        </p:txBody>
      </p:sp>
    </p:spTree>
    <p:extLst>
      <p:ext uri="{BB962C8B-B14F-4D97-AF65-F5344CB8AC3E}">
        <p14:creationId xmlns:p14="http://schemas.microsoft.com/office/powerpoint/2010/main" val="319912365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FAQ</a:t>
            </a:r>
            <a:endParaRPr lang="en-US" sz="3600" dirty="0"/>
          </a:p>
        </p:txBody>
      </p:sp>
      <p:sp>
        <p:nvSpPr>
          <p:cNvPr id="5" name="Content Placeholder 6"/>
          <p:cNvSpPr>
            <a:spLocks noGrp="1"/>
          </p:cNvSpPr>
          <p:nvPr>
            <p:ph idx="4294967295"/>
          </p:nvPr>
        </p:nvSpPr>
        <p:spPr>
          <a:xfrm>
            <a:off x="439057" y="1338291"/>
            <a:ext cx="8607289" cy="2185960"/>
          </a:xfrm>
          <a:prstGeom prst="rect">
            <a:avLst/>
          </a:prstGeom>
        </p:spPr>
        <p:txBody>
          <a:bodyPr/>
          <a:lstStyle/>
          <a:p>
            <a:pPr marL="284163" indent="-284163">
              <a:buNone/>
            </a:pPr>
            <a:r>
              <a:rPr lang="en-US" sz="2000" b="1" dirty="0"/>
              <a:t>Q: </a:t>
            </a:r>
            <a:r>
              <a:rPr lang="en-US" sz="2000" b="1" i="1" dirty="0"/>
              <a:t>If I have SELECTseries 2 files, will they require upgrading if I open them with SELECTseries 4?</a:t>
            </a:r>
            <a:endParaRPr lang="en-US" sz="2000" i="1" dirty="0"/>
          </a:p>
          <a:p>
            <a:r>
              <a:rPr lang="en-US" sz="2000" dirty="0"/>
              <a:t>Only if the file contains OpenRoads horizontal geometry data, which was introduced in SELECTseries 2. </a:t>
            </a:r>
          </a:p>
          <a:p>
            <a:pPr marL="282575" indent="-282575">
              <a:buNone/>
            </a:pPr>
            <a:r>
              <a:rPr lang="en-US" sz="2000" dirty="0"/>
              <a:t>	Survey files processed with Data Acquisition will not result in an upgrade prompt when opening with SELECTseries 4.</a:t>
            </a:r>
          </a:p>
          <a:p>
            <a:pPr marL="284163" indent="-284163">
              <a:buNone/>
            </a:pPr>
            <a:r>
              <a:rPr lang="en-US" sz="2000" b="1" dirty="0"/>
              <a:t>Q: </a:t>
            </a:r>
            <a:r>
              <a:rPr lang="en-US" sz="2000" b="1" i="1" dirty="0"/>
              <a:t>What happens if I try and open SELECTseries 4 civil data using SELECTseries 2?</a:t>
            </a:r>
            <a:endParaRPr lang="en-US" sz="2000" i="1" dirty="0"/>
          </a:p>
          <a:p>
            <a:r>
              <a:rPr lang="en-US" sz="2000" dirty="0"/>
              <a:t>Just as with previous versions of OpenRoads, you can open a SELECTseries 4 file containing civil data in SELECTseries 2 and you can view the civil elements, but not manipulate them.</a:t>
            </a:r>
            <a:endParaRPr lang="en-US" sz="2000" i="1" dirty="0"/>
          </a:p>
        </p:txBody>
      </p:sp>
    </p:spTree>
    <p:extLst>
      <p:ext uri="{BB962C8B-B14F-4D97-AF65-F5344CB8AC3E}">
        <p14:creationId xmlns:p14="http://schemas.microsoft.com/office/powerpoint/2010/main" val="12284396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FAQ</a:t>
            </a:r>
            <a:endParaRPr lang="en-US" sz="3600" dirty="0"/>
          </a:p>
        </p:txBody>
      </p:sp>
      <p:sp>
        <p:nvSpPr>
          <p:cNvPr id="5" name="Content Placeholder 6"/>
          <p:cNvSpPr>
            <a:spLocks noGrp="1"/>
          </p:cNvSpPr>
          <p:nvPr>
            <p:ph idx="4294967295"/>
          </p:nvPr>
        </p:nvSpPr>
        <p:spPr>
          <a:xfrm>
            <a:off x="439057" y="1278469"/>
            <a:ext cx="8607289" cy="2185960"/>
          </a:xfrm>
          <a:prstGeom prst="rect">
            <a:avLst/>
          </a:prstGeom>
        </p:spPr>
        <p:txBody>
          <a:bodyPr/>
          <a:lstStyle/>
          <a:p>
            <a:pPr marL="284163" indent="-284163">
              <a:buNone/>
            </a:pPr>
            <a:r>
              <a:rPr lang="en-US" sz="2100" b="1" dirty="0"/>
              <a:t>Q: </a:t>
            </a:r>
            <a:r>
              <a:rPr lang="en-US" sz="2100" b="1" i="1" dirty="0"/>
              <a:t>What happens if I try and open SELECTseries 4 civil data using    SELECTseries 3?</a:t>
            </a:r>
            <a:endParaRPr lang="en-US" sz="2100" i="1" dirty="0"/>
          </a:p>
          <a:p>
            <a:r>
              <a:rPr lang="en-US" sz="1900" dirty="0"/>
              <a:t>Any OpenRoads </a:t>
            </a:r>
            <a:r>
              <a:rPr lang="en-US" sz="1900" b="1" dirty="0">
                <a:effectLst>
                  <a:outerShdw blurRad="38100" dist="38100" dir="2700000" algn="tl">
                    <a:srgbClr val="000000">
                      <a:alpha val="43137"/>
                    </a:srgbClr>
                  </a:outerShdw>
                </a:effectLst>
              </a:rPr>
              <a:t>civil</a:t>
            </a:r>
            <a:r>
              <a:rPr lang="en-US" sz="1900" dirty="0"/>
              <a:t> data created in or upgraded to SELECTseries 4 will not be backward compatible with previous versions of SELECTseries 3. </a:t>
            </a:r>
          </a:p>
          <a:p>
            <a:pPr marL="0" indent="282575">
              <a:buNone/>
            </a:pPr>
            <a:r>
              <a:rPr lang="en-US" sz="1900" i="1" dirty="0"/>
              <a:t>You will have one option and one option only, and that is to exit.</a:t>
            </a:r>
          </a:p>
          <a:p>
            <a:pPr marL="0" indent="282575">
              <a:buNone/>
            </a:pPr>
            <a:endParaRPr lang="en-US" sz="2100" i="1" dirty="0"/>
          </a:p>
          <a:p>
            <a:pPr marL="0" indent="282575">
              <a:buNone/>
            </a:pPr>
            <a:endParaRPr lang="en-US" sz="2100" i="1" dirty="0"/>
          </a:p>
          <a:p>
            <a:pPr marL="0" indent="282575">
              <a:buNone/>
            </a:pPr>
            <a:endParaRPr lang="en-US" sz="2100" i="1" dirty="0"/>
          </a:p>
          <a:p>
            <a:pPr marL="0" indent="282575">
              <a:buNone/>
            </a:pPr>
            <a:endParaRPr lang="en-US" sz="2100" i="1" dirty="0"/>
          </a:p>
          <a:p>
            <a:pPr marL="0" indent="282575">
              <a:buNone/>
            </a:pPr>
            <a:endParaRPr lang="en-US" sz="2100" i="1" dirty="0"/>
          </a:p>
          <a:p>
            <a:pPr marL="0" lvl="0" indent="0">
              <a:buNone/>
            </a:pPr>
            <a:r>
              <a:rPr lang="en-US" sz="2100" b="1" i="1" dirty="0"/>
              <a:t>Q: Is there any way at all to open SELECTseries 4 civil data in SELECTseries 3?</a:t>
            </a:r>
          </a:p>
          <a:p>
            <a:r>
              <a:rPr lang="en-US" sz="2100" dirty="0"/>
              <a:t>Yes, there are two options:</a:t>
            </a:r>
          </a:p>
          <a:p>
            <a:pPr lvl="1"/>
            <a:r>
              <a:rPr lang="en-US" sz="1700" dirty="0"/>
              <a:t>You can open it with MicroStation only (no civil).</a:t>
            </a:r>
          </a:p>
          <a:p>
            <a:pPr lvl="1"/>
            <a:r>
              <a:rPr lang="en-US" sz="1700" dirty="0"/>
              <a:t>You can reference it to a SELECTseries 3 </a:t>
            </a:r>
            <a:r>
              <a:rPr lang="en-US" sz="1700" dirty="0" err="1"/>
              <a:t>dgn</a:t>
            </a:r>
            <a:r>
              <a:rPr lang="en-US" sz="1700" dirty="0"/>
              <a:t> file.</a:t>
            </a:r>
          </a:p>
          <a:p>
            <a:pPr marL="0" indent="282575">
              <a:buNone/>
            </a:pPr>
            <a:endParaRPr lang="en-US" sz="2100" i="1" dirty="0"/>
          </a:p>
          <a:p>
            <a:endParaRPr lang="en-US" sz="2100" i="1" dirty="0"/>
          </a:p>
          <a:p>
            <a:endParaRPr lang="en-US" sz="2100" i="1" dirty="0"/>
          </a:p>
        </p:txBody>
      </p:sp>
      <p:pic>
        <p:nvPicPr>
          <p:cNvPr id="6" name="Picture 5"/>
          <p:cNvPicPr>
            <a:picLocks noChangeAspect="1"/>
          </p:cNvPicPr>
          <p:nvPr/>
        </p:nvPicPr>
        <p:blipFill>
          <a:blip r:embed="rId3"/>
          <a:stretch>
            <a:fillRect/>
          </a:stretch>
        </p:blipFill>
        <p:spPr>
          <a:xfrm>
            <a:off x="835164" y="3464429"/>
            <a:ext cx="3224087" cy="1320542"/>
          </a:xfrm>
          <a:prstGeom prst="rect">
            <a:avLst/>
          </a:prstGeom>
        </p:spPr>
      </p:pic>
    </p:spTree>
    <p:extLst>
      <p:ext uri="{BB962C8B-B14F-4D97-AF65-F5344CB8AC3E}">
        <p14:creationId xmlns:p14="http://schemas.microsoft.com/office/powerpoint/2010/main" val="123065671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FAQ</a:t>
            </a:r>
            <a:endParaRPr lang="en-US" sz="3600" dirty="0"/>
          </a:p>
        </p:txBody>
      </p:sp>
      <p:sp>
        <p:nvSpPr>
          <p:cNvPr id="5" name="Content Placeholder 6"/>
          <p:cNvSpPr>
            <a:spLocks noGrp="1"/>
          </p:cNvSpPr>
          <p:nvPr>
            <p:ph idx="4294967295"/>
          </p:nvPr>
        </p:nvSpPr>
        <p:spPr>
          <a:xfrm>
            <a:off x="439057" y="1338291"/>
            <a:ext cx="8607289" cy="5158762"/>
          </a:xfrm>
          <a:prstGeom prst="rect">
            <a:avLst/>
          </a:prstGeom>
        </p:spPr>
        <p:txBody>
          <a:bodyPr/>
          <a:lstStyle/>
          <a:p>
            <a:pPr marL="282575" lvl="0" indent="-282575">
              <a:buNone/>
            </a:pPr>
            <a:r>
              <a:rPr lang="en-US" sz="2100" b="1" i="1" dirty="0"/>
              <a:t>Q: Is there any way at all to open a SELECTseries 3 file that contains civil elements in SELECTseries 4 without upgrading?</a:t>
            </a:r>
          </a:p>
          <a:p>
            <a:r>
              <a:rPr lang="en-US" sz="2100" dirty="0"/>
              <a:t>Yes. You can choose the ‘Read-Only’ option.</a:t>
            </a:r>
          </a:p>
          <a:p>
            <a:pPr marL="0" indent="0">
              <a:buNone/>
            </a:pPr>
            <a:endParaRPr lang="en-US" sz="2100" dirty="0"/>
          </a:p>
          <a:p>
            <a:endParaRPr lang="en-US" sz="2100" dirty="0"/>
          </a:p>
          <a:p>
            <a:endParaRPr lang="en-US" sz="2100" dirty="0"/>
          </a:p>
          <a:p>
            <a:endParaRPr lang="en-US" sz="2100" dirty="0"/>
          </a:p>
          <a:p>
            <a:endParaRPr lang="en-US" sz="2100" dirty="0"/>
          </a:p>
          <a:p>
            <a:pPr marL="0" lvl="0" indent="0">
              <a:buNone/>
            </a:pPr>
            <a:r>
              <a:rPr lang="en-US" sz="2100" b="1" i="1" dirty="0"/>
              <a:t>Q: Is this version 64-bit?</a:t>
            </a:r>
            <a:endParaRPr lang="en-US" sz="2100" i="1" dirty="0"/>
          </a:p>
          <a:p>
            <a:r>
              <a:rPr lang="en-US" sz="2100" dirty="0"/>
              <a:t>No. </a:t>
            </a:r>
            <a:endParaRPr lang="en-US" sz="2100" b="1" i="1" dirty="0"/>
          </a:p>
          <a:p>
            <a:pPr marL="0" lvl="0" indent="0">
              <a:buNone/>
            </a:pPr>
            <a:r>
              <a:rPr lang="en-US" sz="2100" b="1" i="1" dirty="0"/>
              <a:t>Q: Is there any ability to ‘batch’ upgrade an entire project?</a:t>
            </a:r>
            <a:endParaRPr lang="en-US" sz="2100" i="1" dirty="0"/>
          </a:p>
          <a:p>
            <a:r>
              <a:rPr lang="en-US" sz="2100" dirty="0"/>
              <a:t>No.</a:t>
            </a:r>
            <a:endParaRPr lang="en-US" sz="2100" b="1" i="1" dirty="0"/>
          </a:p>
        </p:txBody>
      </p:sp>
      <p:pic>
        <p:nvPicPr>
          <p:cNvPr id="4" name="Picture 3"/>
          <p:cNvPicPr>
            <a:picLocks noChangeAspect="1"/>
          </p:cNvPicPr>
          <p:nvPr/>
        </p:nvPicPr>
        <p:blipFill>
          <a:blip r:embed="rId3"/>
          <a:stretch>
            <a:fillRect/>
          </a:stretch>
        </p:blipFill>
        <p:spPr>
          <a:xfrm>
            <a:off x="764629" y="2589951"/>
            <a:ext cx="2696418" cy="1572298"/>
          </a:xfrm>
          <a:prstGeom prst="rect">
            <a:avLst/>
          </a:prstGeom>
        </p:spPr>
      </p:pic>
    </p:spTree>
    <p:extLst>
      <p:ext uri="{BB962C8B-B14F-4D97-AF65-F5344CB8AC3E}">
        <p14:creationId xmlns:p14="http://schemas.microsoft.com/office/powerpoint/2010/main" val="383978793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FAQ</a:t>
            </a:r>
            <a:endParaRPr lang="en-US" sz="3600" dirty="0"/>
          </a:p>
        </p:txBody>
      </p:sp>
      <p:sp>
        <p:nvSpPr>
          <p:cNvPr id="5" name="Content Placeholder 6"/>
          <p:cNvSpPr>
            <a:spLocks noGrp="1"/>
          </p:cNvSpPr>
          <p:nvPr>
            <p:ph idx="4294967295"/>
          </p:nvPr>
        </p:nvSpPr>
        <p:spPr>
          <a:xfrm>
            <a:off x="439057" y="1338291"/>
            <a:ext cx="8607289" cy="5038446"/>
          </a:xfrm>
          <a:prstGeom prst="rect">
            <a:avLst/>
          </a:prstGeom>
        </p:spPr>
        <p:txBody>
          <a:bodyPr/>
          <a:lstStyle/>
          <a:p>
            <a:pPr marL="0" lvl="0" indent="0">
              <a:buNone/>
            </a:pPr>
            <a:r>
              <a:rPr lang="en-US" sz="2100" b="1" i="1" dirty="0"/>
              <a:t>Q: Is there anything else I need to be aware of?</a:t>
            </a:r>
            <a:endParaRPr lang="en-US" sz="2100" i="1" dirty="0"/>
          </a:p>
          <a:p>
            <a:r>
              <a:rPr lang="en-US" sz="2100" dirty="0"/>
              <a:t>We would suggest going ahead and </a:t>
            </a:r>
            <a:r>
              <a:rPr lang="en-US" sz="2100" i="1" dirty="0"/>
              <a:t>re-processing</a:t>
            </a:r>
            <a:r>
              <a:rPr lang="en-US" sz="2100" dirty="0"/>
              <a:t> your corridor after upgrading. Certain tools, such as the Average End Area tool and Process Cross Sections, will only work if you re-process your corridor.</a:t>
            </a:r>
          </a:p>
          <a:p>
            <a:pPr marL="0" indent="0">
              <a:buNone/>
            </a:pPr>
            <a:r>
              <a:rPr lang="en-US" sz="2100" b="1" i="1" dirty="0"/>
              <a:t>Q: Can I install all of these SELECTseries products together?</a:t>
            </a:r>
          </a:p>
          <a:p>
            <a:r>
              <a:rPr lang="en-US" sz="2100" dirty="0"/>
              <a:t>No. Some of the releases share common civil technology and installing them together is not recommended.</a:t>
            </a:r>
          </a:p>
          <a:p>
            <a:pPr marL="0" indent="0">
              <a:buNone/>
            </a:pPr>
            <a:r>
              <a:rPr lang="en-US" b="1" i="1" dirty="0"/>
              <a:t>Q: So which SELECTseries products can I install together?</a:t>
            </a:r>
          </a:p>
          <a:p>
            <a:pPr marL="0" indent="0">
              <a:buNone/>
            </a:pPr>
            <a:endParaRPr lang="en-US" sz="2100" b="1" i="1" dirty="0"/>
          </a:p>
        </p:txBody>
      </p:sp>
    </p:spTree>
    <p:extLst>
      <p:ext uri="{BB962C8B-B14F-4D97-AF65-F5344CB8AC3E}">
        <p14:creationId xmlns:p14="http://schemas.microsoft.com/office/powerpoint/2010/main" val="82778946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76200"/>
            <a:ext cx="8229600" cy="1143000"/>
          </a:xfrm>
        </p:spPr>
        <p:txBody>
          <a:bodyPr/>
          <a:lstStyle/>
          <a:p>
            <a:r>
              <a:rPr lang="en-US" sz="3200" u="sng" dirty="0"/>
              <a:t>Introduction of Staff Members</a:t>
            </a:r>
            <a:endParaRPr lang="en-US" sz="2800" u="sng" spc="600" dirty="0"/>
          </a:p>
        </p:txBody>
      </p:sp>
      <p:sp>
        <p:nvSpPr>
          <p:cNvPr id="10" name="Content Placeholder 9"/>
          <p:cNvSpPr>
            <a:spLocks noGrp="1"/>
          </p:cNvSpPr>
          <p:nvPr>
            <p:ph idx="1"/>
          </p:nvPr>
        </p:nvSpPr>
        <p:spPr>
          <a:xfrm>
            <a:off x="457200" y="1219200"/>
            <a:ext cx="8229600" cy="4525963"/>
          </a:xfrm>
        </p:spPr>
        <p:txBody>
          <a:bodyPr/>
          <a:lstStyle/>
          <a:p>
            <a:r>
              <a:rPr lang="en-US" sz="2400" i="1" dirty="0"/>
              <a:t>Rachel Lewis</a:t>
            </a:r>
          </a:p>
          <a:p>
            <a:pPr lvl="1"/>
            <a:r>
              <a:rPr lang="en-US" sz="2000" dirty="0"/>
              <a:t>Administrator, CADD and Mapping Services</a:t>
            </a:r>
          </a:p>
          <a:p>
            <a:endParaRPr lang="en-US" sz="2400" i="1" dirty="0"/>
          </a:p>
          <a:p>
            <a:r>
              <a:rPr lang="en-US" sz="2400" i="1" dirty="0"/>
              <a:t>Dave Slatzer</a:t>
            </a:r>
          </a:p>
          <a:p>
            <a:pPr lvl="1"/>
            <a:r>
              <a:rPr lang="en-US" sz="2000" dirty="0"/>
              <a:t>Deputy Director, Division of Engineering</a:t>
            </a:r>
          </a:p>
          <a:p>
            <a:endParaRPr lang="en-US" sz="2400" i="1" dirty="0"/>
          </a:p>
          <a:p>
            <a:r>
              <a:rPr lang="en-US" sz="2400" i="1" dirty="0"/>
              <a:t>Mark McCloud</a:t>
            </a:r>
          </a:p>
          <a:p>
            <a:pPr lvl="1"/>
            <a:r>
              <a:rPr lang="en-US" sz="2000" dirty="0"/>
              <a:t>CADD Manager, CADD and Mapping Services</a:t>
            </a:r>
          </a:p>
        </p:txBody>
      </p:sp>
      <p:sp>
        <p:nvSpPr>
          <p:cNvPr id="4" name="Footer Placeholder 3"/>
          <p:cNvSpPr>
            <a:spLocks noGrp="1"/>
          </p:cNvSpPr>
          <p:nvPr>
            <p:ph type="ftr" sz="quarter" idx="3"/>
          </p:nvPr>
        </p:nvSpPr>
        <p:spPr/>
        <p:txBody>
          <a:bodyPr/>
          <a:lstStyle/>
          <a:p>
            <a:r>
              <a:rPr lang="en-US" dirty="0"/>
              <a:t>CADD Services - Consultant Users Group Meeting</a:t>
            </a:r>
          </a:p>
        </p:txBody>
      </p:sp>
    </p:spTree>
    <p:extLst>
      <p:ext uri="{BB962C8B-B14F-4D97-AF65-F5344CB8AC3E}">
        <p14:creationId xmlns:p14="http://schemas.microsoft.com/office/powerpoint/2010/main" val="413293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4" end="4"/>
                                            </p:txEl>
                                          </p:spTgt>
                                        </p:tgtEl>
                                        <p:attrNameLst>
                                          <p:attrName>style.visibility</p:attrName>
                                        </p:attrNameLst>
                                      </p:cBhvr>
                                      <p:to>
                                        <p:strVal val="visible"/>
                                      </p:to>
                                    </p:set>
                                    <p:animEffect transition="in" filter="fade">
                                      <p:cBhvr>
                                        <p:cTn id="10" dur="500"/>
                                        <p:tgtEl>
                                          <p:spTgt spid="10">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animEffect transition="in" filter="fade">
                                      <p:cBhvr>
                                        <p:cTn id="15" dur="500"/>
                                        <p:tgtEl>
                                          <p:spTgt spid="10">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xEl>
                                              <p:pRg st="7" end="7"/>
                                            </p:txEl>
                                          </p:spTgt>
                                        </p:tgtEl>
                                        <p:attrNameLst>
                                          <p:attrName>style.visibility</p:attrName>
                                        </p:attrNameLst>
                                      </p:cBhvr>
                                      <p:to>
                                        <p:strVal val="visible"/>
                                      </p:to>
                                    </p:set>
                                    <p:animEffect transition="in" filter="fade">
                                      <p:cBhvr>
                                        <p:cTn id="18"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2"/>
          <p:cNvSpPr/>
          <p:nvPr/>
        </p:nvSpPr>
        <p:spPr bwMode="auto">
          <a:xfrm>
            <a:off x="2863517" y="1892968"/>
            <a:ext cx="1708484" cy="1403685"/>
          </a:xfrm>
          <a:prstGeom prst="flowChartProces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endParaRPr lang="en-US" dirty="0" err="1">
              <a:solidFill>
                <a:srgbClr val="FFFFFF"/>
              </a:solidFill>
              <a:latin typeface="Arial Narrow"/>
            </a:endParaRPr>
          </a:p>
        </p:txBody>
      </p:sp>
      <p:sp>
        <p:nvSpPr>
          <p:cNvPr id="6" name="Content Placeholder 6"/>
          <p:cNvSpPr>
            <a:spLocks noGrp="1"/>
          </p:cNvSpPr>
          <p:nvPr>
            <p:ph idx="4294967295"/>
          </p:nvPr>
        </p:nvSpPr>
        <p:spPr>
          <a:xfrm>
            <a:off x="439057" y="1338291"/>
            <a:ext cx="8607289" cy="5038446"/>
          </a:xfrm>
          <a:prstGeom prst="rect">
            <a:avLst/>
          </a:prstGeom>
        </p:spPr>
        <p:txBody>
          <a:bodyPr/>
          <a:lstStyle/>
          <a:p>
            <a:pPr marL="0" lvl="0" indent="0">
              <a:buNone/>
            </a:pPr>
            <a:r>
              <a:rPr lang="en-US" sz="2100" b="1" dirty="0"/>
              <a:t>Bentley Civil Products (GEOPAK and/or PowerGEOPAK)</a:t>
            </a:r>
          </a:p>
          <a:p>
            <a:r>
              <a:rPr lang="en-US" sz="2100" dirty="0"/>
              <a:t>SELECTseries 2 and SELECTseries 3</a:t>
            </a:r>
          </a:p>
          <a:p>
            <a:r>
              <a:rPr lang="en-US" sz="2100" dirty="0"/>
              <a:t>SELECTseries 2 and SELECTseries 4</a:t>
            </a:r>
          </a:p>
          <a:p>
            <a:r>
              <a:rPr lang="en-US" sz="2100" dirty="0"/>
              <a:t>SELECTseries 3 and SELECTseries 4</a:t>
            </a:r>
          </a:p>
          <a:p>
            <a:pPr marL="0" indent="0">
              <a:buNone/>
            </a:pPr>
            <a:endParaRPr lang="en-US" sz="2100" b="1" dirty="0"/>
          </a:p>
          <a:p>
            <a:pPr marL="0" indent="0">
              <a:buNone/>
            </a:pPr>
            <a:r>
              <a:rPr lang="en-US" sz="2100" b="1" dirty="0"/>
              <a:t>MicroStation</a:t>
            </a:r>
          </a:p>
          <a:p>
            <a:r>
              <a:rPr lang="en-US" sz="2000" dirty="0"/>
              <a:t>Ruled by the </a:t>
            </a:r>
            <a:r>
              <a:rPr lang="en-US" sz="2000" u="sng" dirty="0"/>
              <a:t>latest</a:t>
            </a:r>
            <a:r>
              <a:rPr lang="en-US" sz="2000" dirty="0"/>
              <a:t> Bentley Civil Product installed.</a:t>
            </a:r>
          </a:p>
          <a:p>
            <a:pPr lvl="1"/>
            <a:r>
              <a:rPr lang="en-US" sz="1700" dirty="0"/>
              <a:t>Refer to Civil Products installation “</a:t>
            </a:r>
            <a:r>
              <a:rPr lang="en-US" sz="1700" dirty="0" err="1"/>
              <a:t>dependancies</a:t>
            </a:r>
            <a:r>
              <a:rPr lang="en-US" sz="1700" dirty="0"/>
              <a:t>” at Bentley’s Software Fulfillment Center.</a:t>
            </a:r>
          </a:p>
          <a:p>
            <a:r>
              <a:rPr lang="en-US" sz="2000" dirty="0"/>
              <a:t>When installing a new version of MicroStation, we’d recommend that you first un-install the previous version.</a:t>
            </a:r>
          </a:p>
          <a:p>
            <a:pPr lvl="1"/>
            <a:endParaRPr lang="en-US" sz="1700" dirty="0"/>
          </a:p>
        </p:txBody>
      </p:sp>
      <p:sp>
        <p:nvSpPr>
          <p:cNvPr id="19" name="Title 18"/>
          <p:cNvSpPr>
            <a:spLocks noGrp="1"/>
          </p:cNvSpPr>
          <p:nvPr>
            <p:ph type="title"/>
          </p:nvPr>
        </p:nvSpPr>
        <p:spPr/>
        <p:txBody>
          <a:bodyPr/>
          <a:lstStyle/>
          <a:p>
            <a:r>
              <a:rPr lang="en-US" dirty="0"/>
              <a:t>Install Combinations</a:t>
            </a:r>
            <a:endParaRPr lang="en-US" sz="3600" dirty="0"/>
          </a:p>
        </p:txBody>
      </p:sp>
      <p:sp>
        <p:nvSpPr>
          <p:cNvPr id="7" name="Up Arrow 6"/>
          <p:cNvSpPr/>
          <p:nvPr/>
        </p:nvSpPr>
        <p:spPr bwMode="auto">
          <a:xfrm>
            <a:off x="3521243" y="3461032"/>
            <a:ext cx="393031" cy="1110968"/>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endParaRPr lang="en-US" dirty="0" err="1">
              <a:solidFill>
                <a:srgbClr val="FFFFFF"/>
              </a:solidFill>
              <a:latin typeface="Arial Narrow"/>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114" y="1892968"/>
            <a:ext cx="428625" cy="3429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113" y="2426368"/>
            <a:ext cx="428625" cy="3429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112" y="2959768"/>
            <a:ext cx="428625" cy="342900"/>
          </a:xfrm>
          <a:prstGeom prst="rect">
            <a:avLst/>
          </a:prstGeom>
        </p:spPr>
      </p:pic>
    </p:spTree>
    <p:extLst>
      <p:ext uri="{BB962C8B-B14F-4D97-AF65-F5344CB8AC3E}">
        <p14:creationId xmlns:p14="http://schemas.microsoft.com/office/powerpoint/2010/main" val="1985315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 calcmode="lin" valueType="num">
                                      <p:cBhvr additive="base">
                                        <p:cTn id="31" dur="500" fill="hold"/>
                                        <p:tgtEl>
                                          <p:spTgt spid="6">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33725" y="5715000"/>
            <a:ext cx="5601527" cy="643890"/>
          </a:xfrm>
        </p:spPr>
        <p:txBody>
          <a:bodyPr>
            <a:noAutofit/>
          </a:bodyPr>
          <a:lstStyle/>
          <a:p>
            <a:r>
              <a:rPr lang="en-US" sz="5400" dirty="0"/>
              <a:t>Thank You!</a:t>
            </a:r>
          </a:p>
        </p:txBody>
      </p:sp>
    </p:spTree>
    <p:extLst>
      <p:ext uri="{BB962C8B-B14F-4D97-AF65-F5344CB8AC3E}">
        <p14:creationId xmlns:p14="http://schemas.microsoft.com/office/powerpoint/2010/main" val="261054331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dirty="0"/>
              <a:t>CADD Services - Consultant Users Group Meeting</a:t>
            </a:r>
          </a:p>
        </p:txBody>
      </p:sp>
      <p:sp>
        <p:nvSpPr>
          <p:cNvPr id="6" name="Title 8"/>
          <p:cNvSpPr>
            <a:spLocks noGrp="1"/>
          </p:cNvSpPr>
          <p:nvPr>
            <p:ph type="title"/>
          </p:nvPr>
        </p:nvSpPr>
        <p:spPr>
          <a:xfrm>
            <a:off x="0" y="2133600"/>
            <a:ext cx="9144000" cy="1143000"/>
          </a:xfrm>
        </p:spPr>
        <p:txBody>
          <a:bodyPr/>
          <a:lstStyle/>
          <a:p>
            <a:r>
              <a:rPr lang="en-US" sz="3200" i="1" dirty="0">
                <a:latin typeface="Verdana" pitchFamily="34" charset="0"/>
                <a:ea typeface="Verdana" pitchFamily="34" charset="0"/>
                <a:cs typeface="Verdana" pitchFamily="34" charset="0"/>
              </a:rPr>
              <a:t>ODOTcadd Standards: Configuration</a:t>
            </a:r>
            <a:br>
              <a:rPr lang="en-US" sz="3600" i="1" dirty="0">
                <a:latin typeface="Verdana" pitchFamily="34" charset="0"/>
                <a:ea typeface="Verdana" pitchFamily="34" charset="0"/>
                <a:cs typeface="Verdana" pitchFamily="34" charset="0"/>
              </a:rPr>
            </a:br>
            <a:r>
              <a:rPr lang="en-US" sz="2400" b="0" dirty="0">
                <a:latin typeface="Verdana" pitchFamily="34" charset="0"/>
                <a:ea typeface="Verdana" pitchFamily="34" charset="0"/>
                <a:cs typeface="Verdana" pitchFamily="34" charset="0"/>
              </a:rPr>
              <a:t>Mark McCloud, CADD and Mapping Services</a:t>
            </a:r>
            <a:endParaRPr lang="en-US" sz="2800" b="0" spc="6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3717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76200"/>
            <a:ext cx="8229600" cy="1143000"/>
          </a:xfrm>
        </p:spPr>
        <p:txBody>
          <a:bodyPr/>
          <a:lstStyle/>
          <a:p>
            <a:r>
              <a:rPr lang="en-US" sz="3200" u="sng" dirty="0"/>
              <a:t>ODOTcadd Standards: Configuration</a:t>
            </a:r>
            <a:endParaRPr lang="en-US" sz="2800" u="sng" spc="600" dirty="0"/>
          </a:p>
        </p:txBody>
      </p:sp>
      <p:sp>
        <p:nvSpPr>
          <p:cNvPr id="10" name="Content Placeholder 9"/>
          <p:cNvSpPr>
            <a:spLocks noGrp="1"/>
          </p:cNvSpPr>
          <p:nvPr>
            <p:ph idx="1"/>
          </p:nvPr>
        </p:nvSpPr>
        <p:spPr>
          <a:xfrm>
            <a:off x="457200" y="1143000"/>
            <a:ext cx="8229600" cy="4525963"/>
          </a:xfrm>
        </p:spPr>
        <p:txBody>
          <a:bodyPr/>
          <a:lstStyle/>
          <a:p>
            <a:r>
              <a:rPr lang="en-US" sz="2400" i="1" dirty="0"/>
              <a:t>What is ODOTcadd?</a:t>
            </a:r>
          </a:p>
          <a:p>
            <a:pPr lvl="1"/>
            <a:r>
              <a:rPr lang="en-US" sz="2000" dirty="0"/>
              <a:t>Latest release of CADD Standards at ODOT</a:t>
            </a:r>
          </a:p>
          <a:p>
            <a:pPr lvl="2"/>
            <a:r>
              <a:rPr lang="en-US" sz="1800" i="1" dirty="0"/>
              <a:t>Published in January, 2015</a:t>
            </a:r>
          </a:p>
          <a:p>
            <a:pPr lvl="1"/>
            <a:r>
              <a:rPr lang="en-US" sz="2000" dirty="0"/>
              <a:t>Support for Bentley SELECTseries 3 and Beyond</a:t>
            </a:r>
          </a:p>
          <a:p>
            <a:pPr lvl="2"/>
            <a:r>
              <a:rPr lang="en-US" sz="1800" i="1" dirty="0"/>
              <a:t>Element Templates</a:t>
            </a:r>
          </a:p>
          <a:p>
            <a:pPr lvl="2"/>
            <a:r>
              <a:rPr lang="en-US" sz="1800" i="1" dirty="0" err="1"/>
              <a:t>DGN</a:t>
            </a:r>
            <a:r>
              <a:rPr lang="en-US" sz="1800" i="1" dirty="0"/>
              <a:t> Libraries (</a:t>
            </a:r>
            <a:r>
              <a:rPr lang="en-US" sz="1800" i="1" dirty="0" err="1"/>
              <a:t>DGNLIB’s</a:t>
            </a:r>
            <a:r>
              <a:rPr lang="en-US" sz="1800" i="1" dirty="0"/>
              <a:t>)</a:t>
            </a:r>
          </a:p>
          <a:p>
            <a:pPr lvl="2"/>
            <a:r>
              <a:rPr lang="en-US" sz="1800" i="1" dirty="0"/>
              <a:t>VBA Application Updates</a:t>
            </a:r>
          </a:p>
          <a:p>
            <a:pPr lvl="2"/>
            <a:r>
              <a:rPr lang="en-US" sz="1800" i="1" dirty="0"/>
              <a:t>Training Materials for GEOPAK Survey</a:t>
            </a:r>
            <a:endParaRPr lang="en-US" sz="1600" i="1" dirty="0"/>
          </a:p>
          <a:p>
            <a:pPr lvl="1"/>
            <a:r>
              <a:rPr lang="en-US" sz="2000" dirty="0"/>
              <a:t>Deployed as Installation Package</a:t>
            </a:r>
          </a:p>
          <a:p>
            <a:pPr lvl="1"/>
            <a:r>
              <a:rPr lang="en-US" sz="2000" dirty="0"/>
              <a:t>Quarterly Update</a:t>
            </a:r>
          </a:p>
          <a:p>
            <a:pPr lvl="2"/>
            <a:r>
              <a:rPr lang="en-US" sz="1800" i="1" dirty="0"/>
              <a:t>Q1 – January</a:t>
            </a:r>
          </a:p>
          <a:p>
            <a:pPr lvl="2"/>
            <a:r>
              <a:rPr lang="en-US" sz="1800" i="1" dirty="0"/>
              <a:t>Q2 – April</a:t>
            </a:r>
          </a:p>
          <a:p>
            <a:pPr lvl="2"/>
            <a:r>
              <a:rPr lang="en-US" sz="1800" i="1" dirty="0"/>
              <a:t>Q3 – July</a:t>
            </a:r>
          </a:p>
          <a:p>
            <a:pPr lvl="2"/>
            <a:r>
              <a:rPr lang="en-US" sz="1800" i="1" dirty="0"/>
              <a:t>Q4 - October</a:t>
            </a:r>
          </a:p>
        </p:txBody>
      </p:sp>
      <p:sp>
        <p:nvSpPr>
          <p:cNvPr id="4" name="Footer Placeholder 3"/>
          <p:cNvSpPr>
            <a:spLocks noGrp="1"/>
          </p:cNvSpPr>
          <p:nvPr>
            <p:ph type="ftr" sz="quarter" idx="3"/>
          </p:nvPr>
        </p:nvSpPr>
        <p:spPr/>
        <p:txBody>
          <a:bodyPr/>
          <a:lstStyle/>
          <a:p>
            <a:r>
              <a:rPr lang="en-US" dirty="0"/>
              <a:t>CADD Services - Consultant Users Group Meeting</a:t>
            </a:r>
          </a:p>
        </p:txBody>
      </p:sp>
    </p:spTree>
    <p:extLst>
      <p:ext uri="{BB962C8B-B14F-4D97-AF65-F5344CB8AC3E}">
        <p14:creationId xmlns:p14="http://schemas.microsoft.com/office/powerpoint/2010/main" val="311756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500"/>
                                        <p:tgtEl>
                                          <p:spTgt spid="1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fade">
                                      <p:cBhvr>
                                        <p:cTn id="15" dur="500"/>
                                        <p:tgtEl>
                                          <p:spTgt spid="10">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animEffect transition="in" filter="fade">
                                      <p:cBhvr>
                                        <p:cTn id="18" dur="500"/>
                                        <p:tgtEl>
                                          <p:spTgt spid="10">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animEffect transition="in" filter="fade">
                                      <p:cBhvr>
                                        <p:cTn id="21" dur="500"/>
                                        <p:tgtEl>
                                          <p:spTgt spid="10">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xEl>
                                              <p:pRg st="6" end="6"/>
                                            </p:txEl>
                                          </p:spTgt>
                                        </p:tgtEl>
                                        <p:attrNameLst>
                                          <p:attrName>style.visibility</p:attrName>
                                        </p:attrNameLst>
                                      </p:cBhvr>
                                      <p:to>
                                        <p:strVal val="visible"/>
                                      </p:to>
                                    </p:set>
                                    <p:animEffect transition="in" filter="fade">
                                      <p:cBhvr>
                                        <p:cTn id="24" dur="500"/>
                                        <p:tgtEl>
                                          <p:spTgt spid="10">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animEffect transition="in" filter="fade">
                                      <p:cBhvr>
                                        <p:cTn id="27" dur="500"/>
                                        <p:tgtEl>
                                          <p:spTgt spid="10">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8" end="8"/>
                                            </p:txEl>
                                          </p:spTgt>
                                        </p:tgtEl>
                                        <p:attrNameLst>
                                          <p:attrName>style.visibility</p:attrName>
                                        </p:attrNameLst>
                                      </p:cBhvr>
                                      <p:to>
                                        <p:strVal val="visible"/>
                                      </p:to>
                                    </p:set>
                                    <p:animEffect transition="in" filter="fade">
                                      <p:cBhvr>
                                        <p:cTn id="32" dur="500"/>
                                        <p:tgtEl>
                                          <p:spTgt spid="10">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9" end="9"/>
                                            </p:txEl>
                                          </p:spTgt>
                                        </p:tgtEl>
                                        <p:attrNameLst>
                                          <p:attrName>style.visibility</p:attrName>
                                        </p:attrNameLst>
                                      </p:cBhvr>
                                      <p:to>
                                        <p:strVal val="visible"/>
                                      </p:to>
                                    </p:set>
                                    <p:animEffect transition="in" filter="fade">
                                      <p:cBhvr>
                                        <p:cTn id="37" dur="500"/>
                                        <p:tgtEl>
                                          <p:spTgt spid="10">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0">
                                            <p:txEl>
                                              <p:pRg st="10" end="10"/>
                                            </p:txEl>
                                          </p:spTgt>
                                        </p:tgtEl>
                                        <p:attrNameLst>
                                          <p:attrName>style.visibility</p:attrName>
                                        </p:attrNameLst>
                                      </p:cBhvr>
                                      <p:to>
                                        <p:strVal val="visible"/>
                                      </p:to>
                                    </p:set>
                                    <p:animEffect transition="in" filter="fade">
                                      <p:cBhvr>
                                        <p:cTn id="40" dur="500"/>
                                        <p:tgtEl>
                                          <p:spTgt spid="10">
                                            <p:txEl>
                                              <p:pRg st="10" end="1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0">
                                            <p:txEl>
                                              <p:pRg st="11" end="11"/>
                                            </p:txEl>
                                          </p:spTgt>
                                        </p:tgtEl>
                                        <p:attrNameLst>
                                          <p:attrName>style.visibility</p:attrName>
                                        </p:attrNameLst>
                                      </p:cBhvr>
                                      <p:to>
                                        <p:strVal val="visible"/>
                                      </p:to>
                                    </p:set>
                                    <p:animEffect transition="in" filter="fade">
                                      <p:cBhvr>
                                        <p:cTn id="43" dur="500"/>
                                        <p:tgtEl>
                                          <p:spTgt spid="10">
                                            <p:txEl>
                                              <p:pRg st="11" end="11"/>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0">
                                            <p:txEl>
                                              <p:pRg st="12" end="12"/>
                                            </p:txEl>
                                          </p:spTgt>
                                        </p:tgtEl>
                                        <p:attrNameLst>
                                          <p:attrName>style.visibility</p:attrName>
                                        </p:attrNameLst>
                                      </p:cBhvr>
                                      <p:to>
                                        <p:strVal val="visible"/>
                                      </p:to>
                                    </p:set>
                                    <p:animEffect transition="in" filter="fade">
                                      <p:cBhvr>
                                        <p:cTn id="46" dur="500"/>
                                        <p:tgtEl>
                                          <p:spTgt spid="10">
                                            <p:txEl>
                                              <p:pRg st="12" end="12"/>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0">
                                            <p:txEl>
                                              <p:pRg st="13" end="13"/>
                                            </p:txEl>
                                          </p:spTgt>
                                        </p:tgtEl>
                                        <p:attrNameLst>
                                          <p:attrName>style.visibility</p:attrName>
                                        </p:attrNameLst>
                                      </p:cBhvr>
                                      <p:to>
                                        <p:strVal val="visible"/>
                                      </p:to>
                                    </p:set>
                                    <p:animEffect transition="in" filter="fade">
                                      <p:cBhvr>
                                        <p:cTn id="49" dur="500"/>
                                        <p:tgtEl>
                                          <p:spTgt spid="10">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76200"/>
            <a:ext cx="8229600" cy="1143000"/>
          </a:xfrm>
        </p:spPr>
        <p:txBody>
          <a:bodyPr/>
          <a:lstStyle/>
          <a:p>
            <a:r>
              <a:rPr lang="en-US" sz="3200" u="sng" dirty="0"/>
              <a:t>ODOTcadd Standards: Configuration</a:t>
            </a:r>
            <a:endParaRPr lang="en-US" sz="2800" u="sng" spc="600" dirty="0"/>
          </a:p>
        </p:txBody>
      </p:sp>
      <p:sp>
        <p:nvSpPr>
          <p:cNvPr id="10" name="Content Placeholder 9"/>
          <p:cNvSpPr>
            <a:spLocks noGrp="1"/>
          </p:cNvSpPr>
          <p:nvPr>
            <p:ph idx="1"/>
          </p:nvPr>
        </p:nvSpPr>
        <p:spPr>
          <a:xfrm>
            <a:off x="457200" y="1143000"/>
            <a:ext cx="8229600" cy="4525963"/>
          </a:xfrm>
        </p:spPr>
        <p:txBody>
          <a:bodyPr/>
          <a:lstStyle/>
          <a:p>
            <a:r>
              <a:rPr lang="en-US" sz="2400" i="1" dirty="0"/>
              <a:t>ODOTcadd Configuration Files</a:t>
            </a:r>
          </a:p>
          <a:p>
            <a:pPr lvl="1"/>
            <a:r>
              <a:rPr lang="en-US" sz="2000" dirty="0" err="1"/>
              <a:t>z_ODOT_redirect.cfg</a:t>
            </a:r>
            <a:r>
              <a:rPr lang="en-US" sz="2000" dirty="0"/>
              <a:t>  (Local / Network)</a:t>
            </a:r>
          </a:p>
          <a:p>
            <a:pPr lvl="2"/>
            <a:r>
              <a:rPr lang="en-US" sz="1800" i="1" dirty="0"/>
              <a:t>C:\ProgramData\Bentley\MicroStation V8i (SELECTseries)\</a:t>
            </a:r>
            <a:r>
              <a:rPr lang="en-US" sz="1800" i="1" dirty="0" err="1"/>
              <a:t>WorkSpace</a:t>
            </a:r>
            <a:r>
              <a:rPr lang="en-US" sz="1800" i="1" dirty="0"/>
              <a:t>\Standards</a:t>
            </a:r>
            <a:endParaRPr lang="en-US" sz="1600" i="1" dirty="0"/>
          </a:p>
          <a:p>
            <a:pPr lvl="1"/>
            <a:r>
              <a:rPr lang="en-US" sz="2000" dirty="0"/>
              <a:t>Variables Defined for </a:t>
            </a:r>
            <a:r>
              <a:rPr lang="en-US" sz="2000" b="1" dirty="0"/>
              <a:t>ODOTcadd</a:t>
            </a:r>
          </a:p>
          <a:p>
            <a:pPr lvl="2"/>
            <a:r>
              <a:rPr lang="en-US" sz="1800" i="1" dirty="0"/>
              <a:t>ODOT_ROOT = c:/ODOTcadd/</a:t>
            </a:r>
          </a:p>
          <a:p>
            <a:pPr lvl="2"/>
            <a:r>
              <a:rPr lang="en-US" sz="1800" i="1" dirty="0"/>
              <a:t>ODOT_STD = c:/ODOTcadd/Standards/</a:t>
            </a:r>
          </a:p>
          <a:p>
            <a:pPr lvl="2"/>
            <a:r>
              <a:rPr lang="en-US" sz="1800" i="1" dirty="0"/>
              <a:t>ODOT_LOCAL = c:/ODOTcadd/Local/</a:t>
            </a:r>
          </a:p>
          <a:p>
            <a:pPr lvl="2"/>
            <a:r>
              <a:rPr lang="en-US" sz="1800" i="1" dirty="0"/>
              <a:t>ODOT_USER = c:/ODOTcadd/BentleySS3/</a:t>
            </a:r>
          </a:p>
          <a:p>
            <a:pPr lvl="2"/>
            <a:r>
              <a:rPr lang="en-US" sz="1800" i="1" dirty="0"/>
              <a:t>ODOT_PROJECT = c:/ODOTcadd/ProjectPCF/</a:t>
            </a:r>
          </a:p>
          <a:p>
            <a:pPr lvl="2"/>
            <a:r>
              <a:rPr lang="en-US" sz="1800" i="1" dirty="0"/>
              <a:t>ODOT_TEMP = c:/Temp/</a:t>
            </a:r>
          </a:p>
          <a:p>
            <a:pPr lvl="2"/>
            <a:endParaRPr lang="en-US" sz="1600" i="1" dirty="0"/>
          </a:p>
        </p:txBody>
      </p:sp>
      <p:sp>
        <p:nvSpPr>
          <p:cNvPr id="4" name="Footer Placeholder 3"/>
          <p:cNvSpPr>
            <a:spLocks noGrp="1"/>
          </p:cNvSpPr>
          <p:nvPr>
            <p:ph type="ftr" sz="quarter" idx="3"/>
          </p:nvPr>
        </p:nvSpPr>
        <p:spPr/>
        <p:txBody>
          <a:bodyPr/>
          <a:lstStyle/>
          <a:p>
            <a:r>
              <a:rPr lang="en-US" dirty="0"/>
              <a:t>CADD Services - Consultant Users Group Meeting</a:t>
            </a:r>
          </a:p>
        </p:txBody>
      </p:sp>
    </p:spTree>
    <p:extLst>
      <p:ext uri="{BB962C8B-B14F-4D97-AF65-F5344CB8AC3E}">
        <p14:creationId xmlns:p14="http://schemas.microsoft.com/office/powerpoint/2010/main" val="40211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4" end="4"/>
                                            </p:txEl>
                                          </p:spTgt>
                                        </p:tgtEl>
                                        <p:attrNameLst>
                                          <p:attrName>style.visibility</p:attrName>
                                        </p:attrNameLst>
                                      </p:cBhvr>
                                      <p:to>
                                        <p:strVal val="visible"/>
                                      </p:to>
                                    </p:set>
                                    <p:animEffect transition="in" filter="fade">
                                      <p:cBhvr>
                                        <p:cTn id="10" dur="500"/>
                                        <p:tgtEl>
                                          <p:spTgt spid="10">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5" end="5"/>
                                            </p:txEl>
                                          </p:spTgt>
                                        </p:tgtEl>
                                        <p:attrNameLst>
                                          <p:attrName>style.visibility</p:attrName>
                                        </p:attrNameLst>
                                      </p:cBhvr>
                                      <p:to>
                                        <p:strVal val="visible"/>
                                      </p:to>
                                    </p:set>
                                    <p:animEffect transition="in" filter="fade">
                                      <p:cBhvr>
                                        <p:cTn id="13" dur="500"/>
                                        <p:tgtEl>
                                          <p:spTgt spid="10">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6" end="6"/>
                                            </p:txEl>
                                          </p:spTgt>
                                        </p:tgtEl>
                                        <p:attrNameLst>
                                          <p:attrName>style.visibility</p:attrName>
                                        </p:attrNameLst>
                                      </p:cBhvr>
                                      <p:to>
                                        <p:strVal val="visible"/>
                                      </p:to>
                                    </p:set>
                                    <p:animEffect transition="in" filter="fade">
                                      <p:cBhvr>
                                        <p:cTn id="16" dur="500"/>
                                        <p:tgtEl>
                                          <p:spTgt spid="10">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7" end="7"/>
                                            </p:txEl>
                                          </p:spTgt>
                                        </p:tgtEl>
                                        <p:attrNameLst>
                                          <p:attrName>style.visibility</p:attrName>
                                        </p:attrNameLst>
                                      </p:cBhvr>
                                      <p:to>
                                        <p:strVal val="visible"/>
                                      </p:to>
                                    </p:set>
                                    <p:animEffect transition="in" filter="fade">
                                      <p:cBhvr>
                                        <p:cTn id="19" dur="500"/>
                                        <p:tgtEl>
                                          <p:spTgt spid="10">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xEl>
                                              <p:pRg st="8" end="8"/>
                                            </p:txEl>
                                          </p:spTgt>
                                        </p:tgtEl>
                                        <p:attrNameLst>
                                          <p:attrName>style.visibility</p:attrName>
                                        </p:attrNameLst>
                                      </p:cBhvr>
                                      <p:to>
                                        <p:strVal val="visible"/>
                                      </p:to>
                                    </p:set>
                                    <p:animEffect transition="in" filter="fade">
                                      <p:cBhvr>
                                        <p:cTn id="22" dur="500"/>
                                        <p:tgtEl>
                                          <p:spTgt spid="10">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xEl>
                                              <p:pRg st="9" end="9"/>
                                            </p:txEl>
                                          </p:spTgt>
                                        </p:tgtEl>
                                        <p:attrNameLst>
                                          <p:attrName>style.visibility</p:attrName>
                                        </p:attrNameLst>
                                      </p:cBhvr>
                                      <p:to>
                                        <p:strVal val="visible"/>
                                      </p:to>
                                    </p:set>
                                    <p:animEffect transition="in" filter="fade">
                                      <p:cBhvr>
                                        <p:cTn id="25"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76200"/>
            <a:ext cx="8229600" cy="1143000"/>
          </a:xfrm>
        </p:spPr>
        <p:txBody>
          <a:bodyPr/>
          <a:lstStyle/>
          <a:p>
            <a:r>
              <a:rPr lang="en-US" sz="3200" u="sng" dirty="0"/>
              <a:t>ODOTcadd Standards: Configuration</a:t>
            </a:r>
            <a:endParaRPr lang="en-US" sz="2800" u="sng" spc="600" dirty="0"/>
          </a:p>
        </p:txBody>
      </p:sp>
      <p:sp>
        <p:nvSpPr>
          <p:cNvPr id="10" name="Content Placeholder 9"/>
          <p:cNvSpPr>
            <a:spLocks noGrp="1"/>
          </p:cNvSpPr>
          <p:nvPr>
            <p:ph idx="1"/>
          </p:nvPr>
        </p:nvSpPr>
        <p:spPr>
          <a:xfrm>
            <a:off x="457200" y="1143000"/>
            <a:ext cx="8229600" cy="4525963"/>
          </a:xfrm>
        </p:spPr>
        <p:txBody>
          <a:bodyPr/>
          <a:lstStyle/>
          <a:p>
            <a:r>
              <a:rPr lang="en-US" sz="2400" i="1" dirty="0"/>
              <a:t>ODOTcadd Configuration Files</a:t>
            </a:r>
          </a:p>
          <a:p>
            <a:pPr lvl="1"/>
            <a:r>
              <a:rPr lang="en-US" sz="2000" dirty="0" err="1"/>
              <a:t>z_ODOT_redirect.cfg</a:t>
            </a:r>
            <a:r>
              <a:rPr lang="en-US" sz="2000" dirty="0"/>
              <a:t>  (Local / Network)</a:t>
            </a:r>
          </a:p>
          <a:p>
            <a:pPr lvl="2"/>
            <a:r>
              <a:rPr lang="en-US" sz="1800" i="1" dirty="0"/>
              <a:t>C:\ProgramData\Bentley\MicroStation V8i (SELECTseries)\</a:t>
            </a:r>
            <a:r>
              <a:rPr lang="en-US" sz="1800" i="1" dirty="0" err="1"/>
              <a:t>WorkSpace</a:t>
            </a:r>
            <a:r>
              <a:rPr lang="en-US" sz="1800" i="1" dirty="0"/>
              <a:t>\Standards</a:t>
            </a:r>
          </a:p>
          <a:p>
            <a:pPr lvl="1"/>
            <a:r>
              <a:rPr lang="en-US" sz="2000" dirty="0"/>
              <a:t>Variables Defined for </a:t>
            </a:r>
            <a:r>
              <a:rPr lang="en-US" sz="2000" b="1" dirty="0"/>
              <a:t>ODOTv8istd</a:t>
            </a:r>
          </a:p>
          <a:p>
            <a:pPr lvl="2"/>
            <a:r>
              <a:rPr lang="en-US" sz="1800" i="1" dirty="0"/>
              <a:t>ODOTSTD : c:/ODOTstd</a:t>
            </a:r>
          </a:p>
          <a:p>
            <a:pPr lvl="2"/>
            <a:r>
              <a:rPr lang="en-US" sz="1800" i="1" dirty="0"/>
              <a:t>V8iSTD : $(ODOTSTD)\V8istd</a:t>
            </a:r>
          </a:p>
          <a:p>
            <a:pPr lvl="2"/>
            <a:r>
              <a:rPr lang="en-US" sz="1800" i="1" dirty="0"/>
              <a:t>HOMEV8i : c:/ODOTcadd/V8iUser/</a:t>
            </a:r>
          </a:p>
          <a:p>
            <a:pPr lvl="2"/>
            <a:r>
              <a:rPr lang="en-US" sz="1800" i="1" dirty="0"/>
              <a:t>V8iSTD_PROJDIR : $(ODOTSTD)/Projects/</a:t>
            </a:r>
          </a:p>
        </p:txBody>
      </p:sp>
      <p:sp>
        <p:nvSpPr>
          <p:cNvPr id="4" name="Footer Placeholder 3"/>
          <p:cNvSpPr>
            <a:spLocks noGrp="1"/>
          </p:cNvSpPr>
          <p:nvPr>
            <p:ph type="ftr" sz="quarter" idx="3"/>
          </p:nvPr>
        </p:nvSpPr>
        <p:spPr/>
        <p:txBody>
          <a:bodyPr/>
          <a:lstStyle/>
          <a:p>
            <a:r>
              <a:rPr lang="en-US" dirty="0"/>
              <a:t>CADD Services - Consultant Users Group Meeting</a:t>
            </a:r>
          </a:p>
        </p:txBody>
      </p:sp>
    </p:spTree>
    <p:extLst>
      <p:ext uri="{BB962C8B-B14F-4D97-AF65-F5344CB8AC3E}">
        <p14:creationId xmlns:p14="http://schemas.microsoft.com/office/powerpoint/2010/main" val="241985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4" end="4"/>
                                            </p:txEl>
                                          </p:spTgt>
                                        </p:tgtEl>
                                        <p:attrNameLst>
                                          <p:attrName>style.visibility</p:attrName>
                                        </p:attrNameLst>
                                      </p:cBhvr>
                                      <p:to>
                                        <p:strVal val="visible"/>
                                      </p:to>
                                    </p:set>
                                    <p:animEffect transition="in" filter="fade">
                                      <p:cBhvr>
                                        <p:cTn id="10" dur="500"/>
                                        <p:tgtEl>
                                          <p:spTgt spid="10">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5" end="5"/>
                                            </p:txEl>
                                          </p:spTgt>
                                        </p:tgtEl>
                                        <p:attrNameLst>
                                          <p:attrName>style.visibility</p:attrName>
                                        </p:attrNameLst>
                                      </p:cBhvr>
                                      <p:to>
                                        <p:strVal val="visible"/>
                                      </p:to>
                                    </p:set>
                                    <p:animEffect transition="in" filter="fade">
                                      <p:cBhvr>
                                        <p:cTn id="13" dur="500"/>
                                        <p:tgtEl>
                                          <p:spTgt spid="10">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6" end="6"/>
                                            </p:txEl>
                                          </p:spTgt>
                                        </p:tgtEl>
                                        <p:attrNameLst>
                                          <p:attrName>style.visibility</p:attrName>
                                        </p:attrNameLst>
                                      </p:cBhvr>
                                      <p:to>
                                        <p:strVal val="visible"/>
                                      </p:to>
                                    </p:set>
                                    <p:animEffect transition="in" filter="fade">
                                      <p:cBhvr>
                                        <p:cTn id="16" dur="500"/>
                                        <p:tgtEl>
                                          <p:spTgt spid="10">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7" end="7"/>
                                            </p:txEl>
                                          </p:spTgt>
                                        </p:tgtEl>
                                        <p:attrNameLst>
                                          <p:attrName>style.visibility</p:attrName>
                                        </p:attrNameLst>
                                      </p:cBhvr>
                                      <p:to>
                                        <p:strVal val="visible"/>
                                      </p:to>
                                    </p:set>
                                    <p:animEffect transition="in" filter="fade">
                                      <p:cBhvr>
                                        <p:cTn id="19"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76200"/>
            <a:ext cx="8229600" cy="1143000"/>
          </a:xfrm>
        </p:spPr>
        <p:txBody>
          <a:bodyPr/>
          <a:lstStyle/>
          <a:p>
            <a:r>
              <a:rPr lang="en-US" sz="3200" u="sng" dirty="0"/>
              <a:t>ODOTcadd Standards: Configuration</a:t>
            </a:r>
            <a:endParaRPr lang="en-US" sz="2800" u="sng" spc="600" dirty="0"/>
          </a:p>
        </p:txBody>
      </p:sp>
      <p:sp>
        <p:nvSpPr>
          <p:cNvPr id="10" name="Content Placeholder 9"/>
          <p:cNvSpPr>
            <a:spLocks noGrp="1"/>
          </p:cNvSpPr>
          <p:nvPr>
            <p:ph idx="1"/>
          </p:nvPr>
        </p:nvSpPr>
        <p:spPr>
          <a:xfrm>
            <a:off x="457200" y="1143000"/>
            <a:ext cx="8229600" cy="4525963"/>
          </a:xfrm>
        </p:spPr>
        <p:txBody>
          <a:bodyPr/>
          <a:lstStyle/>
          <a:p>
            <a:r>
              <a:rPr lang="en-US" sz="2400" i="1" dirty="0"/>
              <a:t>ODOTcadd Configuration Files</a:t>
            </a:r>
          </a:p>
          <a:p>
            <a:pPr lvl="1"/>
            <a:r>
              <a:rPr lang="en-US" sz="2000" dirty="0"/>
              <a:t>ODOT_Site_V8iSS3.cfg  (Site Configuration)</a:t>
            </a:r>
          </a:p>
          <a:p>
            <a:pPr lvl="2"/>
            <a:r>
              <a:rPr lang="en-US" sz="1800" i="1" dirty="0"/>
              <a:t>\ODOTcadd\Standards\</a:t>
            </a:r>
            <a:r>
              <a:rPr lang="en-US" sz="1800" i="1" dirty="0" err="1"/>
              <a:t>config</a:t>
            </a:r>
            <a:r>
              <a:rPr lang="en-US" sz="1800" i="1" dirty="0"/>
              <a:t>\Standards</a:t>
            </a:r>
          </a:p>
          <a:p>
            <a:pPr lvl="2"/>
            <a:r>
              <a:rPr lang="en-US" sz="1800" i="1" dirty="0"/>
              <a:t>ODOT Site Specific MicroStation/GEOPAK Variables</a:t>
            </a:r>
          </a:p>
          <a:p>
            <a:pPr lvl="1"/>
            <a:r>
              <a:rPr lang="en-US" sz="2000" dirty="0"/>
              <a:t>User Configuration (Folder)</a:t>
            </a:r>
          </a:p>
          <a:p>
            <a:pPr lvl="2"/>
            <a:r>
              <a:rPr lang="en-US" sz="1800" i="1" dirty="0"/>
              <a:t>\BentleySS3, \BentleySS4</a:t>
            </a:r>
          </a:p>
          <a:p>
            <a:pPr lvl="2"/>
            <a:r>
              <a:rPr lang="en-US" sz="1800" i="1" dirty="0"/>
              <a:t>User Configuration Files (</a:t>
            </a:r>
            <a:r>
              <a:rPr lang="en-US" sz="1800" i="1" dirty="0" err="1"/>
              <a:t>UCF’s</a:t>
            </a:r>
            <a:r>
              <a:rPr lang="en-US" sz="1800" i="1" dirty="0"/>
              <a:t>)</a:t>
            </a:r>
          </a:p>
          <a:p>
            <a:pPr lvl="2"/>
            <a:r>
              <a:rPr lang="en-US" sz="1800" i="1" dirty="0"/>
              <a:t>Function Keys</a:t>
            </a:r>
          </a:p>
          <a:p>
            <a:pPr lvl="2"/>
            <a:r>
              <a:rPr lang="en-US" sz="1800" i="1" dirty="0"/>
              <a:t>Button Assignments</a:t>
            </a:r>
          </a:p>
          <a:p>
            <a:pPr lvl="2"/>
            <a:r>
              <a:rPr lang="en-US" sz="1800" i="1" dirty="0"/>
              <a:t>User Custom Interface (GUI)</a:t>
            </a:r>
          </a:p>
          <a:p>
            <a:pPr lvl="2"/>
            <a:r>
              <a:rPr lang="en-US" sz="1800" i="1" dirty="0"/>
              <a:t>User Macros</a:t>
            </a:r>
          </a:p>
          <a:p>
            <a:pPr lvl="2"/>
            <a:r>
              <a:rPr lang="en-US" sz="1800" i="1" dirty="0"/>
              <a:t>User Preferences</a:t>
            </a:r>
          </a:p>
        </p:txBody>
      </p:sp>
      <p:sp>
        <p:nvSpPr>
          <p:cNvPr id="4" name="Footer Placeholder 3"/>
          <p:cNvSpPr>
            <a:spLocks noGrp="1"/>
          </p:cNvSpPr>
          <p:nvPr>
            <p:ph type="ftr" sz="quarter" idx="3"/>
          </p:nvPr>
        </p:nvSpPr>
        <p:spPr/>
        <p:txBody>
          <a:bodyPr/>
          <a:lstStyle/>
          <a:p>
            <a:r>
              <a:rPr lang="en-US" dirty="0"/>
              <a:t>CADD Services - Consultant Users Group Meeting</a:t>
            </a:r>
          </a:p>
        </p:txBody>
      </p:sp>
    </p:spTree>
    <p:extLst>
      <p:ext uri="{BB962C8B-B14F-4D97-AF65-F5344CB8AC3E}">
        <p14:creationId xmlns:p14="http://schemas.microsoft.com/office/powerpoint/2010/main" val="247159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fade">
                                      <p:cBhvr>
                                        <p:cTn id="7" dur="500"/>
                                        <p:tgtEl>
                                          <p:spTgt spid="10">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5" end="5"/>
                                            </p:txEl>
                                          </p:spTgt>
                                        </p:tgtEl>
                                        <p:attrNameLst>
                                          <p:attrName>style.visibility</p:attrName>
                                        </p:attrNameLst>
                                      </p:cBhvr>
                                      <p:to>
                                        <p:strVal val="visible"/>
                                      </p:to>
                                    </p:set>
                                    <p:animEffect transition="in" filter="fade">
                                      <p:cBhvr>
                                        <p:cTn id="10" dur="500"/>
                                        <p:tgtEl>
                                          <p:spTgt spid="10">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6" end="6"/>
                                            </p:txEl>
                                          </p:spTgt>
                                        </p:tgtEl>
                                        <p:attrNameLst>
                                          <p:attrName>style.visibility</p:attrName>
                                        </p:attrNameLst>
                                      </p:cBhvr>
                                      <p:to>
                                        <p:strVal val="visible"/>
                                      </p:to>
                                    </p:set>
                                    <p:animEffect transition="in" filter="fade">
                                      <p:cBhvr>
                                        <p:cTn id="13" dur="500"/>
                                        <p:tgtEl>
                                          <p:spTgt spid="10">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7" end="7"/>
                                            </p:txEl>
                                          </p:spTgt>
                                        </p:tgtEl>
                                        <p:attrNameLst>
                                          <p:attrName>style.visibility</p:attrName>
                                        </p:attrNameLst>
                                      </p:cBhvr>
                                      <p:to>
                                        <p:strVal val="visible"/>
                                      </p:to>
                                    </p:set>
                                    <p:animEffect transition="in" filter="fade">
                                      <p:cBhvr>
                                        <p:cTn id="16" dur="500"/>
                                        <p:tgtEl>
                                          <p:spTgt spid="10">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animEffect transition="in" filter="fade">
                                      <p:cBhvr>
                                        <p:cTn id="19" dur="500"/>
                                        <p:tgtEl>
                                          <p:spTgt spid="10">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xEl>
                                              <p:pRg st="9" end="9"/>
                                            </p:txEl>
                                          </p:spTgt>
                                        </p:tgtEl>
                                        <p:attrNameLst>
                                          <p:attrName>style.visibility</p:attrName>
                                        </p:attrNameLst>
                                      </p:cBhvr>
                                      <p:to>
                                        <p:strVal val="visible"/>
                                      </p:to>
                                    </p:set>
                                    <p:animEffect transition="in" filter="fade">
                                      <p:cBhvr>
                                        <p:cTn id="22" dur="500"/>
                                        <p:tgtEl>
                                          <p:spTgt spid="10">
                                            <p:txEl>
                                              <p:pRg st="9" end="9"/>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xEl>
                                              <p:pRg st="10" end="10"/>
                                            </p:txEl>
                                          </p:spTgt>
                                        </p:tgtEl>
                                        <p:attrNameLst>
                                          <p:attrName>style.visibility</p:attrName>
                                        </p:attrNameLst>
                                      </p:cBhvr>
                                      <p:to>
                                        <p:strVal val="visible"/>
                                      </p:to>
                                    </p:set>
                                    <p:animEffect transition="in" filter="fade">
                                      <p:cBhvr>
                                        <p:cTn id="25" dur="500"/>
                                        <p:tgtEl>
                                          <p:spTgt spid="10">
                                            <p:txEl>
                                              <p:pRg st="10" end="1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xEl>
                                              <p:pRg st="11" end="11"/>
                                            </p:txEl>
                                          </p:spTgt>
                                        </p:tgtEl>
                                        <p:attrNameLst>
                                          <p:attrName>style.visibility</p:attrName>
                                        </p:attrNameLst>
                                      </p:cBhvr>
                                      <p:to>
                                        <p:strVal val="visible"/>
                                      </p:to>
                                    </p:set>
                                    <p:animEffect transition="in" filter="fade">
                                      <p:cBhvr>
                                        <p:cTn id="28"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76200"/>
            <a:ext cx="8229600" cy="1143000"/>
          </a:xfrm>
        </p:spPr>
        <p:txBody>
          <a:bodyPr/>
          <a:lstStyle/>
          <a:p>
            <a:r>
              <a:rPr lang="en-US" sz="3200" u="sng" dirty="0"/>
              <a:t>ODOTcadd Standards: Configuration</a:t>
            </a:r>
            <a:endParaRPr lang="en-US" sz="2800" u="sng" spc="600" dirty="0"/>
          </a:p>
        </p:txBody>
      </p:sp>
      <p:sp>
        <p:nvSpPr>
          <p:cNvPr id="10" name="Content Placeholder 9"/>
          <p:cNvSpPr>
            <a:spLocks noGrp="1"/>
          </p:cNvSpPr>
          <p:nvPr>
            <p:ph idx="1"/>
          </p:nvPr>
        </p:nvSpPr>
        <p:spPr>
          <a:xfrm>
            <a:off x="457200" y="1143000"/>
            <a:ext cx="8229600" cy="4525963"/>
          </a:xfrm>
        </p:spPr>
        <p:txBody>
          <a:bodyPr/>
          <a:lstStyle/>
          <a:p>
            <a:r>
              <a:rPr lang="en-US" sz="2400" i="1" dirty="0"/>
              <a:t>ODOTcadd Application Shortcuts</a:t>
            </a:r>
          </a:p>
          <a:p>
            <a:pPr lvl="1"/>
            <a:r>
              <a:rPr lang="en-US" sz="2000" dirty="0"/>
              <a:t>Used to Configure MicroStation/GEOPAK for ODOTcadd</a:t>
            </a:r>
          </a:p>
          <a:p>
            <a:pPr lvl="1"/>
            <a:r>
              <a:rPr lang="en-US" sz="2000" dirty="0"/>
              <a:t>ODOTcadd MicroStation SS3</a:t>
            </a:r>
          </a:p>
          <a:p>
            <a:pPr lvl="1"/>
            <a:r>
              <a:rPr lang="en-US" sz="2000" dirty="0"/>
              <a:t>ODOTcadd GEOPAK SS3</a:t>
            </a:r>
          </a:p>
          <a:p>
            <a:pPr lvl="1"/>
            <a:r>
              <a:rPr lang="en-US" sz="2000" dirty="0"/>
              <a:t>ODOTcadd GEOPAK SS4</a:t>
            </a:r>
          </a:p>
          <a:p>
            <a:pPr marL="457200" lvl="1" indent="0">
              <a:buNone/>
            </a:pPr>
            <a:endParaRPr lang="en-US" sz="2000" dirty="0"/>
          </a:p>
          <a:p>
            <a:pPr lvl="1"/>
            <a:r>
              <a:rPr lang="en-US" sz="2000" dirty="0"/>
              <a:t>Used to Configure MicroStation/GEOPAK for ODOTv8istd</a:t>
            </a:r>
          </a:p>
          <a:p>
            <a:pPr lvl="1"/>
            <a:r>
              <a:rPr lang="en-US" sz="2000" dirty="0"/>
              <a:t>ODOTv8istd MicroStation SS3</a:t>
            </a:r>
          </a:p>
          <a:p>
            <a:pPr lvl="1"/>
            <a:r>
              <a:rPr lang="en-US" sz="2000" dirty="0"/>
              <a:t>ODOTv8istd GEOPAK SS3</a:t>
            </a:r>
          </a:p>
          <a:p>
            <a:pPr lvl="1"/>
            <a:r>
              <a:rPr lang="en-US" sz="2000" dirty="0"/>
              <a:t>ODOTv8istd GEOPAK SS4</a:t>
            </a:r>
          </a:p>
        </p:txBody>
      </p:sp>
      <p:sp>
        <p:nvSpPr>
          <p:cNvPr id="4" name="Footer Placeholder 3"/>
          <p:cNvSpPr>
            <a:spLocks noGrp="1"/>
          </p:cNvSpPr>
          <p:nvPr>
            <p:ph type="ftr" sz="quarter" idx="3"/>
          </p:nvPr>
        </p:nvSpPr>
        <p:spPr/>
        <p:txBody>
          <a:bodyPr/>
          <a:lstStyle/>
          <a:p>
            <a:r>
              <a:rPr lang="en-US" dirty="0"/>
              <a:t>CADD Services - Consultant Users Group Meeting</a:t>
            </a:r>
          </a:p>
        </p:txBody>
      </p:sp>
    </p:spTree>
    <p:extLst>
      <p:ext uri="{BB962C8B-B14F-4D97-AF65-F5344CB8AC3E}">
        <p14:creationId xmlns:p14="http://schemas.microsoft.com/office/powerpoint/2010/main" val="63382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500"/>
                                        <p:tgtEl>
                                          <p:spTgt spid="10">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fade">
                                      <p:cBhvr>
                                        <p:cTn id="13" dur="500"/>
                                        <p:tgtEl>
                                          <p:spTgt spid="10">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Effect transition="in" filter="fade">
                                      <p:cBhvr>
                                        <p:cTn id="16" dur="500"/>
                                        <p:tgtEl>
                                          <p:spTgt spid="10">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6" end="6"/>
                                            </p:txEl>
                                          </p:spTgt>
                                        </p:tgtEl>
                                        <p:attrNameLst>
                                          <p:attrName>style.visibility</p:attrName>
                                        </p:attrNameLst>
                                      </p:cBhvr>
                                      <p:to>
                                        <p:strVal val="visible"/>
                                      </p:to>
                                    </p:set>
                                    <p:animEffect transition="in" filter="fade">
                                      <p:cBhvr>
                                        <p:cTn id="21" dur="500"/>
                                        <p:tgtEl>
                                          <p:spTgt spid="10">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xEl>
                                              <p:pRg st="7" end="7"/>
                                            </p:txEl>
                                          </p:spTgt>
                                        </p:tgtEl>
                                        <p:attrNameLst>
                                          <p:attrName>style.visibility</p:attrName>
                                        </p:attrNameLst>
                                      </p:cBhvr>
                                      <p:to>
                                        <p:strVal val="visible"/>
                                      </p:to>
                                    </p:set>
                                    <p:animEffect transition="in" filter="fade">
                                      <p:cBhvr>
                                        <p:cTn id="24" dur="500"/>
                                        <p:tgtEl>
                                          <p:spTgt spid="10">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animEffect transition="in" filter="fade">
                                      <p:cBhvr>
                                        <p:cTn id="27" dur="500"/>
                                        <p:tgtEl>
                                          <p:spTgt spid="10">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xEl>
                                              <p:pRg st="9" end="9"/>
                                            </p:txEl>
                                          </p:spTgt>
                                        </p:tgtEl>
                                        <p:attrNameLst>
                                          <p:attrName>style.visibility</p:attrName>
                                        </p:attrNameLst>
                                      </p:cBhvr>
                                      <p:to>
                                        <p:strVal val="visible"/>
                                      </p:to>
                                    </p:set>
                                    <p:animEffect transition="in" filter="fade">
                                      <p:cBhvr>
                                        <p:cTn id="30"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76200"/>
            <a:ext cx="8229600" cy="1143000"/>
          </a:xfrm>
        </p:spPr>
        <p:txBody>
          <a:bodyPr/>
          <a:lstStyle/>
          <a:p>
            <a:r>
              <a:rPr lang="en-US" sz="3200" u="sng" dirty="0"/>
              <a:t>ODOTcadd Standards: Configuration</a:t>
            </a:r>
            <a:endParaRPr lang="en-US" sz="2800" u="sng" spc="600" dirty="0"/>
          </a:p>
        </p:txBody>
      </p:sp>
      <p:sp>
        <p:nvSpPr>
          <p:cNvPr id="10" name="Content Placeholder 9"/>
          <p:cNvSpPr>
            <a:spLocks noGrp="1"/>
          </p:cNvSpPr>
          <p:nvPr>
            <p:ph idx="1"/>
          </p:nvPr>
        </p:nvSpPr>
        <p:spPr>
          <a:xfrm>
            <a:off x="457200" y="1143000"/>
            <a:ext cx="8229600" cy="4525963"/>
          </a:xfrm>
        </p:spPr>
        <p:txBody>
          <a:bodyPr/>
          <a:lstStyle/>
          <a:p>
            <a:r>
              <a:rPr lang="en-US" sz="2400" i="1" dirty="0"/>
              <a:t>ODOTcadd Configuration Utilities</a:t>
            </a:r>
            <a:endParaRPr lang="en-US" sz="2000" dirty="0"/>
          </a:p>
          <a:p>
            <a:pPr lvl="1"/>
            <a:r>
              <a:rPr lang="en-US" sz="2000" dirty="0"/>
              <a:t>ODOTcadd Client Configuration Tool</a:t>
            </a:r>
          </a:p>
          <a:p>
            <a:pPr lvl="1"/>
            <a:r>
              <a:rPr lang="en-US" sz="2000" dirty="0"/>
              <a:t>ODOTcadd MicroStation Utilities</a:t>
            </a:r>
          </a:p>
          <a:p>
            <a:pPr lvl="1"/>
            <a:r>
              <a:rPr lang="en-US" sz="2000" dirty="0"/>
              <a:t>Demo</a:t>
            </a:r>
          </a:p>
        </p:txBody>
      </p:sp>
      <p:sp>
        <p:nvSpPr>
          <p:cNvPr id="4" name="Footer Placeholder 3"/>
          <p:cNvSpPr>
            <a:spLocks noGrp="1"/>
          </p:cNvSpPr>
          <p:nvPr>
            <p:ph type="ftr" sz="quarter" idx="3"/>
          </p:nvPr>
        </p:nvSpPr>
        <p:spPr/>
        <p:txBody>
          <a:bodyPr/>
          <a:lstStyle/>
          <a:p>
            <a:r>
              <a:rPr lang="en-US" dirty="0"/>
              <a:t>CADD Services - Consultant Users Group Meeting</a:t>
            </a:r>
          </a:p>
        </p:txBody>
      </p:sp>
    </p:spTree>
    <p:extLst>
      <p:ext uri="{BB962C8B-B14F-4D97-AF65-F5344CB8AC3E}">
        <p14:creationId xmlns:p14="http://schemas.microsoft.com/office/powerpoint/2010/main" val="364331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04800" y="3276600"/>
            <a:ext cx="8534400" cy="2362200"/>
          </a:xfrm>
        </p:spPr>
        <p:txBody>
          <a:bodyPr/>
          <a:lstStyle/>
          <a:p>
            <a:r>
              <a:rPr lang="en-US" sz="3600" dirty="0" err="1"/>
              <a:t>ODOTcadd</a:t>
            </a:r>
            <a:r>
              <a:rPr lang="en-US" sz="3600" dirty="0"/>
              <a:t> Standards</a:t>
            </a:r>
            <a:br>
              <a:rPr lang="en-US" sz="3600" dirty="0"/>
            </a:br>
            <a:r>
              <a:rPr lang="en-US" sz="3600" dirty="0"/>
              <a:t>Project Management Applications</a:t>
            </a:r>
            <a:br>
              <a:rPr lang="en-US" sz="1600" dirty="0"/>
            </a:br>
            <a:br>
              <a:rPr lang="en-US" sz="1600" dirty="0"/>
            </a:br>
            <a:r>
              <a:rPr lang="en-US" sz="2800" dirty="0">
                <a:solidFill>
                  <a:schemeClr val="tx1">
                    <a:lumMod val="75000"/>
                    <a:lumOff val="25000"/>
                  </a:schemeClr>
                </a:solidFill>
              </a:rPr>
              <a:t>Eric Thomas, CADD Consultant</a:t>
            </a:r>
            <a:br>
              <a:rPr lang="en-US" sz="3600" dirty="0">
                <a:solidFill>
                  <a:schemeClr val="tx1">
                    <a:lumMod val="75000"/>
                    <a:lumOff val="25000"/>
                  </a:schemeClr>
                </a:solidFill>
              </a:rPr>
            </a:br>
            <a:r>
              <a:rPr lang="en-US" sz="2000" dirty="0">
                <a:solidFill>
                  <a:schemeClr val="tx1">
                    <a:lumMod val="75000"/>
                    <a:lumOff val="25000"/>
                  </a:schemeClr>
                </a:solidFill>
              </a:rPr>
              <a:t>Office of CADD and Mapping Services</a:t>
            </a:r>
            <a:br>
              <a:rPr lang="en-US" sz="3600" dirty="0">
                <a:solidFill>
                  <a:srgbClr val="000000"/>
                </a:solidFill>
              </a:rPr>
            </a:br>
            <a:endParaRPr lang="en-US" sz="3600" dirty="0"/>
          </a:p>
        </p:txBody>
      </p:sp>
      <p:sp>
        <p:nvSpPr>
          <p:cNvPr id="2" name="Subtitle 1"/>
          <p:cNvSpPr>
            <a:spLocks noGrp="1"/>
          </p:cNvSpPr>
          <p:nvPr>
            <p:ph type="subTitle" idx="1"/>
          </p:nvPr>
        </p:nvSpPr>
        <p:spPr/>
        <p:txBody>
          <a:bodyPr/>
          <a:lstStyle/>
          <a:p>
            <a:pPr marL="0" indent="0">
              <a:buNone/>
            </a:pPr>
            <a:r>
              <a:rPr lang="en-US" dirty="0"/>
              <a:t>ODOT Consultant Meeting, March 3, 2015</a:t>
            </a:r>
          </a:p>
        </p:txBody>
      </p:sp>
    </p:spTree>
    <p:extLst>
      <p:ext uri="{BB962C8B-B14F-4D97-AF65-F5344CB8AC3E}">
        <p14:creationId xmlns:p14="http://schemas.microsoft.com/office/powerpoint/2010/main" val="3806694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76200"/>
            <a:ext cx="8229600" cy="1143000"/>
          </a:xfrm>
        </p:spPr>
        <p:txBody>
          <a:bodyPr/>
          <a:lstStyle/>
          <a:p>
            <a:r>
              <a:rPr lang="en-US" sz="3200" u="sng" dirty="0"/>
              <a:t>Introduction of Staff Members</a:t>
            </a:r>
            <a:endParaRPr lang="en-US" sz="2800" u="sng" spc="600" dirty="0"/>
          </a:p>
        </p:txBody>
      </p:sp>
      <p:sp>
        <p:nvSpPr>
          <p:cNvPr id="10" name="Content Placeholder 9"/>
          <p:cNvSpPr>
            <a:spLocks noGrp="1"/>
          </p:cNvSpPr>
          <p:nvPr>
            <p:ph idx="1"/>
          </p:nvPr>
        </p:nvSpPr>
        <p:spPr>
          <a:xfrm>
            <a:off x="457200" y="1219200"/>
            <a:ext cx="8229600" cy="4525963"/>
          </a:xfrm>
        </p:spPr>
        <p:txBody>
          <a:bodyPr/>
          <a:lstStyle/>
          <a:p>
            <a:r>
              <a:rPr lang="en-US" sz="2400" i="1" dirty="0"/>
              <a:t>Fanita Cheek</a:t>
            </a:r>
          </a:p>
          <a:p>
            <a:pPr lvl="1"/>
            <a:r>
              <a:rPr lang="en-US" sz="2000" dirty="0"/>
              <a:t>L &amp; D Volume 3</a:t>
            </a:r>
          </a:p>
          <a:p>
            <a:pPr lvl="1"/>
            <a:r>
              <a:rPr lang="en-US" sz="2000" dirty="0"/>
              <a:t>Plan Development Process (PDP)</a:t>
            </a:r>
          </a:p>
          <a:p>
            <a:pPr lvl="1"/>
            <a:r>
              <a:rPr lang="en-US" sz="2000" dirty="0"/>
              <a:t>CADD Standards Manual</a:t>
            </a:r>
          </a:p>
          <a:p>
            <a:pPr lvl="1"/>
            <a:r>
              <a:rPr lang="en-US" sz="2000" dirty="0"/>
              <a:t>MicroStation 3D Modeling Support</a:t>
            </a:r>
          </a:p>
          <a:p>
            <a:endParaRPr lang="en-US" sz="2400" i="1" dirty="0"/>
          </a:p>
          <a:p>
            <a:r>
              <a:rPr lang="en-US" sz="2400" i="1" dirty="0"/>
              <a:t>Jack Kerstetter</a:t>
            </a:r>
          </a:p>
          <a:p>
            <a:pPr lvl="1"/>
            <a:r>
              <a:rPr lang="en-US" sz="2000" dirty="0"/>
              <a:t>Hardware Support</a:t>
            </a:r>
          </a:p>
          <a:p>
            <a:pPr lvl="1"/>
            <a:r>
              <a:rPr lang="en-US" sz="2000" dirty="0"/>
              <a:t>Software Support</a:t>
            </a:r>
          </a:p>
          <a:p>
            <a:pPr lvl="1"/>
            <a:r>
              <a:rPr lang="en-US" sz="2000" dirty="0"/>
              <a:t>Plotting Support</a:t>
            </a:r>
          </a:p>
          <a:p>
            <a:pPr lvl="1"/>
            <a:r>
              <a:rPr lang="en-US" sz="2000" dirty="0"/>
              <a:t>VB Application Support</a:t>
            </a:r>
          </a:p>
        </p:txBody>
      </p:sp>
      <p:sp>
        <p:nvSpPr>
          <p:cNvPr id="4" name="Footer Placeholder 3"/>
          <p:cNvSpPr>
            <a:spLocks noGrp="1"/>
          </p:cNvSpPr>
          <p:nvPr>
            <p:ph type="ftr" sz="quarter" idx="3"/>
          </p:nvPr>
        </p:nvSpPr>
        <p:spPr/>
        <p:txBody>
          <a:bodyPr/>
          <a:lstStyle/>
          <a:p>
            <a:r>
              <a:rPr lang="en-US" dirty="0"/>
              <a:t>CADD Services - Consultant Users Group Meeting</a:t>
            </a:r>
          </a:p>
        </p:txBody>
      </p:sp>
    </p:spTree>
    <p:extLst>
      <p:ext uri="{BB962C8B-B14F-4D97-AF65-F5344CB8AC3E}">
        <p14:creationId xmlns:p14="http://schemas.microsoft.com/office/powerpoint/2010/main" val="353194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6" end="6"/>
                                            </p:txEl>
                                          </p:spTgt>
                                        </p:tgtEl>
                                        <p:attrNameLst>
                                          <p:attrName>style.visibility</p:attrName>
                                        </p:attrNameLst>
                                      </p:cBhvr>
                                      <p:to>
                                        <p:strVal val="visible"/>
                                      </p:to>
                                    </p:set>
                                    <p:animEffect transition="in" filter="fade">
                                      <p:cBhvr>
                                        <p:cTn id="7" dur="500"/>
                                        <p:tgtEl>
                                          <p:spTgt spid="10">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7" end="7"/>
                                            </p:txEl>
                                          </p:spTgt>
                                        </p:tgtEl>
                                        <p:attrNameLst>
                                          <p:attrName>style.visibility</p:attrName>
                                        </p:attrNameLst>
                                      </p:cBhvr>
                                      <p:to>
                                        <p:strVal val="visible"/>
                                      </p:to>
                                    </p:set>
                                    <p:animEffect transition="in" filter="fade">
                                      <p:cBhvr>
                                        <p:cTn id="10" dur="500"/>
                                        <p:tgtEl>
                                          <p:spTgt spid="10">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8" end="8"/>
                                            </p:txEl>
                                          </p:spTgt>
                                        </p:tgtEl>
                                        <p:attrNameLst>
                                          <p:attrName>style.visibility</p:attrName>
                                        </p:attrNameLst>
                                      </p:cBhvr>
                                      <p:to>
                                        <p:strVal val="visible"/>
                                      </p:to>
                                    </p:set>
                                    <p:animEffect transition="in" filter="fade">
                                      <p:cBhvr>
                                        <p:cTn id="13" dur="500"/>
                                        <p:tgtEl>
                                          <p:spTgt spid="10">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9" end="9"/>
                                            </p:txEl>
                                          </p:spTgt>
                                        </p:tgtEl>
                                        <p:attrNameLst>
                                          <p:attrName>style.visibility</p:attrName>
                                        </p:attrNameLst>
                                      </p:cBhvr>
                                      <p:to>
                                        <p:strVal val="visible"/>
                                      </p:to>
                                    </p:set>
                                    <p:animEffect transition="in" filter="fade">
                                      <p:cBhvr>
                                        <p:cTn id="16" dur="500"/>
                                        <p:tgtEl>
                                          <p:spTgt spid="10">
                                            <p:txEl>
                                              <p:pRg st="9" end="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10" end="10"/>
                                            </p:txEl>
                                          </p:spTgt>
                                        </p:tgtEl>
                                        <p:attrNameLst>
                                          <p:attrName>style.visibility</p:attrName>
                                        </p:attrNameLst>
                                      </p:cBhvr>
                                      <p:to>
                                        <p:strVal val="visible"/>
                                      </p:to>
                                    </p:set>
                                    <p:animEffect transition="in" filter="fade">
                                      <p:cBhvr>
                                        <p:cTn id="19" dur="5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Overview</a:t>
            </a:r>
          </a:p>
        </p:txBody>
      </p:sp>
      <p:sp>
        <p:nvSpPr>
          <p:cNvPr id="3" name="Content Placeholder 2"/>
          <p:cNvSpPr>
            <a:spLocks noGrp="1"/>
          </p:cNvSpPr>
          <p:nvPr>
            <p:ph idx="1"/>
          </p:nvPr>
        </p:nvSpPr>
        <p:spPr/>
        <p:txBody>
          <a:bodyPr/>
          <a:lstStyle/>
          <a:p>
            <a:r>
              <a:rPr lang="en-US" dirty="0"/>
              <a:t>This presentation will cover the following topics:</a:t>
            </a:r>
          </a:p>
          <a:p>
            <a:pPr lvl="1"/>
            <a:r>
              <a:rPr lang="en-US" dirty="0"/>
              <a:t>Project Folder Structure</a:t>
            </a:r>
          </a:p>
          <a:p>
            <a:pPr lvl="1"/>
            <a:r>
              <a:rPr lang="en-US" dirty="0"/>
              <a:t>Project Configuration Files (PCF)</a:t>
            </a:r>
          </a:p>
          <a:p>
            <a:pPr lvl="1"/>
            <a:r>
              <a:rPr lang="en-US" dirty="0"/>
              <a:t>New Project Creation</a:t>
            </a:r>
          </a:p>
          <a:p>
            <a:pPr lvl="1"/>
            <a:r>
              <a:rPr lang="en-US" dirty="0"/>
              <a:t>DGN File Names</a:t>
            </a:r>
          </a:p>
          <a:p>
            <a:pPr lvl="1"/>
            <a:r>
              <a:rPr lang="en-US" dirty="0"/>
              <a:t>Geographic Coordinate Systems (GCS)</a:t>
            </a:r>
          </a:p>
          <a:p>
            <a:pPr lvl="1"/>
            <a:r>
              <a:rPr lang="en-US" dirty="0"/>
              <a:t>Change PID Number</a:t>
            </a:r>
          </a:p>
          <a:p>
            <a:pPr lvl="1"/>
            <a:endParaRPr lang="en-US" dirty="0"/>
          </a:p>
          <a:p>
            <a:endParaRPr lang="en-US" dirty="0"/>
          </a:p>
        </p:txBody>
      </p:sp>
      <p:sp>
        <p:nvSpPr>
          <p:cNvPr id="4" name="Footer Placeholder 3"/>
          <p:cNvSpPr>
            <a:spLocks noGrp="1"/>
          </p:cNvSpPr>
          <p:nvPr>
            <p:ph type="ftr" sz="quarter" idx="3"/>
          </p:nvPr>
        </p:nvSpPr>
        <p:spPr/>
        <p:txBody>
          <a:bodyPr/>
          <a:lstStyle/>
          <a:p>
            <a:pPr>
              <a:defRPr/>
            </a:pPr>
            <a:r>
              <a:rPr lang="en-US" dirty="0" err="1">
                <a:solidFill>
                  <a:srgbClr val="000000"/>
                </a:solidFill>
              </a:rPr>
              <a:t>ODOTcadd</a:t>
            </a:r>
            <a:r>
              <a:rPr lang="en-US" dirty="0">
                <a:solidFill>
                  <a:srgbClr val="000000"/>
                </a:solidFill>
              </a:rPr>
              <a:t>: Project Management Tools</a:t>
            </a:r>
            <a:endParaRPr lang="en-US" sz="1200" dirty="0">
              <a:solidFill>
                <a:srgbClr val="000000"/>
              </a:solidFill>
            </a:endParaRPr>
          </a:p>
        </p:txBody>
      </p:sp>
    </p:spTree>
    <p:extLst>
      <p:ext uri="{BB962C8B-B14F-4D97-AF65-F5344CB8AC3E}">
        <p14:creationId xmlns:p14="http://schemas.microsoft.com/office/powerpoint/2010/main" val="24214476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Detour…</a:t>
            </a:r>
          </a:p>
        </p:txBody>
      </p:sp>
      <p:sp>
        <p:nvSpPr>
          <p:cNvPr id="3" name="Content Placeholder 2"/>
          <p:cNvSpPr>
            <a:spLocks noGrp="1"/>
          </p:cNvSpPr>
          <p:nvPr>
            <p:ph idx="1"/>
          </p:nvPr>
        </p:nvSpPr>
        <p:spPr/>
        <p:txBody>
          <a:bodyPr/>
          <a:lstStyle/>
          <a:p>
            <a:r>
              <a:rPr lang="en-US" dirty="0"/>
              <a:t>SS3 to SS4 Updating</a:t>
            </a:r>
          </a:p>
          <a:p>
            <a:pPr lvl="1"/>
            <a:r>
              <a:rPr lang="en-US" dirty="0"/>
              <a:t>Only required if there is Civil Data in the file</a:t>
            </a:r>
          </a:p>
          <a:p>
            <a:pPr lvl="1"/>
            <a:r>
              <a:rPr lang="en-US" dirty="0"/>
              <a:t>ODOT’s 3D seed files from the October 2014 release accidently contained Civil Data</a:t>
            </a:r>
          </a:p>
          <a:p>
            <a:pPr lvl="1"/>
            <a:r>
              <a:rPr lang="en-US" dirty="0"/>
              <a:t>Design files created with SS2 or SS3 using these 3D seed files will prompt for updating</a:t>
            </a:r>
          </a:p>
          <a:p>
            <a:pPr lvl="1"/>
            <a:r>
              <a:rPr lang="en-US" dirty="0"/>
              <a:t>ODOT will most likely add the variable to automatically update to ODOT_Site.cfg in the </a:t>
            </a:r>
            <a:r>
              <a:rPr lang="en-US"/>
              <a:t>next update.</a:t>
            </a:r>
            <a:endParaRPr lang="en-US" dirty="0"/>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24312711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Jan 2015 </a:t>
            </a:r>
            <a:r>
              <a:rPr lang="en-US" dirty="0" err="1"/>
              <a:t>ODOTcadd</a:t>
            </a:r>
            <a:r>
              <a:rPr lang="en-US" dirty="0"/>
              <a:t> Release</a:t>
            </a:r>
          </a:p>
        </p:txBody>
      </p:sp>
      <p:sp>
        <p:nvSpPr>
          <p:cNvPr id="3" name="Content Placeholder 2"/>
          <p:cNvSpPr>
            <a:spLocks noGrp="1"/>
          </p:cNvSpPr>
          <p:nvPr>
            <p:ph idx="1"/>
          </p:nvPr>
        </p:nvSpPr>
        <p:spPr/>
        <p:txBody>
          <a:bodyPr/>
          <a:lstStyle/>
          <a:p>
            <a:r>
              <a:rPr lang="en-US" dirty="0"/>
              <a:t>New CADD Standards for use with MicroStation and GEOPAK SS3 (and beyond)</a:t>
            </a:r>
          </a:p>
          <a:p>
            <a:endParaRPr lang="en-US" dirty="0"/>
          </a:p>
          <a:p>
            <a:r>
              <a:rPr lang="en-US" dirty="0"/>
              <a:t>New Standards Folder:</a:t>
            </a:r>
          </a:p>
          <a:p>
            <a:pPr lvl="1"/>
            <a:r>
              <a:rPr lang="en-US" dirty="0"/>
              <a:t>\</a:t>
            </a:r>
            <a:r>
              <a:rPr lang="en-US" dirty="0" err="1"/>
              <a:t>ODOTcadd</a:t>
            </a:r>
            <a:r>
              <a:rPr lang="en-US" dirty="0"/>
              <a:t>\Standards</a:t>
            </a:r>
          </a:p>
        </p:txBody>
      </p:sp>
      <p:sp>
        <p:nvSpPr>
          <p:cNvPr id="4" name="Footer Placeholder 3"/>
          <p:cNvSpPr>
            <a:spLocks noGrp="1"/>
          </p:cNvSpPr>
          <p:nvPr>
            <p:ph type="ftr" sz="quarter" idx="3"/>
          </p:nvPr>
        </p:nvSpPr>
        <p:spPr/>
        <p:txBody>
          <a:bodyPr/>
          <a:lstStyle/>
          <a:p>
            <a:pPr>
              <a:defRPr/>
            </a:pPr>
            <a:r>
              <a:rPr lang="en-US" dirty="0" err="1">
                <a:solidFill>
                  <a:srgbClr val="000000"/>
                </a:solidFill>
              </a:rPr>
              <a:t>ODOTcadd</a:t>
            </a:r>
            <a:r>
              <a:rPr lang="en-US" dirty="0">
                <a:solidFill>
                  <a:srgbClr val="000000"/>
                </a:solidFill>
              </a:rPr>
              <a:t>: Project Management Tools</a:t>
            </a:r>
            <a:endParaRPr lang="en-US" sz="1200" dirty="0">
              <a:solidFill>
                <a:srgbClr val="000000"/>
              </a:solidFill>
            </a:endParaRPr>
          </a:p>
        </p:txBody>
      </p:sp>
    </p:spTree>
    <p:extLst>
      <p:ext uri="{BB962C8B-B14F-4D97-AF65-F5344CB8AC3E}">
        <p14:creationId xmlns:p14="http://schemas.microsoft.com/office/powerpoint/2010/main" val="41227111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Jan 2015 </a:t>
            </a:r>
            <a:r>
              <a:rPr lang="en-US" dirty="0" err="1"/>
              <a:t>ODOTcadd</a:t>
            </a:r>
            <a:r>
              <a:rPr lang="en-US" dirty="0"/>
              <a:t> Release</a:t>
            </a:r>
          </a:p>
        </p:txBody>
      </p:sp>
      <p:sp>
        <p:nvSpPr>
          <p:cNvPr id="3" name="Content Placeholder 2"/>
          <p:cNvSpPr>
            <a:spLocks noGrp="1"/>
          </p:cNvSpPr>
          <p:nvPr>
            <p:ph idx="1"/>
          </p:nvPr>
        </p:nvSpPr>
        <p:spPr/>
        <p:txBody>
          <a:bodyPr/>
          <a:lstStyle/>
          <a:p>
            <a:r>
              <a:rPr lang="en-US" dirty="0"/>
              <a:t>Three Primary Differences between V8istd and </a:t>
            </a:r>
            <a:r>
              <a:rPr lang="en-US" dirty="0" err="1"/>
              <a:t>ODOTcadd</a:t>
            </a:r>
            <a:r>
              <a:rPr lang="en-US" dirty="0"/>
              <a:t>:</a:t>
            </a:r>
          </a:p>
          <a:p>
            <a:pPr lvl="1"/>
            <a:r>
              <a:rPr lang="en-US" dirty="0"/>
              <a:t>New Project Folder Structure</a:t>
            </a:r>
          </a:p>
          <a:p>
            <a:pPr lvl="1"/>
            <a:r>
              <a:rPr lang="en-US" dirty="0"/>
              <a:t>New DGN File Names</a:t>
            </a:r>
          </a:p>
          <a:p>
            <a:pPr lvl="1"/>
            <a:r>
              <a:rPr lang="en-US" dirty="0"/>
              <a:t>Modified Sheet Cells (tags)</a:t>
            </a:r>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3211634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Jan 2015 </a:t>
            </a:r>
            <a:r>
              <a:rPr lang="en-US" dirty="0" err="1"/>
              <a:t>ODOTcadd</a:t>
            </a:r>
            <a:r>
              <a:rPr lang="en-US" dirty="0"/>
              <a:t> Release</a:t>
            </a:r>
          </a:p>
        </p:txBody>
      </p:sp>
      <p:sp>
        <p:nvSpPr>
          <p:cNvPr id="3" name="Content Placeholder 2"/>
          <p:cNvSpPr>
            <a:spLocks noGrp="1"/>
          </p:cNvSpPr>
          <p:nvPr>
            <p:ph idx="1"/>
          </p:nvPr>
        </p:nvSpPr>
        <p:spPr/>
        <p:txBody>
          <a:bodyPr/>
          <a:lstStyle/>
          <a:p>
            <a:r>
              <a:rPr lang="en-US" dirty="0"/>
              <a:t>These changes impact multiple ODOT VBA applications</a:t>
            </a:r>
          </a:p>
          <a:p>
            <a:endParaRPr lang="en-US" dirty="0"/>
          </a:p>
          <a:p>
            <a:r>
              <a:rPr lang="en-US" dirty="0"/>
              <a:t>Current projects should be completed using \</a:t>
            </a:r>
            <a:r>
              <a:rPr lang="en-US" dirty="0" err="1"/>
              <a:t>ODOTstd</a:t>
            </a:r>
            <a:r>
              <a:rPr lang="en-US" dirty="0"/>
              <a:t>\V8istd</a:t>
            </a:r>
          </a:p>
          <a:p>
            <a:pPr>
              <a:buNone/>
            </a:pPr>
            <a:endParaRPr lang="en-US" dirty="0"/>
          </a:p>
          <a:p>
            <a:endParaRPr lang="en-US" dirty="0"/>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2720453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Folder Structure</a:t>
            </a:r>
          </a:p>
        </p:txBody>
      </p:sp>
      <p:sp>
        <p:nvSpPr>
          <p:cNvPr id="3" name="Content Placeholder 2"/>
          <p:cNvSpPr>
            <a:spLocks noGrp="1"/>
          </p:cNvSpPr>
          <p:nvPr>
            <p:ph idx="1"/>
          </p:nvPr>
        </p:nvSpPr>
        <p:spPr/>
        <p:txBody>
          <a:bodyPr/>
          <a:lstStyle/>
          <a:p>
            <a:r>
              <a:rPr lang="en-US" dirty="0"/>
              <a:t>Updated based on input from all 12 District offices</a:t>
            </a:r>
          </a:p>
          <a:p>
            <a:r>
              <a:rPr lang="en-US" dirty="0"/>
              <a:t>Includes folders for specific workflow applications</a:t>
            </a:r>
          </a:p>
          <a:p>
            <a:r>
              <a:rPr lang="en-US" dirty="0"/>
              <a:t>Intended to be used for the lifecycle of the project</a:t>
            </a:r>
          </a:p>
          <a:p>
            <a:r>
              <a:rPr lang="en-US" dirty="0"/>
              <a:t>All data related to the project stored in the same location</a:t>
            </a:r>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42115786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Folder Structure</a:t>
            </a:r>
          </a:p>
        </p:txBody>
      </p:sp>
      <p:sp>
        <p:nvSpPr>
          <p:cNvPr id="3" name="Content Placeholder 2"/>
          <p:cNvSpPr>
            <a:spLocks noGrp="1"/>
          </p:cNvSpPr>
          <p:nvPr>
            <p:ph idx="1"/>
          </p:nvPr>
        </p:nvSpPr>
        <p:spPr/>
        <p:txBody>
          <a:bodyPr/>
          <a:lstStyle/>
          <a:p>
            <a:r>
              <a:rPr lang="en-US" dirty="0"/>
              <a:t>Two new folders for new projects and configuration files:</a:t>
            </a:r>
          </a:p>
          <a:p>
            <a:pPr lvl="1">
              <a:buNone/>
            </a:pPr>
            <a:r>
              <a:rPr lang="en-US" dirty="0"/>
              <a:t>	I:\ProjectData</a:t>
            </a:r>
          </a:p>
          <a:p>
            <a:pPr lvl="1">
              <a:buNone/>
            </a:pPr>
            <a:r>
              <a:rPr lang="en-US" dirty="0"/>
              <a:t>	I:\ProjectPCF</a:t>
            </a:r>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2364821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Folder Structure</a:t>
            </a:r>
          </a:p>
        </p:txBody>
      </p:sp>
      <p:sp>
        <p:nvSpPr>
          <p:cNvPr id="3" name="Content Placeholder 2"/>
          <p:cNvSpPr>
            <a:spLocks noGrp="1"/>
          </p:cNvSpPr>
          <p:nvPr>
            <p:ph idx="1"/>
          </p:nvPr>
        </p:nvSpPr>
        <p:spPr/>
        <p:txBody>
          <a:bodyPr/>
          <a:lstStyle/>
          <a:p>
            <a:r>
              <a:rPr lang="en-US" dirty="0"/>
              <a:t>PID is the parent folder for the project</a:t>
            </a:r>
          </a:p>
          <a:p>
            <a:pPr lvl="1"/>
            <a:r>
              <a:rPr lang="en-US" dirty="0"/>
              <a:t>County folders above the PID are optional</a:t>
            </a:r>
          </a:p>
          <a:p>
            <a:pPr lvl="1"/>
            <a:r>
              <a:rPr lang="en-US" dirty="0"/>
              <a:t>PID numbers may be supplemented with an optional description</a:t>
            </a:r>
          </a:p>
          <a:p>
            <a:pPr lvl="1"/>
            <a:r>
              <a:rPr lang="en-US" dirty="0"/>
              <a:t>Examples:</a:t>
            </a:r>
          </a:p>
          <a:p>
            <a:pPr marL="914400" lvl="2" indent="0">
              <a:buNone/>
            </a:pPr>
            <a:r>
              <a:rPr lang="en-US" dirty="0"/>
              <a:t>I:\ProjectData\11111</a:t>
            </a:r>
          </a:p>
          <a:p>
            <a:pPr marL="914400" lvl="2" indent="0">
              <a:buNone/>
            </a:pPr>
            <a:r>
              <a:rPr lang="en-US" dirty="0"/>
              <a:t>I:\ProjectData\11111_AAA-111-12.34</a:t>
            </a:r>
          </a:p>
          <a:p>
            <a:pPr marL="914400" lvl="2" indent="0">
              <a:buNone/>
            </a:pPr>
            <a:r>
              <a:rPr lang="en-US" dirty="0"/>
              <a:t>I:\ProjectData\AAA\11111</a:t>
            </a:r>
          </a:p>
          <a:p>
            <a:pPr marL="914400" lvl="2" indent="0">
              <a:buNone/>
            </a:pPr>
            <a:r>
              <a:rPr lang="en-US" dirty="0"/>
              <a:t>I:\ProjectData\AAA\11111_AAA-111-12.34</a:t>
            </a:r>
          </a:p>
          <a:p>
            <a:pPr marL="914400" lvl="2" indent="0">
              <a:buNone/>
            </a:pPr>
            <a:endParaRPr lang="en-US" dirty="0"/>
          </a:p>
          <a:p>
            <a:pPr lvl="1"/>
            <a:endParaRPr lang="en-US" dirty="0"/>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35292362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Folder Structure</a:t>
            </a:r>
          </a:p>
        </p:txBody>
      </p:sp>
      <p:sp>
        <p:nvSpPr>
          <p:cNvPr id="3" name="Content Placeholder 2"/>
          <p:cNvSpPr>
            <a:spLocks noGrp="1"/>
          </p:cNvSpPr>
          <p:nvPr>
            <p:ph idx="1"/>
          </p:nvPr>
        </p:nvSpPr>
        <p:spPr/>
        <p:txBody>
          <a:bodyPr/>
          <a:lstStyle/>
          <a:p>
            <a:r>
              <a:rPr lang="en-US" dirty="0"/>
              <a:t>5 sub-folders under the PID</a:t>
            </a:r>
          </a:p>
          <a:p>
            <a:pPr lvl="1"/>
            <a:r>
              <a:rPr lang="en-US" sz="2400" dirty="0"/>
              <a:t>Construction</a:t>
            </a:r>
          </a:p>
          <a:p>
            <a:pPr lvl="1"/>
            <a:r>
              <a:rPr lang="en-US" sz="2400" dirty="0"/>
              <a:t>Design</a:t>
            </a:r>
          </a:p>
          <a:p>
            <a:pPr lvl="1"/>
            <a:r>
              <a:rPr lang="en-US" sz="2400" dirty="0"/>
              <a:t>Environmental</a:t>
            </a:r>
          </a:p>
          <a:p>
            <a:pPr lvl="1"/>
            <a:r>
              <a:rPr lang="en-US" sz="2400" dirty="0" err="1"/>
              <a:t>ProjAdmin</a:t>
            </a:r>
            <a:endParaRPr lang="en-US" sz="2400" dirty="0"/>
          </a:p>
          <a:p>
            <a:pPr lvl="1"/>
            <a:r>
              <a:rPr lang="en-US" sz="2400" dirty="0" err="1"/>
              <a:t>ReaLEstate</a:t>
            </a:r>
            <a:endParaRPr lang="en-US" sz="2400" dirty="0"/>
          </a:p>
          <a:p>
            <a:r>
              <a:rPr lang="en-US" dirty="0"/>
              <a:t>The Design folder is used for plan production</a:t>
            </a:r>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23007494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Folder Structure</a:t>
            </a:r>
          </a:p>
        </p:txBody>
      </p:sp>
      <p:sp>
        <p:nvSpPr>
          <p:cNvPr id="3" name="Content Placeholder 2"/>
          <p:cNvSpPr>
            <a:spLocks noGrp="1"/>
          </p:cNvSpPr>
          <p:nvPr>
            <p:ph idx="1"/>
          </p:nvPr>
        </p:nvSpPr>
        <p:spPr/>
        <p:txBody>
          <a:bodyPr/>
          <a:lstStyle/>
          <a:p>
            <a:r>
              <a:rPr lang="en-US" dirty="0"/>
              <a:t>Design Folder contents:</a:t>
            </a:r>
          </a:p>
          <a:p>
            <a:pPr lvl="1"/>
            <a:r>
              <a:rPr lang="en-US" dirty="0"/>
              <a:t>No longer using the Major/Minor project designation</a:t>
            </a:r>
          </a:p>
          <a:p>
            <a:pPr lvl="1"/>
            <a:r>
              <a:rPr lang="en-US" dirty="0"/>
              <a:t>Optional discipline specific \Design sub-folders created as needed</a:t>
            </a:r>
          </a:p>
          <a:p>
            <a:pPr marL="1371600" lvl="3" indent="0">
              <a:buNone/>
            </a:pPr>
            <a:r>
              <a:rPr lang="en-US" sz="2400" dirty="0"/>
              <a:t>Aerial, Drainage, Geotechnical, Landscape, Lighting, MOT, RW, Signals, Structures, Traffic, Utilities</a:t>
            </a:r>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1849670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76200"/>
            <a:ext cx="8229600" cy="1143000"/>
          </a:xfrm>
        </p:spPr>
        <p:txBody>
          <a:bodyPr/>
          <a:lstStyle/>
          <a:p>
            <a:r>
              <a:rPr lang="en-US" sz="3200" u="sng" dirty="0"/>
              <a:t>Introduction of Staff Members</a:t>
            </a:r>
            <a:endParaRPr lang="en-US" sz="2800" u="sng" spc="600" dirty="0"/>
          </a:p>
        </p:txBody>
      </p:sp>
      <p:sp>
        <p:nvSpPr>
          <p:cNvPr id="10" name="Content Placeholder 9"/>
          <p:cNvSpPr>
            <a:spLocks noGrp="1"/>
          </p:cNvSpPr>
          <p:nvPr>
            <p:ph idx="1"/>
          </p:nvPr>
        </p:nvSpPr>
        <p:spPr>
          <a:xfrm>
            <a:off x="457200" y="1219200"/>
            <a:ext cx="8229600" cy="4525963"/>
          </a:xfrm>
        </p:spPr>
        <p:txBody>
          <a:bodyPr/>
          <a:lstStyle/>
          <a:p>
            <a:r>
              <a:rPr lang="en-US" sz="2400" i="1" dirty="0"/>
              <a:t>Terri Silleck</a:t>
            </a:r>
          </a:p>
          <a:p>
            <a:pPr lvl="1"/>
            <a:r>
              <a:rPr lang="en-US" sz="2000" dirty="0"/>
              <a:t>MicroStation Support</a:t>
            </a:r>
          </a:p>
          <a:p>
            <a:pPr lvl="1"/>
            <a:r>
              <a:rPr lang="en-US" sz="2000" dirty="0"/>
              <a:t>Standard Drawing and Cell Library Updates</a:t>
            </a:r>
          </a:p>
          <a:p>
            <a:pPr lvl="1"/>
            <a:r>
              <a:rPr lang="en-US" sz="2000" dirty="0"/>
              <a:t>CADD Application Support  (i.e.  AutoTurn, GuideSign, etc.)</a:t>
            </a:r>
          </a:p>
          <a:p>
            <a:pPr lvl="1"/>
            <a:r>
              <a:rPr lang="en-US" sz="2000" dirty="0"/>
              <a:t>Special CADD Projects  (i.e.  Aviation Directory/5010 Drawings)</a:t>
            </a:r>
          </a:p>
          <a:p>
            <a:endParaRPr lang="en-US" sz="2400" i="1" dirty="0"/>
          </a:p>
          <a:p>
            <a:r>
              <a:rPr lang="en-US" sz="2400" i="1" dirty="0"/>
              <a:t>John Drsek</a:t>
            </a:r>
          </a:p>
          <a:p>
            <a:pPr lvl="1"/>
            <a:r>
              <a:rPr lang="en-US" sz="2000" dirty="0"/>
              <a:t>OpenRoads Development</a:t>
            </a:r>
          </a:p>
          <a:p>
            <a:pPr lvl="1"/>
            <a:r>
              <a:rPr lang="en-US" sz="2000" dirty="0"/>
              <a:t>Geopak Support</a:t>
            </a:r>
          </a:p>
          <a:p>
            <a:pPr lvl="1"/>
            <a:r>
              <a:rPr lang="en-US" sz="2000" dirty="0"/>
              <a:t>VB Application Support</a:t>
            </a:r>
          </a:p>
          <a:p>
            <a:pPr lvl="1"/>
            <a:r>
              <a:rPr lang="en-US" sz="2000" dirty="0"/>
              <a:t>GENSUM Spreadsheet Support</a:t>
            </a:r>
          </a:p>
          <a:p>
            <a:pPr lvl="1"/>
            <a:endParaRPr lang="en-US" sz="2000" dirty="0"/>
          </a:p>
        </p:txBody>
      </p:sp>
      <p:sp>
        <p:nvSpPr>
          <p:cNvPr id="4" name="Footer Placeholder 3"/>
          <p:cNvSpPr>
            <a:spLocks noGrp="1"/>
          </p:cNvSpPr>
          <p:nvPr>
            <p:ph type="ftr" sz="quarter" idx="3"/>
          </p:nvPr>
        </p:nvSpPr>
        <p:spPr/>
        <p:txBody>
          <a:bodyPr/>
          <a:lstStyle/>
          <a:p>
            <a:r>
              <a:rPr lang="en-US" dirty="0"/>
              <a:t>CADD Services - Consultant Users Group Meeting</a:t>
            </a:r>
          </a:p>
        </p:txBody>
      </p:sp>
    </p:spTree>
    <p:extLst>
      <p:ext uri="{BB962C8B-B14F-4D97-AF65-F5344CB8AC3E}">
        <p14:creationId xmlns:p14="http://schemas.microsoft.com/office/powerpoint/2010/main" val="248479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6" end="6"/>
                                            </p:txEl>
                                          </p:spTgt>
                                        </p:tgtEl>
                                        <p:attrNameLst>
                                          <p:attrName>style.visibility</p:attrName>
                                        </p:attrNameLst>
                                      </p:cBhvr>
                                      <p:to>
                                        <p:strVal val="visible"/>
                                      </p:to>
                                    </p:set>
                                    <p:animEffect transition="in" filter="fade">
                                      <p:cBhvr>
                                        <p:cTn id="7" dur="500"/>
                                        <p:tgtEl>
                                          <p:spTgt spid="10">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7" end="7"/>
                                            </p:txEl>
                                          </p:spTgt>
                                        </p:tgtEl>
                                        <p:attrNameLst>
                                          <p:attrName>style.visibility</p:attrName>
                                        </p:attrNameLst>
                                      </p:cBhvr>
                                      <p:to>
                                        <p:strVal val="visible"/>
                                      </p:to>
                                    </p:set>
                                    <p:animEffect transition="in" filter="fade">
                                      <p:cBhvr>
                                        <p:cTn id="10" dur="500"/>
                                        <p:tgtEl>
                                          <p:spTgt spid="10">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8" end="8"/>
                                            </p:txEl>
                                          </p:spTgt>
                                        </p:tgtEl>
                                        <p:attrNameLst>
                                          <p:attrName>style.visibility</p:attrName>
                                        </p:attrNameLst>
                                      </p:cBhvr>
                                      <p:to>
                                        <p:strVal val="visible"/>
                                      </p:to>
                                    </p:set>
                                    <p:animEffect transition="in" filter="fade">
                                      <p:cBhvr>
                                        <p:cTn id="13" dur="500"/>
                                        <p:tgtEl>
                                          <p:spTgt spid="10">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9" end="9"/>
                                            </p:txEl>
                                          </p:spTgt>
                                        </p:tgtEl>
                                        <p:attrNameLst>
                                          <p:attrName>style.visibility</p:attrName>
                                        </p:attrNameLst>
                                      </p:cBhvr>
                                      <p:to>
                                        <p:strVal val="visible"/>
                                      </p:to>
                                    </p:set>
                                    <p:animEffect transition="in" filter="fade">
                                      <p:cBhvr>
                                        <p:cTn id="16" dur="500"/>
                                        <p:tgtEl>
                                          <p:spTgt spid="10">
                                            <p:txEl>
                                              <p:pRg st="9" end="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10" end="10"/>
                                            </p:txEl>
                                          </p:spTgt>
                                        </p:tgtEl>
                                        <p:attrNameLst>
                                          <p:attrName>style.visibility</p:attrName>
                                        </p:attrNameLst>
                                      </p:cBhvr>
                                      <p:to>
                                        <p:strVal val="visible"/>
                                      </p:to>
                                    </p:set>
                                    <p:animEffect transition="in" filter="fade">
                                      <p:cBhvr>
                                        <p:cTn id="19" dur="5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Folder Structure</a:t>
            </a:r>
          </a:p>
        </p:txBody>
      </p:sp>
      <p:sp>
        <p:nvSpPr>
          <p:cNvPr id="3" name="Content Placeholder 2"/>
          <p:cNvSpPr>
            <a:spLocks noGrp="1"/>
          </p:cNvSpPr>
          <p:nvPr>
            <p:ph idx="1"/>
          </p:nvPr>
        </p:nvSpPr>
        <p:spPr/>
        <p:txBody>
          <a:bodyPr/>
          <a:lstStyle/>
          <a:p>
            <a:pPr marL="457200" lvl="1" indent="-457200"/>
            <a:r>
              <a:rPr lang="en-US" sz="3200" dirty="0"/>
              <a:t>The \Design\Roadway folder is used in the absence of discipline folders</a:t>
            </a:r>
          </a:p>
          <a:p>
            <a:pPr marL="400050" lvl="2" indent="0">
              <a:buNone/>
            </a:pPr>
            <a:r>
              <a:rPr lang="en-US" dirty="0"/>
              <a:t>Examples:</a:t>
            </a:r>
          </a:p>
          <a:p>
            <a:pPr marL="857250" lvl="2" indent="-457200"/>
            <a:endParaRPr lang="en-US" dirty="0"/>
          </a:p>
          <a:p>
            <a:pPr marL="457200" lvl="1" indent="-457200"/>
            <a:endParaRPr lang="en-US" sz="3200" dirty="0"/>
          </a:p>
          <a:p>
            <a:pPr marL="2057400" lvl="5" indent="0">
              <a:buNone/>
            </a:pPr>
            <a:endParaRPr lang="en-US" sz="2800" dirty="0"/>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125748"/>
            <a:ext cx="2790476" cy="2400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3324" y="3125748"/>
            <a:ext cx="2790476" cy="2990476"/>
          </a:xfrm>
          <a:prstGeom prst="rect">
            <a:avLst/>
          </a:prstGeom>
        </p:spPr>
      </p:pic>
    </p:spTree>
    <p:extLst>
      <p:ext uri="{BB962C8B-B14F-4D97-AF65-F5344CB8AC3E}">
        <p14:creationId xmlns:p14="http://schemas.microsoft.com/office/powerpoint/2010/main" val="274684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Folder Structure</a:t>
            </a:r>
          </a:p>
        </p:txBody>
      </p:sp>
      <p:sp>
        <p:nvSpPr>
          <p:cNvPr id="3" name="Content Placeholder 2"/>
          <p:cNvSpPr>
            <a:spLocks noGrp="1"/>
          </p:cNvSpPr>
          <p:nvPr>
            <p:ph idx="1"/>
          </p:nvPr>
        </p:nvSpPr>
        <p:spPr/>
        <p:txBody>
          <a:bodyPr/>
          <a:lstStyle/>
          <a:p>
            <a:r>
              <a:rPr lang="en-US" dirty="0"/>
              <a:t>ODOT_CreateNewProject.exe</a:t>
            </a:r>
          </a:p>
          <a:p>
            <a:pPr lvl="1"/>
            <a:r>
              <a:rPr lang="en-US" dirty="0"/>
              <a:t>Creates the project folder</a:t>
            </a:r>
          </a:p>
          <a:p>
            <a:pPr lvl="1"/>
            <a:r>
              <a:rPr lang="en-US" dirty="0"/>
              <a:t>Creates the MicroStation PCF file</a:t>
            </a:r>
          </a:p>
          <a:p>
            <a:pPr lvl="1"/>
            <a:r>
              <a:rPr lang="en-US" dirty="0"/>
              <a:t>Creates project specific files:</a:t>
            </a:r>
          </a:p>
          <a:p>
            <a:pPr lvl="2"/>
            <a:r>
              <a:rPr lang="en-US" dirty="0"/>
              <a:t>Seed files</a:t>
            </a:r>
          </a:p>
          <a:p>
            <a:pPr lvl="2"/>
            <a:r>
              <a:rPr lang="en-US" dirty="0"/>
              <a:t>Template Library</a:t>
            </a:r>
          </a:p>
          <a:p>
            <a:pPr lvl="2"/>
            <a:r>
              <a:rPr lang="en-US" dirty="0"/>
              <a:t>Survey Basemap</a:t>
            </a:r>
          </a:p>
          <a:p>
            <a:pPr lvl="2"/>
            <a:r>
              <a:rPr lang="en-US" dirty="0"/>
              <a:t>GCS .</a:t>
            </a:r>
            <a:r>
              <a:rPr lang="en-US" dirty="0" err="1"/>
              <a:t>dty</a:t>
            </a:r>
            <a:r>
              <a:rPr lang="en-US" dirty="0"/>
              <a:t> file</a:t>
            </a:r>
          </a:p>
          <a:p>
            <a:pPr lvl="1"/>
            <a:endParaRPr lang="en-US" dirty="0"/>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564974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Folder Structure</a:t>
            </a:r>
          </a:p>
        </p:txBody>
      </p:sp>
      <p:sp>
        <p:nvSpPr>
          <p:cNvPr id="3" name="Content Placeholder 2"/>
          <p:cNvSpPr>
            <a:spLocks noGrp="1"/>
          </p:cNvSpPr>
          <p:nvPr>
            <p:ph idx="1"/>
          </p:nvPr>
        </p:nvSpPr>
        <p:spPr/>
        <p:txBody>
          <a:bodyPr/>
          <a:lstStyle/>
          <a:p>
            <a:r>
              <a:rPr lang="en-US" dirty="0"/>
              <a:t>ODOT_CreateNewProject.exe Demo</a:t>
            </a:r>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809" y="2362200"/>
            <a:ext cx="4952381" cy="3638095"/>
          </a:xfrm>
          <a:prstGeom prst="rect">
            <a:avLst/>
          </a:prstGeom>
        </p:spPr>
      </p:pic>
    </p:spTree>
    <p:extLst>
      <p:ext uri="{BB962C8B-B14F-4D97-AF65-F5344CB8AC3E}">
        <p14:creationId xmlns:p14="http://schemas.microsoft.com/office/powerpoint/2010/main" val="24810725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File Names</a:t>
            </a:r>
          </a:p>
        </p:txBody>
      </p:sp>
      <p:sp>
        <p:nvSpPr>
          <p:cNvPr id="3" name="Content Placeholder 2"/>
          <p:cNvSpPr>
            <a:spLocks noGrp="1"/>
          </p:cNvSpPr>
          <p:nvPr>
            <p:ph idx="1"/>
          </p:nvPr>
        </p:nvSpPr>
        <p:spPr/>
        <p:txBody>
          <a:bodyPr/>
          <a:lstStyle/>
          <a:p>
            <a:r>
              <a:rPr lang="en-US" sz="2000" dirty="0"/>
              <a:t>An underscore is inserted after the PID number for readability</a:t>
            </a:r>
          </a:p>
          <a:p>
            <a:pPr lvl="2"/>
            <a:r>
              <a:rPr lang="en-US" sz="2000" dirty="0"/>
              <a:t>11111_BE001.dgn</a:t>
            </a:r>
          </a:p>
          <a:p>
            <a:pPr lvl="2"/>
            <a:r>
              <a:rPr lang="en-US" sz="2000" dirty="0"/>
              <a:t>11111_BP001.dgn</a:t>
            </a:r>
          </a:p>
          <a:p>
            <a:r>
              <a:rPr lang="en-US" sz="2000" dirty="0"/>
              <a:t>The use of multiple models within Sheet files is acceptable.</a:t>
            </a:r>
          </a:p>
          <a:p>
            <a:pPr lvl="2"/>
            <a:r>
              <a:rPr lang="en-US" sz="2000" dirty="0"/>
              <a:t>Only sheets of a like type are permitted</a:t>
            </a:r>
          </a:p>
          <a:p>
            <a:pPr lvl="2"/>
            <a:r>
              <a:rPr lang="en-US" sz="2000" dirty="0"/>
              <a:t>One Sheet Per Model</a:t>
            </a:r>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7320200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File Names</a:t>
            </a:r>
          </a:p>
        </p:txBody>
      </p:sp>
      <p:sp>
        <p:nvSpPr>
          <p:cNvPr id="3" name="Content Placeholder 2"/>
          <p:cNvSpPr>
            <a:spLocks noGrp="1"/>
          </p:cNvSpPr>
          <p:nvPr>
            <p:ph idx="1"/>
          </p:nvPr>
        </p:nvSpPr>
        <p:spPr/>
        <p:txBody>
          <a:bodyPr/>
          <a:lstStyle/>
          <a:p>
            <a:r>
              <a:rPr lang="en-US" dirty="0"/>
              <a:t>ODOT_CreateNewProject.exe creates three design files for the project:</a:t>
            </a:r>
          </a:p>
          <a:p>
            <a:pPr marL="857250" lvl="2" indent="0">
              <a:buNone/>
            </a:pPr>
            <a:r>
              <a:rPr lang="en-US" dirty="0"/>
              <a:t>\Design\Survey\Basemaps\#####_BE001.dgn</a:t>
            </a:r>
          </a:p>
          <a:p>
            <a:pPr marL="857250" lvl="2" indent="0">
              <a:buNone/>
            </a:pPr>
            <a:r>
              <a:rPr lang="en-US" dirty="0"/>
              <a:t>\Design\Standards\seed\#####_Seed2d.dgn</a:t>
            </a:r>
          </a:p>
          <a:p>
            <a:pPr marL="857250" lvl="2" indent="0">
              <a:buNone/>
            </a:pPr>
            <a:r>
              <a:rPr lang="en-US" dirty="0"/>
              <a:t>\Design\Standards\seed\#####_Seed3d.dgn</a:t>
            </a:r>
          </a:p>
          <a:p>
            <a:pPr marL="857250" lvl="2" indent="0">
              <a:buNone/>
            </a:pPr>
            <a:endParaRPr lang="en-US" dirty="0"/>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17828242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PCF </a:t>
            </a:r>
            <a:r>
              <a:rPr lang="en-US" dirty="0" err="1"/>
              <a:t>FIles</a:t>
            </a:r>
            <a:endParaRPr lang="en-US" dirty="0"/>
          </a:p>
        </p:txBody>
      </p:sp>
      <p:sp>
        <p:nvSpPr>
          <p:cNvPr id="3" name="Content Placeholder 2"/>
          <p:cNvSpPr>
            <a:spLocks noGrp="1"/>
          </p:cNvSpPr>
          <p:nvPr>
            <p:ph idx="1"/>
          </p:nvPr>
        </p:nvSpPr>
        <p:spPr/>
        <p:txBody>
          <a:bodyPr/>
          <a:lstStyle/>
          <a:p>
            <a:r>
              <a:rPr lang="en-US" dirty="0"/>
              <a:t>ODOT using MicroStation Project Configuration Files (.</a:t>
            </a:r>
            <a:r>
              <a:rPr lang="en-US" dirty="0" err="1"/>
              <a:t>pcf</a:t>
            </a:r>
            <a:r>
              <a:rPr lang="en-US" dirty="0"/>
              <a:t>) for new projects</a:t>
            </a:r>
          </a:p>
          <a:p>
            <a:r>
              <a:rPr lang="en-US" dirty="0"/>
              <a:t>PCF files define project specific configuration variables</a:t>
            </a:r>
          </a:p>
          <a:p>
            <a:r>
              <a:rPr lang="en-US" dirty="0"/>
              <a:t>ODOT_CreateNewProject.exe creates the PCF file for the project</a:t>
            </a:r>
          </a:p>
          <a:p>
            <a:endParaRPr lang="en-US" dirty="0"/>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16619994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PCF Files</a:t>
            </a:r>
          </a:p>
        </p:txBody>
      </p:sp>
      <p:sp>
        <p:nvSpPr>
          <p:cNvPr id="3" name="Content Placeholder 2"/>
          <p:cNvSpPr>
            <a:spLocks noGrp="1"/>
          </p:cNvSpPr>
          <p:nvPr>
            <p:ph idx="1"/>
          </p:nvPr>
        </p:nvSpPr>
        <p:spPr/>
        <p:txBody>
          <a:bodyPr/>
          <a:lstStyle/>
          <a:p>
            <a:r>
              <a:rPr lang="en-US" dirty="0"/>
              <a:t>Stored in the \</a:t>
            </a:r>
            <a:r>
              <a:rPr lang="en-US" dirty="0" err="1"/>
              <a:t>ProjectPCF</a:t>
            </a:r>
            <a:r>
              <a:rPr lang="en-US" dirty="0"/>
              <a:t> folder</a:t>
            </a:r>
          </a:p>
          <a:p>
            <a:endParaRPr lang="en-US" dirty="0"/>
          </a:p>
          <a:p>
            <a:r>
              <a:rPr lang="en-US" dirty="0"/>
              <a:t>The variable </a:t>
            </a:r>
            <a:r>
              <a:rPr lang="en-US" i="1" dirty="0">
                <a:solidFill>
                  <a:srgbClr val="002060"/>
                </a:solidFill>
              </a:rPr>
              <a:t>ODOT_PROJECT</a:t>
            </a:r>
            <a:r>
              <a:rPr lang="en-US" dirty="0"/>
              <a:t> (defined in the Redirect file) defines the location of the </a:t>
            </a:r>
            <a:r>
              <a:rPr lang="en-US" dirty="0" err="1"/>
              <a:t>ProjectData</a:t>
            </a:r>
            <a:r>
              <a:rPr lang="en-US" dirty="0"/>
              <a:t> folder</a:t>
            </a:r>
          </a:p>
          <a:p>
            <a:pPr lvl="2"/>
            <a:r>
              <a:rPr lang="en-US" dirty="0"/>
              <a:t>ODOT_PROJECT = I:/ProjectPCF</a:t>
            </a:r>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1857875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PCF Files</a:t>
            </a:r>
          </a:p>
        </p:txBody>
      </p:sp>
      <p:sp>
        <p:nvSpPr>
          <p:cNvPr id="3" name="Content Placeholder 2"/>
          <p:cNvSpPr>
            <a:spLocks noGrp="1"/>
          </p:cNvSpPr>
          <p:nvPr>
            <p:ph idx="1"/>
          </p:nvPr>
        </p:nvSpPr>
        <p:spPr/>
        <p:txBody>
          <a:bodyPr/>
          <a:lstStyle/>
          <a:p>
            <a:r>
              <a:rPr lang="en-US" sz="2000" dirty="0"/>
              <a:t>The configuration variable </a:t>
            </a:r>
            <a:r>
              <a:rPr lang="en-US" sz="2000" i="1" dirty="0">
                <a:solidFill>
                  <a:srgbClr val="002060"/>
                </a:solidFill>
              </a:rPr>
              <a:t>_USTN_PROJECTDATA </a:t>
            </a:r>
            <a:r>
              <a:rPr lang="en-US" sz="2000" dirty="0"/>
              <a:t>is necessary for some of the </a:t>
            </a:r>
            <a:r>
              <a:rPr lang="en-US" sz="2000" dirty="0" err="1"/>
              <a:t>ODOTcadd</a:t>
            </a:r>
            <a:r>
              <a:rPr lang="en-US" sz="2000" dirty="0"/>
              <a:t> Standards</a:t>
            </a:r>
          </a:p>
          <a:p>
            <a:pPr lvl="2"/>
            <a:r>
              <a:rPr lang="en-US" sz="2000" dirty="0"/>
              <a:t>This variable defines the starting folder for MicroStation when the PCF file is selected</a:t>
            </a:r>
          </a:p>
          <a:p>
            <a:pPr lvl="2"/>
            <a:r>
              <a:rPr lang="en-US" sz="2000" dirty="0"/>
              <a:t>Set to the …\PID\Roadway\Design folder</a:t>
            </a:r>
          </a:p>
          <a:p>
            <a:r>
              <a:rPr lang="en-US" sz="2000" dirty="0"/>
              <a:t>The variable </a:t>
            </a:r>
            <a:r>
              <a:rPr lang="en-US" sz="2000" i="1" dirty="0">
                <a:solidFill>
                  <a:srgbClr val="002060"/>
                </a:solidFill>
              </a:rPr>
              <a:t>ODOT_PID</a:t>
            </a:r>
            <a:r>
              <a:rPr lang="en-US" sz="2000" dirty="0"/>
              <a:t> is added to define the PID number</a:t>
            </a:r>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1581605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PCF Files</a:t>
            </a:r>
          </a:p>
        </p:txBody>
      </p:sp>
      <p:sp>
        <p:nvSpPr>
          <p:cNvPr id="3" name="Content Placeholder 2"/>
          <p:cNvSpPr>
            <a:spLocks noGrp="1"/>
          </p:cNvSpPr>
          <p:nvPr>
            <p:ph idx="1"/>
          </p:nvPr>
        </p:nvSpPr>
        <p:spPr/>
        <p:txBody>
          <a:bodyPr/>
          <a:lstStyle/>
          <a:p>
            <a:r>
              <a:rPr lang="en-US" dirty="0"/>
              <a:t>MicroStation files </a:t>
            </a:r>
            <a:r>
              <a:rPr lang="en-US" dirty="0">
                <a:solidFill>
                  <a:srgbClr val="FF0000"/>
                </a:solidFill>
              </a:rPr>
              <a:t>MUST</a:t>
            </a:r>
            <a:r>
              <a:rPr lang="en-US" dirty="0"/>
              <a:t> be opened from the MicroStation File Open dialog</a:t>
            </a:r>
          </a:p>
          <a:p>
            <a:pPr lvl="1"/>
            <a:r>
              <a:rPr lang="en-US" dirty="0"/>
              <a:t>MicroStation is opened by a Desktop Shortcut to select the CADD Standards</a:t>
            </a:r>
          </a:p>
          <a:p>
            <a:pPr lvl="1"/>
            <a:r>
              <a:rPr lang="en-US" dirty="0"/>
              <a:t>The PCF File is selected for the project</a:t>
            </a:r>
          </a:p>
          <a:p>
            <a:r>
              <a:rPr lang="en-US" dirty="0"/>
              <a:t>When the PCF file is selected, MicroStation will default to the \Design folder for the project</a:t>
            </a:r>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26453716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52400"/>
            <a:ext cx="8686800" cy="5911742"/>
          </a:xfrm>
        </p:spPr>
      </p:pic>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3573919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57200" y="1219200"/>
            <a:ext cx="8229600" cy="4525963"/>
          </a:xfrm>
        </p:spPr>
        <p:txBody>
          <a:bodyPr/>
          <a:lstStyle/>
          <a:p>
            <a:r>
              <a:rPr lang="en-US" sz="2400" i="1" dirty="0"/>
              <a:t>Eric Thomas, Consultant</a:t>
            </a:r>
          </a:p>
          <a:p>
            <a:pPr lvl="1"/>
            <a:r>
              <a:rPr lang="en-US" sz="2000" dirty="0"/>
              <a:t>OpenRoads Development</a:t>
            </a:r>
          </a:p>
          <a:p>
            <a:pPr lvl="1"/>
            <a:r>
              <a:rPr lang="en-US" sz="2000" dirty="0"/>
              <a:t>Geopak Support</a:t>
            </a:r>
          </a:p>
          <a:p>
            <a:pPr lvl="1"/>
            <a:r>
              <a:rPr lang="en-US" sz="2000" dirty="0"/>
              <a:t>VB Application Support</a:t>
            </a:r>
          </a:p>
        </p:txBody>
      </p:sp>
      <p:sp>
        <p:nvSpPr>
          <p:cNvPr id="4" name="Footer Placeholder 3"/>
          <p:cNvSpPr>
            <a:spLocks noGrp="1"/>
          </p:cNvSpPr>
          <p:nvPr>
            <p:ph type="ftr" sz="quarter" idx="3"/>
          </p:nvPr>
        </p:nvSpPr>
        <p:spPr/>
        <p:txBody>
          <a:bodyPr/>
          <a:lstStyle/>
          <a:p>
            <a:r>
              <a:rPr lang="en-US" dirty="0"/>
              <a:t>CADD Services - Consultant Users Group Meeting</a:t>
            </a:r>
          </a:p>
        </p:txBody>
      </p:sp>
      <p:sp>
        <p:nvSpPr>
          <p:cNvPr id="6" name="Title 8"/>
          <p:cNvSpPr>
            <a:spLocks noGrp="1"/>
          </p:cNvSpPr>
          <p:nvPr>
            <p:ph type="title"/>
          </p:nvPr>
        </p:nvSpPr>
        <p:spPr>
          <a:xfrm>
            <a:off x="457200" y="76200"/>
            <a:ext cx="8229600" cy="1143000"/>
          </a:xfrm>
        </p:spPr>
        <p:txBody>
          <a:bodyPr/>
          <a:lstStyle/>
          <a:p>
            <a:r>
              <a:rPr lang="en-US" sz="3200" u="sng" dirty="0"/>
              <a:t>Introduction of Staff Members</a:t>
            </a:r>
            <a:endParaRPr lang="en-US" sz="2800" u="sng" spc="600" dirty="0"/>
          </a:p>
        </p:txBody>
      </p:sp>
    </p:spTree>
    <p:extLst>
      <p:ext uri="{BB962C8B-B14F-4D97-AF65-F5344CB8AC3E}">
        <p14:creationId xmlns:p14="http://schemas.microsoft.com/office/powerpoint/2010/main" val="412089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Geographic Coordinate Systems</a:t>
            </a:r>
          </a:p>
        </p:txBody>
      </p:sp>
      <p:sp>
        <p:nvSpPr>
          <p:cNvPr id="3" name="Content Placeholder 2"/>
          <p:cNvSpPr>
            <a:spLocks noGrp="1"/>
          </p:cNvSpPr>
          <p:nvPr>
            <p:ph idx="1"/>
          </p:nvPr>
        </p:nvSpPr>
        <p:spPr/>
        <p:txBody>
          <a:bodyPr/>
          <a:lstStyle/>
          <a:p>
            <a:r>
              <a:rPr lang="en-US" dirty="0"/>
              <a:t>Geographic Coordinate Systems (GCS)</a:t>
            </a:r>
          </a:p>
          <a:p>
            <a:pPr lvl="1"/>
            <a:r>
              <a:rPr lang="en-US" dirty="0"/>
              <a:t>Allow users to specify the position of the design contents on the earth´s surface</a:t>
            </a:r>
          </a:p>
          <a:p>
            <a:pPr lvl="1"/>
            <a:r>
              <a:rPr lang="en-US" dirty="0"/>
              <a:t>Provides integration with other geo-referenced processes</a:t>
            </a:r>
          </a:p>
          <a:p>
            <a:pPr lvl="1"/>
            <a:r>
              <a:rPr lang="en-US" dirty="0"/>
              <a:t>The GCS for a project can be defined using the appropriate State Plane Zone or defined using a custom CGS to define a project specific ground coordinate system</a:t>
            </a:r>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6707423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Geographic Coordinate Systems</a:t>
            </a:r>
          </a:p>
        </p:txBody>
      </p:sp>
      <p:sp>
        <p:nvSpPr>
          <p:cNvPr id="3" name="Content Placeholder 2"/>
          <p:cNvSpPr>
            <a:spLocks noGrp="1"/>
          </p:cNvSpPr>
          <p:nvPr>
            <p:ph idx="1"/>
          </p:nvPr>
        </p:nvSpPr>
        <p:spPr/>
        <p:txBody>
          <a:bodyPr/>
          <a:lstStyle/>
          <a:p>
            <a:r>
              <a:rPr lang="en-US" dirty="0"/>
              <a:t>ODOT_CreateNewProjects.exe</a:t>
            </a:r>
          </a:p>
          <a:p>
            <a:pPr lvl="1"/>
            <a:r>
              <a:rPr lang="en-US" dirty="0"/>
              <a:t>Allows the selection of State Plane coordinate systems</a:t>
            </a:r>
          </a:p>
          <a:p>
            <a:pPr lvl="1"/>
            <a:r>
              <a:rPr lang="en-US" dirty="0"/>
              <a:t>Copies a MicroStation .</a:t>
            </a:r>
            <a:r>
              <a:rPr lang="en-US" dirty="0" err="1"/>
              <a:t>dty</a:t>
            </a:r>
            <a:r>
              <a:rPr lang="en-US" dirty="0"/>
              <a:t> file into the \Design\Survey\GCS folder</a:t>
            </a:r>
          </a:p>
          <a:p>
            <a:pPr lvl="2"/>
            <a:r>
              <a:rPr lang="en-US" dirty="0"/>
              <a:t>The DTY file is used to define custom GCS definitions for grid-to-ground conversions</a:t>
            </a:r>
          </a:p>
          <a:p>
            <a:pPr lvl="2"/>
            <a:r>
              <a:rPr lang="en-US" dirty="0"/>
              <a:t>Bentley Map is used to create custom GCS definitions</a:t>
            </a:r>
          </a:p>
          <a:p>
            <a:endParaRPr lang="en-US" dirty="0"/>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37753623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Geographic Coordinate Systems</a:t>
            </a:r>
          </a:p>
        </p:txBody>
      </p:sp>
      <p:sp>
        <p:nvSpPr>
          <p:cNvPr id="3" name="Content Placeholder 2"/>
          <p:cNvSpPr>
            <a:spLocks noGrp="1"/>
          </p:cNvSpPr>
          <p:nvPr>
            <p:ph idx="1"/>
          </p:nvPr>
        </p:nvSpPr>
        <p:spPr/>
        <p:txBody>
          <a:bodyPr/>
          <a:lstStyle/>
          <a:p>
            <a:r>
              <a:rPr lang="en-US" dirty="0"/>
              <a:t>ODOT_CreateNewProjects.exe</a:t>
            </a:r>
          </a:p>
          <a:p>
            <a:pPr lvl="1"/>
            <a:r>
              <a:rPr lang="en-US" dirty="0"/>
              <a:t>Creates project specific seed files in the \Design\Standards\Seed folder</a:t>
            </a:r>
          </a:p>
          <a:p>
            <a:pPr lvl="1"/>
            <a:r>
              <a:rPr lang="en-US" dirty="0"/>
              <a:t>These seed files are named using the PID number for the project</a:t>
            </a:r>
          </a:p>
          <a:p>
            <a:pPr lvl="1"/>
            <a:r>
              <a:rPr lang="en-US" dirty="0"/>
              <a:t>The Seed files are set to the GCS defined when the project is created</a:t>
            </a:r>
          </a:p>
          <a:p>
            <a:pPr lvl="1"/>
            <a:r>
              <a:rPr lang="en-US" dirty="0"/>
              <a:t>The variable </a:t>
            </a:r>
            <a:r>
              <a:rPr lang="en-US" i="1" dirty="0">
                <a:solidFill>
                  <a:srgbClr val="002060"/>
                </a:solidFill>
              </a:rPr>
              <a:t>MS_SEEDFILES</a:t>
            </a:r>
            <a:r>
              <a:rPr lang="en-US" dirty="0"/>
              <a:t> is defined in the PCF file for the project</a:t>
            </a:r>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14150578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Geographic Coordinate Systems</a:t>
            </a:r>
          </a:p>
        </p:txBody>
      </p:sp>
      <p:sp>
        <p:nvSpPr>
          <p:cNvPr id="3" name="Content Placeholder 2"/>
          <p:cNvSpPr>
            <a:spLocks noGrp="1"/>
          </p:cNvSpPr>
          <p:nvPr>
            <p:ph idx="1"/>
          </p:nvPr>
        </p:nvSpPr>
        <p:spPr/>
        <p:txBody>
          <a:bodyPr/>
          <a:lstStyle/>
          <a:p>
            <a:r>
              <a:rPr lang="en-US" dirty="0"/>
              <a:t>Grid or Ground?</a:t>
            </a:r>
          </a:p>
          <a:p>
            <a:pPr lvl="1"/>
            <a:r>
              <a:rPr lang="en-US" dirty="0"/>
              <a:t>The decision to use a custom GCS should be made before the project is started</a:t>
            </a:r>
          </a:p>
          <a:p>
            <a:pPr lvl="1"/>
            <a:r>
              <a:rPr lang="en-US" dirty="0"/>
              <a:t>The intent of the custom GCS is to identify the data location on the earth surface, not to apply the transformation on the fly</a:t>
            </a:r>
          </a:p>
          <a:p>
            <a:pPr lvl="1"/>
            <a:r>
              <a:rPr lang="en-US" dirty="0"/>
              <a:t>The GPK file is not adjusted when the GCS is changed</a:t>
            </a:r>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13567932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Geographic Coordinate Systems</a:t>
            </a:r>
          </a:p>
        </p:txBody>
      </p:sp>
      <p:sp>
        <p:nvSpPr>
          <p:cNvPr id="3" name="Content Placeholder 2"/>
          <p:cNvSpPr>
            <a:spLocks noGrp="1"/>
          </p:cNvSpPr>
          <p:nvPr>
            <p:ph idx="1"/>
          </p:nvPr>
        </p:nvSpPr>
        <p:spPr/>
        <p:txBody>
          <a:bodyPr/>
          <a:lstStyle/>
          <a:p>
            <a:r>
              <a:rPr lang="en-US" sz="2000" dirty="0"/>
              <a:t>Use of a GCS is recommended, but not required</a:t>
            </a:r>
          </a:p>
          <a:p>
            <a:pPr lvl="1"/>
            <a:r>
              <a:rPr lang="en-US" sz="2000" dirty="0"/>
              <a:t>We have seen problems applying the GCS to design files and have logged these problems with Bentley</a:t>
            </a:r>
          </a:p>
          <a:p>
            <a:r>
              <a:rPr lang="en-US" sz="2000" dirty="0"/>
              <a:t>If a custom GCS is defined, the Survey Basemap and Seed Files for the project must all be updated with the GCS definition</a:t>
            </a:r>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938962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Geographic Coordinate Systems</a:t>
            </a:r>
          </a:p>
        </p:txBody>
      </p:sp>
      <p:sp>
        <p:nvSpPr>
          <p:cNvPr id="3" name="Content Placeholder 2"/>
          <p:cNvSpPr>
            <a:spLocks noGrp="1"/>
          </p:cNvSpPr>
          <p:nvPr>
            <p:ph idx="1"/>
          </p:nvPr>
        </p:nvSpPr>
        <p:spPr/>
        <p:txBody>
          <a:bodyPr/>
          <a:lstStyle/>
          <a:p>
            <a:r>
              <a:rPr lang="en-US" dirty="0"/>
              <a:t>Demonstration…</a:t>
            </a:r>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15491944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Geographic Coordinate Systems</a:t>
            </a:r>
          </a:p>
        </p:txBody>
      </p:sp>
      <p:sp>
        <p:nvSpPr>
          <p:cNvPr id="3" name="Content Placeholder 2"/>
          <p:cNvSpPr>
            <a:spLocks noGrp="1"/>
          </p:cNvSpPr>
          <p:nvPr>
            <p:ph idx="1"/>
          </p:nvPr>
        </p:nvSpPr>
        <p:spPr/>
        <p:txBody>
          <a:bodyPr/>
          <a:lstStyle/>
          <a:p>
            <a:r>
              <a:rPr lang="en-US" sz="2000" dirty="0"/>
              <a:t>Remember, the decision as to whether the data is on the grid or on ground should be made before the project is started</a:t>
            </a:r>
          </a:p>
          <a:p>
            <a:r>
              <a:rPr lang="en-US" sz="2000" dirty="0"/>
              <a:t>If a custom GCS for Ground Coordinates is used, it should be applied before to the seed files and Survey basemap any other work is done on the project</a:t>
            </a:r>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31791672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Geographic Coordinate Systems</a:t>
            </a:r>
          </a:p>
        </p:txBody>
      </p:sp>
      <p:sp>
        <p:nvSpPr>
          <p:cNvPr id="3" name="Content Placeholder 2"/>
          <p:cNvSpPr>
            <a:spLocks noGrp="1"/>
          </p:cNvSpPr>
          <p:nvPr>
            <p:ph idx="1"/>
          </p:nvPr>
        </p:nvSpPr>
        <p:spPr/>
        <p:txBody>
          <a:bodyPr/>
          <a:lstStyle/>
          <a:p>
            <a:r>
              <a:rPr lang="en-US" dirty="0"/>
              <a:t>For more information:</a:t>
            </a:r>
          </a:p>
          <a:p>
            <a:pPr lvl="1"/>
            <a:r>
              <a:rPr lang="en-US" dirty="0"/>
              <a:t>Search Bentley Communities for the following PDF:</a:t>
            </a:r>
          </a:p>
          <a:p>
            <a:pPr marL="685800" lvl="2" indent="0">
              <a:buNone/>
            </a:pPr>
            <a:r>
              <a:rPr lang="en-US" dirty="0"/>
              <a:t>U.S. Coordinate Systems in MicroStation V8i &amp; Bentley Map V8i</a:t>
            </a:r>
          </a:p>
          <a:p>
            <a:pPr lvl="1"/>
            <a:r>
              <a:rPr lang="en-US" dirty="0"/>
              <a:t>See ODOT’s OpenRoads Survey training guide</a:t>
            </a:r>
          </a:p>
          <a:p>
            <a:pPr marL="0" indent="0" algn="ctr">
              <a:buNone/>
            </a:pPr>
            <a:r>
              <a:rPr lang="en-US" sz="2400" b="0" dirty="0"/>
              <a:t>\</a:t>
            </a:r>
            <a:r>
              <a:rPr lang="en-US" sz="2400" b="0" dirty="0" err="1"/>
              <a:t>ODOTcadd</a:t>
            </a:r>
            <a:r>
              <a:rPr lang="en-US" sz="2400" b="0" dirty="0"/>
              <a:t>\Standards\ODOT\Training\Guides</a:t>
            </a:r>
          </a:p>
          <a:p>
            <a:pPr marL="0" indent="0" algn="ctr">
              <a:buNone/>
            </a:pPr>
            <a:endParaRPr lang="en-US" sz="2400" dirty="0"/>
          </a:p>
          <a:p>
            <a:pPr algn="ctr">
              <a:buFont typeface="Arial" panose="020B0604020202020204" pitchFamily="34" charset="0"/>
              <a:buChar char="•"/>
            </a:pPr>
            <a:endParaRPr lang="en-US" sz="2400" dirty="0"/>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36943978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 PID Number</a:t>
            </a:r>
          </a:p>
        </p:txBody>
      </p:sp>
      <p:sp>
        <p:nvSpPr>
          <p:cNvPr id="3" name="Content Placeholder 2"/>
          <p:cNvSpPr>
            <a:spLocks noGrp="1"/>
          </p:cNvSpPr>
          <p:nvPr>
            <p:ph idx="1"/>
          </p:nvPr>
        </p:nvSpPr>
        <p:spPr/>
        <p:txBody>
          <a:bodyPr/>
          <a:lstStyle/>
          <a:p>
            <a:r>
              <a:rPr lang="en-US" dirty="0"/>
              <a:t>Occasionally work is started on a project before a PID number is assigned</a:t>
            </a:r>
          </a:p>
          <a:p>
            <a:r>
              <a:rPr lang="en-US" dirty="0"/>
              <a:t>ODOTcadd_ChangePID.exe is used to facilitate changing PID numbers</a:t>
            </a:r>
          </a:p>
          <a:p>
            <a:pPr lvl="1"/>
            <a:r>
              <a:rPr lang="en-US" dirty="0" err="1"/>
              <a:t>ODOTcadd_UpdateActiveGCS.mvba</a:t>
            </a:r>
            <a:r>
              <a:rPr lang="en-US" dirty="0"/>
              <a:t> can be used after editing the GCS name to apply it to all the </a:t>
            </a:r>
            <a:r>
              <a:rPr lang="en-US" dirty="0" err="1"/>
              <a:t>dgn</a:t>
            </a:r>
            <a:r>
              <a:rPr lang="en-US" dirty="0"/>
              <a:t> files/models in the project</a:t>
            </a:r>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23705746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 PID Number</a:t>
            </a:r>
          </a:p>
        </p:txBody>
      </p:sp>
      <p:sp>
        <p:nvSpPr>
          <p:cNvPr id="3" name="Content Placeholder 2"/>
          <p:cNvSpPr>
            <a:spLocks noGrp="1"/>
          </p:cNvSpPr>
          <p:nvPr>
            <p:ph idx="1"/>
          </p:nvPr>
        </p:nvSpPr>
        <p:spPr/>
        <p:txBody>
          <a:bodyPr/>
          <a:lstStyle/>
          <a:p>
            <a:r>
              <a:rPr lang="en-US" dirty="0"/>
              <a:t>ODOTcadd_ChangePID.exe</a:t>
            </a:r>
          </a:p>
          <a:p>
            <a:pPr lvl="1"/>
            <a:r>
              <a:rPr lang="en-US" dirty="0"/>
              <a:t>Renames the PCF</a:t>
            </a:r>
          </a:p>
          <a:p>
            <a:pPr lvl="1"/>
            <a:r>
              <a:rPr lang="en-US" dirty="0"/>
              <a:t>Edits the PCF</a:t>
            </a:r>
          </a:p>
          <a:p>
            <a:pPr lvl="1"/>
            <a:r>
              <a:rPr lang="en-US" dirty="0"/>
              <a:t>Renames the PID folder</a:t>
            </a:r>
          </a:p>
          <a:p>
            <a:pPr lvl="1"/>
            <a:r>
              <a:rPr lang="en-US" dirty="0"/>
              <a:t>Renames all occurrences of the PID number in any file name found under the PID folder</a:t>
            </a:r>
          </a:p>
          <a:p>
            <a:pPr lvl="1"/>
            <a:r>
              <a:rPr lang="en-US" dirty="0"/>
              <a:t>Opens ever MicroStation file/model to correct reference file attachments</a:t>
            </a:r>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4045165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57200" y="1219200"/>
            <a:ext cx="8229600" cy="4525963"/>
          </a:xfrm>
        </p:spPr>
        <p:txBody>
          <a:bodyPr/>
          <a:lstStyle/>
          <a:p>
            <a:r>
              <a:rPr lang="en-US" sz="2400" i="1" dirty="0"/>
              <a:t>ProjectWise Pilot</a:t>
            </a:r>
          </a:p>
          <a:p>
            <a:r>
              <a:rPr lang="en-US" sz="2400" i="1" dirty="0"/>
              <a:t>e-Construction</a:t>
            </a:r>
          </a:p>
          <a:p>
            <a:r>
              <a:rPr lang="en-US" sz="2400" i="1" dirty="0"/>
              <a:t>Unmanned Aerial Systems Research (UAS)</a:t>
            </a:r>
          </a:p>
          <a:p>
            <a:pPr lvl="1"/>
            <a:r>
              <a:rPr lang="en-US" sz="2000" i="1" dirty="0"/>
              <a:t>http://www.dot.state.oh.us/Divisions/Engineering/CaddMapping/Survey/Pages/UnmannedAerialVehicles.aspx</a:t>
            </a:r>
          </a:p>
          <a:p>
            <a:r>
              <a:rPr lang="en-US" sz="2400" i="1" dirty="0"/>
              <a:t>Every Day Counts Initiatives</a:t>
            </a:r>
          </a:p>
          <a:p>
            <a:r>
              <a:rPr lang="en-US" sz="2400" i="1" dirty="0"/>
              <a:t>Ohio Transportation Engineers Conference (OTEC)</a:t>
            </a:r>
          </a:p>
          <a:p>
            <a:pPr lvl="1"/>
            <a:r>
              <a:rPr lang="en-US" sz="2000" i="1" dirty="0"/>
              <a:t>October 27</a:t>
            </a:r>
            <a:r>
              <a:rPr lang="en-US" sz="2000" i="1" baseline="30000" dirty="0"/>
              <a:t>th</a:t>
            </a:r>
            <a:r>
              <a:rPr lang="en-US" sz="2000" i="1" dirty="0"/>
              <a:t> and 28</a:t>
            </a:r>
            <a:r>
              <a:rPr lang="en-US" sz="2000" i="1" baseline="30000" dirty="0"/>
              <a:t>th</a:t>
            </a:r>
            <a:r>
              <a:rPr lang="en-US" sz="2000" i="1" dirty="0"/>
              <a:t>, 2015</a:t>
            </a:r>
          </a:p>
          <a:p>
            <a:pPr lvl="1"/>
            <a:r>
              <a:rPr lang="en-US" sz="2000" i="1" dirty="0"/>
              <a:t>Call For Abstracts Due By April 3</a:t>
            </a:r>
            <a:r>
              <a:rPr lang="en-US" sz="2000" i="1" baseline="30000" dirty="0"/>
              <a:t>rd</a:t>
            </a:r>
            <a:endParaRPr lang="en-US" sz="2000" i="1" dirty="0"/>
          </a:p>
          <a:p>
            <a:pPr lvl="1"/>
            <a:r>
              <a:rPr lang="en-US" sz="2000" i="1" dirty="0"/>
              <a:t>www.otecohio.org</a:t>
            </a:r>
          </a:p>
        </p:txBody>
      </p:sp>
      <p:sp>
        <p:nvSpPr>
          <p:cNvPr id="4" name="Footer Placeholder 3"/>
          <p:cNvSpPr>
            <a:spLocks noGrp="1"/>
          </p:cNvSpPr>
          <p:nvPr>
            <p:ph type="ftr" sz="quarter" idx="3"/>
          </p:nvPr>
        </p:nvSpPr>
        <p:spPr/>
        <p:txBody>
          <a:bodyPr/>
          <a:lstStyle/>
          <a:p>
            <a:r>
              <a:rPr lang="en-US" dirty="0"/>
              <a:t>CADD Services - Consultant Users Group Meeting</a:t>
            </a:r>
          </a:p>
        </p:txBody>
      </p:sp>
      <p:sp>
        <p:nvSpPr>
          <p:cNvPr id="6" name="Title 8"/>
          <p:cNvSpPr>
            <a:spLocks noGrp="1"/>
          </p:cNvSpPr>
          <p:nvPr>
            <p:ph type="title"/>
          </p:nvPr>
        </p:nvSpPr>
        <p:spPr>
          <a:xfrm>
            <a:off x="0" y="76200"/>
            <a:ext cx="9144000" cy="1143000"/>
          </a:xfrm>
        </p:spPr>
        <p:txBody>
          <a:bodyPr/>
          <a:lstStyle/>
          <a:p>
            <a:r>
              <a:rPr lang="en-US" sz="3200" u="sng" dirty="0"/>
              <a:t>Office of CADD and Mapping Initiatives</a:t>
            </a:r>
            <a:endParaRPr lang="en-US" sz="2800" u="sng" spc="600" dirty="0"/>
          </a:p>
        </p:txBody>
      </p:sp>
    </p:spTree>
    <p:extLst>
      <p:ext uri="{BB962C8B-B14F-4D97-AF65-F5344CB8AC3E}">
        <p14:creationId xmlns:p14="http://schemas.microsoft.com/office/powerpoint/2010/main" val="228393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fade">
                                      <p:cBhvr>
                                        <p:cTn id="15" dur="500"/>
                                        <p:tgtEl>
                                          <p:spTgt spid="10">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4" end="4"/>
                                            </p:txEl>
                                          </p:spTgt>
                                        </p:tgtEl>
                                        <p:attrNameLst>
                                          <p:attrName>style.visibility</p:attrName>
                                        </p:attrNameLst>
                                      </p:cBhvr>
                                      <p:to>
                                        <p:strVal val="visible"/>
                                      </p:to>
                                    </p:set>
                                    <p:animEffect transition="in" filter="fade">
                                      <p:cBhvr>
                                        <p:cTn id="20" dur="500"/>
                                        <p:tgtEl>
                                          <p:spTgt spid="10">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fade">
                                      <p:cBhvr>
                                        <p:cTn id="25" dur="500"/>
                                        <p:tgtEl>
                                          <p:spTgt spid="10">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fade">
                                      <p:cBhvr>
                                        <p:cTn id="28" dur="500"/>
                                        <p:tgtEl>
                                          <p:spTgt spid="10">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animEffect transition="in" filter="fade">
                                      <p:cBhvr>
                                        <p:cTn id="31" dur="500"/>
                                        <p:tgtEl>
                                          <p:spTgt spid="10">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xEl>
                                              <p:pRg st="8" end="8"/>
                                            </p:txEl>
                                          </p:spTgt>
                                        </p:tgtEl>
                                        <p:attrNameLst>
                                          <p:attrName>style.visibility</p:attrName>
                                        </p:attrNameLst>
                                      </p:cBhvr>
                                      <p:to>
                                        <p:strVal val="visible"/>
                                      </p:to>
                                    </p:set>
                                    <p:animEffect transition="in" filter="fade">
                                      <p:cBhvr>
                                        <p:cTn id="34"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 PID Number</a:t>
            </a:r>
          </a:p>
        </p:txBody>
      </p:sp>
      <p:sp>
        <p:nvSpPr>
          <p:cNvPr id="3" name="Content Placeholder 2"/>
          <p:cNvSpPr>
            <a:spLocks noGrp="1"/>
          </p:cNvSpPr>
          <p:nvPr>
            <p:ph idx="1"/>
          </p:nvPr>
        </p:nvSpPr>
        <p:spPr/>
        <p:txBody>
          <a:bodyPr/>
          <a:lstStyle/>
          <a:p>
            <a:r>
              <a:rPr lang="en-US" dirty="0"/>
              <a:t>ODOTcadd_ChangePID.exe does </a:t>
            </a:r>
            <a:r>
              <a:rPr lang="en-US" i="1" dirty="0"/>
              <a:t>NOT</a:t>
            </a:r>
            <a:r>
              <a:rPr lang="en-US" dirty="0"/>
              <a:t> do the following</a:t>
            </a:r>
          </a:p>
          <a:p>
            <a:pPr lvl="1"/>
            <a:r>
              <a:rPr lang="en-US" dirty="0"/>
              <a:t>Does not edit PID number occurrences within MicroStation text elements or other documents</a:t>
            </a:r>
          </a:p>
          <a:p>
            <a:pPr lvl="1"/>
            <a:r>
              <a:rPr lang="en-US" dirty="0"/>
              <a:t>Does not edit the GCS Name (it does change the .</a:t>
            </a:r>
            <a:r>
              <a:rPr lang="en-US" dirty="0" err="1"/>
              <a:t>dty</a:t>
            </a:r>
            <a:r>
              <a:rPr lang="en-US" dirty="0"/>
              <a:t> file name, but not the GCS definition)</a:t>
            </a:r>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26655519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 PID Number</a:t>
            </a:r>
          </a:p>
        </p:txBody>
      </p:sp>
      <p:sp>
        <p:nvSpPr>
          <p:cNvPr id="3" name="Content Placeholder 2"/>
          <p:cNvSpPr>
            <a:spLocks noGrp="1"/>
          </p:cNvSpPr>
          <p:nvPr>
            <p:ph idx="1"/>
          </p:nvPr>
        </p:nvSpPr>
        <p:spPr/>
        <p:txBody>
          <a:bodyPr/>
          <a:lstStyle/>
          <a:p>
            <a:r>
              <a:rPr lang="en-US" dirty="0"/>
              <a:t>Will be released with the April CADD Standards update</a:t>
            </a:r>
          </a:p>
          <a:p>
            <a:r>
              <a:rPr lang="en-US" dirty="0"/>
              <a:t>Caution!</a:t>
            </a:r>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spTree>
    <p:extLst>
      <p:ext uri="{BB962C8B-B14F-4D97-AF65-F5344CB8AC3E}">
        <p14:creationId xmlns:p14="http://schemas.microsoft.com/office/powerpoint/2010/main" val="8248392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a:t>
            </a:r>
          </a:p>
        </p:txBody>
      </p:sp>
      <p:sp>
        <p:nvSpPr>
          <p:cNvPr id="3" name="Content Placeholder 2"/>
          <p:cNvSpPr>
            <a:spLocks noGrp="1"/>
          </p:cNvSpPr>
          <p:nvPr>
            <p:ph idx="1"/>
          </p:nvPr>
        </p:nvSpPr>
        <p:spPr>
          <a:xfrm>
            <a:off x="457200" y="1600201"/>
            <a:ext cx="8229600" cy="2514600"/>
          </a:xfrm>
        </p:spPr>
        <p:txBody>
          <a:bodyPr/>
          <a:lstStyle/>
          <a:p>
            <a:pPr marL="0" indent="0">
              <a:buNone/>
            </a:pPr>
            <a:r>
              <a:rPr lang="en-US" dirty="0"/>
              <a:t>ODOT:</a:t>
            </a:r>
          </a:p>
          <a:p>
            <a:pPr marL="0" indent="0">
              <a:buNone/>
            </a:pPr>
            <a:r>
              <a:rPr lang="en-US" dirty="0"/>
              <a:t>     Eric.Thomas@dot.state.oh.us</a:t>
            </a:r>
          </a:p>
          <a:p>
            <a:pPr marL="0" indent="0">
              <a:buNone/>
            </a:pPr>
            <a:r>
              <a:rPr lang="en-US" dirty="0"/>
              <a:t>Consulting:</a:t>
            </a:r>
          </a:p>
          <a:p>
            <a:pPr marL="0" indent="0">
              <a:buNone/>
            </a:pPr>
            <a:r>
              <a:rPr lang="en-US" dirty="0"/>
              <a:t>     eric@ericthomasconsulting.com</a:t>
            </a:r>
          </a:p>
        </p:txBody>
      </p:sp>
      <p:sp>
        <p:nvSpPr>
          <p:cNvPr id="4" name="Footer Placeholder 3"/>
          <p:cNvSpPr>
            <a:spLocks noGrp="1"/>
          </p:cNvSpPr>
          <p:nvPr>
            <p:ph type="ftr" sz="quarter" idx="3"/>
          </p:nvPr>
        </p:nvSpPr>
        <p:spPr/>
        <p:txBody>
          <a:bodyPr/>
          <a:lstStyle/>
          <a:p>
            <a:pPr>
              <a:defRPr/>
            </a:pPr>
            <a:r>
              <a:rPr lang="en-US">
                <a:solidFill>
                  <a:srgbClr val="000000"/>
                </a:solidFill>
              </a:rPr>
              <a:t>ODOTcadd: Project Management Tools</a:t>
            </a:r>
            <a:endParaRPr lang="en-US" sz="1200" dirty="0">
              <a:solidFill>
                <a:srgbClr val="00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7649" y="4191000"/>
            <a:ext cx="5892798" cy="1767840"/>
          </a:xfrm>
          <a:prstGeom prst="rect">
            <a:avLst/>
          </a:prstGeom>
        </p:spPr>
      </p:pic>
    </p:spTree>
    <p:extLst>
      <p:ext uri="{BB962C8B-B14F-4D97-AF65-F5344CB8AC3E}">
        <p14:creationId xmlns:p14="http://schemas.microsoft.com/office/powerpoint/2010/main" val="748082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04800" y="3276600"/>
            <a:ext cx="8534400" cy="2362200"/>
          </a:xfrm>
        </p:spPr>
        <p:txBody>
          <a:bodyPr/>
          <a:lstStyle/>
          <a:p>
            <a:r>
              <a:rPr lang="en-US" sz="3600" dirty="0" err="1"/>
              <a:t>ODOTcadd</a:t>
            </a:r>
            <a:r>
              <a:rPr lang="en-US" sz="3600" dirty="0"/>
              <a:t> Standards</a:t>
            </a:r>
            <a:br>
              <a:rPr lang="en-US" sz="3600" dirty="0"/>
            </a:br>
            <a:r>
              <a:rPr lang="en-US" sz="3600" dirty="0"/>
              <a:t>VBA Application Updates</a:t>
            </a:r>
            <a:br>
              <a:rPr lang="en-US" sz="1600" dirty="0"/>
            </a:br>
            <a:br>
              <a:rPr lang="en-US" sz="1600" dirty="0"/>
            </a:br>
            <a:r>
              <a:rPr lang="en-US" sz="2800" dirty="0">
                <a:solidFill>
                  <a:schemeClr val="tx1">
                    <a:lumMod val="75000"/>
                    <a:lumOff val="25000"/>
                  </a:schemeClr>
                </a:solidFill>
              </a:rPr>
              <a:t>Eric Thomas, CADD Consultant</a:t>
            </a:r>
            <a:br>
              <a:rPr lang="en-US" sz="3600" dirty="0">
                <a:solidFill>
                  <a:schemeClr val="tx1">
                    <a:lumMod val="75000"/>
                    <a:lumOff val="25000"/>
                  </a:schemeClr>
                </a:solidFill>
              </a:rPr>
            </a:br>
            <a:r>
              <a:rPr lang="en-US" sz="2000" dirty="0">
                <a:solidFill>
                  <a:schemeClr val="tx1">
                    <a:lumMod val="75000"/>
                    <a:lumOff val="25000"/>
                  </a:schemeClr>
                </a:solidFill>
              </a:rPr>
              <a:t>Office of CADD and Mapping Services</a:t>
            </a:r>
            <a:br>
              <a:rPr lang="en-US" sz="3600" dirty="0">
                <a:solidFill>
                  <a:srgbClr val="000000"/>
                </a:solidFill>
              </a:rPr>
            </a:br>
            <a:endParaRPr lang="en-US" sz="3600" dirty="0"/>
          </a:p>
        </p:txBody>
      </p:sp>
      <p:sp>
        <p:nvSpPr>
          <p:cNvPr id="2" name="Subtitle 1"/>
          <p:cNvSpPr>
            <a:spLocks noGrp="1"/>
          </p:cNvSpPr>
          <p:nvPr>
            <p:ph type="subTitle" idx="1"/>
          </p:nvPr>
        </p:nvSpPr>
        <p:spPr/>
        <p:txBody>
          <a:bodyPr/>
          <a:lstStyle/>
          <a:p>
            <a:pPr marL="0" indent="0">
              <a:buNone/>
            </a:pPr>
            <a:r>
              <a:rPr lang="en-US" dirty="0"/>
              <a:t>ODOT Consultant Meeting, March 3, 2015</a:t>
            </a:r>
          </a:p>
        </p:txBody>
      </p:sp>
    </p:spTree>
    <p:extLst>
      <p:ext uri="{BB962C8B-B14F-4D97-AF65-F5344CB8AC3E}">
        <p14:creationId xmlns:p14="http://schemas.microsoft.com/office/powerpoint/2010/main" val="36287944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Overview</a:t>
            </a:r>
          </a:p>
        </p:txBody>
      </p:sp>
      <p:sp>
        <p:nvSpPr>
          <p:cNvPr id="3" name="Content Placeholder 2"/>
          <p:cNvSpPr>
            <a:spLocks noGrp="1"/>
          </p:cNvSpPr>
          <p:nvPr>
            <p:ph idx="1"/>
          </p:nvPr>
        </p:nvSpPr>
        <p:spPr/>
        <p:txBody>
          <a:bodyPr/>
          <a:lstStyle/>
          <a:p>
            <a:r>
              <a:rPr lang="en-US" dirty="0"/>
              <a:t>This presentation will cover the following topics:</a:t>
            </a:r>
          </a:p>
          <a:p>
            <a:pPr lvl="1"/>
            <a:r>
              <a:rPr lang="en-US" dirty="0"/>
              <a:t>ODOT_Files.exe</a:t>
            </a:r>
          </a:p>
          <a:p>
            <a:pPr lvl="1"/>
            <a:r>
              <a:rPr lang="en-US" dirty="0"/>
              <a:t>Use of Multiple Sheet Models</a:t>
            </a:r>
          </a:p>
          <a:p>
            <a:pPr lvl="1"/>
            <a:r>
              <a:rPr lang="en-US" dirty="0"/>
              <a:t>Changes to Sheet Cells</a:t>
            </a:r>
          </a:p>
          <a:p>
            <a:pPr lvl="1"/>
            <a:r>
              <a:rPr lang="en-US" dirty="0"/>
              <a:t>Sheet Manager and XS Sheet Manager</a:t>
            </a:r>
          </a:p>
          <a:p>
            <a:pPr lvl="1"/>
            <a:r>
              <a:rPr lang="en-US" dirty="0"/>
              <a:t>Sheet Model Properties</a:t>
            </a:r>
          </a:p>
          <a:p>
            <a:pPr lvl="1"/>
            <a:r>
              <a:rPr lang="en-US" dirty="0"/>
              <a:t>Sheet Cross References</a:t>
            </a:r>
          </a:p>
          <a:p>
            <a:pPr lvl="1"/>
            <a:endParaRPr lang="en-US" dirty="0"/>
          </a:p>
          <a:p>
            <a:endParaRPr lang="en-US" dirty="0"/>
          </a:p>
        </p:txBody>
      </p:sp>
      <p:sp>
        <p:nvSpPr>
          <p:cNvPr id="4" name="Footer Placeholder 3"/>
          <p:cNvSpPr>
            <a:spLocks noGrp="1"/>
          </p:cNvSpPr>
          <p:nvPr>
            <p:ph type="ftr" sz="quarter" idx="3"/>
          </p:nvPr>
        </p:nvSpPr>
        <p:spPr/>
        <p:txBody>
          <a:bodyPr/>
          <a:lstStyle/>
          <a:p>
            <a:pPr>
              <a:defRPr/>
            </a:pPr>
            <a:r>
              <a:rPr lang="en-US">
                <a:solidFill>
                  <a:srgbClr val="000000"/>
                </a:solidFill>
              </a:rPr>
              <a:t>ODOTcadd: VBA Applicaiton Updates</a:t>
            </a:r>
            <a:endParaRPr lang="en-US" sz="1200" dirty="0">
              <a:solidFill>
                <a:srgbClr val="000000"/>
              </a:solidFill>
            </a:endParaRPr>
          </a:p>
        </p:txBody>
      </p:sp>
    </p:spTree>
    <p:extLst>
      <p:ext uri="{BB962C8B-B14F-4D97-AF65-F5344CB8AC3E}">
        <p14:creationId xmlns:p14="http://schemas.microsoft.com/office/powerpoint/2010/main" val="7180011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Jan 2015 </a:t>
            </a:r>
            <a:r>
              <a:rPr lang="en-US" dirty="0" err="1"/>
              <a:t>ODOTcadd</a:t>
            </a:r>
            <a:r>
              <a:rPr lang="en-US" dirty="0"/>
              <a:t> Release</a:t>
            </a:r>
          </a:p>
        </p:txBody>
      </p:sp>
      <p:sp>
        <p:nvSpPr>
          <p:cNvPr id="3" name="Content Placeholder 2"/>
          <p:cNvSpPr>
            <a:spLocks noGrp="1"/>
          </p:cNvSpPr>
          <p:nvPr>
            <p:ph idx="1"/>
          </p:nvPr>
        </p:nvSpPr>
        <p:spPr/>
        <p:txBody>
          <a:bodyPr/>
          <a:lstStyle/>
          <a:p>
            <a:r>
              <a:rPr lang="en-US" dirty="0"/>
              <a:t>New CADD Standards for use with MicroStation and GEOPAK SS3 (and beyond)</a:t>
            </a:r>
          </a:p>
          <a:p>
            <a:r>
              <a:rPr lang="en-US" dirty="0"/>
              <a:t>New Standards Folder:</a:t>
            </a:r>
          </a:p>
          <a:p>
            <a:pPr lvl="1"/>
            <a:r>
              <a:rPr lang="en-US" dirty="0"/>
              <a:t>\</a:t>
            </a:r>
            <a:r>
              <a:rPr lang="en-US" dirty="0" err="1"/>
              <a:t>ODOTcadd</a:t>
            </a:r>
            <a:r>
              <a:rPr lang="en-US" dirty="0"/>
              <a:t>\Standards</a:t>
            </a:r>
          </a:p>
          <a:p>
            <a:r>
              <a:rPr lang="en-US" dirty="0"/>
              <a:t>Current projects should be completed using \</a:t>
            </a:r>
            <a:r>
              <a:rPr lang="en-US" dirty="0" err="1"/>
              <a:t>ODOTstd</a:t>
            </a:r>
            <a:r>
              <a:rPr lang="en-US" dirty="0"/>
              <a:t>\V8istd</a:t>
            </a:r>
          </a:p>
        </p:txBody>
      </p:sp>
      <p:sp>
        <p:nvSpPr>
          <p:cNvPr id="4" name="Footer Placeholder 3"/>
          <p:cNvSpPr>
            <a:spLocks noGrp="1"/>
          </p:cNvSpPr>
          <p:nvPr>
            <p:ph type="ftr" sz="quarter" idx="3"/>
          </p:nvPr>
        </p:nvSpPr>
        <p:spPr/>
        <p:txBody>
          <a:bodyPr/>
          <a:lstStyle/>
          <a:p>
            <a:pPr>
              <a:defRPr/>
            </a:pPr>
            <a:r>
              <a:rPr lang="en-US">
                <a:solidFill>
                  <a:srgbClr val="000000"/>
                </a:solidFill>
              </a:rPr>
              <a:t>ODOTcadd: VBA Applicaiton Updates</a:t>
            </a:r>
            <a:endParaRPr lang="en-US" sz="1200" dirty="0">
              <a:solidFill>
                <a:srgbClr val="000000"/>
              </a:solidFill>
            </a:endParaRPr>
          </a:p>
        </p:txBody>
      </p:sp>
    </p:spTree>
    <p:extLst>
      <p:ext uri="{BB962C8B-B14F-4D97-AF65-F5344CB8AC3E}">
        <p14:creationId xmlns:p14="http://schemas.microsoft.com/office/powerpoint/2010/main" val="39286707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Jan 2015 </a:t>
            </a:r>
            <a:r>
              <a:rPr lang="en-US" dirty="0" err="1"/>
              <a:t>ODOTcadd</a:t>
            </a:r>
            <a:r>
              <a:rPr lang="en-US" dirty="0"/>
              <a:t> Release</a:t>
            </a:r>
          </a:p>
        </p:txBody>
      </p:sp>
      <p:sp>
        <p:nvSpPr>
          <p:cNvPr id="3" name="Content Placeholder 2"/>
          <p:cNvSpPr>
            <a:spLocks noGrp="1"/>
          </p:cNvSpPr>
          <p:nvPr>
            <p:ph idx="1"/>
          </p:nvPr>
        </p:nvSpPr>
        <p:spPr/>
        <p:txBody>
          <a:bodyPr/>
          <a:lstStyle/>
          <a:p>
            <a:r>
              <a:rPr lang="en-US" dirty="0"/>
              <a:t>The VBA applications covered today are relevant to new projects started with the </a:t>
            </a:r>
            <a:r>
              <a:rPr lang="en-US" dirty="0" err="1"/>
              <a:t>ODOTcadd</a:t>
            </a:r>
            <a:r>
              <a:rPr lang="en-US" dirty="0"/>
              <a:t> Standards</a:t>
            </a:r>
          </a:p>
        </p:txBody>
      </p:sp>
      <p:sp>
        <p:nvSpPr>
          <p:cNvPr id="4" name="Footer Placeholder 3"/>
          <p:cNvSpPr>
            <a:spLocks noGrp="1"/>
          </p:cNvSpPr>
          <p:nvPr>
            <p:ph type="ftr" sz="quarter" idx="3"/>
          </p:nvPr>
        </p:nvSpPr>
        <p:spPr/>
        <p:txBody>
          <a:bodyPr/>
          <a:lstStyle/>
          <a:p>
            <a:pPr>
              <a:defRPr/>
            </a:pPr>
            <a:r>
              <a:rPr lang="en-US">
                <a:solidFill>
                  <a:srgbClr val="000000"/>
                </a:solidFill>
              </a:rPr>
              <a:t>ODOTcadd: VBA Applicaiton Updates</a:t>
            </a:r>
            <a:endParaRPr lang="en-US" sz="1200" dirty="0">
              <a:solidFill>
                <a:srgbClr val="000000"/>
              </a:solidFill>
            </a:endParaRPr>
          </a:p>
        </p:txBody>
      </p:sp>
    </p:spTree>
    <p:extLst>
      <p:ext uri="{BB962C8B-B14F-4D97-AF65-F5344CB8AC3E}">
        <p14:creationId xmlns:p14="http://schemas.microsoft.com/office/powerpoint/2010/main" val="10601645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ODOT_Files.mvba</a:t>
            </a:r>
            <a:endParaRPr lang="en-US" dirty="0"/>
          </a:p>
        </p:txBody>
      </p:sp>
      <p:sp>
        <p:nvSpPr>
          <p:cNvPr id="3" name="Content Placeholder 2"/>
          <p:cNvSpPr>
            <a:spLocks noGrp="1"/>
          </p:cNvSpPr>
          <p:nvPr>
            <p:ph idx="1"/>
          </p:nvPr>
        </p:nvSpPr>
        <p:spPr/>
        <p:txBody>
          <a:bodyPr/>
          <a:lstStyle/>
          <a:p>
            <a:r>
              <a:rPr lang="en-US" dirty="0"/>
              <a:t>Revised for </a:t>
            </a:r>
            <a:r>
              <a:rPr lang="en-US" dirty="0" err="1"/>
              <a:t>ODOTcadd</a:t>
            </a:r>
            <a:r>
              <a:rPr lang="en-US" dirty="0"/>
              <a:t> Standards</a:t>
            </a:r>
          </a:p>
          <a:p>
            <a:pPr lvl="1"/>
            <a:r>
              <a:rPr lang="en-US" dirty="0"/>
              <a:t>Uses the new folder structure</a:t>
            </a:r>
          </a:p>
          <a:p>
            <a:pPr lvl="1"/>
            <a:r>
              <a:rPr lang="en-US" dirty="0"/>
              <a:t>Uses the new file names</a:t>
            </a:r>
          </a:p>
          <a:p>
            <a:pPr lvl="1"/>
            <a:r>
              <a:rPr lang="en-US" dirty="0"/>
              <a:t>Allows creation of multiple sheet models</a:t>
            </a:r>
          </a:p>
          <a:p>
            <a:pPr lvl="1"/>
            <a:r>
              <a:rPr lang="en-US" dirty="0"/>
              <a:t>Added more sheet cell types</a:t>
            </a:r>
          </a:p>
          <a:p>
            <a:pPr lvl="1"/>
            <a:r>
              <a:rPr lang="en-US" dirty="0"/>
              <a:t>Uses the </a:t>
            </a:r>
            <a:r>
              <a:rPr lang="en-US" i="1" dirty="0">
                <a:solidFill>
                  <a:srgbClr val="002060"/>
                </a:solidFill>
              </a:rPr>
              <a:t>_USTN_PROJECTDATA </a:t>
            </a:r>
            <a:r>
              <a:rPr lang="en-US" dirty="0"/>
              <a:t>variable</a:t>
            </a:r>
          </a:p>
          <a:p>
            <a:pPr lvl="1"/>
            <a:r>
              <a:rPr lang="en-US" dirty="0"/>
              <a:t>Uses the </a:t>
            </a:r>
            <a:r>
              <a:rPr lang="en-US" i="1" dirty="0">
                <a:solidFill>
                  <a:srgbClr val="002060"/>
                </a:solidFill>
              </a:rPr>
              <a:t>ODOT_PID</a:t>
            </a:r>
            <a:r>
              <a:rPr lang="en-US" dirty="0"/>
              <a:t> variable</a:t>
            </a:r>
          </a:p>
        </p:txBody>
      </p:sp>
      <p:sp>
        <p:nvSpPr>
          <p:cNvPr id="4" name="Footer Placeholder 3"/>
          <p:cNvSpPr>
            <a:spLocks noGrp="1"/>
          </p:cNvSpPr>
          <p:nvPr>
            <p:ph type="ftr" sz="quarter" idx="3"/>
          </p:nvPr>
        </p:nvSpPr>
        <p:spPr/>
        <p:txBody>
          <a:bodyPr/>
          <a:lstStyle/>
          <a:p>
            <a:pPr>
              <a:defRPr/>
            </a:pPr>
            <a:r>
              <a:rPr lang="en-US">
                <a:solidFill>
                  <a:srgbClr val="000000"/>
                </a:solidFill>
              </a:rPr>
              <a:t>ODOTcadd: VBA Applicaiton Updates</a:t>
            </a:r>
            <a:endParaRPr lang="en-US" sz="1200" dirty="0">
              <a:solidFill>
                <a:srgbClr val="000000"/>
              </a:solidFill>
            </a:endParaRPr>
          </a:p>
        </p:txBody>
      </p:sp>
    </p:spTree>
    <p:extLst>
      <p:ext uri="{BB962C8B-B14F-4D97-AF65-F5344CB8AC3E}">
        <p14:creationId xmlns:p14="http://schemas.microsoft.com/office/powerpoint/2010/main" val="32707968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ODOT_Files.mvba</a:t>
            </a:r>
            <a:endParaRPr lang="en-US" dirty="0"/>
          </a:p>
        </p:txBody>
      </p:sp>
      <p:sp>
        <p:nvSpPr>
          <p:cNvPr id="3" name="Content Placeholder 2"/>
          <p:cNvSpPr>
            <a:spLocks noGrp="1"/>
          </p:cNvSpPr>
          <p:nvPr>
            <p:ph idx="1"/>
          </p:nvPr>
        </p:nvSpPr>
        <p:spPr/>
        <p:txBody>
          <a:bodyPr/>
          <a:lstStyle/>
          <a:p>
            <a:r>
              <a:rPr lang="en-US" dirty="0"/>
              <a:t>Access from the MicroStation Pull-Down Menu:</a:t>
            </a:r>
          </a:p>
          <a:p>
            <a:pPr marL="457200" lvl="1" indent="0">
              <a:buNone/>
            </a:pPr>
            <a:r>
              <a:rPr lang="en-US" sz="2400" dirty="0"/>
              <a:t>	ODOT &gt; File Management &gt; Create Design Files</a:t>
            </a:r>
          </a:p>
        </p:txBody>
      </p:sp>
      <p:sp>
        <p:nvSpPr>
          <p:cNvPr id="4" name="Footer Placeholder 3"/>
          <p:cNvSpPr>
            <a:spLocks noGrp="1"/>
          </p:cNvSpPr>
          <p:nvPr>
            <p:ph type="ftr" sz="quarter" idx="3"/>
          </p:nvPr>
        </p:nvSpPr>
        <p:spPr/>
        <p:txBody>
          <a:bodyPr/>
          <a:lstStyle/>
          <a:p>
            <a:pPr>
              <a:defRPr/>
            </a:pPr>
            <a:r>
              <a:rPr lang="en-US">
                <a:solidFill>
                  <a:srgbClr val="000000"/>
                </a:solidFill>
              </a:rPr>
              <a:t>ODOTcadd: VBA Applicaiton Updates</a:t>
            </a:r>
            <a:endParaRPr lang="en-US" sz="1200" dirty="0">
              <a:solidFill>
                <a:srgbClr val="000000"/>
              </a:solidFill>
            </a:endParaRPr>
          </a:p>
        </p:txBody>
      </p:sp>
    </p:spTree>
    <p:extLst>
      <p:ext uri="{BB962C8B-B14F-4D97-AF65-F5344CB8AC3E}">
        <p14:creationId xmlns:p14="http://schemas.microsoft.com/office/powerpoint/2010/main" val="42438465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304800"/>
            <a:ext cx="8364382" cy="5504071"/>
          </a:xfrm>
        </p:spPr>
      </p:pic>
      <p:sp>
        <p:nvSpPr>
          <p:cNvPr id="4" name="Footer Placeholder 3"/>
          <p:cNvSpPr>
            <a:spLocks noGrp="1"/>
          </p:cNvSpPr>
          <p:nvPr>
            <p:ph type="ftr" sz="quarter" idx="3"/>
          </p:nvPr>
        </p:nvSpPr>
        <p:spPr/>
        <p:txBody>
          <a:bodyPr/>
          <a:lstStyle/>
          <a:p>
            <a:pPr>
              <a:defRPr/>
            </a:pPr>
            <a:r>
              <a:rPr lang="en-US">
                <a:solidFill>
                  <a:srgbClr val="000000"/>
                </a:solidFill>
              </a:rPr>
              <a:t>ODOTcadd: VBA Applicaiton Updates</a:t>
            </a:r>
            <a:endParaRPr lang="en-US" sz="1200" dirty="0">
              <a:solidFill>
                <a:srgbClr val="000000"/>
              </a:solidFill>
            </a:endParaRPr>
          </a:p>
        </p:txBody>
      </p:sp>
    </p:spTree>
    <p:extLst>
      <p:ext uri="{BB962C8B-B14F-4D97-AF65-F5344CB8AC3E}">
        <p14:creationId xmlns:p14="http://schemas.microsoft.com/office/powerpoint/2010/main" val="815523431"/>
      </p:ext>
    </p:extLst>
  </p:cSld>
  <p:clrMapOvr>
    <a:masterClrMapping/>
  </p:clrMapOvr>
</p:sld>
</file>

<file path=ppt/theme/theme1.xml><?xml version="1.0" encoding="utf-8"?>
<a:theme xmlns:a="http://schemas.openxmlformats.org/drawingml/2006/main" name="ODOT Master - Business Card Look">
  <a:themeElements>
    <a:clrScheme name="Custom 1">
      <a:dk1>
        <a:srgbClr val="000000"/>
      </a:dk1>
      <a:lt1>
        <a:sysClr val="window" lastClr="FFFFFF"/>
      </a:lt1>
      <a:dk2>
        <a:srgbClr val="009969"/>
      </a:dk2>
      <a:lt2>
        <a:srgbClr val="D6D2C4"/>
      </a:lt2>
      <a:accent1>
        <a:srgbClr val="1F2A44"/>
      </a:accent1>
      <a:accent2>
        <a:srgbClr val="00B5E2"/>
      </a:accent2>
      <a:accent3>
        <a:srgbClr val="DC582A"/>
      </a:accent3>
      <a:accent4>
        <a:srgbClr val="9E2A2B"/>
      </a:accent4>
      <a:accent5>
        <a:srgbClr val="D7C826"/>
      </a:accent5>
      <a:accent6>
        <a:srgbClr val="F68D2E"/>
      </a:accent6>
      <a:hlink>
        <a:srgbClr val="40BAC8"/>
      </a:hlink>
      <a:folHlink>
        <a:srgbClr val="152F5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3F77519A-7782-49B3-B061-858A0E69CCEF}" vid="{A7B8361D-DDEE-4CCE-9D07-1DBBD9723A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Topic xmlns="f78f6485-d866-47f2-8ebc-7a2b1bdbd3a3">PRESENTATIONS</Topic>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8E279CDA86804FBDAAEE66E36F0FB0" ma:contentTypeVersion="1" ma:contentTypeDescription="Create a new document." ma:contentTypeScope="" ma:versionID="43202aa8ff8312f36ee1aed502b024b7">
  <xsd:schema xmlns:xsd="http://www.w3.org/2001/XMLSchema" xmlns:xs="http://www.w3.org/2001/XMLSchema" xmlns:p="http://schemas.microsoft.com/office/2006/metadata/properties" xmlns:ns2="f78f6485-d866-47f2-8ebc-7a2b1bdbd3a3" targetNamespace="http://schemas.microsoft.com/office/2006/metadata/properties" ma:root="true" ma:fieldsID="097235a341eeb17de0cae88af07512ad" ns2:_="">
    <xsd:import namespace="f78f6485-d866-47f2-8ebc-7a2b1bdbd3a3"/>
    <xsd:element name="properties">
      <xsd:complexType>
        <xsd:sequence>
          <xsd:element name="documentManagement">
            <xsd:complexType>
              <xsd:all>
                <xsd:element ref="ns2:Topi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8f6485-d866-47f2-8ebc-7a2b1bdbd3a3" elementFormDefault="qualified">
    <xsd:import namespace="http://schemas.microsoft.com/office/2006/documentManagement/types"/>
    <xsd:import namespace="http://schemas.microsoft.com/office/infopath/2007/PartnerControls"/>
    <xsd:element name="Topic" ma:index="8" nillable="true" ma:displayName="Topic" ma:format="Dropdown" ma:internalName="Topic">
      <xsd:simpleType>
        <xsd:union memberTypes="dms:Text">
          <xsd:simpleType>
            <xsd:restriction base="dms:Choice">
              <xsd:enumeration value="CALENDARS"/>
              <xsd:enumeration value="OFFER LETTERS"/>
              <xsd:enumeration value="PRESENTATIONS"/>
              <xsd:enumeration value="MISCELLANEOUS"/>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BC61EB-F99C-416A-973D-C4819452716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f78f6485-d866-47f2-8ebc-7a2b1bdbd3a3"/>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BC1191A9-0F67-4A7E-B545-5B62BDB921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8f6485-d866-47f2-8ebc-7a2b1bdbd3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74D340-8406-4DD4-A627-F9B13BC4C1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ODOT-Template-4by3</Template>
  <TotalTime>10</TotalTime>
  <Words>6042</Words>
  <Application>Microsoft Office PowerPoint</Application>
  <PresentationFormat>On-screen Show (4:3)</PresentationFormat>
  <Paragraphs>899</Paragraphs>
  <Slides>121</Slides>
  <Notes>62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121</vt:i4>
      </vt:variant>
    </vt:vector>
  </HeadingPairs>
  <TitlesOfParts>
    <vt:vector size="133" baseType="lpstr">
      <vt:lpstr>Arial</vt:lpstr>
      <vt:lpstr>Arial Black</vt:lpstr>
      <vt:lpstr>Arial Narrow</vt:lpstr>
      <vt:lpstr>Calibri</vt:lpstr>
      <vt:lpstr>Copperplate Gothic Bold</vt:lpstr>
      <vt:lpstr>Courier New</vt:lpstr>
      <vt:lpstr>Georgia</vt:lpstr>
      <vt:lpstr>Segoe UI</vt:lpstr>
      <vt:lpstr>Times New Roman</vt:lpstr>
      <vt:lpstr>Trebuchet MS</vt:lpstr>
      <vt:lpstr>Verdana</vt:lpstr>
      <vt:lpstr>ODOT Master - Business Card Look</vt:lpstr>
      <vt:lpstr>CADD Services Consultant Users Group March 3rd, 2015</vt:lpstr>
      <vt:lpstr>Agenda for Today</vt:lpstr>
      <vt:lpstr>Agenda for Today</vt:lpstr>
      <vt:lpstr>Agenda for Today</vt:lpstr>
      <vt:lpstr>Introduction of Staff Members</vt:lpstr>
      <vt:lpstr>Introduction of Staff Members</vt:lpstr>
      <vt:lpstr>Introduction of Staff Members</vt:lpstr>
      <vt:lpstr>Introduction of Staff Members</vt:lpstr>
      <vt:lpstr>Office of CADD and Mapping Initiatives</vt:lpstr>
      <vt:lpstr>Bentley Civil V8i SELECTseries 4 </vt:lpstr>
      <vt:lpstr>V8i SELECTseries 2, 3, and 4?</vt:lpstr>
      <vt:lpstr>Upcoming Bentley Civil Releases</vt:lpstr>
      <vt:lpstr>V8i SELECTseries 4</vt:lpstr>
      <vt:lpstr>Why V8i SELECTseries 4?</vt:lpstr>
      <vt:lpstr>New Features/Tools</vt:lpstr>
      <vt:lpstr>New Features/Tools</vt:lpstr>
      <vt:lpstr>New Features/Tools</vt:lpstr>
      <vt:lpstr>New Features/Tools</vt:lpstr>
      <vt:lpstr>New Features/Tools</vt:lpstr>
      <vt:lpstr>New Features/Tools</vt:lpstr>
      <vt:lpstr>New Features/Tools</vt:lpstr>
      <vt:lpstr>New Features/Tools</vt:lpstr>
      <vt:lpstr>New Features/Tools</vt:lpstr>
      <vt:lpstr>Relevant Fixes</vt:lpstr>
      <vt:lpstr>SUE - New Features/Tools</vt:lpstr>
      <vt:lpstr>SUE - New Features/Tools</vt:lpstr>
      <vt:lpstr>V8i SELECTseries 4 Bentley Civil Workspace</vt:lpstr>
      <vt:lpstr>V8i SELECTseries 4 Bentley Civil Workspace</vt:lpstr>
      <vt:lpstr>V8i SELECTseries 4 Bentley Civil Workspace</vt:lpstr>
      <vt:lpstr>V8i SELECTseries 4 Bentley Civil Workspace</vt:lpstr>
      <vt:lpstr>V8i SELECTseries 4 Bentley Civil Workspace</vt:lpstr>
      <vt:lpstr>Model Interoperability</vt:lpstr>
      <vt:lpstr>Model Interoperability in V8i SELECTseries 3</vt:lpstr>
      <vt:lpstr>OpenRoads Technology</vt:lpstr>
      <vt:lpstr>Model Interoperability in V8i SELECTseries 3</vt:lpstr>
      <vt:lpstr>Model Interoperability in V8i SELECTseries 4</vt:lpstr>
      <vt:lpstr>Why are Integrated Civil i-Model’s a better option?</vt:lpstr>
      <vt:lpstr>Where can it be used?</vt:lpstr>
      <vt:lpstr>What’s the difference?</vt:lpstr>
      <vt:lpstr>What’s the difference?</vt:lpstr>
      <vt:lpstr>Object Model Change</vt:lpstr>
      <vt:lpstr>New Configuration Variables</vt:lpstr>
      <vt:lpstr>FAQ</vt:lpstr>
      <vt:lpstr>FAQ</vt:lpstr>
      <vt:lpstr>FAQ</vt:lpstr>
      <vt:lpstr>FAQ</vt:lpstr>
      <vt:lpstr>FAQ</vt:lpstr>
      <vt:lpstr>FAQ</vt:lpstr>
      <vt:lpstr>FAQ</vt:lpstr>
      <vt:lpstr>Install Combinations</vt:lpstr>
      <vt:lpstr>Thank You!</vt:lpstr>
      <vt:lpstr>ODOTcadd Standards: Configuration Mark McCloud, CADD and Mapping Services</vt:lpstr>
      <vt:lpstr>ODOTcadd Standards: Configuration</vt:lpstr>
      <vt:lpstr>ODOTcadd Standards: Configuration</vt:lpstr>
      <vt:lpstr>ODOTcadd Standards: Configuration</vt:lpstr>
      <vt:lpstr>ODOTcadd Standards: Configuration</vt:lpstr>
      <vt:lpstr>ODOTcadd Standards: Configuration</vt:lpstr>
      <vt:lpstr>ODOTcadd Standards: Configuration</vt:lpstr>
      <vt:lpstr>ODOTcadd Standards Project Management Applications  Eric Thomas, CADD Consultant Office of CADD and Mapping Services </vt:lpstr>
      <vt:lpstr>Presentation Overview</vt:lpstr>
      <vt:lpstr>Detour…</vt:lpstr>
      <vt:lpstr>Jan 2015 ODOTcadd Release</vt:lpstr>
      <vt:lpstr>Jan 2015 ODOTcadd Release</vt:lpstr>
      <vt:lpstr>Jan 2015 ODOTcadd Release</vt:lpstr>
      <vt:lpstr>Project Folder Structure</vt:lpstr>
      <vt:lpstr>Project Folder Structure</vt:lpstr>
      <vt:lpstr>Project Folder Structure</vt:lpstr>
      <vt:lpstr>Project Folder Structure</vt:lpstr>
      <vt:lpstr>Project Folder Structure</vt:lpstr>
      <vt:lpstr>Project Folder Structure</vt:lpstr>
      <vt:lpstr>Project Folder Structure</vt:lpstr>
      <vt:lpstr>Project Folder Structure</vt:lpstr>
      <vt:lpstr>Design File Names</vt:lpstr>
      <vt:lpstr>Design File Names</vt:lpstr>
      <vt:lpstr>PCF FIles</vt:lpstr>
      <vt:lpstr>PCF Files</vt:lpstr>
      <vt:lpstr>PCF Files</vt:lpstr>
      <vt:lpstr>PCF Files</vt:lpstr>
      <vt:lpstr>PowerPoint Presentation</vt:lpstr>
      <vt:lpstr>Geographic Coordinate Systems</vt:lpstr>
      <vt:lpstr>Geographic Coordinate Systems</vt:lpstr>
      <vt:lpstr>Geographic Coordinate Systems</vt:lpstr>
      <vt:lpstr>Geographic Coordinate Systems</vt:lpstr>
      <vt:lpstr>Geographic Coordinate Systems</vt:lpstr>
      <vt:lpstr>Geographic Coordinate Systems</vt:lpstr>
      <vt:lpstr>Geographic Coordinate Systems</vt:lpstr>
      <vt:lpstr>Geographic Coordinate Systems</vt:lpstr>
      <vt:lpstr>Change PID Number</vt:lpstr>
      <vt:lpstr>Change PID Number</vt:lpstr>
      <vt:lpstr>Change PID Number</vt:lpstr>
      <vt:lpstr>Change PID Number</vt:lpstr>
      <vt:lpstr>Contact Info</vt:lpstr>
      <vt:lpstr>ODOTcadd Standards VBA Application Updates  Eric Thomas, CADD Consultant Office of CADD and Mapping Services </vt:lpstr>
      <vt:lpstr>Presentation Overview</vt:lpstr>
      <vt:lpstr>Jan 2015 ODOTcadd Release</vt:lpstr>
      <vt:lpstr>Jan 2015 ODOTcadd Release</vt:lpstr>
      <vt:lpstr>ODOT_Files.mvba</vt:lpstr>
      <vt:lpstr>ODOT_Files.mvba</vt:lpstr>
      <vt:lpstr>PowerPoint Presentation</vt:lpstr>
      <vt:lpstr>ODOT_Sheets.Cel</vt:lpstr>
      <vt:lpstr>ODOT_Sheets.cel</vt:lpstr>
      <vt:lpstr>Sheet Manager Apps</vt:lpstr>
      <vt:lpstr>Sheet Manager Apps</vt:lpstr>
      <vt:lpstr>Sheet Manager Apps</vt:lpstr>
      <vt:lpstr>Sheet Manager Apps</vt:lpstr>
      <vt:lpstr>PowerPoint Presentation</vt:lpstr>
      <vt:lpstr>PowerPoint Presentation</vt:lpstr>
      <vt:lpstr>Sheet Model Properties</vt:lpstr>
      <vt:lpstr>Sheet Model Properties</vt:lpstr>
      <vt:lpstr>Sheet Cross References</vt:lpstr>
      <vt:lpstr>Sheet Cross References</vt:lpstr>
      <vt:lpstr>Contact Info</vt:lpstr>
      <vt:lpstr>Every Day Counts Initiative for 3D Engineered Models Mark McCloud, CADD and Mapping Services</vt:lpstr>
      <vt:lpstr>FHWA Every Day Counts Initiative for 3D Engineered Models Develop tools and workflows in CADD to create 3D engineering models to be used with automated machine guidance (AMG), for use in earthmoving equipment.</vt:lpstr>
      <vt:lpstr>EDC Initiative for 3D Engineered Models</vt:lpstr>
      <vt:lpstr>EDC Initiative for 3D Engineered Models</vt:lpstr>
      <vt:lpstr>EDC Initiative for 3D Engineered Models</vt:lpstr>
      <vt:lpstr>EDC Initiative for 3D Engineered Models</vt:lpstr>
      <vt:lpstr>EDC Initiative for 3D Engineered Models</vt:lpstr>
      <vt:lpstr>EDC Initiative for 3D Engineered Models</vt:lpstr>
      <vt:lpstr>Questions and Answers</vt:lpstr>
    </vt:vector>
  </TitlesOfParts>
  <Company>Ohio Dept.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CADD Services Consultant Users Group March 3rd, 2015</dc:title>
  <dc:creator>Young, Jonathan</dc:creator>
  <cp:lastModifiedBy>Young, Jonathan</cp:lastModifiedBy>
  <cp:revision>2</cp:revision>
  <cp:lastPrinted>2017-01-30T16:29:08Z</cp:lastPrinted>
  <dcterms:created xsi:type="dcterms:W3CDTF">2017-10-26T14:10:52Z</dcterms:created>
  <dcterms:modified xsi:type="dcterms:W3CDTF">2017-10-26T14:54:28Z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0x010100108E279CDA86804FBDAAEE66E36F0FB0</vt:lpwstr>
  </property>
  <property fmtid="{D5CDD505-2E9C-101B-9397-08002B2CF9AE}" pid="3" name="Thumb">
    <vt:lpwstr>http://portal.dot.state.oh.us/Divisions/Communications/images1/PowerPoint.gifODOT Powerpoint Template as of February 3, 2009</vt:lpwstr>
  </property>
  <property fmtid="{D5CDD505-2E9C-101B-9397-08002B2CF9AE}" pid="4" name="Order">
    <vt:r8>3700</vt:r8>
  </property>
  <property fmtid="{D5CDD505-2E9C-101B-9397-08002B2CF9AE}" pid="5" name="PublishingRollupImage">
    <vt:lpwstr>&lt;img alt="PowerPoint" border="0" src="/Divisions/Communications/images1/PowerPoint.gif" style="BORDER: 0px solid; "&gt;</vt:lpwstr>
  </property>
  <property fmtid="{D5CDD505-2E9C-101B-9397-08002B2CF9AE}" pid="6" name="Images">
    <vt:lpwstr>Documents</vt:lpwstr>
  </property>
  <property fmtid="{D5CDD505-2E9C-101B-9397-08002B2CF9AE}" pid="7" name="vti_description">
    <vt:lpwstr/>
  </property>
</Properties>
</file>