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2" r:id="rId2"/>
  </p:sldMasterIdLst>
  <p:notesMasterIdLst>
    <p:notesMasterId r:id="rId170"/>
  </p:notesMasterIdLst>
  <p:sldIdLst>
    <p:sldId id="256" r:id="rId3"/>
    <p:sldId id="264" r:id="rId4"/>
    <p:sldId id="265" r:id="rId5"/>
    <p:sldId id="266" r:id="rId6"/>
    <p:sldId id="461" r:id="rId7"/>
    <p:sldId id="460" r:id="rId8"/>
    <p:sldId id="453" r:id="rId9"/>
    <p:sldId id="454" r:id="rId10"/>
    <p:sldId id="455" r:id="rId11"/>
    <p:sldId id="456" r:id="rId12"/>
    <p:sldId id="290" r:id="rId13"/>
    <p:sldId id="291" r:id="rId14"/>
    <p:sldId id="292" r:id="rId15"/>
    <p:sldId id="293" r:id="rId16"/>
    <p:sldId id="294" r:id="rId17"/>
    <p:sldId id="457" r:id="rId18"/>
    <p:sldId id="306" r:id="rId19"/>
    <p:sldId id="307" r:id="rId20"/>
    <p:sldId id="308" r:id="rId21"/>
    <p:sldId id="299" r:id="rId22"/>
    <p:sldId id="462" r:id="rId23"/>
    <p:sldId id="463" r:id="rId24"/>
    <p:sldId id="464" r:id="rId25"/>
    <p:sldId id="465" r:id="rId26"/>
    <p:sldId id="466" r:id="rId27"/>
    <p:sldId id="467" r:id="rId28"/>
    <p:sldId id="468" r:id="rId29"/>
    <p:sldId id="275" r:id="rId30"/>
    <p:sldId id="271" r:id="rId31"/>
    <p:sldId id="276" r:id="rId32"/>
    <p:sldId id="277" r:id="rId33"/>
    <p:sldId id="257" r:id="rId34"/>
    <p:sldId id="278" r:id="rId35"/>
    <p:sldId id="444" r:id="rId36"/>
    <p:sldId id="280" r:id="rId37"/>
    <p:sldId id="445" r:id="rId38"/>
    <p:sldId id="446" r:id="rId39"/>
    <p:sldId id="261" r:id="rId40"/>
    <p:sldId id="258" r:id="rId41"/>
    <p:sldId id="268" r:id="rId42"/>
    <p:sldId id="447" r:id="rId43"/>
    <p:sldId id="272" r:id="rId44"/>
    <p:sldId id="273" r:id="rId45"/>
    <p:sldId id="274" r:id="rId46"/>
    <p:sldId id="448" r:id="rId47"/>
    <p:sldId id="449" r:id="rId48"/>
    <p:sldId id="450" r:id="rId49"/>
    <p:sldId id="270" r:id="rId50"/>
    <p:sldId id="451" r:id="rId51"/>
    <p:sldId id="452" r:id="rId52"/>
    <p:sldId id="269" r:id="rId53"/>
    <p:sldId id="396" r:id="rId54"/>
    <p:sldId id="397" r:id="rId55"/>
    <p:sldId id="398" r:id="rId56"/>
    <p:sldId id="404" r:id="rId57"/>
    <p:sldId id="405" r:id="rId58"/>
    <p:sldId id="423" r:id="rId59"/>
    <p:sldId id="425" r:id="rId60"/>
    <p:sldId id="424" r:id="rId61"/>
    <p:sldId id="427" r:id="rId62"/>
    <p:sldId id="428" r:id="rId63"/>
    <p:sldId id="430" r:id="rId64"/>
    <p:sldId id="426" r:id="rId65"/>
    <p:sldId id="429" r:id="rId66"/>
    <p:sldId id="410" r:id="rId67"/>
    <p:sldId id="431" r:id="rId68"/>
    <p:sldId id="432" r:id="rId69"/>
    <p:sldId id="433" r:id="rId70"/>
    <p:sldId id="435" r:id="rId71"/>
    <p:sldId id="436" r:id="rId72"/>
    <p:sldId id="437" r:id="rId73"/>
    <p:sldId id="438" r:id="rId74"/>
    <p:sldId id="439" r:id="rId75"/>
    <p:sldId id="482" r:id="rId76"/>
    <p:sldId id="483" r:id="rId77"/>
    <p:sldId id="440" r:id="rId78"/>
    <p:sldId id="441" r:id="rId79"/>
    <p:sldId id="443" r:id="rId80"/>
    <p:sldId id="442" r:id="rId81"/>
    <p:sldId id="407" r:id="rId82"/>
    <p:sldId id="469" r:id="rId83"/>
    <p:sldId id="478" r:id="rId84"/>
    <p:sldId id="479" r:id="rId85"/>
    <p:sldId id="470" r:id="rId86"/>
    <p:sldId id="471" r:id="rId87"/>
    <p:sldId id="472" r:id="rId88"/>
    <p:sldId id="473" r:id="rId89"/>
    <p:sldId id="474" r:id="rId90"/>
    <p:sldId id="475" r:id="rId91"/>
    <p:sldId id="476" r:id="rId92"/>
    <p:sldId id="480" r:id="rId93"/>
    <p:sldId id="477" r:id="rId94"/>
    <p:sldId id="481" r:id="rId95"/>
    <p:sldId id="484" r:id="rId96"/>
    <p:sldId id="485" r:id="rId97"/>
    <p:sldId id="487" r:id="rId98"/>
    <p:sldId id="488" r:id="rId99"/>
    <p:sldId id="489" r:id="rId100"/>
    <p:sldId id="490" r:id="rId101"/>
    <p:sldId id="491" r:id="rId102"/>
    <p:sldId id="492" r:id="rId103"/>
    <p:sldId id="493" r:id="rId104"/>
    <p:sldId id="458" r:id="rId105"/>
    <p:sldId id="459" r:id="rId106"/>
    <p:sldId id="494" r:id="rId107"/>
    <p:sldId id="495" r:id="rId108"/>
    <p:sldId id="496" r:id="rId109"/>
    <p:sldId id="497" r:id="rId110"/>
    <p:sldId id="562" r:id="rId111"/>
    <p:sldId id="499" r:id="rId112"/>
    <p:sldId id="500" r:id="rId113"/>
    <p:sldId id="501" r:id="rId114"/>
    <p:sldId id="502" r:id="rId115"/>
    <p:sldId id="503" r:id="rId116"/>
    <p:sldId id="395" r:id="rId117"/>
    <p:sldId id="504" r:id="rId118"/>
    <p:sldId id="505" r:id="rId119"/>
    <p:sldId id="506" r:id="rId120"/>
    <p:sldId id="507" r:id="rId121"/>
    <p:sldId id="508" r:id="rId122"/>
    <p:sldId id="509" r:id="rId123"/>
    <p:sldId id="510" r:id="rId124"/>
    <p:sldId id="511" r:id="rId125"/>
    <p:sldId id="512" r:id="rId126"/>
    <p:sldId id="513" r:id="rId127"/>
    <p:sldId id="514" r:id="rId128"/>
    <p:sldId id="515" r:id="rId129"/>
    <p:sldId id="516" r:id="rId130"/>
    <p:sldId id="517" r:id="rId131"/>
    <p:sldId id="518" r:id="rId132"/>
    <p:sldId id="519" r:id="rId133"/>
    <p:sldId id="520" r:id="rId134"/>
    <p:sldId id="521" r:id="rId135"/>
    <p:sldId id="552" r:id="rId136"/>
    <p:sldId id="553" r:id="rId137"/>
    <p:sldId id="554" r:id="rId138"/>
    <p:sldId id="555" r:id="rId139"/>
    <p:sldId id="556" r:id="rId140"/>
    <p:sldId id="557" r:id="rId141"/>
    <p:sldId id="558" r:id="rId142"/>
    <p:sldId id="559" r:id="rId143"/>
    <p:sldId id="560" r:id="rId144"/>
    <p:sldId id="522" r:id="rId145"/>
    <p:sldId id="561" r:id="rId146"/>
    <p:sldId id="530" r:id="rId147"/>
    <p:sldId id="533" r:id="rId148"/>
    <p:sldId id="531" r:id="rId149"/>
    <p:sldId id="532" r:id="rId150"/>
    <p:sldId id="534" r:id="rId151"/>
    <p:sldId id="535" r:id="rId152"/>
    <p:sldId id="536" r:id="rId153"/>
    <p:sldId id="538" r:id="rId154"/>
    <p:sldId id="539" r:id="rId155"/>
    <p:sldId id="540" r:id="rId156"/>
    <p:sldId id="541" r:id="rId157"/>
    <p:sldId id="542" r:id="rId158"/>
    <p:sldId id="543" r:id="rId159"/>
    <p:sldId id="544" r:id="rId160"/>
    <p:sldId id="545" r:id="rId161"/>
    <p:sldId id="546" r:id="rId162"/>
    <p:sldId id="547" r:id="rId163"/>
    <p:sldId id="548" r:id="rId164"/>
    <p:sldId id="549" r:id="rId165"/>
    <p:sldId id="550" r:id="rId166"/>
    <p:sldId id="551" r:id="rId167"/>
    <p:sldId id="523" r:id="rId168"/>
    <p:sldId id="263" r:id="rId1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sbjE+KnwstxUuQQl6nckNg==" hashData="hObBtWEjcy+kfCp4bWRZ4bOEeLCxQXgBWuFUWeimaEH/vYbeuneBCzQg52acSIR0W/gkbSSCtsofhMmPfhn5yw=="/>
  <p:extLst>
    <p:ext uri="{521415D9-36F7-43E2-AB2F-B90AF26B5E84}">
      <p14:sectionLst xmlns:p14="http://schemas.microsoft.com/office/powerpoint/2010/main">
        <p14:section name="Intro" id="{2358FBC6-C91E-4369-B90F-B2542CA6D419}">
          <p14:sldIdLst>
            <p14:sldId id="256"/>
            <p14:sldId id="264"/>
          </p14:sldIdLst>
        </p14:section>
        <p14:section name="Welcome &amp; Updates" id="{D5ED8C3C-959C-4134-B622-B9FA9C247D43}">
          <p14:sldIdLst>
            <p14:sldId id="265"/>
            <p14:sldId id="266"/>
            <p14:sldId id="461"/>
            <p14:sldId id="460"/>
            <p14:sldId id="453"/>
            <p14:sldId id="454"/>
            <p14:sldId id="455"/>
            <p14:sldId id="456"/>
            <p14:sldId id="290"/>
            <p14:sldId id="291"/>
            <p14:sldId id="292"/>
            <p14:sldId id="293"/>
            <p14:sldId id="294"/>
            <p14:sldId id="457"/>
            <p14:sldId id="306"/>
            <p14:sldId id="307"/>
            <p14:sldId id="308"/>
            <p14:sldId id="299"/>
            <p14:sldId id="462"/>
            <p14:sldId id="463"/>
            <p14:sldId id="464"/>
            <p14:sldId id="465"/>
            <p14:sldId id="466"/>
            <p14:sldId id="467"/>
            <p14:sldId id="468"/>
            <p14:sldId id="275"/>
            <p14:sldId id="271"/>
            <p14:sldId id="276"/>
            <p14:sldId id="277"/>
            <p14:sldId id="257"/>
            <p14:sldId id="278"/>
            <p14:sldId id="444"/>
          </p14:sldIdLst>
        </p14:section>
        <p14:section name="Transoft Part 1 (Torus OHDOT Example)" id="{0DFD75A1-9385-45A4-A46D-D7E280A61BA5}">
          <p14:sldIdLst>
            <p14:sldId id="280"/>
            <p14:sldId id="445"/>
            <p14:sldId id="446"/>
            <p14:sldId id="261"/>
            <p14:sldId id="258"/>
            <p14:sldId id="268"/>
            <p14:sldId id="447"/>
            <p14:sldId id="272"/>
            <p14:sldId id="273"/>
            <p14:sldId id="274"/>
            <p14:sldId id="448"/>
            <p14:sldId id="449"/>
            <p14:sldId id="450"/>
            <p14:sldId id="270"/>
            <p14:sldId id="451"/>
            <p14:sldId id="452"/>
            <p14:sldId id="269"/>
          </p14:sldIdLst>
        </p14:section>
        <p14:section name="Networking Break 1" id="{87C5D81F-6A1D-42A9-982A-A72FECB179AC}">
          <p14:sldIdLst>
            <p14:sldId id="396"/>
          </p14:sldIdLst>
        </p14:section>
        <p14:section name="Transoft Part 2 (Torus Tutorial)" id="{D0194C50-100E-44DF-AC7E-AA1E246AF568}">
          <p14:sldIdLst>
            <p14:sldId id="397"/>
          </p14:sldIdLst>
        </p14:section>
        <p14:section name="Transoft Part 3 (AQCESSRAMP Demo)" id="{AAB2283F-CD69-49EE-8160-E6E60DB4C1F5}">
          <p14:sldIdLst>
            <p14:sldId id="398"/>
          </p14:sldIdLst>
        </p14:section>
        <p14:section name="Lunch" id="{D7A9ED55-AD64-484E-A348-EB036D9257D1}">
          <p14:sldIdLst>
            <p14:sldId id="404"/>
          </p14:sldIdLst>
        </p14:section>
        <p14:section name="SUE Level Standards" id="{41F7321C-FBF3-40B7-8498-16671B958A9A}">
          <p14:sldIdLst>
            <p14:sldId id="405"/>
            <p14:sldId id="423"/>
            <p14:sldId id="425"/>
            <p14:sldId id="424"/>
            <p14:sldId id="427"/>
            <p14:sldId id="428"/>
            <p14:sldId id="430"/>
            <p14:sldId id="426"/>
            <p14:sldId id="429"/>
          </p14:sldIdLst>
        </p14:section>
        <p14:section name="Defects/Issues" id="{78414F5C-E966-4BC9-893B-2375E62F358A}">
          <p14:sldIdLst>
            <p14:sldId id="410"/>
            <p14:sldId id="431"/>
            <p14:sldId id="432"/>
            <p14:sldId id="433"/>
            <p14:sldId id="435"/>
            <p14:sldId id="436"/>
            <p14:sldId id="437"/>
            <p14:sldId id="438"/>
            <p14:sldId id="439"/>
            <p14:sldId id="482"/>
            <p14:sldId id="483"/>
            <p14:sldId id="440"/>
            <p14:sldId id="441"/>
            <p14:sldId id="443"/>
            <p14:sldId id="442"/>
          </p14:sldIdLst>
        </p14:section>
        <p14:section name="Workspace Updates" id="{E6983EC7-7904-4B46-9870-081CACFE3916}">
          <p14:sldIdLst>
            <p14:sldId id="407"/>
            <p14:sldId id="469"/>
            <p14:sldId id="478"/>
            <p14:sldId id="479"/>
            <p14:sldId id="470"/>
            <p14:sldId id="471"/>
            <p14:sldId id="472"/>
            <p14:sldId id="473"/>
            <p14:sldId id="474"/>
            <p14:sldId id="475"/>
            <p14:sldId id="476"/>
            <p14:sldId id="480"/>
            <p14:sldId id="477"/>
            <p14:sldId id="481"/>
          </p14:sldIdLst>
        </p14:section>
        <p14:section name="XS Earthwork Format" id="{D6B7E730-2A89-495E-8B16-8CACB63C0A87}">
          <p14:sldIdLst>
            <p14:sldId id="484"/>
            <p14:sldId id="485"/>
            <p14:sldId id="487"/>
            <p14:sldId id="488"/>
            <p14:sldId id="489"/>
            <p14:sldId id="490"/>
            <p14:sldId id="491"/>
            <p14:sldId id="492"/>
            <p14:sldId id="493"/>
            <p14:sldId id="458"/>
            <p14:sldId id="459"/>
            <p14:sldId id="494"/>
            <p14:sldId id="495"/>
            <p14:sldId id="496"/>
            <p14:sldId id="497"/>
            <p14:sldId id="562"/>
            <p14:sldId id="499"/>
            <p14:sldId id="500"/>
            <p14:sldId id="501"/>
            <p14:sldId id="502"/>
            <p14:sldId id="503"/>
          </p14:sldIdLst>
        </p14:section>
        <p14:section name="Netowrking Break 2" id="{9F5863BA-06E5-4806-9AFF-4F305D56AE26}">
          <p14:sldIdLst>
            <p14:sldId id="395"/>
          </p14:sldIdLst>
        </p14:section>
        <p14:section name="LOD/MEB" id="{34D3B840-95CD-471D-9FEB-59AF41BE653F}">
          <p14:sldIdLst>
            <p14:sldId id="504"/>
            <p14:sldId id="505"/>
            <p14:sldId id="506"/>
            <p14:sldId id="507"/>
            <p14:sldId id="508"/>
            <p14:sldId id="509"/>
            <p14:sldId id="510"/>
            <p14:sldId id="511"/>
            <p14:sldId id="512"/>
            <p14:sldId id="513"/>
            <p14:sldId id="514"/>
            <p14:sldId id="515"/>
            <p14:sldId id="516"/>
            <p14:sldId id="517"/>
            <p14:sldId id="518"/>
            <p14:sldId id="519"/>
            <p14:sldId id="520"/>
            <p14:sldId id="521"/>
            <p14:sldId id="552"/>
          </p14:sldIdLst>
        </p14:section>
        <p14:section name="Plan Quality" id="{61AD9124-C0AD-4E0D-9569-3BED5AF7CF6C}">
          <p14:sldIdLst>
            <p14:sldId id="553"/>
            <p14:sldId id="554"/>
            <p14:sldId id="555"/>
            <p14:sldId id="556"/>
            <p14:sldId id="557"/>
            <p14:sldId id="558"/>
            <p14:sldId id="559"/>
            <p14:sldId id="560"/>
            <p14:sldId id="522"/>
            <p14:sldId id="561"/>
            <p14:sldId id="530"/>
            <p14:sldId id="533"/>
            <p14:sldId id="531"/>
            <p14:sldId id="532"/>
            <p14:sldId id="534"/>
            <p14:sldId id="535"/>
            <p14:sldId id="536"/>
            <p14:sldId id="538"/>
            <p14:sldId id="539"/>
            <p14:sldId id="540"/>
            <p14:sldId id="541"/>
            <p14:sldId id="542"/>
            <p14:sldId id="543"/>
            <p14:sldId id="544"/>
            <p14:sldId id="545"/>
            <p14:sldId id="546"/>
            <p14:sldId id="547"/>
            <p14:sldId id="548"/>
            <p14:sldId id="549"/>
            <p14:sldId id="550"/>
            <p14:sldId id="551"/>
            <p14:sldId id="523"/>
          </p14:sldIdLst>
        </p14:section>
        <p14:section name="Closing" id="{742DEE29-4890-41CB-9ED9-AA3540A6AD90}">
          <p14:sldIdLst>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637" autoAdjust="0"/>
    <p:restoredTop sz="94660"/>
  </p:normalViewPr>
  <p:slideViewPr>
    <p:cSldViewPr snapToGrid="0">
      <p:cViewPr varScale="1">
        <p:scale>
          <a:sx n="102" d="100"/>
          <a:sy n="102" d="100"/>
        </p:scale>
        <p:origin x="630" y="318"/>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38" Type="http://schemas.openxmlformats.org/officeDocument/2006/relationships/slide" Target="slides/slide136.xml"/><Relationship Id="rId159" Type="http://schemas.openxmlformats.org/officeDocument/2006/relationships/slide" Target="slides/slide157.xml"/><Relationship Id="rId170" Type="http://schemas.openxmlformats.org/officeDocument/2006/relationships/notesMaster" Target="notesMasters/notesMaster1.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53" Type="http://schemas.openxmlformats.org/officeDocument/2006/relationships/slide" Target="slides/slide51.xml"/><Relationship Id="rId74" Type="http://schemas.openxmlformats.org/officeDocument/2006/relationships/slide" Target="slides/slide72.xml"/><Relationship Id="rId128" Type="http://schemas.openxmlformats.org/officeDocument/2006/relationships/slide" Target="slides/slide126.xml"/><Relationship Id="rId149" Type="http://schemas.openxmlformats.org/officeDocument/2006/relationships/slide" Target="slides/slide147.xml"/><Relationship Id="rId5" Type="http://schemas.openxmlformats.org/officeDocument/2006/relationships/slide" Target="slides/slide3.xml"/><Relationship Id="rId95" Type="http://schemas.openxmlformats.org/officeDocument/2006/relationships/slide" Target="slides/slide93.xml"/><Relationship Id="rId160" Type="http://schemas.openxmlformats.org/officeDocument/2006/relationships/slide" Target="slides/slide158.xml"/><Relationship Id="rId22" Type="http://schemas.openxmlformats.org/officeDocument/2006/relationships/slide" Target="slides/slide20.xml"/><Relationship Id="rId43" Type="http://schemas.openxmlformats.org/officeDocument/2006/relationships/slide" Target="slides/slide41.xml"/><Relationship Id="rId64" Type="http://schemas.openxmlformats.org/officeDocument/2006/relationships/slide" Target="slides/slide62.xml"/><Relationship Id="rId118" Type="http://schemas.openxmlformats.org/officeDocument/2006/relationships/slide" Target="slides/slide116.xml"/><Relationship Id="rId139" Type="http://schemas.openxmlformats.org/officeDocument/2006/relationships/slide" Target="slides/slide137.xml"/><Relationship Id="rId85" Type="http://schemas.openxmlformats.org/officeDocument/2006/relationships/slide" Target="slides/slide83.xml"/><Relationship Id="rId150" Type="http://schemas.openxmlformats.org/officeDocument/2006/relationships/slide" Target="slides/slide148.xml"/><Relationship Id="rId171" Type="http://schemas.openxmlformats.org/officeDocument/2006/relationships/presProps" Target="presProps.xml"/><Relationship Id="rId12" Type="http://schemas.openxmlformats.org/officeDocument/2006/relationships/slide" Target="slides/slide10.xml"/><Relationship Id="rId33" Type="http://schemas.openxmlformats.org/officeDocument/2006/relationships/slide" Target="slides/slide31.xml"/><Relationship Id="rId108" Type="http://schemas.openxmlformats.org/officeDocument/2006/relationships/slide" Target="slides/slide106.xml"/><Relationship Id="rId129" Type="http://schemas.openxmlformats.org/officeDocument/2006/relationships/slide" Target="slides/slide127.xml"/><Relationship Id="rId54" Type="http://schemas.openxmlformats.org/officeDocument/2006/relationships/slide" Target="slides/slide52.xml"/><Relationship Id="rId75" Type="http://schemas.openxmlformats.org/officeDocument/2006/relationships/slide" Target="slides/slide73.xml"/><Relationship Id="rId96" Type="http://schemas.openxmlformats.org/officeDocument/2006/relationships/slide" Target="slides/slide94.xml"/><Relationship Id="rId140" Type="http://schemas.openxmlformats.org/officeDocument/2006/relationships/slide" Target="slides/slide138.xml"/><Relationship Id="rId161" Type="http://schemas.openxmlformats.org/officeDocument/2006/relationships/slide" Target="slides/slide159.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0" Type="http://schemas.openxmlformats.org/officeDocument/2006/relationships/slide" Target="slides/slide128.xml"/><Relationship Id="rId135" Type="http://schemas.openxmlformats.org/officeDocument/2006/relationships/slide" Target="slides/slide133.xml"/><Relationship Id="rId151" Type="http://schemas.openxmlformats.org/officeDocument/2006/relationships/slide" Target="slides/slide149.xml"/><Relationship Id="rId156" Type="http://schemas.openxmlformats.org/officeDocument/2006/relationships/slide" Target="slides/slide154.xml"/><Relationship Id="rId172" Type="http://schemas.openxmlformats.org/officeDocument/2006/relationships/viewProps" Target="viewProps.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141" Type="http://schemas.openxmlformats.org/officeDocument/2006/relationships/slide" Target="slides/slide139.xml"/><Relationship Id="rId146" Type="http://schemas.openxmlformats.org/officeDocument/2006/relationships/slide" Target="slides/slide144.xml"/><Relationship Id="rId167" Type="http://schemas.openxmlformats.org/officeDocument/2006/relationships/slide" Target="slides/slide165.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162" Type="http://schemas.openxmlformats.org/officeDocument/2006/relationships/slide" Target="slides/slide16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slide" Target="slides/slide134.xml"/><Relationship Id="rId157" Type="http://schemas.openxmlformats.org/officeDocument/2006/relationships/slide" Target="slides/slide155.xml"/><Relationship Id="rId61" Type="http://schemas.openxmlformats.org/officeDocument/2006/relationships/slide" Target="slides/slide59.xml"/><Relationship Id="rId82" Type="http://schemas.openxmlformats.org/officeDocument/2006/relationships/slide" Target="slides/slide80.xml"/><Relationship Id="rId152" Type="http://schemas.openxmlformats.org/officeDocument/2006/relationships/slide" Target="slides/slide150.xml"/><Relationship Id="rId173"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147" Type="http://schemas.openxmlformats.org/officeDocument/2006/relationships/slide" Target="slides/slide145.xml"/><Relationship Id="rId168" Type="http://schemas.openxmlformats.org/officeDocument/2006/relationships/slide" Target="slides/slide166.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142" Type="http://schemas.openxmlformats.org/officeDocument/2006/relationships/slide" Target="slides/slide140.xml"/><Relationship Id="rId163" Type="http://schemas.openxmlformats.org/officeDocument/2006/relationships/slide" Target="slides/slide161.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137" Type="http://schemas.openxmlformats.org/officeDocument/2006/relationships/slide" Target="slides/slide135.xml"/><Relationship Id="rId158" Type="http://schemas.openxmlformats.org/officeDocument/2006/relationships/slide" Target="slides/slide156.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3" Type="http://schemas.openxmlformats.org/officeDocument/2006/relationships/slide" Target="slides/slide151.xml"/><Relationship Id="rId174" Type="http://schemas.openxmlformats.org/officeDocument/2006/relationships/tableStyles" Target="tableStyles.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43" Type="http://schemas.openxmlformats.org/officeDocument/2006/relationships/slide" Target="slides/slide141.xml"/><Relationship Id="rId148" Type="http://schemas.openxmlformats.org/officeDocument/2006/relationships/slide" Target="slides/slide146.xml"/><Relationship Id="rId164" Type="http://schemas.openxmlformats.org/officeDocument/2006/relationships/slide" Target="slides/slide162.xml"/><Relationship Id="rId169" Type="http://schemas.openxmlformats.org/officeDocument/2006/relationships/slide" Target="slides/slide167.xml"/><Relationship Id="rId4" Type="http://schemas.openxmlformats.org/officeDocument/2006/relationships/slide" Target="slides/slide2.xml"/><Relationship Id="rId9" Type="http://schemas.openxmlformats.org/officeDocument/2006/relationships/slide" Target="slides/slide7.xml"/><Relationship Id="rId26" Type="http://schemas.openxmlformats.org/officeDocument/2006/relationships/slide" Target="slides/slide24.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 Id="rId154" Type="http://schemas.openxmlformats.org/officeDocument/2006/relationships/slide" Target="slides/slide152.xml"/><Relationship Id="rId16" Type="http://schemas.openxmlformats.org/officeDocument/2006/relationships/slide" Target="slides/slide14.xml"/><Relationship Id="rId37" Type="http://schemas.openxmlformats.org/officeDocument/2006/relationships/slide" Target="slides/slide35.xml"/><Relationship Id="rId58" Type="http://schemas.openxmlformats.org/officeDocument/2006/relationships/slide" Target="slides/slide56.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44" Type="http://schemas.openxmlformats.org/officeDocument/2006/relationships/slide" Target="slides/slide142.xml"/><Relationship Id="rId90" Type="http://schemas.openxmlformats.org/officeDocument/2006/relationships/slide" Target="slides/slide88.xml"/><Relationship Id="rId165" Type="http://schemas.openxmlformats.org/officeDocument/2006/relationships/slide" Target="slides/slide163.xml"/><Relationship Id="rId27" Type="http://schemas.openxmlformats.org/officeDocument/2006/relationships/slide" Target="slides/slide25.xml"/><Relationship Id="rId48" Type="http://schemas.openxmlformats.org/officeDocument/2006/relationships/slide" Target="slides/slide46.xml"/><Relationship Id="rId69" Type="http://schemas.openxmlformats.org/officeDocument/2006/relationships/slide" Target="slides/slide67.xml"/><Relationship Id="rId113" Type="http://schemas.openxmlformats.org/officeDocument/2006/relationships/slide" Target="slides/slide111.xml"/><Relationship Id="rId134" Type="http://schemas.openxmlformats.org/officeDocument/2006/relationships/slide" Target="slides/slide132.xml"/><Relationship Id="rId80" Type="http://schemas.openxmlformats.org/officeDocument/2006/relationships/slide" Target="slides/slide78.xml"/><Relationship Id="rId155" Type="http://schemas.openxmlformats.org/officeDocument/2006/relationships/slide" Target="slides/slide153.xml"/><Relationship Id="rId17" Type="http://schemas.openxmlformats.org/officeDocument/2006/relationships/slide" Target="slides/slide15.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24" Type="http://schemas.openxmlformats.org/officeDocument/2006/relationships/slide" Target="slides/slide122.xml"/><Relationship Id="rId70" Type="http://schemas.openxmlformats.org/officeDocument/2006/relationships/slide" Target="slides/slide68.xml"/><Relationship Id="rId91" Type="http://schemas.openxmlformats.org/officeDocument/2006/relationships/slide" Target="slides/slide89.xml"/><Relationship Id="rId145" Type="http://schemas.openxmlformats.org/officeDocument/2006/relationships/slide" Target="slides/slide143.xml"/><Relationship Id="rId166" Type="http://schemas.openxmlformats.org/officeDocument/2006/relationships/slide" Target="slides/slide164.xml"/></Relationships>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73970C-9FA5-4591-8EA0-3D4825514611}" type="doc">
      <dgm:prSet loTypeId="urn:microsoft.com/office/officeart/2005/8/layout/default" loCatId="list" qsTypeId="urn:microsoft.com/office/officeart/2005/8/quickstyle/simple1" qsCatId="simple" csTypeId="urn:microsoft.com/office/officeart/2005/8/colors/accent6_1" csCatId="accent6" phldr="1"/>
      <dgm:spPr/>
      <dgm:t>
        <a:bodyPr/>
        <a:lstStyle/>
        <a:p>
          <a:endParaRPr lang="en-US"/>
        </a:p>
      </dgm:t>
    </dgm:pt>
    <dgm:pt modelId="{0635F07D-010C-4D4A-8B8A-B5AF5AB3E6C3}">
      <dgm:prSet phldrT="[Text]"/>
      <dgm:spPr/>
      <dgm:t>
        <a:bodyPr/>
        <a:lstStyle/>
        <a:p>
          <a:r>
            <a:rPr lang="en-US" dirty="0"/>
            <a:t>The Ohio Department of Transportation (ODOT), in collaboration with industry partners, will elevate the </a:t>
          </a:r>
          <a:r>
            <a:rPr lang="en-US" dirty="0" err="1"/>
            <a:t>iModel</a:t>
          </a:r>
          <a:r>
            <a:rPr lang="en-US" dirty="0"/>
            <a:t> by developing workflows and technology connectors to harness open-source data infrastructure, enabling efficient management and transfer of digital data through its lifecycle.</a:t>
          </a:r>
        </a:p>
      </dgm:t>
    </dgm:pt>
    <dgm:pt modelId="{DB0A618E-D9C6-4515-9A55-438BFCE928A2}" type="parTrans" cxnId="{9547D305-0207-4AD0-AADC-4FDC471334BB}">
      <dgm:prSet/>
      <dgm:spPr/>
      <dgm:t>
        <a:bodyPr/>
        <a:lstStyle/>
        <a:p>
          <a:endParaRPr lang="en-US"/>
        </a:p>
      </dgm:t>
    </dgm:pt>
    <dgm:pt modelId="{497E01DE-89E6-4810-8734-A592B5D33986}" type="sibTrans" cxnId="{9547D305-0207-4AD0-AADC-4FDC471334BB}">
      <dgm:prSet/>
      <dgm:spPr/>
      <dgm:t>
        <a:bodyPr/>
        <a:lstStyle/>
        <a:p>
          <a:endParaRPr lang="en-US"/>
        </a:p>
      </dgm:t>
    </dgm:pt>
    <dgm:pt modelId="{00409104-BB09-4A7D-BD25-3744E5A50AC7}" type="pres">
      <dgm:prSet presAssocID="{3B73970C-9FA5-4591-8EA0-3D4825514611}" presName="diagram" presStyleCnt="0">
        <dgm:presLayoutVars>
          <dgm:dir/>
          <dgm:resizeHandles val="exact"/>
        </dgm:presLayoutVars>
      </dgm:prSet>
      <dgm:spPr/>
    </dgm:pt>
    <dgm:pt modelId="{A8AAD525-AA88-4C83-8E50-D431F1152FFD}" type="pres">
      <dgm:prSet presAssocID="{0635F07D-010C-4D4A-8B8A-B5AF5AB3E6C3}" presName="node" presStyleLbl="node1" presStyleIdx="0" presStyleCnt="1">
        <dgm:presLayoutVars>
          <dgm:bulletEnabled val="1"/>
        </dgm:presLayoutVars>
      </dgm:prSet>
      <dgm:spPr/>
    </dgm:pt>
  </dgm:ptLst>
  <dgm:cxnLst>
    <dgm:cxn modelId="{9547D305-0207-4AD0-AADC-4FDC471334BB}" srcId="{3B73970C-9FA5-4591-8EA0-3D4825514611}" destId="{0635F07D-010C-4D4A-8B8A-B5AF5AB3E6C3}" srcOrd="0" destOrd="0" parTransId="{DB0A618E-D9C6-4515-9A55-438BFCE928A2}" sibTransId="{497E01DE-89E6-4810-8734-A592B5D33986}"/>
    <dgm:cxn modelId="{CDE2540D-85CD-45F7-BEB2-8765F787DF03}" type="presOf" srcId="{3B73970C-9FA5-4591-8EA0-3D4825514611}" destId="{00409104-BB09-4A7D-BD25-3744E5A50AC7}" srcOrd="0" destOrd="0" presId="urn:microsoft.com/office/officeart/2005/8/layout/default"/>
    <dgm:cxn modelId="{FA398834-3786-478D-97A4-7B287E66399E}" type="presOf" srcId="{0635F07D-010C-4D4A-8B8A-B5AF5AB3E6C3}" destId="{A8AAD525-AA88-4C83-8E50-D431F1152FFD}" srcOrd="0" destOrd="0" presId="urn:microsoft.com/office/officeart/2005/8/layout/default"/>
    <dgm:cxn modelId="{0D361A5A-77E2-46EF-852F-B4104B51A018}" type="presParOf" srcId="{00409104-BB09-4A7D-BD25-3744E5A50AC7}" destId="{A8AAD525-AA88-4C83-8E50-D431F1152FFD}"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11263D-4837-4B7E-BC8B-9D0D59C6ABDB}" type="doc">
      <dgm:prSet loTypeId="urn:microsoft.com/office/officeart/2005/8/layout/default" loCatId="list" qsTypeId="urn:microsoft.com/office/officeart/2005/8/quickstyle/simple1" qsCatId="simple" csTypeId="urn:microsoft.com/office/officeart/2005/8/colors/accent6_4" csCatId="accent6" phldr="1"/>
      <dgm:spPr/>
      <dgm:t>
        <a:bodyPr/>
        <a:lstStyle/>
        <a:p>
          <a:endParaRPr lang="en-US"/>
        </a:p>
      </dgm:t>
    </dgm:pt>
    <dgm:pt modelId="{43FFE0D5-BB12-4A0D-9A3C-998035B82A02}">
      <dgm:prSet phldrT="[Text]"/>
      <dgm:spPr/>
      <dgm:t>
        <a:bodyPr/>
        <a:lstStyle/>
        <a:p>
          <a:pPr>
            <a:buFont typeface="Arial" panose="020B0604020202020204" pitchFamily="34" charset="0"/>
            <a:buChar char="•"/>
          </a:pPr>
          <a:r>
            <a:rPr lang="en-US" b="0" i="0" dirty="0"/>
            <a:t>Accelerating the deployment of model technology.</a:t>
          </a:r>
          <a:endParaRPr lang="en-US" dirty="0"/>
        </a:p>
      </dgm:t>
    </dgm:pt>
    <dgm:pt modelId="{4CDB3FE2-0FB9-48A6-8980-9E16308A746A}" type="parTrans" cxnId="{0BBB8D9E-F525-4DDE-B3CE-2D13EDDB5868}">
      <dgm:prSet/>
      <dgm:spPr/>
      <dgm:t>
        <a:bodyPr/>
        <a:lstStyle/>
        <a:p>
          <a:endParaRPr lang="en-US"/>
        </a:p>
      </dgm:t>
    </dgm:pt>
    <dgm:pt modelId="{C0B43C12-5DD0-41D7-8A06-0EC1280E6A4F}" type="sibTrans" cxnId="{0BBB8D9E-F525-4DDE-B3CE-2D13EDDB5868}">
      <dgm:prSet/>
      <dgm:spPr/>
      <dgm:t>
        <a:bodyPr/>
        <a:lstStyle/>
        <a:p>
          <a:endParaRPr lang="en-US"/>
        </a:p>
      </dgm:t>
    </dgm:pt>
    <dgm:pt modelId="{CE4BEE9C-5B05-4623-A7E7-E28CF37DF9D9}">
      <dgm:prSet/>
      <dgm:spPr/>
      <dgm:t>
        <a:bodyPr/>
        <a:lstStyle/>
        <a:p>
          <a:pPr>
            <a:buFont typeface="Arial" panose="020B0604020202020204" pitchFamily="34" charset="0"/>
            <a:buChar char="•"/>
          </a:pPr>
          <a:r>
            <a:rPr lang="en-US" b="0" i="0"/>
            <a:t>Provide a testing sandbox to provide a real-time feedback loop without disruption to projects and with more timely results.</a:t>
          </a:r>
        </a:p>
      </dgm:t>
    </dgm:pt>
    <dgm:pt modelId="{A590BCE5-7BC7-40C7-876C-9EEDDF2A1BB1}" type="parTrans" cxnId="{59F4F822-9425-4D95-A3D6-208061BCD015}">
      <dgm:prSet/>
      <dgm:spPr/>
      <dgm:t>
        <a:bodyPr/>
        <a:lstStyle/>
        <a:p>
          <a:endParaRPr lang="en-US"/>
        </a:p>
      </dgm:t>
    </dgm:pt>
    <dgm:pt modelId="{2E0D5D78-7346-4FB0-AB9A-BA82D8C1DFA8}" type="sibTrans" cxnId="{59F4F822-9425-4D95-A3D6-208061BCD015}">
      <dgm:prSet/>
      <dgm:spPr/>
      <dgm:t>
        <a:bodyPr/>
        <a:lstStyle/>
        <a:p>
          <a:endParaRPr lang="en-US"/>
        </a:p>
      </dgm:t>
    </dgm:pt>
    <dgm:pt modelId="{994D499F-26D6-4702-B62A-F7B5B0934996}">
      <dgm:prSet/>
      <dgm:spPr/>
      <dgm:t>
        <a:bodyPr/>
        <a:lstStyle/>
        <a:p>
          <a:pPr>
            <a:buFont typeface="Arial" panose="020B0604020202020204" pitchFamily="34" charset="0"/>
            <a:buChar char="•"/>
          </a:pPr>
          <a:r>
            <a:rPr lang="en-US" b="0" i="0"/>
            <a:t>Provide free and accessible model information when/where required.</a:t>
          </a:r>
        </a:p>
      </dgm:t>
    </dgm:pt>
    <dgm:pt modelId="{6B66E7EE-F406-44BD-97F6-20C30004D0F2}" type="parTrans" cxnId="{C9DCAE41-7080-4015-AEAB-240F62AA304C}">
      <dgm:prSet/>
      <dgm:spPr/>
      <dgm:t>
        <a:bodyPr/>
        <a:lstStyle/>
        <a:p>
          <a:endParaRPr lang="en-US"/>
        </a:p>
      </dgm:t>
    </dgm:pt>
    <dgm:pt modelId="{9381A8A8-2E90-4910-A9DD-26297AA137BD}" type="sibTrans" cxnId="{C9DCAE41-7080-4015-AEAB-240F62AA304C}">
      <dgm:prSet/>
      <dgm:spPr/>
      <dgm:t>
        <a:bodyPr/>
        <a:lstStyle/>
        <a:p>
          <a:endParaRPr lang="en-US"/>
        </a:p>
      </dgm:t>
    </dgm:pt>
    <dgm:pt modelId="{FE6DF109-ECDF-4F8A-8F2C-41289F41AA76}">
      <dgm:prSet/>
      <dgm:spPr/>
      <dgm:t>
        <a:bodyPr/>
        <a:lstStyle/>
        <a:p>
          <a:pPr>
            <a:buFont typeface="Arial" panose="020B0604020202020204" pitchFamily="34" charset="0"/>
            <a:buChar char="•"/>
          </a:pPr>
          <a:r>
            <a:rPr lang="en-US" b="0" i="0"/>
            <a:t>Consumption of iModel through the design &amp; construction phases of the lifecycle.</a:t>
          </a:r>
        </a:p>
      </dgm:t>
    </dgm:pt>
    <dgm:pt modelId="{0C5C6332-8A4D-4785-A5CB-4944823F9910}" type="parTrans" cxnId="{AFDD5850-CBE0-4BD6-9609-483A2617E71B}">
      <dgm:prSet/>
      <dgm:spPr/>
      <dgm:t>
        <a:bodyPr/>
        <a:lstStyle/>
        <a:p>
          <a:endParaRPr lang="en-US"/>
        </a:p>
      </dgm:t>
    </dgm:pt>
    <dgm:pt modelId="{0617765D-A9B5-45ED-A384-69457877E9EB}" type="sibTrans" cxnId="{AFDD5850-CBE0-4BD6-9609-483A2617E71B}">
      <dgm:prSet/>
      <dgm:spPr/>
      <dgm:t>
        <a:bodyPr/>
        <a:lstStyle/>
        <a:p>
          <a:endParaRPr lang="en-US"/>
        </a:p>
      </dgm:t>
    </dgm:pt>
    <dgm:pt modelId="{BAD75140-A094-4EB8-BEDB-F59DB4313B4F}">
      <dgm:prSet/>
      <dgm:spPr/>
      <dgm:t>
        <a:bodyPr/>
        <a:lstStyle/>
        <a:p>
          <a:pPr>
            <a:buFont typeface="Arial" panose="020B0604020202020204" pitchFamily="34" charset="0"/>
            <a:buChar char="•"/>
          </a:pPr>
          <a:r>
            <a:rPr lang="en-US" b="0" i="0"/>
            <a:t>Provide the foundation to move technology to the ability to sign &amp; seal models.</a:t>
          </a:r>
        </a:p>
      </dgm:t>
    </dgm:pt>
    <dgm:pt modelId="{5658CA3F-74D9-46A9-A9F4-EE82ABEFBF56}" type="parTrans" cxnId="{B87A3E06-1550-42C0-B556-4637B3F2D455}">
      <dgm:prSet/>
      <dgm:spPr/>
      <dgm:t>
        <a:bodyPr/>
        <a:lstStyle/>
        <a:p>
          <a:endParaRPr lang="en-US"/>
        </a:p>
      </dgm:t>
    </dgm:pt>
    <dgm:pt modelId="{A6EE7BDB-CBC2-4D54-8D8A-B72C1367A71B}" type="sibTrans" cxnId="{B87A3E06-1550-42C0-B556-4637B3F2D455}">
      <dgm:prSet/>
      <dgm:spPr/>
      <dgm:t>
        <a:bodyPr/>
        <a:lstStyle/>
        <a:p>
          <a:endParaRPr lang="en-US"/>
        </a:p>
      </dgm:t>
    </dgm:pt>
    <dgm:pt modelId="{A349803D-D4B5-4A2F-8902-F73CA916C224}">
      <dgm:prSet/>
      <dgm:spPr/>
      <dgm:t>
        <a:bodyPr/>
        <a:lstStyle/>
        <a:p>
          <a:pPr>
            <a:buFont typeface="Arial" panose="020B0604020202020204" pitchFamily="34" charset="0"/>
            <a:buChar char="•"/>
          </a:pPr>
          <a:r>
            <a:rPr lang="en-US" b="0" i="0"/>
            <a:t>Create model fidelity to allow model as the contract document.</a:t>
          </a:r>
        </a:p>
      </dgm:t>
    </dgm:pt>
    <dgm:pt modelId="{9E943F99-0F15-441B-BE7E-813B729B77C4}" type="parTrans" cxnId="{1699B3C4-19C1-41EB-81B5-C59E11C65294}">
      <dgm:prSet/>
      <dgm:spPr/>
      <dgm:t>
        <a:bodyPr/>
        <a:lstStyle/>
        <a:p>
          <a:endParaRPr lang="en-US"/>
        </a:p>
      </dgm:t>
    </dgm:pt>
    <dgm:pt modelId="{E3945D09-622A-4C02-857D-9182700C27B8}" type="sibTrans" cxnId="{1699B3C4-19C1-41EB-81B5-C59E11C65294}">
      <dgm:prSet/>
      <dgm:spPr/>
      <dgm:t>
        <a:bodyPr/>
        <a:lstStyle/>
        <a:p>
          <a:endParaRPr lang="en-US"/>
        </a:p>
      </dgm:t>
    </dgm:pt>
    <dgm:pt modelId="{5A6DE3BD-FB78-4B06-BC8D-C4F03AF24F9C}" type="pres">
      <dgm:prSet presAssocID="{8111263D-4837-4B7E-BC8B-9D0D59C6ABDB}" presName="diagram" presStyleCnt="0">
        <dgm:presLayoutVars>
          <dgm:dir/>
          <dgm:resizeHandles val="exact"/>
        </dgm:presLayoutVars>
      </dgm:prSet>
      <dgm:spPr/>
    </dgm:pt>
    <dgm:pt modelId="{4E2E6A78-ABBC-4A9F-9A36-3406A0124597}" type="pres">
      <dgm:prSet presAssocID="{43FFE0D5-BB12-4A0D-9A3C-998035B82A02}" presName="node" presStyleLbl="node1" presStyleIdx="0" presStyleCnt="6">
        <dgm:presLayoutVars>
          <dgm:bulletEnabled val="1"/>
        </dgm:presLayoutVars>
      </dgm:prSet>
      <dgm:spPr/>
    </dgm:pt>
    <dgm:pt modelId="{E27E2CDA-D717-4EDD-8844-76FCC4832227}" type="pres">
      <dgm:prSet presAssocID="{C0B43C12-5DD0-41D7-8A06-0EC1280E6A4F}" presName="sibTrans" presStyleCnt="0"/>
      <dgm:spPr/>
    </dgm:pt>
    <dgm:pt modelId="{14B8ABBD-8A29-4D7D-9285-60364C8D40E8}" type="pres">
      <dgm:prSet presAssocID="{CE4BEE9C-5B05-4623-A7E7-E28CF37DF9D9}" presName="node" presStyleLbl="node1" presStyleIdx="1" presStyleCnt="6">
        <dgm:presLayoutVars>
          <dgm:bulletEnabled val="1"/>
        </dgm:presLayoutVars>
      </dgm:prSet>
      <dgm:spPr/>
    </dgm:pt>
    <dgm:pt modelId="{FC6A14D2-EDCD-4156-80C2-A14AD6316267}" type="pres">
      <dgm:prSet presAssocID="{2E0D5D78-7346-4FB0-AB9A-BA82D8C1DFA8}" presName="sibTrans" presStyleCnt="0"/>
      <dgm:spPr/>
    </dgm:pt>
    <dgm:pt modelId="{4548C672-22F2-45F0-B1F8-499C1284116D}" type="pres">
      <dgm:prSet presAssocID="{994D499F-26D6-4702-B62A-F7B5B0934996}" presName="node" presStyleLbl="node1" presStyleIdx="2" presStyleCnt="6">
        <dgm:presLayoutVars>
          <dgm:bulletEnabled val="1"/>
        </dgm:presLayoutVars>
      </dgm:prSet>
      <dgm:spPr/>
    </dgm:pt>
    <dgm:pt modelId="{DFA64B46-AA7F-4060-B113-FB9BF5A94CFE}" type="pres">
      <dgm:prSet presAssocID="{9381A8A8-2E90-4910-A9DD-26297AA137BD}" presName="sibTrans" presStyleCnt="0"/>
      <dgm:spPr/>
    </dgm:pt>
    <dgm:pt modelId="{B5B3762E-B56A-4F86-99EF-020D51243257}" type="pres">
      <dgm:prSet presAssocID="{FE6DF109-ECDF-4F8A-8F2C-41289F41AA76}" presName="node" presStyleLbl="node1" presStyleIdx="3" presStyleCnt="6">
        <dgm:presLayoutVars>
          <dgm:bulletEnabled val="1"/>
        </dgm:presLayoutVars>
      </dgm:prSet>
      <dgm:spPr/>
    </dgm:pt>
    <dgm:pt modelId="{832FB0E8-2AB2-480E-BA4D-D6ADAB5B60D7}" type="pres">
      <dgm:prSet presAssocID="{0617765D-A9B5-45ED-A384-69457877E9EB}" presName="sibTrans" presStyleCnt="0"/>
      <dgm:spPr/>
    </dgm:pt>
    <dgm:pt modelId="{C7F33AC0-CFE8-476E-9C90-DBF21BFDB5B1}" type="pres">
      <dgm:prSet presAssocID="{BAD75140-A094-4EB8-BEDB-F59DB4313B4F}" presName="node" presStyleLbl="node1" presStyleIdx="4" presStyleCnt="6">
        <dgm:presLayoutVars>
          <dgm:bulletEnabled val="1"/>
        </dgm:presLayoutVars>
      </dgm:prSet>
      <dgm:spPr/>
    </dgm:pt>
    <dgm:pt modelId="{31DDEEBD-BDBA-49F9-90AE-BC03DA32D21D}" type="pres">
      <dgm:prSet presAssocID="{A6EE7BDB-CBC2-4D54-8D8A-B72C1367A71B}" presName="sibTrans" presStyleCnt="0"/>
      <dgm:spPr/>
    </dgm:pt>
    <dgm:pt modelId="{A462FE58-EC72-4B20-9CD3-B9F09E91BA0B}" type="pres">
      <dgm:prSet presAssocID="{A349803D-D4B5-4A2F-8902-F73CA916C224}" presName="node" presStyleLbl="node1" presStyleIdx="5" presStyleCnt="6">
        <dgm:presLayoutVars>
          <dgm:bulletEnabled val="1"/>
        </dgm:presLayoutVars>
      </dgm:prSet>
      <dgm:spPr/>
    </dgm:pt>
  </dgm:ptLst>
  <dgm:cxnLst>
    <dgm:cxn modelId="{B87A3E06-1550-42C0-B556-4637B3F2D455}" srcId="{8111263D-4837-4B7E-BC8B-9D0D59C6ABDB}" destId="{BAD75140-A094-4EB8-BEDB-F59DB4313B4F}" srcOrd="4" destOrd="0" parTransId="{5658CA3F-74D9-46A9-A9F4-EE82ABEFBF56}" sibTransId="{A6EE7BDB-CBC2-4D54-8D8A-B72C1367A71B}"/>
    <dgm:cxn modelId="{59F4F822-9425-4D95-A3D6-208061BCD015}" srcId="{8111263D-4837-4B7E-BC8B-9D0D59C6ABDB}" destId="{CE4BEE9C-5B05-4623-A7E7-E28CF37DF9D9}" srcOrd="1" destOrd="0" parTransId="{A590BCE5-7BC7-40C7-876C-9EEDDF2A1BB1}" sibTransId="{2E0D5D78-7346-4FB0-AB9A-BA82D8C1DFA8}"/>
    <dgm:cxn modelId="{C74C0F5E-8797-41AE-A007-39D691B5AA81}" type="presOf" srcId="{FE6DF109-ECDF-4F8A-8F2C-41289F41AA76}" destId="{B5B3762E-B56A-4F86-99EF-020D51243257}" srcOrd="0" destOrd="0" presId="urn:microsoft.com/office/officeart/2005/8/layout/default"/>
    <dgm:cxn modelId="{C9DCAE41-7080-4015-AEAB-240F62AA304C}" srcId="{8111263D-4837-4B7E-BC8B-9D0D59C6ABDB}" destId="{994D499F-26D6-4702-B62A-F7B5B0934996}" srcOrd="2" destOrd="0" parTransId="{6B66E7EE-F406-44BD-97F6-20C30004D0F2}" sibTransId="{9381A8A8-2E90-4910-A9DD-26297AA137BD}"/>
    <dgm:cxn modelId="{14E57664-84D1-4A5E-8C8F-92971158603A}" type="presOf" srcId="{994D499F-26D6-4702-B62A-F7B5B0934996}" destId="{4548C672-22F2-45F0-B1F8-499C1284116D}" srcOrd="0" destOrd="0" presId="urn:microsoft.com/office/officeart/2005/8/layout/default"/>
    <dgm:cxn modelId="{AFDD5850-CBE0-4BD6-9609-483A2617E71B}" srcId="{8111263D-4837-4B7E-BC8B-9D0D59C6ABDB}" destId="{FE6DF109-ECDF-4F8A-8F2C-41289F41AA76}" srcOrd="3" destOrd="0" parTransId="{0C5C6332-8A4D-4785-A5CB-4944823F9910}" sibTransId="{0617765D-A9B5-45ED-A384-69457877E9EB}"/>
    <dgm:cxn modelId="{0BBB8D9E-F525-4DDE-B3CE-2D13EDDB5868}" srcId="{8111263D-4837-4B7E-BC8B-9D0D59C6ABDB}" destId="{43FFE0D5-BB12-4A0D-9A3C-998035B82A02}" srcOrd="0" destOrd="0" parTransId="{4CDB3FE2-0FB9-48A6-8980-9E16308A746A}" sibTransId="{C0B43C12-5DD0-41D7-8A06-0EC1280E6A4F}"/>
    <dgm:cxn modelId="{720F33A6-F347-409F-BD2F-B21D64B0821B}" type="presOf" srcId="{CE4BEE9C-5B05-4623-A7E7-E28CF37DF9D9}" destId="{14B8ABBD-8A29-4D7D-9285-60364C8D40E8}" srcOrd="0" destOrd="0" presId="urn:microsoft.com/office/officeart/2005/8/layout/default"/>
    <dgm:cxn modelId="{C9994FAF-84E1-4205-9E60-61CFB74C5FC4}" type="presOf" srcId="{8111263D-4837-4B7E-BC8B-9D0D59C6ABDB}" destId="{5A6DE3BD-FB78-4B06-BC8D-C4F03AF24F9C}" srcOrd="0" destOrd="0" presId="urn:microsoft.com/office/officeart/2005/8/layout/default"/>
    <dgm:cxn modelId="{1699B3C4-19C1-41EB-81B5-C59E11C65294}" srcId="{8111263D-4837-4B7E-BC8B-9D0D59C6ABDB}" destId="{A349803D-D4B5-4A2F-8902-F73CA916C224}" srcOrd="5" destOrd="0" parTransId="{9E943F99-0F15-441B-BE7E-813B729B77C4}" sibTransId="{E3945D09-622A-4C02-857D-9182700C27B8}"/>
    <dgm:cxn modelId="{136149C8-1CFC-4EF5-B4FC-F1FE54C759D2}" type="presOf" srcId="{A349803D-D4B5-4A2F-8902-F73CA916C224}" destId="{A462FE58-EC72-4B20-9CD3-B9F09E91BA0B}" srcOrd="0" destOrd="0" presId="urn:microsoft.com/office/officeart/2005/8/layout/default"/>
    <dgm:cxn modelId="{79B250CC-E5D9-4DA1-ACDB-BD1764D47B5E}" type="presOf" srcId="{43FFE0D5-BB12-4A0D-9A3C-998035B82A02}" destId="{4E2E6A78-ABBC-4A9F-9A36-3406A0124597}" srcOrd="0" destOrd="0" presId="urn:microsoft.com/office/officeart/2005/8/layout/default"/>
    <dgm:cxn modelId="{6F9646EA-44E2-4A25-9B2D-3CA024CAC979}" type="presOf" srcId="{BAD75140-A094-4EB8-BEDB-F59DB4313B4F}" destId="{C7F33AC0-CFE8-476E-9C90-DBF21BFDB5B1}" srcOrd="0" destOrd="0" presId="urn:microsoft.com/office/officeart/2005/8/layout/default"/>
    <dgm:cxn modelId="{19F44A61-65A4-4B72-A131-1AB7CE3D8BB4}" type="presParOf" srcId="{5A6DE3BD-FB78-4B06-BC8D-C4F03AF24F9C}" destId="{4E2E6A78-ABBC-4A9F-9A36-3406A0124597}" srcOrd="0" destOrd="0" presId="urn:microsoft.com/office/officeart/2005/8/layout/default"/>
    <dgm:cxn modelId="{AAD3D303-1413-4759-8956-F8CF45D7DE03}" type="presParOf" srcId="{5A6DE3BD-FB78-4B06-BC8D-C4F03AF24F9C}" destId="{E27E2CDA-D717-4EDD-8844-76FCC4832227}" srcOrd="1" destOrd="0" presId="urn:microsoft.com/office/officeart/2005/8/layout/default"/>
    <dgm:cxn modelId="{6D7DA2D2-A0FF-4A45-B110-1F8A6AAB8B71}" type="presParOf" srcId="{5A6DE3BD-FB78-4B06-BC8D-C4F03AF24F9C}" destId="{14B8ABBD-8A29-4D7D-9285-60364C8D40E8}" srcOrd="2" destOrd="0" presId="urn:microsoft.com/office/officeart/2005/8/layout/default"/>
    <dgm:cxn modelId="{F81EB6AF-E526-4DCF-BC36-BAF2D6E0409F}" type="presParOf" srcId="{5A6DE3BD-FB78-4B06-BC8D-C4F03AF24F9C}" destId="{FC6A14D2-EDCD-4156-80C2-A14AD6316267}" srcOrd="3" destOrd="0" presId="urn:microsoft.com/office/officeart/2005/8/layout/default"/>
    <dgm:cxn modelId="{5804ABA2-343B-4A9A-9037-17F0E75454C3}" type="presParOf" srcId="{5A6DE3BD-FB78-4B06-BC8D-C4F03AF24F9C}" destId="{4548C672-22F2-45F0-B1F8-499C1284116D}" srcOrd="4" destOrd="0" presId="urn:microsoft.com/office/officeart/2005/8/layout/default"/>
    <dgm:cxn modelId="{F96300A1-C72F-4CC5-A38A-6E2694AEED02}" type="presParOf" srcId="{5A6DE3BD-FB78-4B06-BC8D-C4F03AF24F9C}" destId="{DFA64B46-AA7F-4060-B113-FB9BF5A94CFE}" srcOrd="5" destOrd="0" presId="urn:microsoft.com/office/officeart/2005/8/layout/default"/>
    <dgm:cxn modelId="{58BAE0B5-DEF2-45C3-80C9-E44C7A21831F}" type="presParOf" srcId="{5A6DE3BD-FB78-4B06-BC8D-C4F03AF24F9C}" destId="{B5B3762E-B56A-4F86-99EF-020D51243257}" srcOrd="6" destOrd="0" presId="urn:microsoft.com/office/officeart/2005/8/layout/default"/>
    <dgm:cxn modelId="{75A1F646-9C61-465D-A43A-820457A5A85F}" type="presParOf" srcId="{5A6DE3BD-FB78-4B06-BC8D-C4F03AF24F9C}" destId="{832FB0E8-2AB2-480E-BA4D-D6ADAB5B60D7}" srcOrd="7" destOrd="0" presId="urn:microsoft.com/office/officeart/2005/8/layout/default"/>
    <dgm:cxn modelId="{06116333-F38E-494A-B80B-31D03BF61EF6}" type="presParOf" srcId="{5A6DE3BD-FB78-4B06-BC8D-C4F03AF24F9C}" destId="{C7F33AC0-CFE8-476E-9C90-DBF21BFDB5B1}" srcOrd="8" destOrd="0" presId="urn:microsoft.com/office/officeart/2005/8/layout/default"/>
    <dgm:cxn modelId="{47E51FB5-4A54-44C6-846B-64DC65BA6F54}" type="presParOf" srcId="{5A6DE3BD-FB78-4B06-BC8D-C4F03AF24F9C}" destId="{31DDEEBD-BDBA-49F9-90AE-BC03DA32D21D}" srcOrd="9" destOrd="0" presId="urn:microsoft.com/office/officeart/2005/8/layout/default"/>
    <dgm:cxn modelId="{38906055-DF3C-4205-B6EF-E3B16283A5F7}" type="presParOf" srcId="{5A6DE3BD-FB78-4B06-BC8D-C4F03AF24F9C}" destId="{A462FE58-EC72-4B20-9CD3-B9F09E91BA0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80BA3749-94A7-488E-899B-9EDE4062F499}">
      <dgm:prSet custT="1"/>
      <dgm:spPr/>
      <dgm:t>
        <a:bodyPr/>
        <a:lstStyle/>
        <a:p>
          <a:pPr>
            <a:buFont typeface="Arial" panose="020B0604020202020204" pitchFamily="34" charset="0"/>
            <a:buNone/>
          </a:pPr>
          <a:r>
            <a:rPr lang="en-US" sz="2800" dirty="0">
              <a:latin typeface="Cambria" panose="02040503050406030204" pitchFamily="18" charset="0"/>
              <a:ea typeface="Cambria" panose="02040503050406030204" pitchFamily="18" charset="0"/>
              <a:cs typeface="Times New Roman" panose="02020603050405020304" pitchFamily="18" charset="0"/>
            </a:rPr>
            <a:t>GOAL 5: Additional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Use Cases/Implementation Opportunities</a:t>
          </a:r>
        </a:p>
      </dgm:t>
    </dgm:pt>
    <dgm:pt modelId="{DF9B9ADE-FC72-466D-8F20-C92CF8ACEE98}" type="parTrans" cxnId="{EAB14C3D-AACC-4DF3-B6B6-3B6C583FADD1}">
      <dgm:prSet/>
      <dgm:spPr/>
      <dgm:t>
        <a:bodyPr/>
        <a:lstStyle/>
        <a:p>
          <a:endParaRPr lang="en-US" sz="3600"/>
        </a:p>
      </dgm:t>
    </dgm:pt>
    <dgm:pt modelId="{99732849-B226-4EB0-B01A-F020BB427BEF}" type="sibTrans" cxnId="{EAB14C3D-AACC-4DF3-B6B6-3B6C583FADD1}">
      <dgm:prSet/>
      <dgm:spPr/>
      <dgm:t>
        <a:bodyPr/>
        <a:lstStyle/>
        <a:p>
          <a:endParaRPr lang="en-US" sz="3600"/>
        </a:p>
      </dgm:t>
    </dgm:pt>
    <dgm:pt modelId="{3E482B42-6DCB-4701-A71C-5F0C571EDDA3}">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Engage stakeholders to gather use cases.</a:t>
          </a:r>
        </a:p>
      </dgm:t>
    </dgm:pt>
    <dgm:pt modelId="{A9C3819C-42E0-41E7-9B6B-08E2862A67C6}" type="parTrans" cxnId="{6D17C4C2-782C-4F04-8FDD-4B92F280CCAD}">
      <dgm:prSet/>
      <dgm:spPr/>
      <dgm:t>
        <a:bodyPr/>
        <a:lstStyle/>
        <a:p>
          <a:endParaRPr lang="en-US" sz="3600"/>
        </a:p>
      </dgm:t>
    </dgm:pt>
    <dgm:pt modelId="{BD86E8ED-FA08-4618-9CBF-9A7B0DB35802}" type="sibTrans" cxnId="{6D17C4C2-782C-4F04-8FDD-4B92F280CCAD}">
      <dgm:prSet/>
      <dgm:spPr/>
      <dgm:t>
        <a:bodyPr/>
        <a:lstStyle/>
        <a:p>
          <a:endParaRPr lang="en-US" sz="3600"/>
        </a:p>
      </dgm:t>
    </dgm:pt>
    <dgm:pt modelId="{396CD020-0488-40DB-9313-1F94892451E6}">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Evaluate best applications and/or processes to provide the </a:t>
          </a:r>
          <a:r>
            <a:rPr lang="en-US" sz="2400" dirty="0" err="1">
              <a:latin typeface="Cambria" panose="02040503050406030204" pitchFamily="18" charset="0"/>
              <a:ea typeface="Cambria" panose="02040503050406030204" pitchFamily="18" charset="0"/>
              <a:cs typeface="Times New Roman" panose="02020603050405020304" pitchFamily="18" charset="0"/>
            </a:rPr>
            <a:t>iModel</a:t>
          </a:r>
          <a:r>
            <a:rPr lang="en-US" sz="2400" dirty="0">
              <a:latin typeface="Cambria" panose="02040503050406030204" pitchFamily="18" charset="0"/>
              <a:ea typeface="Cambria" panose="02040503050406030204" pitchFamily="18" charset="0"/>
              <a:cs typeface="Times New Roman" panose="02020603050405020304" pitchFamily="18" charset="0"/>
            </a:rPr>
            <a:t> to meet use case needs.</a:t>
          </a:r>
        </a:p>
      </dgm:t>
    </dgm:pt>
    <dgm:pt modelId="{83CFA6CB-1829-4FC4-863E-9F0EF0650652}" type="parTrans" cxnId="{5AB09439-7E56-4DA4-8E53-6CE07704595D}">
      <dgm:prSet/>
      <dgm:spPr/>
      <dgm:t>
        <a:bodyPr/>
        <a:lstStyle/>
        <a:p>
          <a:endParaRPr lang="en-US" sz="3600"/>
        </a:p>
      </dgm:t>
    </dgm:pt>
    <dgm:pt modelId="{1A5054D1-F987-4A9D-AD46-6F0F3B091409}" type="sibTrans" cxnId="{5AB09439-7E56-4DA4-8E53-6CE07704595D}">
      <dgm:prSet/>
      <dgm:spPr/>
      <dgm:t>
        <a:bodyPr/>
        <a:lstStyle/>
        <a:p>
          <a:endParaRPr lang="en-US" sz="3600"/>
        </a:p>
      </dgm:t>
    </dgm:pt>
    <dgm:pt modelId="{5E239161-6F5A-42CD-B0B5-4B126FE57346}">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Pilot use cases and make recommendations.</a:t>
          </a:r>
        </a:p>
      </dgm:t>
    </dgm:pt>
    <dgm:pt modelId="{4ECAA89C-6C12-4AF5-B625-0C6202247E39}" type="parTrans" cxnId="{6443A4BE-3763-43D3-AD67-B1CA2EE8B236}">
      <dgm:prSet/>
      <dgm:spPr/>
      <dgm:t>
        <a:bodyPr/>
        <a:lstStyle/>
        <a:p>
          <a:endParaRPr lang="en-US" sz="3600"/>
        </a:p>
      </dgm:t>
    </dgm:pt>
    <dgm:pt modelId="{B9BF502C-CF8F-4FFA-9373-C95D02D1E821}" type="sibTrans" cxnId="{6443A4BE-3763-43D3-AD67-B1CA2EE8B236}">
      <dgm:prSet/>
      <dgm:spPr/>
      <dgm:t>
        <a:bodyPr/>
        <a:lstStyle/>
        <a:p>
          <a:endParaRPr lang="en-US" sz="3600"/>
        </a:p>
      </dgm:t>
    </dgm:pt>
    <dgm:pt modelId="{CFEA7963-6A39-4321-BD8A-F3B4A47460CA}">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Public involvement, safety in work zones, stakeholders…</a:t>
          </a:r>
        </a:p>
      </dgm:t>
    </dgm:pt>
    <dgm:pt modelId="{60839774-BBAF-4C06-B86C-D92F86B1F8C9}" type="parTrans" cxnId="{647228A8-8ACA-4C55-903C-943A3F57DF7E}">
      <dgm:prSet/>
      <dgm:spPr/>
      <dgm:t>
        <a:bodyPr/>
        <a:lstStyle/>
        <a:p>
          <a:endParaRPr lang="en-US" sz="3600"/>
        </a:p>
      </dgm:t>
    </dgm:pt>
    <dgm:pt modelId="{F7C66448-39F8-4970-ADF0-AE3F71297A65}" type="sibTrans" cxnId="{647228A8-8ACA-4C55-903C-943A3F57DF7E}">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B7408EFC-FBFA-4E0A-B1BA-19E03ED9B3D7}" type="pres">
      <dgm:prSet presAssocID="{80BA3749-94A7-488E-899B-9EDE4062F499}" presName="parentText" presStyleLbl="node1" presStyleIdx="0" presStyleCnt="1" custScaleY="179420" custLinFactNeighborX="1283" custLinFactNeighborY="-14587">
        <dgm:presLayoutVars>
          <dgm:chMax val="0"/>
          <dgm:bulletEnabled val="1"/>
        </dgm:presLayoutVars>
      </dgm:prSet>
      <dgm:spPr/>
    </dgm:pt>
    <dgm:pt modelId="{8143ED88-4DFB-4045-83B3-3BBDA529F65B}" type="pres">
      <dgm:prSet presAssocID="{80BA3749-94A7-488E-899B-9EDE4062F499}" presName="childText" presStyleLbl="revTx" presStyleIdx="0" presStyleCnt="1" custScaleX="101010" custScaleY="303221">
        <dgm:presLayoutVars>
          <dgm:bulletEnabled val="1"/>
        </dgm:presLayoutVars>
      </dgm:prSet>
      <dgm:spPr/>
    </dgm:pt>
  </dgm:ptLst>
  <dgm:cxnLst>
    <dgm:cxn modelId="{E286F714-0905-44AB-9E6D-A332F5977D9F}" type="presOf" srcId="{5E239161-6F5A-42CD-B0B5-4B126FE57346}" destId="{8143ED88-4DFB-4045-83B3-3BBDA529F65B}" srcOrd="0" destOrd="2" presId="urn:microsoft.com/office/officeart/2005/8/layout/vList2"/>
    <dgm:cxn modelId="{613C4A18-8894-4848-9E2B-12F5C87ABEEB}" type="presOf" srcId="{396CD020-0488-40DB-9313-1F94892451E6}" destId="{8143ED88-4DFB-4045-83B3-3BBDA529F65B}" srcOrd="0" destOrd="1" presId="urn:microsoft.com/office/officeart/2005/8/layout/vList2"/>
    <dgm:cxn modelId="{5AB09439-7E56-4DA4-8E53-6CE07704595D}" srcId="{80BA3749-94A7-488E-899B-9EDE4062F499}" destId="{396CD020-0488-40DB-9313-1F94892451E6}" srcOrd="1" destOrd="0" parTransId="{83CFA6CB-1829-4FC4-863E-9F0EF0650652}" sibTransId="{1A5054D1-F987-4A9D-AD46-6F0F3B091409}"/>
    <dgm:cxn modelId="{EAB14C3D-AACC-4DF3-B6B6-3B6C583FADD1}" srcId="{A7466549-B414-4F19-AFC2-E8192B8C6156}" destId="{80BA3749-94A7-488E-899B-9EDE4062F499}" srcOrd="0" destOrd="0" parTransId="{DF9B9ADE-FC72-466D-8F20-C92CF8ACEE98}" sibTransId="{99732849-B226-4EB0-B01A-F020BB427BEF}"/>
    <dgm:cxn modelId="{647228A8-8ACA-4C55-903C-943A3F57DF7E}" srcId="{5E239161-6F5A-42CD-B0B5-4B126FE57346}" destId="{CFEA7963-6A39-4321-BD8A-F3B4A47460CA}" srcOrd="0" destOrd="0" parTransId="{60839774-BBAF-4C06-B86C-D92F86B1F8C9}" sibTransId="{F7C66448-39F8-4970-ADF0-AE3F71297A65}"/>
    <dgm:cxn modelId="{254236AF-D489-479D-8DB6-85A5E332B9F3}" type="presOf" srcId="{3E482B42-6DCB-4701-A71C-5F0C571EDDA3}" destId="{8143ED88-4DFB-4045-83B3-3BBDA529F65B}" srcOrd="0" destOrd="0" presId="urn:microsoft.com/office/officeart/2005/8/layout/vList2"/>
    <dgm:cxn modelId="{05F7E3AF-1BF3-4D5F-ACF5-FE5216729D2E}" type="presOf" srcId="{80BA3749-94A7-488E-899B-9EDE4062F499}" destId="{B7408EFC-FBFA-4E0A-B1BA-19E03ED9B3D7}" srcOrd="0" destOrd="0" presId="urn:microsoft.com/office/officeart/2005/8/layout/vList2"/>
    <dgm:cxn modelId="{6443A4BE-3763-43D3-AD67-B1CA2EE8B236}" srcId="{80BA3749-94A7-488E-899B-9EDE4062F499}" destId="{5E239161-6F5A-42CD-B0B5-4B126FE57346}" srcOrd="2" destOrd="0" parTransId="{4ECAA89C-6C12-4AF5-B625-0C6202247E39}" sibTransId="{B9BF502C-CF8F-4FFA-9373-C95D02D1E821}"/>
    <dgm:cxn modelId="{6D17C4C2-782C-4F04-8FDD-4B92F280CCAD}" srcId="{80BA3749-94A7-488E-899B-9EDE4062F499}" destId="{3E482B42-6DCB-4701-A71C-5F0C571EDDA3}" srcOrd="0" destOrd="0" parTransId="{A9C3819C-42E0-41E7-9B6B-08E2862A67C6}" sibTransId="{BD86E8ED-FA08-4618-9CBF-9A7B0DB35802}"/>
    <dgm:cxn modelId="{E3299AD6-ED61-48CA-B970-E136B5C7E792}" type="presOf" srcId="{CFEA7963-6A39-4321-BD8A-F3B4A47460CA}" destId="{8143ED88-4DFB-4045-83B3-3BBDA529F65B}" srcOrd="0" destOrd="3" presId="urn:microsoft.com/office/officeart/2005/8/layout/vList2"/>
    <dgm:cxn modelId="{41EBDAF5-AE54-4BE8-8751-EF649428712B}" type="presOf" srcId="{A7466549-B414-4F19-AFC2-E8192B8C6156}" destId="{28D3EEDB-BC78-45D3-AAD4-4A002B24C217}" srcOrd="0" destOrd="0" presId="urn:microsoft.com/office/officeart/2005/8/layout/vList2"/>
    <dgm:cxn modelId="{0360DED5-00F2-4340-9847-FBA64F34B55C}" type="presParOf" srcId="{28D3EEDB-BC78-45D3-AAD4-4A002B24C217}" destId="{B7408EFC-FBFA-4E0A-B1BA-19E03ED9B3D7}" srcOrd="0" destOrd="0" presId="urn:microsoft.com/office/officeart/2005/8/layout/vList2"/>
    <dgm:cxn modelId="{10BA75F0-F273-4B06-8296-8E32A41634FF}" type="presParOf" srcId="{28D3EEDB-BC78-45D3-AAD4-4A002B24C217}" destId="{8143ED88-4DFB-4045-83B3-3BBDA529F65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1960D5F4-170B-4EC5-B4CC-C44709C534D6}">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12A3165D-88A3-482B-A2D6-8786EA27BFD5}" type="parTrans" cxnId="{4BE8F370-3861-45F4-BEA5-B827E9A2E50D}">
      <dgm:prSet/>
      <dgm:spPr/>
      <dgm:t>
        <a:bodyPr/>
        <a:lstStyle/>
        <a:p>
          <a:endParaRPr lang="en-US" sz="3600"/>
        </a:p>
      </dgm:t>
    </dgm:pt>
    <dgm:pt modelId="{D37C949C-83AA-4F5B-B45B-0674995D49A4}" type="sibTrans" cxnId="{4BE8F370-3861-45F4-BEA5-B827E9A2E50D}">
      <dgm:prSet/>
      <dgm:spPr/>
      <dgm:t>
        <a:bodyPr/>
        <a:lstStyle/>
        <a:p>
          <a:endParaRPr lang="en-US" sz="3600"/>
        </a:p>
      </dgm:t>
    </dgm:pt>
    <dgm:pt modelId="{71CE8801-23A6-458E-8057-A021B4DFC3E0}">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Model review application with needed enhancements &amp; configurations</a:t>
          </a:r>
        </a:p>
      </dgm:t>
    </dgm:pt>
    <dgm:pt modelId="{1CA49D24-DF63-476C-8AA0-A47892C7D79A}" type="parTrans" cxnId="{FA90D8ED-FC12-4395-9EDD-B2CCDA954940}">
      <dgm:prSet/>
      <dgm:spPr/>
      <dgm:t>
        <a:bodyPr/>
        <a:lstStyle/>
        <a:p>
          <a:endParaRPr lang="en-US" sz="3600"/>
        </a:p>
      </dgm:t>
    </dgm:pt>
    <dgm:pt modelId="{3EDD7031-C6F7-4028-9098-C007DBD00CC3}" type="sibTrans" cxnId="{FA90D8ED-FC12-4395-9EDD-B2CCDA954940}">
      <dgm:prSet/>
      <dgm:spPr/>
      <dgm:t>
        <a:bodyPr/>
        <a:lstStyle/>
        <a:p>
          <a:endParaRPr lang="en-US" sz="3600"/>
        </a:p>
      </dgm:t>
    </dgm:pt>
    <dgm:pt modelId="{77E1D862-F214-4E3A-AABF-DC590A961EA3}">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6E12AA12-A66C-431D-B2B5-1B1B518BD133}" type="parTrans" cxnId="{6DA7D02D-AEEE-470F-A5C8-2022F91FBB95}">
      <dgm:prSet/>
      <dgm:spPr/>
      <dgm:t>
        <a:bodyPr/>
        <a:lstStyle/>
        <a:p>
          <a:endParaRPr lang="en-US" sz="3600"/>
        </a:p>
      </dgm:t>
    </dgm:pt>
    <dgm:pt modelId="{6AF16D3B-04AA-4A9B-9807-3C0873ACA8DC}" type="sibTrans" cxnId="{6DA7D02D-AEEE-470F-A5C8-2022F91FBB95}">
      <dgm:prSet/>
      <dgm:spPr/>
      <dgm:t>
        <a:bodyPr/>
        <a:lstStyle/>
        <a:p>
          <a:endParaRPr lang="en-US" sz="3600"/>
        </a:p>
      </dgm:t>
    </dgm:pt>
    <dgm:pt modelId="{0F0CC0A9-F4C1-492E-86B2-D84428D27CD5}">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A8121E25-2D30-457A-B131-2EB3C7062689}" type="parTrans" cxnId="{EFEE3324-74F0-4A41-A98D-9933CA6C00EF}">
      <dgm:prSet/>
      <dgm:spPr/>
      <dgm:t>
        <a:bodyPr/>
        <a:lstStyle/>
        <a:p>
          <a:endParaRPr lang="en-US" sz="3600"/>
        </a:p>
      </dgm:t>
    </dgm:pt>
    <dgm:pt modelId="{3DA64F9E-83E3-48E9-B207-6CB8C7445132}" type="sibTrans" cxnId="{EFEE3324-74F0-4A41-A98D-9933CA6C00EF}">
      <dgm:prSet/>
      <dgm:spPr/>
      <dgm:t>
        <a:bodyPr/>
        <a:lstStyle/>
        <a:p>
          <a:endParaRPr lang="en-US" sz="3600"/>
        </a:p>
      </dgm:t>
    </dgm:pt>
    <dgm:pt modelId="{87DA28A4-0AC2-463B-AA1B-E637E2B34E9B}">
      <dgm:prSet custT="1"/>
      <dgm:spPr>
        <a:ln>
          <a:solidFill>
            <a:schemeClr val="accent6"/>
          </a:solidFill>
        </a:ln>
      </dgm:spPr>
      <dgm:t>
        <a:bodyPr/>
        <a:lstStyle/>
        <a:p>
          <a:r>
            <a:rPr lang="en-US" sz="2400" dirty="0"/>
            <a:t>Current tools lack what's needed to perform adequate design reviews of 3d models. </a:t>
          </a:r>
          <a:endParaRPr lang="en-US" sz="2400" b="0" dirty="0">
            <a:effectLst/>
            <a:latin typeface="Cambria" panose="02040503050406030204" pitchFamily="18" charset="0"/>
            <a:ea typeface="Cambria" panose="02040503050406030204" pitchFamily="18" charset="0"/>
            <a:cs typeface="Times New Roman" panose="02020603050405020304" pitchFamily="18" charset="0"/>
          </a:endParaRPr>
        </a:p>
      </dgm:t>
    </dgm:pt>
    <dgm:pt modelId="{A6559966-BE5F-41E4-B2F4-80F086EC7D97}" type="parTrans" cxnId="{CD0E5BBF-25E7-424D-AAB8-9AB239E98D90}">
      <dgm:prSet/>
      <dgm:spPr/>
      <dgm:t>
        <a:bodyPr/>
        <a:lstStyle/>
        <a:p>
          <a:endParaRPr lang="en-US" sz="3600"/>
        </a:p>
      </dgm:t>
    </dgm:pt>
    <dgm:pt modelId="{DCC019B7-D308-42BE-904B-6E9EDDC253CA}" type="sibTrans" cxnId="{CD0E5BBF-25E7-424D-AAB8-9AB239E98D90}">
      <dgm:prSet/>
      <dgm:spPr/>
      <dgm:t>
        <a:bodyPr/>
        <a:lstStyle/>
        <a:p>
          <a:endParaRPr lang="en-US" sz="3600"/>
        </a:p>
      </dgm:t>
    </dgm:pt>
    <dgm:pt modelId="{A4E07937-7CD4-4564-824A-86F1DA40C4EB}">
      <dgm:prSet phldrT="[Text]" custT="1"/>
      <dgm:spPr/>
      <dgm:t>
        <a:bodyPr/>
        <a:lstStyle/>
        <a:p>
          <a:pPr>
            <a:buNone/>
          </a:pPr>
          <a:r>
            <a:rPr lang="en-US" sz="2800" b="0" dirty="0">
              <a:effectLst/>
              <a:latin typeface="Cambria" panose="02040503050406030204" pitchFamily="18" charset="0"/>
              <a:ea typeface="Cambria" panose="02040503050406030204" pitchFamily="18" charset="0"/>
              <a:cs typeface="Times New Roman" panose="02020603050405020304" pitchFamily="18" charset="0"/>
            </a:rPr>
            <a:t>GOAL 1: </a:t>
          </a:r>
          <a:r>
            <a:rPr lang="en-US" sz="2800" b="0" dirty="0" err="1">
              <a:effectLst/>
              <a:latin typeface="Cambria" panose="02040503050406030204" pitchFamily="18" charset="0"/>
              <a:ea typeface="Cambria" panose="02040503050406030204" pitchFamily="18" charset="0"/>
              <a:cs typeface="Times New Roman" panose="02020603050405020304" pitchFamily="18" charset="0"/>
            </a:rPr>
            <a:t>iModel</a:t>
          </a:r>
          <a:r>
            <a:rPr lang="en-US" sz="2800" b="0" dirty="0">
              <a:effectLst/>
              <a:latin typeface="Cambria" panose="02040503050406030204" pitchFamily="18" charset="0"/>
              <a:ea typeface="Cambria" panose="02040503050406030204" pitchFamily="18" charset="0"/>
              <a:cs typeface="Times New Roman" panose="02020603050405020304" pitchFamily="18" charset="0"/>
            </a:rPr>
            <a:t> Review in Design</a:t>
          </a:r>
          <a:endParaRPr lang="en-US" sz="2800" dirty="0"/>
        </a:p>
      </dgm:t>
    </dgm:pt>
    <dgm:pt modelId="{FDF3E1CE-51A7-4F87-A067-1445528BFDA7}" type="sibTrans" cxnId="{46C7EDB3-A2FF-4387-BEEF-5B26DAFCECC5}">
      <dgm:prSet/>
      <dgm:spPr/>
      <dgm:t>
        <a:bodyPr/>
        <a:lstStyle/>
        <a:p>
          <a:endParaRPr lang="en-US" sz="3600"/>
        </a:p>
      </dgm:t>
    </dgm:pt>
    <dgm:pt modelId="{46FA7DE2-0647-4A84-A36E-736DA797F238}" type="parTrans" cxnId="{46C7EDB3-A2FF-4387-BEEF-5B26DAFCECC5}">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73742" custLinFactNeighborY="-17060">
        <dgm:presLayoutVars>
          <dgm:chMax val="0"/>
          <dgm:bulletEnabled val="1"/>
        </dgm:presLayoutVars>
      </dgm:prSet>
      <dgm:spPr/>
    </dgm:pt>
    <dgm:pt modelId="{60A62D14-5069-41D2-91F1-56A5F562EAB1}" type="pres">
      <dgm:prSet presAssocID="{A4E07937-7CD4-4564-824A-86F1DA40C4EB}" presName="childText" presStyleLbl="revTx" presStyleIdx="0" presStyleCnt="1" custScaleY="126454">
        <dgm:presLayoutVars>
          <dgm:bulletEnabled val="1"/>
        </dgm:presLayoutVars>
      </dgm:prSet>
      <dgm:spPr/>
    </dgm:pt>
  </dgm:ptLst>
  <dgm:cxnLst>
    <dgm:cxn modelId="{A5F8E101-783D-4A7E-AB4B-9A09B384D8AC}" type="presOf" srcId="{1960D5F4-170B-4EC5-B4CC-C44709C534D6}" destId="{60A62D14-5069-41D2-91F1-56A5F562EAB1}" srcOrd="0" destOrd="1" presId="urn:microsoft.com/office/officeart/2005/8/layout/vList2"/>
    <dgm:cxn modelId="{8070160A-737A-49E3-85D1-48F2C22ED444}" type="presOf" srcId="{A4E07937-7CD4-4564-824A-86F1DA40C4EB}" destId="{19917AC8-FF11-428A-9888-4365F5D25428}" srcOrd="0" destOrd="0" presId="urn:microsoft.com/office/officeart/2005/8/layout/vList2"/>
    <dgm:cxn modelId="{EFEE3324-74F0-4A41-A98D-9933CA6C00EF}" srcId="{A4E07937-7CD4-4564-824A-86F1DA40C4EB}" destId="{0F0CC0A9-F4C1-492E-86B2-D84428D27CD5}" srcOrd="4" destOrd="0" parTransId="{A8121E25-2D30-457A-B131-2EB3C7062689}" sibTransId="{3DA64F9E-83E3-48E9-B207-6CB8C7445132}"/>
    <dgm:cxn modelId="{6DA7D02D-AEEE-470F-A5C8-2022F91FBB95}" srcId="{A4E07937-7CD4-4564-824A-86F1DA40C4EB}" destId="{77E1D862-F214-4E3A-AABF-DC590A961EA3}" srcOrd="3" destOrd="0" parTransId="{6E12AA12-A66C-431D-B2B5-1B1B518BD133}" sibTransId="{6AF16D3B-04AA-4A9B-9807-3C0873ACA8DC}"/>
    <dgm:cxn modelId="{B9FC3033-E500-4463-B82D-A9FC286142DA}" type="presOf" srcId="{87DA28A4-0AC2-463B-AA1B-E637E2B34E9B}" destId="{60A62D14-5069-41D2-91F1-56A5F562EAB1}" srcOrd="0" destOrd="0" presId="urn:microsoft.com/office/officeart/2005/8/layout/vList2"/>
    <dgm:cxn modelId="{4BE8F370-3861-45F4-BEA5-B827E9A2E50D}" srcId="{A4E07937-7CD4-4564-824A-86F1DA40C4EB}" destId="{1960D5F4-170B-4EC5-B4CC-C44709C534D6}" srcOrd="1" destOrd="0" parTransId="{12A3165D-88A3-482B-A2D6-8786EA27BFD5}" sibTransId="{D37C949C-83AA-4F5B-B45B-0674995D49A4}"/>
    <dgm:cxn modelId="{8A4EE1AE-5E71-4CCB-825A-B07E3C768829}" type="presOf" srcId="{0F0CC0A9-F4C1-492E-86B2-D84428D27CD5}" destId="{60A62D14-5069-41D2-91F1-56A5F562EAB1}" srcOrd="0" destOrd="4" presId="urn:microsoft.com/office/officeart/2005/8/layout/vList2"/>
    <dgm:cxn modelId="{46C7EDB3-A2FF-4387-BEEF-5B26DAFCECC5}" srcId="{A7466549-B414-4F19-AFC2-E8192B8C6156}" destId="{A4E07937-7CD4-4564-824A-86F1DA40C4EB}" srcOrd="0" destOrd="0" parTransId="{46FA7DE2-0647-4A84-A36E-736DA797F238}" sibTransId="{FDF3E1CE-51A7-4F87-A067-1445528BFDA7}"/>
    <dgm:cxn modelId="{8D098FB4-2158-486E-BE8C-9071228DE637}" type="presOf" srcId="{71CE8801-23A6-458E-8057-A021B4DFC3E0}" destId="{60A62D14-5069-41D2-91F1-56A5F562EAB1}" srcOrd="0" destOrd="2" presId="urn:microsoft.com/office/officeart/2005/8/layout/vList2"/>
    <dgm:cxn modelId="{CD0E5BBF-25E7-424D-AAB8-9AB239E98D90}" srcId="{A4E07937-7CD4-4564-824A-86F1DA40C4EB}" destId="{87DA28A4-0AC2-463B-AA1B-E637E2B34E9B}" srcOrd="0" destOrd="0" parTransId="{A6559966-BE5F-41E4-B2F4-80F086EC7D97}" sibTransId="{DCC019B7-D308-42BE-904B-6E9EDDC253CA}"/>
    <dgm:cxn modelId="{BBA3FDEC-6D8F-4209-B08E-973C63A5A9B8}" type="presOf" srcId="{77E1D862-F214-4E3A-AABF-DC590A961EA3}" destId="{60A62D14-5069-41D2-91F1-56A5F562EAB1}" srcOrd="0" destOrd="3" presId="urn:microsoft.com/office/officeart/2005/8/layout/vList2"/>
    <dgm:cxn modelId="{FA90D8ED-FC12-4395-9EDD-B2CCDA954940}" srcId="{A4E07937-7CD4-4564-824A-86F1DA40C4EB}" destId="{71CE8801-23A6-458E-8057-A021B4DFC3E0}" srcOrd="2" destOrd="0" parTransId="{1CA49D24-DF63-476C-8AA0-A47892C7D79A}" sibTransId="{3EDD7031-C6F7-4028-9098-C007DBD00CC3}"/>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dirty="0">
              <a:latin typeface="Cambria" panose="02040503050406030204" pitchFamily="18" charset="0"/>
              <a:ea typeface="Cambria" panose="02040503050406030204" pitchFamily="18" charset="0"/>
              <a:cs typeface="Times New Roman" panose="02020603050405020304" pitchFamily="18" charset="0"/>
            </a:rPr>
            <a:t>GOAL 2: Open-Source Bidding</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59C9637C-0889-4236-B71D-FF8DAE6C7351}">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8F92A997-AE8F-49EC-8C0D-659438615F01}" type="parTrans" cxnId="{F2812D3B-3C6C-4F3A-B81A-9B3A1BD40F9B}">
      <dgm:prSet/>
      <dgm:spPr/>
      <dgm:t>
        <a:bodyPr/>
        <a:lstStyle/>
        <a:p>
          <a:endParaRPr lang="en-US" sz="3600"/>
        </a:p>
      </dgm:t>
    </dgm:pt>
    <dgm:pt modelId="{62EB5BA7-2FF6-4D20-8F0D-BE7FCF90B745}" type="sibTrans" cxnId="{F2812D3B-3C6C-4F3A-B81A-9B3A1BD40F9B}">
      <dgm:prSet/>
      <dgm:spPr/>
      <dgm:t>
        <a:bodyPr/>
        <a:lstStyle/>
        <a:p>
          <a:endParaRPr lang="en-US" sz="3600"/>
        </a:p>
      </dgm:t>
    </dgm:pt>
    <dgm:pt modelId="{307EB21F-FF3D-4594-B4B8-6B72D77CFB7B}">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Workflow and viewer for externals to have free, unauthenticated access (accessible to the public)</a:t>
          </a:r>
        </a:p>
      </dgm:t>
    </dgm:pt>
    <dgm:pt modelId="{6F66EB65-9468-4690-B82A-B852DA88A1BD}" type="parTrans" cxnId="{32406E97-3B72-4E4E-A400-B4C0AB68D34B}">
      <dgm:prSet/>
      <dgm:spPr/>
      <dgm:t>
        <a:bodyPr/>
        <a:lstStyle/>
        <a:p>
          <a:endParaRPr lang="en-US" sz="3600"/>
        </a:p>
      </dgm:t>
    </dgm:pt>
    <dgm:pt modelId="{2049BB6F-B7C7-4B3A-A63C-4655A0E45E6A}" type="sibTrans" cxnId="{32406E97-3B72-4E4E-A400-B4C0AB68D34B}">
      <dgm:prSet/>
      <dgm:spPr/>
      <dgm:t>
        <a:bodyPr/>
        <a:lstStyle/>
        <a:p>
          <a:endParaRPr lang="en-US" sz="3600"/>
        </a:p>
      </dgm:t>
    </dgm:pt>
    <dgm:pt modelId="{1E2EC392-A1F2-49AC-827F-D179D6A6CE80}">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5FD45592-9823-436A-86E3-DD923B0C1A2D}" type="parTrans" cxnId="{8449B532-12E1-4A54-A20E-22F235EC469B}">
      <dgm:prSet/>
      <dgm:spPr/>
      <dgm:t>
        <a:bodyPr/>
        <a:lstStyle/>
        <a:p>
          <a:endParaRPr lang="en-US" sz="3600"/>
        </a:p>
      </dgm:t>
    </dgm:pt>
    <dgm:pt modelId="{CBB9496C-6569-45C4-B952-EF219A881A47}" type="sibTrans" cxnId="{8449B532-12E1-4A54-A20E-22F235EC469B}">
      <dgm:prSet/>
      <dgm:spPr/>
      <dgm:t>
        <a:bodyPr/>
        <a:lstStyle/>
        <a:p>
          <a:endParaRPr lang="en-US" sz="3600"/>
        </a:p>
      </dgm:t>
    </dgm:pt>
    <dgm:pt modelId="{3309FE44-D117-4CB8-B8CD-15E921E9F665}">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02B88836-A68D-43D5-B78A-B9D41D7113E0}" type="parTrans" cxnId="{3C7A59BA-77E8-4E9E-B212-FE3B1B78F232}">
      <dgm:prSet/>
      <dgm:spPr/>
      <dgm:t>
        <a:bodyPr/>
        <a:lstStyle/>
        <a:p>
          <a:endParaRPr lang="en-US" sz="3600"/>
        </a:p>
      </dgm:t>
    </dgm:pt>
    <dgm:pt modelId="{73AC53A9-B0A7-43DE-AB19-6CB4B01B400B}" type="sibTrans" cxnId="{3C7A59BA-77E8-4E9E-B212-FE3B1B78F232}">
      <dgm:prSet/>
      <dgm:spPr/>
      <dgm:t>
        <a:bodyPr/>
        <a:lstStyle/>
        <a:p>
          <a:endParaRPr lang="en-US" sz="3600"/>
        </a:p>
      </dgm:t>
    </dgm:pt>
    <dgm:pt modelId="{6944DD50-DE6C-4ECC-8726-2ED0DB458BFB}">
      <dgm:prSet custT="1"/>
      <dgm:spPr>
        <a:ln>
          <a:solidFill>
            <a:schemeClr val="accent6"/>
          </a:solidFill>
        </a:ln>
      </dgm:spPr>
      <dgm:t>
        <a:bodyPr/>
        <a:lstStyle/>
        <a:p>
          <a:r>
            <a:rPr lang="en-US" sz="2400" dirty="0"/>
            <a:t>Currently no mechanism to provide the </a:t>
          </a:r>
          <a:r>
            <a:rPr lang="en-US" sz="2400" dirty="0" err="1"/>
            <a:t>iModel</a:t>
          </a:r>
          <a:r>
            <a:rPr lang="en-US" sz="2400" dirty="0"/>
            <a:t> during letting that is free, open source and Open access.</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DDDBE9B2-3C43-44BB-B92D-1B3F269A3BAA}" type="parTrans" cxnId="{74FA764A-6216-4C4B-90E8-EF0E0762CC8E}">
      <dgm:prSet/>
      <dgm:spPr/>
      <dgm:t>
        <a:bodyPr/>
        <a:lstStyle/>
        <a:p>
          <a:endParaRPr lang="en-US" sz="3600"/>
        </a:p>
      </dgm:t>
    </dgm:pt>
    <dgm:pt modelId="{2A4B81B3-88C1-4FBD-BF19-77B3DCF069FD}" type="sibTrans" cxnId="{74FA764A-6216-4C4B-90E8-EF0E0762CC8E}">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56535">
        <dgm:presLayoutVars>
          <dgm:chMax val="0"/>
          <dgm:bulletEnabled val="1"/>
        </dgm:presLayoutVars>
      </dgm:prSet>
      <dgm:spPr/>
    </dgm:pt>
    <dgm:pt modelId="{60A62D14-5069-41D2-91F1-56A5F562EAB1}" type="pres">
      <dgm:prSet presAssocID="{A4E07937-7CD4-4564-824A-86F1DA40C4EB}" presName="childText" presStyleLbl="revTx" presStyleIdx="0" presStyleCnt="1" custScaleY="114982">
        <dgm:presLayoutVars>
          <dgm:bulletEnabled val="1"/>
        </dgm:presLayoutVars>
      </dgm:prSet>
      <dgm:spPr/>
    </dgm:pt>
  </dgm:ptLst>
  <dgm:cxnLst>
    <dgm:cxn modelId="{8070160A-737A-49E3-85D1-48F2C22ED444}" type="presOf" srcId="{A4E07937-7CD4-4564-824A-86F1DA40C4EB}" destId="{19917AC8-FF11-428A-9888-4365F5D25428}" srcOrd="0" destOrd="0" presId="urn:microsoft.com/office/officeart/2005/8/layout/vList2"/>
    <dgm:cxn modelId="{3E611C29-D3C9-4D2C-BE66-7A0B713D9CDA}" type="presOf" srcId="{1E2EC392-A1F2-49AC-827F-D179D6A6CE80}" destId="{60A62D14-5069-41D2-91F1-56A5F562EAB1}" srcOrd="0" destOrd="3" presId="urn:microsoft.com/office/officeart/2005/8/layout/vList2"/>
    <dgm:cxn modelId="{849FE32D-6881-4B10-8F7D-5490D4AE846D}" type="presOf" srcId="{307EB21F-FF3D-4594-B4B8-6B72D77CFB7B}" destId="{60A62D14-5069-41D2-91F1-56A5F562EAB1}" srcOrd="0" destOrd="2" presId="urn:microsoft.com/office/officeart/2005/8/layout/vList2"/>
    <dgm:cxn modelId="{8449B532-12E1-4A54-A20E-22F235EC469B}" srcId="{A4E07937-7CD4-4564-824A-86F1DA40C4EB}" destId="{1E2EC392-A1F2-49AC-827F-D179D6A6CE80}" srcOrd="3" destOrd="0" parTransId="{5FD45592-9823-436A-86E3-DD923B0C1A2D}" sibTransId="{CBB9496C-6569-45C4-B952-EF219A881A47}"/>
    <dgm:cxn modelId="{F2812D3B-3C6C-4F3A-B81A-9B3A1BD40F9B}" srcId="{A4E07937-7CD4-4564-824A-86F1DA40C4EB}" destId="{59C9637C-0889-4236-B71D-FF8DAE6C7351}" srcOrd="1" destOrd="0" parTransId="{8F92A997-AE8F-49EC-8C0D-659438615F01}" sibTransId="{62EB5BA7-2FF6-4D20-8F0D-BE7FCF90B745}"/>
    <dgm:cxn modelId="{FCB5215C-F4B2-4549-801F-D866EC64BE4E}" type="presOf" srcId="{59C9637C-0889-4236-B71D-FF8DAE6C7351}" destId="{60A62D14-5069-41D2-91F1-56A5F562EAB1}" srcOrd="0" destOrd="1" presId="urn:microsoft.com/office/officeart/2005/8/layout/vList2"/>
    <dgm:cxn modelId="{74FA764A-6216-4C4B-90E8-EF0E0762CC8E}" srcId="{A4E07937-7CD4-4564-824A-86F1DA40C4EB}" destId="{6944DD50-DE6C-4ECC-8726-2ED0DB458BFB}" srcOrd="0" destOrd="0" parTransId="{DDDBE9B2-3C43-44BB-B92D-1B3F269A3BAA}" sibTransId="{2A4B81B3-88C1-4FBD-BF19-77B3DCF069FD}"/>
    <dgm:cxn modelId="{32406E97-3B72-4E4E-A400-B4C0AB68D34B}" srcId="{A4E07937-7CD4-4564-824A-86F1DA40C4EB}" destId="{307EB21F-FF3D-4594-B4B8-6B72D77CFB7B}" srcOrd="2" destOrd="0" parTransId="{6F66EB65-9468-4690-B82A-B852DA88A1BD}" sibTransId="{2049BB6F-B7C7-4B3A-A63C-4655A0E45E6A}"/>
    <dgm:cxn modelId="{7D9851A2-0262-4FE5-9BC1-FAE5CDB6C108}" type="presOf" srcId="{3309FE44-D117-4CB8-B8CD-15E921E9F665}" destId="{60A62D14-5069-41D2-91F1-56A5F562EAB1}" srcOrd="0" destOrd="4" presId="urn:microsoft.com/office/officeart/2005/8/layout/vList2"/>
    <dgm:cxn modelId="{9C686FAA-66F6-4803-9F53-BE6B75256727}" type="presOf" srcId="{6944DD50-DE6C-4ECC-8726-2ED0DB458BFB}" destId="{60A62D14-5069-41D2-91F1-56A5F562EAB1}" srcOrd="0" destOrd="0" presId="urn:microsoft.com/office/officeart/2005/8/layout/vList2"/>
    <dgm:cxn modelId="{46C7EDB3-A2FF-4387-BEEF-5B26DAFCECC5}" srcId="{A7466549-B414-4F19-AFC2-E8192B8C6156}" destId="{A4E07937-7CD4-4564-824A-86F1DA40C4EB}" srcOrd="0" destOrd="0" parTransId="{46FA7DE2-0647-4A84-A36E-736DA797F238}" sibTransId="{FDF3E1CE-51A7-4F87-A067-1445528BFDA7}"/>
    <dgm:cxn modelId="{3C7A59BA-77E8-4E9E-B212-FE3B1B78F232}" srcId="{A4E07937-7CD4-4564-824A-86F1DA40C4EB}" destId="{3309FE44-D117-4CB8-B8CD-15E921E9F665}" srcOrd="4" destOrd="0" parTransId="{02B88836-A68D-43D5-B78A-B9D41D7113E0}" sibTransId="{73AC53A9-B0A7-43DE-AB19-6CB4B01B400B}"/>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dirty="0">
              <a:latin typeface="Cambria" panose="02040503050406030204" pitchFamily="18" charset="0"/>
              <a:ea typeface="Cambria" panose="02040503050406030204" pitchFamily="18" charset="0"/>
              <a:cs typeface="Times New Roman" panose="02020603050405020304" pitchFamily="18" charset="0"/>
            </a:rPr>
            <a:t>GOAL 3: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for Construction Inspection</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D9B05C69-D3E3-4B5A-B00B-79556A25FFE3}">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45C3AB1C-8A4F-47A5-83C2-7DE98A0A316E}" type="parTrans" cxnId="{16295279-30BB-4559-A7E6-AFD58AEC5F6B}">
      <dgm:prSet/>
      <dgm:spPr/>
      <dgm:t>
        <a:bodyPr/>
        <a:lstStyle/>
        <a:p>
          <a:endParaRPr lang="en-US" sz="3600"/>
        </a:p>
      </dgm:t>
    </dgm:pt>
    <dgm:pt modelId="{C56D6948-AE17-42CA-BE09-4CF54C2AC2F1}" type="sibTrans" cxnId="{16295279-30BB-4559-A7E6-AFD58AEC5F6B}">
      <dgm:prSet/>
      <dgm:spPr/>
      <dgm:t>
        <a:bodyPr/>
        <a:lstStyle/>
        <a:p>
          <a:endParaRPr lang="en-US" sz="3600"/>
        </a:p>
      </dgm:t>
    </dgm:pt>
    <dgm:pt modelId="{D78988F7-3D13-4B99-B86C-E341D0BE2CF8}">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7964E732-A5ED-4EF5-89A8-16062426D813}" type="parTrans" cxnId="{2C8CC875-94A9-4087-86ED-B0F8B4B7EA78}">
      <dgm:prSet/>
      <dgm:spPr/>
      <dgm:t>
        <a:bodyPr/>
        <a:lstStyle/>
        <a:p>
          <a:endParaRPr lang="en-US" sz="3600"/>
        </a:p>
      </dgm:t>
    </dgm:pt>
    <dgm:pt modelId="{5476EFC4-97BD-4A55-9AD7-B44CA32AFDCA}" type="sibTrans" cxnId="{2C8CC875-94A9-4087-86ED-B0F8B4B7EA78}">
      <dgm:prSet/>
      <dgm:spPr/>
      <dgm:t>
        <a:bodyPr/>
        <a:lstStyle/>
        <a:p>
          <a:endParaRPr lang="en-US" sz="3600"/>
        </a:p>
      </dgm:t>
    </dgm:pt>
    <dgm:pt modelId="{67F45318-317D-4C1C-A02B-B3034CADACF0}">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D0E83794-109E-4347-9BFD-F2A739F4AB8D}" type="parTrans" cxnId="{2B020356-9990-4D81-971C-2C4EAAC41211}">
      <dgm:prSet/>
      <dgm:spPr/>
      <dgm:t>
        <a:bodyPr/>
        <a:lstStyle/>
        <a:p>
          <a:endParaRPr lang="en-US" sz="3600"/>
        </a:p>
      </dgm:t>
    </dgm:pt>
    <dgm:pt modelId="{7EC9FCD0-589B-44C7-A600-EE077D7C717D}" type="sibTrans" cxnId="{2B020356-9990-4D81-971C-2C4EAAC41211}">
      <dgm:prSet/>
      <dgm:spPr/>
      <dgm:t>
        <a:bodyPr/>
        <a:lstStyle/>
        <a:p>
          <a:endParaRPr lang="en-US" sz="3600"/>
        </a:p>
      </dgm:t>
    </dgm:pt>
    <dgm:pt modelId="{EE47D9E3-37B7-4D4E-819E-76092CF8DB97}">
      <dgm:prSet custT="1"/>
      <dgm:spPr>
        <a:ln>
          <a:solidFill>
            <a:schemeClr val="accent6"/>
          </a:solidFill>
        </a:ln>
      </dgm:spPr>
      <dgm:t>
        <a:bodyPr/>
        <a:lstStyle/>
        <a:p>
          <a:r>
            <a:rPr lang="en-US" sz="2400" dirty="0"/>
            <a:t>Currently ODOT still utilizes contractor provided models for construction inspection.</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B081A066-9FD4-4093-921A-5359C3BB2FA4}" type="parTrans" cxnId="{6373D582-F4CD-4C95-B064-F3030DB29C7B}">
      <dgm:prSet/>
      <dgm:spPr/>
      <dgm:t>
        <a:bodyPr/>
        <a:lstStyle/>
        <a:p>
          <a:endParaRPr lang="en-US" sz="3600"/>
        </a:p>
      </dgm:t>
    </dgm:pt>
    <dgm:pt modelId="{E63DDE2D-2943-48F7-96CF-72EDF19BC9F9}" type="sibTrans" cxnId="{6373D582-F4CD-4C95-B064-F3030DB29C7B}">
      <dgm:prSet/>
      <dgm:spPr/>
      <dgm:t>
        <a:bodyPr/>
        <a:lstStyle/>
        <a:p>
          <a:endParaRPr lang="en-US" sz="3600"/>
        </a:p>
      </dgm:t>
    </dgm:pt>
    <dgm:pt modelId="{1DDDA3D6-8F1A-49A2-A617-B60EF8AA43CF}">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Have ODOT process of quality attribute inspection requirements and validation results interface through the 3D model</a:t>
          </a:r>
        </a:p>
      </dgm:t>
    </dgm:pt>
    <dgm:pt modelId="{94365B02-86FB-487F-BDFD-E012E6F2998A}" type="parTrans" cxnId="{DFAD96B2-51B2-4B4C-9DC5-0657034C8AA1}">
      <dgm:prSet/>
      <dgm:spPr/>
      <dgm:t>
        <a:bodyPr/>
        <a:lstStyle/>
        <a:p>
          <a:endParaRPr lang="en-US" sz="3600"/>
        </a:p>
      </dgm:t>
    </dgm:pt>
    <dgm:pt modelId="{B1510ED3-1B1C-4270-8817-84D3610CA332}" type="sibTrans" cxnId="{DFAD96B2-51B2-4B4C-9DC5-0657034C8AA1}">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55227" custLinFactY="-300000" custLinFactNeighborX="-35107" custLinFactNeighborY="-308635">
        <dgm:presLayoutVars>
          <dgm:chMax val="0"/>
          <dgm:bulletEnabled val="1"/>
        </dgm:presLayoutVars>
      </dgm:prSet>
      <dgm:spPr/>
    </dgm:pt>
    <dgm:pt modelId="{60A62D14-5069-41D2-91F1-56A5F562EAB1}" type="pres">
      <dgm:prSet presAssocID="{A4E07937-7CD4-4564-824A-86F1DA40C4EB}" presName="childText" presStyleLbl="revTx" presStyleIdx="0" presStyleCnt="1" custScaleY="119438">
        <dgm:presLayoutVars>
          <dgm:bulletEnabled val="1"/>
        </dgm:presLayoutVars>
      </dgm:prSet>
      <dgm:spPr/>
    </dgm:pt>
  </dgm:ptLst>
  <dgm:cxnLst>
    <dgm:cxn modelId="{8070160A-737A-49E3-85D1-48F2C22ED444}" type="presOf" srcId="{A4E07937-7CD4-4564-824A-86F1DA40C4EB}" destId="{19917AC8-FF11-428A-9888-4365F5D25428}" srcOrd="0" destOrd="0" presId="urn:microsoft.com/office/officeart/2005/8/layout/vList2"/>
    <dgm:cxn modelId="{2C8CC875-94A9-4087-86ED-B0F8B4B7EA78}" srcId="{A4E07937-7CD4-4564-824A-86F1DA40C4EB}" destId="{D78988F7-3D13-4B99-B86C-E341D0BE2CF8}" srcOrd="2" destOrd="0" parTransId="{7964E732-A5ED-4EF5-89A8-16062426D813}" sibTransId="{5476EFC4-97BD-4A55-9AD7-B44CA32AFDCA}"/>
    <dgm:cxn modelId="{2B020356-9990-4D81-971C-2C4EAAC41211}" srcId="{A4E07937-7CD4-4564-824A-86F1DA40C4EB}" destId="{67F45318-317D-4C1C-A02B-B3034CADACF0}" srcOrd="3" destOrd="0" parTransId="{D0E83794-109E-4347-9BFD-F2A739F4AB8D}" sibTransId="{7EC9FCD0-589B-44C7-A600-EE077D7C717D}"/>
    <dgm:cxn modelId="{16295279-30BB-4559-A7E6-AFD58AEC5F6B}" srcId="{A4E07937-7CD4-4564-824A-86F1DA40C4EB}" destId="{D9B05C69-D3E3-4B5A-B00B-79556A25FFE3}" srcOrd="1" destOrd="0" parTransId="{45C3AB1C-8A4F-47A5-83C2-7DE98A0A316E}" sibTransId="{C56D6948-AE17-42CA-BE09-4CF54C2AC2F1}"/>
    <dgm:cxn modelId="{6373D582-F4CD-4C95-B064-F3030DB29C7B}" srcId="{A4E07937-7CD4-4564-824A-86F1DA40C4EB}" destId="{EE47D9E3-37B7-4D4E-819E-76092CF8DB97}" srcOrd="0" destOrd="0" parTransId="{B081A066-9FD4-4093-921A-5359C3BB2FA4}" sibTransId="{E63DDE2D-2943-48F7-96CF-72EDF19BC9F9}"/>
    <dgm:cxn modelId="{9D36378A-992E-4519-A23F-3F6E8A6814CB}" type="presOf" srcId="{1DDDA3D6-8F1A-49A2-A617-B60EF8AA43CF}" destId="{60A62D14-5069-41D2-91F1-56A5F562EAB1}" srcOrd="0" destOrd="4" presId="urn:microsoft.com/office/officeart/2005/8/layout/vList2"/>
    <dgm:cxn modelId="{3353D499-E6C2-45A0-AD3F-F9A22662E0F2}" type="presOf" srcId="{67F45318-317D-4C1C-A02B-B3034CADACF0}" destId="{60A62D14-5069-41D2-91F1-56A5F562EAB1}" srcOrd="0" destOrd="3" presId="urn:microsoft.com/office/officeart/2005/8/layout/vList2"/>
    <dgm:cxn modelId="{DFAD96B2-51B2-4B4C-9DC5-0657034C8AA1}" srcId="{A4E07937-7CD4-4564-824A-86F1DA40C4EB}" destId="{1DDDA3D6-8F1A-49A2-A617-B60EF8AA43CF}" srcOrd="4" destOrd="0" parTransId="{94365B02-86FB-487F-BDFD-E012E6F2998A}" sibTransId="{B1510ED3-1B1C-4270-8817-84D3610CA332}"/>
    <dgm:cxn modelId="{46C7EDB3-A2FF-4387-BEEF-5B26DAFCECC5}" srcId="{A7466549-B414-4F19-AFC2-E8192B8C6156}" destId="{A4E07937-7CD4-4564-824A-86F1DA40C4EB}" srcOrd="0" destOrd="0" parTransId="{46FA7DE2-0647-4A84-A36E-736DA797F238}" sibTransId="{FDF3E1CE-51A7-4F87-A067-1445528BFDA7}"/>
    <dgm:cxn modelId="{97807AB7-87BB-4639-A283-7AC0F029F324}" type="presOf" srcId="{D78988F7-3D13-4B99-B86C-E341D0BE2CF8}" destId="{60A62D14-5069-41D2-91F1-56A5F562EAB1}" srcOrd="0" destOrd="2" presId="urn:microsoft.com/office/officeart/2005/8/layout/vList2"/>
    <dgm:cxn modelId="{4E71A0BF-0646-4497-A759-8A690BCA1CAA}" type="presOf" srcId="{D9B05C69-D3E3-4B5A-B00B-79556A25FFE3}" destId="{60A62D14-5069-41D2-91F1-56A5F562EAB1}" srcOrd="0" destOrd="1" presId="urn:microsoft.com/office/officeart/2005/8/layout/vList2"/>
    <dgm:cxn modelId="{0A66A6E7-4F21-48AE-9268-B85C524FDA5A}" type="presOf" srcId="{EE47D9E3-37B7-4D4E-819E-76092CF8DB97}" destId="{60A62D14-5069-41D2-91F1-56A5F562EAB1}" srcOrd="0" destOrd="0" presId="urn:microsoft.com/office/officeart/2005/8/layout/vList2"/>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D9B05C69-D3E3-4B5A-B00B-79556A25FFE3}">
      <dgm:prSet custT="1"/>
      <dgm:spPr>
        <a:ln>
          <a:solidFill>
            <a:schemeClr val="accent6"/>
          </a:solidFill>
        </a:ln>
      </dgm:spPr>
      <dgm:t>
        <a:bodyPr/>
        <a:lstStyle/>
        <a:p>
          <a:pPr>
            <a:buFont typeface="Arial" panose="020B0604020202020204" pitchFamily="34" charset="0"/>
            <a:buChar char="•"/>
          </a:pPr>
          <a:r>
            <a:rPr lang="en-US" sz="2800" dirty="0">
              <a:latin typeface="Cambria" panose="02040503050406030204" pitchFamily="18" charset="0"/>
              <a:ea typeface="Cambria" panose="02040503050406030204" pitchFamily="18" charset="0"/>
              <a:cs typeface="Times New Roman" panose="02020603050405020304" pitchFamily="18" charset="0"/>
            </a:rPr>
            <a:t>GOAL 4: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for Construction Consumption</a:t>
          </a:r>
        </a:p>
      </dgm:t>
    </dgm:pt>
    <dgm:pt modelId="{45C3AB1C-8A4F-47A5-83C2-7DE98A0A316E}" type="parTrans" cxnId="{16295279-30BB-4559-A7E6-AFD58AEC5F6B}">
      <dgm:prSet/>
      <dgm:spPr/>
      <dgm:t>
        <a:bodyPr/>
        <a:lstStyle/>
        <a:p>
          <a:endParaRPr lang="en-US" sz="3200"/>
        </a:p>
      </dgm:t>
    </dgm:pt>
    <dgm:pt modelId="{C56D6948-AE17-42CA-BE09-4CF54C2AC2F1}" type="sibTrans" cxnId="{16295279-30BB-4559-A7E6-AFD58AEC5F6B}">
      <dgm:prSet/>
      <dgm:spPr/>
      <dgm:t>
        <a:bodyPr/>
        <a:lstStyle/>
        <a:p>
          <a:endParaRPr lang="en-US" sz="3200"/>
        </a:p>
      </dgm:t>
    </dgm:pt>
    <dgm:pt modelId="{80BA3749-94A7-488E-899B-9EDE4062F499}">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equipment in sandbox.</a:t>
          </a:r>
        </a:p>
      </dgm:t>
    </dgm:pt>
    <dgm:pt modelId="{DF9B9ADE-FC72-466D-8F20-C92CF8ACEE98}" type="parTrans" cxnId="{EAB14C3D-AACC-4DF3-B6B6-3B6C583FADD1}">
      <dgm:prSet/>
      <dgm:spPr/>
      <dgm:t>
        <a:bodyPr/>
        <a:lstStyle/>
        <a:p>
          <a:endParaRPr lang="en-US" sz="3200"/>
        </a:p>
      </dgm:t>
    </dgm:pt>
    <dgm:pt modelId="{99732849-B226-4EB0-B01A-F020BB427BEF}" type="sibTrans" cxnId="{EAB14C3D-AACC-4DF3-B6B6-3B6C583FADD1}">
      <dgm:prSet/>
      <dgm:spPr/>
      <dgm:t>
        <a:bodyPr/>
        <a:lstStyle/>
        <a:p>
          <a:endParaRPr lang="en-US" sz="3200"/>
        </a:p>
      </dgm:t>
    </dgm:pt>
    <dgm:pt modelId="{1185DAC3-8AF5-404F-9B9D-2363459A24A5}">
      <dgm:prSet custT="1"/>
      <dgm:spPr>
        <a:ln>
          <a:solidFill>
            <a:schemeClr val="accent6"/>
          </a:solidFill>
        </a:ln>
      </dgm:spPr>
      <dgm:t>
        <a:bodyPr/>
        <a:lstStyle/>
        <a:p>
          <a:pPr>
            <a:buFont typeface="Arial" panose="020B0604020202020204" pitchFamily="34" charset="0"/>
            <a:buChar char="•"/>
          </a:pPr>
          <a:r>
            <a:rPr lang="en-US" sz="2400">
              <a:latin typeface="Cambria" panose="02040503050406030204" pitchFamily="18" charset="0"/>
              <a:ea typeface="Cambria" panose="02040503050406030204" pitchFamily="18" charset="0"/>
              <a:cs typeface="Times New Roman" panose="02020603050405020304" pitchFamily="18" charset="0"/>
            </a:rPr>
            <a:t>Create workflow for iModel consumption and contracting. </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8F3C67CE-7380-4B08-A546-376F40E67E2C}" type="parTrans" cxnId="{F572D36F-6058-4678-8D91-D4D082776C46}">
      <dgm:prSet/>
      <dgm:spPr/>
      <dgm:t>
        <a:bodyPr/>
        <a:lstStyle/>
        <a:p>
          <a:endParaRPr lang="en-US" sz="3200"/>
        </a:p>
      </dgm:t>
    </dgm:pt>
    <dgm:pt modelId="{CBF3524E-7EBF-43EF-AE42-DAEB3E931C8E}" type="sibTrans" cxnId="{F572D36F-6058-4678-8D91-D4D082776C46}">
      <dgm:prSet/>
      <dgm:spPr/>
      <dgm:t>
        <a:bodyPr/>
        <a:lstStyle/>
        <a:p>
          <a:endParaRPr lang="en-US" sz="3200"/>
        </a:p>
      </dgm:t>
    </dgm:pt>
    <dgm:pt modelId="{B5459442-9BA6-41E5-BCF5-6CF1A459AF79}">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Provide training.</a:t>
          </a:r>
        </a:p>
      </dgm:t>
    </dgm:pt>
    <dgm:pt modelId="{3CA83CED-3BFE-46AD-B749-D8FCEBC158F5}" type="parTrans" cxnId="{C4ED3EF7-123C-468E-8A50-73899520771F}">
      <dgm:prSet/>
      <dgm:spPr/>
      <dgm:t>
        <a:bodyPr/>
        <a:lstStyle/>
        <a:p>
          <a:endParaRPr lang="en-US" sz="3200"/>
        </a:p>
      </dgm:t>
    </dgm:pt>
    <dgm:pt modelId="{9509AF00-0295-4230-BA04-4885082CB5A8}" type="sibTrans" cxnId="{C4ED3EF7-123C-468E-8A50-73899520771F}">
      <dgm:prSet/>
      <dgm:spPr/>
      <dgm:t>
        <a:bodyPr/>
        <a:lstStyle/>
        <a:p>
          <a:endParaRPr lang="en-US" sz="3200"/>
        </a:p>
      </dgm:t>
    </dgm:pt>
    <dgm:pt modelId="{7DC7FA56-B498-4A65-836C-4D809B27A7BC}">
      <dgm:prSet custT="1"/>
      <dgm:spPr>
        <a:ln>
          <a:solidFill>
            <a:schemeClr val="accent6"/>
          </a:solidFill>
        </a:ln>
      </dgm:spPr>
      <dgm:t>
        <a:bodyPr/>
        <a:lstStyle/>
        <a:p>
          <a:r>
            <a:rPr lang="en-US" sz="2400" dirty="0"/>
            <a:t>Currently contractor creates their own 3d model from 2d plans</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B6B49944-D561-4688-A034-57CCF49DCFF2}" type="parTrans" cxnId="{D378771B-328F-4422-90F8-AF0ADC4FD2BC}">
      <dgm:prSet/>
      <dgm:spPr/>
      <dgm:t>
        <a:bodyPr/>
        <a:lstStyle/>
        <a:p>
          <a:endParaRPr lang="en-US" sz="3200"/>
        </a:p>
      </dgm:t>
    </dgm:pt>
    <dgm:pt modelId="{0C30865C-C943-4BBE-A107-7F010DBB1C99}" type="sibTrans" cxnId="{D378771B-328F-4422-90F8-AF0ADC4FD2BC}">
      <dgm:prSet/>
      <dgm:spPr/>
      <dgm:t>
        <a:bodyPr/>
        <a:lstStyle/>
        <a:p>
          <a:endParaRPr lang="en-US" sz="3200"/>
        </a:p>
      </dgm:t>
    </dgm:pt>
    <dgm:pt modelId="{28E686C5-D8FD-463D-A90B-C47765CF6D3F}">
      <dgm:prSet custT="1"/>
      <dgm:spPr/>
      <dgm:t>
        <a:bodyPr/>
        <a:lstStyle/>
        <a:p>
          <a:pPr>
            <a:buFont typeface="Arial" panose="020B0604020202020204" pitchFamily="34" charset="0"/>
            <a:buChar char="•"/>
          </a:pPr>
          <a:r>
            <a:rPr lang="en-US" sz="2400"/>
            <a:t>Issues with model fidelity and “trust” in the models.</a:t>
          </a:r>
          <a:endParaRPr lang="en-US" sz="2400" dirty="0"/>
        </a:p>
      </dgm:t>
    </dgm:pt>
    <dgm:pt modelId="{C464AE40-C05E-4DB4-8A3E-E840E55E7AB0}" type="parTrans" cxnId="{1DF0D83F-CAC9-4593-AB33-70AC41F8668F}">
      <dgm:prSet/>
      <dgm:spPr/>
      <dgm:t>
        <a:bodyPr/>
        <a:lstStyle/>
        <a:p>
          <a:endParaRPr lang="en-US" sz="3200"/>
        </a:p>
      </dgm:t>
    </dgm:pt>
    <dgm:pt modelId="{8402FE0D-E66C-493C-8620-78F069E1F02F}" type="sibTrans" cxnId="{1DF0D83F-CAC9-4593-AB33-70AC41F8668F}">
      <dgm:prSet/>
      <dgm:spPr/>
      <dgm:t>
        <a:bodyPr/>
        <a:lstStyle/>
        <a:p>
          <a:endParaRPr lang="en-US" sz="3200"/>
        </a:p>
      </dgm:t>
    </dgm:pt>
    <dgm:pt modelId="{849B66B9-B8A0-423F-A8D9-5CED84953A24}">
      <dgm:prSet custT="1"/>
      <dgm:spPr/>
      <dgm:t>
        <a:bodyPr/>
        <a:lstStyle/>
        <a:p>
          <a:pPr>
            <a:buFont typeface="Arial" panose="020B0604020202020204" pitchFamily="34" charset="0"/>
            <a:buChar char="•"/>
          </a:pPr>
          <a:r>
            <a:rPr lang="en-US" sz="2400" dirty="0"/>
            <a:t>Lack of interoperability between applications and equipment.</a:t>
          </a:r>
        </a:p>
      </dgm:t>
    </dgm:pt>
    <dgm:pt modelId="{80B8DB08-0E09-4D19-95B8-EBEA1B87A406}" type="parTrans" cxnId="{DFCD0783-6B26-46EC-8421-9F6369696136}">
      <dgm:prSet/>
      <dgm:spPr/>
      <dgm:t>
        <a:bodyPr/>
        <a:lstStyle/>
        <a:p>
          <a:endParaRPr lang="en-US" sz="3200"/>
        </a:p>
      </dgm:t>
    </dgm:pt>
    <dgm:pt modelId="{02E18904-9D29-4E94-8747-CA30F70B0B21}" type="sibTrans" cxnId="{DFCD0783-6B26-46EC-8421-9F6369696136}">
      <dgm:prSet/>
      <dgm:spPr/>
      <dgm:t>
        <a:bodyPr/>
        <a:lstStyle/>
        <a:p>
          <a:endParaRPr lang="en-US" sz="3200"/>
        </a:p>
      </dgm:t>
    </dgm:pt>
    <dgm:pt modelId="{B1D8D0B8-C6BB-4AE5-BC4F-73F7152389AC}">
      <dgm:prSet custT="1"/>
      <dgm:spPr/>
      <dgm:t>
        <a:bodyPr/>
        <a:lstStyle/>
        <a:p>
          <a:pPr>
            <a:buFont typeface="Arial" panose="020B0604020202020204" pitchFamily="34" charset="0"/>
            <a:buChar char="•"/>
          </a:pPr>
          <a:r>
            <a:rPr lang="en-US" sz="2400" dirty="0"/>
            <a:t>Gaps in skillsets and comfortability</a:t>
          </a:r>
        </a:p>
      </dgm:t>
    </dgm:pt>
    <dgm:pt modelId="{04AE704A-C0ED-4438-A687-CD156B8438BA}" type="parTrans" cxnId="{F655A51F-FFF6-448F-B470-69B806814420}">
      <dgm:prSet/>
      <dgm:spPr/>
      <dgm:t>
        <a:bodyPr/>
        <a:lstStyle/>
        <a:p>
          <a:endParaRPr lang="en-US" sz="3200"/>
        </a:p>
      </dgm:t>
    </dgm:pt>
    <dgm:pt modelId="{FD5613C0-A5A8-4530-A08E-F4D6123E0644}" type="sibTrans" cxnId="{F655A51F-FFF6-448F-B470-69B806814420}">
      <dgm:prSet/>
      <dgm:spPr/>
      <dgm:t>
        <a:bodyPr/>
        <a:lstStyle/>
        <a:p>
          <a:endParaRPr lang="en-US" sz="3200"/>
        </a:p>
      </dgm:t>
    </dgm:pt>
    <dgm:pt modelId="{12975D38-42A7-41F8-9366-2D5F7E170301}">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Demonstrate how </a:t>
          </a:r>
          <a:r>
            <a:rPr lang="en-US" sz="2400" dirty="0" err="1">
              <a:latin typeface="Cambria" panose="02040503050406030204" pitchFamily="18" charset="0"/>
              <a:ea typeface="Cambria" panose="02040503050406030204" pitchFamily="18" charset="0"/>
              <a:cs typeface="Times New Roman" panose="02020603050405020304" pitchFamily="18" charset="0"/>
            </a:rPr>
            <a:t>iModel</a:t>
          </a:r>
          <a:r>
            <a:rPr lang="en-US" sz="2400" dirty="0">
              <a:latin typeface="Cambria" panose="02040503050406030204" pitchFamily="18" charset="0"/>
              <a:ea typeface="Cambria" panose="02040503050406030204" pitchFamily="18" charset="0"/>
              <a:cs typeface="Times New Roman" panose="02020603050405020304" pitchFamily="18" charset="0"/>
            </a:rPr>
            <a:t> can alleviate some hurdles, document benefits, and make recommendations for the industry to accelerate adoption.</a:t>
          </a:r>
        </a:p>
      </dgm:t>
    </dgm:pt>
    <dgm:pt modelId="{79B65C59-75D4-464A-9096-D5C0754FC677}" type="parTrans" cxnId="{D1A4329C-66EF-407A-85EC-89193A8BF52D}">
      <dgm:prSet/>
      <dgm:spPr/>
      <dgm:t>
        <a:bodyPr/>
        <a:lstStyle/>
        <a:p>
          <a:endParaRPr lang="en-US" sz="3200"/>
        </a:p>
      </dgm:t>
    </dgm:pt>
    <dgm:pt modelId="{9A4B0878-7F16-41C6-B13F-F916D41EBAE4}" type="sibTrans" cxnId="{D1A4329C-66EF-407A-85EC-89193A8BF52D}">
      <dgm:prSet/>
      <dgm:spPr/>
      <dgm:t>
        <a:bodyPr/>
        <a:lstStyle/>
        <a:p>
          <a:endParaRPr lang="en-US" sz="3200"/>
        </a:p>
      </dgm:t>
    </dgm:pt>
    <dgm:pt modelId="{28D3EEDB-BC78-45D3-AAD4-4A002B24C217}" type="pres">
      <dgm:prSet presAssocID="{A7466549-B414-4F19-AFC2-E8192B8C6156}" presName="linear" presStyleCnt="0">
        <dgm:presLayoutVars>
          <dgm:animLvl val="lvl"/>
          <dgm:resizeHandles val="exact"/>
        </dgm:presLayoutVars>
      </dgm:prSet>
      <dgm:spPr/>
    </dgm:pt>
    <dgm:pt modelId="{199772F6-284D-4F54-BC2B-2B6574D74F33}" type="pres">
      <dgm:prSet presAssocID="{D9B05C69-D3E3-4B5A-B00B-79556A25FFE3}" presName="parentText" presStyleLbl="node1" presStyleIdx="0" presStyleCnt="1" custLinFactNeighborX="220" custLinFactNeighborY="-7084">
        <dgm:presLayoutVars>
          <dgm:chMax val="0"/>
          <dgm:bulletEnabled val="1"/>
        </dgm:presLayoutVars>
      </dgm:prSet>
      <dgm:spPr/>
    </dgm:pt>
    <dgm:pt modelId="{F47C82D1-B0FA-4A65-8795-77E21F7A397E}" type="pres">
      <dgm:prSet presAssocID="{D9B05C69-D3E3-4B5A-B00B-79556A25FFE3}" presName="childText" presStyleLbl="revTx" presStyleIdx="0" presStyleCnt="1">
        <dgm:presLayoutVars>
          <dgm:bulletEnabled val="1"/>
        </dgm:presLayoutVars>
      </dgm:prSet>
      <dgm:spPr/>
    </dgm:pt>
  </dgm:ptLst>
  <dgm:cxnLst>
    <dgm:cxn modelId="{49A68C0D-7A86-48C7-9609-9C1576FE4DF3}" type="presOf" srcId="{B1D8D0B8-C6BB-4AE5-BC4F-73F7152389AC}" destId="{F47C82D1-B0FA-4A65-8795-77E21F7A397E}" srcOrd="0" destOrd="3" presId="urn:microsoft.com/office/officeart/2005/8/layout/vList2"/>
    <dgm:cxn modelId="{A4D7A80F-8992-482F-B2D6-852637FF34E0}" type="presOf" srcId="{D9B05C69-D3E3-4B5A-B00B-79556A25FFE3}" destId="{199772F6-284D-4F54-BC2B-2B6574D74F33}" srcOrd="0" destOrd="0" presId="urn:microsoft.com/office/officeart/2005/8/layout/vList2"/>
    <dgm:cxn modelId="{D378771B-328F-4422-90F8-AF0ADC4FD2BC}" srcId="{D9B05C69-D3E3-4B5A-B00B-79556A25FFE3}" destId="{7DC7FA56-B498-4A65-836C-4D809B27A7BC}" srcOrd="0" destOrd="0" parTransId="{B6B49944-D561-4688-A034-57CCF49DCFF2}" sibTransId="{0C30865C-C943-4BBE-A107-7F010DBB1C99}"/>
    <dgm:cxn modelId="{F655A51F-FFF6-448F-B470-69B806814420}" srcId="{7DC7FA56-B498-4A65-836C-4D809B27A7BC}" destId="{B1D8D0B8-C6BB-4AE5-BC4F-73F7152389AC}" srcOrd="2" destOrd="0" parTransId="{04AE704A-C0ED-4438-A687-CD156B8438BA}" sibTransId="{FD5613C0-A5A8-4530-A08E-F4D6123E0644}"/>
    <dgm:cxn modelId="{E3E7DB28-F37A-4198-97D7-FD62EDDB76CB}" type="presOf" srcId="{12975D38-42A7-41F8-9366-2D5F7E170301}" destId="{F47C82D1-B0FA-4A65-8795-77E21F7A397E}" srcOrd="0" destOrd="7" presId="urn:microsoft.com/office/officeart/2005/8/layout/vList2"/>
    <dgm:cxn modelId="{EAB14C3D-AACC-4DF3-B6B6-3B6C583FADD1}" srcId="{D9B05C69-D3E3-4B5A-B00B-79556A25FFE3}" destId="{80BA3749-94A7-488E-899B-9EDE4062F499}" srcOrd="1" destOrd="0" parTransId="{DF9B9ADE-FC72-466D-8F20-C92CF8ACEE98}" sibTransId="{99732849-B226-4EB0-B01A-F020BB427BEF}"/>
    <dgm:cxn modelId="{1DF0D83F-CAC9-4593-AB33-70AC41F8668F}" srcId="{7DC7FA56-B498-4A65-836C-4D809B27A7BC}" destId="{28E686C5-D8FD-463D-A90B-C47765CF6D3F}" srcOrd="0" destOrd="0" parTransId="{C464AE40-C05E-4DB4-8A3E-E840E55E7AB0}" sibTransId="{8402FE0D-E66C-493C-8620-78F069E1F02F}"/>
    <dgm:cxn modelId="{F572D36F-6058-4678-8D91-D4D082776C46}" srcId="{D9B05C69-D3E3-4B5A-B00B-79556A25FFE3}" destId="{1185DAC3-8AF5-404F-9B9D-2363459A24A5}" srcOrd="2" destOrd="0" parTransId="{8F3C67CE-7380-4B08-A546-376F40E67E2C}" sibTransId="{CBF3524E-7EBF-43EF-AE42-DAEB3E931C8E}"/>
    <dgm:cxn modelId="{16295279-30BB-4559-A7E6-AFD58AEC5F6B}" srcId="{A7466549-B414-4F19-AFC2-E8192B8C6156}" destId="{D9B05C69-D3E3-4B5A-B00B-79556A25FFE3}" srcOrd="0" destOrd="0" parTransId="{45C3AB1C-8A4F-47A5-83C2-7DE98A0A316E}" sibTransId="{C56D6948-AE17-42CA-BE09-4CF54C2AC2F1}"/>
    <dgm:cxn modelId="{DFCD0783-6B26-46EC-8421-9F6369696136}" srcId="{7DC7FA56-B498-4A65-836C-4D809B27A7BC}" destId="{849B66B9-B8A0-423F-A8D9-5CED84953A24}" srcOrd="1" destOrd="0" parTransId="{80B8DB08-0E09-4D19-95B8-EBEA1B87A406}" sibTransId="{02E18904-9D29-4E94-8747-CA30F70B0B21}"/>
    <dgm:cxn modelId="{42F6778A-432D-459E-9C3F-C2F15AE61258}" type="presOf" srcId="{B5459442-9BA6-41E5-BCF5-6CF1A459AF79}" destId="{F47C82D1-B0FA-4A65-8795-77E21F7A397E}" srcOrd="0" destOrd="6" presId="urn:microsoft.com/office/officeart/2005/8/layout/vList2"/>
    <dgm:cxn modelId="{D1A4329C-66EF-407A-85EC-89193A8BF52D}" srcId="{D9B05C69-D3E3-4B5A-B00B-79556A25FFE3}" destId="{12975D38-42A7-41F8-9366-2D5F7E170301}" srcOrd="4" destOrd="0" parTransId="{79B65C59-75D4-464A-9096-D5C0754FC677}" sibTransId="{9A4B0878-7F16-41C6-B13F-F916D41EBAE4}"/>
    <dgm:cxn modelId="{C192BBA8-A9F2-4389-92A1-7B0DC9CA77FD}" type="presOf" srcId="{80BA3749-94A7-488E-899B-9EDE4062F499}" destId="{F47C82D1-B0FA-4A65-8795-77E21F7A397E}" srcOrd="0" destOrd="4" presId="urn:microsoft.com/office/officeart/2005/8/layout/vList2"/>
    <dgm:cxn modelId="{AFD5A6B1-EB26-4399-92F1-490052E90A2F}" type="presOf" srcId="{1185DAC3-8AF5-404F-9B9D-2363459A24A5}" destId="{F47C82D1-B0FA-4A65-8795-77E21F7A397E}" srcOrd="0" destOrd="5" presId="urn:microsoft.com/office/officeart/2005/8/layout/vList2"/>
    <dgm:cxn modelId="{23AFAED9-4C05-43C1-9238-35B4131438F7}" type="presOf" srcId="{849B66B9-B8A0-423F-A8D9-5CED84953A24}" destId="{F47C82D1-B0FA-4A65-8795-77E21F7A397E}" srcOrd="0" destOrd="2" presId="urn:microsoft.com/office/officeart/2005/8/layout/vList2"/>
    <dgm:cxn modelId="{B6F6D6E8-A420-4D40-8826-9466D2D78D07}" type="presOf" srcId="{7DC7FA56-B498-4A65-836C-4D809B27A7BC}" destId="{F47C82D1-B0FA-4A65-8795-77E21F7A397E}" srcOrd="0" destOrd="0" presId="urn:microsoft.com/office/officeart/2005/8/layout/vList2"/>
    <dgm:cxn modelId="{92A7E0E8-F08A-437C-927D-DB6E8D7C7397}" type="presOf" srcId="{28E686C5-D8FD-463D-A90B-C47765CF6D3F}" destId="{F47C82D1-B0FA-4A65-8795-77E21F7A397E}" srcOrd="0" destOrd="1" presId="urn:microsoft.com/office/officeart/2005/8/layout/vList2"/>
    <dgm:cxn modelId="{41EBDAF5-AE54-4BE8-8751-EF649428712B}" type="presOf" srcId="{A7466549-B414-4F19-AFC2-E8192B8C6156}" destId="{28D3EEDB-BC78-45D3-AAD4-4A002B24C217}" srcOrd="0" destOrd="0" presId="urn:microsoft.com/office/officeart/2005/8/layout/vList2"/>
    <dgm:cxn modelId="{C4ED3EF7-123C-468E-8A50-73899520771F}" srcId="{D9B05C69-D3E3-4B5A-B00B-79556A25FFE3}" destId="{B5459442-9BA6-41E5-BCF5-6CF1A459AF79}" srcOrd="3" destOrd="0" parTransId="{3CA83CED-3BFE-46AD-B749-D8FCEBC158F5}" sibTransId="{9509AF00-0295-4230-BA04-4885082CB5A8}"/>
    <dgm:cxn modelId="{FDD4AD0F-FDDA-4658-8CBC-4A91281F1A6B}" type="presParOf" srcId="{28D3EEDB-BC78-45D3-AAD4-4A002B24C217}" destId="{199772F6-284D-4F54-BC2B-2B6574D74F33}" srcOrd="0" destOrd="0" presId="urn:microsoft.com/office/officeart/2005/8/layout/vList2"/>
    <dgm:cxn modelId="{BFAB3F1B-48E2-4058-8C55-D175567273E1}" type="presParOf" srcId="{28D3EEDB-BC78-45D3-AAD4-4A002B24C217}" destId="{F47C82D1-B0FA-4A65-8795-77E21F7A397E}" srcOrd="1" destOrd="0" presId="urn:microsoft.com/office/officeart/2005/8/layout/vList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80BA3749-94A7-488E-899B-9EDE4062F499}">
      <dgm:prSet custT="1"/>
      <dgm:spPr/>
      <dgm:t>
        <a:bodyPr/>
        <a:lstStyle/>
        <a:p>
          <a:pPr>
            <a:buFont typeface="Arial" panose="020B0604020202020204" pitchFamily="34" charset="0"/>
            <a:buNone/>
          </a:pPr>
          <a:r>
            <a:rPr lang="en-US" sz="2800" dirty="0">
              <a:latin typeface="Cambria" panose="02040503050406030204" pitchFamily="18" charset="0"/>
              <a:ea typeface="Cambria" panose="02040503050406030204" pitchFamily="18" charset="0"/>
              <a:cs typeface="Times New Roman" panose="02020603050405020304" pitchFamily="18" charset="0"/>
            </a:rPr>
            <a:t>GOAL 5: Additional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Use Cases/Implementation Opportunities</a:t>
          </a:r>
        </a:p>
      </dgm:t>
    </dgm:pt>
    <dgm:pt modelId="{DF9B9ADE-FC72-466D-8F20-C92CF8ACEE98}" type="parTrans" cxnId="{EAB14C3D-AACC-4DF3-B6B6-3B6C583FADD1}">
      <dgm:prSet/>
      <dgm:spPr/>
      <dgm:t>
        <a:bodyPr/>
        <a:lstStyle/>
        <a:p>
          <a:endParaRPr lang="en-US" sz="3600"/>
        </a:p>
      </dgm:t>
    </dgm:pt>
    <dgm:pt modelId="{99732849-B226-4EB0-B01A-F020BB427BEF}" type="sibTrans" cxnId="{EAB14C3D-AACC-4DF3-B6B6-3B6C583FADD1}">
      <dgm:prSet/>
      <dgm:spPr/>
      <dgm:t>
        <a:bodyPr/>
        <a:lstStyle/>
        <a:p>
          <a:endParaRPr lang="en-US" sz="3600"/>
        </a:p>
      </dgm:t>
    </dgm:pt>
    <dgm:pt modelId="{3E482B42-6DCB-4701-A71C-5F0C571EDDA3}">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Engage stakeholders to gather use cases.</a:t>
          </a:r>
        </a:p>
      </dgm:t>
    </dgm:pt>
    <dgm:pt modelId="{A9C3819C-42E0-41E7-9B6B-08E2862A67C6}" type="parTrans" cxnId="{6D17C4C2-782C-4F04-8FDD-4B92F280CCAD}">
      <dgm:prSet/>
      <dgm:spPr/>
      <dgm:t>
        <a:bodyPr/>
        <a:lstStyle/>
        <a:p>
          <a:endParaRPr lang="en-US" sz="3600"/>
        </a:p>
      </dgm:t>
    </dgm:pt>
    <dgm:pt modelId="{BD86E8ED-FA08-4618-9CBF-9A7B0DB35802}" type="sibTrans" cxnId="{6D17C4C2-782C-4F04-8FDD-4B92F280CCAD}">
      <dgm:prSet/>
      <dgm:spPr/>
      <dgm:t>
        <a:bodyPr/>
        <a:lstStyle/>
        <a:p>
          <a:endParaRPr lang="en-US" sz="3600"/>
        </a:p>
      </dgm:t>
    </dgm:pt>
    <dgm:pt modelId="{396CD020-0488-40DB-9313-1F94892451E6}">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Evaluate best applications and/or processes to provide the </a:t>
          </a:r>
          <a:r>
            <a:rPr lang="en-US" sz="2400" dirty="0" err="1">
              <a:latin typeface="Cambria" panose="02040503050406030204" pitchFamily="18" charset="0"/>
              <a:ea typeface="Cambria" panose="02040503050406030204" pitchFamily="18" charset="0"/>
              <a:cs typeface="Times New Roman" panose="02020603050405020304" pitchFamily="18" charset="0"/>
            </a:rPr>
            <a:t>iModel</a:t>
          </a:r>
          <a:r>
            <a:rPr lang="en-US" sz="2400" dirty="0">
              <a:latin typeface="Cambria" panose="02040503050406030204" pitchFamily="18" charset="0"/>
              <a:ea typeface="Cambria" panose="02040503050406030204" pitchFamily="18" charset="0"/>
              <a:cs typeface="Times New Roman" panose="02020603050405020304" pitchFamily="18" charset="0"/>
            </a:rPr>
            <a:t> to meet use case needs.</a:t>
          </a:r>
        </a:p>
      </dgm:t>
    </dgm:pt>
    <dgm:pt modelId="{83CFA6CB-1829-4FC4-863E-9F0EF0650652}" type="parTrans" cxnId="{5AB09439-7E56-4DA4-8E53-6CE07704595D}">
      <dgm:prSet/>
      <dgm:spPr/>
      <dgm:t>
        <a:bodyPr/>
        <a:lstStyle/>
        <a:p>
          <a:endParaRPr lang="en-US" sz="3600"/>
        </a:p>
      </dgm:t>
    </dgm:pt>
    <dgm:pt modelId="{1A5054D1-F987-4A9D-AD46-6F0F3B091409}" type="sibTrans" cxnId="{5AB09439-7E56-4DA4-8E53-6CE07704595D}">
      <dgm:prSet/>
      <dgm:spPr/>
      <dgm:t>
        <a:bodyPr/>
        <a:lstStyle/>
        <a:p>
          <a:endParaRPr lang="en-US" sz="3600"/>
        </a:p>
      </dgm:t>
    </dgm:pt>
    <dgm:pt modelId="{5E239161-6F5A-42CD-B0B5-4B126FE57346}">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Pilot use cases and make recommendations.</a:t>
          </a:r>
        </a:p>
      </dgm:t>
    </dgm:pt>
    <dgm:pt modelId="{4ECAA89C-6C12-4AF5-B625-0C6202247E39}" type="parTrans" cxnId="{6443A4BE-3763-43D3-AD67-B1CA2EE8B236}">
      <dgm:prSet/>
      <dgm:spPr/>
      <dgm:t>
        <a:bodyPr/>
        <a:lstStyle/>
        <a:p>
          <a:endParaRPr lang="en-US" sz="3600"/>
        </a:p>
      </dgm:t>
    </dgm:pt>
    <dgm:pt modelId="{B9BF502C-CF8F-4FFA-9373-C95D02D1E821}" type="sibTrans" cxnId="{6443A4BE-3763-43D3-AD67-B1CA2EE8B236}">
      <dgm:prSet/>
      <dgm:spPr/>
      <dgm:t>
        <a:bodyPr/>
        <a:lstStyle/>
        <a:p>
          <a:endParaRPr lang="en-US" sz="3600"/>
        </a:p>
      </dgm:t>
    </dgm:pt>
    <dgm:pt modelId="{CFEA7963-6A39-4321-BD8A-F3B4A47460CA}">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Public involvement, safety in work zones, stakeholders…</a:t>
          </a:r>
        </a:p>
      </dgm:t>
    </dgm:pt>
    <dgm:pt modelId="{60839774-BBAF-4C06-B86C-D92F86B1F8C9}" type="parTrans" cxnId="{647228A8-8ACA-4C55-903C-943A3F57DF7E}">
      <dgm:prSet/>
      <dgm:spPr/>
      <dgm:t>
        <a:bodyPr/>
        <a:lstStyle/>
        <a:p>
          <a:endParaRPr lang="en-US" sz="3600"/>
        </a:p>
      </dgm:t>
    </dgm:pt>
    <dgm:pt modelId="{F7C66448-39F8-4970-ADF0-AE3F71297A65}" type="sibTrans" cxnId="{647228A8-8ACA-4C55-903C-943A3F57DF7E}">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B7408EFC-FBFA-4E0A-B1BA-19E03ED9B3D7}" type="pres">
      <dgm:prSet presAssocID="{80BA3749-94A7-488E-899B-9EDE4062F499}" presName="parentText" presStyleLbl="node1" presStyleIdx="0" presStyleCnt="1" custScaleY="179420" custLinFactNeighborX="1283" custLinFactNeighborY="-14587">
        <dgm:presLayoutVars>
          <dgm:chMax val="0"/>
          <dgm:bulletEnabled val="1"/>
        </dgm:presLayoutVars>
      </dgm:prSet>
      <dgm:spPr/>
    </dgm:pt>
    <dgm:pt modelId="{8143ED88-4DFB-4045-83B3-3BBDA529F65B}" type="pres">
      <dgm:prSet presAssocID="{80BA3749-94A7-488E-899B-9EDE4062F499}" presName="childText" presStyleLbl="revTx" presStyleIdx="0" presStyleCnt="1" custScaleX="101010" custScaleY="303221">
        <dgm:presLayoutVars>
          <dgm:bulletEnabled val="1"/>
        </dgm:presLayoutVars>
      </dgm:prSet>
      <dgm:spPr/>
    </dgm:pt>
  </dgm:ptLst>
  <dgm:cxnLst>
    <dgm:cxn modelId="{E286F714-0905-44AB-9E6D-A332F5977D9F}" type="presOf" srcId="{5E239161-6F5A-42CD-B0B5-4B126FE57346}" destId="{8143ED88-4DFB-4045-83B3-3BBDA529F65B}" srcOrd="0" destOrd="2" presId="urn:microsoft.com/office/officeart/2005/8/layout/vList2"/>
    <dgm:cxn modelId="{613C4A18-8894-4848-9E2B-12F5C87ABEEB}" type="presOf" srcId="{396CD020-0488-40DB-9313-1F94892451E6}" destId="{8143ED88-4DFB-4045-83B3-3BBDA529F65B}" srcOrd="0" destOrd="1" presId="urn:microsoft.com/office/officeart/2005/8/layout/vList2"/>
    <dgm:cxn modelId="{5AB09439-7E56-4DA4-8E53-6CE07704595D}" srcId="{80BA3749-94A7-488E-899B-9EDE4062F499}" destId="{396CD020-0488-40DB-9313-1F94892451E6}" srcOrd="1" destOrd="0" parTransId="{83CFA6CB-1829-4FC4-863E-9F0EF0650652}" sibTransId="{1A5054D1-F987-4A9D-AD46-6F0F3B091409}"/>
    <dgm:cxn modelId="{EAB14C3D-AACC-4DF3-B6B6-3B6C583FADD1}" srcId="{A7466549-B414-4F19-AFC2-E8192B8C6156}" destId="{80BA3749-94A7-488E-899B-9EDE4062F499}" srcOrd="0" destOrd="0" parTransId="{DF9B9ADE-FC72-466D-8F20-C92CF8ACEE98}" sibTransId="{99732849-B226-4EB0-B01A-F020BB427BEF}"/>
    <dgm:cxn modelId="{647228A8-8ACA-4C55-903C-943A3F57DF7E}" srcId="{5E239161-6F5A-42CD-B0B5-4B126FE57346}" destId="{CFEA7963-6A39-4321-BD8A-F3B4A47460CA}" srcOrd="0" destOrd="0" parTransId="{60839774-BBAF-4C06-B86C-D92F86B1F8C9}" sibTransId="{F7C66448-39F8-4970-ADF0-AE3F71297A65}"/>
    <dgm:cxn modelId="{254236AF-D489-479D-8DB6-85A5E332B9F3}" type="presOf" srcId="{3E482B42-6DCB-4701-A71C-5F0C571EDDA3}" destId="{8143ED88-4DFB-4045-83B3-3BBDA529F65B}" srcOrd="0" destOrd="0" presId="urn:microsoft.com/office/officeart/2005/8/layout/vList2"/>
    <dgm:cxn modelId="{05F7E3AF-1BF3-4D5F-ACF5-FE5216729D2E}" type="presOf" srcId="{80BA3749-94A7-488E-899B-9EDE4062F499}" destId="{B7408EFC-FBFA-4E0A-B1BA-19E03ED9B3D7}" srcOrd="0" destOrd="0" presId="urn:microsoft.com/office/officeart/2005/8/layout/vList2"/>
    <dgm:cxn modelId="{6443A4BE-3763-43D3-AD67-B1CA2EE8B236}" srcId="{80BA3749-94A7-488E-899B-9EDE4062F499}" destId="{5E239161-6F5A-42CD-B0B5-4B126FE57346}" srcOrd="2" destOrd="0" parTransId="{4ECAA89C-6C12-4AF5-B625-0C6202247E39}" sibTransId="{B9BF502C-CF8F-4FFA-9373-C95D02D1E821}"/>
    <dgm:cxn modelId="{6D17C4C2-782C-4F04-8FDD-4B92F280CCAD}" srcId="{80BA3749-94A7-488E-899B-9EDE4062F499}" destId="{3E482B42-6DCB-4701-A71C-5F0C571EDDA3}" srcOrd="0" destOrd="0" parTransId="{A9C3819C-42E0-41E7-9B6B-08E2862A67C6}" sibTransId="{BD86E8ED-FA08-4618-9CBF-9A7B0DB35802}"/>
    <dgm:cxn modelId="{E3299AD6-ED61-48CA-B970-E136B5C7E792}" type="presOf" srcId="{CFEA7963-6A39-4321-BD8A-F3B4A47460CA}" destId="{8143ED88-4DFB-4045-83B3-3BBDA529F65B}" srcOrd="0" destOrd="3" presId="urn:microsoft.com/office/officeart/2005/8/layout/vList2"/>
    <dgm:cxn modelId="{41EBDAF5-AE54-4BE8-8751-EF649428712B}" type="presOf" srcId="{A7466549-B414-4F19-AFC2-E8192B8C6156}" destId="{28D3EEDB-BC78-45D3-AAD4-4A002B24C217}" srcOrd="0" destOrd="0" presId="urn:microsoft.com/office/officeart/2005/8/layout/vList2"/>
    <dgm:cxn modelId="{0360DED5-00F2-4340-9847-FBA64F34B55C}" type="presParOf" srcId="{28D3EEDB-BC78-45D3-AAD4-4A002B24C217}" destId="{B7408EFC-FBFA-4E0A-B1BA-19E03ED9B3D7}" srcOrd="0" destOrd="0" presId="urn:microsoft.com/office/officeart/2005/8/layout/vList2"/>
    <dgm:cxn modelId="{10BA75F0-F273-4B06-8296-8E32A41634FF}" type="presParOf" srcId="{28D3EEDB-BC78-45D3-AAD4-4A002B24C217}" destId="{8143ED88-4DFB-4045-83B3-3BBDA529F65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b="0" dirty="0">
              <a:effectLst/>
              <a:latin typeface="Cambria" panose="02040503050406030204" pitchFamily="18" charset="0"/>
              <a:ea typeface="Cambria" panose="02040503050406030204" pitchFamily="18" charset="0"/>
              <a:cs typeface="Times New Roman" panose="02020603050405020304" pitchFamily="18" charset="0"/>
            </a:rPr>
            <a:t>GOAL 1: </a:t>
          </a:r>
          <a:r>
            <a:rPr lang="en-US" sz="2800" b="0" dirty="0" err="1">
              <a:effectLst/>
              <a:latin typeface="Cambria" panose="02040503050406030204" pitchFamily="18" charset="0"/>
              <a:ea typeface="Cambria" panose="02040503050406030204" pitchFamily="18" charset="0"/>
              <a:cs typeface="Times New Roman" panose="02020603050405020304" pitchFamily="18" charset="0"/>
            </a:rPr>
            <a:t>iModel</a:t>
          </a:r>
          <a:r>
            <a:rPr lang="en-US" sz="2800" b="0" dirty="0">
              <a:effectLst/>
              <a:latin typeface="Cambria" panose="02040503050406030204" pitchFamily="18" charset="0"/>
              <a:ea typeface="Cambria" panose="02040503050406030204" pitchFamily="18" charset="0"/>
              <a:cs typeface="Times New Roman" panose="02020603050405020304" pitchFamily="18" charset="0"/>
            </a:rPr>
            <a:t> Review in Design</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1960D5F4-170B-4EC5-B4CC-C44709C534D6}">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12A3165D-88A3-482B-A2D6-8786EA27BFD5}" type="parTrans" cxnId="{4BE8F370-3861-45F4-BEA5-B827E9A2E50D}">
      <dgm:prSet/>
      <dgm:spPr/>
      <dgm:t>
        <a:bodyPr/>
        <a:lstStyle/>
        <a:p>
          <a:endParaRPr lang="en-US" sz="3600"/>
        </a:p>
      </dgm:t>
    </dgm:pt>
    <dgm:pt modelId="{D37C949C-83AA-4F5B-B45B-0674995D49A4}" type="sibTrans" cxnId="{4BE8F370-3861-45F4-BEA5-B827E9A2E50D}">
      <dgm:prSet/>
      <dgm:spPr/>
      <dgm:t>
        <a:bodyPr/>
        <a:lstStyle/>
        <a:p>
          <a:endParaRPr lang="en-US" sz="3600"/>
        </a:p>
      </dgm:t>
    </dgm:pt>
    <dgm:pt modelId="{71CE8801-23A6-458E-8057-A021B4DFC3E0}">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Model review application with needed enhancements &amp; configurations</a:t>
          </a:r>
        </a:p>
      </dgm:t>
    </dgm:pt>
    <dgm:pt modelId="{1CA49D24-DF63-476C-8AA0-A47892C7D79A}" type="parTrans" cxnId="{FA90D8ED-FC12-4395-9EDD-B2CCDA954940}">
      <dgm:prSet/>
      <dgm:spPr/>
      <dgm:t>
        <a:bodyPr/>
        <a:lstStyle/>
        <a:p>
          <a:endParaRPr lang="en-US" sz="3600"/>
        </a:p>
      </dgm:t>
    </dgm:pt>
    <dgm:pt modelId="{3EDD7031-C6F7-4028-9098-C007DBD00CC3}" type="sibTrans" cxnId="{FA90D8ED-FC12-4395-9EDD-B2CCDA954940}">
      <dgm:prSet/>
      <dgm:spPr/>
      <dgm:t>
        <a:bodyPr/>
        <a:lstStyle/>
        <a:p>
          <a:endParaRPr lang="en-US" sz="3600"/>
        </a:p>
      </dgm:t>
    </dgm:pt>
    <dgm:pt modelId="{77E1D862-F214-4E3A-AABF-DC590A961EA3}">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6E12AA12-A66C-431D-B2B5-1B1B518BD133}" type="parTrans" cxnId="{6DA7D02D-AEEE-470F-A5C8-2022F91FBB95}">
      <dgm:prSet/>
      <dgm:spPr/>
      <dgm:t>
        <a:bodyPr/>
        <a:lstStyle/>
        <a:p>
          <a:endParaRPr lang="en-US" sz="3600"/>
        </a:p>
      </dgm:t>
    </dgm:pt>
    <dgm:pt modelId="{6AF16D3B-04AA-4A9B-9807-3C0873ACA8DC}" type="sibTrans" cxnId="{6DA7D02D-AEEE-470F-A5C8-2022F91FBB95}">
      <dgm:prSet/>
      <dgm:spPr/>
      <dgm:t>
        <a:bodyPr/>
        <a:lstStyle/>
        <a:p>
          <a:endParaRPr lang="en-US" sz="3600"/>
        </a:p>
      </dgm:t>
    </dgm:pt>
    <dgm:pt modelId="{0F0CC0A9-F4C1-492E-86B2-D84428D27CD5}">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A8121E25-2D30-457A-B131-2EB3C7062689}" type="parTrans" cxnId="{EFEE3324-74F0-4A41-A98D-9933CA6C00EF}">
      <dgm:prSet/>
      <dgm:spPr/>
      <dgm:t>
        <a:bodyPr/>
        <a:lstStyle/>
        <a:p>
          <a:endParaRPr lang="en-US" sz="3600"/>
        </a:p>
      </dgm:t>
    </dgm:pt>
    <dgm:pt modelId="{3DA64F9E-83E3-48E9-B207-6CB8C7445132}" type="sibTrans" cxnId="{EFEE3324-74F0-4A41-A98D-9933CA6C00EF}">
      <dgm:prSet/>
      <dgm:spPr/>
      <dgm:t>
        <a:bodyPr/>
        <a:lstStyle/>
        <a:p>
          <a:endParaRPr lang="en-US" sz="3600"/>
        </a:p>
      </dgm:t>
    </dgm:pt>
    <dgm:pt modelId="{87DA28A4-0AC2-463B-AA1B-E637E2B34E9B}">
      <dgm:prSet custT="1"/>
      <dgm:spPr>
        <a:ln>
          <a:solidFill>
            <a:schemeClr val="accent6"/>
          </a:solidFill>
        </a:ln>
      </dgm:spPr>
      <dgm:t>
        <a:bodyPr/>
        <a:lstStyle/>
        <a:p>
          <a:r>
            <a:rPr lang="en-US" sz="2400" dirty="0"/>
            <a:t>Current tools lack what's needed to perform adequate design reviews of 3d models. </a:t>
          </a:r>
          <a:endParaRPr lang="en-US" sz="2400" b="0" dirty="0">
            <a:effectLst/>
            <a:latin typeface="Cambria" panose="02040503050406030204" pitchFamily="18" charset="0"/>
            <a:ea typeface="Cambria" panose="02040503050406030204" pitchFamily="18" charset="0"/>
            <a:cs typeface="Times New Roman" panose="02020603050405020304" pitchFamily="18" charset="0"/>
          </a:endParaRPr>
        </a:p>
      </dgm:t>
    </dgm:pt>
    <dgm:pt modelId="{A6559966-BE5F-41E4-B2F4-80F086EC7D97}" type="parTrans" cxnId="{CD0E5BBF-25E7-424D-AAB8-9AB239E98D90}">
      <dgm:prSet/>
      <dgm:spPr/>
      <dgm:t>
        <a:bodyPr/>
        <a:lstStyle/>
        <a:p>
          <a:endParaRPr lang="en-US" sz="3600"/>
        </a:p>
      </dgm:t>
    </dgm:pt>
    <dgm:pt modelId="{DCC019B7-D308-42BE-904B-6E9EDDC253CA}" type="sibTrans" cxnId="{CD0E5BBF-25E7-424D-AAB8-9AB239E98D90}">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73742" custLinFactNeighborY="-17060">
        <dgm:presLayoutVars>
          <dgm:chMax val="0"/>
          <dgm:bulletEnabled val="1"/>
        </dgm:presLayoutVars>
      </dgm:prSet>
      <dgm:spPr/>
    </dgm:pt>
    <dgm:pt modelId="{60A62D14-5069-41D2-91F1-56A5F562EAB1}" type="pres">
      <dgm:prSet presAssocID="{A4E07937-7CD4-4564-824A-86F1DA40C4EB}" presName="childText" presStyleLbl="revTx" presStyleIdx="0" presStyleCnt="1" custScaleY="126454">
        <dgm:presLayoutVars>
          <dgm:bulletEnabled val="1"/>
        </dgm:presLayoutVars>
      </dgm:prSet>
      <dgm:spPr/>
    </dgm:pt>
  </dgm:ptLst>
  <dgm:cxnLst>
    <dgm:cxn modelId="{A5F8E101-783D-4A7E-AB4B-9A09B384D8AC}" type="presOf" srcId="{1960D5F4-170B-4EC5-B4CC-C44709C534D6}" destId="{60A62D14-5069-41D2-91F1-56A5F562EAB1}" srcOrd="0" destOrd="1" presId="urn:microsoft.com/office/officeart/2005/8/layout/vList2"/>
    <dgm:cxn modelId="{8070160A-737A-49E3-85D1-48F2C22ED444}" type="presOf" srcId="{A4E07937-7CD4-4564-824A-86F1DA40C4EB}" destId="{19917AC8-FF11-428A-9888-4365F5D25428}" srcOrd="0" destOrd="0" presId="urn:microsoft.com/office/officeart/2005/8/layout/vList2"/>
    <dgm:cxn modelId="{EFEE3324-74F0-4A41-A98D-9933CA6C00EF}" srcId="{A4E07937-7CD4-4564-824A-86F1DA40C4EB}" destId="{0F0CC0A9-F4C1-492E-86B2-D84428D27CD5}" srcOrd="4" destOrd="0" parTransId="{A8121E25-2D30-457A-B131-2EB3C7062689}" sibTransId="{3DA64F9E-83E3-48E9-B207-6CB8C7445132}"/>
    <dgm:cxn modelId="{6DA7D02D-AEEE-470F-A5C8-2022F91FBB95}" srcId="{A4E07937-7CD4-4564-824A-86F1DA40C4EB}" destId="{77E1D862-F214-4E3A-AABF-DC590A961EA3}" srcOrd="3" destOrd="0" parTransId="{6E12AA12-A66C-431D-B2B5-1B1B518BD133}" sibTransId="{6AF16D3B-04AA-4A9B-9807-3C0873ACA8DC}"/>
    <dgm:cxn modelId="{B9FC3033-E500-4463-B82D-A9FC286142DA}" type="presOf" srcId="{87DA28A4-0AC2-463B-AA1B-E637E2B34E9B}" destId="{60A62D14-5069-41D2-91F1-56A5F562EAB1}" srcOrd="0" destOrd="0" presId="urn:microsoft.com/office/officeart/2005/8/layout/vList2"/>
    <dgm:cxn modelId="{4BE8F370-3861-45F4-BEA5-B827E9A2E50D}" srcId="{A4E07937-7CD4-4564-824A-86F1DA40C4EB}" destId="{1960D5F4-170B-4EC5-B4CC-C44709C534D6}" srcOrd="1" destOrd="0" parTransId="{12A3165D-88A3-482B-A2D6-8786EA27BFD5}" sibTransId="{D37C949C-83AA-4F5B-B45B-0674995D49A4}"/>
    <dgm:cxn modelId="{8A4EE1AE-5E71-4CCB-825A-B07E3C768829}" type="presOf" srcId="{0F0CC0A9-F4C1-492E-86B2-D84428D27CD5}" destId="{60A62D14-5069-41D2-91F1-56A5F562EAB1}" srcOrd="0" destOrd="4" presId="urn:microsoft.com/office/officeart/2005/8/layout/vList2"/>
    <dgm:cxn modelId="{46C7EDB3-A2FF-4387-BEEF-5B26DAFCECC5}" srcId="{A7466549-B414-4F19-AFC2-E8192B8C6156}" destId="{A4E07937-7CD4-4564-824A-86F1DA40C4EB}" srcOrd="0" destOrd="0" parTransId="{46FA7DE2-0647-4A84-A36E-736DA797F238}" sibTransId="{FDF3E1CE-51A7-4F87-A067-1445528BFDA7}"/>
    <dgm:cxn modelId="{8D098FB4-2158-486E-BE8C-9071228DE637}" type="presOf" srcId="{71CE8801-23A6-458E-8057-A021B4DFC3E0}" destId="{60A62D14-5069-41D2-91F1-56A5F562EAB1}" srcOrd="0" destOrd="2" presId="urn:microsoft.com/office/officeart/2005/8/layout/vList2"/>
    <dgm:cxn modelId="{CD0E5BBF-25E7-424D-AAB8-9AB239E98D90}" srcId="{A4E07937-7CD4-4564-824A-86F1DA40C4EB}" destId="{87DA28A4-0AC2-463B-AA1B-E637E2B34E9B}" srcOrd="0" destOrd="0" parTransId="{A6559966-BE5F-41E4-B2F4-80F086EC7D97}" sibTransId="{DCC019B7-D308-42BE-904B-6E9EDDC253CA}"/>
    <dgm:cxn modelId="{BBA3FDEC-6D8F-4209-B08E-973C63A5A9B8}" type="presOf" srcId="{77E1D862-F214-4E3A-AABF-DC590A961EA3}" destId="{60A62D14-5069-41D2-91F1-56A5F562EAB1}" srcOrd="0" destOrd="3" presId="urn:microsoft.com/office/officeart/2005/8/layout/vList2"/>
    <dgm:cxn modelId="{FA90D8ED-FC12-4395-9EDD-B2CCDA954940}" srcId="{A4E07937-7CD4-4564-824A-86F1DA40C4EB}" destId="{71CE8801-23A6-458E-8057-A021B4DFC3E0}" srcOrd="2" destOrd="0" parTransId="{1CA49D24-DF63-476C-8AA0-A47892C7D79A}" sibTransId="{3EDD7031-C6F7-4028-9098-C007DBD00CC3}"/>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dirty="0">
              <a:latin typeface="Cambria" panose="02040503050406030204" pitchFamily="18" charset="0"/>
              <a:ea typeface="Cambria" panose="02040503050406030204" pitchFamily="18" charset="0"/>
              <a:cs typeface="Times New Roman" panose="02020603050405020304" pitchFamily="18" charset="0"/>
            </a:rPr>
            <a:t>GOAL 2: Open-Source Bidding</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59C9637C-0889-4236-B71D-FF8DAE6C7351}">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8F92A997-AE8F-49EC-8C0D-659438615F01}" type="parTrans" cxnId="{F2812D3B-3C6C-4F3A-B81A-9B3A1BD40F9B}">
      <dgm:prSet/>
      <dgm:spPr/>
      <dgm:t>
        <a:bodyPr/>
        <a:lstStyle/>
        <a:p>
          <a:endParaRPr lang="en-US" sz="3600"/>
        </a:p>
      </dgm:t>
    </dgm:pt>
    <dgm:pt modelId="{62EB5BA7-2FF6-4D20-8F0D-BE7FCF90B745}" type="sibTrans" cxnId="{F2812D3B-3C6C-4F3A-B81A-9B3A1BD40F9B}">
      <dgm:prSet/>
      <dgm:spPr/>
      <dgm:t>
        <a:bodyPr/>
        <a:lstStyle/>
        <a:p>
          <a:endParaRPr lang="en-US" sz="3600"/>
        </a:p>
      </dgm:t>
    </dgm:pt>
    <dgm:pt modelId="{307EB21F-FF3D-4594-B4B8-6B72D77CFB7B}">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Workflow and viewer for externals to have free, unauthenticated access (accessible to the public)</a:t>
          </a:r>
        </a:p>
      </dgm:t>
    </dgm:pt>
    <dgm:pt modelId="{6F66EB65-9468-4690-B82A-B852DA88A1BD}" type="parTrans" cxnId="{32406E97-3B72-4E4E-A400-B4C0AB68D34B}">
      <dgm:prSet/>
      <dgm:spPr/>
      <dgm:t>
        <a:bodyPr/>
        <a:lstStyle/>
        <a:p>
          <a:endParaRPr lang="en-US" sz="3600"/>
        </a:p>
      </dgm:t>
    </dgm:pt>
    <dgm:pt modelId="{2049BB6F-B7C7-4B3A-A63C-4655A0E45E6A}" type="sibTrans" cxnId="{32406E97-3B72-4E4E-A400-B4C0AB68D34B}">
      <dgm:prSet/>
      <dgm:spPr/>
      <dgm:t>
        <a:bodyPr/>
        <a:lstStyle/>
        <a:p>
          <a:endParaRPr lang="en-US" sz="3600"/>
        </a:p>
      </dgm:t>
    </dgm:pt>
    <dgm:pt modelId="{1E2EC392-A1F2-49AC-827F-D179D6A6CE80}">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5FD45592-9823-436A-86E3-DD923B0C1A2D}" type="parTrans" cxnId="{8449B532-12E1-4A54-A20E-22F235EC469B}">
      <dgm:prSet/>
      <dgm:spPr/>
      <dgm:t>
        <a:bodyPr/>
        <a:lstStyle/>
        <a:p>
          <a:endParaRPr lang="en-US" sz="3600"/>
        </a:p>
      </dgm:t>
    </dgm:pt>
    <dgm:pt modelId="{CBB9496C-6569-45C4-B952-EF219A881A47}" type="sibTrans" cxnId="{8449B532-12E1-4A54-A20E-22F235EC469B}">
      <dgm:prSet/>
      <dgm:spPr/>
      <dgm:t>
        <a:bodyPr/>
        <a:lstStyle/>
        <a:p>
          <a:endParaRPr lang="en-US" sz="3600"/>
        </a:p>
      </dgm:t>
    </dgm:pt>
    <dgm:pt modelId="{3309FE44-D117-4CB8-B8CD-15E921E9F665}">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02B88836-A68D-43D5-B78A-B9D41D7113E0}" type="parTrans" cxnId="{3C7A59BA-77E8-4E9E-B212-FE3B1B78F232}">
      <dgm:prSet/>
      <dgm:spPr/>
      <dgm:t>
        <a:bodyPr/>
        <a:lstStyle/>
        <a:p>
          <a:endParaRPr lang="en-US" sz="3600"/>
        </a:p>
      </dgm:t>
    </dgm:pt>
    <dgm:pt modelId="{73AC53A9-B0A7-43DE-AB19-6CB4B01B400B}" type="sibTrans" cxnId="{3C7A59BA-77E8-4E9E-B212-FE3B1B78F232}">
      <dgm:prSet/>
      <dgm:spPr/>
      <dgm:t>
        <a:bodyPr/>
        <a:lstStyle/>
        <a:p>
          <a:endParaRPr lang="en-US" sz="3600"/>
        </a:p>
      </dgm:t>
    </dgm:pt>
    <dgm:pt modelId="{6944DD50-DE6C-4ECC-8726-2ED0DB458BFB}">
      <dgm:prSet custT="1"/>
      <dgm:spPr>
        <a:ln>
          <a:solidFill>
            <a:schemeClr val="accent6"/>
          </a:solidFill>
        </a:ln>
      </dgm:spPr>
      <dgm:t>
        <a:bodyPr/>
        <a:lstStyle/>
        <a:p>
          <a:r>
            <a:rPr lang="en-US" sz="2400" dirty="0"/>
            <a:t>Currently no mechanism to provide the </a:t>
          </a:r>
          <a:r>
            <a:rPr lang="en-US" sz="2400" dirty="0" err="1"/>
            <a:t>iModel</a:t>
          </a:r>
          <a:r>
            <a:rPr lang="en-US" sz="2400" dirty="0"/>
            <a:t> during letting that is free, open source and Open access.</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DDDBE9B2-3C43-44BB-B92D-1B3F269A3BAA}" type="parTrans" cxnId="{74FA764A-6216-4C4B-90E8-EF0E0762CC8E}">
      <dgm:prSet/>
      <dgm:spPr/>
      <dgm:t>
        <a:bodyPr/>
        <a:lstStyle/>
        <a:p>
          <a:endParaRPr lang="en-US" sz="3600"/>
        </a:p>
      </dgm:t>
    </dgm:pt>
    <dgm:pt modelId="{2A4B81B3-88C1-4FBD-BF19-77B3DCF069FD}" type="sibTrans" cxnId="{74FA764A-6216-4C4B-90E8-EF0E0762CC8E}">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56535">
        <dgm:presLayoutVars>
          <dgm:chMax val="0"/>
          <dgm:bulletEnabled val="1"/>
        </dgm:presLayoutVars>
      </dgm:prSet>
      <dgm:spPr/>
    </dgm:pt>
    <dgm:pt modelId="{60A62D14-5069-41D2-91F1-56A5F562EAB1}" type="pres">
      <dgm:prSet presAssocID="{A4E07937-7CD4-4564-824A-86F1DA40C4EB}" presName="childText" presStyleLbl="revTx" presStyleIdx="0" presStyleCnt="1" custScaleY="114982">
        <dgm:presLayoutVars>
          <dgm:bulletEnabled val="1"/>
        </dgm:presLayoutVars>
      </dgm:prSet>
      <dgm:spPr/>
    </dgm:pt>
  </dgm:ptLst>
  <dgm:cxnLst>
    <dgm:cxn modelId="{8070160A-737A-49E3-85D1-48F2C22ED444}" type="presOf" srcId="{A4E07937-7CD4-4564-824A-86F1DA40C4EB}" destId="{19917AC8-FF11-428A-9888-4365F5D25428}" srcOrd="0" destOrd="0" presId="urn:microsoft.com/office/officeart/2005/8/layout/vList2"/>
    <dgm:cxn modelId="{3E611C29-D3C9-4D2C-BE66-7A0B713D9CDA}" type="presOf" srcId="{1E2EC392-A1F2-49AC-827F-D179D6A6CE80}" destId="{60A62D14-5069-41D2-91F1-56A5F562EAB1}" srcOrd="0" destOrd="3" presId="urn:microsoft.com/office/officeart/2005/8/layout/vList2"/>
    <dgm:cxn modelId="{849FE32D-6881-4B10-8F7D-5490D4AE846D}" type="presOf" srcId="{307EB21F-FF3D-4594-B4B8-6B72D77CFB7B}" destId="{60A62D14-5069-41D2-91F1-56A5F562EAB1}" srcOrd="0" destOrd="2" presId="urn:microsoft.com/office/officeart/2005/8/layout/vList2"/>
    <dgm:cxn modelId="{8449B532-12E1-4A54-A20E-22F235EC469B}" srcId="{A4E07937-7CD4-4564-824A-86F1DA40C4EB}" destId="{1E2EC392-A1F2-49AC-827F-D179D6A6CE80}" srcOrd="3" destOrd="0" parTransId="{5FD45592-9823-436A-86E3-DD923B0C1A2D}" sibTransId="{CBB9496C-6569-45C4-B952-EF219A881A47}"/>
    <dgm:cxn modelId="{F2812D3B-3C6C-4F3A-B81A-9B3A1BD40F9B}" srcId="{A4E07937-7CD4-4564-824A-86F1DA40C4EB}" destId="{59C9637C-0889-4236-B71D-FF8DAE6C7351}" srcOrd="1" destOrd="0" parTransId="{8F92A997-AE8F-49EC-8C0D-659438615F01}" sibTransId="{62EB5BA7-2FF6-4D20-8F0D-BE7FCF90B745}"/>
    <dgm:cxn modelId="{FCB5215C-F4B2-4549-801F-D866EC64BE4E}" type="presOf" srcId="{59C9637C-0889-4236-B71D-FF8DAE6C7351}" destId="{60A62D14-5069-41D2-91F1-56A5F562EAB1}" srcOrd="0" destOrd="1" presId="urn:microsoft.com/office/officeart/2005/8/layout/vList2"/>
    <dgm:cxn modelId="{74FA764A-6216-4C4B-90E8-EF0E0762CC8E}" srcId="{A4E07937-7CD4-4564-824A-86F1DA40C4EB}" destId="{6944DD50-DE6C-4ECC-8726-2ED0DB458BFB}" srcOrd="0" destOrd="0" parTransId="{DDDBE9B2-3C43-44BB-B92D-1B3F269A3BAA}" sibTransId="{2A4B81B3-88C1-4FBD-BF19-77B3DCF069FD}"/>
    <dgm:cxn modelId="{32406E97-3B72-4E4E-A400-B4C0AB68D34B}" srcId="{A4E07937-7CD4-4564-824A-86F1DA40C4EB}" destId="{307EB21F-FF3D-4594-B4B8-6B72D77CFB7B}" srcOrd="2" destOrd="0" parTransId="{6F66EB65-9468-4690-B82A-B852DA88A1BD}" sibTransId="{2049BB6F-B7C7-4B3A-A63C-4655A0E45E6A}"/>
    <dgm:cxn modelId="{7D9851A2-0262-4FE5-9BC1-FAE5CDB6C108}" type="presOf" srcId="{3309FE44-D117-4CB8-B8CD-15E921E9F665}" destId="{60A62D14-5069-41D2-91F1-56A5F562EAB1}" srcOrd="0" destOrd="4" presId="urn:microsoft.com/office/officeart/2005/8/layout/vList2"/>
    <dgm:cxn modelId="{9C686FAA-66F6-4803-9F53-BE6B75256727}" type="presOf" srcId="{6944DD50-DE6C-4ECC-8726-2ED0DB458BFB}" destId="{60A62D14-5069-41D2-91F1-56A5F562EAB1}" srcOrd="0" destOrd="0" presId="urn:microsoft.com/office/officeart/2005/8/layout/vList2"/>
    <dgm:cxn modelId="{46C7EDB3-A2FF-4387-BEEF-5B26DAFCECC5}" srcId="{A7466549-B414-4F19-AFC2-E8192B8C6156}" destId="{A4E07937-7CD4-4564-824A-86F1DA40C4EB}" srcOrd="0" destOrd="0" parTransId="{46FA7DE2-0647-4A84-A36E-736DA797F238}" sibTransId="{FDF3E1CE-51A7-4F87-A067-1445528BFDA7}"/>
    <dgm:cxn modelId="{3C7A59BA-77E8-4E9E-B212-FE3B1B78F232}" srcId="{A4E07937-7CD4-4564-824A-86F1DA40C4EB}" destId="{3309FE44-D117-4CB8-B8CD-15E921E9F665}" srcOrd="4" destOrd="0" parTransId="{02B88836-A68D-43D5-B78A-B9D41D7113E0}" sibTransId="{73AC53A9-B0A7-43DE-AB19-6CB4B01B400B}"/>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dirty="0">
              <a:latin typeface="Cambria" panose="02040503050406030204" pitchFamily="18" charset="0"/>
              <a:ea typeface="Cambria" panose="02040503050406030204" pitchFamily="18" charset="0"/>
              <a:cs typeface="Times New Roman" panose="02020603050405020304" pitchFamily="18" charset="0"/>
            </a:rPr>
            <a:t>GOAL 3: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for Construction Inspection</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D9B05C69-D3E3-4B5A-B00B-79556A25FFE3}">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45C3AB1C-8A4F-47A5-83C2-7DE98A0A316E}" type="parTrans" cxnId="{16295279-30BB-4559-A7E6-AFD58AEC5F6B}">
      <dgm:prSet/>
      <dgm:spPr/>
      <dgm:t>
        <a:bodyPr/>
        <a:lstStyle/>
        <a:p>
          <a:endParaRPr lang="en-US" sz="3600"/>
        </a:p>
      </dgm:t>
    </dgm:pt>
    <dgm:pt modelId="{C56D6948-AE17-42CA-BE09-4CF54C2AC2F1}" type="sibTrans" cxnId="{16295279-30BB-4559-A7E6-AFD58AEC5F6B}">
      <dgm:prSet/>
      <dgm:spPr/>
      <dgm:t>
        <a:bodyPr/>
        <a:lstStyle/>
        <a:p>
          <a:endParaRPr lang="en-US" sz="3600"/>
        </a:p>
      </dgm:t>
    </dgm:pt>
    <dgm:pt modelId="{D78988F7-3D13-4B99-B86C-E341D0BE2CF8}">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7964E732-A5ED-4EF5-89A8-16062426D813}" type="parTrans" cxnId="{2C8CC875-94A9-4087-86ED-B0F8B4B7EA78}">
      <dgm:prSet/>
      <dgm:spPr/>
      <dgm:t>
        <a:bodyPr/>
        <a:lstStyle/>
        <a:p>
          <a:endParaRPr lang="en-US" sz="3600"/>
        </a:p>
      </dgm:t>
    </dgm:pt>
    <dgm:pt modelId="{5476EFC4-97BD-4A55-9AD7-B44CA32AFDCA}" type="sibTrans" cxnId="{2C8CC875-94A9-4087-86ED-B0F8B4B7EA78}">
      <dgm:prSet/>
      <dgm:spPr/>
      <dgm:t>
        <a:bodyPr/>
        <a:lstStyle/>
        <a:p>
          <a:endParaRPr lang="en-US" sz="3600"/>
        </a:p>
      </dgm:t>
    </dgm:pt>
    <dgm:pt modelId="{67F45318-317D-4C1C-A02B-B3034CADACF0}">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D0E83794-109E-4347-9BFD-F2A739F4AB8D}" type="parTrans" cxnId="{2B020356-9990-4D81-971C-2C4EAAC41211}">
      <dgm:prSet/>
      <dgm:spPr/>
      <dgm:t>
        <a:bodyPr/>
        <a:lstStyle/>
        <a:p>
          <a:endParaRPr lang="en-US" sz="3600"/>
        </a:p>
      </dgm:t>
    </dgm:pt>
    <dgm:pt modelId="{7EC9FCD0-589B-44C7-A600-EE077D7C717D}" type="sibTrans" cxnId="{2B020356-9990-4D81-971C-2C4EAAC41211}">
      <dgm:prSet/>
      <dgm:spPr/>
      <dgm:t>
        <a:bodyPr/>
        <a:lstStyle/>
        <a:p>
          <a:endParaRPr lang="en-US" sz="3600"/>
        </a:p>
      </dgm:t>
    </dgm:pt>
    <dgm:pt modelId="{EE47D9E3-37B7-4D4E-819E-76092CF8DB97}">
      <dgm:prSet custT="1"/>
      <dgm:spPr>
        <a:ln>
          <a:solidFill>
            <a:schemeClr val="accent6"/>
          </a:solidFill>
        </a:ln>
      </dgm:spPr>
      <dgm:t>
        <a:bodyPr/>
        <a:lstStyle/>
        <a:p>
          <a:r>
            <a:rPr lang="en-US" sz="2400" dirty="0"/>
            <a:t>Currently ODOT still utilizes contractor provided models for construction inspection.</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B081A066-9FD4-4093-921A-5359C3BB2FA4}" type="parTrans" cxnId="{6373D582-F4CD-4C95-B064-F3030DB29C7B}">
      <dgm:prSet/>
      <dgm:spPr/>
      <dgm:t>
        <a:bodyPr/>
        <a:lstStyle/>
        <a:p>
          <a:endParaRPr lang="en-US" sz="3600"/>
        </a:p>
      </dgm:t>
    </dgm:pt>
    <dgm:pt modelId="{E63DDE2D-2943-48F7-96CF-72EDF19BC9F9}" type="sibTrans" cxnId="{6373D582-F4CD-4C95-B064-F3030DB29C7B}">
      <dgm:prSet/>
      <dgm:spPr/>
      <dgm:t>
        <a:bodyPr/>
        <a:lstStyle/>
        <a:p>
          <a:endParaRPr lang="en-US" sz="3600"/>
        </a:p>
      </dgm:t>
    </dgm:pt>
    <dgm:pt modelId="{1DDDA3D6-8F1A-49A2-A617-B60EF8AA43CF}">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Have ODOT process of quality attribute inspection requirements and validation results interface through the 3D model</a:t>
          </a:r>
        </a:p>
      </dgm:t>
    </dgm:pt>
    <dgm:pt modelId="{94365B02-86FB-487F-BDFD-E012E6F2998A}" type="parTrans" cxnId="{DFAD96B2-51B2-4B4C-9DC5-0657034C8AA1}">
      <dgm:prSet/>
      <dgm:spPr/>
      <dgm:t>
        <a:bodyPr/>
        <a:lstStyle/>
        <a:p>
          <a:endParaRPr lang="en-US" sz="3600"/>
        </a:p>
      </dgm:t>
    </dgm:pt>
    <dgm:pt modelId="{B1510ED3-1B1C-4270-8817-84D3610CA332}" type="sibTrans" cxnId="{DFAD96B2-51B2-4B4C-9DC5-0657034C8AA1}">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55227" custLinFactY="-300000" custLinFactNeighborX="-35107" custLinFactNeighborY="-308635">
        <dgm:presLayoutVars>
          <dgm:chMax val="0"/>
          <dgm:bulletEnabled val="1"/>
        </dgm:presLayoutVars>
      </dgm:prSet>
      <dgm:spPr/>
    </dgm:pt>
    <dgm:pt modelId="{60A62D14-5069-41D2-91F1-56A5F562EAB1}" type="pres">
      <dgm:prSet presAssocID="{A4E07937-7CD4-4564-824A-86F1DA40C4EB}" presName="childText" presStyleLbl="revTx" presStyleIdx="0" presStyleCnt="1" custScaleY="121173">
        <dgm:presLayoutVars>
          <dgm:bulletEnabled val="1"/>
        </dgm:presLayoutVars>
      </dgm:prSet>
      <dgm:spPr/>
    </dgm:pt>
  </dgm:ptLst>
  <dgm:cxnLst>
    <dgm:cxn modelId="{8070160A-737A-49E3-85D1-48F2C22ED444}" type="presOf" srcId="{A4E07937-7CD4-4564-824A-86F1DA40C4EB}" destId="{19917AC8-FF11-428A-9888-4365F5D25428}" srcOrd="0" destOrd="0" presId="urn:microsoft.com/office/officeart/2005/8/layout/vList2"/>
    <dgm:cxn modelId="{2C8CC875-94A9-4087-86ED-B0F8B4B7EA78}" srcId="{A4E07937-7CD4-4564-824A-86F1DA40C4EB}" destId="{D78988F7-3D13-4B99-B86C-E341D0BE2CF8}" srcOrd="2" destOrd="0" parTransId="{7964E732-A5ED-4EF5-89A8-16062426D813}" sibTransId="{5476EFC4-97BD-4A55-9AD7-B44CA32AFDCA}"/>
    <dgm:cxn modelId="{2B020356-9990-4D81-971C-2C4EAAC41211}" srcId="{A4E07937-7CD4-4564-824A-86F1DA40C4EB}" destId="{67F45318-317D-4C1C-A02B-B3034CADACF0}" srcOrd="3" destOrd="0" parTransId="{D0E83794-109E-4347-9BFD-F2A739F4AB8D}" sibTransId="{7EC9FCD0-589B-44C7-A600-EE077D7C717D}"/>
    <dgm:cxn modelId="{16295279-30BB-4559-A7E6-AFD58AEC5F6B}" srcId="{A4E07937-7CD4-4564-824A-86F1DA40C4EB}" destId="{D9B05C69-D3E3-4B5A-B00B-79556A25FFE3}" srcOrd="1" destOrd="0" parTransId="{45C3AB1C-8A4F-47A5-83C2-7DE98A0A316E}" sibTransId="{C56D6948-AE17-42CA-BE09-4CF54C2AC2F1}"/>
    <dgm:cxn modelId="{6373D582-F4CD-4C95-B064-F3030DB29C7B}" srcId="{A4E07937-7CD4-4564-824A-86F1DA40C4EB}" destId="{EE47D9E3-37B7-4D4E-819E-76092CF8DB97}" srcOrd="0" destOrd="0" parTransId="{B081A066-9FD4-4093-921A-5359C3BB2FA4}" sibTransId="{E63DDE2D-2943-48F7-96CF-72EDF19BC9F9}"/>
    <dgm:cxn modelId="{9D36378A-992E-4519-A23F-3F6E8A6814CB}" type="presOf" srcId="{1DDDA3D6-8F1A-49A2-A617-B60EF8AA43CF}" destId="{60A62D14-5069-41D2-91F1-56A5F562EAB1}" srcOrd="0" destOrd="4" presId="urn:microsoft.com/office/officeart/2005/8/layout/vList2"/>
    <dgm:cxn modelId="{3353D499-E6C2-45A0-AD3F-F9A22662E0F2}" type="presOf" srcId="{67F45318-317D-4C1C-A02B-B3034CADACF0}" destId="{60A62D14-5069-41D2-91F1-56A5F562EAB1}" srcOrd="0" destOrd="3" presId="urn:microsoft.com/office/officeart/2005/8/layout/vList2"/>
    <dgm:cxn modelId="{DFAD96B2-51B2-4B4C-9DC5-0657034C8AA1}" srcId="{A4E07937-7CD4-4564-824A-86F1DA40C4EB}" destId="{1DDDA3D6-8F1A-49A2-A617-B60EF8AA43CF}" srcOrd="4" destOrd="0" parTransId="{94365B02-86FB-487F-BDFD-E012E6F2998A}" sibTransId="{B1510ED3-1B1C-4270-8817-84D3610CA332}"/>
    <dgm:cxn modelId="{46C7EDB3-A2FF-4387-BEEF-5B26DAFCECC5}" srcId="{A7466549-B414-4F19-AFC2-E8192B8C6156}" destId="{A4E07937-7CD4-4564-824A-86F1DA40C4EB}" srcOrd="0" destOrd="0" parTransId="{46FA7DE2-0647-4A84-A36E-736DA797F238}" sibTransId="{FDF3E1CE-51A7-4F87-A067-1445528BFDA7}"/>
    <dgm:cxn modelId="{97807AB7-87BB-4639-A283-7AC0F029F324}" type="presOf" srcId="{D78988F7-3D13-4B99-B86C-E341D0BE2CF8}" destId="{60A62D14-5069-41D2-91F1-56A5F562EAB1}" srcOrd="0" destOrd="2" presId="urn:microsoft.com/office/officeart/2005/8/layout/vList2"/>
    <dgm:cxn modelId="{4E71A0BF-0646-4497-A759-8A690BCA1CAA}" type="presOf" srcId="{D9B05C69-D3E3-4B5A-B00B-79556A25FFE3}" destId="{60A62D14-5069-41D2-91F1-56A5F562EAB1}" srcOrd="0" destOrd="1" presId="urn:microsoft.com/office/officeart/2005/8/layout/vList2"/>
    <dgm:cxn modelId="{0A66A6E7-4F21-48AE-9268-B85C524FDA5A}" type="presOf" srcId="{EE47D9E3-37B7-4D4E-819E-76092CF8DB97}" destId="{60A62D14-5069-41D2-91F1-56A5F562EAB1}" srcOrd="0" destOrd="0" presId="urn:microsoft.com/office/officeart/2005/8/layout/vList2"/>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D9B05C69-D3E3-4B5A-B00B-79556A25FFE3}">
      <dgm:prSet custT="1"/>
      <dgm:spPr>
        <a:ln>
          <a:solidFill>
            <a:schemeClr val="accent6"/>
          </a:solidFill>
        </a:ln>
      </dgm:spPr>
      <dgm:t>
        <a:bodyPr/>
        <a:lstStyle/>
        <a:p>
          <a:pPr>
            <a:buFont typeface="Arial" panose="020B0604020202020204" pitchFamily="34" charset="0"/>
            <a:buChar char="•"/>
          </a:pPr>
          <a:r>
            <a:rPr lang="en-US" sz="2800" dirty="0">
              <a:latin typeface="Cambria" panose="02040503050406030204" pitchFamily="18" charset="0"/>
              <a:ea typeface="Cambria" panose="02040503050406030204" pitchFamily="18" charset="0"/>
              <a:cs typeface="Times New Roman" panose="02020603050405020304" pitchFamily="18" charset="0"/>
            </a:rPr>
            <a:t>GOAL 4: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for Construction Consumption</a:t>
          </a:r>
        </a:p>
      </dgm:t>
    </dgm:pt>
    <dgm:pt modelId="{45C3AB1C-8A4F-47A5-83C2-7DE98A0A316E}" type="parTrans" cxnId="{16295279-30BB-4559-A7E6-AFD58AEC5F6B}">
      <dgm:prSet/>
      <dgm:spPr/>
      <dgm:t>
        <a:bodyPr/>
        <a:lstStyle/>
        <a:p>
          <a:endParaRPr lang="en-US" sz="3200"/>
        </a:p>
      </dgm:t>
    </dgm:pt>
    <dgm:pt modelId="{C56D6948-AE17-42CA-BE09-4CF54C2AC2F1}" type="sibTrans" cxnId="{16295279-30BB-4559-A7E6-AFD58AEC5F6B}">
      <dgm:prSet/>
      <dgm:spPr/>
      <dgm:t>
        <a:bodyPr/>
        <a:lstStyle/>
        <a:p>
          <a:endParaRPr lang="en-US" sz="3200"/>
        </a:p>
      </dgm:t>
    </dgm:pt>
    <dgm:pt modelId="{80BA3749-94A7-488E-899B-9EDE4062F499}">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equipment in sandbox.</a:t>
          </a:r>
        </a:p>
      </dgm:t>
    </dgm:pt>
    <dgm:pt modelId="{DF9B9ADE-FC72-466D-8F20-C92CF8ACEE98}" type="parTrans" cxnId="{EAB14C3D-AACC-4DF3-B6B6-3B6C583FADD1}">
      <dgm:prSet/>
      <dgm:spPr/>
      <dgm:t>
        <a:bodyPr/>
        <a:lstStyle/>
        <a:p>
          <a:endParaRPr lang="en-US" sz="3200"/>
        </a:p>
      </dgm:t>
    </dgm:pt>
    <dgm:pt modelId="{99732849-B226-4EB0-B01A-F020BB427BEF}" type="sibTrans" cxnId="{EAB14C3D-AACC-4DF3-B6B6-3B6C583FADD1}">
      <dgm:prSet/>
      <dgm:spPr/>
      <dgm:t>
        <a:bodyPr/>
        <a:lstStyle/>
        <a:p>
          <a:endParaRPr lang="en-US" sz="3200"/>
        </a:p>
      </dgm:t>
    </dgm:pt>
    <dgm:pt modelId="{1185DAC3-8AF5-404F-9B9D-2363459A24A5}">
      <dgm:prSet custT="1"/>
      <dgm:spPr>
        <a:ln>
          <a:solidFill>
            <a:schemeClr val="accent6"/>
          </a:solidFill>
        </a:ln>
      </dgm:spPr>
      <dgm:t>
        <a:bodyPr/>
        <a:lstStyle/>
        <a:p>
          <a:pPr>
            <a:buFont typeface="Arial" panose="020B0604020202020204" pitchFamily="34" charset="0"/>
            <a:buChar char="•"/>
          </a:pPr>
          <a:r>
            <a:rPr lang="en-US" sz="2400">
              <a:latin typeface="Cambria" panose="02040503050406030204" pitchFamily="18" charset="0"/>
              <a:ea typeface="Cambria" panose="02040503050406030204" pitchFamily="18" charset="0"/>
              <a:cs typeface="Times New Roman" panose="02020603050405020304" pitchFamily="18" charset="0"/>
            </a:rPr>
            <a:t>Create workflow for iModel consumption and contracting. </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8F3C67CE-7380-4B08-A546-376F40E67E2C}" type="parTrans" cxnId="{F572D36F-6058-4678-8D91-D4D082776C46}">
      <dgm:prSet/>
      <dgm:spPr/>
      <dgm:t>
        <a:bodyPr/>
        <a:lstStyle/>
        <a:p>
          <a:endParaRPr lang="en-US" sz="3200"/>
        </a:p>
      </dgm:t>
    </dgm:pt>
    <dgm:pt modelId="{CBF3524E-7EBF-43EF-AE42-DAEB3E931C8E}" type="sibTrans" cxnId="{F572D36F-6058-4678-8D91-D4D082776C46}">
      <dgm:prSet/>
      <dgm:spPr/>
      <dgm:t>
        <a:bodyPr/>
        <a:lstStyle/>
        <a:p>
          <a:endParaRPr lang="en-US" sz="3200"/>
        </a:p>
      </dgm:t>
    </dgm:pt>
    <dgm:pt modelId="{B5459442-9BA6-41E5-BCF5-6CF1A459AF79}">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Provide training.</a:t>
          </a:r>
        </a:p>
      </dgm:t>
    </dgm:pt>
    <dgm:pt modelId="{3CA83CED-3BFE-46AD-B749-D8FCEBC158F5}" type="parTrans" cxnId="{C4ED3EF7-123C-468E-8A50-73899520771F}">
      <dgm:prSet/>
      <dgm:spPr/>
      <dgm:t>
        <a:bodyPr/>
        <a:lstStyle/>
        <a:p>
          <a:endParaRPr lang="en-US" sz="3200"/>
        </a:p>
      </dgm:t>
    </dgm:pt>
    <dgm:pt modelId="{9509AF00-0295-4230-BA04-4885082CB5A8}" type="sibTrans" cxnId="{C4ED3EF7-123C-468E-8A50-73899520771F}">
      <dgm:prSet/>
      <dgm:spPr/>
      <dgm:t>
        <a:bodyPr/>
        <a:lstStyle/>
        <a:p>
          <a:endParaRPr lang="en-US" sz="3200"/>
        </a:p>
      </dgm:t>
    </dgm:pt>
    <dgm:pt modelId="{7DC7FA56-B498-4A65-836C-4D809B27A7BC}">
      <dgm:prSet custT="1"/>
      <dgm:spPr>
        <a:ln>
          <a:solidFill>
            <a:schemeClr val="accent6"/>
          </a:solidFill>
        </a:ln>
      </dgm:spPr>
      <dgm:t>
        <a:bodyPr/>
        <a:lstStyle/>
        <a:p>
          <a:r>
            <a:rPr lang="en-US" sz="2400" dirty="0"/>
            <a:t>Currently contractor creates their own 3d model from 2d plans</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B6B49944-D561-4688-A034-57CCF49DCFF2}" type="parTrans" cxnId="{D378771B-328F-4422-90F8-AF0ADC4FD2BC}">
      <dgm:prSet/>
      <dgm:spPr/>
      <dgm:t>
        <a:bodyPr/>
        <a:lstStyle/>
        <a:p>
          <a:endParaRPr lang="en-US" sz="3200"/>
        </a:p>
      </dgm:t>
    </dgm:pt>
    <dgm:pt modelId="{0C30865C-C943-4BBE-A107-7F010DBB1C99}" type="sibTrans" cxnId="{D378771B-328F-4422-90F8-AF0ADC4FD2BC}">
      <dgm:prSet/>
      <dgm:spPr/>
      <dgm:t>
        <a:bodyPr/>
        <a:lstStyle/>
        <a:p>
          <a:endParaRPr lang="en-US" sz="3200"/>
        </a:p>
      </dgm:t>
    </dgm:pt>
    <dgm:pt modelId="{28E686C5-D8FD-463D-A90B-C47765CF6D3F}">
      <dgm:prSet custT="1"/>
      <dgm:spPr/>
      <dgm:t>
        <a:bodyPr/>
        <a:lstStyle/>
        <a:p>
          <a:pPr>
            <a:buFont typeface="Arial" panose="020B0604020202020204" pitchFamily="34" charset="0"/>
            <a:buChar char="•"/>
          </a:pPr>
          <a:r>
            <a:rPr lang="en-US" sz="2400"/>
            <a:t>Issues with model fidelity and “trust” in the models.</a:t>
          </a:r>
          <a:endParaRPr lang="en-US" sz="2400" dirty="0"/>
        </a:p>
      </dgm:t>
    </dgm:pt>
    <dgm:pt modelId="{C464AE40-C05E-4DB4-8A3E-E840E55E7AB0}" type="parTrans" cxnId="{1DF0D83F-CAC9-4593-AB33-70AC41F8668F}">
      <dgm:prSet/>
      <dgm:spPr/>
      <dgm:t>
        <a:bodyPr/>
        <a:lstStyle/>
        <a:p>
          <a:endParaRPr lang="en-US" sz="3200"/>
        </a:p>
      </dgm:t>
    </dgm:pt>
    <dgm:pt modelId="{8402FE0D-E66C-493C-8620-78F069E1F02F}" type="sibTrans" cxnId="{1DF0D83F-CAC9-4593-AB33-70AC41F8668F}">
      <dgm:prSet/>
      <dgm:spPr/>
      <dgm:t>
        <a:bodyPr/>
        <a:lstStyle/>
        <a:p>
          <a:endParaRPr lang="en-US" sz="3200"/>
        </a:p>
      </dgm:t>
    </dgm:pt>
    <dgm:pt modelId="{849B66B9-B8A0-423F-A8D9-5CED84953A24}">
      <dgm:prSet custT="1"/>
      <dgm:spPr/>
      <dgm:t>
        <a:bodyPr/>
        <a:lstStyle/>
        <a:p>
          <a:pPr>
            <a:buFont typeface="Arial" panose="020B0604020202020204" pitchFamily="34" charset="0"/>
            <a:buChar char="•"/>
          </a:pPr>
          <a:r>
            <a:rPr lang="en-US" sz="2400" dirty="0"/>
            <a:t>Lack of interoperability between applications and equipment.</a:t>
          </a:r>
        </a:p>
      </dgm:t>
    </dgm:pt>
    <dgm:pt modelId="{80B8DB08-0E09-4D19-95B8-EBEA1B87A406}" type="parTrans" cxnId="{DFCD0783-6B26-46EC-8421-9F6369696136}">
      <dgm:prSet/>
      <dgm:spPr/>
      <dgm:t>
        <a:bodyPr/>
        <a:lstStyle/>
        <a:p>
          <a:endParaRPr lang="en-US" sz="3200"/>
        </a:p>
      </dgm:t>
    </dgm:pt>
    <dgm:pt modelId="{02E18904-9D29-4E94-8747-CA30F70B0B21}" type="sibTrans" cxnId="{DFCD0783-6B26-46EC-8421-9F6369696136}">
      <dgm:prSet/>
      <dgm:spPr/>
      <dgm:t>
        <a:bodyPr/>
        <a:lstStyle/>
        <a:p>
          <a:endParaRPr lang="en-US" sz="3200"/>
        </a:p>
      </dgm:t>
    </dgm:pt>
    <dgm:pt modelId="{B1D8D0B8-C6BB-4AE5-BC4F-73F7152389AC}">
      <dgm:prSet custT="1"/>
      <dgm:spPr/>
      <dgm:t>
        <a:bodyPr/>
        <a:lstStyle/>
        <a:p>
          <a:pPr>
            <a:buFont typeface="Arial" panose="020B0604020202020204" pitchFamily="34" charset="0"/>
            <a:buChar char="•"/>
          </a:pPr>
          <a:r>
            <a:rPr lang="en-US" sz="2400" dirty="0"/>
            <a:t>Gaps in skillsets and comfortability</a:t>
          </a:r>
        </a:p>
      </dgm:t>
    </dgm:pt>
    <dgm:pt modelId="{04AE704A-C0ED-4438-A687-CD156B8438BA}" type="parTrans" cxnId="{F655A51F-FFF6-448F-B470-69B806814420}">
      <dgm:prSet/>
      <dgm:spPr/>
      <dgm:t>
        <a:bodyPr/>
        <a:lstStyle/>
        <a:p>
          <a:endParaRPr lang="en-US" sz="3200"/>
        </a:p>
      </dgm:t>
    </dgm:pt>
    <dgm:pt modelId="{FD5613C0-A5A8-4530-A08E-F4D6123E0644}" type="sibTrans" cxnId="{F655A51F-FFF6-448F-B470-69B806814420}">
      <dgm:prSet/>
      <dgm:spPr/>
      <dgm:t>
        <a:bodyPr/>
        <a:lstStyle/>
        <a:p>
          <a:endParaRPr lang="en-US" sz="3200"/>
        </a:p>
      </dgm:t>
    </dgm:pt>
    <dgm:pt modelId="{12975D38-42A7-41F8-9366-2D5F7E170301}">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Demonstrate how </a:t>
          </a:r>
          <a:r>
            <a:rPr lang="en-US" sz="2400" dirty="0" err="1">
              <a:latin typeface="Cambria" panose="02040503050406030204" pitchFamily="18" charset="0"/>
              <a:ea typeface="Cambria" panose="02040503050406030204" pitchFamily="18" charset="0"/>
              <a:cs typeface="Times New Roman" panose="02020603050405020304" pitchFamily="18" charset="0"/>
            </a:rPr>
            <a:t>iModel</a:t>
          </a:r>
          <a:r>
            <a:rPr lang="en-US" sz="2400" dirty="0">
              <a:latin typeface="Cambria" panose="02040503050406030204" pitchFamily="18" charset="0"/>
              <a:ea typeface="Cambria" panose="02040503050406030204" pitchFamily="18" charset="0"/>
              <a:cs typeface="Times New Roman" panose="02020603050405020304" pitchFamily="18" charset="0"/>
            </a:rPr>
            <a:t> can alleviate some hurdles, document benefits, and make recommendations for the industry to accelerate adoption.</a:t>
          </a:r>
        </a:p>
      </dgm:t>
    </dgm:pt>
    <dgm:pt modelId="{79B65C59-75D4-464A-9096-D5C0754FC677}" type="parTrans" cxnId="{D1A4329C-66EF-407A-85EC-89193A8BF52D}">
      <dgm:prSet/>
      <dgm:spPr/>
      <dgm:t>
        <a:bodyPr/>
        <a:lstStyle/>
        <a:p>
          <a:endParaRPr lang="en-US" sz="3200"/>
        </a:p>
      </dgm:t>
    </dgm:pt>
    <dgm:pt modelId="{9A4B0878-7F16-41C6-B13F-F916D41EBAE4}" type="sibTrans" cxnId="{D1A4329C-66EF-407A-85EC-89193A8BF52D}">
      <dgm:prSet/>
      <dgm:spPr/>
      <dgm:t>
        <a:bodyPr/>
        <a:lstStyle/>
        <a:p>
          <a:endParaRPr lang="en-US" sz="3200"/>
        </a:p>
      </dgm:t>
    </dgm:pt>
    <dgm:pt modelId="{28D3EEDB-BC78-45D3-AAD4-4A002B24C217}" type="pres">
      <dgm:prSet presAssocID="{A7466549-B414-4F19-AFC2-E8192B8C6156}" presName="linear" presStyleCnt="0">
        <dgm:presLayoutVars>
          <dgm:animLvl val="lvl"/>
          <dgm:resizeHandles val="exact"/>
        </dgm:presLayoutVars>
      </dgm:prSet>
      <dgm:spPr/>
    </dgm:pt>
    <dgm:pt modelId="{199772F6-284D-4F54-BC2B-2B6574D74F33}" type="pres">
      <dgm:prSet presAssocID="{D9B05C69-D3E3-4B5A-B00B-79556A25FFE3}" presName="parentText" presStyleLbl="node1" presStyleIdx="0" presStyleCnt="1" custLinFactNeighborX="220" custLinFactNeighborY="-7084">
        <dgm:presLayoutVars>
          <dgm:chMax val="0"/>
          <dgm:bulletEnabled val="1"/>
        </dgm:presLayoutVars>
      </dgm:prSet>
      <dgm:spPr/>
    </dgm:pt>
    <dgm:pt modelId="{F47C82D1-B0FA-4A65-8795-77E21F7A397E}" type="pres">
      <dgm:prSet presAssocID="{D9B05C69-D3E3-4B5A-B00B-79556A25FFE3}" presName="childText" presStyleLbl="revTx" presStyleIdx="0" presStyleCnt="1">
        <dgm:presLayoutVars>
          <dgm:bulletEnabled val="1"/>
        </dgm:presLayoutVars>
      </dgm:prSet>
      <dgm:spPr/>
    </dgm:pt>
  </dgm:ptLst>
  <dgm:cxnLst>
    <dgm:cxn modelId="{49A68C0D-7A86-48C7-9609-9C1576FE4DF3}" type="presOf" srcId="{B1D8D0B8-C6BB-4AE5-BC4F-73F7152389AC}" destId="{F47C82D1-B0FA-4A65-8795-77E21F7A397E}" srcOrd="0" destOrd="3" presId="urn:microsoft.com/office/officeart/2005/8/layout/vList2"/>
    <dgm:cxn modelId="{A4D7A80F-8992-482F-B2D6-852637FF34E0}" type="presOf" srcId="{D9B05C69-D3E3-4B5A-B00B-79556A25FFE3}" destId="{199772F6-284D-4F54-BC2B-2B6574D74F33}" srcOrd="0" destOrd="0" presId="urn:microsoft.com/office/officeart/2005/8/layout/vList2"/>
    <dgm:cxn modelId="{D378771B-328F-4422-90F8-AF0ADC4FD2BC}" srcId="{D9B05C69-D3E3-4B5A-B00B-79556A25FFE3}" destId="{7DC7FA56-B498-4A65-836C-4D809B27A7BC}" srcOrd="0" destOrd="0" parTransId="{B6B49944-D561-4688-A034-57CCF49DCFF2}" sibTransId="{0C30865C-C943-4BBE-A107-7F010DBB1C99}"/>
    <dgm:cxn modelId="{F655A51F-FFF6-448F-B470-69B806814420}" srcId="{7DC7FA56-B498-4A65-836C-4D809B27A7BC}" destId="{B1D8D0B8-C6BB-4AE5-BC4F-73F7152389AC}" srcOrd="2" destOrd="0" parTransId="{04AE704A-C0ED-4438-A687-CD156B8438BA}" sibTransId="{FD5613C0-A5A8-4530-A08E-F4D6123E0644}"/>
    <dgm:cxn modelId="{E3E7DB28-F37A-4198-97D7-FD62EDDB76CB}" type="presOf" srcId="{12975D38-42A7-41F8-9366-2D5F7E170301}" destId="{F47C82D1-B0FA-4A65-8795-77E21F7A397E}" srcOrd="0" destOrd="7" presId="urn:microsoft.com/office/officeart/2005/8/layout/vList2"/>
    <dgm:cxn modelId="{EAB14C3D-AACC-4DF3-B6B6-3B6C583FADD1}" srcId="{D9B05C69-D3E3-4B5A-B00B-79556A25FFE3}" destId="{80BA3749-94A7-488E-899B-9EDE4062F499}" srcOrd="1" destOrd="0" parTransId="{DF9B9ADE-FC72-466D-8F20-C92CF8ACEE98}" sibTransId="{99732849-B226-4EB0-B01A-F020BB427BEF}"/>
    <dgm:cxn modelId="{1DF0D83F-CAC9-4593-AB33-70AC41F8668F}" srcId="{7DC7FA56-B498-4A65-836C-4D809B27A7BC}" destId="{28E686C5-D8FD-463D-A90B-C47765CF6D3F}" srcOrd="0" destOrd="0" parTransId="{C464AE40-C05E-4DB4-8A3E-E840E55E7AB0}" sibTransId="{8402FE0D-E66C-493C-8620-78F069E1F02F}"/>
    <dgm:cxn modelId="{F572D36F-6058-4678-8D91-D4D082776C46}" srcId="{D9B05C69-D3E3-4B5A-B00B-79556A25FFE3}" destId="{1185DAC3-8AF5-404F-9B9D-2363459A24A5}" srcOrd="2" destOrd="0" parTransId="{8F3C67CE-7380-4B08-A546-376F40E67E2C}" sibTransId="{CBF3524E-7EBF-43EF-AE42-DAEB3E931C8E}"/>
    <dgm:cxn modelId="{16295279-30BB-4559-A7E6-AFD58AEC5F6B}" srcId="{A7466549-B414-4F19-AFC2-E8192B8C6156}" destId="{D9B05C69-D3E3-4B5A-B00B-79556A25FFE3}" srcOrd="0" destOrd="0" parTransId="{45C3AB1C-8A4F-47A5-83C2-7DE98A0A316E}" sibTransId="{C56D6948-AE17-42CA-BE09-4CF54C2AC2F1}"/>
    <dgm:cxn modelId="{DFCD0783-6B26-46EC-8421-9F6369696136}" srcId="{7DC7FA56-B498-4A65-836C-4D809B27A7BC}" destId="{849B66B9-B8A0-423F-A8D9-5CED84953A24}" srcOrd="1" destOrd="0" parTransId="{80B8DB08-0E09-4D19-95B8-EBEA1B87A406}" sibTransId="{02E18904-9D29-4E94-8747-CA30F70B0B21}"/>
    <dgm:cxn modelId="{42F6778A-432D-459E-9C3F-C2F15AE61258}" type="presOf" srcId="{B5459442-9BA6-41E5-BCF5-6CF1A459AF79}" destId="{F47C82D1-B0FA-4A65-8795-77E21F7A397E}" srcOrd="0" destOrd="6" presId="urn:microsoft.com/office/officeart/2005/8/layout/vList2"/>
    <dgm:cxn modelId="{D1A4329C-66EF-407A-85EC-89193A8BF52D}" srcId="{D9B05C69-D3E3-4B5A-B00B-79556A25FFE3}" destId="{12975D38-42A7-41F8-9366-2D5F7E170301}" srcOrd="4" destOrd="0" parTransId="{79B65C59-75D4-464A-9096-D5C0754FC677}" sibTransId="{9A4B0878-7F16-41C6-B13F-F916D41EBAE4}"/>
    <dgm:cxn modelId="{C192BBA8-A9F2-4389-92A1-7B0DC9CA77FD}" type="presOf" srcId="{80BA3749-94A7-488E-899B-9EDE4062F499}" destId="{F47C82D1-B0FA-4A65-8795-77E21F7A397E}" srcOrd="0" destOrd="4" presId="urn:microsoft.com/office/officeart/2005/8/layout/vList2"/>
    <dgm:cxn modelId="{AFD5A6B1-EB26-4399-92F1-490052E90A2F}" type="presOf" srcId="{1185DAC3-8AF5-404F-9B9D-2363459A24A5}" destId="{F47C82D1-B0FA-4A65-8795-77E21F7A397E}" srcOrd="0" destOrd="5" presId="urn:microsoft.com/office/officeart/2005/8/layout/vList2"/>
    <dgm:cxn modelId="{23AFAED9-4C05-43C1-9238-35B4131438F7}" type="presOf" srcId="{849B66B9-B8A0-423F-A8D9-5CED84953A24}" destId="{F47C82D1-B0FA-4A65-8795-77E21F7A397E}" srcOrd="0" destOrd="2" presId="urn:microsoft.com/office/officeart/2005/8/layout/vList2"/>
    <dgm:cxn modelId="{B6F6D6E8-A420-4D40-8826-9466D2D78D07}" type="presOf" srcId="{7DC7FA56-B498-4A65-836C-4D809B27A7BC}" destId="{F47C82D1-B0FA-4A65-8795-77E21F7A397E}" srcOrd="0" destOrd="0" presId="urn:microsoft.com/office/officeart/2005/8/layout/vList2"/>
    <dgm:cxn modelId="{92A7E0E8-F08A-437C-927D-DB6E8D7C7397}" type="presOf" srcId="{28E686C5-D8FD-463D-A90B-C47765CF6D3F}" destId="{F47C82D1-B0FA-4A65-8795-77E21F7A397E}" srcOrd="0" destOrd="1" presId="urn:microsoft.com/office/officeart/2005/8/layout/vList2"/>
    <dgm:cxn modelId="{41EBDAF5-AE54-4BE8-8751-EF649428712B}" type="presOf" srcId="{A7466549-B414-4F19-AFC2-E8192B8C6156}" destId="{28D3EEDB-BC78-45D3-AAD4-4A002B24C217}" srcOrd="0" destOrd="0" presId="urn:microsoft.com/office/officeart/2005/8/layout/vList2"/>
    <dgm:cxn modelId="{C4ED3EF7-123C-468E-8A50-73899520771F}" srcId="{D9B05C69-D3E3-4B5A-B00B-79556A25FFE3}" destId="{B5459442-9BA6-41E5-BCF5-6CF1A459AF79}" srcOrd="3" destOrd="0" parTransId="{3CA83CED-3BFE-46AD-B749-D8FCEBC158F5}" sibTransId="{9509AF00-0295-4230-BA04-4885082CB5A8}"/>
    <dgm:cxn modelId="{FDD4AD0F-FDDA-4658-8CBC-4A91281F1A6B}" type="presParOf" srcId="{28D3EEDB-BC78-45D3-AAD4-4A002B24C217}" destId="{199772F6-284D-4F54-BC2B-2B6574D74F33}" srcOrd="0" destOrd="0" presId="urn:microsoft.com/office/officeart/2005/8/layout/vList2"/>
    <dgm:cxn modelId="{BFAB3F1B-48E2-4058-8C55-D175567273E1}" type="presParOf" srcId="{28D3EEDB-BC78-45D3-AAD4-4A002B24C217}" destId="{F47C82D1-B0FA-4A65-8795-77E21F7A397E}" srcOrd="1" destOrd="0" presId="urn:microsoft.com/office/officeart/2005/8/layout/vList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80BA3749-94A7-488E-899B-9EDE4062F499}">
      <dgm:prSet custT="1"/>
      <dgm:spPr/>
      <dgm:t>
        <a:bodyPr/>
        <a:lstStyle/>
        <a:p>
          <a:pPr>
            <a:buFont typeface="Arial" panose="020B0604020202020204" pitchFamily="34" charset="0"/>
            <a:buNone/>
          </a:pPr>
          <a:r>
            <a:rPr lang="en-US" sz="2800" dirty="0">
              <a:latin typeface="Cambria" panose="02040503050406030204" pitchFamily="18" charset="0"/>
              <a:ea typeface="Cambria" panose="02040503050406030204" pitchFamily="18" charset="0"/>
              <a:cs typeface="Times New Roman" panose="02020603050405020304" pitchFamily="18" charset="0"/>
            </a:rPr>
            <a:t>GOAL 5: Additional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Use Cases/Implementation Opportunities</a:t>
          </a:r>
        </a:p>
      </dgm:t>
    </dgm:pt>
    <dgm:pt modelId="{DF9B9ADE-FC72-466D-8F20-C92CF8ACEE98}" type="parTrans" cxnId="{EAB14C3D-AACC-4DF3-B6B6-3B6C583FADD1}">
      <dgm:prSet/>
      <dgm:spPr/>
      <dgm:t>
        <a:bodyPr/>
        <a:lstStyle/>
        <a:p>
          <a:endParaRPr lang="en-US" sz="3600"/>
        </a:p>
      </dgm:t>
    </dgm:pt>
    <dgm:pt modelId="{99732849-B226-4EB0-B01A-F020BB427BEF}" type="sibTrans" cxnId="{EAB14C3D-AACC-4DF3-B6B6-3B6C583FADD1}">
      <dgm:prSet/>
      <dgm:spPr/>
      <dgm:t>
        <a:bodyPr/>
        <a:lstStyle/>
        <a:p>
          <a:endParaRPr lang="en-US" sz="3600"/>
        </a:p>
      </dgm:t>
    </dgm:pt>
    <dgm:pt modelId="{3E482B42-6DCB-4701-A71C-5F0C571EDDA3}">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Engage stakeholders to gather use cases.</a:t>
          </a:r>
        </a:p>
      </dgm:t>
    </dgm:pt>
    <dgm:pt modelId="{A9C3819C-42E0-41E7-9B6B-08E2862A67C6}" type="parTrans" cxnId="{6D17C4C2-782C-4F04-8FDD-4B92F280CCAD}">
      <dgm:prSet/>
      <dgm:spPr/>
      <dgm:t>
        <a:bodyPr/>
        <a:lstStyle/>
        <a:p>
          <a:endParaRPr lang="en-US" sz="3600"/>
        </a:p>
      </dgm:t>
    </dgm:pt>
    <dgm:pt modelId="{BD86E8ED-FA08-4618-9CBF-9A7B0DB35802}" type="sibTrans" cxnId="{6D17C4C2-782C-4F04-8FDD-4B92F280CCAD}">
      <dgm:prSet/>
      <dgm:spPr/>
      <dgm:t>
        <a:bodyPr/>
        <a:lstStyle/>
        <a:p>
          <a:endParaRPr lang="en-US" sz="3600"/>
        </a:p>
      </dgm:t>
    </dgm:pt>
    <dgm:pt modelId="{396CD020-0488-40DB-9313-1F94892451E6}">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Evaluate best applications and/or processes to provide the </a:t>
          </a:r>
          <a:r>
            <a:rPr lang="en-US" sz="2400" dirty="0" err="1">
              <a:latin typeface="Cambria" panose="02040503050406030204" pitchFamily="18" charset="0"/>
              <a:ea typeface="Cambria" panose="02040503050406030204" pitchFamily="18" charset="0"/>
              <a:cs typeface="Times New Roman" panose="02020603050405020304" pitchFamily="18" charset="0"/>
            </a:rPr>
            <a:t>iModel</a:t>
          </a:r>
          <a:r>
            <a:rPr lang="en-US" sz="2400" dirty="0">
              <a:latin typeface="Cambria" panose="02040503050406030204" pitchFamily="18" charset="0"/>
              <a:ea typeface="Cambria" panose="02040503050406030204" pitchFamily="18" charset="0"/>
              <a:cs typeface="Times New Roman" panose="02020603050405020304" pitchFamily="18" charset="0"/>
            </a:rPr>
            <a:t> to meet use case needs.</a:t>
          </a:r>
        </a:p>
      </dgm:t>
    </dgm:pt>
    <dgm:pt modelId="{83CFA6CB-1829-4FC4-863E-9F0EF0650652}" type="parTrans" cxnId="{5AB09439-7E56-4DA4-8E53-6CE07704595D}">
      <dgm:prSet/>
      <dgm:spPr/>
      <dgm:t>
        <a:bodyPr/>
        <a:lstStyle/>
        <a:p>
          <a:endParaRPr lang="en-US" sz="3600"/>
        </a:p>
      </dgm:t>
    </dgm:pt>
    <dgm:pt modelId="{1A5054D1-F987-4A9D-AD46-6F0F3B091409}" type="sibTrans" cxnId="{5AB09439-7E56-4DA4-8E53-6CE07704595D}">
      <dgm:prSet/>
      <dgm:spPr/>
      <dgm:t>
        <a:bodyPr/>
        <a:lstStyle/>
        <a:p>
          <a:endParaRPr lang="en-US" sz="3600"/>
        </a:p>
      </dgm:t>
    </dgm:pt>
    <dgm:pt modelId="{5E239161-6F5A-42CD-B0B5-4B126FE57346}">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Pilot use cases and make recommendations.</a:t>
          </a:r>
        </a:p>
      </dgm:t>
    </dgm:pt>
    <dgm:pt modelId="{4ECAA89C-6C12-4AF5-B625-0C6202247E39}" type="parTrans" cxnId="{6443A4BE-3763-43D3-AD67-B1CA2EE8B236}">
      <dgm:prSet/>
      <dgm:spPr/>
      <dgm:t>
        <a:bodyPr/>
        <a:lstStyle/>
        <a:p>
          <a:endParaRPr lang="en-US" sz="3600"/>
        </a:p>
      </dgm:t>
    </dgm:pt>
    <dgm:pt modelId="{B9BF502C-CF8F-4FFA-9373-C95D02D1E821}" type="sibTrans" cxnId="{6443A4BE-3763-43D3-AD67-B1CA2EE8B236}">
      <dgm:prSet/>
      <dgm:spPr/>
      <dgm:t>
        <a:bodyPr/>
        <a:lstStyle/>
        <a:p>
          <a:endParaRPr lang="en-US" sz="3600"/>
        </a:p>
      </dgm:t>
    </dgm:pt>
    <dgm:pt modelId="{CFEA7963-6A39-4321-BD8A-F3B4A47460CA}">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Public involvement, safety in work zones, stakeholders…</a:t>
          </a:r>
        </a:p>
      </dgm:t>
    </dgm:pt>
    <dgm:pt modelId="{60839774-BBAF-4C06-B86C-D92F86B1F8C9}" type="parTrans" cxnId="{647228A8-8ACA-4C55-903C-943A3F57DF7E}">
      <dgm:prSet/>
      <dgm:spPr/>
      <dgm:t>
        <a:bodyPr/>
        <a:lstStyle/>
        <a:p>
          <a:endParaRPr lang="en-US" sz="3600"/>
        </a:p>
      </dgm:t>
    </dgm:pt>
    <dgm:pt modelId="{F7C66448-39F8-4970-ADF0-AE3F71297A65}" type="sibTrans" cxnId="{647228A8-8ACA-4C55-903C-943A3F57DF7E}">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B7408EFC-FBFA-4E0A-B1BA-19E03ED9B3D7}" type="pres">
      <dgm:prSet presAssocID="{80BA3749-94A7-488E-899B-9EDE4062F499}" presName="parentText" presStyleLbl="node1" presStyleIdx="0" presStyleCnt="1" custScaleY="179420" custLinFactNeighborX="1283" custLinFactNeighborY="-14587">
        <dgm:presLayoutVars>
          <dgm:chMax val="0"/>
          <dgm:bulletEnabled val="1"/>
        </dgm:presLayoutVars>
      </dgm:prSet>
      <dgm:spPr/>
    </dgm:pt>
    <dgm:pt modelId="{8143ED88-4DFB-4045-83B3-3BBDA529F65B}" type="pres">
      <dgm:prSet presAssocID="{80BA3749-94A7-488E-899B-9EDE4062F499}" presName="childText" presStyleLbl="revTx" presStyleIdx="0" presStyleCnt="1" custScaleX="101010" custScaleY="303221">
        <dgm:presLayoutVars>
          <dgm:bulletEnabled val="1"/>
        </dgm:presLayoutVars>
      </dgm:prSet>
      <dgm:spPr/>
    </dgm:pt>
  </dgm:ptLst>
  <dgm:cxnLst>
    <dgm:cxn modelId="{E286F714-0905-44AB-9E6D-A332F5977D9F}" type="presOf" srcId="{5E239161-6F5A-42CD-B0B5-4B126FE57346}" destId="{8143ED88-4DFB-4045-83B3-3BBDA529F65B}" srcOrd="0" destOrd="2" presId="urn:microsoft.com/office/officeart/2005/8/layout/vList2"/>
    <dgm:cxn modelId="{613C4A18-8894-4848-9E2B-12F5C87ABEEB}" type="presOf" srcId="{396CD020-0488-40DB-9313-1F94892451E6}" destId="{8143ED88-4DFB-4045-83B3-3BBDA529F65B}" srcOrd="0" destOrd="1" presId="urn:microsoft.com/office/officeart/2005/8/layout/vList2"/>
    <dgm:cxn modelId="{5AB09439-7E56-4DA4-8E53-6CE07704595D}" srcId="{80BA3749-94A7-488E-899B-9EDE4062F499}" destId="{396CD020-0488-40DB-9313-1F94892451E6}" srcOrd="1" destOrd="0" parTransId="{83CFA6CB-1829-4FC4-863E-9F0EF0650652}" sibTransId="{1A5054D1-F987-4A9D-AD46-6F0F3B091409}"/>
    <dgm:cxn modelId="{EAB14C3D-AACC-4DF3-B6B6-3B6C583FADD1}" srcId="{A7466549-B414-4F19-AFC2-E8192B8C6156}" destId="{80BA3749-94A7-488E-899B-9EDE4062F499}" srcOrd="0" destOrd="0" parTransId="{DF9B9ADE-FC72-466D-8F20-C92CF8ACEE98}" sibTransId="{99732849-B226-4EB0-B01A-F020BB427BEF}"/>
    <dgm:cxn modelId="{647228A8-8ACA-4C55-903C-943A3F57DF7E}" srcId="{5E239161-6F5A-42CD-B0B5-4B126FE57346}" destId="{CFEA7963-6A39-4321-BD8A-F3B4A47460CA}" srcOrd="0" destOrd="0" parTransId="{60839774-BBAF-4C06-B86C-D92F86B1F8C9}" sibTransId="{F7C66448-39F8-4970-ADF0-AE3F71297A65}"/>
    <dgm:cxn modelId="{254236AF-D489-479D-8DB6-85A5E332B9F3}" type="presOf" srcId="{3E482B42-6DCB-4701-A71C-5F0C571EDDA3}" destId="{8143ED88-4DFB-4045-83B3-3BBDA529F65B}" srcOrd="0" destOrd="0" presId="urn:microsoft.com/office/officeart/2005/8/layout/vList2"/>
    <dgm:cxn modelId="{05F7E3AF-1BF3-4D5F-ACF5-FE5216729D2E}" type="presOf" srcId="{80BA3749-94A7-488E-899B-9EDE4062F499}" destId="{B7408EFC-FBFA-4E0A-B1BA-19E03ED9B3D7}" srcOrd="0" destOrd="0" presId="urn:microsoft.com/office/officeart/2005/8/layout/vList2"/>
    <dgm:cxn modelId="{6443A4BE-3763-43D3-AD67-B1CA2EE8B236}" srcId="{80BA3749-94A7-488E-899B-9EDE4062F499}" destId="{5E239161-6F5A-42CD-B0B5-4B126FE57346}" srcOrd="2" destOrd="0" parTransId="{4ECAA89C-6C12-4AF5-B625-0C6202247E39}" sibTransId="{B9BF502C-CF8F-4FFA-9373-C95D02D1E821}"/>
    <dgm:cxn modelId="{6D17C4C2-782C-4F04-8FDD-4B92F280CCAD}" srcId="{80BA3749-94A7-488E-899B-9EDE4062F499}" destId="{3E482B42-6DCB-4701-A71C-5F0C571EDDA3}" srcOrd="0" destOrd="0" parTransId="{A9C3819C-42E0-41E7-9B6B-08E2862A67C6}" sibTransId="{BD86E8ED-FA08-4618-9CBF-9A7B0DB35802}"/>
    <dgm:cxn modelId="{E3299AD6-ED61-48CA-B970-E136B5C7E792}" type="presOf" srcId="{CFEA7963-6A39-4321-BD8A-F3B4A47460CA}" destId="{8143ED88-4DFB-4045-83B3-3BBDA529F65B}" srcOrd="0" destOrd="3" presId="urn:microsoft.com/office/officeart/2005/8/layout/vList2"/>
    <dgm:cxn modelId="{41EBDAF5-AE54-4BE8-8751-EF649428712B}" type="presOf" srcId="{A7466549-B414-4F19-AFC2-E8192B8C6156}" destId="{28D3EEDB-BC78-45D3-AAD4-4A002B24C217}" srcOrd="0" destOrd="0" presId="urn:microsoft.com/office/officeart/2005/8/layout/vList2"/>
    <dgm:cxn modelId="{0360DED5-00F2-4340-9847-FBA64F34B55C}" type="presParOf" srcId="{28D3EEDB-BC78-45D3-AAD4-4A002B24C217}" destId="{B7408EFC-FBFA-4E0A-B1BA-19E03ED9B3D7}" srcOrd="0" destOrd="0" presId="urn:microsoft.com/office/officeart/2005/8/layout/vList2"/>
    <dgm:cxn modelId="{10BA75F0-F273-4B06-8296-8E32A41634FF}" type="presParOf" srcId="{28D3EEDB-BC78-45D3-AAD4-4A002B24C217}" destId="{8143ED88-4DFB-4045-83B3-3BBDA529F65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b="0" dirty="0">
              <a:effectLst/>
              <a:latin typeface="Cambria" panose="02040503050406030204" pitchFamily="18" charset="0"/>
              <a:ea typeface="Cambria" panose="02040503050406030204" pitchFamily="18" charset="0"/>
              <a:cs typeface="Times New Roman" panose="02020603050405020304" pitchFamily="18" charset="0"/>
            </a:rPr>
            <a:t>GOAL 1: </a:t>
          </a:r>
          <a:r>
            <a:rPr lang="en-US" sz="2800" b="0" dirty="0" err="1">
              <a:effectLst/>
              <a:latin typeface="Cambria" panose="02040503050406030204" pitchFamily="18" charset="0"/>
              <a:ea typeface="Cambria" panose="02040503050406030204" pitchFamily="18" charset="0"/>
              <a:cs typeface="Times New Roman" panose="02020603050405020304" pitchFamily="18" charset="0"/>
            </a:rPr>
            <a:t>iModel</a:t>
          </a:r>
          <a:r>
            <a:rPr lang="en-US" sz="2800" b="0" dirty="0">
              <a:effectLst/>
              <a:latin typeface="Cambria" panose="02040503050406030204" pitchFamily="18" charset="0"/>
              <a:ea typeface="Cambria" panose="02040503050406030204" pitchFamily="18" charset="0"/>
              <a:cs typeface="Times New Roman" panose="02020603050405020304" pitchFamily="18" charset="0"/>
            </a:rPr>
            <a:t> Review in Design</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1960D5F4-170B-4EC5-B4CC-C44709C534D6}">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12A3165D-88A3-482B-A2D6-8786EA27BFD5}" type="parTrans" cxnId="{4BE8F370-3861-45F4-BEA5-B827E9A2E50D}">
      <dgm:prSet/>
      <dgm:spPr/>
      <dgm:t>
        <a:bodyPr/>
        <a:lstStyle/>
        <a:p>
          <a:endParaRPr lang="en-US" sz="3600"/>
        </a:p>
      </dgm:t>
    </dgm:pt>
    <dgm:pt modelId="{D37C949C-83AA-4F5B-B45B-0674995D49A4}" type="sibTrans" cxnId="{4BE8F370-3861-45F4-BEA5-B827E9A2E50D}">
      <dgm:prSet/>
      <dgm:spPr/>
      <dgm:t>
        <a:bodyPr/>
        <a:lstStyle/>
        <a:p>
          <a:endParaRPr lang="en-US" sz="3600"/>
        </a:p>
      </dgm:t>
    </dgm:pt>
    <dgm:pt modelId="{71CE8801-23A6-458E-8057-A021B4DFC3E0}">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Model review application with needed enhancements &amp; configurations</a:t>
          </a:r>
        </a:p>
      </dgm:t>
    </dgm:pt>
    <dgm:pt modelId="{1CA49D24-DF63-476C-8AA0-A47892C7D79A}" type="parTrans" cxnId="{FA90D8ED-FC12-4395-9EDD-B2CCDA954940}">
      <dgm:prSet/>
      <dgm:spPr/>
      <dgm:t>
        <a:bodyPr/>
        <a:lstStyle/>
        <a:p>
          <a:endParaRPr lang="en-US" sz="3600"/>
        </a:p>
      </dgm:t>
    </dgm:pt>
    <dgm:pt modelId="{3EDD7031-C6F7-4028-9098-C007DBD00CC3}" type="sibTrans" cxnId="{FA90D8ED-FC12-4395-9EDD-B2CCDA954940}">
      <dgm:prSet/>
      <dgm:spPr/>
      <dgm:t>
        <a:bodyPr/>
        <a:lstStyle/>
        <a:p>
          <a:endParaRPr lang="en-US" sz="3600"/>
        </a:p>
      </dgm:t>
    </dgm:pt>
    <dgm:pt modelId="{77E1D862-F214-4E3A-AABF-DC590A961EA3}">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6E12AA12-A66C-431D-B2B5-1B1B518BD133}" type="parTrans" cxnId="{6DA7D02D-AEEE-470F-A5C8-2022F91FBB95}">
      <dgm:prSet/>
      <dgm:spPr/>
      <dgm:t>
        <a:bodyPr/>
        <a:lstStyle/>
        <a:p>
          <a:endParaRPr lang="en-US" sz="3600"/>
        </a:p>
      </dgm:t>
    </dgm:pt>
    <dgm:pt modelId="{6AF16D3B-04AA-4A9B-9807-3C0873ACA8DC}" type="sibTrans" cxnId="{6DA7D02D-AEEE-470F-A5C8-2022F91FBB95}">
      <dgm:prSet/>
      <dgm:spPr/>
      <dgm:t>
        <a:bodyPr/>
        <a:lstStyle/>
        <a:p>
          <a:endParaRPr lang="en-US" sz="3600"/>
        </a:p>
      </dgm:t>
    </dgm:pt>
    <dgm:pt modelId="{0F0CC0A9-F4C1-492E-86B2-D84428D27CD5}">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A8121E25-2D30-457A-B131-2EB3C7062689}" type="parTrans" cxnId="{EFEE3324-74F0-4A41-A98D-9933CA6C00EF}">
      <dgm:prSet/>
      <dgm:spPr/>
      <dgm:t>
        <a:bodyPr/>
        <a:lstStyle/>
        <a:p>
          <a:endParaRPr lang="en-US" sz="3600"/>
        </a:p>
      </dgm:t>
    </dgm:pt>
    <dgm:pt modelId="{3DA64F9E-83E3-48E9-B207-6CB8C7445132}" type="sibTrans" cxnId="{EFEE3324-74F0-4A41-A98D-9933CA6C00EF}">
      <dgm:prSet/>
      <dgm:spPr/>
      <dgm:t>
        <a:bodyPr/>
        <a:lstStyle/>
        <a:p>
          <a:endParaRPr lang="en-US" sz="3600"/>
        </a:p>
      </dgm:t>
    </dgm:pt>
    <dgm:pt modelId="{87DA28A4-0AC2-463B-AA1B-E637E2B34E9B}">
      <dgm:prSet custT="1"/>
      <dgm:spPr>
        <a:ln>
          <a:solidFill>
            <a:schemeClr val="accent6"/>
          </a:solidFill>
        </a:ln>
      </dgm:spPr>
      <dgm:t>
        <a:bodyPr/>
        <a:lstStyle/>
        <a:p>
          <a:r>
            <a:rPr lang="en-US" sz="2400" dirty="0"/>
            <a:t>Current tools lack what's needed to perform adequate design reviews of 3d models. </a:t>
          </a:r>
          <a:endParaRPr lang="en-US" sz="2400" b="0" dirty="0">
            <a:effectLst/>
            <a:latin typeface="Cambria" panose="02040503050406030204" pitchFamily="18" charset="0"/>
            <a:ea typeface="Cambria" panose="02040503050406030204" pitchFamily="18" charset="0"/>
            <a:cs typeface="Times New Roman" panose="02020603050405020304" pitchFamily="18" charset="0"/>
          </a:endParaRPr>
        </a:p>
      </dgm:t>
    </dgm:pt>
    <dgm:pt modelId="{A6559966-BE5F-41E4-B2F4-80F086EC7D97}" type="parTrans" cxnId="{CD0E5BBF-25E7-424D-AAB8-9AB239E98D90}">
      <dgm:prSet/>
      <dgm:spPr/>
      <dgm:t>
        <a:bodyPr/>
        <a:lstStyle/>
        <a:p>
          <a:endParaRPr lang="en-US" sz="3600"/>
        </a:p>
      </dgm:t>
    </dgm:pt>
    <dgm:pt modelId="{DCC019B7-D308-42BE-904B-6E9EDDC253CA}" type="sibTrans" cxnId="{CD0E5BBF-25E7-424D-AAB8-9AB239E98D90}">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73742" custLinFactNeighborY="-17060">
        <dgm:presLayoutVars>
          <dgm:chMax val="0"/>
          <dgm:bulletEnabled val="1"/>
        </dgm:presLayoutVars>
      </dgm:prSet>
      <dgm:spPr/>
    </dgm:pt>
    <dgm:pt modelId="{60A62D14-5069-41D2-91F1-56A5F562EAB1}" type="pres">
      <dgm:prSet presAssocID="{A4E07937-7CD4-4564-824A-86F1DA40C4EB}" presName="childText" presStyleLbl="revTx" presStyleIdx="0" presStyleCnt="1" custScaleY="126454">
        <dgm:presLayoutVars>
          <dgm:bulletEnabled val="1"/>
        </dgm:presLayoutVars>
      </dgm:prSet>
      <dgm:spPr/>
    </dgm:pt>
  </dgm:ptLst>
  <dgm:cxnLst>
    <dgm:cxn modelId="{A5F8E101-783D-4A7E-AB4B-9A09B384D8AC}" type="presOf" srcId="{1960D5F4-170B-4EC5-B4CC-C44709C534D6}" destId="{60A62D14-5069-41D2-91F1-56A5F562EAB1}" srcOrd="0" destOrd="1" presId="urn:microsoft.com/office/officeart/2005/8/layout/vList2"/>
    <dgm:cxn modelId="{8070160A-737A-49E3-85D1-48F2C22ED444}" type="presOf" srcId="{A4E07937-7CD4-4564-824A-86F1DA40C4EB}" destId="{19917AC8-FF11-428A-9888-4365F5D25428}" srcOrd="0" destOrd="0" presId="urn:microsoft.com/office/officeart/2005/8/layout/vList2"/>
    <dgm:cxn modelId="{EFEE3324-74F0-4A41-A98D-9933CA6C00EF}" srcId="{A4E07937-7CD4-4564-824A-86F1DA40C4EB}" destId="{0F0CC0A9-F4C1-492E-86B2-D84428D27CD5}" srcOrd="4" destOrd="0" parTransId="{A8121E25-2D30-457A-B131-2EB3C7062689}" sibTransId="{3DA64F9E-83E3-48E9-B207-6CB8C7445132}"/>
    <dgm:cxn modelId="{6DA7D02D-AEEE-470F-A5C8-2022F91FBB95}" srcId="{A4E07937-7CD4-4564-824A-86F1DA40C4EB}" destId="{77E1D862-F214-4E3A-AABF-DC590A961EA3}" srcOrd="3" destOrd="0" parTransId="{6E12AA12-A66C-431D-B2B5-1B1B518BD133}" sibTransId="{6AF16D3B-04AA-4A9B-9807-3C0873ACA8DC}"/>
    <dgm:cxn modelId="{B9FC3033-E500-4463-B82D-A9FC286142DA}" type="presOf" srcId="{87DA28A4-0AC2-463B-AA1B-E637E2B34E9B}" destId="{60A62D14-5069-41D2-91F1-56A5F562EAB1}" srcOrd="0" destOrd="0" presId="urn:microsoft.com/office/officeart/2005/8/layout/vList2"/>
    <dgm:cxn modelId="{4BE8F370-3861-45F4-BEA5-B827E9A2E50D}" srcId="{A4E07937-7CD4-4564-824A-86F1DA40C4EB}" destId="{1960D5F4-170B-4EC5-B4CC-C44709C534D6}" srcOrd="1" destOrd="0" parTransId="{12A3165D-88A3-482B-A2D6-8786EA27BFD5}" sibTransId="{D37C949C-83AA-4F5B-B45B-0674995D49A4}"/>
    <dgm:cxn modelId="{8A4EE1AE-5E71-4CCB-825A-B07E3C768829}" type="presOf" srcId="{0F0CC0A9-F4C1-492E-86B2-D84428D27CD5}" destId="{60A62D14-5069-41D2-91F1-56A5F562EAB1}" srcOrd="0" destOrd="4" presId="urn:microsoft.com/office/officeart/2005/8/layout/vList2"/>
    <dgm:cxn modelId="{46C7EDB3-A2FF-4387-BEEF-5B26DAFCECC5}" srcId="{A7466549-B414-4F19-AFC2-E8192B8C6156}" destId="{A4E07937-7CD4-4564-824A-86F1DA40C4EB}" srcOrd="0" destOrd="0" parTransId="{46FA7DE2-0647-4A84-A36E-736DA797F238}" sibTransId="{FDF3E1CE-51A7-4F87-A067-1445528BFDA7}"/>
    <dgm:cxn modelId="{8D098FB4-2158-486E-BE8C-9071228DE637}" type="presOf" srcId="{71CE8801-23A6-458E-8057-A021B4DFC3E0}" destId="{60A62D14-5069-41D2-91F1-56A5F562EAB1}" srcOrd="0" destOrd="2" presId="urn:microsoft.com/office/officeart/2005/8/layout/vList2"/>
    <dgm:cxn modelId="{CD0E5BBF-25E7-424D-AAB8-9AB239E98D90}" srcId="{A4E07937-7CD4-4564-824A-86F1DA40C4EB}" destId="{87DA28A4-0AC2-463B-AA1B-E637E2B34E9B}" srcOrd="0" destOrd="0" parTransId="{A6559966-BE5F-41E4-B2F4-80F086EC7D97}" sibTransId="{DCC019B7-D308-42BE-904B-6E9EDDC253CA}"/>
    <dgm:cxn modelId="{BBA3FDEC-6D8F-4209-B08E-973C63A5A9B8}" type="presOf" srcId="{77E1D862-F214-4E3A-AABF-DC590A961EA3}" destId="{60A62D14-5069-41D2-91F1-56A5F562EAB1}" srcOrd="0" destOrd="3" presId="urn:microsoft.com/office/officeart/2005/8/layout/vList2"/>
    <dgm:cxn modelId="{FA90D8ED-FC12-4395-9EDD-B2CCDA954940}" srcId="{A4E07937-7CD4-4564-824A-86F1DA40C4EB}" destId="{71CE8801-23A6-458E-8057-A021B4DFC3E0}" srcOrd="2" destOrd="0" parTransId="{1CA49D24-DF63-476C-8AA0-A47892C7D79A}" sibTransId="{3EDD7031-C6F7-4028-9098-C007DBD00CC3}"/>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dirty="0">
              <a:latin typeface="Cambria" panose="02040503050406030204" pitchFamily="18" charset="0"/>
              <a:ea typeface="Cambria" panose="02040503050406030204" pitchFamily="18" charset="0"/>
              <a:cs typeface="Times New Roman" panose="02020603050405020304" pitchFamily="18" charset="0"/>
            </a:rPr>
            <a:t>GOAL 2: Open-Source Bidding</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59C9637C-0889-4236-B71D-FF8DAE6C7351}">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8F92A997-AE8F-49EC-8C0D-659438615F01}" type="parTrans" cxnId="{F2812D3B-3C6C-4F3A-B81A-9B3A1BD40F9B}">
      <dgm:prSet/>
      <dgm:spPr/>
      <dgm:t>
        <a:bodyPr/>
        <a:lstStyle/>
        <a:p>
          <a:endParaRPr lang="en-US" sz="3600"/>
        </a:p>
      </dgm:t>
    </dgm:pt>
    <dgm:pt modelId="{62EB5BA7-2FF6-4D20-8F0D-BE7FCF90B745}" type="sibTrans" cxnId="{F2812D3B-3C6C-4F3A-B81A-9B3A1BD40F9B}">
      <dgm:prSet/>
      <dgm:spPr/>
      <dgm:t>
        <a:bodyPr/>
        <a:lstStyle/>
        <a:p>
          <a:endParaRPr lang="en-US" sz="3600"/>
        </a:p>
      </dgm:t>
    </dgm:pt>
    <dgm:pt modelId="{307EB21F-FF3D-4594-B4B8-6B72D77CFB7B}">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Workflow and viewer for externals to have free, unauthenticated access (accessible to the public)</a:t>
          </a:r>
        </a:p>
      </dgm:t>
    </dgm:pt>
    <dgm:pt modelId="{6F66EB65-9468-4690-B82A-B852DA88A1BD}" type="parTrans" cxnId="{32406E97-3B72-4E4E-A400-B4C0AB68D34B}">
      <dgm:prSet/>
      <dgm:spPr/>
      <dgm:t>
        <a:bodyPr/>
        <a:lstStyle/>
        <a:p>
          <a:endParaRPr lang="en-US" sz="3600"/>
        </a:p>
      </dgm:t>
    </dgm:pt>
    <dgm:pt modelId="{2049BB6F-B7C7-4B3A-A63C-4655A0E45E6A}" type="sibTrans" cxnId="{32406E97-3B72-4E4E-A400-B4C0AB68D34B}">
      <dgm:prSet/>
      <dgm:spPr/>
      <dgm:t>
        <a:bodyPr/>
        <a:lstStyle/>
        <a:p>
          <a:endParaRPr lang="en-US" sz="3600"/>
        </a:p>
      </dgm:t>
    </dgm:pt>
    <dgm:pt modelId="{1E2EC392-A1F2-49AC-827F-D179D6A6CE80}">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5FD45592-9823-436A-86E3-DD923B0C1A2D}" type="parTrans" cxnId="{8449B532-12E1-4A54-A20E-22F235EC469B}">
      <dgm:prSet/>
      <dgm:spPr/>
      <dgm:t>
        <a:bodyPr/>
        <a:lstStyle/>
        <a:p>
          <a:endParaRPr lang="en-US" sz="3600"/>
        </a:p>
      </dgm:t>
    </dgm:pt>
    <dgm:pt modelId="{CBB9496C-6569-45C4-B952-EF219A881A47}" type="sibTrans" cxnId="{8449B532-12E1-4A54-A20E-22F235EC469B}">
      <dgm:prSet/>
      <dgm:spPr/>
      <dgm:t>
        <a:bodyPr/>
        <a:lstStyle/>
        <a:p>
          <a:endParaRPr lang="en-US" sz="3600"/>
        </a:p>
      </dgm:t>
    </dgm:pt>
    <dgm:pt modelId="{3309FE44-D117-4CB8-B8CD-15E921E9F665}">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02B88836-A68D-43D5-B78A-B9D41D7113E0}" type="parTrans" cxnId="{3C7A59BA-77E8-4E9E-B212-FE3B1B78F232}">
      <dgm:prSet/>
      <dgm:spPr/>
      <dgm:t>
        <a:bodyPr/>
        <a:lstStyle/>
        <a:p>
          <a:endParaRPr lang="en-US" sz="3600"/>
        </a:p>
      </dgm:t>
    </dgm:pt>
    <dgm:pt modelId="{73AC53A9-B0A7-43DE-AB19-6CB4B01B400B}" type="sibTrans" cxnId="{3C7A59BA-77E8-4E9E-B212-FE3B1B78F232}">
      <dgm:prSet/>
      <dgm:spPr/>
      <dgm:t>
        <a:bodyPr/>
        <a:lstStyle/>
        <a:p>
          <a:endParaRPr lang="en-US" sz="3600"/>
        </a:p>
      </dgm:t>
    </dgm:pt>
    <dgm:pt modelId="{6944DD50-DE6C-4ECC-8726-2ED0DB458BFB}">
      <dgm:prSet custT="1"/>
      <dgm:spPr>
        <a:ln>
          <a:solidFill>
            <a:schemeClr val="accent6"/>
          </a:solidFill>
        </a:ln>
      </dgm:spPr>
      <dgm:t>
        <a:bodyPr/>
        <a:lstStyle/>
        <a:p>
          <a:r>
            <a:rPr lang="en-US" sz="2400" dirty="0"/>
            <a:t>Currently no mechanism to provide the </a:t>
          </a:r>
          <a:r>
            <a:rPr lang="en-US" sz="2400" dirty="0" err="1"/>
            <a:t>iModel</a:t>
          </a:r>
          <a:r>
            <a:rPr lang="en-US" sz="2400" dirty="0"/>
            <a:t> during letting that is free, open source and Open access.</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DDDBE9B2-3C43-44BB-B92D-1B3F269A3BAA}" type="parTrans" cxnId="{74FA764A-6216-4C4B-90E8-EF0E0762CC8E}">
      <dgm:prSet/>
      <dgm:spPr/>
      <dgm:t>
        <a:bodyPr/>
        <a:lstStyle/>
        <a:p>
          <a:endParaRPr lang="en-US" sz="3600"/>
        </a:p>
      </dgm:t>
    </dgm:pt>
    <dgm:pt modelId="{2A4B81B3-88C1-4FBD-BF19-77B3DCF069FD}" type="sibTrans" cxnId="{74FA764A-6216-4C4B-90E8-EF0E0762CC8E}">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56535">
        <dgm:presLayoutVars>
          <dgm:chMax val="0"/>
          <dgm:bulletEnabled val="1"/>
        </dgm:presLayoutVars>
      </dgm:prSet>
      <dgm:spPr/>
    </dgm:pt>
    <dgm:pt modelId="{60A62D14-5069-41D2-91F1-56A5F562EAB1}" type="pres">
      <dgm:prSet presAssocID="{A4E07937-7CD4-4564-824A-86F1DA40C4EB}" presName="childText" presStyleLbl="revTx" presStyleIdx="0" presStyleCnt="1" custScaleY="114982">
        <dgm:presLayoutVars>
          <dgm:bulletEnabled val="1"/>
        </dgm:presLayoutVars>
      </dgm:prSet>
      <dgm:spPr/>
    </dgm:pt>
  </dgm:ptLst>
  <dgm:cxnLst>
    <dgm:cxn modelId="{8070160A-737A-49E3-85D1-48F2C22ED444}" type="presOf" srcId="{A4E07937-7CD4-4564-824A-86F1DA40C4EB}" destId="{19917AC8-FF11-428A-9888-4365F5D25428}" srcOrd="0" destOrd="0" presId="urn:microsoft.com/office/officeart/2005/8/layout/vList2"/>
    <dgm:cxn modelId="{3E611C29-D3C9-4D2C-BE66-7A0B713D9CDA}" type="presOf" srcId="{1E2EC392-A1F2-49AC-827F-D179D6A6CE80}" destId="{60A62D14-5069-41D2-91F1-56A5F562EAB1}" srcOrd="0" destOrd="3" presId="urn:microsoft.com/office/officeart/2005/8/layout/vList2"/>
    <dgm:cxn modelId="{849FE32D-6881-4B10-8F7D-5490D4AE846D}" type="presOf" srcId="{307EB21F-FF3D-4594-B4B8-6B72D77CFB7B}" destId="{60A62D14-5069-41D2-91F1-56A5F562EAB1}" srcOrd="0" destOrd="2" presId="urn:microsoft.com/office/officeart/2005/8/layout/vList2"/>
    <dgm:cxn modelId="{8449B532-12E1-4A54-A20E-22F235EC469B}" srcId="{A4E07937-7CD4-4564-824A-86F1DA40C4EB}" destId="{1E2EC392-A1F2-49AC-827F-D179D6A6CE80}" srcOrd="3" destOrd="0" parTransId="{5FD45592-9823-436A-86E3-DD923B0C1A2D}" sibTransId="{CBB9496C-6569-45C4-B952-EF219A881A47}"/>
    <dgm:cxn modelId="{F2812D3B-3C6C-4F3A-B81A-9B3A1BD40F9B}" srcId="{A4E07937-7CD4-4564-824A-86F1DA40C4EB}" destId="{59C9637C-0889-4236-B71D-FF8DAE6C7351}" srcOrd="1" destOrd="0" parTransId="{8F92A997-AE8F-49EC-8C0D-659438615F01}" sibTransId="{62EB5BA7-2FF6-4D20-8F0D-BE7FCF90B745}"/>
    <dgm:cxn modelId="{FCB5215C-F4B2-4549-801F-D866EC64BE4E}" type="presOf" srcId="{59C9637C-0889-4236-B71D-FF8DAE6C7351}" destId="{60A62D14-5069-41D2-91F1-56A5F562EAB1}" srcOrd="0" destOrd="1" presId="urn:microsoft.com/office/officeart/2005/8/layout/vList2"/>
    <dgm:cxn modelId="{74FA764A-6216-4C4B-90E8-EF0E0762CC8E}" srcId="{A4E07937-7CD4-4564-824A-86F1DA40C4EB}" destId="{6944DD50-DE6C-4ECC-8726-2ED0DB458BFB}" srcOrd="0" destOrd="0" parTransId="{DDDBE9B2-3C43-44BB-B92D-1B3F269A3BAA}" sibTransId="{2A4B81B3-88C1-4FBD-BF19-77B3DCF069FD}"/>
    <dgm:cxn modelId="{32406E97-3B72-4E4E-A400-B4C0AB68D34B}" srcId="{A4E07937-7CD4-4564-824A-86F1DA40C4EB}" destId="{307EB21F-FF3D-4594-B4B8-6B72D77CFB7B}" srcOrd="2" destOrd="0" parTransId="{6F66EB65-9468-4690-B82A-B852DA88A1BD}" sibTransId="{2049BB6F-B7C7-4B3A-A63C-4655A0E45E6A}"/>
    <dgm:cxn modelId="{7D9851A2-0262-4FE5-9BC1-FAE5CDB6C108}" type="presOf" srcId="{3309FE44-D117-4CB8-B8CD-15E921E9F665}" destId="{60A62D14-5069-41D2-91F1-56A5F562EAB1}" srcOrd="0" destOrd="4" presId="urn:microsoft.com/office/officeart/2005/8/layout/vList2"/>
    <dgm:cxn modelId="{9C686FAA-66F6-4803-9F53-BE6B75256727}" type="presOf" srcId="{6944DD50-DE6C-4ECC-8726-2ED0DB458BFB}" destId="{60A62D14-5069-41D2-91F1-56A5F562EAB1}" srcOrd="0" destOrd="0" presId="urn:microsoft.com/office/officeart/2005/8/layout/vList2"/>
    <dgm:cxn modelId="{46C7EDB3-A2FF-4387-BEEF-5B26DAFCECC5}" srcId="{A7466549-B414-4F19-AFC2-E8192B8C6156}" destId="{A4E07937-7CD4-4564-824A-86F1DA40C4EB}" srcOrd="0" destOrd="0" parTransId="{46FA7DE2-0647-4A84-A36E-736DA797F238}" sibTransId="{FDF3E1CE-51A7-4F87-A067-1445528BFDA7}"/>
    <dgm:cxn modelId="{3C7A59BA-77E8-4E9E-B212-FE3B1B78F232}" srcId="{A4E07937-7CD4-4564-824A-86F1DA40C4EB}" destId="{3309FE44-D117-4CB8-B8CD-15E921E9F665}" srcOrd="4" destOrd="0" parTransId="{02B88836-A68D-43D5-B78A-B9D41D7113E0}" sibTransId="{73AC53A9-B0A7-43DE-AB19-6CB4B01B400B}"/>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dirty="0">
              <a:latin typeface="Cambria" panose="02040503050406030204" pitchFamily="18" charset="0"/>
              <a:ea typeface="Cambria" panose="02040503050406030204" pitchFamily="18" charset="0"/>
              <a:cs typeface="Times New Roman" panose="02020603050405020304" pitchFamily="18" charset="0"/>
            </a:rPr>
            <a:t>GOAL 3: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for Construction Inspection</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D9B05C69-D3E3-4B5A-B00B-79556A25FFE3}">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45C3AB1C-8A4F-47A5-83C2-7DE98A0A316E}" type="parTrans" cxnId="{16295279-30BB-4559-A7E6-AFD58AEC5F6B}">
      <dgm:prSet/>
      <dgm:spPr/>
      <dgm:t>
        <a:bodyPr/>
        <a:lstStyle/>
        <a:p>
          <a:endParaRPr lang="en-US" sz="3600"/>
        </a:p>
      </dgm:t>
    </dgm:pt>
    <dgm:pt modelId="{C56D6948-AE17-42CA-BE09-4CF54C2AC2F1}" type="sibTrans" cxnId="{16295279-30BB-4559-A7E6-AFD58AEC5F6B}">
      <dgm:prSet/>
      <dgm:spPr/>
      <dgm:t>
        <a:bodyPr/>
        <a:lstStyle/>
        <a:p>
          <a:endParaRPr lang="en-US" sz="3600"/>
        </a:p>
      </dgm:t>
    </dgm:pt>
    <dgm:pt modelId="{D78988F7-3D13-4B99-B86C-E341D0BE2CF8}">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7964E732-A5ED-4EF5-89A8-16062426D813}" type="parTrans" cxnId="{2C8CC875-94A9-4087-86ED-B0F8B4B7EA78}">
      <dgm:prSet/>
      <dgm:spPr/>
      <dgm:t>
        <a:bodyPr/>
        <a:lstStyle/>
        <a:p>
          <a:endParaRPr lang="en-US" sz="3600"/>
        </a:p>
      </dgm:t>
    </dgm:pt>
    <dgm:pt modelId="{5476EFC4-97BD-4A55-9AD7-B44CA32AFDCA}" type="sibTrans" cxnId="{2C8CC875-94A9-4087-86ED-B0F8B4B7EA78}">
      <dgm:prSet/>
      <dgm:spPr/>
      <dgm:t>
        <a:bodyPr/>
        <a:lstStyle/>
        <a:p>
          <a:endParaRPr lang="en-US" sz="3600"/>
        </a:p>
      </dgm:t>
    </dgm:pt>
    <dgm:pt modelId="{67F45318-317D-4C1C-A02B-B3034CADACF0}">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D0E83794-109E-4347-9BFD-F2A739F4AB8D}" type="parTrans" cxnId="{2B020356-9990-4D81-971C-2C4EAAC41211}">
      <dgm:prSet/>
      <dgm:spPr/>
      <dgm:t>
        <a:bodyPr/>
        <a:lstStyle/>
        <a:p>
          <a:endParaRPr lang="en-US" sz="3600"/>
        </a:p>
      </dgm:t>
    </dgm:pt>
    <dgm:pt modelId="{7EC9FCD0-589B-44C7-A600-EE077D7C717D}" type="sibTrans" cxnId="{2B020356-9990-4D81-971C-2C4EAAC41211}">
      <dgm:prSet/>
      <dgm:spPr/>
      <dgm:t>
        <a:bodyPr/>
        <a:lstStyle/>
        <a:p>
          <a:endParaRPr lang="en-US" sz="3600"/>
        </a:p>
      </dgm:t>
    </dgm:pt>
    <dgm:pt modelId="{EE47D9E3-37B7-4D4E-819E-76092CF8DB97}">
      <dgm:prSet custT="1"/>
      <dgm:spPr>
        <a:ln>
          <a:solidFill>
            <a:schemeClr val="accent6"/>
          </a:solidFill>
        </a:ln>
      </dgm:spPr>
      <dgm:t>
        <a:bodyPr/>
        <a:lstStyle/>
        <a:p>
          <a:r>
            <a:rPr lang="en-US" sz="2400" dirty="0"/>
            <a:t>Currently ODOT still utilizes contractor provided models for construction inspection.</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B081A066-9FD4-4093-921A-5359C3BB2FA4}" type="parTrans" cxnId="{6373D582-F4CD-4C95-B064-F3030DB29C7B}">
      <dgm:prSet/>
      <dgm:spPr/>
      <dgm:t>
        <a:bodyPr/>
        <a:lstStyle/>
        <a:p>
          <a:endParaRPr lang="en-US" sz="3600"/>
        </a:p>
      </dgm:t>
    </dgm:pt>
    <dgm:pt modelId="{E63DDE2D-2943-48F7-96CF-72EDF19BC9F9}" type="sibTrans" cxnId="{6373D582-F4CD-4C95-B064-F3030DB29C7B}">
      <dgm:prSet/>
      <dgm:spPr/>
      <dgm:t>
        <a:bodyPr/>
        <a:lstStyle/>
        <a:p>
          <a:endParaRPr lang="en-US" sz="3600"/>
        </a:p>
      </dgm:t>
    </dgm:pt>
    <dgm:pt modelId="{1DDDA3D6-8F1A-49A2-A617-B60EF8AA43CF}">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Have ODOT process of quality attribute inspection requirements and validation results interface through the 3D model</a:t>
          </a:r>
        </a:p>
      </dgm:t>
    </dgm:pt>
    <dgm:pt modelId="{94365B02-86FB-487F-BDFD-E012E6F2998A}" type="parTrans" cxnId="{DFAD96B2-51B2-4B4C-9DC5-0657034C8AA1}">
      <dgm:prSet/>
      <dgm:spPr/>
      <dgm:t>
        <a:bodyPr/>
        <a:lstStyle/>
        <a:p>
          <a:endParaRPr lang="en-US" sz="3600"/>
        </a:p>
      </dgm:t>
    </dgm:pt>
    <dgm:pt modelId="{B1510ED3-1B1C-4270-8817-84D3610CA332}" type="sibTrans" cxnId="{DFAD96B2-51B2-4B4C-9DC5-0657034C8AA1}">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55227" custLinFactY="-300000" custLinFactNeighborX="-35107" custLinFactNeighborY="-308635">
        <dgm:presLayoutVars>
          <dgm:chMax val="0"/>
          <dgm:bulletEnabled val="1"/>
        </dgm:presLayoutVars>
      </dgm:prSet>
      <dgm:spPr/>
    </dgm:pt>
    <dgm:pt modelId="{60A62D14-5069-41D2-91F1-56A5F562EAB1}" type="pres">
      <dgm:prSet presAssocID="{A4E07937-7CD4-4564-824A-86F1DA40C4EB}" presName="childText" presStyleLbl="revTx" presStyleIdx="0" presStyleCnt="1" custScaleY="121561">
        <dgm:presLayoutVars>
          <dgm:bulletEnabled val="1"/>
        </dgm:presLayoutVars>
      </dgm:prSet>
      <dgm:spPr/>
    </dgm:pt>
  </dgm:ptLst>
  <dgm:cxnLst>
    <dgm:cxn modelId="{8070160A-737A-49E3-85D1-48F2C22ED444}" type="presOf" srcId="{A4E07937-7CD4-4564-824A-86F1DA40C4EB}" destId="{19917AC8-FF11-428A-9888-4365F5D25428}" srcOrd="0" destOrd="0" presId="urn:microsoft.com/office/officeart/2005/8/layout/vList2"/>
    <dgm:cxn modelId="{2C8CC875-94A9-4087-86ED-B0F8B4B7EA78}" srcId="{A4E07937-7CD4-4564-824A-86F1DA40C4EB}" destId="{D78988F7-3D13-4B99-B86C-E341D0BE2CF8}" srcOrd="2" destOrd="0" parTransId="{7964E732-A5ED-4EF5-89A8-16062426D813}" sibTransId="{5476EFC4-97BD-4A55-9AD7-B44CA32AFDCA}"/>
    <dgm:cxn modelId="{2B020356-9990-4D81-971C-2C4EAAC41211}" srcId="{A4E07937-7CD4-4564-824A-86F1DA40C4EB}" destId="{67F45318-317D-4C1C-A02B-B3034CADACF0}" srcOrd="3" destOrd="0" parTransId="{D0E83794-109E-4347-9BFD-F2A739F4AB8D}" sibTransId="{7EC9FCD0-589B-44C7-A600-EE077D7C717D}"/>
    <dgm:cxn modelId="{16295279-30BB-4559-A7E6-AFD58AEC5F6B}" srcId="{A4E07937-7CD4-4564-824A-86F1DA40C4EB}" destId="{D9B05C69-D3E3-4B5A-B00B-79556A25FFE3}" srcOrd="1" destOrd="0" parTransId="{45C3AB1C-8A4F-47A5-83C2-7DE98A0A316E}" sibTransId="{C56D6948-AE17-42CA-BE09-4CF54C2AC2F1}"/>
    <dgm:cxn modelId="{6373D582-F4CD-4C95-B064-F3030DB29C7B}" srcId="{A4E07937-7CD4-4564-824A-86F1DA40C4EB}" destId="{EE47D9E3-37B7-4D4E-819E-76092CF8DB97}" srcOrd="0" destOrd="0" parTransId="{B081A066-9FD4-4093-921A-5359C3BB2FA4}" sibTransId="{E63DDE2D-2943-48F7-96CF-72EDF19BC9F9}"/>
    <dgm:cxn modelId="{9D36378A-992E-4519-A23F-3F6E8A6814CB}" type="presOf" srcId="{1DDDA3D6-8F1A-49A2-A617-B60EF8AA43CF}" destId="{60A62D14-5069-41D2-91F1-56A5F562EAB1}" srcOrd="0" destOrd="4" presId="urn:microsoft.com/office/officeart/2005/8/layout/vList2"/>
    <dgm:cxn modelId="{3353D499-E6C2-45A0-AD3F-F9A22662E0F2}" type="presOf" srcId="{67F45318-317D-4C1C-A02B-B3034CADACF0}" destId="{60A62D14-5069-41D2-91F1-56A5F562EAB1}" srcOrd="0" destOrd="3" presId="urn:microsoft.com/office/officeart/2005/8/layout/vList2"/>
    <dgm:cxn modelId="{DFAD96B2-51B2-4B4C-9DC5-0657034C8AA1}" srcId="{A4E07937-7CD4-4564-824A-86F1DA40C4EB}" destId="{1DDDA3D6-8F1A-49A2-A617-B60EF8AA43CF}" srcOrd="4" destOrd="0" parTransId="{94365B02-86FB-487F-BDFD-E012E6F2998A}" sibTransId="{B1510ED3-1B1C-4270-8817-84D3610CA332}"/>
    <dgm:cxn modelId="{46C7EDB3-A2FF-4387-BEEF-5B26DAFCECC5}" srcId="{A7466549-B414-4F19-AFC2-E8192B8C6156}" destId="{A4E07937-7CD4-4564-824A-86F1DA40C4EB}" srcOrd="0" destOrd="0" parTransId="{46FA7DE2-0647-4A84-A36E-736DA797F238}" sibTransId="{FDF3E1CE-51A7-4F87-A067-1445528BFDA7}"/>
    <dgm:cxn modelId="{97807AB7-87BB-4639-A283-7AC0F029F324}" type="presOf" srcId="{D78988F7-3D13-4B99-B86C-E341D0BE2CF8}" destId="{60A62D14-5069-41D2-91F1-56A5F562EAB1}" srcOrd="0" destOrd="2" presId="urn:microsoft.com/office/officeart/2005/8/layout/vList2"/>
    <dgm:cxn modelId="{4E71A0BF-0646-4497-A759-8A690BCA1CAA}" type="presOf" srcId="{D9B05C69-D3E3-4B5A-B00B-79556A25FFE3}" destId="{60A62D14-5069-41D2-91F1-56A5F562EAB1}" srcOrd="0" destOrd="1" presId="urn:microsoft.com/office/officeart/2005/8/layout/vList2"/>
    <dgm:cxn modelId="{0A66A6E7-4F21-48AE-9268-B85C524FDA5A}" type="presOf" srcId="{EE47D9E3-37B7-4D4E-819E-76092CF8DB97}" destId="{60A62D14-5069-41D2-91F1-56A5F562EAB1}" srcOrd="0" destOrd="0" presId="urn:microsoft.com/office/officeart/2005/8/layout/vList2"/>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D9B05C69-D3E3-4B5A-B00B-79556A25FFE3}">
      <dgm:prSet custT="1"/>
      <dgm:spPr>
        <a:ln>
          <a:solidFill>
            <a:schemeClr val="accent6"/>
          </a:solidFill>
        </a:ln>
      </dgm:spPr>
      <dgm:t>
        <a:bodyPr/>
        <a:lstStyle/>
        <a:p>
          <a:pPr>
            <a:buFont typeface="Arial" panose="020B0604020202020204" pitchFamily="34" charset="0"/>
            <a:buChar char="•"/>
          </a:pPr>
          <a:r>
            <a:rPr lang="en-US" sz="2800" dirty="0">
              <a:latin typeface="Cambria" panose="02040503050406030204" pitchFamily="18" charset="0"/>
              <a:ea typeface="Cambria" panose="02040503050406030204" pitchFamily="18" charset="0"/>
              <a:cs typeface="Times New Roman" panose="02020603050405020304" pitchFamily="18" charset="0"/>
            </a:rPr>
            <a:t>GOAL 4: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for Construction Consumption</a:t>
          </a:r>
        </a:p>
      </dgm:t>
    </dgm:pt>
    <dgm:pt modelId="{45C3AB1C-8A4F-47A5-83C2-7DE98A0A316E}" type="parTrans" cxnId="{16295279-30BB-4559-A7E6-AFD58AEC5F6B}">
      <dgm:prSet/>
      <dgm:spPr/>
      <dgm:t>
        <a:bodyPr/>
        <a:lstStyle/>
        <a:p>
          <a:endParaRPr lang="en-US" sz="3200"/>
        </a:p>
      </dgm:t>
    </dgm:pt>
    <dgm:pt modelId="{C56D6948-AE17-42CA-BE09-4CF54C2AC2F1}" type="sibTrans" cxnId="{16295279-30BB-4559-A7E6-AFD58AEC5F6B}">
      <dgm:prSet/>
      <dgm:spPr/>
      <dgm:t>
        <a:bodyPr/>
        <a:lstStyle/>
        <a:p>
          <a:endParaRPr lang="en-US" sz="3200"/>
        </a:p>
      </dgm:t>
    </dgm:pt>
    <dgm:pt modelId="{80BA3749-94A7-488E-899B-9EDE4062F499}">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equipment in sandbox.</a:t>
          </a:r>
        </a:p>
      </dgm:t>
    </dgm:pt>
    <dgm:pt modelId="{DF9B9ADE-FC72-466D-8F20-C92CF8ACEE98}" type="parTrans" cxnId="{EAB14C3D-AACC-4DF3-B6B6-3B6C583FADD1}">
      <dgm:prSet/>
      <dgm:spPr/>
      <dgm:t>
        <a:bodyPr/>
        <a:lstStyle/>
        <a:p>
          <a:endParaRPr lang="en-US" sz="3200"/>
        </a:p>
      </dgm:t>
    </dgm:pt>
    <dgm:pt modelId="{99732849-B226-4EB0-B01A-F020BB427BEF}" type="sibTrans" cxnId="{EAB14C3D-AACC-4DF3-B6B6-3B6C583FADD1}">
      <dgm:prSet/>
      <dgm:spPr/>
      <dgm:t>
        <a:bodyPr/>
        <a:lstStyle/>
        <a:p>
          <a:endParaRPr lang="en-US" sz="3200"/>
        </a:p>
      </dgm:t>
    </dgm:pt>
    <dgm:pt modelId="{1185DAC3-8AF5-404F-9B9D-2363459A24A5}">
      <dgm:prSet custT="1"/>
      <dgm:spPr>
        <a:ln>
          <a:solidFill>
            <a:schemeClr val="accent6"/>
          </a:solidFill>
        </a:ln>
      </dgm:spPr>
      <dgm:t>
        <a:bodyPr/>
        <a:lstStyle/>
        <a:p>
          <a:pPr>
            <a:buFont typeface="Arial" panose="020B0604020202020204" pitchFamily="34" charset="0"/>
            <a:buChar char="•"/>
          </a:pPr>
          <a:r>
            <a:rPr lang="en-US" sz="2400">
              <a:latin typeface="Cambria" panose="02040503050406030204" pitchFamily="18" charset="0"/>
              <a:ea typeface="Cambria" panose="02040503050406030204" pitchFamily="18" charset="0"/>
              <a:cs typeface="Times New Roman" panose="02020603050405020304" pitchFamily="18" charset="0"/>
            </a:rPr>
            <a:t>Create workflow for iModel consumption and contracting. </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8F3C67CE-7380-4B08-A546-376F40E67E2C}" type="parTrans" cxnId="{F572D36F-6058-4678-8D91-D4D082776C46}">
      <dgm:prSet/>
      <dgm:spPr/>
      <dgm:t>
        <a:bodyPr/>
        <a:lstStyle/>
        <a:p>
          <a:endParaRPr lang="en-US" sz="3200"/>
        </a:p>
      </dgm:t>
    </dgm:pt>
    <dgm:pt modelId="{CBF3524E-7EBF-43EF-AE42-DAEB3E931C8E}" type="sibTrans" cxnId="{F572D36F-6058-4678-8D91-D4D082776C46}">
      <dgm:prSet/>
      <dgm:spPr/>
      <dgm:t>
        <a:bodyPr/>
        <a:lstStyle/>
        <a:p>
          <a:endParaRPr lang="en-US" sz="3200"/>
        </a:p>
      </dgm:t>
    </dgm:pt>
    <dgm:pt modelId="{B5459442-9BA6-41E5-BCF5-6CF1A459AF79}">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Provide training.</a:t>
          </a:r>
        </a:p>
      </dgm:t>
    </dgm:pt>
    <dgm:pt modelId="{3CA83CED-3BFE-46AD-B749-D8FCEBC158F5}" type="parTrans" cxnId="{C4ED3EF7-123C-468E-8A50-73899520771F}">
      <dgm:prSet/>
      <dgm:spPr/>
      <dgm:t>
        <a:bodyPr/>
        <a:lstStyle/>
        <a:p>
          <a:endParaRPr lang="en-US" sz="3200"/>
        </a:p>
      </dgm:t>
    </dgm:pt>
    <dgm:pt modelId="{9509AF00-0295-4230-BA04-4885082CB5A8}" type="sibTrans" cxnId="{C4ED3EF7-123C-468E-8A50-73899520771F}">
      <dgm:prSet/>
      <dgm:spPr/>
      <dgm:t>
        <a:bodyPr/>
        <a:lstStyle/>
        <a:p>
          <a:endParaRPr lang="en-US" sz="3200"/>
        </a:p>
      </dgm:t>
    </dgm:pt>
    <dgm:pt modelId="{7DC7FA56-B498-4A65-836C-4D809B27A7BC}">
      <dgm:prSet custT="1"/>
      <dgm:spPr>
        <a:ln>
          <a:solidFill>
            <a:schemeClr val="accent6"/>
          </a:solidFill>
        </a:ln>
      </dgm:spPr>
      <dgm:t>
        <a:bodyPr/>
        <a:lstStyle/>
        <a:p>
          <a:r>
            <a:rPr lang="en-US" sz="2400" dirty="0"/>
            <a:t>Currently contractor creates their own 3d model from 2d plans</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B6B49944-D561-4688-A034-57CCF49DCFF2}" type="parTrans" cxnId="{D378771B-328F-4422-90F8-AF0ADC4FD2BC}">
      <dgm:prSet/>
      <dgm:spPr/>
      <dgm:t>
        <a:bodyPr/>
        <a:lstStyle/>
        <a:p>
          <a:endParaRPr lang="en-US" sz="3200"/>
        </a:p>
      </dgm:t>
    </dgm:pt>
    <dgm:pt modelId="{0C30865C-C943-4BBE-A107-7F010DBB1C99}" type="sibTrans" cxnId="{D378771B-328F-4422-90F8-AF0ADC4FD2BC}">
      <dgm:prSet/>
      <dgm:spPr/>
      <dgm:t>
        <a:bodyPr/>
        <a:lstStyle/>
        <a:p>
          <a:endParaRPr lang="en-US" sz="3200"/>
        </a:p>
      </dgm:t>
    </dgm:pt>
    <dgm:pt modelId="{28E686C5-D8FD-463D-A90B-C47765CF6D3F}">
      <dgm:prSet custT="1"/>
      <dgm:spPr/>
      <dgm:t>
        <a:bodyPr/>
        <a:lstStyle/>
        <a:p>
          <a:pPr>
            <a:buFont typeface="Arial" panose="020B0604020202020204" pitchFamily="34" charset="0"/>
            <a:buChar char="•"/>
          </a:pPr>
          <a:r>
            <a:rPr lang="en-US" sz="2400"/>
            <a:t>Issues with model fidelity and “trust” in the models.</a:t>
          </a:r>
          <a:endParaRPr lang="en-US" sz="2400" dirty="0"/>
        </a:p>
      </dgm:t>
    </dgm:pt>
    <dgm:pt modelId="{C464AE40-C05E-4DB4-8A3E-E840E55E7AB0}" type="parTrans" cxnId="{1DF0D83F-CAC9-4593-AB33-70AC41F8668F}">
      <dgm:prSet/>
      <dgm:spPr/>
      <dgm:t>
        <a:bodyPr/>
        <a:lstStyle/>
        <a:p>
          <a:endParaRPr lang="en-US" sz="3200"/>
        </a:p>
      </dgm:t>
    </dgm:pt>
    <dgm:pt modelId="{8402FE0D-E66C-493C-8620-78F069E1F02F}" type="sibTrans" cxnId="{1DF0D83F-CAC9-4593-AB33-70AC41F8668F}">
      <dgm:prSet/>
      <dgm:spPr/>
      <dgm:t>
        <a:bodyPr/>
        <a:lstStyle/>
        <a:p>
          <a:endParaRPr lang="en-US" sz="3200"/>
        </a:p>
      </dgm:t>
    </dgm:pt>
    <dgm:pt modelId="{849B66B9-B8A0-423F-A8D9-5CED84953A24}">
      <dgm:prSet custT="1"/>
      <dgm:spPr/>
      <dgm:t>
        <a:bodyPr/>
        <a:lstStyle/>
        <a:p>
          <a:pPr>
            <a:buFont typeface="Arial" panose="020B0604020202020204" pitchFamily="34" charset="0"/>
            <a:buChar char="•"/>
          </a:pPr>
          <a:r>
            <a:rPr lang="en-US" sz="2400" dirty="0"/>
            <a:t>Lack of interoperability between applications and equipment.</a:t>
          </a:r>
        </a:p>
      </dgm:t>
    </dgm:pt>
    <dgm:pt modelId="{80B8DB08-0E09-4D19-95B8-EBEA1B87A406}" type="parTrans" cxnId="{DFCD0783-6B26-46EC-8421-9F6369696136}">
      <dgm:prSet/>
      <dgm:spPr/>
      <dgm:t>
        <a:bodyPr/>
        <a:lstStyle/>
        <a:p>
          <a:endParaRPr lang="en-US" sz="3200"/>
        </a:p>
      </dgm:t>
    </dgm:pt>
    <dgm:pt modelId="{02E18904-9D29-4E94-8747-CA30F70B0B21}" type="sibTrans" cxnId="{DFCD0783-6B26-46EC-8421-9F6369696136}">
      <dgm:prSet/>
      <dgm:spPr/>
      <dgm:t>
        <a:bodyPr/>
        <a:lstStyle/>
        <a:p>
          <a:endParaRPr lang="en-US" sz="3200"/>
        </a:p>
      </dgm:t>
    </dgm:pt>
    <dgm:pt modelId="{B1D8D0B8-C6BB-4AE5-BC4F-73F7152389AC}">
      <dgm:prSet custT="1"/>
      <dgm:spPr/>
      <dgm:t>
        <a:bodyPr/>
        <a:lstStyle/>
        <a:p>
          <a:pPr>
            <a:buFont typeface="Arial" panose="020B0604020202020204" pitchFamily="34" charset="0"/>
            <a:buChar char="•"/>
          </a:pPr>
          <a:r>
            <a:rPr lang="en-US" sz="2400" dirty="0"/>
            <a:t>Gaps in skillsets and comfortability</a:t>
          </a:r>
        </a:p>
      </dgm:t>
    </dgm:pt>
    <dgm:pt modelId="{04AE704A-C0ED-4438-A687-CD156B8438BA}" type="parTrans" cxnId="{F655A51F-FFF6-448F-B470-69B806814420}">
      <dgm:prSet/>
      <dgm:spPr/>
      <dgm:t>
        <a:bodyPr/>
        <a:lstStyle/>
        <a:p>
          <a:endParaRPr lang="en-US" sz="3200"/>
        </a:p>
      </dgm:t>
    </dgm:pt>
    <dgm:pt modelId="{FD5613C0-A5A8-4530-A08E-F4D6123E0644}" type="sibTrans" cxnId="{F655A51F-FFF6-448F-B470-69B806814420}">
      <dgm:prSet/>
      <dgm:spPr/>
      <dgm:t>
        <a:bodyPr/>
        <a:lstStyle/>
        <a:p>
          <a:endParaRPr lang="en-US" sz="3200"/>
        </a:p>
      </dgm:t>
    </dgm:pt>
    <dgm:pt modelId="{12975D38-42A7-41F8-9366-2D5F7E170301}">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Demonstrate how </a:t>
          </a:r>
          <a:r>
            <a:rPr lang="en-US" sz="2400" dirty="0" err="1">
              <a:latin typeface="Cambria" panose="02040503050406030204" pitchFamily="18" charset="0"/>
              <a:ea typeface="Cambria" panose="02040503050406030204" pitchFamily="18" charset="0"/>
              <a:cs typeface="Times New Roman" panose="02020603050405020304" pitchFamily="18" charset="0"/>
            </a:rPr>
            <a:t>iModel</a:t>
          </a:r>
          <a:r>
            <a:rPr lang="en-US" sz="2400" dirty="0">
              <a:latin typeface="Cambria" panose="02040503050406030204" pitchFamily="18" charset="0"/>
              <a:ea typeface="Cambria" panose="02040503050406030204" pitchFamily="18" charset="0"/>
              <a:cs typeface="Times New Roman" panose="02020603050405020304" pitchFamily="18" charset="0"/>
            </a:rPr>
            <a:t> can alleviate some hurdles, document benefits, and make recommendations for the industry to accelerate adoption.</a:t>
          </a:r>
        </a:p>
      </dgm:t>
    </dgm:pt>
    <dgm:pt modelId="{79B65C59-75D4-464A-9096-D5C0754FC677}" type="parTrans" cxnId="{D1A4329C-66EF-407A-85EC-89193A8BF52D}">
      <dgm:prSet/>
      <dgm:spPr/>
      <dgm:t>
        <a:bodyPr/>
        <a:lstStyle/>
        <a:p>
          <a:endParaRPr lang="en-US" sz="3200"/>
        </a:p>
      </dgm:t>
    </dgm:pt>
    <dgm:pt modelId="{9A4B0878-7F16-41C6-B13F-F916D41EBAE4}" type="sibTrans" cxnId="{D1A4329C-66EF-407A-85EC-89193A8BF52D}">
      <dgm:prSet/>
      <dgm:spPr/>
      <dgm:t>
        <a:bodyPr/>
        <a:lstStyle/>
        <a:p>
          <a:endParaRPr lang="en-US" sz="3200"/>
        </a:p>
      </dgm:t>
    </dgm:pt>
    <dgm:pt modelId="{28D3EEDB-BC78-45D3-AAD4-4A002B24C217}" type="pres">
      <dgm:prSet presAssocID="{A7466549-B414-4F19-AFC2-E8192B8C6156}" presName="linear" presStyleCnt="0">
        <dgm:presLayoutVars>
          <dgm:animLvl val="lvl"/>
          <dgm:resizeHandles val="exact"/>
        </dgm:presLayoutVars>
      </dgm:prSet>
      <dgm:spPr/>
    </dgm:pt>
    <dgm:pt modelId="{199772F6-284D-4F54-BC2B-2B6574D74F33}" type="pres">
      <dgm:prSet presAssocID="{D9B05C69-D3E3-4B5A-B00B-79556A25FFE3}" presName="parentText" presStyleLbl="node1" presStyleIdx="0" presStyleCnt="1" custLinFactNeighborX="220" custLinFactNeighborY="-7084">
        <dgm:presLayoutVars>
          <dgm:chMax val="0"/>
          <dgm:bulletEnabled val="1"/>
        </dgm:presLayoutVars>
      </dgm:prSet>
      <dgm:spPr/>
    </dgm:pt>
    <dgm:pt modelId="{F47C82D1-B0FA-4A65-8795-77E21F7A397E}" type="pres">
      <dgm:prSet presAssocID="{D9B05C69-D3E3-4B5A-B00B-79556A25FFE3}" presName="childText" presStyleLbl="revTx" presStyleIdx="0" presStyleCnt="1">
        <dgm:presLayoutVars>
          <dgm:bulletEnabled val="1"/>
        </dgm:presLayoutVars>
      </dgm:prSet>
      <dgm:spPr/>
    </dgm:pt>
  </dgm:ptLst>
  <dgm:cxnLst>
    <dgm:cxn modelId="{49A68C0D-7A86-48C7-9609-9C1576FE4DF3}" type="presOf" srcId="{B1D8D0B8-C6BB-4AE5-BC4F-73F7152389AC}" destId="{F47C82D1-B0FA-4A65-8795-77E21F7A397E}" srcOrd="0" destOrd="3" presId="urn:microsoft.com/office/officeart/2005/8/layout/vList2"/>
    <dgm:cxn modelId="{A4D7A80F-8992-482F-B2D6-852637FF34E0}" type="presOf" srcId="{D9B05C69-D3E3-4B5A-B00B-79556A25FFE3}" destId="{199772F6-284D-4F54-BC2B-2B6574D74F33}" srcOrd="0" destOrd="0" presId="urn:microsoft.com/office/officeart/2005/8/layout/vList2"/>
    <dgm:cxn modelId="{D378771B-328F-4422-90F8-AF0ADC4FD2BC}" srcId="{D9B05C69-D3E3-4B5A-B00B-79556A25FFE3}" destId="{7DC7FA56-B498-4A65-836C-4D809B27A7BC}" srcOrd="0" destOrd="0" parTransId="{B6B49944-D561-4688-A034-57CCF49DCFF2}" sibTransId="{0C30865C-C943-4BBE-A107-7F010DBB1C99}"/>
    <dgm:cxn modelId="{F655A51F-FFF6-448F-B470-69B806814420}" srcId="{7DC7FA56-B498-4A65-836C-4D809B27A7BC}" destId="{B1D8D0B8-C6BB-4AE5-BC4F-73F7152389AC}" srcOrd="2" destOrd="0" parTransId="{04AE704A-C0ED-4438-A687-CD156B8438BA}" sibTransId="{FD5613C0-A5A8-4530-A08E-F4D6123E0644}"/>
    <dgm:cxn modelId="{E3E7DB28-F37A-4198-97D7-FD62EDDB76CB}" type="presOf" srcId="{12975D38-42A7-41F8-9366-2D5F7E170301}" destId="{F47C82D1-B0FA-4A65-8795-77E21F7A397E}" srcOrd="0" destOrd="7" presId="urn:microsoft.com/office/officeart/2005/8/layout/vList2"/>
    <dgm:cxn modelId="{EAB14C3D-AACC-4DF3-B6B6-3B6C583FADD1}" srcId="{D9B05C69-D3E3-4B5A-B00B-79556A25FFE3}" destId="{80BA3749-94A7-488E-899B-9EDE4062F499}" srcOrd="1" destOrd="0" parTransId="{DF9B9ADE-FC72-466D-8F20-C92CF8ACEE98}" sibTransId="{99732849-B226-4EB0-B01A-F020BB427BEF}"/>
    <dgm:cxn modelId="{1DF0D83F-CAC9-4593-AB33-70AC41F8668F}" srcId="{7DC7FA56-B498-4A65-836C-4D809B27A7BC}" destId="{28E686C5-D8FD-463D-A90B-C47765CF6D3F}" srcOrd="0" destOrd="0" parTransId="{C464AE40-C05E-4DB4-8A3E-E840E55E7AB0}" sibTransId="{8402FE0D-E66C-493C-8620-78F069E1F02F}"/>
    <dgm:cxn modelId="{F572D36F-6058-4678-8D91-D4D082776C46}" srcId="{D9B05C69-D3E3-4B5A-B00B-79556A25FFE3}" destId="{1185DAC3-8AF5-404F-9B9D-2363459A24A5}" srcOrd="2" destOrd="0" parTransId="{8F3C67CE-7380-4B08-A546-376F40E67E2C}" sibTransId="{CBF3524E-7EBF-43EF-AE42-DAEB3E931C8E}"/>
    <dgm:cxn modelId="{16295279-30BB-4559-A7E6-AFD58AEC5F6B}" srcId="{A7466549-B414-4F19-AFC2-E8192B8C6156}" destId="{D9B05C69-D3E3-4B5A-B00B-79556A25FFE3}" srcOrd="0" destOrd="0" parTransId="{45C3AB1C-8A4F-47A5-83C2-7DE98A0A316E}" sibTransId="{C56D6948-AE17-42CA-BE09-4CF54C2AC2F1}"/>
    <dgm:cxn modelId="{DFCD0783-6B26-46EC-8421-9F6369696136}" srcId="{7DC7FA56-B498-4A65-836C-4D809B27A7BC}" destId="{849B66B9-B8A0-423F-A8D9-5CED84953A24}" srcOrd="1" destOrd="0" parTransId="{80B8DB08-0E09-4D19-95B8-EBEA1B87A406}" sibTransId="{02E18904-9D29-4E94-8747-CA30F70B0B21}"/>
    <dgm:cxn modelId="{42F6778A-432D-459E-9C3F-C2F15AE61258}" type="presOf" srcId="{B5459442-9BA6-41E5-BCF5-6CF1A459AF79}" destId="{F47C82D1-B0FA-4A65-8795-77E21F7A397E}" srcOrd="0" destOrd="6" presId="urn:microsoft.com/office/officeart/2005/8/layout/vList2"/>
    <dgm:cxn modelId="{D1A4329C-66EF-407A-85EC-89193A8BF52D}" srcId="{D9B05C69-D3E3-4B5A-B00B-79556A25FFE3}" destId="{12975D38-42A7-41F8-9366-2D5F7E170301}" srcOrd="4" destOrd="0" parTransId="{79B65C59-75D4-464A-9096-D5C0754FC677}" sibTransId="{9A4B0878-7F16-41C6-B13F-F916D41EBAE4}"/>
    <dgm:cxn modelId="{C192BBA8-A9F2-4389-92A1-7B0DC9CA77FD}" type="presOf" srcId="{80BA3749-94A7-488E-899B-9EDE4062F499}" destId="{F47C82D1-B0FA-4A65-8795-77E21F7A397E}" srcOrd="0" destOrd="4" presId="urn:microsoft.com/office/officeart/2005/8/layout/vList2"/>
    <dgm:cxn modelId="{AFD5A6B1-EB26-4399-92F1-490052E90A2F}" type="presOf" srcId="{1185DAC3-8AF5-404F-9B9D-2363459A24A5}" destId="{F47C82D1-B0FA-4A65-8795-77E21F7A397E}" srcOrd="0" destOrd="5" presId="urn:microsoft.com/office/officeart/2005/8/layout/vList2"/>
    <dgm:cxn modelId="{23AFAED9-4C05-43C1-9238-35B4131438F7}" type="presOf" srcId="{849B66B9-B8A0-423F-A8D9-5CED84953A24}" destId="{F47C82D1-B0FA-4A65-8795-77E21F7A397E}" srcOrd="0" destOrd="2" presId="urn:microsoft.com/office/officeart/2005/8/layout/vList2"/>
    <dgm:cxn modelId="{B6F6D6E8-A420-4D40-8826-9466D2D78D07}" type="presOf" srcId="{7DC7FA56-B498-4A65-836C-4D809B27A7BC}" destId="{F47C82D1-B0FA-4A65-8795-77E21F7A397E}" srcOrd="0" destOrd="0" presId="urn:microsoft.com/office/officeart/2005/8/layout/vList2"/>
    <dgm:cxn modelId="{92A7E0E8-F08A-437C-927D-DB6E8D7C7397}" type="presOf" srcId="{28E686C5-D8FD-463D-A90B-C47765CF6D3F}" destId="{F47C82D1-B0FA-4A65-8795-77E21F7A397E}" srcOrd="0" destOrd="1" presId="urn:microsoft.com/office/officeart/2005/8/layout/vList2"/>
    <dgm:cxn modelId="{41EBDAF5-AE54-4BE8-8751-EF649428712B}" type="presOf" srcId="{A7466549-B414-4F19-AFC2-E8192B8C6156}" destId="{28D3EEDB-BC78-45D3-AAD4-4A002B24C217}" srcOrd="0" destOrd="0" presId="urn:microsoft.com/office/officeart/2005/8/layout/vList2"/>
    <dgm:cxn modelId="{C4ED3EF7-123C-468E-8A50-73899520771F}" srcId="{D9B05C69-D3E3-4B5A-B00B-79556A25FFE3}" destId="{B5459442-9BA6-41E5-BCF5-6CF1A459AF79}" srcOrd="3" destOrd="0" parTransId="{3CA83CED-3BFE-46AD-B749-D8FCEBC158F5}" sibTransId="{9509AF00-0295-4230-BA04-4885082CB5A8}"/>
    <dgm:cxn modelId="{FDD4AD0F-FDDA-4658-8CBC-4A91281F1A6B}" type="presParOf" srcId="{28D3EEDB-BC78-45D3-AAD4-4A002B24C217}" destId="{199772F6-284D-4F54-BC2B-2B6574D74F33}" srcOrd="0" destOrd="0" presId="urn:microsoft.com/office/officeart/2005/8/layout/vList2"/>
    <dgm:cxn modelId="{BFAB3F1B-48E2-4058-8C55-D175567273E1}" type="presParOf" srcId="{28D3EEDB-BC78-45D3-AAD4-4A002B24C217}" destId="{F47C82D1-B0FA-4A65-8795-77E21F7A397E}" srcOrd="1" destOrd="0" presId="urn:microsoft.com/office/officeart/2005/8/layout/vList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80BA3749-94A7-488E-899B-9EDE4062F499}">
      <dgm:prSet custT="1"/>
      <dgm:spPr/>
      <dgm:t>
        <a:bodyPr/>
        <a:lstStyle/>
        <a:p>
          <a:pPr>
            <a:buFont typeface="Arial" panose="020B0604020202020204" pitchFamily="34" charset="0"/>
            <a:buNone/>
          </a:pPr>
          <a:r>
            <a:rPr lang="en-US" sz="2800" dirty="0">
              <a:latin typeface="Cambria" panose="02040503050406030204" pitchFamily="18" charset="0"/>
              <a:ea typeface="Cambria" panose="02040503050406030204" pitchFamily="18" charset="0"/>
              <a:cs typeface="Times New Roman" panose="02020603050405020304" pitchFamily="18" charset="0"/>
            </a:rPr>
            <a:t>GOAL 5: Additional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Use Cases/Implementation Opportunities</a:t>
          </a:r>
        </a:p>
      </dgm:t>
    </dgm:pt>
    <dgm:pt modelId="{DF9B9ADE-FC72-466D-8F20-C92CF8ACEE98}" type="parTrans" cxnId="{EAB14C3D-AACC-4DF3-B6B6-3B6C583FADD1}">
      <dgm:prSet/>
      <dgm:spPr/>
      <dgm:t>
        <a:bodyPr/>
        <a:lstStyle/>
        <a:p>
          <a:endParaRPr lang="en-US" sz="3600"/>
        </a:p>
      </dgm:t>
    </dgm:pt>
    <dgm:pt modelId="{99732849-B226-4EB0-B01A-F020BB427BEF}" type="sibTrans" cxnId="{EAB14C3D-AACC-4DF3-B6B6-3B6C583FADD1}">
      <dgm:prSet/>
      <dgm:spPr/>
      <dgm:t>
        <a:bodyPr/>
        <a:lstStyle/>
        <a:p>
          <a:endParaRPr lang="en-US" sz="3600"/>
        </a:p>
      </dgm:t>
    </dgm:pt>
    <dgm:pt modelId="{3E482B42-6DCB-4701-A71C-5F0C571EDDA3}">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Engage stakeholders to gather use cases.</a:t>
          </a:r>
        </a:p>
      </dgm:t>
    </dgm:pt>
    <dgm:pt modelId="{A9C3819C-42E0-41E7-9B6B-08E2862A67C6}" type="parTrans" cxnId="{6D17C4C2-782C-4F04-8FDD-4B92F280CCAD}">
      <dgm:prSet/>
      <dgm:spPr/>
      <dgm:t>
        <a:bodyPr/>
        <a:lstStyle/>
        <a:p>
          <a:endParaRPr lang="en-US" sz="3600"/>
        </a:p>
      </dgm:t>
    </dgm:pt>
    <dgm:pt modelId="{BD86E8ED-FA08-4618-9CBF-9A7B0DB35802}" type="sibTrans" cxnId="{6D17C4C2-782C-4F04-8FDD-4B92F280CCAD}">
      <dgm:prSet/>
      <dgm:spPr/>
      <dgm:t>
        <a:bodyPr/>
        <a:lstStyle/>
        <a:p>
          <a:endParaRPr lang="en-US" sz="3600"/>
        </a:p>
      </dgm:t>
    </dgm:pt>
    <dgm:pt modelId="{396CD020-0488-40DB-9313-1F94892451E6}">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Evaluate best applications and/or processes to provide the </a:t>
          </a:r>
          <a:r>
            <a:rPr lang="en-US" sz="2400" dirty="0" err="1">
              <a:latin typeface="Cambria" panose="02040503050406030204" pitchFamily="18" charset="0"/>
              <a:ea typeface="Cambria" panose="02040503050406030204" pitchFamily="18" charset="0"/>
              <a:cs typeface="Times New Roman" panose="02020603050405020304" pitchFamily="18" charset="0"/>
            </a:rPr>
            <a:t>iModel</a:t>
          </a:r>
          <a:r>
            <a:rPr lang="en-US" sz="2400" dirty="0">
              <a:latin typeface="Cambria" panose="02040503050406030204" pitchFamily="18" charset="0"/>
              <a:ea typeface="Cambria" panose="02040503050406030204" pitchFamily="18" charset="0"/>
              <a:cs typeface="Times New Roman" panose="02020603050405020304" pitchFamily="18" charset="0"/>
            </a:rPr>
            <a:t> to meet use case needs.</a:t>
          </a:r>
        </a:p>
      </dgm:t>
    </dgm:pt>
    <dgm:pt modelId="{83CFA6CB-1829-4FC4-863E-9F0EF0650652}" type="parTrans" cxnId="{5AB09439-7E56-4DA4-8E53-6CE07704595D}">
      <dgm:prSet/>
      <dgm:spPr/>
      <dgm:t>
        <a:bodyPr/>
        <a:lstStyle/>
        <a:p>
          <a:endParaRPr lang="en-US" sz="3600"/>
        </a:p>
      </dgm:t>
    </dgm:pt>
    <dgm:pt modelId="{1A5054D1-F987-4A9D-AD46-6F0F3B091409}" type="sibTrans" cxnId="{5AB09439-7E56-4DA4-8E53-6CE07704595D}">
      <dgm:prSet/>
      <dgm:spPr/>
      <dgm:t>
        <a:bodyPr/>
        <a:lstStyle/>
        <a:p>
          <a:endParaRPr lang="en-US" sz="3600"/>
        </a:p>
      </dgm:t>
    </dgm:pt>
    <dgm:pt modelId="{5E239161-6F5A-42CD-B0B5-4B126FE57346}">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Pilot use cases and make recommendations.</a:t>
          </a:r>
        </a:p>
      </dgm:t>
    </dgm:pt>
    <dgm:pt modelId="{4ECAA89C-6C12-4AF5-B625-0C6202247E39}" type="parTrans" cxnId="{6443A4BE-3763-43D3-AD67-B1CA2EE8B236}">
      <dgm:prSet/>
      <dgm:spPr/>
      <dgm:t>
        <a:bodyPr/>
        <a:lstStyle/>
        <a:p>
          <a:endParaRPr lang="en-US" sz="3600"/>
        </a:p>
      </dgm:t>
    </dgm:pt>
    <dgm:pt modelId="{B9BF502C-CF8F-4FFA-9373-C95D02D1E821}" type="sibTrans" cxnId="{6443A4BE-3763-43D3-AD67-B1CA2EE8B236}">
      <dgm:prSet/>
      <dgm:spPr/>
      <dgm:t>
        <a:bodyPr/>
        <a:lstStyle/>
        <a:p>
          <a:endParaRPr lang="en-US" sz="3600"/>
        </a:p>
      </dgm:t>
    </dgm:pt>
    <dgm:pt modelId="{CFEA7963-6A39-4321-BD8A-F3B4A47460CA}">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Public involvement, safety in work zones, stakeholders…</a:t>
          </a:r>
        </a:p>
      </dgm:t>
    </dgm:pt>
    <dgm:pt modelId="{60839774-BBAF-4C06-B86C-D92F86B1F8C9}" type="parTrans" cxnId="{647228A8-8ACA-4C55-903C-943A3F57DF7E}">
      <dgm:prSet/>
      <dgm:spPr/>
      <dgm:t>
        <a:bodyPr/>
        <a:lstStyle/>
        <a:p>
          <a:endParaRPr lang="en-US" sz="3600"/>
        </a:p>
      </dgm:t>
    </dgm:pt>
    <dgm:pt modelId="{F7C66448-39F8-4970-ADF0-AE3F71297A65}" type="sibTrans" cxnId="{647228A8-8ACA-4C55-903C-943A3F57DF7E}">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B7408EFC-FBFA-4E0A-B1BA-19E03ED9B3D7}" type="pres">
      <dgm:prSet presAssocID="{80BA3749-94A7-488E-899B-9EDE4062F499}" presName="parentText" presStyleLbl="node1" presStyleIdx="0" presStyleCnt="1" custScaleY="179420" custLinFactNeighborX="1283" custLinFactNeighborY="-14587">
        <dgm:presLayoutVars>
          <dgm:chMax val="0"/>
          <dgm:bulletEnabled val="1"/>
        </dgm:presLayoutVars>
      </dgm:prSet>
      <dgm:spPr/>
    </dgm:pt>
    <dgm:pt modelId="{8143ED88-4DFB-4045-83B3-3BBDA529F65B}" type="pres">
      <dgm:prSet presAssocID="{80BA3749-94A7-488E-899B-9EDE4062F499}" presName="childText" presStyleLbl="revTx" presStyleIdx="0" presStyleCnt="1" custScaleX="101010" custScaleY="303221">
        <dgm:presLayoutVars>
          <dgm:bulletEnabled val="1"/>
        </dgm:presLayoutVars>
      </dgm:prSet>
      <dgm:spPr/>
    </dgm:pt>
  </dgm:ptLst>
  <dgm:cxnLst>
    <dgm:cxn modelId="{E286F714-0905-44AB-9E6D-A332F5977D9F}" type="presOf" srcId="{5E239161-6F5A-42CD-B0B5-4B126FE57346}" destId="{8143ED88-4DFB-4045-83B3-3BBDA529F65B}" srcOrd="0" destOrd="2" presId="urn:microsoft.com/office/officeart/2005/8/layout/vList2"/>
    <dgm:cxn modelId="{613C4A18-8894-4848-9E2B-12F5C87ABEEB}" type="presOf" srcId="{396CD020-0488-40DB-9313-1F94892451E6}" destId="{8143ED88-4DFB-4045-83B3-3BBDA529F65B}" srcOrd="0" destOrd="1" presId="urn:microsoft.com/office/officeart/2005/8/layout/vList2"/>
    <dgm:cxn modelId="{5AB09439-7E56-4DA4-8E53-6CE07704595D}" srcId="{80BA3749-94A7-488E-899B-9EDE4062F499}" destId="{396CD020-0488-40DB-9313-1F94892451E6}" srcOrd="1" destOrd="0" parTransId="{83CFA6CB-1829-4FC4-863E-9F0EF0650652}" sibTransId="{1A5054D1-F987-4A9D-AD46-6F0F3B091409}"/>
    <dgm:cxn modelId="{EAB14C3D-AACC-4DF3-B6B6-3B6C583FADD1}" srcId="{A7466549-B414-4F19-AFC2-E8192B8C6156}" destId="{80BA3749-94A7-488E-899B-9EDE4062F499}" srcOrd="0" destOrd="0" parTransId="{DF9B9ADE-FC72-466D-8F20-C92CF8ACEE98}" sibTransId="{99732849-B226-4EB0-B01A-F020BB427BEF}"/>
    <dgm:cxn modelId="{647228A8-8ACA-4C55-903C-943A3F57DF7E}" srcId="{5E239161-6F5A-42CD-B0B5-4B126FE57346}" destId="{CFEA7963-6A39-4321-BD8A-F3B4A47460CA}" srcOrd="0" destOrd="0" parTransId="{60839774-BBAF-4C06-B86C-D92F86B1F8C9}" sibTransId="{F7C66448-39F8-4970-ADF0-AE3F71297A65}"/>
    <dgm:cxn modelId="{254236AF-D489-479D-8DB6-85A5E332B9F3}" type="presOf" srcId="{3E482B42-6DCB-4701-A71C-5F0C571EDDA3}" destId="{8143ED88-4DFB-4045-83B3-3BBDA529F65B}" srcOrd="0" destOrd="0" presId="urn:microsoft.com/office/officeart/2005/8/layout/vList2"/>
    <dgm:cxn modelId="{05F7E3AF-1BF3-4D5F-ACF5-FE5216729D2E}" type="presOf" srcId="{80BA3749-94A7-488E-899B-9EDE4062F499}" destId="{B7408EFC-FBFA-4E0A-B1BA-19E03ED9B3D7}" srcOrd="0" destOrd="0" presId="urn:microsoft.com/office/officeart/2005/8/layout/vList2"/>
    <dgm:cxn modelId="{6443A4BE-3763-43D3-AD67-B1CA2EE8B236}" srcId="{80BA3749-94A7-488E-899B-9EDE4062F499}" destId="{5E239161-6F5A-42CD-B0B5-4B126FE57346}" srcOrd="2" destOrd="0" parTransId="{4ECAA89C-6C12-4AF5-B625-0C6202247E39}" sibTransId="{B9BF502C-CF8F-4FFA-9373-C95D02D1E821}"/>
    <dgm:cxn modelId="{6D17C4C2-782C-4F04-8FDD-4B92F280CCAD}" srcId="{80BA3749-94A7-488E-899B-9EDE4062F499}" destId="{3E482B42-6DCB-4701-A71C-5F0C571EDDA3}" srcOrd="0" destOrd="0" parTransId="{A9C3819C-42E0-41E7-9B6B-08E2862A67C6}" sibTransId="{BD86E8ED-FA08-4618-9CBF-9A7B0DB35802}"/>
    <dgm:cxn modelId="{E3299AD6-ED61-48CA-B970-E136B5C7E792}" type="presOf" srcId="{CFEA7963-6A39-4321-BD8A-F3B4A47460CA}" destId="{8143ED88-4DFB-4045-83B3-3BBDA529F65B}" srcOrd="0" destOrd="3" presId="urn:microsoft.com/office/officeart/2005/8/layout/vList2"/>
    <dgm:cxn modelId="{41EBDAF5-AE54-4BE8-8751-EF649428712B}" type="presOf" srcId="{A7466549-B414-4F19-AFC2-E8192B8C6156}" destId="{28D3EEDB-BC78-45D3-AAD4-4A002B24C217}" srcOrd="0" destOrd="0" presId="urn:microsoft.com/office/officeart/2005/8/layout/vList2"/>
    <dgm:cxn modelId="{0360DED5-00F2-4340-9847-FBA64F34B55C}" type="presParOf" srcId="{28D3EEDB-BC78-45D3-AAD4-4A002B24C217}" destId="{B7408EFC-FBFA-4E0A-B1BA-19E03ED9B3D7}" srcOrd="0" destOrd="0" presId="urn:microsoft.com/office/officeart/2005/8/layout/vList2"/>
    <dgm:cxn modelId="{10BA75F0-F273-4B06-8296-8E32A41634FF}" type="presParOf" srcId="{28D3EEDB-BC78-45D3-AAD4-4A002B24C217}" destId="{8143ED88-4DFB-4045-83B3-3BBDA529F65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b="0" dirty="0">
              <a:effectLst/>
              <a:latin typeface="Cambria" panose="02040503050406030204" pitchFamily="18" charset="0"/>
              <a:ea typeface="Cambria" panose="02040503050406030204" pitchFamily="18" charset="0"/>
              <a:cs typeface="Times New Roman" panose="02020603050405020304" pitchFamily="18" charset="0"/>
            </a:rPr>
            <a:t>GOAL 1: </a:t>
          </a:r>
          <a:r>
            <a:rPr lang="en-US" sz="2800" b="0" dirty="0" err="1">
              <a:effectLst/>
              <a:latin typeface="Cambria" panose="02040503050406030204" pitchFamily="18" charset="0"/>
              <a:ea typeface="Cambria" panose="02040503050406030204" pitchFamily="18" charset="0"/>
              <a:cs typeface="Times New Roman" panose="02020603050405020304" pitchFamily="18" charset="0"/>
            </a:rPr>
            <a:t>iModel</a:t>
          </a:r>
          <a:r>
            <a:rPr lang="en-US" sz="2800" b="0" dirty="0">
              <a:effectLst/>
              <a:latin typeface="Cambria" panose="02040503050406030204" pitchFamily="18" charset="0"/>
              <a:ea typeface="Cambria" panose="02040503050406030204" pitchFamily="18" charset="0"/>
              <a:cs typeface="Times New Roman" panose="02020603050405020304" pitchFamily="18" charset="0"/>
            </a:rPr>
            <a:t> Review in Design</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1960D5F4-170B-4EC5-B4CC-C44709C534D6}">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12A3165D-88A3-482B-A2D6-8786EA27BFD5}" type="parTrans" cxnId="{4BE8F370-3861-45F4-BEA5-B827E9A2E50D}">
      <dgm:prSet/>
      <dgm:spPr/>
      <dgm:t>
        <a:bodyPr/>
        <a:lstStyle/>
        <a:p>
          <a:endParaRPr lang="en-US" sz="3600"/>
        </a:p>
      </dgm:t>
    </dgm:pt>
    <dgm:pt modelId="{D37C949C-83AA-4F5B-B45B-0674995D49A4}" type="sibTrans" cxnId="{4BE8F370-3861-45F4-BEA5-B827E9A2E50D}">
      <dgm:prSet/>
      <dgm:spPr/>
      <dgm:t>
        <a:bodyPr/>
        <a:lstStyle/>
        <a:p>
          <a:endParaRPr lang="en-US" sz="3600"/>
        </a:p>
      </dgm:t>
    </dgm:pt>
    <dgm:pt modelId="{71CE8801-23A6-458E-8057-A021B4DFC3E0}">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Model review application with needed enhancements &amp; configurations</a:t>
          </a:r>
        </a:p>
      </dgm:t>
    </dgm:pt>
    <dgm:pt modelId="{1CA49D24-DF63-476C-8AA0-A47892C7D79A}" type="parTrans" cxnId="{FA90D8ED-FC12-4395-9EDD-B2CCDA954940}">
      <dgm:prSet/>
      <dgm:spPr/>
      <dgm:t>
        <a:bodyPr/>
        <a:lstStyle/>
        <a:p>
          <a:endParaRPr lang="en-US" sz="3600"/>
        </a:p>
      </dgm:t>
    </dgm:pt>
    <dgm:pt modelId="{3EDD7031-C6F7-4028-9098-C007DBD00CC3}" type="sibTrans" cxnId="{FA90D8ED-FC12-4395-9EDD-B2CCDA954940}">
      <dgm:prSet/>
      <dgm:spPr/>
      <dgm:t>
        <a:bodyPr/>
        <a:lstStyle/>
        <a:p>
          <a:endParaRPr lang="en-US" sz="3600"/>
        </a:p>
      </dgm:t>
    </dgm:pt>
    <dgm:pt modelId="{77E1D862-F214-4E3A-AABF-DC590A961EA3}">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6E12AA12-A66C-431D-B2B5-1B1B518BD133}" type="parTrans" cxnId="{6DA7D02D-AEEE-470F-A5C8-2022F91FBB95}">
      <dgm:prSet/>
      <dgm:spPr/>
      <dgm:t>
        <a:bodyPr/>
        <a:lstStyle/>
        <a:p>
          <a:endParaRPr lang="en-US" sz="3600"/>
        </a:p>
      </dgm:t>
    </dgm:pt>
    <dgm:pt modelId="{6AF16D3B-04AA-4A9B-9807-3C0873ACA8DC}" type="sibTrans" cxnId="{6DA7D02D-AEEE-470F-A5C8-2022F91FBB95}">
      <dgm:prSet/>
      <dgm:spPr/>
      <dgm:t>
        <a:bodyPr/>
        <a:lstStyle/>
        <a:p>
          <a:endParaRPr lang="en-US" sz="3600"/>
        </a:p>
      </dgm:t>
    </dgm:pt>
    <dgm:pt modelId="{0F0CC0A9-F4C1-492E-86B2-D84428D27CD5}">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A8121E25-2D30-457A-B131-2EB3C7062689}" type="parTrans" cxnId="{EFEE3324-74F0-4A41-A98D-9933CA6C00EF}">
      <dgm:prSet/>
      <dgm:spPr/>
      <dgm:t>
        <a:bodyPr/>
        <a:lstStyle/>
        <a:p>
          <a:endParaRPr lang="en-US" sz="3600"/>
        </a:p>
      </dgm:t>
    </dgm:pt>
    <dgm:pt modelId="{3DA64F9E-83E3-48E9-B207-6CB8C7445132}" type="sibTrans" cxnId="{EFEE3324-74F0-4A41-A98D-9933CA6C00EF}">
      <dgm:prSet/>
      <dgm:spPr/>
      <dgm:t>
        <a:bodyPr/>
        <a:lstStyle/>
        <a:p>
          <a:endParaRPr lang="en-US" sz="3600"/>
        </a:p>
      </dgm:t>
    </dgm:pt>
    <dgm:pt modelId="{87DA28A4-0AC2-463B-AA1B-E637E2B34E9B}">
      <dgm:prSet custT="1"/>
      <dgm:spPr>
        <a:ln>
          <a:solidFill>
            <a:schemeClr val="accent6"/>
          </a:solidFill>
        </a:ln>
      </dgm:spPr>
      <dgm:t>
        <a:bodyPr/>
        <a:lstStyle/>
        <a:p>
          <a:r>
            <a:rPr lang="en-US" sz="2400" dirty="0"/>
            <a:t>Current tools lack what's needed to perform adequate design reviews of 3d models. </a:t>
          </a:r>
          <a:endParaRPr lang="en-US" sz="2400" b="0" dirty="0">
            <a:effectLst/>
            <a:latin typeface="Cambria" panose="02040503050406030204" pitchFamily="18" charset="0"/>
            <a:ea typeface="Cambria" panose="02040503050406030204" pitchFamily="18" charset="0"/>
            <a:cs typeface="Times New Roman" panose="02020603050405020304" pitchFamily="18" charset="0"/>
          </a:endParaRPr>
        </a:p>
      </dgm:t>
    </dgm:pt>
    <dgm:pt modelId="{A6559966-BE5F-41E4-B2F4-80F086EC7D97}" type="parTrans" cxnId="{CD0E5BBF-25E7-424D-AAB8-9AB239E98D90}">
      <dgm:prSet/>
      <dgm:spPr/>
      <dgm:t>
        <a:bodyPr/>
        <a:lstStyle/>
        <a:p>
          <a:endParaRPr lang="en-US" sz="3600"/>
        </a:p>
      </dgm:t>
    </dgm:pt>
    <dgm:pt modelId="{DCC019B7-D308-42BE-904B-6E9EDDC253CA}" type="sibTrans" cxnId="{CD0E5BBF-25E7-424D-AAB8-9AB239E98D90}">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73742" custLinFactNeighborY="-17060">
        <dgm:presLayoutVars>
          <dgm:chMax val="0"/>
          <dgm:bulletEnabled val="1"/>
        </dgm:presLayoutVars>
      </dgm:prSet>
      <dgm:spPr/>
    </dgm:pt>
    <dgm:pt modelId="{60A62D14-5069-41D2-91F1-56A5F562EAB1}" type="pres">
      <dgm:prSet presAssocID="{A4E07937-7CD4-4564-824A-86F1DA40C4EB}" presName="childText" presStyleLbl="revTx" presStyleIdx="0" presStyleCnt="1" custScaleY="126454">
        <dgm:presLayoutVars>
          <dgm:bulletEnabled val="1"/>
        </dgm:presLayoutVars>
      </dgm:prSet>
      <dgm:spPr/>
    </dgm:pt>
  </dgm:ptLst>
  <dgm:cxnLst>
    <dgm:cxn modelId="{A5F8E101-783D-4A7E-AB4B-9A09B384D8AC}" type="presOf" srcId="{1960D5F4-170B-4EC5-B4CC-C44709C534D6}" destId="{60A62D14-5069-41D2-91F1-56A5F562EAB1}" srcOrd="0" destOrd="1" presId="urn:microsoft.com/office/officeart/2005/8/layout/vList2"/>
    <dgm:cxn modelId="{8070160A-737A-49E3-85D1-48F2C22ED444}" type="presOf" srcId="{A4E07937-7CD4-4564-824A-86F1DA40C4EB}" destId="{19917AC8-FF11-428A-9888-4365F5D25428}" srcOrd="0" destOrd="0" presId="urn:microsoft.com/office/officeart/2005/8/layout/vList2"/>
    <dgm:cxn modelId="{EFEE3324-74F0-4A41-A98D-9933CA6C00EF}" srcId="{A4E07937-7CD4-4564-824A-86F1DA40C4EB}" destId="{0F0CC0A9-F4C1-492E-86B2-D84428D27CD5}" srcOrd="4" destOrd="0" parTransId="{A8121E25-2D30-457A-B131-2EB3C7062689}" sibTransId="{3DA64F9E-83E3-48E9-B207-6CB8C7445132}"/>
    <dgm:cxn modelId="{6DA7D02D-AEEE-470F-A5C8-2022F91FBB95}" srcId="{A4E07937-7CD4-4564-824A-86F1DA40C4EB}" destId="{77E1D862-F214-4E3A-AABF-DC590A961EA3}" srcOrd="3" destOrd="0" parTransId="{6E12AA12-A66C-431D-B2B5-1B1B518BD133}" sibTransId="{6AF16D3B-04AA-4A9B-9807-3C0873ACA8DC}"/>
    <dgm:cxn modelId="{B9FC3033-E500-4463-B82D-A9FC286142DA}" type="presOf" srcId="{87DA28A4-0AC2-463B-AA1B-E637E2B34E9B}" destId="{60A62D14-5069-41D2-91F1-56A5F562EAB1}" srcOrd="0" destOrd="0" presId="urn:microsoft.com/office/officeart/2005/8/layout/vList2"/>
    <dgm:cxn modelId="{4BE8F370-3861-45F4-BEA5-B827E9A2E50D}" srcId="{A4E07937-7CD4-4564-824A-86F1DA40C4EB}" destId="{1960D5F4-170B-4EC5-B4CC-C44709C534D6}" srcOrd="1" destOrd="0" parTransId="{12A3165D-88A3-482B-A2D6-8786EA27BFD5}" sibTransId="{D37C949C-83AA-4F5B-B45B-0674995D49A4}"/>
    <dgm:cxn modelId="{8A4EE1AE-5E71-4CCB-825A-B07E3C768829}" type="presOf" srcId="{0F0CC0A9-F4C1-492E-86B2-D84428D27CD5}" destId="{60A62D14-5069-41D2-91F1-56A5F562EAB1}" srcOrd="0" destOrd="4" presId="urn:microsoft.com/office/officeart/2005/8/layout/vList2"/>
    <dgm:cxn modelId="{46C7EDB3-A2FF-4387-BEEF-5B26DAFCECC5}" srcId="{A7466549-B414-4F19-AFC2-E8192B8C6156}" destId="{A4E07937-7CD4-4564-824A-86F1DA40C4EB}" srcOrd="0" destOrd="0" parTransId="{46FA7DE2-0647-4A84-A36E-736DA797F238}" sibTransId="{FDF3E1CE-51A7-4F87-A067-1445528BFDA7}"/>
    <dgm:cxn modelId="{8D098FB4-2158-486E-BE8C-9071228DE637}" type="presOf" srcId="{71CE8801-23A6-458E-8057-A021B4DFC3E0}" destId="{60A62D14-5069-41D2-91F1-56A5F562EAB1}" srcOrd="0" destOrd="2" presId="urn:microsoft.com/office/officeart/2005/8/layout/vList2"/>
    <dgm:cxn modelId="{CD0E5BBF-25E7-424D-AAB8-9AB239E98D90}" srcId="{A4E07937-7CD4-4564-824A-86F1DA40C4EB}" destId="{87DA28A4-0AC2-463B-AA1B-E637E2B34E9B}" srcOrd="0" destOrd="0" parTransId="{A6559966-BE5F-41E4-B2F4-80F086EC7D97}" sibTransId="{DCC019B7-D308-42BE-904B-6E9EDDC253CA}"/>
    <dgm:cxn modelId="{BBA3FDEC-6D8F-4209-B08E-973C63A5A9B8}" type="presOf" srcId="{77E1D862-F214-4E3A-AABF-DC590A961EA3}" destId="{60A62D14-5069-41D2-91F1-56A5F562EAB1}" srcOrd="0" destOrd="3" presId="urn:microsoft.com/office/officeart/2005/8/layout/vList2"/>
    <dgm:cxn modelId="{FA90D8ED-FC12-4395-9EDD-B2CCDA954940}" srcId="{A4E07937-7CD4-4564-824A-86F1DA40C4EB}" destId="{71CE8801-23A6-458E-8057-A021B4DFC3E0}" srcOrd="2" destOrd="0" parTransId="{1CA49D24-DF63-476C-8AA0-A47892C7D79A}" sibTransId="{3EDD7031-C6F7-4028-9098-C007DBD00CC3}"/>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dirty="0">
              <a:latin typeface="Cambria" panose="02040503050406030204" pitchFamily="18" charset="0"/>
              <a:ea typeface="Cambria" panose="02040503050406030204" pitchFamily="18" charset="0"/>
              <a:cs typeface="Times New Roman" panose="02020603050405020304" pitchFamily="18" charset="0"/>
            </a:rPr>
            <a:t>GOAL 2: Open-Source Bidding</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59C9637C-0889-4236-B71D-FF8DAE6C7351}">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8F92A997-AE8F-49EC-8C0D-659438615F01}" type="parTrans" cxnId="{F2812D3B-3C6C-4F3A-B81A-9B3A1BD40F9B}">
      <dgm:prSet/>
      <dgm:spPr/>
      <dgm:t>
        <a:bodyPr/>
        <a:lstStyle/>
        <a:p>
          <a:endParaRPr lang="en-US" sz="3600"/>
        </a:p>
      </dgm:t>
    </dgm:pt>
    <dgm:pt modelId="{62EB5BA7-2FF6-4D20-8F0D-BE7FCF90B745}" type="sibTrans" cxnId="{F2812D3B-3C6C-4F3A-B81A-9B3A1BD40F9B}">
      <dgm:prSet/>
      <dgm:spPr/>
      <dgm:t>
        <a:bodyPr/>
        <a:lstStyle/>
        <a:p>
          <a:endParaRPr lang="en-US" sz="3600"/>
        </a:p>
      </dgm:t>
    </dgm:pt>
    <dgm:pt modelId="{307EB21F-FF3D-4594-B4B8-6B72D77CFB7B}">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Workflow and viewer for externals to have free, unauthenticated access (accessible to the public)</a:t>
          </a:r>
        </a:p>
      </dgm:t>
    </dgm:pt>
    <dgm:pt modelId="{6F66EB65-9468-4690-B82A-B852DA88A1BD}" type="parTrans" cxnId="{32406E97-3B72-4E4E-A400-B4C0AB68D34B}">
      <dgm:prSet/>
      <dgm:spPr/>
      <dgm:t>
        <a:bodyPr/>
        <a:lstStyle/>
        <a:p>
          <a:endParaRPr lang="en-US" sz="3600"/>
        </a:p>
      </dgm:t>
    </dgm:pt>
    <dgm:pt modelId="{2049BB6F-B7C7-4B3A-A63C-4655A0E45E6A}" type="sibTrans" cxnId="{32406E97-3B72-4E4E-A400-B4C0AB68D34B}">
      <dgm:prSet/>
      <dgm:spPr/>
      <dgm:t>
        <a:bodyPr/>
        <a:lstStyle/>
        <a:p>
          <a:endParaRPr lang="en-US" sz="3600"/>
        </a:p>
      </dgm:t>
    </dgm:pt>
    <dgm:pt modelId="{1E2EC392-A1F2-49AC-827F-D179D6A6CE80}">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5FD45592-9823-436A-86E3-DD923B0C1A2D}" type="parTrans" cxnId="{8449B532-12E1-4A54-A20E-22F235EC469B}">
      <dgm:prSet/>
      <dgm:spPr/>
      <dgm:t>
        <a:bodyPr/>
        <a:lstStyle/>
        <a:p>
          <a:endParaRPr lang="en-US" sz="3600"/>
        </a:p>
      </dgm:t>
    </dgm:pt>
    <dgm:pt modelId="{CBB9496C-6569-45C4-B952-EF219A881A47}" type="sibTrans" cxnId="{8449B532-12E1-4A54-A20E-22F235EC469B}">
      <dgm:prSet/>
      <dgm:spPr/>
      <dgm:t>
        <a:bodyPr/>
        <a:lstStyle/>
        <a:p>
          <a:endParaRPr lang="en-US" sz="3600"/>
        </a:p>
      </dgm:t>
    </dgm:pt>
    <dgm:pt modelId="{3309FE44-D117-4CB8-B8CD-15E921E9F665}">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02B88836-A68D-43D5-B78A-B9D41D7113E0}" type="parTrans" cxnId="{3C7A59BA-77E8-4E9E-B212-FE3B1B78F232}">
      <dgm:prSet/>
      <dgm:spPr/>
      <dgm:t>
        <a:bodyPr/>
        <a:lstStyle/>
        <a:p>
          <a:endParaRPr lang="en-US" sz="3600"/>
        </a:p>
      </dgm:t>
    </dgm:pt>
    <dgm:pt modelId="{73AC53A9-B0A7-43DE-AB19-6CB4B01B400B}" type="sibTrans" cxnId="{3C7A59BA-77E8-4E9E-B212-FE3B1B78F232}">
      <dgm:prSet/>
      <dgm:spPr/>
      <dgm:t>
        <a:bodyPr/>
        <a:lstStyle/>
        <a:p>
          <a:endParaRPr lang="en-US" sz="3600"/>
        </a:p>
      </dgm:t>
    </dgm:pt>
    <dgm:pt modelId="{6944DD50-DE6C-4ECC-8726-2ED0DB458BFB}">
      <dgm:prSet custT="1"/>
      <dgm:spPr>
        <a:ln>
          <a:solidFill>
            <a:schemeClr val="accent6"/>
          </a:solidFill>
        </a:ln>
      </dgm:spPr>
      <dgm:t>
        <a:bodyPr/>
        <a:lstStyle/>
        <a:p>
          <a:r>
            <a:rPr lang="en-US" sz="2400" dirty="0"/>
            <a:t>Currently no mechanism to provide the </a:t>
          </a:r>
          <a:r>
            <a:rPr lang="en-US" sz="2400" dirty="0" err="1"/>
            <a:t>iModel</a:t>
          </a:r>
          <a:r>
            <a:rPr lang="en-US" sz="2400" dirty="0"/>
            <a:t> during letting that is free, open source and Open access.</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DDDBE9B2-3C43-44BB-B92D-1B3F269A3BAA}" type="parTrans" cxnId="{74FA764A-6216-4C4B-90E8-EF0E0762CC8E}">
      <dgm:prSet/>
      <dgm:spPr/>
      <dgm:t>
        <a:bodyPr/>
        <a:lstStyle/>
        <a:p>
          <a:endParaRPr lang="en-US" sz="3600"/>
        </a:p>
      </dgm:t>
    </dgm:pt>
    <dgm:pt modelId="{2A4B81B3-88C1-4FBD-BF19-77B3DCF069FD}" type="sibTrans" cxnId="{74FA764A-6216-4C4B-90E8-EF0E0762CC8E}">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56535">
        <dgm:presLayoutVars>
          <dgm:chMax val="0"/>
          <dgm:bulletEnabled val="1"/>
        </dgm:presLayoutVars>
      </dgm:prSet>
      <dgm:spPr/>
    </dgm:pt>
    <dgm:pt modelId="{60A62D14-5069-41D2-91F1-56A5F562EAB1}" type="pres">
      <dgm:prSet presAssocID="{A4E07937-7CD4-4564-824A-86F1DA40C4EB}" presName="childText" presStyleLbl="revTx" presStyleIdx="0" presStyleCnt="1" custScaleY="114982">
        <dgm:presLayoutVars>
          <dgm:bulletEnabled val="1"/>
        </dgm:presLayoutVars>
      </dgm:prSet>
      <dgm:spPr/>
    </dgm:pt>
  </dgm:ptLst>
  <dgm:cxnLst>
    <dgm:cxn modelId="{8070160A-737A-49E3-85D1-48F2C22ED444}" type="presOf" srcId="{A4E07937-7CD4-4564-824A-86F1DA40C4EB}" destId="{19917AC8-FF11-428A-9888-4365F5D25428}" srcOrd="0" destOrd="0" presId="urn:microsoft.com/office/officeart/2005/8/layout/vList2"/>
    <dgm:cxn modelId="{3E611C29-D3C9-4D2C-BE66-7A0B713D9CDA}" type="presOf" srcId="{1E2EC392-A1F2-49AC-827F-D179D6A6CE80}" destId="{60A62D14-5069-41D2-91F1-56A5F562EAB1}" srcOrd="0" destOrd="3" presId="urn:microsoft.com/office/officeart/2005/8/layout/vList2"/>
    <dgm:cxn modelId="{849FE32D-6881-4B10-8F7D-5490D4AE846D}" type="presOf" srcId="{307EB21F-FF3D-4594-B4B8-6B72D77CFB7B}" destId="{60A62D14-5069-41D2-91F1-56A5F562EAB1}" srcOrd="0" destOrd="2" presId="urn:microsoft.com/office/officeart/2005/8/layout/vList2"/>
    <dgm:cxn modelId="{8449B532-12E1-4A54-A20E-22F235EC469B}" srcId="{A4E07937-7CD4-4564-824A-86F1DA40C4EB}" destId="{1E2EC392-A1F2-49AC-827F-D179D6A6CE80}" srcOrd="3" destOrd="0" parTransId="{5FD45592-9823-436A-86E3-DD923B0C1A2D}" sibTransId="{CBB9496C-6569-45C4-B952-EF219A881A47}"/>
    <dgm:cxn modelId="{F2812D3B-3C6C-4F3A-B81A-9B3A1BD40F9B}" srcId="{A4E07937-7CD4-4564-824A-86F1DA40C4EB}" destId="{59C9637C-0889-4236-B71D-FF8DAE6C7351}" srcOrd="1" destOrd="0" parTransId="{8F92A997-AE8F-49EC-8C0D-659438615F01}" sibTransId="{62EB5BA7-2FF6-4D20-8F0D-BE7FCF90B745}"/>
    <dgm:cxn modelId="{FCB5215C-F4B2-4549-801F-D866EC64BE4E}" type="presOf" srcId="{59C9637C-0889-4236-B71D-FF8DAE6C7351}" destId="{60A62D14-5069-41D2-91F1-56A5F562EAB1}" srcOrd="0" destOrd="1" presId="urn:microsoft.com/office/officeart/2005/8/layout/vList2"/>
    <dgm:cxn modelId="{74FA764A-6216-4C4B-90E8-EF0E0762CC8E}" srcId="{A4E07937-7CD4-4564-824A-86F1DA40C4EB}" destId="{6944DD50-DE6C-4ECC-8726-2ED0DB458BFB}" srcOrd="0" destOrd="0" parTransId="{DDDBE9B2-3C43-44BB-B92D-1B3F269A3BAA}" sibTransId="{2A4B81B3-88C1-4FBD-BF19-77B3DCF069FD}"/>
    <dgm:cxn modelId="{32406E97-3B72-4E4E-A400-B4C0AB68D34B}" srcId="{A4E07937-7CD4-4564-824A-86F1DA40C4EB}" destId="{307EB21F-FF3D-4594-B4B8-6B72D77CFB7B}" srcOrd="2" destOrd="0" parTransId="{6F66EB65-9468-4690-B82A-B852DA88A1BD}" sibTransId="{2049BB6F-B7C7-4B3A-A63C-4655A0E45E6A}"/>
    <dgm:cxn modelId="{7D9851A2-0262-4FE5-9BC1-FAE5CDB6C108}" type="presOf" srcId="{3309FE44-D117-4CB8-B8CD-15E921E9F665}" destId="{60A62D14-5069-41D2-91F1-56A5F562EAB1}" srcOrd="0" destOrd="4" presId="urn:microsoft.com/office/officeart/2005/8/layout/vList2"/>
    <dgm:cxn modelId="{9C686FAA-66F6-4803-9F53-BE6B75256727}" type="presOf" srcId="{6944DD50-DE6C-4ECC-8726-2ED0DB458BFB}" destId="{60A62D14-5069-41D2-91F1-56A5F562EAB1}" srcOrd="0" destOrd="0" presId="urn:microsoft.com/office/officeart/2005/8/layout/vList2"/>
    <dgm:cxn modelId="{46C7EDB3-A2FF-4387-BEEF-5B26DAFCECC5}" srcId="{A7466549-B414-4F19-AFC2-E8192B8C6156}" destId="{A4E07937-7CD4-4564-824A-86F1DA40C4EB}" srcOrd="0" destOrd="0" parTransId="{46FA7DE2-0647-4A84-A36E-736DA797F238}" sibTransId="{FDF3E1CE-51A7-4F87-A067-1445528BFDA7}"/>
    <dgm:cxn modelId="{3C7A59BA-77E8-4E9E-B212-FE3B1B78F232}" srcId="{A4E07937-7CD4-4564-824A-86F1DA40C4EB}" destId="{3309FE44-D117-4CB8-B8CD-15E921E9F665}" srcOrd="4" destOrd="0" parTransId="{02B88836-A68D-43D5-B78A-B9D41D7113E0}" sibTransId="{73AC53A9-B0A7-43DE-AB19-6CB4B01B400B}"/>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dirty="0">
              <a:latin typeface="Cambria" panose="02040503050406030204" pitchFamily="18" charset="0"/>
              <a:ea typeface="Cambria" panose="02040503050406030204" pitchFamily="18" charset="0"/>
              <a:cs typeface="Times New Roman" panose="02020603050405020304" pitchFamily="18" charset="0"/>
            </a:rPr>
            <a:t>GOAL 3: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for Construction Inspection</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D9B05C69-D3E3-4B5A-B00B-79556A25FFE3}">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45C3AB1C-8A4F-47A5-83C2-7DE98A0A316E}" type="parTrans" cxnId="{16295279-30BB-4559-A7E6-AFD58AEC5F6B}">
      <dgm:prSet/>
      <dgm:spPr/>
      <dgm:t>
        <a:bodyPr/>
        <a:lstStyle/>
        <a:p>
          <a:endParaRPr lang="en-US" sz="3600"/>
        </a:p>
      </dgm:t>
    </dgm:pt>
    <dgm:pt modelId="{C56D6948-AE17-42CA-BE09-4CF54C2AC2F1}" type="sibTrans" cxnId="{16295279-30BB-4559-A7E6-AFD58AEC5F6B}">
      <dgm:prSet/>
      <dgm:spPr/>
      <dgm:t>
        <a:bodyPr/>
        <a:lstStyle/>
        <a:p>
          <a:endParaRPr lang="en-US" sz="3600"/>
        </a:p>
      </dgm:t>
    </dgm:pt>
    <dgm:pt modelId="{D78988F7-3D13-4B99-B86C-E341D0BE2CF8}">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7964E732-A5ED-4EF5-89A8-16062426D813}" type="parTrans" cxnId="{2C8CC875-94A9-4087-86ED-B0F8B4B7EA78}">
      <dgm:prSet/>
      <dgm:spPr/>
      <dgm:t>
        <a:bodyPr/>
        <a:lstStyle/>
        <a:p>
          <a:endParaRPr lang="en-US" sz="3600"/>
        </a:p>
      </dgm:t>
    </dgm:pt>
    <dgm:pt modelId="{5476EFC4-97BD-4A55-9AD7-B44CA32AFDCA}" type="sibTrans" cxnId="{2C8CC875-94A9-4087-86ED-B0F8B4B7EA78}">
      <dgm:prSet/>
      <dgm:spPr/>
      <dgm:t>
        <a:bodyPr/>
        <a:lstStyle/>
        <a:p>
          <a:endParaRPr lang="en-US" sz="3600"/>
        </a:p>
      </dgm:t>
    </dgm:pt>
    <dgm:pt modelId="{67F45318-317D-4C1C-A02B-B3034CADACF0}">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D0E83794-109E-4347-9BFD-F2A739F4AB8D}" type="parTrans" cxnId="{2B020356-9990-4D81-971C-2C4EAAC41211}">
      <dgm:prSet/>
      <dgm:spPr/>
      <dgm:t>
        <a:bodyPr/>
        <a:lstStyle/>
        <a:p>
          <a:endParaRPr lang="en-US" sz="3600"/>
        </a:p>
      </dgm:t>
    </dgm:pt>
    <dgm:pt modelId="{7EC9FCD0-589B-44C7-A600-EE077D7C717D}" type="sibTrans" cxnId="{2B020356-9990-4D81-971C-2C4EAAC41211}">
      <dgm:prSet/>
      <dgm:spPr/>
      <dgm:t>
        <a:bodyPr/>
        <a:lstStyle/>
        <a:p>
          <a:endParaRPr lang="en-US" sz="3600"/>
        </a:p>
      </dgm:t>
    </dgm:pt>
    <dgm:pt modelId="{EE47D9E3-37B7-4D4E-819E-76092CF8DB97}">
      <dgm:prSet custT="1"/>
      <dgm:spPr>
        <a:ln>
          <a:solidFill>
            <a:schemeClr val="accent6"/>
          </a:solidFill>
        </a:ln>
      </dgm:spPr>
      <dgm:t>
        <a:bodyPr/>
        <a:lstStyle/>
        <a:p>
          <a:r>
            <a:rPr lang="en-US" sz="2400" dirty="0"/>
            <a:t>Currently ODOT still utilizes contractor provided models for construction inspection.</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B081A066-9FD4-4093-921A-5359C3BB2FA4}" type="parTrans" cxnId="{6373D582-F4CD-4C95-B064-F3030DB29C7B}">
      <dgm:prSet/>
      <dgm:spPr/>
      <dgm:t>
        <a:bodyPr/>
        <a:lstStyle/>
        <a:p>
          <a:endParaRPr lang="en-US" sz="3600"/>
        </a:p>
      </dgm:t>
    </dgm:pt>
    <dgm:pt modelId="{E63DDE2D-2943-48F7-96CF-72EDF19BC9F9}" type="sibTrans" cxnId="{6373D582-F4CD-4C95-B064-F3030DB29C7B}">
      <dgm:prSet/>
      <dgm:spPr/>
      <dgm:t>
        <a:bodyPr/>
        <a:lstStyle/>
        <a:p>
          <a:endParaRPr lang="en-US" sz="3600"/>
        </a:p>
      </dgm:t>
    </dgm:pt>
    <dgm:pt modelId="{1DDDA3D6-8F1A-49A2-A617-B60EF8AA43CF}">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Have ODOT process of quality attribute inspection requirements and validation results interface through the 3D model</a:t>
          </a:r>
        </a:p>
      </dgm:t>
    </dgm:pt>
    <dgm:pt modelId="{94365B02-86FB-487F-BDFD-E012E6F2998A}" type="parTrans" cxnId="{DFAD96B2-51B2-4B4C-9DC5-0657034C8AA1}">
      <dgm:prSet/>
      <dgm:spPr/>
      <dgm:t>
        <a:bodyPr/>
        <a:lstStyle/>
        <a:p>
          <a:endParaRPr lang="en-US" sz="3600"/>
        </a:p>
      </dgm:t>
    </dgm:pt>
    <dgm:pt modelId="{B1510ED3-1B1C-4270-8817-84D3610CA332}" type="sibTrans" cxnId="{DFAD96B2-51B2-4B4C-9DC5-0657034C8AA1}">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55227" custLinFactY="-300000" custLinFactNeighborX="-35107" custLinFactNeighborY="-308635">
        <dgm:presLayoutVars>
          <dgm:chMax val="0"/>
          <dgm:bulletEnabled val="1"/>
        </dgm:presLayoutVars>
      </dgm:prSet>
      <dgm:spPr/>
    </dgm:pt>
    <dgm:pt modelId="{60A62D14-5069-41D2-91F1-56A5F562EAB1}" type="pres">
      <dgm:prSet presAssocID="{A4E07937-7CD4-4564-824A-86F1DA40C4EB}" presName="childText" presStyleLbl="revTx" presStyleIdx="0" presStyleCnt="1" custScaleY="121561">
        <dgm:presLayoutVars>
          <dgm:bulletEnabled val="1"/>
        </dgm:presLayoutVars>
      </dgm:prSet>
      <dgm:spPr/>
    </dgm:pt>
  </dgm:ptLst>
  <dgm:cxnLst>
    <dgm:cxn modelId="{8070160A-737A-49E3-85D1-48F2C22ED444}" type="presOf" srcId="{A4E07937-7CD4-4564-824A-86F1DA40C4EB}" destId="{19917AC8-FF11-428A-9888-4365F5D25428}" srcOrd="0" destOrd="0" presId="urn:microsoft.com/office/officeart/2005/8/layout/vList2"/>
    <dgm:cxn modelId="{2C8CC875-94A9-4087-86ED-B0F8B4B7EA78}" srcId="{A4E07937-7CD4-4564-824A-86F1DA40C4EB}" destId="{D78988F7-3D13-4B99-B86C-E341D0BE2CF8}" srcOrd="2" destOrd="0" parTransId="{7964E732-A5ED-4EF5-89A8-16062426D813}" sibTransId="{5476EFC4-97BD-4A55-9AD7-B44CA32AFDCA}"/>
    <dgm:cxn modelId="{2B020356-9990-4D81-971C-2C4EAAC41211}" srcId="{A4E07937-7CD4-4564-824A-86F1DA40C4EB}" destId="{67F45318-317D-4C1C-A02B-B3034CADACF0}" srcOrd="3" destOrd="0" parTransId="{D0E83794-109E-4347-9BFD-F2A739F4AB8D}" sibTransId="{7EC9FCD0-589B-44C7-A600-EE077D7C717D}"/>
    <dgm:cxn modelId="{16295279-30BB-4559-A7E6-AFD58AEC5F6B}" srcId="{A4E07937-7CD4-4564-824A-86F1DA40C4EB}" destId="{D9B05C69-D3E3-4B5A-B00B-79556A25FFE3}" srcOrd="1" destOrd="0" parTransId="{45C3AB1C-8A4F-47A5-83C2-7DE98A0A316E}" sibTransId="{C56D6948-AE17-42CA-BE09-4CF54C2AC2F1}"/>
    <dgm:cxn modelId="{6373D582-F4CD-4C95-B064-F3030DB29C7B}" srcId="{A4E07937-7CD4-4564-824A-86F1DA40C4EB}" destId="{EE47D9E3-37B7-4D4E-819E-76092CF8DB97}" srcOrd="0" destOrd="0" parTransId="{B081A066-9FD4-4093-921A-5359C3BB2FA4}" sibTransId="{E63DDE2D-2943-48F7-96CF-72EDF19BC9F9}"/>
    <dgm:cxn modelId="{9D36378A-992E-4519-A23F-3F6E8A6814CB}" type="presOf" srcId="{1DDDA3D6-8F1A-49A2-A617-B60EF8AA43CF}" destId="{60A62D14-5069-41D2-91F1-56A5F562EAB1}" srcOrd="0" destOrd="4" presId="urn:microsoft.com/office/officeart/2005/8/layout/vList2"/>
    <dgm:cxn modelId="{3353D499-E6C2-45A0-AD3F-F9A22662E0F2}" type="presOf" srcId="{67F45318-317D-4C1C-A02B-B3034CADACF0}" destId="{60A62D14-5069-41D2-91F1-56A5F562EAB1}" srcOrd="0" destOrd="3" presId="urn:microsoft.com/office/officeart/2005/8/layout/vList2"/>
    <dgm:cxn modelId="{DFAD96B2-51B2-4B4C-9DC5-0657034C8AA1}" srcId="{A4E07937-7CD4-4564-824A-86F1DA40C4EB}" destId="{1DDDA3D6-8F1A-49A2-A617-B60EF8AA43CF}" srcOrd="4" destOrd="0" parTransId="{94365B02-86FB-487F-BDFD-E012E6F2998A}" sibTransId="{B1510ED3-1B1C-4270-8817-84D3610CA332}"/>
    <dgm:cxn modelId="{46C7EDB3-A2FF-4387-BEEF-5B26DAFCECC5}" srcId="{A7466549-B414-4F19-AFC2-E8192B8C6156}" destId="{A4E07937-7CD4-4564-824A-86F1DA40C4EB}" srcOrd="0" destOrd="0" parTransId="{46FA7DE2-0647-4A84-A36E-736DA797F238}" sibTransId="{FDF3E1CE-51A7-4F87-A067-1445528BFDA7}"/>
    <dgm:cxn modelId="{97807AB7-87BB-4639-A283-7AC0F029F324}" type="presOf" srcId="{D78988F7-3D13-4B99-B86C-E341D0BE2CF8}" destId="{60A62D14-5069-41D2-91F1-56A5F562EAB1}" srcOrd="0" destOrd="2" presId="urn:microsoft.com/office/officeart/2005/8/layout/vList2"/>
    <dgm:cxn modelId="{4E71A0BF-0646-4497-A759-8A690BCA1CAA}" type="presOf" srcId="{D9B05C69-D3E3-4B5A-B00B-79556A25FFE3}" destId="{60A62D14-5069-41D2-91F1-56A5F562EAB1}" srcOrd="0" destOrd="1" presId="urn:microsoft.com/office/officeart/2005/8/layout/vList2"/>
    <dgm:cxn modelId="{0A66A6E7-4F21-48AE-9268-B85C524FDA5A}" type="presOf" srcId="{EE47D9E3-37B7-4D4E-819E-76092CF8DB97}" destId="{60A62D14-5069-41D2-91F1-56A5F562EAB1}" srcOrd="0" destOrd="0" presId="urn:microsoft.com/office/officeart/2005/8/layout/vList2"/>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D9B05C69-D3E3-4B5A-B00B-79556A25FFE3}">
      <dgm:prSet custT="1"/>
      <dgm:spPr>
        <a:ln>
          <a:solidFill>
            <a:schemeClr val="accent6"/>
          </a:solidFill>
        </a:ln>
      </dgm:spPr>
      <dgm:t>
        <a:bodyPr/>
        <a:lstStyle/>
        <a:p>
          <a:pPr>
            <a:buFont typeface="Arial" panose="020B0604020202020204" pitchFamily="34" charset="0"/>
            <a:buChar char="•"/>
          </a:pPr>
          <a:r>
            <a:rPr lang="en-US" sz="2800" dirty="0">
              <a:latin typeface="Cambria" panose="02040503050406030204" pitchFamily="18" charset="0"/>
              <a:ea typeface="Cambria" panose="02040503050406030204" pitchFamily="18" charset="0"/>
              <a:cs typeface="Times New Roman" panose="02020603050405020304" pitchFamily="18" charset="0"/>
            </a:rPr>
            <a:t>GOAL 4: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for Construction Consumption</a:t>
          </a:r>
        </a:p>
      </dgm:t>
    </dgm:pt>
    <dgm:pt modelId="{45C3AB1C-8A4F-47A5-83C2-7DE98A0A316E}" type="parTrans" cxnId="{16295279-30BB-4559-A7E6-AFD58AEC5F6B}">
      <dgm:prSet/>
      <dgm:spPr/>
      <dgm:t>
        <a:bodyPr/>
        <a:lstStyle/>
        <a:p>
          <a:endParaRPr lang="en-US" sz="3200"/>
        </a:p>
      </dgm:t>
    </dgm:pt>
    <dgm:pt modelId="{C56D6948-AE17-42CA-BE09-4CF54C2AC2F1}" type="sibTrans" cxnId="{16295279-30BB-4559-A7E6-AFD58AEC5F6B}">
      <dgm:prSet/>
      <dgm:spPr/>
      <dgm:t>
        <a:bodyPr/>
        <a:lstStyle/>
        <a:p>
          <a:endParaRPr lang="en-US" sz="3200"/>
        </a:p>
      </dgm:t>
    </dgm:pt>
    <dgm:pt modelId="{80BA3749-94A7-488E-899B-9EDE4062F499}">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equipment in sandbox.</a:t>
          </a:r>
        </a:p>
      </dgm:t>
    </dgm:pt>
    <dgm:pt modelId="{DF9B9ADE-FC72-466D-8F20-C92CF8ACEE98}" type="parTrans" cxnId="{EAB14C3D-AACC-4DF3-B6B6-3B6C583FADD1}">
      <dgm:prSet/>
      <dgm:spPr/>
      <dgm:t>
        <a:bodyPr/>
        <a:lstStyle/>
        <a:p>
          <a:endParaRPr lang="en-US" sz="3200"/>
        </a:p>
      </dgm:t>
    </dgm:pt>
    <dgm:pt modelId="{99732849-B226-4EB0-B01A-F020BB427BEF}" type="sibTrans" cxnId="{EAB14C3D-AACC-4DF3-B6B6-3B6C583FADD1}">
      <dgm:prSet/>
      <dgm:spPr/>
      <dgm:t>
        <a:bodyPr/>
        <a:lstStyle/>
        <a:p>
          <a:endParaRPr lang="en-US" sz="3200"/>
        </a:p>
      </dgm:t>
    </dgm:pt>
    <dgm:pt modelId="{1185DAC3-8AF5-404F-9B9D-2363459A24A5}">
      <dgm:prSet custT="1"/>
      <dgm:spPr>
        <a:ln>
          <a:solidFill>
            <a:schemeClr val="accent6"/>
          </a:solidFill>
        </a:ln>
      </dgm:spPr>
      <dgm:t>
        <a:bodyPr/>
        <a:lstStyle/>
        <a:p>
          <a:pPr>
            <a:buFont typeface="Arial" panose="020B0604020202020204" pitchFamily="34" charset="0"/>
            <a:buChar char="•"/>
          </a:pPr>
          <a:r>
            <a:rPr lang="en-US" sz="2400">
              <a:latin typeface="Cambria" panose="02040503050406030204" pitchFamily="18" charset="0"/>
              <a:ea typeface="Cambria" panose="02040503050406030204" pitchFamily="18" charset="0"/>
              <a:cs typeface="Times New Roman" panose="02020603050405020304" pitchFamily="18" charset="0"/>
            </a:rPr>
            <a:t>Create workflow for iModel consumption and contracting. </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8F3C67CE-7380-4B08-A546-376F40E67E2C}" type="parTrans" cxnId="{F572D36F-6058-4678-8D91-D4D082776C46}">
      <dgm:prSet/>
      <dgm:spPr/>
      <dgm:t>
        <a:bodyPr/>
        <a:lstStyle/>
        <a:p>
          <a:endParaRPr lang="en-US" sz="3200"/>
        </a:p>
      </dgm:t>
    </dgm:pt>
    <dgm:pt modelId="{CBF3524E-7EBF-43EF-AE42-DAEB3E931C8E}" type="sibTrans" cxnId="{F572D36F-6058-4678-8D91-D4D082776C46}">
      <dgm:prSet/>
      <dgm:spPr/>
      <dgm:t>
        <a:bodyPr/>
        <a:lstStyle/>
        <a:p>
          <a:endParaRPr lang="en-US" sz="3200"/>
        </a:p>
      </dgm:t>
    </dgm:pt>
    <dgm:pt modelId="{B5459442-9BA6-41E5-BCF5-6CF1A459AF79}">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Provide training.</a:t>
          </a:r>
        </a:p>
      </dgm:t>
    </dgm:pt>
    <dgm:pt modelId="{3CA83CED-3BFE-46AD-B749-D8FCEBC158F5}" type="parTrans" cxnId="{C4ED3EF7-123C-468E-8A50-73899520771F}">
      <dgm:prSet/>
      <dgm:spPr/>
      <dgm:t>
        <a:bodyPr/>
        <a:lstStyle/>
        <a:p>
          <a:endParaRPr lang="en-US" sz="3200"/>
        </a:p>
      </dgm:t>
    </dgm:pt>
    <dgm:pt modelId="{9509AF00-0295-4230-BA04-4885082CB5A8}" type="sibTrans" cxnId="{C4ED3EF7-123C-468E-8A50-73899520771F}">
      <dgm:prSet/>
      <dgm:spPr/>
      <dgm:t>
        <a:bodyPr/>
        <a:lstStyle/>
        <a:p>
          <a:endParaRPr lang="en-US" sz="3200"/>
        </a:p>
      </dgm:t>
    </dgm:pt>
    <dgm:pt modelId="{7DC7FA56-B498-4A65-836C-4D809B27A7BC}">
      <dgm:prSet custT="1"/>
      <dgm:spPr>
        <a:ln>
          <a:solidFill>
            <a:schemeClr val="accent6"/>
          </a:solidFill>
        </a:ln>
      </dgm:spPr>
      <dgm:t>
        <a:bodyPr/>
        <a:lstStyle/>
        <a:p>
          <a:r>
            <a:rPr lang="en-US" sz="2400" dirty="0"/>
            <a:t>Currently contractor creates their own 3d model from 2d plans</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B6B49944-D561-4688-A034-57CCF49DCFF2}" type="parTrans" cxnId="{D378771B-328F-4422-90F8-AF0ADC4FD2BC}">
      <dgm:prSet/>
      <dgm:spPr/>
      <dgm:t>
        <a:bodyPr/>
        <a:lstStyle/>
        <a:p>
          <a:endParaRPr lang="en-US" sz="3200"/>
        </a:p>
      </dgm:t>
    </dgm:pt>
    <dgm:pt modelId="{0C30865C-C943-4BBE-A107-7F010DBB1C99}" type="sibTrans" cxnId="{D378771B-328F-4422-90F8-AF0ADC4FD2BC}">
      <dgm:prSet/>
      <dgm:spPr/>
      <dgm:t>
        <a:bodyPr/>
        <a:lstStyle/>
        <a:p>
          <a:endParaRPr lang="en-US" sz="3200"/>
        </a:p>
      </dgm:t>
    </dgm:pt>
    <dgm:pt modelId="{28E686C5-D8FD-463D-A90B-C47765CF6D3F}">
      <dgm:prSet custT="1"/>
      <dgm:spPr/>
      <dgm:t>
        <a:bodyPr/>
        <a:lstStyle/>
        <a:p>
          <a:pPr>
            <a:buFont typeface="Arial" panose="020B0604020202020204" pitchFamily="34" charset="0"/>
            <a:buChar char="•"/>
          </a:pPr>
          <a:r>
            <a:rPr lang="en-US" sz="2400"/>
            <a:t>Issues with model fidelity and “trust” in the models.</a:t>
          </a:r>
          <a:endParaRPr lang="en-US" sz="2400" dirty="0"/>
        </a:p>
      </dgm:t>
    </dgm:pt>
    <dgm:pt modelId="{C464AE40-C05E-4DB4-8A3E-E840E55E7AB0}" type="parTrans" cxnId="{1DF0D83F-CAC9-4593-AB33-70AC41F8668F}">
      <dgm:prSet/>
      <dgm:spPr/>
      <dgm:t>
        <a:bodyPr/>
        <a:lstStyle/>
        <a:p>
          <a:endParaRPr lang="en-US" sz="3200"/>
        </a:p>
      </dgm:t>
    </dgm:pt>
    <dgm:pt modelId="{8402FE0D-E66C-493C-8620-78F069E1F02F}" type="sibTrans" cxnId="{1DF0D83F-CAC9-4593-AB33-70AC41F8668F}">
      <dgm:prSet/>
      <dgm:spPr/>
      <dgm:t>
        <a:bodyPr/>
        <a:lstStyle/>
        <a:p>
          <a:endParaRPr lang="en-US" sz="3200"/>
        </a:p>
      </dgm:t>
    </dgm:pt>
    <dgm:pt modelId="{849B66B9-B8A0-423F-A8D9-5CED84953A24}">
      <dgm:prSet custT="1"/>
      <dgm:spPr/>
      <dgm:t>
        <a:bodyPr/>
        <a:lstStyle/>
        <a:p>
          <a:pPr>
            <a:buFont typeface="Arial" panose="020B0604020202020204" pitchFamily="34" charset="0"/>
            <a:buChar char="•"/>
          </a:pPr>
          <a:r>
            <a:rPr lang="en-US" sz="2400" dirty="0"/>
            <a:t>Lack of interoperability between applications and equipment.</a:t>
          </a:r>
        </a:p>
      </dgm:t>
    </dgm:pt>
    <dgm:pt modelId="{80B8DB08-0E09-4D19-95B8-EBEA1B87A406}" type="parTrans" cxnId="{DFCD0783-6B26-46EC-8421-9F6369696136}">
      <dgm:prSet/>
      <dgm:spPr/>
      <dgm:t>
        <a:bodyPr/>
        <a:lstStyle/>
        <a:p>
          <a:endParaRPr lang="en-US" sz="3200"/>
        </a:p>
      </dgm:t>
    </dgm:pt>
    <dgm:pt modelId="{02E18904-9D29-4E94-8747-CA30F70B0B21}" type="sibTrans" cxnId="{DFCD0783-6B26-46EC-8421-9F6369696136}">
      <dgm:prSet/>
      <dgm:spPr/>
      <dgm:t>
        <a:bodyPr/>
        <a:lstStyle/>
        <a:p>
          <a:endParaRPr lang="en-US" sz="3200"/>
        </a:p>
      </dgm:t>
    </dgm:pt>
    <dgm:pt modelId="{B1D8D0B8-C6BB-4AE5-BC4F-73F7152389AC}">
      <dgm:prSet custT="1"/>
      <dgm:spPr/>
      <dgm:t>
        <a:bodyPr/>
        <a:lstStyle/>
        <a:p>
          <a:pPr>
            <a:buFont typeface="Arial" panose="020B0604020202020204" pitchFamily="34" charset="0"/>
            <a:buChar char="•"/>
          </a:pPr>
          <a:r>
            <a:rPr lang="en-US" sz="2400" dirty="0"/>
            <a:t>Gaps in skillsets and comfortability</a:t>
          </a:r>
        </a:p>
      </dgm:t>
    </dgm:pt>
    <dgm:pt modelId="{04AE704A-C0ED-4438-A687-CD156B8438BA}" type="parTrans" cxnId="{F655A51F-FFF6-448F-B470-69B806814420}">
      <dgm:prSet/>
      <dgm:spPr/>
      <dgm:t>
        <a:bodyPr/>
        <a:lstStyle/>
        <a:p>
          <a:endParaRPr lang="en-US" sz="3200"/>
        </a:p>
      </dgm:t>
    </dgm:pt>
    <dgm:pt modelId="{FD5613C0-A5A8-4530-A08E-F4D6123E0644}" type="sibTrans" cxnId="{F655A51F-FFF6-448F-B470-69B806814420}">
      <dgm:prSet/>
      <dgm:spPr/>
      <dgm:t>
        <a:bodyPr/>
        <a:lstStyle/>
        <a:p>
          <a:endParaRPr lang="en-US" sz="3200"/>
        </a:p>
      </dgm:t>
    </dgm:pt>
    <dgm:pt modelId="{12975D38-42A7-41F8-9366-2D5F7E170301}">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Demonstrate how </a:t>
          </a:r>
          <a:r>
            <a:rPr lang="en-US" sz="2400" dirty="0" err="1">
              <a:latin typeface="Cambria" panose="02040503050406030204" pitchFamily="18" charset="0"/>
              <a:ea typeface="Cambria" panose="02040503050406030204" pitchFamily="18" charset="0"/>
              <a:cs typeface="Times New Roman" panose="02020603050405020304" pitchFamily="18" charset="0"/>
            </a:rPr>
            <a:t>iModel</a:t>
          </a:r>
          <a:r>
            <a:rPr lang="en-US" sz="2400" dirty="0">
              <a:latin typeface="Cambria" panose="02040503050406030204" pitchFamily="18" charset="0"/>
              <a:ea typeface="Cambria" panose="02040503050406030204" pitchFamily="18" charset="0"/>
              <a:cs typeface="Times New Roman" panose="02020603050405020304" pitchFamily="18" charset="0"/>
            </a:rPr>
            <a:t> can alleviate some hurdles, document benefits, and make recommendations for the industry to accelerate adoption.</a:t>
          </a:r>
        </a:p>
      </dgm:t>
    </dgm:pt>
    <dgm:pt modelId="{79B65C59-75D4-464A-9096-D5C0754FC677}" type="parTrans" cxnId="{D1A4329C-66EF-407A-85EC-89193A8BF52D}">
      <dgm:prSet/>
      <dgm:spPr/>
      <dgm:t>
        <a:bodyPr/>
        <a:lstStyle/>
        <a:p>
          <a:endParaRPr lang="en-US" sz="3200"/>
        </a:p>
      </dgm:t>
    </dgm:pt>
    <dgm:pt modelId="{9A4B0878-7F16-41C6-B13F-F916D41EBAE4}" type="sibTrans" cxnId="{D1A4329C-66EF-407A-85EC-89193A8BF52D}">
      <dgm:prSet/>
      <dgm:spPr/>
      <dgm:t>
        <a:bodyPr/>
        <a:lstStyle/>
        <a:p>
          <a:endParaRPr lang="en-US" sz="3200"/>
        </a:p>
      </dgm:t>
    </dgm:pt>
    <dgm:pt modelId="{28D3EEDB-BC78-45D3-AAD4-4A002B24C217}" type="pres">
      <dgm:prSet presAssocID="{A7466549-B414-4F19-AFC2-E8192B8C6156}" presName="linear" presStyleCnt="0">
        <dgm:presLayoutVars>
          <dgm:animLvl val="lvl"/>
          <dgm:resizeHandles val="exact"/>
        </dgm:presLayoutVars>
      </dgm:prSet>
      <dgm:spPr/>
    </dgm:pt>
    <dgm:pt modelId="{199772F6-284D-4F54-BC2B-2B6574D74F33}" type="pres">
      <dgm:prSet presAssocID="{D9B05C69-D3E3-4B5A-B00B-79556A25FFE3}" presName="parentText" presStyleLbl="node1" presStyleIdx="0" presStyleCnt="1" custLinFactNeighborX="220" custLinFactNeighborY="-7084">
        <dgm:presLayoutVars>
          <dgm:chMax val="0"/>
          <dgm:bulletEnabled val="1"/>
        </dgm:presLayoutVars>
      </dgm:prSet>
      <dgm:spPr/>
    </dgm:pt>
    <dgm:pt modelId="{F47C82D1-B0FA-4A65-8795-77E21F7A397E}" type="pres">
      <dgm:prSet presAssocID="{D9B05C69-D3E3-4B5A-B00B-79556A25FFE3}" presName="childText" presStyleLbl="revTx" presStyleIdx="0" presStyleCnt="1">
        <dgm:presLayoutVars>
          <dgm:bulletEnabled val="1"/>
        </dgm:presLayoutVars>
      </dgm:prSet>
      <dgm:spPr/>
    </dgm:pt>
  </dgm:ptLst>
  <dgm:cxnLst>
    <dgm:cxn modelId="{49A68C0D-7A86-48C7-9609-9C1576FE4DF3}" type="presOf" srcId="{B1D8D0B8-C6BB-4AE5-BC4F-73F7152389AC}" destId="{F47C82D1-B0FA-4A65-8795-77E21F7A397E}" srcOrd="0" destOrd="3" presId="urn:microsoft.com/office/officeart/2005/8/layout/vList2"/>
    <dgm:cxn modelId="{A4D7A80F-8992-482F-B2D6-852637FF34E0}" type="presOf" srcId="{D9B05C69-D3E3-4B5A-B00B-79556A25FFE3}" destId="{199772F6-284D-4F54-BC2B-2B6574D74F33}" srcOrd="0" destOrd="0" presId="urn:microsoft.com/office/officeart/2005/8/layout/vList2"/>
    <dgm:cxn modelId="{D378771B-328F-4422-90F8-AF0ADC4FD2BC}" srcId="{D9B05C69-D3E3-4B5A-B00B-79556A25FFE3}" destId="{7DC7FA56-B498-4A65-836C-4D809B27A7BC}" srcOrd="0" destOrd="0" parTransId="{B6B49944-D561-4688-A034-57CCF49DCFF2}" sibTransId="{0C30865C-C943-4BBE-A107-7F010DBB1C99}"/>
    <dgm:cxn modelId="{F655A51F-FFF6-448F-B470-69B806814420}" srcId="{7DC7FA56-B498-4A65-836C-4D809B27A7BC}" destId="{B1D8D0B8-C6BB-4AE5-BC4F-73F7152389AC}" srcOrd="2" destOrd="0" parTransId="{04AE704A-C0ED-4438-A687-CD156B8438BA}" sibTransId="{FD5613C0-A5A8-4530-A08E-F4D6123E0644}"/>
    <dgm:cxn modelId="{E3E7DB28-F37A-4198-97D7-FD62EDDB76CB}" type="presOf" srcId="{12975D38-42A7-41F8-9366-2D5F7E170301}" destId="{F47C82D1-B0FA-4A65-8795-77E21F7A397E}" srcOrd="0" destOrd="7" presId="urn:microsoft.com/office/officeart/2005/8/layout/vList2"/>
    <dgm:cxn modelId="{EAB14C3D-AACC-4DF3-B6B6-3B6C583FADD1}" srcId="{D9B05C69-D3E3-4B5A-B00B-79556A25FFE3}" destId="{80BA3749-94A7-488E-899B-9EDE4062F499}" srcOrd="1" destOrd="0" parTransId="{DF9B9ADE-FC72-466D-8F20-C92CF8ACEE98}" sibTransId="{99732849-B226-4EB0-B01A-F020BB427BEF}"/>
    <dgm:cxn modelId="{1DF0D83F-CAC9-4593-AB33-70AC41F8668F}" srcId="{7DC7FA56-B498-4A65-836C-4D809B27A7BC}" destId="{28E686C5-D8FD-463D-A90B-C47765CF6D3F}" srcOrd="0" destOrd="0" parTransId="{C464AE40-C05E-4DB4-8A3E-E840E55E7AB0}" sibTransId="{8402FE0D-E66C-493C-8620-78F069E1F02F}"/>
    <dgm:cxn modelId="{F572D36F-6058-4678-8D91-D4D082776C46}" srcId="{D9B05C69-D3E3-4B5A-B00B-79556A25FFE3}" destId="{1185DAC3-8AF5-404F-9B9D-2363459A24A5}" srcOrd="2" destOrd="0" parTransId="{8F3C67CE-7380-4B08-A546-376F40E67E2C}" sibTransId="{CBF3524E-7EBF-43EF-AE42-DAEB3E931C8E}"/>
    <dgm:cxn modelId="{16295279-30BB-4559-A7E6-AFD58AEC5F6B}" srcId="{A7466549-B414-4F19-AFC2-E8192B8C6156}" destId="{D9B05C69-D3E3-4B5A-B00B-79556A25FFE3}" srcOrd="0" destOrd="0" parTransId="{45C3AB1C-8A4F-47A5-83C2-7DE98A0A316E}" sibTransId="{C56D6948-AE17-42CA-BE09-4CF54C2AC2F1}"/>
    <dgm:cxn modelId="{DFCD0783-6B26-46EC-8421-9F6369696136}" srcId="{7DC7FA56-B498-4A65-836C-4D809B27A7BC}" destId="{849B66B9-B8A0-423F-A8D9-5CED84953A24}" srcOrd="1" destOrd="0" parTransId="{80B8DB08-0E09-4D19-95B8-EBEA1B87A406}" sibTransId="{02E18904-9D29-4E94-8747-CA30F70B0B21}"/>
    <dgm:cxn modelId="{42F6778A-432D-459E-9C3F-C2F15AE61258}" type="presOf" srcId="{B5459442-9BA6-41E5-BCF5-6CF1A459AF79}" destId="{F47C82D1-B0FA-4A65-8795-77E21F7A397E}" srcOrd="0" destOrd="6" presId="urn:microsoft.com/office/officeart/2005/8/layout/vList2"/>
    <dgm:cxn modelId="{D1A4329C-66EF-407A-85EC-89193A8BF52D}" srcId="{D9B05C69-D3E3-4B5A-B00B-79556A25FFE3}" destId="{12975D38-42A7-41F8-9366-2D5F7E170301}" srcOrd="4" destOrd="0" parTransId="{79B65C59-75D4-464A-9096-D5C0754FC677}" sibTransId="{9A4B0878-7F16-41C6-B13F-F916D41EBAE4}"/>
    <dgm:cxn modelId="{C192BBA8-A9F2-4389-92A1-7B0DC9CA77FD}" type="presOf" srcId="{80BA3749-94A7-488E-899B-9EDE4062F499}" destId="{F47C82D1-B0FA-4A65-8795-77E21F7A397E}" srcOrd="0" destOrd="4" presId="urn:microsoft.com/office/officeart/2005/8/layout/vList2"/>
    <dgm:cxn modelId="{AFD5A6B1-EB26-4399-92F1-490052E90A2F}" type="presOf" srcId="{1185DAC3-8AF5-404F-9B9D-2363459A24A5}" destId="{F47C82D1-B0FA-4A65-8795-77E21F7A397E}" srcOrd="0" destOrd="5" presId="urn:microsoft.com/office/officeart/2005/8/layout/vList2"/>
    <dgm:cxn modelId="{23AFAED9-4C05-43C1-9238-35B4131438F7}" type="presOf" srcId="{849B66B9-B8A0-423F-A8D9-5CED84953A24}" destId="{F47C82D1-B0FA-4A65-8795-77E21F7A397E}" srcOrd="0" destOrd="2" presId="urn:microsoft.com/office/officeart/2005/8/layout/vList2"/>
    <dgm:cxn modelId="{B6F6D6E8-A420-4D40-8826-9466D2D78D07}" type="presOf" srcId="{7DC7FA56-B498-4A65-836C-4D809B27A7BC}" destId="{F47C82D1-B0FA-4A65-8795-77E21F7A397E}" srcOrd="0" destOrd="0" presId="urn:microsoft.com/office/officeart/2005/8/layout/vList2"/>
    <dgm:cxn modelId="{92A7E0E8-F08A-437C-927D-DB6E8D7C7397}" type="presOf" srcId="{28E686C5-D8FD-463D-A90B-C47765CF6D3F}" destId="{F47C82D1-B0FA-4A65-8795-77E21F7A397E}" srcOrd="0" destOrd="1" presId="urn:microsoft.com/office/officeart/2005/8/layout/vList2"/>
    <dgm:cxn modelId="{41EBDAF5-AE54-4BE8-8751-EF649428712B}" type="presOf" srcId="{A7466549-B414-4F19-AFC2-E8192B8C6156}" destId="{28D3EEDB-BC78-45D3-AAD4-4A002B24C217}" srcOrd="0" destOrd="0" presId="urn:microsoft.com/office/officeart/2005/8/layout/vList2"/>
    <dgm:cxn modelId="{C4ED3EF7-123C-468E-8A50-73899520771F}" srcId="{D9B05C69-D3E3-4B5A-B00B-79556A25FFE3}" destId="{B5459442-9BA6-41E5-BCF5-6CF1A459AF79}" srcOrd="3" destOrd="0" parTransId="{3CA83CED-3BFE-46AD-B749-D8FCEBC158F5}" sibTransId="{9509AF00-0295-4230-BA04-4885082CB5A8}"/>
    <dgm:cxn modelId="{FDD4AD0F-FDDA-4658-8CBC-4A91281F1A6B}" type="presParOf" srcId="{28D3EEDB-BC78-45D3-AAD4-4A002B24C217}" destId="{199772F6-284D-4F54-BC2B-2B6574D74F33}" srcOrd="0" destOrd="0" presId="urn:microsoft.com/office/officeart/2005/8/layout/vList2"/>
    <dgm:cxn modelId="{BFAB3F1B-48E2-4058-8C55-D175567273E1}" type="presParOf" srcId="{28D3EEDB-BC78-45D3-AAD4-4A002B24C217}" destId="{F47C82D1-B0FA-4A65-8795-77E21F7A397E}" srcOrd="1" destOrd="0" presId="urn:microsoft.com/office/officeart/2005/8/layout/vList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80BA3749-94A7-488E-899B-9EDE4062F499}">
      <dgm:prSet custT="1"/>
      <dgm:spPr/>
      <dgm:t>
        <a:bodyPr/>
        <a:lstStyle/>
        <a:p>
          <a:pPr>
            <a:buFont typeface="Arial" panose="020B0604020202020204" pitchFamily="34" charset="0"/>
            <a:buNone/>
          </a:pPr>
          <a:r>
            <a:rPr lang="en-US" sz="2800" dirty="0">
              <a:latin typeface="Cambria" panose="02040503050406030204" pitchFamily="18" charset="0"/>
              <a:ea typeface="Cambria" panose="02040503050406030204" pitchFamily="18" charset="0"/>
              <a:cs typeface="Times New Roman" panose="02020603050405020304" pitchFamily="18" charset="0"/>
            </a:rPr>
            <a:t>GOAL 5: Additional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Use Cases/Implementation Opportunities</a:t>
          </a:r>
        </a:p>
      </dgm:t>
    </dgm:pt>
    <dgm:pt modelId="{DF9B9ADE-FC72-466D-8F20-C92CF8ACEE98}" type="parTrans" cxnId="{EAB14C3D-AACC-4DF3-B6B6-3B6C583FADD1}">
      <dgm:prSet/>
      <dgm:spPr/>
      <dgm:t>
        <a:bodyPr/>
        <a:lstStyle/>
        <a:p>
          <a:endParaRPr lang="en-US" sz="3600"/>
        </a:p>
      </dgm:t>
    </dgm:pt>
    <dgm:pt modelId="{99732849-B226-4EB0-B01A-F020BB427BEF}" type="sibTrans" cxnId="{EAB14C3D-AACC-4DF3-B6B6-3B6C583FADD1}">
      <dgm:prSet/>
      <dgm:spPr/>
      <dgm:t>
        <a:bodyPr/>
        <a:lstStyle/>
        <a:p>
          <a:endParaRPr lang="en-US" sz="3600"/>
        </a:p>
      </dgm:t>
    </dgm:pt>
    <dgm:pt modelId="{3E482B42-6DCB-4701-A71C-5F0C571EDDA3}">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Engage stakeholders to gather use cases.</a:t>
          </a:r>
        </a:p>
      </dgm:t>
    </dgm:pt>
    <dgm:pt modelId="{A9C3819C-42E0-41E7-9B6B-08E2862A67C6}" type="parTrans" cxnId="{6D17C4C2-782C-4F04-8FDD-4B92F280CCAD}">
      <dgm:prSet/>
      <dgm:spPr/>
      <dgm:t>
        <a:bodyPr/>
        <a:lstStyle/>
        <a:p>
          <a:endParaRPr lang="en-US" sz="3600"/>
        </a:p>
      </dgm:t>
    </dgm:pt>
    <dgm:pt modelId="{BD86E8ED-FA08-4618-9CBF-9A7B0DB35802}" type="sibTrans" cxnId="{6D17C4C2-782C-4F04-8FDD-4B92F280CCAD}">
      <dgm:prSet/>
      <dgm:spPr/>
      <dgm:t>
        <a:bodyPr/>
        <a:lstStyle/>
        <a:p>
          <a:endParaRPr lang="en-US" sz="3600"/>
        </a:p>
      </dgm:t>
    </dgm:pt>
    <dgm:pt modelId="{396CD020-0488-40DB-9313-1F94892451E6}">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Evaluate best applications and/or processes to provide the </a:t>
          </a:r>
          <a:r>
            <a:rPr lang="en-US" sz="2400" dirty="0" err="1">
              <a:latin typeface="Cambria" panose="02040503050406030204" pitchFamily="18" charset="0"/>
              <a:ea typeface="Cambria" panose="02040503050406030204" pitchFamily="18" charset="0"/>
              <a:cs typeface="Times New Roman" panose="02020603050405020304" pitchFamily="18" charset="0"/>
            </a:rPr>
            <a:t>iModel</a:t>
          </a:r>
          <a:r>
            <a:rPr lang="en-US" sz="2400" dirty="0">
              <a:latin typeface="Cambria" panose="02040503050406030204" pitchFamily="18" charset="0"/>
              <a:ea typeface="Cambria" panose="02040503050406030204" pitchFamily="18" charset="0"/>
              <a:cs typeface="Times New Roman" panose="02020603050405020304" pitchFamily="18" charset="0"/>
            </a:rPr>
            <a:t> to meet use case needs.</a:t>
          </a:r>
        </a:p>
      </dgm:t>
    </dgm:pt>
    <dgm:pt modelId="{83CFA6CB-1829-4FC4-863E-9F0EF0650652}" type="parTrans" cxnId="{5AB09439-7E56-4DA4-8E53-6CE07704595D}">
      <dgm:prSet/>
      <dgm:spPr/>
      <dgm:t>
        <a:bodyPr/>
        <a:lstStyle/>
        <a:p>
          <a:endParaRPr lang="en-US" sz="3600"/>
        </a:p>
      </dgm:t>
    </dgm:pt>
    <dgm:pt modelId="{1A5054D1-F987-4A9D-AD46-6F0F3B091409}" type="sibTrans" cxnId="{5AB09439-7E56-4DA4-8E53-6CE07704595D}">
      <dgm:prSet/>
      <dgm:spPr/>
      <dgm:t>
        <a:bodyPr/>
        <a:lstStyle/>
        <a:p>
          <a:endParaRPr lang="en-US" sz="3600"/>
        </a:p>
      </dgm:t>
    </dgm:pt>
    <dgm:pt modelId="{5E239161-6F5A-42CD-B0B5-4B126FE57346}">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Pilot use cases and make recommendations.</a:t>
          </a:r>
        </a:p>
      </dgm:t>
    </dgm:pt>
    <dgm:pt modelId="{4ECAA89C-6C12-4AF5-B625-0C6202247E39}" type="parTrans" cxnId="{6443A4BE-3763-43D3-AD67-B1CA2EE8B236}">
      <dgm:prSet/>
      <dgm:spPr/>
      <dgm:t>
        <a:bodyPr/>
        <a:lstStyle/>
        <a:p>
          <a:endParaRPr lang="en-US" sz="3600"/>
        </a:p>
      </dgm:t>
    </dgm:pt>
    <dgm:pt modelId="{B9BF502C-CF8F-4FFA-9373-C95D02D1E821}" type="sibTrans" cxnId="{6443A4BE-3763-43D3-AD67-B1CA2EE8B236}">
      <dgm:prSet/>
      <dgm:spPr/>
      <dgm:t>
        <a:bodyPr/>
        <a:lstStyle/>
        <a:p>
          <a:endParaRPr lang="en-US" sz="3600"/>
        </a:p>
      </dgm:t>
    </dgm:pt>
    <dgm:pt modelId="{CFEA7963-6A39-4321-BD8A-F3B4A47460CA}">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Public involvement, safety in work zones, stakeholders…</a:t>
          </a:r>
        </a:p>
      </dgm:t>
    </dgm:pt>
    <dgm:pt modelId="{60839774-BBAF-4C06-B86C-D92F86B1F8C9}" type="parTrans" cxnId="{647228A8-8ACA-4C55-903C-943A3F57DF7E}">
      <dgm:prSet/>
      <dgm:spPr/>
      <dgm:t>
        <a:bodyPr/>
        <a:lstStyle/>
        <a:p>
          <a:endParaRPr lang="en-US" sz="3600"/>
        </a:p>
      </dgm:t>
    </dgm:pt>
    <dgm:pt modelId="{F7C66448-39F8-4970-ADF0-AE3F71297A65}" type="sibTrans" cxnId="{647228A8-8ACA-4C55-903C-943A3F57DF7E}">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B7408EFC-FBFA-4E0A-B1BA-19E03ED9B3D7}" type="pres">
      <dgm:prSet presAssocID="{80BA3749-94A7-488E-899B-9EDE4062F499}" presName="parentText" presStyleLbl="node1" presStyleIdx="0" presStyleCnt="1" custScaleY="179420" custLinFactNeighborX="1283" custLinFactNeighborY="-14587">
        <dgm:presLayoutVars>
          <dgm:chMax val="0"/>
          <dgm:bulletEnabled val="1"/>
        </dgm:presLayoutVars>
      </dgm:prSet>
      <dgm:spPr/>
    </dgm:pt>
    <dgm:pt modelId="{8143ED88-4DFB-4045-83B3-3BBDA529F65B}" type="pres">
      <dgm:prSet presAssocID="{80BA3749-94A7-488E-899B-9EDE4062F499}" presName="childText" presStyleLbl="revTx" presStyleIdx="0" presStyleCnt="1" custScaleX="101010" custScaleY="303221">
        <dgm:presLayoutVars>
          <dgm:bulletEnabled val="1"/>
        </dgm:presLayoutVars>
      </dgm:prSet>
      <dgm:spPr/>
    </dgm:pt>
  </dgm:ptLst>
  <dgm:cxnLst>
    <dgm:cxn modelId="{E286F714-0905-44AB-9E6D-A332F5977D9F}" type="presOf" srcId="{5E239161-6F5A-42CD-B0B5-4B126FE57346}" destId="{8143ED88-4DFB-4045-83B3-3BBDA529F65B}" srcOrd="0" destOrd="2" presId="urn:microsoft.com/office/officeart/2005/8/layout/vList2"/>
    <dgm:cxn modelId="{613C4A18-8894-4848-9E2B-12F5C87ABEEB}" type="presOf" srcId="{396CD020-0488-40DB-9313-1F94892451E6}" destId="{8143ED88-4DFB-4045-83B3-3BBDA529F65B}" srcOrd="0" destOrd="1" presId="urn:microsoft.com/office/officeart/2005/8/layout/vList2"/>
    <dgm:cxn modelId="{5AB09439-7E56-4DA4-8E53-6CE07704595D}" srcId="{80BA3749-94A7-488E-899B-9EDE4062F499}" destId="{396CD020-0488-40DB-9313-1F94892451E6}" srcOrd="1" destOrd="0" parTransId="{83CFA6CB-1829-4FC4-863E-9F0EF0650652}" sibTransId="{1A5054D1-F987-4A9D-AD46-6F0F3B091409}"/>
    <dgm:cxn modelId="{EAB14C3D-AACC-4DF3-B6B6-3B6C583FADD1}" srcId="{A7466549-B414-4F19-AFC2-E8192B8C6156}" destId="{80BA3749-94A7-488E-899B-9EDE4062F499}" srcOrd="0" destOrd="0" parTransId="{DF9B9ADE-FC72-466D-8F20-C92CF8ACEE98}" sibTransId="{99732849-B226-4EB0-B01A-F020BB427BEF}"/>
    <dgm:cxn modelId="{647228A8-8ACA-4C55-903C-943A3F57DF7E}" srcId="{5E239161-6F5A-42CD-B0B5-4B126FE57346}" destId="{CFEA7963-6A39-4321-BD8A-F3B4A47460CA}" srcOrd="0" destOrd="0" parTransId="{60839774-BBAF-4C06-B86C-D92F86B1F8C9}" sibTransId="{F7C66448-39F8-4970-ADF0-AE3F71297A65}"/>
    <dgm:cxn modelId="{254236AF-D489-479D-8DB6-85A5E332B9F3}" type="presOf" srcId="{3E482B42-6DCB-4701-A71C-5F0C571EDDA3}" destId="{8143ED88-4DFB-4045-83B3-3BBDA529F65B}" srcOrd="0" destOrd="0" presId="urn:microsoft.com/office/officeart/2005/8/layout/vList2"/>
    <dgm:cxn modelId="{05F7E3AF-1BF3-4D5F-ACF5-FE5216729D2E}" type="presOf" srcId="{80BA3749-94A7-488E-899B-9EDE4062F499}" destId="{B7408EFC-FBFA-4E0A-B1BA-19E03ED9B3D7}" srcOrd="0" destOrd="0" presId="urn:microsoft.com/office/officeart/2005/8/layout/vList2"/>
    <dgm:cxn modelId="{6443A4BE-3763-43D3-AD67-B1CA2EE8B236}" srcId="{80BA3749-94A7-488E-899B-9EDE4062F499}" destId="{5E239161-6F5A-42CD-B0B5-4B126FE57346}" srcOrd="2" destOrd="0" parTransId="{4ECAA89C-6C12-4AF5-B625-0C6202247E39}" sibTransId="{B9BF502C-CF8F-4FFA-9373-C95D02D1E821}"/>
    <dgm:cxn modelId="{6D17C4C2-782C-4F04-8FDD-4B92F280CCAD}" srcId="{80BA3749-94A7-488E-899B-9EDE4062F499}" destId="{3E482B42-6DCB-4701-A71C-5F0C571EDDA3}" srcOrd="0" destOrd="0" parTransId="{A9C3819C-42E0-41E7-9B6B-08E2862A67C6}" sibTransId="{BD86E8ED-FA08-4618-9CBF-9A7B0DB35802}"/>
    <dgm:cxn modelId="{E3299AD6-ED61-48CA-B970-E136B5C7E792}" type="presOf" srcId="{CFEA7963-6A39-4321-BD8A-F3B4A47460CA}" destId="{8143ED88-4DFB-4045-83B3-3BBDA529F65B}" srcOrd="0" destOrd="3" presId="urn:microsoft.com/office/officeart/2005/8/layout/vList2"/>
    <dgm:cxn modelId="{41EBDAF5-AE54-4BE8-8751-EF649428712B}" type="presOf" srcId="{A7466549-B414-4F19-AFC2-E8192B8C6156}" destId="{28D3EEDB-BC78-45D3-AAD4-4A002B24C217}" srcOrd="0" destOrd="0" presId="urn:microsoft.com/office/officeart/2005/8/layout/vList2"/>
    <dgm:cxn modelId="{0360DED5-00F2-4340-9847-FBA64F34B55C}" type="presParOf" srcId="{28D3EEDB-BC78-45D3-AAD4-4A002B24C217}" destId="{B7408EFC-FBFA-4E0A-B1BA-19E03ED9B3D7}" srcOrd="0" destOrd="0" presId="urn:microsoft.com/office/officeart/2005/8/layout/vList2"/>
    <dgm:cxn modelId="{10BA75F0-F273-4B06-8296-8E32A41634FF}" type="presParOf" srcId="{28D3EEDB-BC78-45D3-AAD4-4A002B24C217}" destId="{8143ED88-4DFB-4045-83B3-3BBDA529F65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b="0" dirty="0">
              <a:effectLst/>
              <a:latin typeface="Cambria" panose="02040503050406030204" pitchFamily="18" charset="0"/>
              <a:ea typeface="Cambria" panose="02040503050406030204" pitchFamily="18" charset="0"/>
              <a:cs typeface="Times New Roman" panose="02020603050405020304" pitchFamily="18" charset="0"/>
            </a:rPr>
            <a:t>GOAL 1: </a:t>
          </a:r>
          <a:r>
            <a:rPr lang="en-US" sz="2800" b="0" dirty="0" err="1">
              <a:effectLst/>
              <a:latin typeface="Cambria" panose="02040503050406030204" pitchFamily="18" charset="0"/>
              <a:ea typeface="Cambria" panose="02040503050406030204" pitchFamily="18" charset="0"/>
              <a:cs typeface="Times New Roman" panose="02020603050405020304" pitchFamily="18" charset="0"/>
            </a:rPr>
            <a:t>iModel</a:t>
          </a:r>
          <a:r>
            <a:rPr lang="en-US" sz="2800" b="0" dirty="0">
              <a:effectLst/>
              <a:latin typeface="Cambria" panose="02040503050406030204" pitchFamily="18" charset="0"/>
              <a:ea typeface="Cambria" panose="02040503050406030204" pitchFamily="18" charset="0"/>
              <a:cs typeface="Times New Roman" panose="02020603050405020304" pitchFamily="18" charset="0"/>
            </a:rPr>
            <a:t> Review in Design</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1960D5F4-170B-4EC5-B4CC-C44709C534D6}">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12A3165D-88A3-482B-A2D6-8786EA27BFD5}" type="parTrans" cxnId="{4BE8F370-3861-45F4-BEA5-B827E9A2E50D}">
      <dgm:prSet/>
      <dgm:spPr/>
      <dgm:t>
        <a:bodyPr/>
        <a:lstStyle/>
        <a:p>
          <a:endParaRPr lang="en-US" sz="3600"/>
        </a:p>
      </dgm:t>
    </dgm:pt>
    <dgm:pt modelId="{D37C949C-83AA-4F5B-B45B-0674995D49A4}" type="sibTrans" cxnId="{4BE8F370-3861-45F4-BEA5-B827E9A2E50D}">
      <dgm:prSet/>
      <dgm:spPr/>
      <dgm:t>
        <a:bodyPr/>
        <a:lstStyle/>
        <a:p>
          <a:endParaRPr lang="en-US" sz="3600"/>
        </a:p>
      </dgm:t>
    </dgm:pt>
    <dgm:pt modelId="{71CE8801-23A6-458E-8057-A021B4DFC3E0}">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Model review application with needed enhancements &amp; configurations</a:t>
          </a:r>
        </a:p>
      </dgm:t>
    </dgm:pt>
    <dgm:pt modelId="{1CA49D24-DF63-476C-8AA0-A47892C7D79A}" type="parTrans" cxnId="{FA90D8ED-FC12-4395-9EDD-B2CCDA954940}">
      <dgm:prSet/>
      <dgm:spPr/>
      <dgm:t>
        <a:bodyPr/>
        <a:lstStyle/>
        <a:p>
          <a:endParaRPr lang="en-US" sz="3600"/>
        </a:p>
      </dgm:t>
    </dgm:pt>
    <dgm:pt modelId="{3EDD7031-C6F7-4028-9098-C007DBD00CC3}" type="sibTrans" cxnId="{FA90D8ED-FC12-4395-9EDD-B2CCDA954940}">
      <dgm:prSet/>
      <dgm:spPr/>
      <dgm:t>
        <a:bodyPr/>
        <a:lstStyle/>
        <a:p>
          <a:endParaRPr lang="en-US" sz="3600"/>
        </a:p>
      </dgm:t>
    </dgm:pt>
    <dgm:pt modelId="{77E1D862-F214-4E3A-AABF-DC590A961EA3}">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6E12AA12-A66C-431D-B2B5-1B1B518BD133}" type="parTrans" cxnId="{6DA7D02D-AEEE-470F-A5C8-2022F91FBB95}">
      <dgm:prSet/>
      <dgm:spPr/>
      <dgm:t>
        <a:bodyPr/>
        <a:lstStyle/>
        <a:p>
          <a:endParaRPr lang="en-US" sz="3600"/>
        </a:p>
      </dgm:t>
    </dgm:pt>
    <dgm:pt modelId="{6AF16D3B-04AA-4A9B-9807-3C0873ACA8DC}" type="sibTrans" cxnId="{6DA7D02D-AEEE-470F-A5C8-2022F91FBB95}">
      <dgm:prSet/>
      <dgm:spPr/>
      <dgm:t>
        <a:bodyPr/>
        <a:lstStyle/>
        <a:p>
          <a:endParaRPr lang="en-US" sz="3600"/>
        </a:p>
      </dgm:t>
    </dgm:pt>
    <dgm:pt modelId="{0F0CC0A9-F4C1-492E-86B2-D84428D27CD5}">
      <dgm:prSet custT="1"/>
      <dgm:spPr>
        <a:ln>
          <a:solidFill>
            <a:schemeClr val="accent6"/>
          </a:solidFill>
        </a:ln>
      </dgm:spPr>
      <dgm:t>
        <a:bodyPr/>
        <a:lstStyle/>
        <a:p>
          <a:r>
            <a:rPr lang="en-US" sz="2400" b="0" dirty="0">
              <a:effectLst/>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A8121E25-2D30-457A-B131-2EB3C7062689}" type="parTrans" cxnId="{EFEE3324-74F0-4A41-A98D-9933CA6C00EF}">
      <dgm:prSet/>
      <dgm:spPr/>
      <dgm:t>
        <a:bodyPr/>
        <a:lstStyle/>
        <a:p>
          <a:endParaRPr lang="en-US" sz="3600"/>
        </a:p>
      </dgm:t>
    </dgm:pt>
    <dgm:pt modelId="{3DA64F9E-83E3-48E9-B207-6CB8C7445132}" type="sibTrans" cxnId="{EFEE3324-74F0-4A41-A98D-9933CA6C00EF}">
      <dgm:prSet/>
      <dgm:spPr/>
      <dgm:t>
        <a:bodyPr/>
        <a:lstStyle/>
        <a:p>
          <a:endParaRPr lang="en-US" sz="3600"/>
        </a:p>
      </dgm:t>
    </dgm:pt>
    <dgm:pt modelId="{87DA28A4-0AC2-463B-AA1B-E637E2B34E9B}">
      <dgm:prSet custT="1"/>
      <dgm:spPr>
        <a:ln>
          <a:solidFill>
            <a:schemeClr val="accent6"/>
          </a:solidFill>
        </a:ln>
      </dgm:spPr>
      <dgm:t>
        <a:bodyPr/>
        <a:lstStyle/>
        <a:p>
          <a:r>
            <a:rPr lang="en-US" sz="2400" dirty="0"/>
            <a:t>Current tools lack what's needed to perform adequate design reviews of 3d models. </a:t>
          </a:r>
          <a:endParaRPr lang="en-US" sz="2400" b="0" dirty="0">
            <a:effectLst/>
            <a:latin typeface="Cambria" panose="02040503050406030204" pitchFamily="18" charset="0"/>
            <a:ea typeface="Cambria" panose="02040503050406030204" pitchFamily="18" charset="0"/>
            <a:cs typeface="Times New Roman" panose="02020603050405020304" pitchFamily="18" charset="0"/>
          </a:endParaRPr>
        </a:p>
      </dgm:t>
    </dgm:pt>
    <dgm:pt modelId="{A6559966-BE5F-41E4-B2F4-80F086EC7D97}" type="parTrans" cxnId="{CD0E5BBF-25E7-424D-AAB8-9AB239E98D90}">
      <dgm:prSet/>
      <dgm:spPr/>
      <dgm:t>
        <a:bodyPr/>
        <a:lstStyle/>
        <a:p>
          <a:endParaRPr lang="en-US" sz="3600"/>
        </a:p>
      </dgm:t>
    </dgm:pt>
    <dgm:pt modelId="{DCC019B7-D308-42BE-904B-6E9EDDC253CA}" type="sibTrans" cxnId="{CD0E5BBF-25E7-424D-AAB8-9AB239E98D90}">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73742" custLinFactNeighborY="-17060">
        <dgm:presLayoutVars>
          <dgm:chMax val="0"/>
          <dgm:bulletEnabled val="1"/>
        </dgm:presLayoutVars>
      </dgm:prSet>
      <dgm:spPr/>
    </dgm:pt>
    <dgm:pt modelId="{60A62D14-5069-41D2-91F1-56A5F562EAB1}" type="pres">
      <dgm:prSet presAssocID="{A4E07937-7CD4-4564-824A-86F1DA40C4EB}" presName="childText" presStyleLbl="revTx" presStyleIdx="0" presStyleCnt="1" custScaleY="126454">
        <dgm:presLayoutVars>
          <dgm:bulletEnabled val="1"/>
        </dgm:presLayoutVars>
      </dgm:prSet>
      <dgm:spPr/>
    </dgm:pt>
  </dgm:ptLst>
  <dgm:cxnLst>
    <dgm:cxn modelId="{A5F8E101-783D-4A7E-AB4B-9A09B384D8AC}" type="presOf" srcId="{1960D5F4-170B-4EC5-B4CC-C44709C534D6}" destId="{60A62D14-5069-41D2-91F1-56A5F562EAB1}" srcOrd="0" destOrd="1" presId="urn:microsoft.com/office/officeart/2005/8/layout/vList2"/>
    <dgm:cxn modelId="{8070160A-737A-49E3-85D1-48F2C22ED444}" type="presOf" srcId="{A4E07937-7CD4-4564-824A-86F1DA40C4EB}" destId="{19917AC8-FF11-428A-9888-4365F5D25428}" srcOrd="0" destOrd="0" presId="urn:microsoft.com/office/officeart/2005/8/layout/vList2"/>
    <dgm:cxn modelId="{EFEE3324-74F0-4A41-A98D-9933CA6C00EF}" srcId="{A4E07937-7CD4-4564-824A-86F1DA40C4EB}" destId="{0F0CC0A9-F4C1-492E-86B2-D84428D27CD5}" srcOrd="4" destOrd="0" parTransId="{A8121E25-2D30-457A-B131-2EB3C7062689}" sibTransId="{3DA64F9E-83E3-48E9-B207-6CB8C7445132}"/>
    <dgm:cxn modelId="{6DA7D02D-AEEE-470F-A5C8-2022F91FBB95}" srcId="{A4E07937-7CD4-4564-824A-86F1DA40C4EB}" destId="{77E1D862-F214-4E3A-AABF-DC590A961EA3}" srcOrd="3" destOrd="0" parTransId="{6E12AA12-A66C-431D-B2B5-1B1B518BD133}" sibTransId="{6AF16D3B-04AA-4A9B-9807-3C0873ACA8DC}"/>
    <dgm:cxn modelId="{B9FC3033-E500-4463-B82D-A9FC286142DA}" type="presOf" srcId="{87DA28A4-0AC2-463B-AA1B-E637E2B34E9B}" destId="{60A62D14-5069-41D2-91F1-56A5F562EAB1}" srcOrd="0" destOrd="0" presId="urn:microsoft.com/office/officeart/2005/8/layout/vList2"/>
    <dgm:cxn modelId="{4BE8F370-3861-45F4-BEA5-B827E9A2E50D}" srcId="{A4E07937-7CD4-4564-824A-86F1DA40C4EB}" destId="{1960D5F4-170B-4EC5-B4CC-C44709C534D6}" srcOrd="1" destOrd="0" parTransId="{12A3165D-88A3-482B-A2D6-8786EA27BFD5}" sibTransId="{D37C949C-83AA-4F5B-B45B-0674995D49A4}"/>
    <dgm:cxn modelId="{8A4EE1AE-5E71-4CCB-825A-B07E3C768829}" type="presOf" srcId="{0F0CC0A9-F4C1-492E-86B2-D84428D27CD5}" destId="{60A62D14-5069-41D2-91F1-56A5F562EAB1}" srcOrd="0" destOrd="4" presId="urn:microsoft.com/office/officeart/2005/8/layout/vList2"/>
    <dgm:cxn modelId="{46C7EDB3-A2FF-4387-BEEF-5B26DAFCECC5}" srcId="{A7466549-B414-4F19-AFC2-E8192B8C6156}" destId="{A4E07937-7CD4-4564-824A-86F1DA40C4EB}" srcOrd="0" destOrd="0" parTransId="{46FA7DE2-0647-4A84-A36E-736DA797F238}" sibTransId="{FDF3E1CE-51A7-4F87-A067-1445528BFDA7}"/>
    <dgm:cxn modelId="{8D098FB4-2158-486E-BE8C-9071228DE637}" type="presOf" srcId="{71CE8801-23A6-458E-8057-A021B4DFC3E0}" destId="{60A62D14-5069-41D2-91F1-56A5F562EAB1}" srcOrd="0" destOrd="2" presId="urn:microsoft.com/office/officeart/2005/8/layout/vList2"/>
    <dgm:cxn modelId="{CD0E5BBF-25E7-424D-AAB8-9AB239E98D90}" srcId="{A4E07937-7CD4-4564-824A-86F1DA40C4EB}" destId="{87DA28A4-0AC2-463B-AA1B-E637E2B34E9B}" srcOrd="0" destOrd="0" parTransId="{A6559966-BE5F-41E4-B2F4-80F086EC7D97}" sibTransId="{DCC019B7-D308-42BE-904B-6E9EDDC253CA}"/>
    <dgm:cxn modelId="{BBA3FDEC-6D8F-4209-B08E-973C63A5A9B8}" type="presOf" srcId="{77E1D862-F214-4E3A-AABF-DC590A961EA3}" destId="{60A62D14-5069-41D2-91F1-56A5F562EAB1}" srcOrd="0" destOrd="3" presId="urn:microsoft.com/office/officeart/2005/8/layout/vList2"/>
    <dgm:cxn modelId="{FA90D8ED-FC12-4395-9EDD-B2CCDA954940}" srcId="{A4E07937-7CD4-4564-824A-86F1DA40C4EB}" destId="{71CE8801-23A6-458E-8057-A021B4DFC3E0}" srcOrd="2" destOrd="0" parTransId="{1CA49D24-DF63-476C-8AA0-A47892C7D79A}" sibTransId="{3EDD7031-C6F7-4028-9098-C007DBD00CC3}"/>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dirty="0">
              <a:latin typeface="Cambria" panose="02040503050406030204" pitchFamily="18" charset="0"/>
              <a:ea typeface="Cambria" panose="02040503050406030204" pitchFamily="18" charset="0"/>
              <a:cs typeface="Times New Roman" panose="02020603050405020304" pitchFamily="18" charset="0"/>
            </a:rPr>
            <a:t>GOAL 2: Open-Source Bidding</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59C9637C-0889-4236-B71D-FF8DAE6C7351}">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8F92A997-AE8F-49EC-8C0D-659438615F01}" type="parTrans" cxnId="{F2812D3B-3C6C-4F3A-B81A-9B3A1BD40F9B}">
      <dgm:prSet/>
      <dgm:spPr/>
      <dgm:t>
        <a:bodyPr/>
        <a:lstStyle/>
        <a:p>
          <a:endParaRPr lang="en-US" sz="3600"/>
        </a:p>
      </dgm:t>
    </dgm:pt>
    <dgm:pt modelId="{62EB5BA7-2FF6-4D20-8F0D-BE7FCF90B745}" type="sibTrans" cxnId="{F2812D3B-3C6C-4F3A-B81A-9B3A1BD40F9B}">
      <dgm:prSet/>
      <dgm:spPr/>
      <dgm:t>
        <a:bodyPr/>
        <a:lstStyle/>
        <a:p>
          <a:endParaRPr lang="en-US" sz="3600"/>
        </a:p>
      </dgm:t>
    </dgm:pt>
    <dgm:pt modelId="{307EB21F-FF3D-4594-B4B8-6B72D77CFB7B}">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Workflow and viewer for externals to have free, unauthenticated access (accessible to the public)</a:t>
          </a:r>
        </a:p>
      </dgm:t>
    </dgm:pt>
    <dgm:pt modelId="{6F66EB65-9468-4690-B82A-B852DA88A1BD}" type="parTrans" cxnId="{32406E97-3B72-4E4E-A400-B4C0AB68D34B}">
      <dgm:prSet/>
      <dgm:spPr/>
      <dgm:t>
        <a:bodyPr/>
        <a:lstStyle/>
        <a:p>
          <a:endParaRPr lang="en-US" sz="3600"/>
        </a:p>
      </dgm:t>
    </dgm:pt>
    <dgm:pt modelId="{2049BB6F-B7C7-4B3A-A63C-4655A0E45E6A}" type="sibTrans" cxnId="{32406E97-3B72-4E4E-A400-B4C0AB68D34B}">
      <dgm:prSet/>
      <dgm:spPr/>
      <dgm:t>
        <a:bodyPr/>
        <a:lstStyle/>
        <a:p>
          <a:endParaRPr lang="en-US" sz="3600"/>
        </a:p>
      </dgm:t>
    </dgm:pt>
    <dgm:pt modelId="{1E2EC392-A1F2-49AC-827F-D179D6A6CE80}">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5FD45592-9823-436A-86E3-DD923B0C1A2D}" type="parTrans" cxnId="{8449B532-12E1-4A54-A20E-22F235EC469B}">
      <dgm:prSet/>
      <dgm:spPr/>
      <dgm:t>
        <a:bodyPr/>
        <a:lstStyle/>
        <a:p>
          <a:endParaRPr lang="en-US" sz="3600"/>
        </a:p>
      </dgm:t>
    </dgm:pt>
    <dgm:pt modelId="{CBB9496C-6569-45C4-B952-EF219A881A47}" type="sibTrans" cxnId="{8449B532-12E1-4A54-A20E-22F235EC469B}">
      <dgm:prSet/>
      <dgm:spPr/>
      <dgm:t>
        <a:bodyPr/>
        <a:lstStyle/>
        <a:p>
          <a:endParaRPr lang="en-US" sz="3600"/>
        </a:p>
      </dgm:t>
    </dgm:pt>
    <dgm:pt modelId="{3309FE44-D117-4CB8-B8CD-15E921E9F665}">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02B88836-A68D-43D5-B78A-B9D41D7113E0}" type="parTrans" cxnId="{3C7A59BA-77E8-4E9E-B212-FE3B1B78F232}">
      <dgm:prSet/>
      <dgm:spPr/>
      <dgm:t>
        <a:bodyPr/>
        <a:lstStyle/>
        <a:p>
          <a:endParaRPr lang="en-US" sz="3600"/>
        </a:p>
      </dgm:t>
    </dgm:pt>
    <dgm:pt modelId="{73AC53A9-B0A7-43DE-AB19-6CB4B01B400B}" type="sibTrans" cxnId="{3C7A59BA-77E8-4E9E-B212-FE3B1B78F232}">
      <dgm:prSet/>
      <dgm:spPr/>
      <dgm:t>
        <a:bodyPr/>
        <a:lstStyle/>
        <a:p>
          <a:endParaRPr lang="en-US" sz="3600"/>
        </a:p>
      </dgm:t>
    </dgm:pt>
    <dgm:pt modelId="{6944DD50-DE6C-4ECC-8726-2ED0DB458BFB}">
      <dgm:prSet custT="1"/>
      <dgm:spPr>
        <a:ln>
          <a:solidFill>
            <a:schemeClr val="accent6"/>
          </a:solidFill>
        </a:ln>
      </dgm:spPr>
      <dgm:t>
        <a:bodyPr/>
        <a:lstStyle/>
        <a:p>
          <a:r>
            <a:rPr lang="en-US" sz="2400" dirty="0"/>
            <a:t>Currently no mechanism to provide the </a:t>
          </a:r>
          <a:r>
            <a:rPr lang="en-US" sz="2400" dirty="0" err="1"/>
            <a:t>iModel</a:t>
          </a:r>
          <a:r>
            <a:rPr lang="en-US" sz="2400" dirty="0"/>
            <a:t> during letting that is free, open source and Open access.</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DDDBE9B2-3C43-44BB-B92D-1B3F269A3BAA}" type="parTrans" cxnId="{74FA764A-6216-4C4B-90E8-EF0E0762CC8E}">
      <dgm:prSet/>
      <dgm:spPr/>
      <dgm:t>
        <a:bodyPr/>
        <a:lstStyle/>
        <a:p>
          <a:endParaRPr lang="en-US" sz="3600"/>
        </a:p>
      </dgm:t>
    </dgm:pt>
    <dgm:pt modelId="{2A4B81B3-88C1-4FBD-BF19-77B3DCF069FD}" type="sibTrans" cxnId="{74FA764A-6216-4C4B-90E8-EF0E0762CC8E}">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56535">
        <dgm:presLayoutVars>
          <dgm:chMax val="0"/>
          <dgm:bulletEnabled val="1"/>
        </dgm:presLayoutVars>
      </dgm:prSet>
      <dgm:spPr/>
    </dgm:pt>
    <dgm:pt modelId="{60A62D14-5069-41D2-91F1-56A5F562EAB1}" type="pres">
      <dgm:prSet presAssocID="{A4E07937-7CD4-4564-824A-86F1DA40C4EB}" presName="childText" presStyleLbl="revTx" presStyleIdx="0" presStyleCnt="1" custScaleY="114982">
        <dgm:presLayoutVars>
          <dgm:bulletEnabled val="1"/>
        </dgm:presLayoutVars>
      </dgm:prSet>
      <dgm:spPr/>
    </dgm:pt>
  </dgm:ptLst>
  <dgm:cxnLst>
    <dgm:cxn modelId="{8070160A-737A-49E3-85D1-48F2C22ED444}" type="presOf" srcId="{A4E07937-7CD4-4564-824A-86F1DA40C4EB}" destId="{19917AC8-FF11-428A-9888-4365F5D25428}" srcOrd="0" destOrd="0" presId="urn:microsoft.com/office/officeart/2005/8/layout/vList2"/>
    <dgm:cxn modelId="{3E611C29-D3C9-4D2C-BE66-7A0B713D9CDA}" type="presOf" srcId="{1E2EC392-A1F2-49AC-827F-D179D6A6CE80}" destId="{60A62D14-5069-41D2-91F1-56A5F562EAB1}" srcOrd="0" destOrd="3" presId="urn:microsoft.com/office/officeart/2005/8/layout/vList2"/>
    <dgm:cxn modelId="{849FE32D-6881-4B10-8F7D-5490D4AE846D}" type="presOf" srcId="{307EB21F-FF3D-4594-B4B8-6B72D77CFB7B}" destId="{60A62D14-5069-41D2-91F1-56A5F562EAB1}" srcOrd="0" destOrd="2" presId="urn:microsoft.com/office/officeart/2005/8/layout/vList2"/>
    <dgm:cxn modelId="{8449B532-12E1-4A54-A20E-22F235EC469B}" srcId="{A4E07937-7CD4-4564-824A-86F1DA40C4EB}" destId="{1E2EC392-A1F2-49AC-827F-D179D6A6CE80}" srcOrd="3" destOrd="0" parTransId="{5FD45592-9823-436A-86E3-DD923B0C1A2D}" sibTransId="{CBB9496C-6569-45C4-B952-EF219A881A47}"/>
    <dgm:cxn modelId="{F2812D3B-3C6C-4F3A-B81A-9B3A1BD40F9B}" srcId="{A4E07937-7CD4-4564-824A-86F1DA40C4EB}" destId="{59C9637C-0889-4236-B71D-FF8DAE6C7351}" srcOrd="1" destOrd="0" parTransId="{8F92A997-AE8F-49EC-8C0D-659438615F01}" sibTransId="{62EB5BA7-2FF6-4D20-8F0D-BE7FCF90B745}"/>
    <dgm:cxn modelId="{FCB5215C-F4B2-4549-801F-D866EC64BE4E}" type="presOf" srcId="{59C9637C-0889-4236-B71D-FF8DAE6C7351}" destId="{60A62D14-5069-41D2-91F1-56A5F562EAB1}" srcOrd="0" destOrd="1" presId="urn:microsoft.com/office/officeart/2005/8/layout/vList2"/>
    <dgm:cxn modelId="{74FA764A-6216-4C4B-90E8-EF0E0762CC8E}" srcId="{A4E07937-7CD4-4564-824A-86F1DA40C4EB}" destId="{6944DD50-DE6C-4ECC-8726-2ED0DB458BFB}" srcOrd="0" destOrd="0" parTransId="{DDDBE9B2-3C43-44BB-B92D-1B3F269A3BAA}" sibTransId="{2A4B81B3-88C1-4FBD-BF19-77B3DCF069FD}"/>
    <dgm:cxn modelId="{32406E97-3B72-4E4E-A400-B4C0AB68D34B}" srcId="{A4E07937-7CD4-4564-824A-86F1DA40C4EB}" destId="{307EB21F-FF3D-4594-B4B8-6B72D77CFB7B}" srcOrd="2" destOrd="0" parTransId="{6F66EB65-9468-4690-B82A-B852DA88A1BD}" sibTransId="{2049BB6F-B7C7-4B3A-A63C-4655A0E45E6A}"/>
    <dgm:cxn modelId="{7D9851A2-0262-4FE5-9BC1-FAE5CDB6C108}" type="presOf" srcId="{3309FE44-D117-4CB8-B8CD-15E921E9F665}" destId="{60A62D14-5069-41D2-91F1-56A5F562EAB1}" srcOrd="0" destOrd="4" presId="urn:microsoft.com/office/officeart/2005/8/layout/vList2"/>
    <dgm:cxn modelId="{9C686FAA-66F6-4803-9F53-BE6B75256727}" type="presOf" srcId="{6944DD50-DE6C-4ECC-8726-2ED0DB458BFB}" destId="{60A62D14-5069-41D2-91F1-56A5F562EAB1}" srcOrd="0" destOrd="0" presId="urn:microsoft.com/office/officeart/2005/8/layout/vList2"/>
    <dgm:cxn modelId="{46C7EDB3-A2FF-4387-BEEF-5B26DAFCECC5}" srcId="{A7466549-B414-4F19-AFC2-E8192B8C6156}" destId="{A4E07937-7CD4-4564-824A-86F1DA40C4EB}" srcOrd="0" destOrd="0" parTransId="{46FA7DE2-0647-4A84-A36E-736DA797F238}" sibTransId="{FDF3E1CE-51A7-4F87-A067-1445528BFDA7}"/>
    <dgm:cxn modelId="{3C7A59BA-77E8-4E9E-B212-FE3B1B78F232}" srcId="{A4E07937-7CD4-4564-824A-86F1DA40C4EB}" destId="{3309FE44-D117-4CB8-B8CD-15E921E9F665}" srcOrd="4" destOrd="0" parTransId="{02B88836-A68D-43D5-B78A-B9D41D7113E0}" sibTransId="{73AC53A9-B0A7-43DE-AB19-6CB4B01B400B}"/>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A4E07937-7CD4-4564-824A-86F1DA40C4EB}">
      <dgm:prSet phldrT="[Text]" custT="1"/>
      <dgm:spPr/>
      <dgm:t>
        <a:bodyPr/>
        <a:lstStyle/>
        <a:p>
          <a:pPr>
            <a:buNone/>
          </a:pPr>
          <a:r>
            <a:rPr lang="en-US" sz="2800" dirty="0">
              <a:latin typeface="Cambria" panose="02040503050406030204" pitchFamily="18" charset="0"/>
              <a:ea typeface="Cambria" panose="02040503050406030204" pitchFamily="18" charset="0"/>
              <a:cs typeface="Times New Roman" panose="02020603050405020304" pitchFamily="18" charset="0"/>
            </a:rPr>
            <a:t>GOAL 3: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for Construction Inspection</a:t>
          </a:r>
          <a:endParaRPr lang="en-US" sz="2800" dirty="0"/>
        </a:p>
      </dgm:t>
    </dgm:pt>
    <dgm:pt modelId="{46FA7DE2-0647-4A84-A36E-736DA797F238}" type="parTrans" cxnId="{46C7EDB3-A2FF-4387-BEEF-5B26DAFCECC5}">
      <dgm:prSet/>
      <dgm:spPr/>
      <dgm:t>
        <a:bodyPr/>
        <a:lstStyle/>
        <a:p>
          <a:endParaRPr lang="en-US" sz="3600"/>
        </a:p>
      </dgm:t>
    </dgm:pt>
    <dgm:pt modelId="{FDF3E1CE-51A7-4F87-A067-1445528BFDA7}" type="sibTrans" cxnId="{46C7EDB3-A2FF-4387-BEEF-5B26DAFCECC5}">
      <dgm:prSet/>
      <dgm:spPr/>
      <dgm:t>
        <a:bodyPr/>
        <a:lstStyle/>
        <a:p>
          <a:endParaRPr lang="en-US" sz="3600"/>
        </a:p>
      </dgm:t>
    </dgm:pt>
    <dgm:pt modelId="{D9B05C69-D3E3-4B5A-B00B-79556A25FFE3}">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dgm:t>
    </dgm:pt>
    <dgm:pt modelId="{45C3AB1C-8A4F-47A5-83C2-7DE98A0A316E}" type="parTrans" cxnId="{16295279-30BB-4559-A7E6-AFD58AEC5F6B}">
      <dgm:prSet/>
      <dgm:spPr/>
      <dgm:t>
        <a:bodyPr/>
        <a:lstStyle/>
        <a:p>
          <a:endParaRPr lang="en-US" sz="3600"/>
        </a:p>
      </dgm:t>
    </dgm:pt>
    <dgm:pt modelId="{C56D6948-AE17-42CA-BE09-4CF54C2AC2F1}" type="sibTrans" cxnId="{16295279-30BB-4559-A7E6-AFD58AEC5F6B}">
      <dgm:prSet/>
      <dgm:spPr/>
      <dgm:t>
        <a:bodyPr/>
        <a:lstStyle/>
        <a:p>
          <a:endParaRPr lang="en-US" sz="3600"/>
        </a:p>
      </dgm:t>
    </dgm:pt>
    <dgm:pt modelId="{D78988F7-3D13-4B99-B86C-E341D0BE2CF8}">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dgm:t>
    </dgm:pt>
    <dgm:pt modelId="{7964E732-A5ED-4EF5-89A8-16062426D813}" type="parTrans" cxnId="{2C8CC875-94A9-4087-86ED-B0F8B4B7EA78}">
      <dgm:prSet/>
      <dgm:spPr/>
      <dgm:t>
        <a:bodyPr/>
        <a:lstStyle/>
        <a:p>
          <a:endParaRPr lang="en-US" sz="3600"/>
        </a:p>
      </dgm:t>
    </dgm:pt>
    <dgm:pt modelId="{5476EFC4-97BD-4A55-9AD7-B44CA32AFDCA}" type="sibTrans" cxnId="{2C8CC875-94A9-4087-86ED-B0F8B4B7EA78}">
      <dgm:prSet/>
      <dgm:spPr/>
      <dgm:t>
        <a:bodyPr/>
        <a:lstStyle/>
        <a:p>
          <a:endParaRPr lang="en-US" sz="3600"/>
        </a:p>
      </dgm:t>
    </dgm:pt>
    <dgm:pt modelId="{67F45318-317D-4C1C-A02B-B3034CADACF0}">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gm:t>
    </dgm:pt>
    <dgm:pt modelId="{D0E83794-109E-4347-9BFD-F2A739F4AB8D}" type="parTrans" cxnId="{2B020356-9990-4D81-971C-2C4EAAC41211}">
      <dgm:prSet/>
      <dgm:spPr/>
      <dgm:t>
        <a:bodyPr/>
        <a:lstStyle/>
        <a:p>
          <a:endParaRPr lang="en-US" sz="3600"/>
        </a:p>
      </dgm:t>
    </dgm:pt>
    <dgm:pt modelId="{7EC9FCD0-589B-44C7-A600-EE077D7C717D}" type="sibTrans" cxnId="{2B020356-9990-4D81-971C-2C4EAAC41211}">
      <dgm:prSet/>
      <dgm:spPr/>
      <dgm:t>
        <a:bodyPr/>
        <a:lstStyle/>
        <a:p>
          <a:endParaRPr lang="en-US" sz="3600"/>
        </a:p>
      </dgm:t>
    </dgm:pt>
    <dgm:pt modelId="{EE47D9E3-37B7-4D4E-819E-76092CF8DB97}">
      <dgm:prSet custT="1"/>
      <dgm:spPr>
        <a:ln>
          <a:solidFill>
            <a:schemeClr val="accent6"/>
          </a:solidFill>
        </a:ln>
      </dgm:spPr>
      <dgm:t>
        <a:bodyPr/>
        <a:lstStyle/>
        <a:p>
          <a:r>
            <a:rPr lang="en-US" sz="2400" dirty="0"/>
            <a:t>Currently ODOT still utilizes contractor provided models for construction inspection.</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B081A066-9FD4-4093-921A-5359C3BB2FA4}" type="parTrans" cxnId="{6373D582-F4CD-4C95-B064-F3030DB29C7B}">
      <dgm:prSet/>
      <dgm:spPr/>
      <dgm:t>
        <a:bodyPr/>
        <a:lstStyle/>
        <a:p>
          <a:endParaRPr lang="en-US" sz="3600"/>
        </a:p>
      </dgm:t>
    </dgm:pt>
    <dgm:pt modelId="{E63DDE2D-2943-48F7-96CF-72EDF19BC9F9}" type="sibTrans" cxnId="{6373D582-F4CD-4C95-B064-F3030DB29C7B}">
      <dgm:prSet/>
      <dgm:spPr/>
      <dgm:t>
        <a:bodyPr/>
        <a:lstStyle/>
        <a:p>
          <a:endParaRPr lang="en-US" sz="3600"/>
        </a:p>
      </dgm:t>
    </dgm:pt>
    <dgm:pt modelId="{1DDDA3D6-8F1A-49A2-A617-B60EF8AA43CF}">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Have ODOT process of quality attribute inspection requirements and validation results interface through the 3D model</a:t>
          </a:r>
        </a:p>
      </dgm:t>
    </dgm:pt>
    <dgm:pt modelId="{94365B02-86FB-487F-BDFD-E012E6F2998A}" type="parTrans" cxnId="{DFAD96B2-51B2-4B4C-9DC5-0657034C8AA1}">
      <dgm:prSet/>
      <dgm:spPr/>
      <dgm:t>
        <a:bodyPr/>
        <a:lstStyle/>
        <a:p>
          <a:endParaRPr lang="en-US" sz="3600"/>
        </a:p>
      </dgm:t>
    </dgm:pt>
    <dgm:pt modelId="{B1510ED3-1B1C-4270-8817-84D3610CA332}" type="sibTrans" cxnId="{DFAD96B2-51B2-4B4C-9DC5-0657034C8AA1}">
      <dgm:prSet/>
      <dgm:spPr/>
      <dgm:t>
        <a:bodyPr/>
        <a:lstStyle/>
        <a:p>
          <a:endParaRPr lang="en-US" sz="3600"/>
        </a:p>
      </dgm:t>
    </dgm:pt>
    <dgm:pt modelId="{28D3EEDB-BC78-45D3-AAD4-4A002B24C217}" type="pres">
      <dgm:prSet presAssocID="{A7466549-B414-4F19-AFC2-E8192B8C6156}" presName="linear" presStyleCnt="0">
        <dgm:presLayoutVars>
          <dgm:animLvl val="lvl"/>
          <dgm:resizeHandles val="exact"/>
        </dgm:presLayoutVars>
      </dgm:prSet>
      <dgm:spPr/>
    </dgm:pt>
    <dgm:pt modelId="{19917AC8-FF11-428A-9888-4365F5D25428}" type="pres">
      <dgm:prSet presAssocID="{A4E07937-7CD4-4564-824A-86F1DA40C4EB}" presName="parentText" presStyleLbl="node1" presStyleIdx="0" presStyleCnt="1" custScaleY="55227" custLinFactY="-300000" custLinFactNeighborX="-35107" custLinFactNeighborY="-308635">
        <dgm:presLayoutVars>
          <dgm:chMax val="0"/>
          <dgm:bulletEnabled val="1"/>
        </dgm:presLayoutVars>
      </dgm:prSet>
      <dgm:spPr/>
    </dgm:pt>
    <dgm:pt modelId="{60A62D14-5069-41D2-91F1-56A5F562EAB1}" type="pres">
      <dgm:prSet presAssocID="{A4E07937-7CD4-4564-824A-86F1DA40C4EB}" presName="childText" presStyleLbl="revTx" presStyleIdx="0" presStyleCnt="1" custScaleY="119438">
        <dgm:presLayoutVars>
          <dgm:bulletEnabled val="1"/>
        </dgm:presLayoutVars>
      </dgm:prSet>
      <dgm:spPr/>
    </dgm:pt>
  </dgm:ptLst>
  <dgm:cxnLst>
    <dgm:cxn modelId="{8070160A-737A-49E3-85D1-48F2C22ED444}" type="presOf" srcId="{A4E07937-7CD4-4564-824A-86F1DA40C4EB}" destId="{19917AC8-FF11-428A-9888-4365F5D25428}" srcOrd="0" destOrd="0" presId="urn:microsoft.com/office/officeart/2005/8/layout/vList2"/>
    <dgm:cxn modelId="{2C8CC875-94A9-4087-86ED-B0F8B4B7EA78}" srcId="{A4E07937-7CD4-4564-824A-86F1DA40C4EB}" destId="{D78988F7-3D13-4B99-B86C-E341D0BE2CF8}" srcOrd="2" destOrd="0" parTransId="{7964E732-A5ED-4EF5-89A8-16062426D813}" sibTransId="{5476EFC4-97BD-4A55-9AD7-B44CA32AFDCA}"/>
    <dgm:cxn modelId="{2B020356-9990-4D81-971C-2C4EAAC41211}" srcId="{A4E07937-7CD4-4564-824A-86F1DA40C4EB}" destId="{67F45318-317D-4C1C-A02B-B3034CADACF0}" srcOrd="3" destOrd="0" parTransId="{D0E83794-109E-4347-9BFD-F2A739F4AB8D}" sibTransId="{7EC9FCD0-589B-44C7-A600-EE077D7C717D}"/>
    <dgm:cxn modelId="{16295279-30BB-4559-A7E6-AFD58AEC5F6B}" srcId="{A4E07937-7CD4-4564-824A-86F1DA40C4EB}" destId="{D9B05C69-D3E3-4B5A-B00B-79556A25FFE3}" srcOrd="1" destOrd="0" parTransId="{45C3AB1C-8A4F-47A5-83C2-7DE98A0A316E}" sibTransId="{C56D6948-AE17-42CA-BE09-4CF54C2AC2F1}"/>
    <dgm:cxn modelId="{6373D582-F4CD-4C95-B064-F3030DB29C7B}" srcId="{A4E07937-7CD4-4564-824A-86F1DA40C4EB}" destId="{EE47D9E3-37B7-4D4E-819E-76092CF8DB97}" srcOrd="0" destOrd="0" parTransId="{B081A066-9FD4-4093-921A-5359C3BB2FA4}" sibTransId="{E63DDE2D-2943-48F7-96CF-72EDF19BC9F9}"/>
    <dgm:cxn modelId="{9D36378A-992E-4519-A23F-3F6E8A6814CB}" type="presOf" srcId="{1DDDA3D6-8F1A-49A2-A617-B60EF8AA43CF}" destId="{60A62D14-5069-41D2-91F1-56A5F562EAB1}" srcOrd="0" destOrd="4" presId="urn:microsoft.com/office/officeart/2005/8/layout/vList2"/>
    <dgm:cxn modelId="{3353D499-E6C2-45A0-AD3F-F9A22662E0F2}" type="presOf" srcId="{67F45318-317D-4C1C-A02B-B3034CADACF0}" destId="{60A62D14-5069-41D2-91F1-56A5F562EAB1}" srcOrd="0" destOrd="3" presId="urn:microsoft.com/office/officeart/2005/8/layout/vList2"/>
    <dgm:cxn modelId="{DFAD96B2-51B2-4B4C-9DC5-0657034C8AA1}" srcId="{A4E07937-7CD4-4564-824A-86F1DA40C4EB}" destId="{1DDDA3D6-8F1A-49A2-A617-B60EF8AA43CF}" srcOrd="4" destOrd="0" parTransId="{94365B02-86FB-487F-BDFD-E012E6F2998A}" sibTransId="{B1510ED3-1B1C-4270-8817-84D3610CA332}"/>
    <dgm:cxn modelId="{46C7EDB3-A2FF-4387-BEEF-5B26DAFCECC5}" srcId="{A7466549-B414-4F19-AFC2-E8192B8C6156}" destId="{A4E07937-7CD4-4564-824A-86F1DA40C4EB}" srcOrd="0" destOrd="0" parTransId="{46FA7DE2-0647-4A84-A36E-736DA797F238}" sibTransId="{FDF3E1CE-51A7-4F87-A067-1445528BFDA7}"/>
    <dgm:cxn modelId="{97807AB7-87BB-4639-A283-7AC0F029F324}" type="presOf" srcId="{D78988F7-3D13-4B99-B86C-E341D0BE2CF8}" destId="{60A62D14-5069-41D2-91F1-56A5F562EAB1}" srcOrd="0" destOrd="2" presId="urn:microsoft.com/office/officeart/2005/8/layout/vList2"/>
    <dgm:cxn modelId="{4E71A0BF-0646-4497-A759-8A690BCA1CAA}" type="presOf" srcId="{D9B05C69-D3E3-4B5A-B00B-79556A25FFE3}" destId="{60A62D14-5069-41D2-91F1-56A5F562EAB1}" srcOrd="0" destOrd="1" presId="urn:microsoft.com/office/officeart/2005/8/layout/vList2"/>
    <dgm:cxn modelId="{0A66A6E7-4F21-48AE-9268-B85C524FDA5A}" type="presOf" srcId="{EE47D9E3-37B7-4D4E-819E-76092CF8DB97}" destId="{60A62D14-5069-41D2-91F1-56A5F562EAB1}" srcOrd="0" destOrd="0" presId="urn:microsoft.com/office/officeart/2005/8/layout/vList2"/>
    <dgm:cxn modelId="{41EBDAF5-AE54-4BE8-8751-EF649428712B}" type="presOf" srcId="{A7466549-B414-4F19-AFC2-E8192B8C6156}" destId="{28D3EEDB-BC78-45D3-AAD4-4A002B24C217}" srcOrd="0" destOrd="0" presId="urn:microsoft.com/office/officeart/2005/8/layout/vList2"/>
    <dgm:cxn modelId="{6A811B41-05D9-45ED-A5CB-476EEBD134A0}" type="presParOf" srcId="{28D3EEDB-BC78-45D3-AAD4-4A002B24C217}" destId="{19917AC8-FF11-428A-9888-4365F5D25428}" srcOrd="0" destOrd="0" presId="urn:microsoft.com/office/officeart/2005/8/layout/vList2"/>
    <dgm:cxn modelId="{1F06756C-A744-4A23-845D-1EA03BEC03E1}" type="presParOf" srcId="{28D3EEDB-BC78-45D3-AAD4-4A002B24C217}" destId="{60A62D14-5069-41D2-91F1-56A5F562EAB1}" srcOrd="1"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A7466549-B414-4F19-AFC2-E8192B8C6156}" type="doc">
      <dgm:prSet loTypeId="urn:microsoft.com/office/officeart/2005/8/layout/vList2" loCatId="list" qsTypeId="urn:microsoft.com/office/officeart/2005/8/quickstyle/simple1" qsCatId="simple" csTypeId="urn:microsoft.com/office/officeart/2005/8/colors/accent6_4" csCatId="accent6" phldr="1"/>
      <dgm:spPr/>
      <dgm:t>
        <a:bodyPr/>
        <a:lstStyle/>
        <a:p>
          <a:endParaRPr lang="en-US"/>
        </a:p>
      </dgm:t>
    </dgm:pt>
    <dgm:pt modelId="{D9B05C69-D3E3-4B5A-B00B-79556A25FFE3}">
      <dgm:prSet custT="1"/>
      <dgm:spPr>
        <a:ln>
          <a:solidFill>
            <a:schemeClr val="accent6"/>
          </a:solidFill>
        </a:ln>
      </dgm:spPr>
      <dgm:t>
        <a:bodyPr/>
        <a:lstStyle/>
        <a:p>
          <a:pPr>
            <a:buFont typeface="Arial" panose="020B0604020202020204" pitchFamily="34" charset="0"/>
            <a:buChar char="•"/>
          </a:pPr>
          <a:r>
            <a:rPr lang="en-US" sz="2800" dirty="0">
              <a:latin typeface="Cambria" panose="02040503050406030204" pitchFamily="18" charset="0"/>
              <a:ea typeface="Cambria" panose="02040503050406030204" pitchFamily="18" charset="0"/>
              <a:cs typeface="Times New Roman" panose="02020603050405020304" pitchFamily="18" charset="0"/>
            </a:rPr>
            <a:t>GOAL 4: </a:t>
          </a:r>
          <a:r>
            <a:rPr lang="en-US" sz="2800" dirty="0" err="1">
              <a:latin typeface="Cambria" panose="02040503050406030204" pitchFamily="18" charset="0"/>
              <a:ea typeface="Cambria" panose="02040503050406030204" pitchFamily="18" charset="0"/>
              <a:cs typeface="Times New Roman" panose="02020603050405020304" pitchFamily="18" charset="0"/>
            </a:rPr>
            <a:t>iModel</a:t>
          </a:r>
          <a:r>
            <a:rPr lang="en-US" sz="2800" dirty="0">
              <a:latin typeface="Cambria" panose="02040503050406030204" pitchFamily="18" charset="0"/>
              <a:ea typeface="Cambria" panose="02040503050406030204" pitchFamily="18" charset="0"/>
              <a:cs typeface="Times New Roman" panose="02020603050405020304" pitchFamily="18" charset="0"/>
            </a:rPr>
            <a:t> for Construction Consumption</a:t>
          </a:r>
        </a:p>
      </dgm:t>
    </dgm:pt>
    <dgm:pt modelId="{45C3AB1C-8A4F-47A5-83C2-7DE98A0A316E}" type="parTrans" cxnId="{16295279-30BB-4559-A7E6-AFD58AEC5F6B}">
      <dgm:prSet/>
      <dgm:spPr/>
      <dgm:t>
        <a:bodyPr/>
        <a:lstStyle/>
        <a:p>
          <a:endParaRPr lang="en-US" sz="3200"/>
        </a:p>
      </dgm:t>
    </dgm:pt>
    <dgm:pt modelId="{C56D6948-AE17-42CA-BE09-4CF54C2AC2F1}" type="sibTrans" cxnId="{16295279-30BB-4559-A7E6-AFD58AEC5F6B}">
      <dgm:prSet/>
      <dgm:spPr/>
      <dgm:t>
        <a:bodyPr/>
        <a:lstStyle/>
        <a:p>
          <a:endParaRPr lang="en-US" sz="3200"/>
        </a:p>
      </dgm:t>
    </dgm:pt>
    <dgm:pt modelId="{80BA3749-94A7-488E-899B-9EDE4062F499}">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Invite stakeholders to test equipment in sandbox.</a:t>
          </a:r>
        </a:p>
      </dgm:t>
    </dgm:pt>
    <dgm:pt modelId="{DF9B9ADE-FC72-466D-8F20-C92CF8ACEE98}" type="parTrans" cxnId="{EAB14C3D-AACC-4DF3-B6B6-3B6C583FADD1}">
      <dgm:prSet/>
      <dgm:spPr/>
      <dgm:t>
        <a:bodyPr/>
        <a:lstStyle/>
        <a:p>
          <a:endParaRPr lang="en-US" sz="3200"/>
        </a:p>
      </dgm:t>
    </dgm:pt>
    <dgm:pt modelId="{99732849-B226-4EB0-B01A-F020BB427BEF}" type="sibTrans" cxnId="{EAB14C3D-AACC-4DF3-B6B6-3B6C583FADD1}">
      <dgm:prSet/>
      <dgm:spPr/>
      <dgm:t>
        <a:bodyPr/>
        <a:lstStyle/>
        <a:p>
          <a:endParaRPr lang="en-US" sz="3200"/>
        </a:p>
      </dgm:t>
    </dgm:pt>
    <dgm:pt modelId="{1185DAC3-8AF5-404F-9B9D-2363459A24A5}">
      <dgm:prSet custT="1"/>
      <dgm:spPr>
        <a:ln>
          <a:solidFill>
            <a:schemeClr val="accent6"/>
          </a:solidFill>
        </a:ln>
      </dgm:spPr>
      <dgm:t>
        <a:bodyPr/>
        <a:lstStyle/>
        <a:p>
          <a:pPr>
            <a:buFont typeface="Arial" panose="020B0604020202020204" pitchFamily="34" charset="0"/>
            <a:buChar char="•"/>
          </a:pPr>
          <a:r>
            <a:rPr lang="en-US" sz="2400">
              <a:latin typeface="Cambria" panose="02040503050406030204" pitchFamily="18" charset="0"/>
              <a:ea typeface="Cambria" panose="02040503050406030204" pitchFamily="18" charset="0"/>
              <a:cs typeface="Times New Roman" panose="02020603050405020304" pitchFamily="18" charset="0"/>
            </a:rPr>
            <a:t>Create workflow for iModel consumption and contracting. </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8F3C67CE-7380-4B08-A546-376F40E67E2C}" type="parTrans" cxnId="{F572D36F-6058-4678-8D91-D4D082776C46}">
      <dgm:prSet/>
      <dgm:spPr/>
      <dgm:t>
        <a:bodyPr/>
        <a:lstStyle/>
        <a:p>
          <a:endParaRPr lang="en-US" sz="3200"/>
        </a:p>
      </dgm:t>
    </dgm:pt>
    <dgm:pt modelId="{CBF3524E-7EBF-43EF-AE42-DAEB3E931C8E}" type="sibTrans" cxnId="{F572D36F-6058-4678-8D91-D4D082776C46}">
      <dgm:prSet/>
      <dgm:spPr/>
      <dgm:t>
        <a:bodyPr/>
        <a:lstStyle/>
        <a:p>
          <a:endParaRPr lang="en-US" sz="3200"/>
        </a:p>
      </dgm:t>
    </dgm:pt>
    <dgm:pt modelId="{B5459442-9BA6-41E5-BCF5-6CF1A459AF79}">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Provide training.</a:t>
          </a:r>
        </a:p>
      </dgm:t>
    </dgm:pt>
    <dgm:pt modelId="{3CA83CED-3BFE-46AD-B749-D8FCEBC158F5}" type="parTrans" cxnId="{C4ED3EF7-123C-468E-8A50-73899520771F}">
      <dgm:prSet/>
      <dgm:spPr/>
      <dgm:t>
        <a:bodyPr/>
        <a:lstStyle/>
        <a:p>
          <a:endParaRPr lang="en-US" sz="3200"/>
        </a:p>
      </dgm:t>
    </dgm:pt>
    <dgm:pt modelId="{9509AF00-0295-4230-BA04-4885082CB5A8}" type="sibTrans" cxnId="{C4ED3EF7-123C-468E-8A50-73899520771F}">
      <dgm:prSet/>
      <dgm:spPr/>
      <dgm:t>
        <a:bodyPr/>
        <a:lstStyle/>
        <a:p>
          <a:endParaRPr lang="en-US" sz="3200"/>
        </a:p>
      </dgm:t>
    </dgm:pt>
    <dgm:pt modelId="{7DC7FA56-B498-4A65-836C-4D809B27A7BC}">
      <dgm:prSet custT="1"/>
      <dgm:spPr>
        <a:ln>
          <a:solidFill>
            <a:schemeClr val="accent6"/>
          </a:solidFill>
        </a:ln>
      </dgm:spPr>
      <dgm:t>
        <a:bodyPr/>
        <a:lstStyle/>
        <a:p>
          <a:r>
            <a:rPr lang="en-US" sz="2400" dirty="0"/>
            <a:t>Currently contractor creates their own 3d model from 2d plans</a:t>
          </a:r>
          <a:endParaRPr lang="en-US" sz="2400" dirty="0">
            <a:latin typeface="Cambria" panose="02040503050406030204" pitchFamily="18" charset="0"/>
            <a:ea typeface="Cambria" panose="02040503050406030204" pitchFamily="18" charset="0"/>
            <a:cs typeface="Times New Roman" panose="02020603050405020304" pitchFamily="18" charset="0"/>
          </a:endParaRPr>
        </a:p>
      </dgm:t>
    </dgm:pt>
    <dgm:pt modelId="{B6B49944-D561-4688-A034-57CCF49DCFF2}" type="parTrans" cxnId="{D378771B-328F-4422-90F8-AF0ADC4FD2BC}">
      <dgm:prSet/>
      <dgm:spPr/>
      <dgm:t>
        <a:bodyPr/>
        <a:lstStyle/>
        <a:p>
          <a:endParaRPr lang="en-US" sz="3200"/>
        </a:p>
      </dgm:t>
    </dgm:pt>
    <dgm:pt modelId="{0C30865C-C943-4BBE-A107-7F010DBB1C99}" type="sibTrans" cxnId="{D378771B-328F-4422-90F8-AF0ADC4FD2BC}">
      <dgm:prSet/>
      <dgm:spPr/>
      <dgm:t>
        <a:bodyPr/>
        <a:lstStyle/>
        <a:p>
          <a:endParaRPr lang="en-US" sz="3200"/>
        </a:p>
      </dgm:t>
    </dgm:pt>
    <dgm:pt modelId="{28E686C5-D8FD-463D-A90B-C47765CF6D3F}">
      <dgm:prSet custT="1"/>
      <dgm:spPr/>
      <dgm:t>
        <a:bodyPr/>
        <a:lstStyle/>
        <a:p>
          <a:pPr>
            <a:buFont typeface="Arial" panose="020B0604020202020204" pitchFamily="34" charset="0"/>
            <a:buChar char="•"/>
          </a:pPr>
          <a:r>
            <a:rPr lang="en-US" sz="2400"/>
            <a:t>Issues with model fidelity and “trust” in the models.</a:t>
          </a:r>
          <a:endParaRPr lang="en-US" sz="2400" dirty="0"/>
        </a:p>
      </dgm:t>
    </dgm:pt>
    <dgm:pt modelId="{C464AE40-C05E-4DB4-8A3E-E840E55E7AB0}" type="parTrans" cxnId="{1DF0D83F-CAC9-4593-AB33-70AC41F8668F}">
      <dgm:prSet/>
      <dgm:spPr/>
      <dgm:t>
        <a:bodyPr/>
        <a:lstStyle/>
        <a:p>
          <a:endParaRPr lang="en-US" sz="3200"/>
        </a:p>
      </dgm:t>
    </dgm:pt>
    <dgm:pt modelId="{8402FE0D-E66C-493C-8620-78F069E1F02F}" type="sibTrans" cxnId="{1DF0D83F-CAC9-4593-AB33-70AC41F8668F}">
      <dgm:prSet/>
      <dgm:spPr/>
      <dgm:t>
        <a:bodyPr/>
        <a:lstStyle/>
        <a:p>
          <a:endParaRPr lang="en-US" sz="3200"/>
        </a:p>
      </dgm:t>
    </dgm:pt>
    <dgm:pt modelId="{849B66B9-B8A0-423F-A8D9-5CED84953A24}">
      <dgm:prSet custT="1"/>
      <dgm:spPr/>
      <dgm:t>
        <a:bodyPr/>
        <a:lstStyle/>
        <a:p>
          <a:pPr>
            <a:buFont typeface="Arial" panose="020B0604020202020204" pitchFamily="34" charset="0"/>
            <a:buChar char="•"/>
          </a:pPr>
          <a:r>
            <a:rPr lang="en-US" sz="2400" dirty="0"/>
            <a:t>Lack of interoperability between applications and equipment.</a:t>
          </a:r>
        </a:p>
      </dgm:t>
    </dgm:pt>
    <dgm:pt modelId="{80B8DB08-0E09-4D19-95B8-EBEA1B87A406}" type="parTrans" cxnId="{DFCD0783-6B26-46EC-8421-9F6369696136}">
      <dgm:prSet/>
      <dgm:spPr/>
      <dgm:t>
        <a:bodyPr/>
        <a:lstStyle/>
        <a:p>
          <a:endParaRPr lang="en-US" sz="3200"/>
        </a:p>
      </dgm:t>
    </dgm:pt>
    <dgm:pt modelId="{02E18904-9D29-4E94-8747-CA30F70B0B21}" type="sibTrans" cxnId="{DFCD0783-6B26-46EC-8421-9F6369696136}">
      <dgm:prSet/>
      <dgm:spPr/>
      <dgm:t>
        <a:bodyPr/>
        <a:lstStyle/>
        <a:p>
          <a:endParaRPr lang="en-US" sz="3200"/>
        </a:p>
      </dgm:t>
    </dgm:pt>
    <dgm:pt modelId="{B1D8D0B8-C6BB-4AE5-BC4F-73F7152389AC}">
      <dgm:prSet custT="1"/>
      <dgm:spPr/>
      <dgm:t>
        <a:bodyPr/>
        <a:lstStyle/>
        <a:p>
          <a:pPr>
            <a:buFont typeface="Arial" panose="020B0604020202020204" pitchFamily="34" charset="0"/>
            <a:buChar char="•"/>
          </a:pPr>
          <a:r>
            <a:rPr lang="en-US" sz="2400" dirty="0"/>
            <a:t>Gaps in skillsets and comfortability</a:t>
          </a:r>
        </a:p>
      </dgm:t>
    </dgm:pt>
    <dgm:pt modelId="{04AE704A-C0ED-4438-A687-CD156B8438BA}" type="parTrans" cxnId="{F655A51F-FFF6-448F-B470-69B806814420}">
      <dgm:prSet/>
      <dgm:spPr/>
      <dgm:t>
        <a:bodyPr/>
        <a:lstStyle/>
        <a:p>
          <a:endParaRPr lang="en-US" sz="3200"/>
        </a:p>
      </dgm:t>
    </dgm:pt>
    <dgm:pt modelId="{FD5613C0-A5A8-4530-A08E-F4D6123E0644}" type="sibTrans" cxnId="{F655A51F-FFF6-448F-B470-69B806814420}">
      <dgm:prSet/>
      <dgm:spPr/>
      <dgm:t>
        <a:bodyPr/>
        <a:lstStyle/>
        <a:p>
          <a:endParaRPr lang="en-US" sz="3200"/>
        </a:p>
      </dgm:t>
    </dgm:pt>
    <dgm:pt modelId="{12975D38-42A7-41F8-9366-2D5F7E170301}">
      <dgm:prSet custT="1"/>
      <dgm:spPr>
        <a:ln>
          <a:solidFill>
            <a:schemeClr val="accent6"/>
          </a:solidFill>
        </a:ln>
      </dgm:spPr>
      <dgm:t>
        <a:bodyPr/>
        <a:lstStyle/>
        <a:p>
          <a:pPr>
            <a:buFont typeface="Arial" panose="020B0604020202020204" pitchFamily="34" charset="0"/>
            <a:buChar char="•"/>
          </a:pPr>
          <a:r>
            <a:rPr lang="en-US" sz="2400" dirty="0">
              <a:latin typeface="Cambria" panose="02040503050406030204" pitchFamily="18" charset="0"/>
              <a:ea typeface="Cambria" panose="02040503050406030204" pitchFamily="18" charset="0"/>
              <a:cs typeface="Times New Roman" panose="02020603050405020304" pitchFamily="18" charset="0"/>
            </a:rPr>
            <a:t>Demonstrate how </a:t>
          </a:r>
          <a:r>
            <a:rPr lang="en-US" sz="2400" dirty="0" err="1">
              <a:latin typeface="Cambria" panose="02040503050406030204" pitchFamily="18" charset="0"/>
              <a:ea typeface="Cambria" panose="02040503050406030204" pitchFamily="18" charset="0"/>
              <a:cs typeface="Times New Roman" panose="02020603050405020304" pitchFamily="18" charset="0"/>
            </a:rPr>
            <a:t>iModel</a:t>
          </a:r>
          <a:r>
            <a:rPr lang="en-US" sz="2400" dirty="0">
              <a:latin typeface="Cambria" panose="02040503050406030204" pitchFamily="18" charset="0"/>
              <a:ea typeface="Cambria" panose="02040503050406030204" pitchFamily="18" charset="0"/>
              <a:cs typeface="Times New Roman" panose="02020603050405020304" pitchFamily="18" charset="0"/>
            </a:rPr>
            <a:t> can alleviate some hurdles, document benefits, and make recommendations for the industry to accelerate adoption.</a:t>
          </a:r>
        </a:p>
      </dgm:t>
    </dgm:pt>
    <dgm:pt modelId="{79B65C59-75D4-464A-9096-D5C0754FC677}" type="parTrans" cxnId="{D1A4329C-66EF-407A-85EC-89193A8BF52D}">
      <dgm:prSet/>
      <dgm:spPr/>
      <dgm:t>
        <a:bodyPr/>
        <a:lstStyle/>
        <a:p>
          <a:endParaRPr lang="en-US" sz="3200"/>
        </a:p>
      </dgm:t>
    </dgm:pt>
    <dgm:pt modelId="{9A4B0878-7F16-41C6-B13F-F916D41EBAE4}" type="sibTrans" cxnId="{D1A4329C-66EF-407A-85EC-89193A8BF52D}">
      <dgm:prSet/>
      <dgm:spPr/>
      <dgm:t>
        <a:bodyPr/>
        <a:lstStyle/>
        <a:p>
          <a:endParaRPr lang="en-US" sz="3200"/>
        </a:p>
      </dgm:t>
    </dgm:pt>
    <dgm:pt modelId="{28D3EEDB-BC78-45D3-AAD4-4A002B24C217}" type="pres">
      <dgm:prSet presAssocID="{A7466549-B414-4F19-AFC2-E8192B8C6156}" presName="linear" presStyleCnt="0">
        <dgm:presLayoutVars>
          <dgm:animLvl val="lvl"/>
          <dgm:resizeHandles val="exact"/>
        </dgm:presLayoutVars>
      </dgm:prSet>
      <dgm:spPr/>
    </dgm:pt>
    <dgm:pt modelId="{199772F6-284D-4F54-BC2B-2B6574D74F33}" type="pres">
      <dgm:prSet presAssocID="{D9B05C69-D3E3-4B5A-B00B-79556A25FFE3}" presName="parentText" presStyleLbl="node1" presStyleIdx="0" presStyleCnt="1" custLinFactNeighborX="220" custLinFactNeighborY="-7084">
        <dgm:presLayoutVars>
          <dgm:chMax val="0"/>
          <dgm:bulletEnabled val="1"/>
        </dgm:presLayoutVars>
      </dgm:prSet>
      <dgm:spPr/>
    </dgm:pt>
    <dgm:pt modelId="{F47C82D1-B0FA-4A65-8795-77E21F7A397E}" type="pres">
      <dgm:prSet presAssocID="{D9B05C69-D3E3-4B5A-B00B-79556A25FFE3}" presName="childText" presStyleLbl="revTx" presStyleIdx="0" presStyleCnt="1">
        <dgm:presLayoutVars>
          <dgm:bulletEnabled val="1"/>
        </dgm:presLayoutVars>
      </dgm:prSet>
      <dgm:spPr/>
    </dgm:pt>
  </dgm:ptLst>
  <dgm:cxnLst>
    <dgm:cxn modelId="{49A68C0D-7A86-48C7-9609-9C1576FE4DF3}" type="presOf" srcId="{B1D8D0B8-C6BB-4AE5-BC4F-73F7152389AC}" destId="{F47C82D1-B0FA-4A65-8795-77E21F7A397E}" srcOrd="0" destOrd="3" presId="urn:microsoft.com/office/officeart/2005/8/layout/vList2"/>
    <dgm:cxn modelId="{A4D7A80F-8992-482F-B2D6-852637FF34E0}" type="presOf" srcId="{D9B05C69-D3E3-4B5A-B00B-79556A25FFE3}" destId="{199772F6-284D-4F54-BC2B-2B6574D74F33}" srcOrd="0" destOrd="0" presId="urn:microsoft.com/office/officeart/2005/8/layout/vList2"/>
    <dgm:cxn modelId="{D378771B-328F-4422-90F8-AF0ADC4FD2BC}" srcId="{D9B05C69-D3E3-4B5A-B00B-79556A25FFE3}" destId="{7DC7FA56-B498-4A65-836C-4D809B27A7BC}" srcOrd="0" destOrd="0" parTransId="{B6B49944-D561-4688-A034-57CCF49DCFF2}" sibTransId="{0C30865C-C943-4BBE-A107-7F010DBB1C99}"/>
    <dgm:cxn modelId="{F655A51F-FFF6-448F-B470-69B806814420}" srcId="{7DC7FA56-B498-4A65-836C-4D809B27A7BC}" destId="{B1D8D0B8-C6BB-4AE5-BC4F-73F7152389AC}" srcOrd="2" destOrd="0" parTransId="{04AE704A-C0ED-4438-A687-CD156B8438BA}" sibTransId="{FD5613C0-A5A8-4530-A08E-F4D6123E0644}"/>
    <dgm:cxn modelId="{E3E7DB28-F37A-4198-97D7-FD62EDDB76CB}" type="presOf" srcId="{12975D38-42A7-41F8-9366-2D5F7E170301}" destId="{F47C82D1-B0FA-4A65-8795-77E21F7A397E}" srcOrd="0" destOrd="7" presId="urn:microsoft.com/office/officeart/2005/8/layout/vList2"/>
    <dgm:cxn modelId="{EAB14C3D-AACC-4DF3-B6B6-3B6C583FADD1}" srcId="{D9B05C69-D3E3-4B5A-B00B-79556A25FFE3}" destId="{80BA3749-94A7-488E-899B-9EDE4062F499}" srcOrd="1" destOrd="0" parTransId="{DF9B9ADE-FC72-466D-8F20-C92CF8ACEE98}" sibTransId="{99732849-B226-4EB0-B01A-F020BB427BEF}"/>
    <dgm:cxn modelId="{1DF0D83F-CAC9-4593-AB33-70AC41F8668F}" srcId="{7DC7FA56-B498-4A65-836C-4D809B27A7BC}" destId="{28E686C5-D8FD-463D-A90B-C47765CF6D3F}" srcOrd="0" destOrd="0" parTransId="{C464AE40-C05E-4DB4-8A3E-E840E55E7AB0}" sibTransId="{8402FE0D-E66C-493C-8620-78F069E1F02F}"/>
    <dgm:cxn modelId="{F572D36F-6058-4678-8D91-D4D082776C46}" srcId="{D9B05C69-D3E3-4B5A-B00B-79556A25FFE3}" destId="{1185DAC3-8AF5-404F-9B9D-2363459A24A5}" srcOrd="2" destOrd="0" parTransId="{8F3C67CE-7380-4B08-A546-376F40E67E2C}" sibTransId="{CBF3524E-7EBF-43EF-AE42-DAEB3E931C8E}"/>
    <dgm:cxn modelId="{16295279-30BB-4559-A7E6-AFD58AEC5F6B}" srcId="{A7466549-B414-4F19-AFC2-E8192B8C6156}" destId="{D9B05C69-D3E3-4B5A-B00B-79556A25FFE3}" srcOrd="0" destOrd="0" parTransId="{45C3AB1C-8A4F-47A5-83C2-7DE98A0A316E}" sibTransId="{C56D6948-AE17-42CA-BE09-4CF54C2AC2F1}"/>
    <dgm:cxn modelId="{DFCD0783-6B26-46EC-8421-9F6369696136}" srcId="{7DC7FA56-B498-4A65-836C-4D809B27A7BC}" destId="{849B66B9-B8A0-423F-A8D9-5CED84953A24}" srcOrd="1" destOrd="0" parTransId="{80B8DB08-0E09-4D19-95B8-EBEA1B87A406}" sibTransId="{02E18904-9D29-4E94-8747-CA30F70B0B21}"/>
    <dgm:cxn modelId="{42F6778A-432D-459E-9C3F-C2F15AE61258}" type="presOf" srcId="{B5459442-9BA6-41E5-BCF5-6CF1A459AF79}" destId="{F47C82D1-B0FA-4A65-8795-77E21F7A397E}" srcOrd="0" destOrd="6" presId="urn:microsoft.com/office/officeart/2005/8/layout/vList2"/>
    <dgm:cxn modelId="{D1A4329C-66EF-407A-85EC-89193A8BF52D}" srcId="{D9B05C69-D3E3-4B5A-B00B-79556A25FFE3}" destId="{12975D38-42A7-41F8-9366-2D5F7E170301}" srcOrd="4" destOrd="0" parTransId="{79B65C59-75D4-464A-9096-D5C0754FC677}" sibTransId="{9A4B0878-7F16-41C6-B13F-F916D41EBAE4}"/>
    <dgm:cxn modelId="{C192BBA8-A9F2-4389-92A1-7B0DC9CA77FD}" type="presOf" srcId="{80BA3749-94A7-488E-899B-9EDE4062F499}" destId="{F47C82D1-B0FA-4A65-8795-77E21F7A397E}" srcOrd="0" destOrd="4" presId="urn:microsoft.com/office/officeart/2005/8/layout/vList2"/>
    <dgm:cxn modelId="{AFD5A6B1-EB26-4399-92F1-490052E90A2F}" type="presOf" srcId="{1185DAC3-8AF5-404F-9B9D-2363459A24A5}" destId="{F47C82D1-B0FA-4A65-8795-77E21F7A397E}" srcOrd="0" destOrd="5" presId="urn:microsoft.com/office/officeart/2005/8/layout/vList2"/>
    <dgm:cxn modelId="{23AFAED9-4C05-43C1-9238-35B4131438F7}" type="presOf" srcId="{849B66B9-B8A0-423F-A8D9-5CED84953A24}" destId="{F47C82D1-B0FA-4A65-8795-77E21F7A397E}" srcOrd="0" destOrd="2" presId="urn:microsoft.com/office/officeart/2005/8/layout/vList2"/>
    <dgm:cxn modelId="{B6F6D6E8-A420-4D40-8826-9466D2D78D07}" type="presOf" srcId="{7DC7FA56-B498-4A65-836C-4D809B27A7BC}" destId="{F47C82D1-B0FA-4A65-8795-77E21F7A397E}" srcOrd="0" destOrd="0" presId="urn:microsoft.com/office/officeart/2005/8/layout/vList2"/>
    <dgm:cxn modelId="{92A7E0E8-F08A-437C-927D-DB6E8D7C7397}" type="presOf" srcId="{28E686C5-D8FD-463D-A90B-C47765CF6D3F}" destId="{F47C82D1-B0FA-4A65-8795-77E21F7A397E}" srcOrd="0" destOrd="1" presId="urn:microsoft.com/office/officeart/2005/8/layout/vList2"/>
    <dgm:cxn modelId="{41EBDAF5-AE54-4BE8-8751-EF649428712B}" type="presOf" srcId="{A7466549-B414-4F19-AFC2-E8192B8C6156}" destId="{28D3EEDB-BC78-45D3-AAD4-4A002B24C217}" srcOrd="0" destOrd="0" presId="urn:microsoft.com/office/officeart/2005/8/layout/vList2"/>
    <dgm:cxn modelId="{C4ED3EF7-123C-468E-8A50-73899520771F}" srcId="{D9B05C69-D3E3-4B5A-B00B-79556A25FFE3}" destId="{B5459442-9BA6-41E5-BCF5-6CF1A459AF79}" srcOrd="3" destOrd="0" parTransId="{3CA83CED-3BFE-46AD-B749-D8FCEBC158F5}" sibTransId="{9509AF00-0295-4230-BA04-4885082CB5A8}"/>
    <dgm:cxn modelId="{FDD4AD0F-FDDA-4658-8CBC-4A91281F1A6B}" type="presParOf" srcId="{28D3EEDB-BC78-45D3-AAD4-4A002B24C217}" destId="{199772F6-284D-4F54-BC2B-2B6574D74F33}" srcOrd="0" destOrd="0" presId="urn:microsoft.com/office/officeart/2005/8/layout/vList2"/>
    <dgm:cxn modelId="{BFAB3F1B-48E2-4058-8C55-D175567273E1}" type="presParOf" srcId="{28D3EEDB-BC78-45D3-AAD4-4A002B24C217}" destId="{F47C82D1-B0FA-4A65-8795-77E21F7A397E}" srcOrd="1" destOrd="0" presId="urn:microsoft.com/office/officeart/2005/8/layout/vList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09C81D34-83A4-4FAD-9986-576EF5D81331}" type="doc">
      <dgm:prSet loTypeId="urn:microsoft.com/office/officeart/2008/layout/HorizontalMultiLevelHierarchy" loCatId="hierarchy" qsTypeId="urn:microsoft.com/office/officeart/2005/8/quickstyle/simple1" qsCatId="simple" csTypeId="urn:microsoft.com/office/officeart/2005/8/colors/colorful5" csCatId="colorful" phldr="1"/>
      <dgm:spPr/>
      <dgm:t>
        <a:bodyPr/>
        <a:lstStyle/>
        <a:p>
          <a:endParaRPr lang="en-US"/>
        </a:p>
      </dgm:t>
    </dgm:pt>
    <dgm:pt modelId="{CA497A3F-88ED-4917-91CF-493E54DAA227}">
      <dgm:prSet phldrT="[Text]"/>
      <dgm:spPr/>
      <dgm:t>
        <a:bodyPr/>
        <a:lstStyle/>
        <a:p>
          <a:r>
            <a:rPr lang="en-US" dirty="0"/>
            <a:t>Quality Level</a:t>
          </a:r>
        </a:p>
      </dgm:t>
    </dgm:pt>
    <dgm:pt modelId="{4EB2A408-D011-4A10-800B-B7A141D5ED48}" type="parTrans" cxnId="{6575CE48-C38C-47B8-8D95-BF91C9132E51}">
      <dgm:prSet/>
      <dgm:spPr/>
      <dgm:t>
        <a:bodyPr/>
        <a:lstStyle/>
        <a:p>
          <a:endParaRPr lang="en-US"/>
        </a:p>
      </dgm:t>
    </dgm:pt>
    <dgm:pt modelId="{1666744E-47BD-48F8-AB75-25C8DD9F6308}" type="sibTrans" cxnId="{6575CE48-C38C-47B8-8D95-BF91C9132E51}">
      <dgm:prSet/>
      <dgm:spPr/>
      <dgm:t>
        <a:bodyPr/>
        <a:lstStyle/>
        <a:p>
          <a:endParaRPr lang="en-US"/>
        </a:p>
      </dgm:t>
    </dgm:pt>
    <dgm:pt modelId="{FDD3B33B-9C2C-43BF-908D-2F82D6E71CAD}">
      <dgm:prSet phldrT="[Text]"/>
      <dgm:spPr/>
      <dgm:t>
        <a:bodyPr/>
        <a:lstStyle/>
        <a:p>
          <a:pPr>
            <a:buFont typeface="Arial" panose="020B0604020202020204" pitchFamily="34" charset="0"/>
            <a:buChar char="•"/>
          </a:pPr>
          <a:r>
            <a:rPr lang="en-US" b="1" i="0" dirty="0"/>
            <a:t>QL-D</a:t>
          </a:r>
          <a:r>
            <a:rPr lang="en-US" b="0" i="0" dirty="0"/>
            <a:t>: Derived from records or verbal recollections.</a:t>
          </a:r>
          <a:endParaRPr lang="en-US" dirty="0"/>
        </a:p>
      </dgm:t>
    </dgm:pt>
    <dgm:pt modelId="{29D8BFE1-4BD2-4B13-9DF5-004EA629A260}" type="parTrans" cxnId="{1B8BD614-F02D-446C-8ECB-C925523645E1}">
      <dgm:prSet/>
      <dgm:spPr/>
      <dgm:t>
        <a:bodyPr/>
        <a:lstStyle/>
        <a:p>
          <a:endParaRPr lang="en-US"/>
        </a:p>
      </dgm:t>
    </dgm:pt>
    <dgm:pt modelId="{CCB05C96-4D6D-4349-8754-6DC346518AC0}" type="sibTrans" cxnId="{1B8BD614-F02D-446C-8ECB-C925523645E1}">
      <dgm:prSet/>
      <dgm:spPr/>
      <dgm:t>
        <a:bodyPr/>
        <a:lstStyle/>
        <a:p>
          <a:endParaRPr lang="en-US"/>
        </a:p>
      </dgm:t>
    </dgm:pt>
    <dgm:pt modelId="{469D2758-602C-4F0E-B836-554899358466}">
      <dgm:prSet/>
      <dgm:spPr/>
      <dgm:t>
        <a:bodyPr/>
        <a:lstStyle/>
        <a:p>
          <a:pPr>
            <a:buFont typeface="Arial" panose="020B0604020202020204" pitchFamily="34" charset="0"/>
            <a:buChar char="•"/>
          </a:pPr>
          <a:r>
            <a:rPr lang="en-US" b="1" i="0"/>
            <a:t>QL-C</a:t>
          </a:r>
          <a:r>
            <a:rPr lang="en-US" b="0" i="0"/>
            <a:t>: Correlated with visible surface features.</a:t>
          </a:r>
        </a:p>
      </dgm:t>
    </dgm:pt>
    <dgm:pt modelId="{6EBB4E1E-BEC6-4A0C-A164-A85121055F7E}" type="parTrans" cxnId="{3D68627F-BABC-4E16-ABBC-6A369C775204}">
      <dgm:prSet/>
      <dgm:spPr/>
      <dgm:t>
        <a:bodyPr/>
        <a:lstStyle/>
        <a:p>
          <a:endParaRPr lang="en-US"/>
        </a:p>
      </dgm:t>
    </dgm:pt>
    <dgm:pt modelId="{7D3D4C7D-08B2-4806-B4D7-DB7BDB9EF2F7}" type="sibTrans" cxnId="{3D68627F-BABC-4E16-ABBC-6A369C775204}">
      <dgm:prSet/>
      <dgm:spPr/>
      <dgm:t>
        <a:bodyPr/>
        <a:lstStyle/>
        <a:p>
          <a:endParaRPr lang="en-US"/>
        </a:p>
      </dgm:t>
    </dgm:pt>
    <dgm:pt modelId="{4CC8BCAC-828F-4BE7-B22C-71813FD03D43}">
      <dgm:prSet/>
      <dgm:spPr/>
      <dgm:t>
        <a:bodyPr/>
        <a:lstStyle/>
        <a:p>
          <a:pPr>
            <a:buFont typeface="Arial" panose="020B0604020202020204" pitchFamily="34" charset="0"/>
            <a:buChar char="•"/>
          </a:pPr>
          <a:r>
            <a:rPr lang="en-US" b="1" i="0"/>
            <a:t>QL-B</a:t>
          </a:r>
          <a:r>
            <a:rPr lang="en-US" b="0" i="0"/>
            <a:t>: Determined using surface geophysical methods.</a:t>
          </a:r>
        </a:p>
      </dgm:t>
    </dgm:pt>
    <dgm:pt modelId="{648765CA-C768-48F5-AFAC-CE9A1047CBBF}" type="parTrans" cxnId="{5E97F1C7-7831-4758-9480-E9797BECCF08}">
      <dgm:prSet/>
      <dgm:spPr/>
      <dgm:t>
        <a:bodyPr/>
        <a:lstStyle/>
        <a:p>
          <a:endParaRPr lang="en-US"/>
        </a:p>
      </dgm:t>
    </dgm:pt>
    <dgm:pt modelId="{DC7E5D38-64AD-4A9E-A4B9-19B5045CAC6C}" type="sibTrans" cxnId="{5E97F1C7-7831-4758-9480-E9797BECCF08}">
      <dgm:prSet/>
      <dgm:spPr/>
      <dgm:t>
        <a:bodyPr/>
        <a:lstStyle/>
        <a:p>
          <a:endParaRPr lang="en-US"/>
        </a:p>
      </dgm:t>
    </dgm:pt>
    <dgm:pt modelId="{A5892725-9014-4AA5-B9A7-1C8BE0E9E35D}">
      <dgm:prSet/>
      <dgm:spPr/>
      <dgm:t>
        <a:bodyPr/>
        <a:lstStyle/>
        <a:p>
          <a:pPr>
            <a:buFont typeface="Arial" panose="020B0604020202020204" pitchFamily="34" charset="0"/>
            <a:buChar char="•"/>
          </a:pPr>
          <a:r>
            <a:rPr lang="en-US" b="1" i="0"/>
            <a:t>QL-A</a:t>
          </a:r>
          <a:r>
            <a:rPr lang="en-US" b="0" i="0"/>
            <a:t>: Verified by direct exposure.</a:t>
          </a:r>
        </a:p>
      </dgm:t>
    </dgm:pt>
    <dgm:pt modelId="{3FF202E3-C43A-4BA6-B260-DA6244F1E232}" type="parTrans" cxnId="{801BEEFD-D0B4-44ED-B252-0564DFE9D70E}">
      <dgm:prSet/>
      <dgm:spPr/>
      <dgm:t>
        <a:bodyPr/>
        <a:lstStyle/>
        <a:p>
          <a:endParaRPr lang="en-US"/>
        </a:p>
      </dgm:t>
    </dgm:pt>
    <dgm:pt modelId="{D7DAEADD-8B62-4356-8C26-44BBC780DDF2}" type="sibTrans" cxnId="{801BEEFD-D0B4-44ED-B252-0564DFE9D70E}">
      <dgm:prSet/>
      <dgm:spPr/>
      <dgm:t>
        <a:bodyPr/>
        <a:lstStyle/>
        <a:p>
          <a:endParaRPr lang="en-US"/>
        </a:p>
      </dgm:t>
    </dgm:pt>
    <dgm:pt modelId="{B32D1EDE-7F61-4A6A-8E5C-B5413A4071B6}" type="pres">
      <dgm:prSet presAssocID="{09C81D34-83A4-4FAD-9986-576EF5D81331}" presName="Name0" presStyleCnt="0">
        <dgm:presLayoutVars>
          <dgm:chPref val="1"/>
          <dgm:dir/>
          <dgm:animOne val="branch"/>
          <dgm:animLvl val="lvl"/>
          <dgm:resizeHandles val="exact"/>
        </dgm:presLayoutVars>
      </dgm:prSet>
      <dgm:spPr/>
    </dgm:pt>
    <dgm:pt modelId="{DF7D04FE-26F8-4A47-BF72-09B366489BC3}" type="pres">
      <dgm:prSet presAssocID="{CA497A3F-88ED-4917-91CF-493E54DAA227}" presName="root1" presStyleCnt="0"/>
      <dgm:spPr/>
    </dgm:pt>
    <dgm:pt modelId="{CF0AE66A-BF29-4B25-80D1-D91413A95969}" type="pres">
      <dgm:prSet presAssocID="{CA497A3F-88ED-4917-91CF-493E54DAA227}" presName="LevelOneTextNode" presStyleLbl="node0" presStyleIdx="0" presStyleCnt="1">
        <dgm:presLayoutVars>
          <dgm:chPref val="3"/>
        </dgm:presLayoutVars>
      </dgm:prSet>
      <dgm:spPr/>
    </dgm:pt>
    <dgm:pt modelId="{FE4D9989-050A-48D7-86D8-C592ABFD92D3}" type="pres">
      <dgm:prSet presAssocID="{CA497A3F-88ED-4917-91CF-493E54DAA227}" presName="level2hierChild" presStyleCnt="0"/>
      <dgm:spPr/>
    </dgm:pt>
    <dgm:pt modelId="{414526CA-CD5E-4408-B70F-B8B057C244E8}" type="pres">
      <dgm:prSet presAssocID="{29D8BFE1-4BD2-4B13-9DF5-004EA629A260}" presName="conn2-1" presStyleLbl="parChTrans1D2" presStyleIdx="0" presStyleCnt="4"/>
      <dgm:spPr/>
    </dgm:pt>
    <dgm:pt modelId="{1B1FC8A1-5042-41EC-AA52-F6C9EA5114CB}" type="pres">
      <dgm:prSet presAssocID="{29D8BFE1-4BD2-4B13-9DF5-004EA629A260}" presName="connTx" presStyleLbl="parChTrans1D2" presStyleIdx="0" presStyleCnt="4"/>
      <dgm:spPr/>
    </dgm:pt>
    <dgm:pt modelId="{1E86967A-965F-4D07-803B-D4EE3F62E742}" type="pres">
      <dgm:prSet presAssocID="{FDD3B33B-9C2C-43BF-908D-2F82D6E71CAD}" presName="root2" presStyleCnt="0"/>
      <dgm:spPr/>
    </dgm:pt>
    <dgm:pt modelId="{CBEBD0D9-1735-40E3-B9CE-14CAA768C325}" type="pres">
      <dgm:prSet presAssocID="{FDD3B33B-9C2C-43BF-908D-2F82D6E71CAD}" presName="LevelTwoTextNode" presStyleLbl="node2" presStyleIdx="0" presStyleCnt="4">
        <dgm:presLayoutVars>
          <dgm:chPref val="3"/>
        </dgm:presLayoutVars>
      </dgm:prSet>
      <dgm:spPr/>
    </dgm:pt>
    <dgm:pt modelId="{B2EEF3FF-1EEE-4B45-B21F-C87989F7F72B}" type="pres">
      <dgm:prSet presAssocID="{FDD3B33B-9C2C-43BF-908D-2F82D6E71CAD}" presName="level3hierChild" presStyleCnt="0"/>
      <dgm:spPr/>
    </dgm:pt>
    <dgm:pt modelId="{CEB34DEA-7595-4A4F-9831-4330F0F7EBF8}" type="pres">
      <dgm:prSet presAssocID="{6EBB4E1E-BEC6-4A0C-A164-A85121055F7E}" presName="conn2-1" presStyleLbl="parChTrans1D2" presStyleIdx="1" presStyleCnt="4"/>
      <dgm:spPr/>
    </dgm:pt>
    <dgm:pt modelId="{92A7F353-1FF5-4665-9F62-3626F57D9633}" type="pres">
      <dgm:prSet presAssocID="{6EBB4E1E-BEC6-4A0C-A164-A85121055F7E}" presName="connTx" presStyleLbl="parChTrans1D2" presStyleIdx="1" presStyleCnt="4"/>
      <dgm:spPr/>
    </dgm:pt>
    <dgm:pt modelId="{46C00CC7-6795-4F69-83A2-31EE40E82A7F}" type="pres">
      <dgm:prSet presAssocID="{469D2758-602C-4F0E-B836-554899358466}" presName="root2" presStyleCnt="0"/>
      <dgm:spPr/>
    </dgm:pt>
    <dgm:pt modelId="{F5F58241-8CBD-4E2E-BCB5-C67F7C35463C}" type="pres">
      <dgm:prSet presAssocID="{469D2758-602C-4F0E-B836-554899358466}" presName="LevelTwoTextNode" presStyleLbl="node2" presStyleIdx="1" presStyleCnt="4">
        <dgm:presLayoutVars>
          <dgm:chPref val="3"/>
        </dgm:presLayoutVars>
      </dgm:prSet>
      <dgm:spPr/>
    </dgm:pt>
    <dgm:pt modelId="{3BCBF72B-1F85-4702-8FCB-F893839A15A0}" type="pres">
      <dgm:prSet presAssocID="{469D2758-602C-4F0E-B836-554899358466}" presName="level3hierChild" presStyleCnt="0"/>
      <dgm:spPr/>
    </dgm:pt>
    <dgm:pt modelId="{15CC95F9-2B01-42B4-A6EC-77C3AB65ACF3}" type="pres">
      <dgm:prSet presAssocID="{648765CA-C768-48F5-AFAC-CE9A1047CBBF}" presName="conn2-1" presStyleLbl="parChTrans1D2" presStyleIdx="2" presStyleCnt="4"/>
      <dgm:spPr/>
    </dgm:pt>
    <dgm:pt modelId="{F4BF2D68-D9A9-4B85-9ADC-E9F2B395522C}" type="pres">
      <dgm:prSet presAssocID="{648765CA-C768-48F5-AFAC-CE9A1047CBBF}" presName="connTx" presStyleLbl="parChTrans1D2" presStyleIdx="2" presStyleCnt="4"/>
      <dgm:spPr/>
    </dgm:pt>
    <dgm:pt modelId="{94907C2C-17A4-4A78-8220-F21AD43D276A}" type="pres">
      <dgm:prSet presAssocID="{4CC8BCAC-828F-4BE7-B22C-71813FD03D43}" presName="root2" presStyleCnt="0"/>
      <dgm:spPr/>
    </dgm:pt>
    <dgm:pt modelId="{3A317B7E-6A34-4765-8294-C725F66AB79F}" type="pres">
      <dgm:prSet presAssocID="{4CC8BCAC-828F-4BE7-B22C-71813FD03D43}" presName="LevelTwoTextNode" presStyleLbl="node2" presStyleIdx="2" presStyleCnt="4">
        <dgm:presLayoutVars>
          <dgm:chPref val="3"/>
        </dgm:presLayoutVars>
      </dgm:prSet>
      <dgm:spPr/>
    </dgm:pt>
    <dgm:pt modelId="{A241526E-DCCF-43A3-A833-D3E89D30BDB8}" type="pres">
      <dgm:prSet presAssocID="{4CC8BCAC-828F-4BE7-B22C-71813FD03D43}" presName="level3hierChild" presStyleCnt="0"/>
      <dgm:spPr/>
    </dgm:pt>
    <dgm:pt modelId="{EA50ADA9-E670-42EC-A449-51E89AECA82D}" type="pres">
      <dgm:prSet presAssocID="{3FF202E3-C43A-4BA6-B260-DA6244F1E232}" presName="conn2-1" presStyleLbl="parChTrans1D2" presStyleIdx="3" presStyleCnt="4"/>
      <dgm:spPr/>
    </dgm:pt>
    <dgm:pt modelId="{BC53C748-1C00-470F-9194-83E7E5417F51}" type="pres">
      <dgm:prSet presAssocID="{3FF202E3-C43A-4BA6-B260-DA6244F1E232}" presName="connTx" presStyleLbl="parChTrans1D2" presStyleIdx="3" presStyleCnt="4"/>
      <dgm:spPr/>
    </dgm:pt>
    <dgm:pt modelId="{3D554EDA-EE2F-4F6F-A405-158F863697E4}" type="pres">
      <dgm:prSet presAssocID="{A5892725-9014-4AA5-B9A7-1C8BE0E9E35D}" presName="root2" presStyleCnt="0"/>
      <dgm:spPr/>
    </dgm:pt>
    <dgm:pt modelId="{BF74D8AA-C149-4F64-AC5F-8DD753ED5C7D}" type="pres">
      <dgm:prSet presAssocID="{A5892725-9014-4AA5-B9A7-1C8BE0E9E35D}" presName="LevelTwoTextNode" presStyleLbl="node2" presStyleIdx="3" presStyleCnt="4">
        <dgm:presLayoutVars>
          <dgm:chPref val="3"/>
        </dgm:presLayoutVars>
      </dgm:prSet>
      <dgm:spPr/>
    </dgm:pt>
    <dgm:pt modelId="{76AAABC2-6550-4F59-8D32-9FFF1CC761C2}" type="pres">
      <dgm:prSet presAssocID="{A5892725-9014-4AA5-B9A7-1C8BE0E9E35D}" presName="level3hierChild" presStyleCnt="0"/>
      <dgm:spPr/>
    </dgm:pt>
  </dgm:ptLst>
  <dgm:cxnLst>
    <dgm:cxn modelId="{EF31CC0A-C7F4-49B5-AE63-6B5FCB0E5FE9}" type="presOf" srcId="{4CC8BCAC-828F-4BE7-B22C-71813FD03D43}" destId="{3A317B7E-6A34-4765-8294-C725F66AB79F}" srcOrd="0" destOrd="0" presId="urn:microsoft.com/office/officeart/2008/layout/HorizontalMultiLevelHierarchy"/>
    <dgm:cxn modelId="{794D4F0B-DA28-4828-BEF8-E7329794D99A}" type="presOf" srcId="{3FF202E3-C43A-4BA6-B260-DA6244F1E232}" destId="{EA50ADA9-E670-42EC-A449-51E89AECA82D}" srcOrd="0" destOrd="0" presId="urn:microsoft.com/office/officeart/2008/layout/HorizontalMultiLevelHierarchy"/>
    <dgm:cxn modelId="{1B8BD614-F02D-446C-8ECB-C925523645E1}" srcId="{CA497A3F-88ED-4917-91CF-493E54DAA227}" destId="{FDD3B33B-9C2C-43BF-908D-2F82D6E71CAD}" srcOrd="0" destOrd="0" parTransId="{29D8BFE1-4BD2-4B13-9DF5-004EA629A260}" sibTransId="{CCB05C96-4D6D-4349-8754-6DC346518AC0}"/>
    <dgm:cxn modelId="{4C4F8F48-FA17-4C8C-BEF9-F9DEB4CF6A8D}" type="presOf" srcId="{CA497A3F-88ED-4917-91CF-493E54DAA227}" destId="{CF0AE66A-BF29-4B25-80D1-D91413A95969}" srcOrd="0" destOrd="0" presId="urn:microsoft.com/office/officeart/2008/layout/HorizontalMultiLevelHierarchy"/>
    <dgm:cxn modelId="{6575CE48-C38C-47B8-8D95-BF91C9132E51}" srcId="{09C81D34-83A4-4FAD-9986-576EF5D81331}" destId="{CA497A3F-88ED-4917-91CF-493E54DAA227}" srcOrd="0" destOrd="0" parTransId="{4EB2A408-D011-4A10-800B-B7A141D5ED48}" sibTransId="{1666744E-47BD-48F8-AB75-25C8DD9F6308}"/>
    <dgm:cxn modelId="{D7C0DC6B-19B9-4844-BE55-DA3655457D67}" type="presOf" srcId="{29D8BFE1-4BD2-4B13-9DF5-004EA629A260}" destId="{414526CA-CD5E-4408-B70F-B8B057C244E8}" srcOrd="0" destOrd="0" presId="urn:microsoft.com/office/officeart/2008/layout/HorizontalMultiLevelHierarchy"/>
    <dgm:cxn modelId="{2CAF904D-5026-437B-B184-119588413C98}" type="presOf" srcId="{3FF202E3-C43A-4BA6-B260-DA6244F1E232}" destId="{BC53C748-1C00-470F-9194-83E7E5417F51}" srcOrd="1" destOrd="0" presId="urn:microsoft.com/office/officeart/2008/layout/HorizontalMultiLevelHierarchy"/>
    <dgm:cxn modelId="{0A3AEE50-27EC-4B59-B8BC-D86C92D3851F}" type="presOf" srcId="{29D8BFE1-4BD2-4B13-9DF5-004EA629A260}" destId="{1B1FC8A1-5042-41EC-AA52-F6C9EA5114CB}" srcOrd="1" destOrd="0" presId="urn:microsoft.com/office/officeart/2008/layout/HorizontalMultiLevelHierarchy"/>
    <dgm:cxn modelId="{43AF4F73-FF70-427D-B0A3-1C0F87A14CB2}" type="presOf" srcId="{09C81D34-83A4-4FAD-9986-576EF5D81331}" destId="{B32D1EDE-7F61-4A6A-8E5C-B5413A4071B6}" srcOrd="0" destOrd="0" presId="urn:microsoft.com/office/officeart/2008/layout/HorizontalMultiLevelHierarchy"/>
    <dgm:cxn modelId="{33A2C254-5D93-42F6-8BBE-C2D3A385E5A1}" type="presOf" srcId="{A5892725-9014-4AA5-B9A7-1C8BE0E9E35D}" destId="{BF74D8AA-C149-4F64-AC5F-8DD753ED5C7D}" srcOrd="0" destOrd="0" presId="urn:microsoft.com/office/officeart/2008/layout/HorizontalMultiLevelHierarchy"/>
    <dgm:cxn modelId="{4CEA577A-F4BE-4962-8BED-487C709EDFCA}" type="presOf" srcId="{648765CA-C768-48F5-AFAC-CE9A1047CBBF}" destId="{15CC95F9-2B01-42B4-A6EC-77C3AB65ACF3}" srcOrd="0" destOrd="0" presId="urn:microsoft.com/office/officeart/2008/layout/HorizontalMultiLevelHierarchy"/>
    <dgm:cxn modelId="{3D68627F-BABC-4E16-ABBC-6A369C775204}" srcId="{CA497A3F-88ED-4917-91CF-493E54DAA227}" destId="{469D2758-602C-4F0E-B836-554899358466}" srcOrd="1" destOrd="0" parTransId="{6EBB4E1E-BEC6-4A0C-A164-A85121055F7E}" sibTransId="{7D3D4C7D-08B2-4806-B4D7-DB7BDB9EF2F7}"/>
    <dgm:cxn modelId="{2F1F6091-93CE-451D-B502-9DE951271544}" type="presOf" srcId="{6EBB4E1E-BEC6-4A0C-A164-A85121055F7E}" destId="{CEB34DEA-7595-4A4F-9831-4330F0F7EBF8}" srcOrd="0" destOrd="0" presId="urn:microsoft.com/office/officeart/2008/layout/HorizontalMultiLevelHierarchy"/>
    <dgm:cxn modelId="{DB124694-1665-4916-BBF4-E0244A2D170C}" type="presOf" srcId="{469D2758-602C-4F0E-B836-554899358466}" destId="{F5F58241-8CBD-4E2E-BCB5-C67F7C35463C}" srcOrd="0" destOrd="0" presId="urn:microsoft.com/office/officeart/2008/layout/HorizontalMultiLevelHierarchy"/>
    <dgm:cxn modelId="{88E642B0-B4D3-4325-9D72-BFDE2738F742}" type="presOf" srcId="{FDD3B33B-9C2C-43BF-908D-2F82D6E71CAD}" destId="{CBEBD0D9-1735-40E3-B9CE-14CAA768C325}" srcOrd="0" destOrd="0" presId="urn:microsoft.com/office/officeart/2008/layout/HorizontalMultiLevelHierarchy"/>
    <dgm:cxn modelId="{14012DC1-49DA-4CB8-B640-4085C384F44A}" type="presOf" srcId="{6EBB4E1E-BEC6-4A0C-A164-A85121055F7E}" destId="{92A7F353-1FF5-4665-9F62-3626F57D9633}" srcOrd="1" destOrd="0" presId="urn:microsoft.com/office/officeart/2008/layout/HorizontalMultiLevelHierarchy"/>
    <dgm:cxn modelId="{5E97F1C7-7831-4758-9480-E9797BECCF08}" srcId="{CA497A3F-88ED-4917-91CF-493E54DAA227}" destId="{4CC8BCAC-828F-4BE7-B22C-71813FD03D43}" srcOrd="2" destOrd="0" parTransId="{648765CA-C768-48F5-AFAC-CE9A1047CBBF}" sibTransId="{DC7E5D38-64AD-4A9E-A4B9-19B5045CAC6C}"/>
    <dgm:cxn modelId="{DA5EA4E3-00E8-4A45-8B5E-1B8823155EC6}" type="presOf" srcId="{648765CA-C768-48F5-AFAC-CE9A1047CBBF}" destId="{F4BF2D68-D9A9-4B85-9ADC-E9F2B395522C}" srcOrd="1" destOrd="0" presId="urn:microsoft.com/office/officeart/2008/layout/HorizontalMultiLevelHierarchy"/>
    <dgm:cxn modelId="{801BEEFD-D0B4-44ED-B252-0564DFE9D70E}" srcId="{CA497A3F-88ED-4917-91CF-493E54DAA227}" destId="{A5892725-9014-4AA5-B9A7-1C8BE0E9E35D}" srcOrd="3" destOrd="0" parTransId="{3FF202E3-C43A-4BA6-B260-DA6244F1E232}" sibTransId="{D7DAEADD-8B62-4356-8C26-44BBC780DDF2}"/>
    <dgm:cxn modelId="{02921E93-0F56-42B3-9C42-1E4FAE01C1E8}" type="presParOf" srcId="{B32D1EDE-7F61-4A6A-8E5C-B5413A4071B6}" destId="{DF7D04FE-26F8-4A47-BF72-09B366489BC3}" srcOrd="0" destOrd="0" presId="urn:microsoft.com/office/officeart/2008/layout/HorizontalMultiLevelHierarchy"/>
    <dgm:cxn modelId="{57201360-FD11-4A57-8D90-ADCDE4150158}" type="presParOf" srcId="{DF7D04FE-26F8-4A47-BF72-09B366489BC3}" destId="{CF0AE66A-BF29-4B25-80D1-D91413A95969}" srcOrd="0" destOrd="0" presId="urn:microsoft.com/office/officeart/2008/layout/HorizontalMultiLevelHierarchy"/>
    <dgm:cxn modelId="{CAEDE451-53B8-400F-ABE4-80B604853F5D}" type="presParOf" srcId="{DF7D04FE-26F8-4A47-BF72-09B366489BC3}" destId="{FE4D9989-050A-48D7-86D8-C592ABFD92D3}" srcOrd="1" destOrd="0" presId="urn:microsoft.com/office/officeart/2008/layout/HorizontalMultiLevelHierarchy"/>
    <dgm:cxn modelId="{74B80645-C5F4-43A1-AD61-358D0FB27AFB}" type="presParOf" srcId="{FE4D9989-050A-48D7-86D8-C592ABFD92D3}" destId="{414526CA-CD5E-4408-B70F-B8B057C244E8}" srcOrd="0" destOrd="0" presId="urn:microsoft.com/office/officeart/2008/layout/HorizontalMultiLevelHierarchy"/>
    <dgm:cxn modelId="{288389E0-B879-4B9C-8516-68973C04E65B}" type="presParOf" srcId="{414526CA-CD5E-4408-B70F-B8B057C244E8}" destId="{1B1FC8A1-5042-41EC-AA52-F6C9EA5114CB}" srcOrd="0" destOrd="0" presId="urn:microsoft.com/office/officeart/2008/layout/HorizontalMultiLevelHierarchy"/>
    <dgm:cxn modelId="{B99E2679-C209-4E65-A2C5-933D1FC02E4B}" type="presParOf" srcId="{FE4D9989-050A-48D7-86D8-C592ABFD92D3}" destId="{1E86967A-965F-4D07-803B-D4EE3F62E742}" srcOrd="1" destOrd="0" presId="urn:microsoft.com/office/officeart/2008/layout/HorizontalMultiLevelHierarchy"/>
    <dgm:cxn modelId="{3150B728-2114-4396-96F6-AAD66DCBEC38}" type="presParOf" srcId="{1E86967A-965F-4D07-803B-D4EE3F62E742}" destId="{CBEBD0D9-1735-40E3-B9CE-14CAA768C325}" srcOrd="0" destOrd="0" presId="urn:microsoft.com/office/officeart/2008/layout/HorizontalMultiLevelHierarchy"/>
    <dgm:cxn modelId="{E09BCB60-53C1-4BD7-A931-0CDFD7E4C4C6}" type="presParOf" srcId="{1E86967A-965F-4D07-803B-D4EE3F62E742}" destId="{B2EEF3FF-1EEE-4B45-B21F-C87989F7F72B}" srcOrd="1" destOrd="0" presId="urn:microsoft.com/office/officeart/2008/layout/HorizontalMultiLevelHierarchy"/>
    <dgm:cxn modelId="{C43DF841-D894-4B1E-8CE5-7D48C7600E6C}" type="presParOf" srcId="{FE4D9989-050A-48D7-86D8-C592ABFD92D3}" destId="{CEB34DEA-7595-4A4F-9831-4330F0F7EBF8}" srcOrd="2" destOrd="0" presId="urn:microsoft.com/office/officeart/2008/layout/HorizontalMultiLevelHierarchy"/>
    <dgm:cxn modelId="{2167F3DA-10DC-4FF3-AF4F-B12F34C32A0C}" type="presParOf" srcId="{CEB34DEA-7595-4A4F-9831-4330F0F7EBF8}" destId="{92A7F353-1FF5-4665-9F62-3626F57D9633}" srcOrd="0" destOrd="0" presId="urn:microsoft.com/office/officeart/2008/layout/HorizontalMultiLevelHierarchy"/>
    <dgm:cxn modelId="{36220667-9336-4E93-BCFC-029A98F299A8}" type="presParOf" srcId="{FE4D9989-050A-48D7-86D8-C592ABFD92D3}" destId="{46C00CC7-6795-4F69-83A2-31EE40E82A7F}" srcOrd="3" destOrd="0" presId="urn:microsoft.com/office/officeart/2008/layout/HorizontalMultiLevelHierarchy"/>
    <dgm:cxn modelId="{383CBEB0-DB3F-477B-9686-449F5059BE78}" type="presParOf" srcId="{46C00CC7-6795-4F69-83A2-31EE40E82A7F}" destId="{F5F58241-8CBD-4E2E-BCB5-C67F7C35463C}" srcOrd="0" destOrd="0" presId="urn:microsoft.com/office/officeart/2008/layout/HorizontalMultiLevelHierarchy"/>
    <dgm:cxn modelId="{C2F42BF4-8177-4667-93C4-EB5790C26E14}" type="presParOf" srcId="{46C00CC7-6795-4F69-83A2-31EE40E82A7F}" destId="{3BCBF72B-1F85-4702-8FCB-F893839A15A0}" srcOrd="1" destOrd="0" presId="urn:microsoft.com/office/officeart/2008/layout/HorizontalMultiLevelHierarchy"/>
    <dgm:cxn modelId="{2ADF17DA-BD37-4C81-AC11-191DEA107A78}" type="presParOf" srcId="{FE4D9989-050A-48D7-86D8-C592ABFD92D3}" destId="{15CC95F9-2B01-42B4-A6EC-77C3AB65ACF3}" srcOrd="4" destOrd="0" presId="urn:microsoft.com/office/officeart/2008/layout/HorizontalMultiLevelHierarchy"/>
    <dgm:cxn modelId="{EB295508-340A-433B-B895-BE42E07E7F7E}" type="presParOf" srcId="{15CC95F9-2B01-42B4-A6EC-77C3AB65ACF3}" destId="{F4BF2D68-D9A9-4B85-9ADC-E9F2B395522C}" srcOrd="0" destOrd="0" presId="urn:microsoft.com/office/officeart/2008/layout/HorizontalMultiLevelHierarchy"/>
    <dgm:cxn modelId="{70576F0F-8AF6-44BB-A57E-AA478ECDB2EA}" type="presParOf" srcId="{FE4D9989-050A-48D7-86D8-C592ABFD92D3}" destId="{94907C2C-17A4-4A78-8220-F21AD43D276A}" srcOrd="5" destOrd="0" presId="urn:microsoft.com/office/officeart/2008/layout/HorizontalMultiLevelHierarchy"/>
    <dgm:cxn modelId="{CB559BF8-4F7D-4568-ABED-708FC4E56FCA}" type="presParOf" srcId="{94907C2C-17A4-4A78-8220-F21AD43D276A}" destId="{3A317B7E-6A34-4765-8294-C725F66AB79F}" srcOrd="0" destOrd="0" presId="urn:microsoft.com/office/officeart/2008/layout/HorizontalMultiLevelHierarchy"/>
    <dgm:cxn modelId="{5DB2A9E8-832D-4535-B1EC-A46BC0789966}" type="presParOf" srcId="{94907C2C-17A4-4A78-8220-F21AD43D276A}" destId="{A241526E-DCCF-43A3-A833-D3E89D30BDB8}" srcOrd="1" destOrd="0" presId="urn:microsoft.com/office/officeart/2008/layout/HorizontalMultiLevelHierarchy"/>
    <dgm:cxn modelId="{5CE2F92F-E809-4997-887C-40C8004ABE57}" type="presParOf" srcId="{FE4D9989-050A-48D7-86D8-C592ABFD92D3}" destId="{EA50ADA9-E670-42EC-A449-51E89AECA82D}" srcOrd="6" destOrd="0" presId="urn:microsoft.com/office/officeart/2008/layout/HorizontalMultiLevelHierarchy"/>
    <dgm:cxn modelId="{78E6A49E-C5FC-4CA1-A7CC-9D7E15BFBF8F}" type="presParOf" srcId="{EA50ADA9-E670-42EC-A449-51E89AECA82D}" destId="{BC53C748-1C00-470F-9194-83E7E5417F51}" srcOrd="0" destOrd="0" presId="urn:microsoft.com/office/officeart/2008/layout/HorizontalMultiLevelHierarchy"/>
    <dgm:cxn modelId="{F01791D1-D4ED-42EF-9578-EC7523FADEC1}" type="presParOf" srcId="{FE4D9989-050A-48D7-86D8-C592ABFD92D3}" destId="{3D554EDA-EE2F-4F6F-A405-158F863697E4}" srcOrd="7" destOrd="0" presId="urn:microsoft.com/office/officeart/2008/layout/HorizontalMultiLevelHierarchy"/>
    <dgm:cxn modelId="{9CE6F213-F96E-4642-991F-02A18BF34A2E}" type="presParOf" srcId="{3D554EDA-EE2F-4F6F-A405-158F863697E4}" destId="{BF74D8AA-C149-4F64-AC5F-8DD753ED5C7D}" srcOrd="0" destOrd="0" presId="urn:microsoft.com/office/officeart/2008/layout/HorizontalMultiLevelHierarchy"/>
    <dgm:cxn modelId="{11AA02ED-CFD2-451B-B1B1-B2B8851EBA6E}" type="presParOf" srcId="{3D554EDA-EE2F-4F6F-A405-158F863697E4}" destId="{76AAABC2-6550-4F59-8D32-9FFF1CC761C2}"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76953447-6854-40F9-870B-9CACBD8AA11C}" type="doc">
      <dgm:prSet loTypeId="urn:microsoft.com/office/officeart/2005/8/layout/list1" loCatId="list" qsTypeId="urn:microsoft.com/office/officeart/2005/8/quickstyle/simple1" qsCatId="simple" csTypeId="urn:microsoft.com/office/officeart/2005/8/colors/accent6_1" csCatId="accent6" phldr="1"/>
      <dgm:spPr/>
      <dgm:t>
        <a:bodyPr/>
        <a:lstStyle/>
        <a:p>
          <a:endParaRPr lang="en-US"/>
        </a:p>
      </dgm:t>
    </dgm:pt>
    <dgm:pt modelId="{C5C7D5C3-164B-4170-9DFE-03C320A962F8}">
      <dgm:prSet phldrT="[Text]"/>
      <dgm:spPr/>
      <dgm:t>
        <a:bodyPr/>
        <a:lstStyle/>
        <a:p>
          <a:r>
            <a:rPr lang="en-US" dirty="0"/>
            <a:t>New Codes</a:t>
          </a:r>
        </a:p>
      </dgm:t>
    </dgm:pt>
    <dgm:pt modelId="{D3BC13B4-30FB-44E9-AC52-59D805EBAB3D}" type="parTrans" cxnId="{0A658DCC-C140-47AB-8223-32AE77ECA14B}">
      <dgm:prSet/>
      <dgm:spPr/>
      <dgm:t>
        <a:bodyPr/>
        <a:lstStyle/>
        <a:p>
          <a:endParaRPr lang="en-US"/>
        </a:p>
      </dgm:t>
    </dgm:pt>
    <dgm:pt modelId="{0D28329D-F7A0-40C4-9C5F-02EFC0A12B68}" type="sibTrans" cxnId="{0A658DCC-C140-47AB-8223-32AE77ECA14B}">
      <dgm:prSet/>
      <dgm:spPr/>
      <dgm:t>
        <a:bodyPr/>
        <a:lstStyle/>
        <a:p>
          <a:endParaRPr lang="en-US"/>
        </a:p>
      </dgm:t>
    </dgm:pt>
    <dgm:pt modelId="{AEBF483F-4C46-4ED3-9CCC-EF43ED56BB5D}">
      <dgm:prSet/>
      <dgm:spPr/>
      <dgm:t>
        <a:bodyPr/>
        <a:lstStyle/>
        <a:p>
          <a:r>
            <a:rPr lang="en-US" dirty="0"/>
            <a:t>New Attribute</a:t>
          </a:r>
        </a:p>
      </dgm:t>
    </dgm:pt>
    <dgm:pt modelId="{F44D0AAA-4BDD-486C-A4E9-BB24FC94BDDB}" type="parTrans" cxnId="{9A46869F-97BF-415A-9A52-C875A36A52E4}">
      <dgm:prSet/>
      <dgm:spPr/>
      <dgm:t>
        <a:bodyPr/>
        <a:lstStyle/>
        <a:p>
          <a:endParaRPr lang="en-US"/>
        </a:p>
      </dgm:t>
    </dgm:pt>
    <dgm:pt modelId="{E3DC346E-BED5-460B-B8DB-4E8BCD6D8D35}" type="sibTrans" cxnId="{9A46869F-97BF-415A-9A52-C875A36A52E4}">
      <dgm:prSet/>
      <dgm:spPr/>
      <dgm:t>
        <a:bodyPr/>
        <a:lstStyle/>
        <a:p>
          <a:endParaRPr lang="en-US"/>
        </a:p>
      </dgm:t>
    </dgm:pt>
    <dgm:pt modelId="{E6A80056-6CC0-4927-958E-2F26B3BE4587}">
      <dgm:prSet/>
      <dgm:spPr/>
      <dgm:t>
        <a:bodyPr/>
        <a:lstStyle/>
        <a:p>
          <a:r>
            <a:rPr lang="en-US" dirty="0"/>
            <a:t>New Levels</a:t>
          </a:r>
        </a:p>
      </dgm:t>
    </dgm:pt>
    <dgm:pt modelId="{E6AD99AF-EF44-4DDA-AB1B-1397EFBAE5F3}" type="parTrans" cxnId="{70A6D233-125C-4E0A-A637-0736DBB80A4B}">
      <dgm:prSet/>
      <dgm:spPr/>
      <dgm:t>
        <a:bodyPr/>
        <a:lstStyle/>
        <a:p>
          <a:endParaRPr lang="en-US"/>
        </a:p>
      </dgm:t>
    </dgm:pt>
    <dgm:pt modelId="{27009BE0-D55D-4368-AA25-682E81D0D39E}" type="sibTrans" cxnId="{70A6D233-125C-4E0A-A637-0736DBB80A4B}">
      <dgm:prSet/>
      <dgm:spPr/>
      <dgm:t>
        <a:bodyPr/>
        <a:lstStyle/>
        <a:p>
          <a:endParaRPr lang="en-US"/>
        </a:p>
      </dgm:t>
    </dgm:pt>
    <dgm:pt modelId="{E5C9693D-765C-444A-A321-76EEA8D314D8}">
      <dgm:prSet/>
      <dgm:spPr/>
      <dgm:t>
        <a:bodyPr/>
        <a:lstStyle/>
        <a:p>
          <a:r>
            <a:rPr lang="en-US" dirty="0"/>
            <a:t>New </a:t>
          </a:r>
          <a:r>
            <a:rPr lang="en-US" dirty="0" err="1"/>
            <a:t>Linestyles</a:t>
          </a:r>
          <a:endParaRPr lang="en-US" dirty="0"/>
        </a:p>
      </dgm:t>
    </dgm:pt>
    <dgm:pt modelId="{A5DF8C12-3093-40D7-9A89-F290D2038072}" type="parTrans" cxnId="{94262C22-E09E-4A9A-9BB8-90D2688EABF5}">
      <dgm:prSet/>
      <dgm:spPr/>
      <dgm:t>
        <a:bodyPr/>
        <a:lstStyle/>
        <a:p>
          <a:endParaRPr lang="en-US"/>
        </a:p>
      </dgm:t>
    </dgm:pt>
    <dgm:pt modelId="{8F24E33D-BC05-4BF0-8471-31888721FCD5}" type="sibTrans" cxnId="{94262C22-E09E-4A9A-9BB8-90D2688EABF5}">
      <dgm:prSet/>
      <dgm:spPr/>
      <dgm:t>
        <a:bodyPr/>
        <a:lstStyle/>
        <a:p>
          <a:endParaRPr lang="en-US"/>
        </a:p>
      </dgm:t>
    </dgm:pt>
    <dgm:pt modelId="{725CDF6E-E46E-40B0-A593-7A60B6BB6729}">
      <dgm:prSet phldrT="[Text]"/>
      <dgm:spPr/>
      <dgm:t>
        <a:bodyPr/>
        <a:lstStyle/>
        <a:p>
          <a:r>
            <a:rPr lang="en-US" dirty="0"/>
            <a:t>add U for underground, O for Overhead</a:t>
          </a:r>
        </a:p>
      </dgm:t>
    </dgm:pt>
    <dgm:pt modelId="{D6B46811-A009-44A5-913D-76C50CF6EF45}" type="parTrans" cxnId="{B66C0142-9C86-4D65-B6F0-08D08A6B0774}">
      <dgm:prSet/>
      <dgm:spPr/>
      <dgm:t>
        <a:bodyPr/>
        <a:lstStyle/>
        <a:p>
          <a:endParaRPr lang="en-US"/>
        </a:p>
      </dgm:t>
    </dgm:pt>
    <dgm:pt modelId="{B86EDEB7-014B-4ECF-82DE-18F06B3A69B6}" type="sibTrans" cxnId="{B66C0142-9C86-4D65-B6F0-08D08A6B0774}">
      <dgm:prSet/>
      <dgm:spPr/>
      <dgm:t>
        <a:bodyPr/>
        <a:lstStyle/>
        <a:p>
          <a:endParaRPr lang="en-US"/>
        </a:p>
      </dgm:t>
    </dgm:pt>
    <dgm:pt modelId="{722F1FDA-74F5-4715-A73A-9BE38361BB96}">
      <dgm:prSet/>
      <dgm:spPr/>
      <dgm:t>
        <a:bodyPr/>
        <a:lstStyle/>
        <a:p>
          <a:r>
            <a:rPr lang="en-US" dirty="0"/>
            <a:t>Quality level</a:t>
          </a:r>
        </a:p>
      </dgm:t>
    </dgm:pt>
    <dgm:pt modelId="{365330D3-CB03-4A5A-8FFF-5D5A2E7E0FE3}" type="parTrans" cxnId="{197930BA-EFB4-480B-B86E-56568729DD62}">
      <dgm:prSet/>
      <dgm:spPr/>
      <dgm:t>
        <a:bodyPr/>
        <a:lstStyle/>
        <a:p>
          <a:endParaRPr lang="en-US"/>
        </a:p>
      </dgm:t>
    </dgm:pt>
    <dgm:pt modelId="{64D10AE5-2E89-4875-9E90-58B80FDE84A8}" type="sibTrans" cxnId="{197930BA-EFB4-480B-B86E-56568729DD62}">
      <dgm:prSet/>
      <dgm:spPr/>
      <dgm:t>
        <a:bodyPr/>
        <a:lstStyle/>
        <a:p>
          <a:endParaRPr lang="en-US"/>
        </a:p>
      </dgm:t>
    </dgm:pt>
    <dgm:pt modelId="{B6E78FB3-FEAD-4831-8686-0FA4E68D2DB0}">
      <dgm:prSet/>
      <dgm:spPr/>
      <dgm:t>
        <a:bodyPr/>
        <a:lstStyle/>
        <a:p>
          <a:r>
            <a:rPr lang="en-US" dirty="0"/>
            <a:t>to indicate Quality level</a:t>
          </a:r>
        </a:p>
      </dgm:t>
    </dgm:pt>
    <dgm:pt modelId="{4FF0F500-55E6-408D-AB13-537CE2010800}" type="parTrans" cxnId="{882A5CA3-9E00-4545-A0F1-58466D496079}">
      <dgm:prSet/>
      <dgm:spPr/>
      <dgm:t>
        <a:bodyPr/>
        <a:lstStyle/>
        <a:p>
          <a:endParaRPr lang="en-US"/>
        </a:p>
      </dgm:t>
    </dgm:pt>
    <dgm:pt modelId="{A98DAE48-F2FD-446E-A574-5DF5938F33CF}" type="sibTrans" cxnId="{882A5CA3-9E00-4545-A0F1-58466D496079}">
      <dgm:prSet/>
      <dgm:spPr/>
      <dgm:t>
        <a:bodyPr/>
        <a:lstStyle/>
        <a:p>
          <a:endParaRPr lang="en-US"/>
        </a:p>
      </dgm:t>
    </dgm:pt>
    <dgm:pt modelId="{EFB8F58F-FA08-4EEC-9DA9-50C5E029EC30}">
      <dgm:prSet/>
      <dgm:spPr/>
      <dgm:t>
        <a:bodyPr/>
        <a:lstStyle/>
        <a:p>
          <a:r>
            <a:rPr lang="en-US" dirty="0"/>
            <a:t>UT_X_FO_QLA, UT_X_FO_QLB…</a:t>
          </a:r>
        </a:p>
      </dgm:t>
    </dgm:pt>
    <dgm:pt modelId="{C77967A3-5E65-4D0F-8404-FEE3609D754B}" type="parTrans" cxnId="{6A6920FA-72C4-4DC4-846D-1F227260E04C}">
      <dgm:prSet/>
      <dgm:spPr/>
      <dgm:t>
        <a:bodyPr/>
        <a:lstStyle/>
        <a:p>
          <a:endParaRPr lang="en-US"/>
        </a:p>
      </dgm:t>
    </dgm:pt>
    <dgm:pt modelId="{9082DC22-0E75-4FA5-BC0B-EC8F66E8131F}" type="sibTrans" cxnId="{6A6920FA-72C4-4DC4-846D-1F227260E04C}">
      <dgm:prSet/>
      <dgm:spPr/>
      <dgm:t>
        <a:bodyPr/>
        <a:lstStyle/>
        <a:p>
          <a:endParaRPr lang="en-US"/>
        </a:p>
      </dgm:t>
    </dgm:pt>
    <dgm:pt modelId="{B8D5D35D-1A4E-4247-8C5C-6BA6B6349F8C}">
      <dgm:prSet/>
      <dgm:spPr/>
      <dgm:t>
        <a:bodyPr/>
        <a:lstStyle/>
        <a:p>
          <a:r>
            <a:rPr lang="en-US"/>
            <a:t>to </a:t>
          </a:r>
          <a:r>
            <a:rPr lang="en-US" dirty="0"/>
            <a:t>indicate quality level</a:t>
          </a:r>
        </a:p>
      </dgm:t>
    </dgm:pt>
    <dgm:pt modelId="{0921A093-37B1-42C3-9BEE-29EF1BC7965F}" type="parTrans" cxnId="{F6BC9333-CB64-470A-8A0B-8376CF8D2437}">
      <dgm:prSet/>
      <dgm:spPr/>
      <dgm:t>
        <a:bodyPr/>
        <a:lstStyle/>
        <a:p>
          <a:endParaRPr lang="en-US"/>
        </a:p>
      </dgm:t>
    </dgm:pt>
    <dgm:pt modelId="{50A9BCE4-E37F-4647-98CA-DA2A0DF6C088}" type="sibTrans" cxnId="{F6BC9333-CB64-470A-8A0B-8376CF8D2437}">
      <dgm:prSet/>
      <dgm:spPr/>
      <dgm:t>
        <a:bodyPr/>
        <a:lstStyle/>
        <a:p>
          <a:endParaRPr lang="en-US"/>
        </a:p>
      </dgm:t>
    </dgm:pt>
    <dgm:pt modelId="{CC9D7BDE-EF92-4F34-A539-AD8214E8A5AD}">
      <dgm:prSet/>
      <dgm:spPr/>
      <dgm:t>
        <a:bodyPr/>
        <a:lstStyle/>
        <a:p>
          <a:r>
            <a:rPr lang="en-US" dirty="0"/>
            <a:t>If missing then quality level D is used as default</a:t>
          </a:r>
        </a:p>
      </dgm:t>
    </dgm:pt>
    <dgm:pt modelId="{BF651856-7A87-49DE-AF89-7756B29A9D51}" type="parTrans" cxnId="{F2BB276C-F8A1-4DBE-8FC0-51D10A01EAE4}">
      <dgm:prSet/>
      <dgm:spPr/>
      <dgm:t>
        <a:bodyPr/>
        <a:lstStyle/>
        <a:p>
          <a:endParaRPr lang="en-US"/>
        </a:p>
      </dgm:t>
    </dgm:pt>
    <dgm:pt modelId="{5E06D6F5-7B34-44CF-98FF-ABC174D1F849}" type="sibTrans" cxnId="{F2BB276C-F8A1-4DBE-8FC0-51D10A01EAE4}">
      <dgm:prSet/>
      <dgm:spPr/>
      <dgm:t>
        <a:bodyPr/>
        <a:lstStyle/>
        <a:p>
          <a:endParaRPr lang="en-US"/>
        </a:p>
      </dgm:t>
    </dgm:pt>
    <dgm:pt modelId="{456840D8-486E-499B-8A6D-684C106D5438}" type="pres">
      <dgm:prSet presAssocID="{76953447-6854-40F9-870B-9CACBD8AA11C}" presName="linear" presStyleCnt="0">
        <dgm:presLayoutVars>
          <dgm:dir/>
          <dgm:animLvl val="lvl"/>
          <dgm:resizeHandles val="exact"/>
        </dgm:presLayoutVars>
      </dgm:prSet>
      <dgm:spPr/>
    </dgm:pt>
    <dgm:pt modelId="{1B7430BC-7CAD-4DC8-AACD-627579BB6028}" type="pres">
      <dgm:prSet presAssocID="{C5C7D5C3-164B-4170-9DFE-03C320A962F8}" presName="parentLin" presStyleCnt="0"/>
      <dgm:spPr/>
    </dgm:pt>
    <dgm:pt modelId="{35B12897-7CEE-4ACD-9DAD-A74D3A63E88C}" type="pres">
      <dgm:prSet presAssocID="{C5C7D5C3-164B-4170-9DFE-03C320A962F8}" presName="parentLeftMargin" presStyleLbl="node1" presStyleIdx="0" presStyleCnt="4"/>
      <dgm:spPr/>
    </dgm:pt>
    <dgm:pt modelId="{EE2262EB-DCB6-4527-939E-84ED5AC9C328}" type="pres">
      <dgm:prSet presAssocID="{C5C7D5C3-164B-4170-9DFE-03C320A962F8}" presName="parentText" presStyleLbl="node1" presStyleIdx="0" presStyleCnt="4">
        <dgm:presLayoutVars>
          <dgm:chMax val="0"/>
          <dgm:bulletEnabled val="1"/>
        </dgm:presLayoutVars>
      </dgm:prSet>
      <dgm:spPr/>
    </dgm:pt>
    <dgm:pt modelId="{5AA15609-0FD7-4D01-A677-071BD3F664B5}" type="pres">
      <dgm:prSet presAssocID="{C5C7D5C3-164B-4170-9DFE-03C320A962F8}" presName="negativeSpace" presStyleCnt="0"/>
      <dgm:spPr/>
    </dgm:pt>
    <dgm:pt modelId="{C59AD97D-3318-4783-B478-B3190D5A6C26}" type="pres">
      <dgm:prSet presAssocID="{C5C7D5C3-164B-4170-9DFE-03C320A962F8}" presName="childText" presStyleLbl="conFgAcc1" presStyleIdx="0" presStyleCnt="4">
        <dgm:presLayoutVars>
          <dgm:bulletEnabled val="1"/>
        </dgm:presLayoutVars>
      </dgm:prSet>
      <dgm:spPr/>
    </dgm:pt>
    <dgm:pt modelId="{032C4888-3FAB-40F0-B859-930B37909604}" type="pres">
      <dgm:prSet presAssocID="{0D28329D-F7A0-40C4-9C5F-02EFC0A12B68}" presName="spaceBetweenRectangles" presStyleCnt="0"/>
      <dgm:spPr/>
    </dgm:pt>
    <dgm:pt modelId="{86B3D926-BCA0-4733-BF3E-56D6CE24ABF1}" type="pres">
      <dgm:prSet presAssocID="{AEBF483F-4C46-4ED3-9CCC-EF43ED56BB5D}" presName="parentLin" presStyleCnt="0"/>
      <dgm:spPr/>
    </dgm:pt>
    <dgm:pt modelId="{E5F3A7B4-265E-45AB-89D4-DC59DE912373}" type="pres">
      <dgm:prSet presAssocID="{AEBF483F-4C46-4ED3-9CCC-EF43ED56BB5D}" presName="parentLeftMargin" presStyleLbl="node1" presStyleIdx="0" presStyleCnt="4"/>
      <dgm:spPr/>
    </dgm:pt>
    <dgm:pt modelId="{FAA5334A-E97C-4AD2-881C-CD11028CCBFE}" type="pres">
      <dgm:prSet presAssocID="{AEBF483F-4C46-4ED3-9CCC-EF43ED56BB5D}" presName="parentText" presStyleLbl="node1" presStyleIdx="1" presStyleCnt="4">
        <dgm:presLayoutVars>
          <dgm:chMax val="0"/>
          <dgm:bulletEnabled val="1"/>
        </dgm:presLayoutVars>
      </dgm:prSet>
      <dgm:spPr/>
    </dgm:pt>
    <dgm:pt modelId="{A837959F-E89F-434D-B917-9E51B2FA0F9B}" type="pres">
      <dgm:prSet presAssocID="{AEBF483F-4C46-4ED3-9CCC-EF43ED56BB5D}" presName="negativeSpace" presStyleCnt="0"/>
      <dgm:spPr/>
    </dgm:pt>
    <dgm:pt modelId="{F6359AA0-7436-4CAD-B7A7-E5CA2A49C067}" type="pres">
      <dgm:prSet presAssocID="{AEBF483F-4C46-4ED3-9CCC-EF43ED56BB5D}" presName="childText" presStyleLbl="conFgAcc1" presStyleIdx="1" presStyleCnt="4">
        <dgm:presLayoutVars>
          <dgm:bulletEnabled val="1"/>
        </dgm:presLayoutVars>
      </dgm:prSet>
      <dgm:spPr/>
    </dgm:pt>
    <dgm:pt modelId="{9E8908CB-407F-4964-90EC-7E1E81BECEC5}" type="pres">
      <dgm:prSet presAssocID="{E3DC346E-BED5-460B-B8DB-4E8BCD6D8D35}" presName="spaceBetweenRectangles" presStyleCnt="0"/>
      <dgm:spPr/>
    </dgm:pt>
    <dgm:pt modelId="{BD9AE757-9D5B-468E-814A-CC481A9F6823}" type="pres">
      <dgm:prSet presAssocID="{E6A80056-6CC0-4927-958E-2F26B3BE4587}" presName="parentLin" presStyleCnt="0"/>
      <dgm:spPr/>
    </dgm:pt>
    <dgm:pt modelId="{3E7409D6-E492-4ABF-9B4D-672030139B31}" type="pres">
      <dgm:prSet presAssocID="{E6A80056-6CC0-4927-958E-2F26B3BE4587}" presName="parentLeftMargin" presStyleLbl="node1" presStyleIdx="1" presStyleCnt="4"/>
      <dgm:spPr/>
    </dgm:pt>
    <dgm:pt modelId="{26AC0DE8-56E4-4B70-A451-36C37AF00273}" type="pres">
      <dgm:prSet presAssocID="{E6A80056-6CC0-4927-958E-2F26B3BE4587}" presName="parentText" presStyleLbl="node1" presStyleIdx="2" presStyleCnt="4">
        <dgm:presLayoutVars>
          <dgm:chMax val="0"/>
          <dgm:bulletEnabled val="1"/>
        </dgm:presLayoutVars>
      </dgm:prSet>
      <dgm:spPr/>
    </dgm:pt>
    <dgm:pt modelId="{2303B997-8C15-4AED-9DA2-D0BE50CCDD34}" type="pres">
      <dgm:prSet presAssocID="{E6A80056-6CC0-4927-958E-2F26B3BE4587}" presName="negativeSpace" presStyleCnt="0"/>
      <dgm:spPr/>
    </dgm:pt>
    <dgm:pt modelId="{1C5E2585-C06A-47AD-A305-44E0F420A661}" type="pres">
      <dgm:prSet presAssocID="{E6A80056-6CC0-4927-958E-2F26B3BE4587}" presName="childText" presStyleLbl="conFgAcc1" presStyleIdx="2" presStyleCnt="4">
        <dgm:presLayoutVars>
          <dgm:bulletEnabled val="1"/>
        </dgm:presLayoutVars>
      </dgm:prSet>
      <dgm:spPr/>
    </dgm:pt>
    <dgm:pt modelId="{8633CB0E-72DE-45B1-A705-6D82C0B0EA1C}" type="pres">
      <dgm:prSet presAssocID="{27009BE0-D55D-4368-AA25-682E81D0D39E}" presName="spaceBetweenRectangles" presStyleCnt="0"/>
      <dgm:spPr/>
    </dgm:pt>
    <dgm:pt modelId="{008FBD6D-9318-498B-B960-79F60714B2EC}" type="pres">
      <dgm:prSet presAssocID="{E5C9693D-765C-444A-A321-76EEA8D314D8}" presName="parentLin" presStyleCnt="0"/>
      <dgm:spPr/>
    </dgm:pt>
    <dgm:pt modelId="{3646E5F2-54B6-4850-97EE-9F3FABB6C0A4}" type="pres">
      <dgm:prSet presAssocID="{E5C9693D-765C-444A-A321-76EEA8D314D8}" presName="parentLeftMargin" presStyleLbl="node1" presStyleIdx="2" presStyleCnt="4"/>
      <dgm:spPr/>
    </dgm:pt>
    <dgm:pt modelId="{0640B68C-BFB5-4F6B-A35C-B11034F9743E}" type="pres">
      <dgm:prSet presAssocID="{E5C9693D-765C-444A-A321-76EEA8D314D8}" presName="parentText" presStyleLbl="node1" presStyleIdx="3" presStyleCnt="4">
        <dgm:presLayoutVars>
          <dgm:chMax val="0"/>
          <dgm:bulletEnabled val="1"/>
        </dgm:presLayoutVars>
      </dgm:prSet>
      <dgm:spPr/>
    </dgm:pt>
    <dgm:pt modelId="{3D662698-B890-4D50-8D0A-65058E9DEBA2}" type="pres">
      <dgm:prSet presAssocID="{E5C9693D-765C-444A-A321-76EEA8D314D8}" presName="negativeSpace" presStyleCnt="0"/>
      <dgm:spPr/>
    </dgm:pt>
    <dgm:pt modelId="{674C1378-AC7E-4128-B906-4BC4C2C15D10}" type="pres">
      <dgm:prSet presAssocID="{E5C9693D-765C-444A-A321-76EEA8D314D8}" presName="childText" presStyleLbl="conFgAcc1" presStyleIdx="3" presStyleCnt="4">
        <dgm:presLayoutVars>
          <dgm:bulletEnabled val="1"/>
        </dgm:presLayoutVars>
      </dgm:prSet>
      <dgm:spPr/>
    </dgm:pt>
  </dgm:ptLst>
  <dgm:cxnLst>
    <dgm:cxn modelId="{F367B01E-FC8B-4894-AF10-66918F6A5701}" type="presOf" srcId="{725CDF6E-E46E-40B0-A593-7A60B6BB6729}" destId="{C59AD97D-3318-4783-B478-B3190D5A6C26}" srcOrd="0" destOrd="0" presId="urn:microsoft.com/office/officeart/2005/8/layout/list1"/>
    <dgm:cxn modelId="{94262C22-E09E-4A9A-9BB8-90D2688EABF5}" srcId="{76953447-6854-40F9-870B-9CACBD8AA11C}" destId="{E5C9693D-765C-444A-A321-76EEA8D314D8}" srcOrd="3" destOrd="0" parTransId="{A5DF8C12-3093-40D7-9A89-F290D2038072}" sibTransId="{8F24E33D-BC05-4BF0-8471-31888721FCD5}"/>
    <dgm:cxn modelId="{64A1B124-48A3-4AE3-9E64-6CAABE01857A}" type="presOf" srcId="{C5C7D5C3-164B-4170-9DFE-03C320A962F8}" destId="{EE2262EB-DCB6-4527-939E-84ED5AC9C328}" srcOrd="1" destOrd="0" presId="urn:microsoft.com/office/officeart/2005/8/layout/list1"/>
    <dgm:cxn modelId="{730B702A-0B59-4038-8F87-24BE60B8C574}" type="presOf" srcId="{CC9D7BDE-EF92-4F34-A539-AD8214E8A5AD}" destId="{F6359AA0-7436-4CAD-B7A7-E5CA2A49C067}" srcOrd="0" destOrd="1" presId="urn:microsoft.com/office/officeart/2005/8/layout/list1"/>
    <dgm:cxn modelId="{F6BC9333-CB64-470A-8A0B-8376CF8D2437}" srcId="{E5C9693D-765C-444A-A321-76EEA8D314D8}" destId="{B8D5D35D-1A4E-4247-8C5C-6BA6B6349F8C}" srcOrd="0" destOrd="0" parTransId="{0921A093-37B1-42C3-9BEE-29EF1BC7965F}" sibTransId="{50A9BCE4-E37F-4647-98CA-DA2A0DF6C088}"/>
    <dgm:cxn modelId="{70A6D233-125C-4E0A-A637-0736DBB80A4B}" srcId="{76953447-6854-40F9-870B-9CACBD8AA11C}" destId="{E6A80056-6CC0-4927-958E-2F26B3BE4587}" srcOrd="2" destOrd="0" parTransId="{E6AD99AF-EF44-4DDA-AB1B-1397EFBAE5F3}" sibTransId="{27009BE0-D55D-4368-AA25-682E81D0D39E}"/>
    <dgm:cxn modelId="{B66C0142-9C86-4D65-B6F0-08D08A6B0774}" srcId="{C5C7D5C3-164B-4170-9DFE-03C320A962F8}" destId="{725CDF6E-E46E-40B0-A593-7A60B6BB6729}" srcOrd="0" destOrd="0" parTransId="{D6B46811-A009-44A5-913D-76C50CF6EF45}" sibTransId="{B86EDEB7-014B-4ECF-82DE-18F06B3A69B6}"/>
    <dgm:cxn modelId="{2AF4B74A-70B6-42F5-860D-646262383542}" type="presOf" srcId="{722F1FDA-74F5-4715-A73A-9BE38361BB96}" destId="{F6359AA0-7436-4CAD-B7A7-E5CA2A49C067}" srcOrd="0" destOrd="0" presId="urn:microsoft.com/office/officeart/2005/8/layout/list1"/>
    <dgm:cxn modelId="{F2BB276C-F8A1-4DBE-8FC0-51D10A01EAE4}" srcId="{722F1FDA-74F5-4715-A73A-9BE38361BB96}" destId="{CC9D7BDE-EF92-4F34-A539-AD8214E8A5AD}" srcOrd="0" destOrd="0" parTransId="{BF651856-7A87-49DE-AF89-7756B29A9D51}" sibTransId="{5E06D6F5-7B34-44CF-98FF-ABC174D1F849}"/>
    <dgm:cxn modelId="{0CDEA55A-BBDA-44E4-A1C3-3EBDF2370D5F}" type="presOf" srcId="{B8D5D35D-1A4E-4247-8C5C-6BA6B6349F8C}" destId="{674C1378-AC7E-4128-B906-4BC4C2C15D10}" srcOrd="0" destOrd="0" presId="urn:microsoft.com/office/officeart/2005/8/layout/list1"/>
    <dgm:cxn modelId="{FD58D497-0E45-46FC-BC55-F9B7D2D28DD5}" type="presOf" srcId="{B6E78FB3-FEAD-4831-8686-0FA4E68D2DB0}" destId="{1C5E2585-C06A-47AD-A305-44E0F420A661}" srcOrd="0" destOrd="0" presId="urn:microsoft.com/office/officeart/2005/8/layout/list1"/>
    <dgm:cxn modelId="{9A46869F-97BF-415A-9A52-C875A36A52E4}" srcId="{76953447-6854-40F9-870B-9CACBD8AA11C}" destId="{AEBF483F-4C46-4ED3-9CCC-EF43ED56BB5D}" srcOrd="1" destOrd="0" parTransId="{F44D0AAA-4BDD-486C-A4E9-BB24FC94BDDB}" sibTransId="{E3DC346E-BED5-460B-B8DB-4E8BCD6D8D35}"/>
    <dgm:cxn modelId="{882A5CA3-9E00-4545-A0F1-58466D496079}" srcId="{E6A80056-6CC0-4927-958E-2F26B3BE4587}" destId="{B6E78FB3-FEAD-4831-8686-0FA4E68D2DB0}" srcOrd="0" destOrd="0" parTransId="{4FF0F500-55E6-408D-AB13-537CE2010800}" sibTransId="{A98DAE48-F2FD-446E-A574-5DF5938F33CF}"/>
    <dgm:cxn modelId="{197930BA-EFB4-480B-B86E-56568729DD62}" srcId="{AEBF483F-4C46-4ED3-9CCC-EF43ED56BB5D}" destId="{722F1FDA-74F5-4715-A73A-9BE38361BB96}" srcOrd="0" destOrd="0" parTransId="{365330D3-CB03-4A5A-8FFF-5D5A2E7E0FE3}" sibTransId="{64D10AE5-2E89-4875-9E90-58B80FDE84A8}"/>
    <dgm:cxn modelId="{A04501BD-01AF-4D52-9A0F-4A1D779085AB}" type="presOf" srcId="{AEBF483F-4C46-4ED3-9CCC-EF43ED56BB5D}" destId="{FAA5334A-E97C-4AD2-881C-CD11028CCBFE}" srcOrd="1" destOrd="0" presId="urn:microsoft.com/office/officeart/2005/8/layout/list1"/>
    <dgm:cxn modelId="{C461CFBD-E11B-47E3-A490-A3DAB6F6E874}" type="presOf" srcId="{E6A80056-6CC0-4927-958E-2F26B3BE4587}" destId="{3E7409D6-E492-4ABF-9B4D-672030139B31}" srcOrd="0" destOrd="0" presId="urn:microsoft.com/office/officeart/2005/8/layout/list1"/>
    <dgm:cxn modelId="{A1A32FBE-ECE8-4F52-ACBF-80AAA53385A5}" type="presOf" srcId="{C5C7D5C3-164B-4170-9DFE-03C320A962F8}" destId="{35B12897-7CEE-4ACD-9DAD-A74D3A63E88C}" srcOrd="0" destOrd="0" presId="urn:microsoft.com/office/officeart/2005/8/layout/list1"/>
    <dgm:cxn modelId="{FC2A04C3-EEDA-4F1C-8B8B-F36681180908}" type="presOf" srcId="{76953447-6854-40F9-870B-9CACBD8AA11C}" destId="{456840D8-486E-499B-8A6D-684C106D5438}" srcOrd="0" destOrd="0" presId="urn:microsoft.com/office/officeart/2005/8/layout/list1"/>
    <dgm:cxn modelId="{0A658DCC-C140-47AB-8223-32AE77ECA14B}" srcId="{76953447-6854-40F9-870B-9CACBD8AA11C}" destId="{C5C7D5C3-164B-4170-9DFE-03C320A962F8}" srcOrd="0" destOrd="0" parTransId="{D3BC13B4-30FB-44E9-AC52-59D805EBAB3D}" sibTransId="{0D28329D-F7A0-40C4-9C5F-02EFC0A12B68}"/>
    <dgm:cxn modelId="{38B9CFCF-6DBF-42D0-9B29-67CD8D46A11D}" type="presOf" srcId="{EFB8F58F-FA08-4EEC-9DA9-50C5E029EC30}" destId="{1C5E2585-C06A-47AD-A305-44E0F420A661}" srcOrd="0" destOrd="1" presId="urn:microsoft.com/office/officeart/2005/8/layout/list1"/>
    <dgm:cxn modelId="{D2CF42EC-08C1-4D7B-B4B9-EE5D676A6758}" type="presOf" srcId="{E6A80056-6CC0-4927-958E-2F26B3BE4587}" destId="{26AC0DE8-56E4-4B70-A451-36C37AF00273}" srcOrd="1" destOrd="0" presId="urn:microsoft.com/office/officeart/2005/8/layout/list1"/>
    <dgm:cxn modelId="{433E84EE-BD07-41F0-B60F-4009ACEC5ECC}" type="presOf" srcId="{E5C9693D-765C-444A-A321-76EEA8D314D8}" destId="{3646E5F2-54B6-4850-97EE-9F3FABB6C0A4}" srcOrd="0" destOrd="0" presId="urn:microsoft.com/office/officeart/2005/8/layout/list1"/>
    <dgm:cxn modelId="{8A0F61F3-6B94-4D06-9AA1-89A93D698F7D}" type="presOf" srcId="{AEBF483F-4C46-4ED3-9CCC-EF43ED56BB5D}" destId="{E5F3A7B4-265E-45AB-89D4-DC59DE912373}" srcOrd="0" destOrd="0" presId="urn:microsoft.com/office/officeart/2005/8/layout/list1"/>
    <dgm:cxn modelId="{6A6920FA-72C4-4DC4-846D-1F227260E04C}" srcId="{E6A80056-6CC0-4927-958E-2F26B3BE4587}" destId="{EFB8F58F-FA08-4EEC-9DA9-50C5E029EC30}" srcOrd="1" destOrd="0" parTransId="{C77967A3-5E65-4D0F-8404-FEE3609D754B}" sibTransId="{9082DC22-0E75-4FA5-BC0B-EC8F66E8131F}"/>
    <dgm:cxn modelId="{CAAB4DFE-53AF-4F85-A065-821851F6B27F}" type="presOf" srcId="{E5C9693D-765C-444A-A321-76EEA8D314D8}" destId="{0640B68C-BFB5-4F6B-A35C-B11034F9743E}" srcOrd="1" destOrd="0" presId="urn:microsoft.com/office/officeart/2005/8/layout/list1"/>
    <dgm:cxn modelId="{FE39E3AF-B0CE-4398-BDA2-BAC7C111E1C2}" type="presParOf" srcId="{456840D8-486E-499B-8A6D-684C106D5438}" destId="{1B7430BC-7CAD-4DC8-AACD-627579BB6028}" srcOrd="0" destOrd="0" presId="urn:microsoft.com/office/officeart/2005/8/layout/list1"/>
    <dgm:cxn modelId="{89F845F4-3076-445A-8E01-7D14B0BBAE90}" type="presParOf" srcId="{1B7430BC-7CAD-4DC8-AACD-627579BB6028}" destId="{35B12897-7CEE-4ACD-9DAD-A74D3A63E88C}" srcOrd="0" destOrd="0" presId="urn:microsoft.com/office/officeart/2005/8/layout/list1"/>
    <dgm:cxn modelId="{EF2D7F54-27DF-44B8-9058-05CDAE17B656}" type="presParOf" srcId="{1B7430BC-7CAD-4DC8-AACD-627579BB6028}" destId="{EE2262EB-DCB6-4527-939E-84ED5AC9C328}" srcOrd="1" destOrd="0" presId="urn:microsoft.com/office/officeart/2005/8/layout/list1"/>
    <dgm:cxn modelId="{CF075DA9-986F-4F69-847F-5F1A85842D44}" type="presParOf" srcId="{456840D8-486E-499B-8A6D-684C106D5438}" destId="{5AA15609-0FD7-4D01-A677-071BD3F664B5}" srcOrd="1" destOrd="0" presId="urn:microsoft.com/office/officeart/2005/8/layout/list1"/>
    <dgm:cxn modelId="{B706D8E2-6956-403B-ACF5-945E21EAAA7D}" type="presParOf" srcId="{456840D8-486E-499B-8A6D-684C106D5438}" destId="{C59AD97D-3318-4783-B478-B3190D5A6C26}" srcOrd="2" destOrd="0" presId="urn:microsoft.com/office/officeart/2005/8/layout/list1"/>
    <dgm:cxn modelId="{D1BD6ABC-3165-48A5-9D4B-A1D52720F176}" type="presParOf" srcId="{456840D8-486E-499B-8A6D-684C106D5438}" destId="{032C4888-3FAB-40F0-B859-930B37909604}" srcOrd="3" destOrd="0" presId="urn:microsoft.com/office/officeart/2005/8/layout/list1"/>
    <dgm:cxn modelId="{0F048699-DCB9-4685-A098-4987BA4ACD01}" type="presParOf" srcId="{456840D8-486E-499B-8A6D-684C106D5438}" destId="{86B3D926-BCA0-4733-BF3E-56D6CE24ABF1}" srcOrd="4" destOrd="0" presId="urn:microsoft.com/office/officeart/2005/8/layout/list1"/>
    <dgm:cxn modelId="{E3E1C7C2-5EA8-4477-94C3-125E5F661703}" type="presParOf" srcId="{86B3D926-BCA0-4733-BF3E-56D6CE24ABF1}" destId="{E5F3A7B4-265E-45AB-89D4-DC59DE912373}" srcOrd="0" destOrd="0" presId="urn:microsoft.com/office/officeart/2005/8/layout/list1"/>
    <dgm:cxn modelId="{067FA9E4-1D3B-47A1-ABD1-8701E5699E33}" type="presParOf" srcId="{86B3D926-BCA0-4733-BF3E-56D6CE24ABF1}" destId="{FAA5334A-E97C-4AD2-881C-CD11028CCBFE}" srcOrd="1" destOrd="0" presId="urn:microsoft.com/office/officeart/2005/8/layout/list1"/>
    <dgm:cxn modelId="{9F728DAA-9282-46CD-909C-79BDA699204E}" type="presParOf" srcId="{456840D8-486E-499B-8A6D-684C106D5438}" destId="{A837959F-E89F-434D-B917-9E51B2FA0F9B}" srcOrd="5" destOrd="0" presId="urn:microsoft.com/office/officeart/2005/8/layout/list1"/>
    <dgm:cxn modelId="{CE167BC1-3B9C-45B1-AD05-D495DFABFEF0}" type="presParOf" srcId="{456840D8-486E-499B-8A6D-684C106D5438}" destId="{F6359AA0-7436-4CAD-B7A7-E5CA2A49C067}" srcOrd="6" destOrd="0" presId="urn:microsoft.com/office/officeart/2005/8/layout/list1"/>
    <dgm:cxn modelId="{694249F1-2FC5-4EA7-AB33-77844E926242}" type="presParOf" srcId="{456840D8-486E-499B-8A6D-684C106D5438}" destId="{9E8908CB-407F-4964-90EC-7E1E81BECEC5}" srcOrd="7" destOrd="0" presId="urn:microsoft.com/office/officeart/2005/8/layout/list1"/>
    <dgm:cxn modelId="{29A14483-BB55-4CC0-9046-6544CC01F803}" type="presParOf" srcId="{456840D8-486E-499B-8A6D-684C106D5438}" destId="{BD9AE757-9D5B-468E-814A-CC481A9F6823}" srcOrd="8" destOrd="0" presId="urn:microsoft.com/office/officeart/2005/8/layout/list1"/>
    <dgm:cxn modelId="{EEBED8A5-C6FD-445E-8015-512D0587BEFB}" type="presParOf" srcId="{BD9AE757-9D5B-468E-814A-CC481A9F6823}" destId="{3E7409D6-E492-4ABF-9B4D-672030139B31}" srcOrd="0" destOrd="0" presId="urn:microsoft.com/office/officeart/2005/8/layout/list1"/>
    <dgm:cxn modelId="{7DFFFB49-E318-4B9C-A606-EFD426F62F62}" type="presParOf" srcId="{BD9AE757-9D5B-468E-814A-CC481A9F6823}" destId="{26AC0DE8-56E4-4B70-A451-36C37AF00273}" srcOrd="1" destOrd="0" presId="urn:microsoft.com/office/officeart/2005/8/layout/list1"/>
    <dgm:cxn modelId="{581EE09C-3281-43C8-B09E-24782067614D}" type="presParOf" srcId="{456840D8-486E-499B-8A6D-684C106D5438}" destId="{2303B997-8C15-4AED-9DA2-D0BE50CCDD34}" srcOrd="9" destOrd="0" presId="urn:microsoft.com/office/officeart/2005/8/layout/list1"/>
    <dgm:cxn modelId="{0A930302-D463-4161-B6C6-3C02272A7349}" type="presParOf" srcId="{456840D8-486E-499B-8A6D-684C106D5438}" destId="{1C5E2585-C06A-47AD-A305-44E0F420A661}" srcOrd="10" destOrd="0" presId="urn:microsoft.com/office/officeart/2005/8/layout/list1"/>
    <dgm:cxn modelId="{229EBE38-05AB-4537-9B2A-514DFA474F74}" type="presParOf" srcId="{456840D8-486E-499B-8A6D-684C106D5438}" destId="{8633CB0E-72DE-45B1-A705-6D82C0B0EA1C}" srcOrd="11" destOrd="0" presId="urn:microsoft.com/office/officeart/2005/8/layout/list1"/>
    <dgm:cxn modelId="{8D00A4DD-6149-463B-8408-47598A0B4805}" type="presParOf" srcId="{456840D8-486E-499B-8A6D-684C106D5438}" destId="{008FBD6D-9318-498B-B960-79F60714B2EC}" srcOrd="12" destOrd="0" presId="urn:microsoft.com/office/officeart/2005/8/layout/list1"/>
    <dgm:cxn modelId="{5FD43B28-FC60-4C5C-9D48-4952D94D9E81}" type="presParOf" srcId="{008FBD6D-9318-498B-B960-79F60714B2EC}" destId="{3646E5F2-54B6-4850-97EE-9F3FABB6C0A4}" srcOrd="0" destOrd="0" presId="urn:microsoft.com/office/officeart/2005/8/layout/list1"/>
    <dgm:cxn modelId="{8B1B0EBC-7623-462A-A90C-0F4BD3BAA203}" type="presParOf" srcId="{008FBD6D-9318-498B-B960-79F60714B2EC}" destId="{0640B68C-BFB5-4F6B-A35C-B11034F9743E}" srcOrd="1" destOrd="0" presId="urn:microsoft.com/office/officeart/2005/8/layout/list1"/>
    <dgm:cxn modelId="{57D81CFB-4578-4125-A0E6-81F3A8FFA5E6}" type="presParOf" srcId="{456840D8-486E-499B-8A6D-684C106D5438}" destId="{3D662698-B890-4D50-8D0A-65058E9DEBA2}" srcOrd="13" destOrd="0" presId="urn:microsoft.com/office/officeart/2005/8/layout/list1"/>
    <dgm:cxn modelId="{3B301EFC-EE56-4267-B9BC-90D93D8A178A}" type="presParOf" srcId="{456840D8-486E-499B-8A6D-684C106D5438}" destId="{674C1378-AC7E-4128-B906-4BC4C2C15D1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CE7D0B74-0158-4214-982A-355DE6544870}" type="doc">
      <dgm:prSet loTypeId="urn:microsoft.com/office/officeart/2005/8/layout/default" loCatId="list" qsTypeId="urn:microsoft.com/office/officeart/2005/8/quickstyle/simple1" qsCatId="simple" csTypeId="urn:microsoft.com/office/officeart/2005/8/colors/accent6_1" csCatId="accent6" phldr="1"/>
      <dgm:spPr/>
      <dgm:t>
        <a:bodyPr/>
        <a:lstStyle/>
        <a:p>
          <a:endParaRPr lang="en-US"/>
        </a:p>
      </dgm:t>
    </dgm:pt>
    <dgm:pt modelId="{57C17554-6E8D-46DB-ABAA-E6AE8EA2F5FD}">
      <dgm:prSet phldrT="[Text]"/>
      <dgm:spPr/>
      <dgm:t>
        <a:bodyPr/>
        <a:lstStyle/>
        <a:p>
          <a:r>
            <a:rPr lang="en-US" dirty="0"/>
            <a:t>Old codes (CTVL, FO, TL, PL) removed from code list for collectors.</a:t>
          </a:r>
        </a:p>
        <a:p>
          <a:r>
            <a:rPr lang="en-US" dirty="0"/>
            <a:t>BUT </a:t>
          </a:r>
          <a:r>
            <a:rPr lang="en-US" dirty="0" err="1"/>
            <a:t>dgnlib</a:t>
          </a:r>
          <a:r>
            <a:rPr lang="en-US" dirty="0"/>
            <a:t> (survey settings) still has old codes (feature definitions) for processing</a:t>
          </a:r>
        </a:p>
      </dgm:t>
    </dgm:pt>
    <dgm:pt modelId="{FD7FB48D-568B-46E7-A48A-CD0C53224A0E}" type="parTrans" cxnId="{96D6C240-0BBF-4F94-BA0E-3791F5D0F2BB}">
      <dgm:prSet/>
      <dgm:spPr/>
      <dgm:t>
        <a:bodyPr/>
        <a:lstStyle/>
        <a:p>
          <a:endParaRPr lang="en-US"/>
        </a:p>
      </dgm:t>
    </dgm:pt>
    <dgm:pt modelId="{D657F700-437C-4FC3-BE62-2F3869D52B25}" type="sibTrans" cxnId="{96D6C240-0BBF-4F94-BA0E-3791F5D0F2BB}">
      <dgm:prSet/>
      <dgm:spPr/>
      <dgm:t>
        <a:bodyPr/>
        <a:lstStyle/>
        <a:p>
          <a:endParaRPr lang="en-US"/>
        </a:p>
      </dgm:t>
    </dgm:pt>
    <dgm:pt modelId="{3B0C794D-5A41-4907-864C-B3F4EBC73682}">
      <dgm:prSet phldrT="[Text]"/>
      <dgm:spPr/>
      <dgm:t>
        <a:bodyPr/>
        <a:lstStyle/>
        <a:p>
          <a:r>
            <a:rPr lang="en-US" dirty="0"/>
            <a:t>Might need to update standards from DGNLIB if going back to previous field book </a:t>
          </a:r>
          <a:r>
            <a:rPr lang="en-US" dirty="0" err="1"/>
            <a:t>dgn</a:t>
          </a:r>
          <a:r>
            <a:rPr lang="en-US" dirty="0"/>
            <a:t> files.</a:t>
          </a:r>
        </a:p>
        <a:p>
          <a:endParaRPr lang="en-US" dirty="0"/>
        </a:p>
      </dgm:t>
    </dgm:pt>
    <dgm:pt modelId="{1449DBAC-E82A-4A5A-B2ED-5FBD77B8FE9D}" type="parTrans" cxnId="{6A711579-BACA-4FCE-910B-CBD97208DD70}">
      <dgm:prSet/>
      <dgm:spPr/>
      <dgm:t>
        <a:bodyPr/>
        <a:lstStyle/>
        <a:p>
          <a:endParaRPr lang="en-US"/>
        </a:p>
      </dgm:t>
    </dgm:pt>
    <dgm:pt modelId="{F0C6CE45-0C08-4021-B6F0-B8A83DAB097C}" type="sibTrans" cxnId="{6A711579-BACA-4FCE-910B-CBD97208DD70}">
      <dgm:prSet/>
      <dgm:spPr/>
      <dgm:t>
        <a:bodyPr/>
        <a:lstStyle/>
        <a:p>
          <a:endParaRPr lang="en-US"/>
        </a:p>
      </dgm:t>
    </dgm:pt>
    <dgm:pt modelId="{8952D904-C556-4AF5-B75F-A5730E66585B}" type="pres">
      <dgm:prSet presAssocID="{CE7D0B74-0158-4214-982A-355DE6544870}" presName="diagram" presStyleCnt="0">
        <dgm:presLayoutVars>
          <dgm:dir/>
          <dgm:resizeHandles val="exact"/>
        </dgm:presLayoutVars>
      </dgm:prSet>
      <dgm:spPr/>
    </dgm:pt>
    <dgm:pt modelId="{E2A564EE-1028-4B99-9352-89758D6E6C71}" type="pres">
      <dgm:prSet presAssocID="{57C17554-6E8D-46DB-ABAA-E6AE8EA2F5FD}" presName="node" presStyleLbl="node1" presStyleIdx="0" presStyleCnt="2">
        <dgm:presLayoutVars>
          <dgm:bulletEnabled val="1"/>
        </dgm:presLayoutVars>
      </dgm:prSet>
      <dgm:spPr/>
    </dgm:pt>
    <dgm:pt modelId="{41688ED5-B13A-45D5-A4E5-988514496BDE}" type="pres">
      <dgm:prSet presAssocID="{D657F700-437C-4FC3-BE62-2F3869D52B25}" presName="sibTrans" presStyleCnt="0"/>
      <dgm:spPr/>
    </dgm:pt>
    <dgm:pt modelId="{493DEE8E-7AD7-4F8C-8A9D-5C81F327A231}" type="pres">
      <dgm:prSet presAssocID="{3B0C794D-5A41-4907-864C-B3F4EBC73682}" presName="node" presStyleLbl="node1" presStyleIdx="1" presStyleCnt="2">
        <dgm:presLayoutVars>
          <dgm:bulletEnabled val="1"/>
        </dgm:presLayoutVars>
      </dgm:prSet>
      <dgm:spPr/>
    </dgm:pt>
  </dgm:ptLst>
  <dgm:cxnLst>
    <dgm:cxn modelId="{33FA3701-041D-4B33-A857-20DFE9295914}" type="presOf" srcId="{57C17554-6E8D-46DB-ABAA-E6AE8EA2F5FD}" destId="{E2A564EE-1028-4B99-9352-89758D6E6C71}" srcOrd="0" destOrd="0" presId="urn:microsoft.com/office/officeart/2005/8/layout/default"/>
    <dgm:cxn modelId="{96D6C240-0BBF-4F94-BA0E-3791F5D0F2BB}" srcId="{CE7D0B74-0158-4214-982A-355DE6544870}" destId="{57C17554-6E8D-46DB-ABAA-E6AE8EA2F5FD}" srcOrd="0" destOrd="0" parTransId="{FD7FB48D-568B-46E7-A48A-CD0C53224A0E}" sibTransId="{D657F700-437C-4FC3-BE62-2F3869D52B25}"/>
    <dgm:cxn modelId="{6A711579-BACA-4FCE-910B-CBD97208DD70}" srcId="{CE7D0B74-0158-4214-982A-355DE6544870}" destId="{3B0C794D-5A41-4907-864C-B3F4EBC73682}" srcOrd="1" destOrd="0" parTransId="{1449DBAC-E82A-4A5A-B2ED-5FBD77B8FE9D}" sibTransId="{F0C6CE45-0C08-4021-B6F0-B8A83DAB097C}"/>
    <dgm:cxn modelId="{44B6D4C8-B697-4B2B-BE1A-97009B471D7A}" type="presOf" srcId="{CE7D0B74-0158-4214-982A-355DE6544870}" destId="{8952D904-C556-4AF5-B75F-A5730E66585B}" srcOrd="0" destOrd="0" presId="urn:microsoft.com/office/officeart/2005/8/layout/default"/>
    <dgm:cxn modelId="{59864FF5-4708-4533-A0EE-84906F44C375}" type="presOf" srcId="{3B0C794D-5A41-4907-864C-B3F4EBC73682}" destId="{493DEE8E-7AD7-4F8C-8A9D-5C81F327A231}" srcOrd="0" destOrd="0" presId="urn:microsoft.com/office/officeart/2005/8/layout/default"/>
    <dgm:cxn modelId="{61840F14-2A54-4C2C-A10D-BC2908053B7C}" type="presParOf" srcId="{8952D904-C556-4AF5-B75F-A5730E66585B}" destId="{E2A564EE-1028-4B99-9352-89758D6E6C71}" srcOrd="0" destOrd="0" presId="urn:microsoft.com/office/officeart/2005/8/layout/default"/>
    <dgm:cxn modelId="{9430C82F-389E-4ED6-9211-28C51D39AE17}" type="presParOf" srcId="{8952D904-C556-4AF5-B75F-A5730E66585B}" destId="{41688ED5-B13A-45D5-A4E5-988514496BDE}" srcOrd="1" destOrd="0" presId="urn:microsoft.com/office/officeart/2005/8/layout/default"/>
    <dgm:cxn modelId="{13E95098-4E9D-46D3-B8C7-37293913A82D}" type="presParOf" srcId="{8952D904-C556-4AF5-B75F-A5730E66585B}" destId="{493DEE8E-7AD7-4F8C-8A9D-5C81F327A231}" srcOrd="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AD525-AA88-4C83-8E50-D431F1152FFD}">
      <dsp:nvSpPr>
        <dsp:cNvPr id="0" name=""/>
        <dsp:cNvSpPr/>
      </dsp:nvSpPr>
      <dsp:spPr>
        <a:xfrm>
          <a:off x="710100" y="2103"/>
          <a:ext cx="8340108" cy="5004065"/>
        </a:xfrm>
        <a:prstGeom prst="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dirty="0"/>
            <a:t>The Ohio Department of Transportation (ODOT), in collaboration with industry partners, will elevate the </a:t>
          </a:r>
          <a:r>
            <a:rPr lang="en-US" sz="3900" kern="1200" dirty="0" err="1"/>
            <a:t>iModel</a:t>
          </a:r>
          <a:r>
            <a:rPr lang="en-US" sz="3900" kern="1200" dirty="0"/>
            <a:t> by developing workflows and technology connectors to harness open-source data infrastructure, enabling efficient management and transfer of digital data through its lifecycle.</a:t>
          </a:r>
        </a:p>
      </dsp:txBody>
      <dsp:txXfrm>
        <a:off x="710100" y="2103"/>
        <a:ext cx="8340108" cy="50040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2E6A78-ABBC-4A9F-9A36-3406A0124597}">
      <dsp:nvSpPr>
        <dsp:cNvPr id="0" name=""/>
        <dsp:cNvSpPr/>
      </dsp:nvSpPr>
      <dsp:spPr>
        <a:xfrm>
          <a:off x="0" y="317500"/>
          <a:ext cx="3286125" cy="1971675"/>
        </a:xfrm>
        <a:prstGeom prst="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Font typeface="Arial" panose="020B0604020202020204" pitchFamily="34" charset="0"/>
            <a:buNone/>
          </a:pPr>
          <a:r>
            <a:rPr lang="en-US" sz="2300" b="0" i="0" kern="1200" dirty="0"/>
            <a:t>Accelerating the deployment of model technology.</a:t>
          </a:r>
          <a:endParaRPr lang="en-US" sz="2300" kern="1200" dirty="0"/>
        </a:p>
      </dsp:txBody>
      <dsp:txXfrm>
        <a:off x="0" y="317500"/>
        <a:ext cx="3286125" cy="1971675"/>
      </dsp:txXfrm>
    </dsp:sp>
    <dsp:sp modelId="{14B8ABBD-8A29-4D7D-9285-60364C8D40E8}">
      <dsp:nvSpPr>
        <dsp:cNvPr id="0" name=""/>
        <dsp:cNvSpPr/>
      </dsp:nvSpPr>
      <dsp:spPr>
        <a:xfrm>
          <a:off x="3614737" y="317500"/>
          <a:ext cx="3286125" cy="1971675"/>
        </a:xfrm>
        <a:prstGeom prst="rect">
          <a:avLst/>
        </a:prstGeom>
        <a:solidFill>
          <a:schemeClr val="accent6">
            <a:shade val="50000"/>
            <a:hueOff val="-250913"/>
            <a:satOff val="-25717"/>
            <a:lumOff val="1797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Font typeface="Arial" panose="020B0604020202020204" pitchFamily="34" charset="0"/>
            <a:buNone/>
          </a:pPr>
          <a:r>
            <a:rPr lang="en-US" sz="2300" b="0" i="0" kern="1200"/>
            <a:t>Provide a testing sandbox to provide a real-time feedback loop without disruption to projects and with more timely results.</a:t>
          </a:r>
        </a:p>
      </dsp:txBody>
      <dsp:txXfrm>
        <a:off x="3614737" y="317500"/>
        <a:ext cx="3286125" cy="1971675"/>
      </dsp:txXfrm>
    </dsp:sp>
    <dsp:sp modelId="{4548C672-22F2-45F0-B1F8-499C1284116D}">
      <dsp:nvSpPr>
        <dsp:cNvPr id="0" name=""/>
        <dsp:cNvSpPr/>
      </dsp:nvSpPr>
      <dsp:spPr>
        <a:xfrm>
          <a:off x="7229475" y="317500"/>
          <a:ext cx="3286125" cy="1971675"/>
        </a:xfrm>
        <a:prstGeom prst="rect">
          <a:avLst/>
        </a:prstGeom>
        <a:solidFill>
          <a:schemeClr val="accent6">
            <a:shade val="50000"/>
            <a:hueOff val="-501826"/>
            <a:satOff val="-51434"/>
            <a:lumOff val="359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Font typeface="Arial" panose="020B0604020202020204" pitchFamily="34" charset="0"/>
            <a:buNone/>
          </a:pPr>
          <a:r>
            <a:rPr lang="en-US" sz="2300" b="0" i="0" kern="1200"/>
            <a:t>Provide free and accessible model information when/where required.</a:t>
          </a:r>
        </a:p>
      </dsp:txBody>
      <dsp:txXfrm>
        <a:off x="7229475" y="317500"/>
        <a:ext cx="3286125" cy="1971675"/>
      </dsp:txXfrm>
    </dsp:sp>
    <dsp:sp modelId="{B5B3762E-B56A-4F86-99EF-020D51243257}">
      <dsp:nvSpPr>
        <dsp:cNvPr id="0" name=""/>
        <dsp:cNvSpPr/>
      </dsp:nvSpPr>
      <dsp:spPr>
        <a:xfrm>
          <a:off x="0" y="2617787"/>
          <a:ext cx="3286125" cy="1971675"/>
        </a:xfrm>
        <a:prstGeom prst="rect">
          <a:avLst/>
        </a:prstGeom>
        <a:solidFill>
          <a:schemeClr val="accent6">
            <a:shade val="50000"/>
            <a:hueOff val="-752738"/>
            <a:satOff val="-77151"/>
            <a:lumOff val="5391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Font typeface="Arial" panose="020B0604020202020204" pitchFamily="34" charset="0"/>
            <a:buNone/>
          </a:pPr>
          <a:r>
            <a:rPr lang="en-US" sz="2300" b="0" i="0" kern="1200"/>
            <a:t>Consumption of iModel through the design &amp; construction phases of the lifecycle.</a:t>
          </a:r>
        </a:p>
      </dsp:txBody>
      <dsp:txXfrm>
        <a:off x="0" y="2617787"/>
        <a:ext cx="3286125" cy="1971675"/>
      </dsp:txXfrm>
    </dsp:sp>
    <dsp:sp modelId="{C7F33AC0-CFE8-476E-9C90-DBF21BFDB5B1}">
      <dsp:nvSpPr>
        <dsp:cNvPr id="0" name=""/>
        <dsp:cNvSpPr/>
      </dsp:nvSpPr>
      <dsp:spPr>
        <a:xfrm>
          <a:off x="3614737" y="2617787"/>
          <a:ext cx="3286125" cy="1971675"/>
        </a:xfrm>
        <a:prstGeom prst="rect">
          <a:avLst/>
        </a:prstGeom>
        <a:solidFill>
          <a:schemeClr val="accent6">
            <a:shade val="50000"/>
            <a:hueOff val="-501826"/>
            <a:satOff val="-51434"/>
            <a:lumOff val="359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Font typeface="Arial" panose="020B0604020202020204" pitchFamily="34" charset="0"/>
            <a:buNone/>
          </a:pPr>
          <a:r>
            <a:rPr lang="en-US" sz="2300" b="0" i="0" kern="1200"/>
            <a:t>Provide the foundation to move technology to the ability to sign &amp; seal models.</a:t>
          </a:r>
        </a:p>
      </dsp:txBody>
      <dsp:txXfrm>
        <a:off x="3614737" y="2617787"/>
        <a:ext cx="3286125" cy="1971675"/>
      </dsp:txXfrm>
    </dsp:sp>
    <dsp:sp modelId="{A462FE58-EC72-4B20-9CD3-B9F09E91BA0B}">
      <dsp:nvSpPr>
        <dsp:cNvPr id="0" name=""/>
        <dsp:cNvSpPr/>
      </dsp:nvSpPr>
      <dsp:spPr>
        <a:xfrm>
          <a:off x="7229475" y="2617787"/>
          <a:ext cx="3286125" cy="1971675"/>
        </a:xfrm>
        <a:prstGeom prst="rect">
          <a:avLst/>
        </a:prstGeom>
        <a:solidFill>
          <a:schemeClr val="accent6">
            <a:shade val="50000"/>
            <a:hueOff val="-250913"/>
            <a:satOff val="-25717"/>
            <a:lumOff val="1797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Font typeface="Arial" panose="020B0604020202020204" pitchFamily="34" charset="0"/>
            <a:buNone/>
          </a:pPr>
          <a:r>
            <a:rPr lang="en-US" sz="2300" b="0" i="0" kern="1200"/>
            <a:t>Create model fidelity to allow model as the contract document.</a:t>
          </a:r>
        </a:p>
      </dsp:txBody>
      <dsp:txXfrm>
        <a:off x="7229475" y="2617787"/>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08EFC-FBFA-4E0A-B1BA-19E03ED9B3D7}">
      <dsp:nvSpPr>
        <dsp:cNvPr id="0" name=""/>
        <dsp:cNvSpPr/>
      </dsp:nvSpPr>
      <dsp:spPr>
        <a:xfrm>
          <a:off x="0" y="0"/>
          <a:ext cx="7869934" cy="1283120"/>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5: Additional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Use Cases/Implementation Opportunities</a:t>
          </a:r>
        </a:p>
      </dsp:txBody>
      <dsp:txXfrm>
        <a:off x="62637" y="62637"/>
        <a:ext cx="7744660" cy="1157846"/>
      </dsp:txXfrm>
    </dsp:sp>
    <dsp:sp modelId="{8143ED88-4DFB-4045-83B3-3BBDA529F65B}">
      <dsp:nvSpPr>
        <dsp:cNvPr id="0" name=""/>
        <dsp:cNvSpPr/>
      </dsp:nvSpPr>
      <dsp:spPr>
        <a:xfrm>
          <a:off x="0" y="1287127"/>
          <a:ext cx="7869934" cy="2555990"/>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47372" tIns="30480" rIns="170688" bIns="30480" numCol="1" spcCol="1270" anchor="t" anchorCtr="0">
          <a:noAutofit/>
        </a:bodyPr>
        <a:lstStyle/>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Engage stakeholders to gather use cases.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Evaluate best applications and/or processes to provide the </a:t>
          </a:r>
          <a:r>
            <a:rPr lang="en-US" sz="24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400" kern="1200" dirty="0">
              <a:latin typeface="Cambria" panose="02040503050406030204" pitchFamily="18" charset="0"/>
              <a:ea typeface="Cambria" panose="02040503050406030204" pitchFamily="18" charset="0"/>
              <a:cs typeface="Times New Roman" panose="02020603050405020304" pitchFamily="18" charset="0"/>
            </a:rPr>
            <a:t> to meet use case needs.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Pilot use cases and make recommendations.</a:t>
          </a: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Public involvement, safety in work zones, stakeholders…</a:t>
          </a:r>
        </a:p>
      </dsp:txBody>
      <dsp:txXfrm>
        <a:off x="0" y="1287127"/>
        <a:ext cx="7869934" cy="25559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0"/>
          <a:ext cx="6729155" cy="579789"/>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0" kern="1200" dirty="0">
              <a:effectLst/>
              <a:latin typeface="Cambria" panose="02040503050406030204" pitchFamily="18" charset="0"/>
              <a:ea typeface="Cambria" panose="02040503050406030204" pitchFamily="18" charset="0"/>
              <a:cs typeface="Times New Roman" panose="02020603050405020304" pitchFamily="18" charset="0"/>
            </a:rPr>
            <a:t>GOAL 1: </a:t>
          </a:r>
          <a:r>
            <a:rPr lang="en-US" sz="2800" b="0" kern="1200" dirty="0" err="1">
              <a:effectLst/>
              <a:latin typeface="Cambria" panose="02040503050406030204" pitchFamily="18" charset="0"/>
              <a:ea typeface="Cambria" panose="02040503050406030204" pitchFamily="18" charset="0"/>
              <a:cs typeface="Times New Roman" panose="02020603050405020304" pitchFamily="18" charset="0"/>
            </a:rPr>
            <a:t>iModel</a:t>
          </a:r>
          <a:r>
            <a:rPr lang="en-US" sz="2800" b="0" kern="1200" dirty="0">
              <a:effectLst/>
              <a:latin typeface="Cambria" panose="02040503050406030204" pitchFamily="18" charset="0"/>
              <a:ea typeface="Cambria" panose="02040503050406030204" pitchFamily="18" charset="0"/>
              <a:cs typeface="Times New Roman" panose="02020603050405020304" pitchFamily="18" charset="0"/>
            </a:rPr>
            <a:t> Review in Design</a:t>
          </a:r>
          <a:endParaRPr lang="en-US" sz="2800" kern="1200" dirty="0"/>
        </a:p>
      </dsp:txBody>
      <dsp:txXfrm>
        <a:off x="28303" y="28303"/>
        <a:ext cx="6672549" cy="523183"/>
      </dsp:txXfrm>
    </dsp:sp>
    <dsp:sp modelId="{60A62D14-5069-41D2-91F1-56A5F562EAB1}">
      <dsp:nvSpPr>
        <dsp:cNvPr id="0" name=""/>
        <dsp:cNvSpPr/>
      </dsp:nvSpPr>
      <dsp:spPr>
        <a:xfrm>
          <a:off x="0" y="585182"/>
          <a:ext cx="6729155" cy="3737929"/>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1365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 tools lack what's needed to perform adequate design reviews of 3d models. </a:t>
          </a:r>
          <a:endParaRPr lang="en-US" sz="2400" b="0" kern="1200" dirty="0">
            <a:effectLst/>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Model review application with needed enhancements &amp; configurations</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Training and Knowledgebase Documentation</a:t>
          </a:r>
        </a:p>
      </dsp:txBody>
      <dsp:txXfrm>
        <a:off x="0" y="585182"/>
        <a:ext cx="6729155" cy="37379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74628"/>
          <a:ext cx="7156419" cy="687917"/>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2: Open-Source Bidding</a:t>
          </a:r>
          <a:endParaRPr lang="en-US" sz="2800" kern="1200" dirty="0"/>
        </a:p>
      </dsp:txBody>
      <dsp:txXfrm>
        <a:off x="33581" y="108209"/>
        <a:ext cx="7089257" cy="620755"/>
      </dsp:txXfrm>
    </dsp:sp>
    <dsp:sp modelId="{60A62D14-5069-41D2-91F1-56A5F562EAB1}">
      <dsp:nvSpPr>
        <dsp:cNvPr id="0" name=""/>
        <dsp:cNvSpPr/>
      </dsp:nvSpPr>
      <dsp:spPr>
        <a:xfrm>
          <a:off x="0" y="762545"/>
          <a:ext cx="7156419" cy="3790352"/>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27216"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no mechanism to provide the </a:t>
          </a:r>
          <a:r>
            <a:rPr lang="en-US" sz="2400" kern="1200" dirty="0" err="1"/>
            <a:t>iModel</a:t>
          </a:r>
          <a:r>
            <a:rPr lang="en-US" sz="2400" kern="1200" dirty="0"/>
            <a:t> during letting that is free, open source and Open access.</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Workflow and viewer for externals to have free, unauthenticated access (accessible to the public)</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sp:txBody>
      <dsp:txXfrm>
        <a:off x="0" y="762545"/>
        <a:ext cx="7156419" cy="37903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0"/>
          <a:ext cx="7193613" cy="640986"/>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3: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for Construction Inspection</a:t>
          </a:r>
          <a:endParaRPr lang="en-US" sz="2800" kern="1200" dirty="0"/>
        </a:p>
      </dsp:txBody>
      <dsp:txXfrm>
        <a:off x="31290" y="31290"/>
        <a:ext cx="7131033" cy="578406"/>
      </dsp:txXfrm>
    </dsp:sp>
    <dsp:sp modelId="{60A62D14-5069-41D2-91F1-56A5F562EAB1}">
      <dsp:nvSpPr>
        <dsp:cNvPr id="0" name=""/>
        <dsp:cNvSpPr/>
      </dsp:nvSpPr>
      <dsp:spPr>
        <a:xfrm>
          <a:off x="0" y="666828"/>
          <a:ext cx="7193613" cy="3908811"/>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2839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ODOT still utilizes contractor provided models for construction inspection.</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Have ODOT process of quality attribute inspection requirements and validation results interface through the 3D model</a:t>
          </a:r>
        </a:p>
      </dsp:txBody>
      <dsp:txXfrm>
        <a:off x="0" y="666828"/>
        <a:ext cx="7193613" cy="39088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772F6-284D-4F54-BC2B-2B6574D74F33}">
      <dsp:nvSpPr>
        <dsp:cNvPr id="0" name=""/>
        <dsp:cNvSpPr/>
      </dsp:nvSpPr>
      <dsp:spPr>
        <a:xfrm>
          <a:off x="0" y="0"/>
          <a:ext cx="8647277" cy="711360"/>
        </a:xfrm>
        <a:prstGeom prst="roundRect">
          <a:avLst/>
        </a:prstGeom>
        <a:solidFill>
          <a:schemeClr val="accent6">
            <a:shade val="50000"/>
            <a:hueOff val="0"/>
            <a:satOff val="0"/>
            <a:lumOff val="0"/>
            <a:alphaOff val="0"/>
          </a:schemeClr>
        </a:solidFill>
        <a:ln w="25400" cap="flat"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4: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for Construction Consumption</a:t>
          </a:r>
        </a:p>
      </dsp:txBody>
      <dsp:txXfrm>
        <a:off x="34726" y="34726"/>
        <a:ext cx="8577825" cy="641908"/>
      </dsp:txXfrm>
    </dsp:sp>
    <dsp:sp modelId="{F47C82D1-B0FA-4A65-8795-77E21F7A397E}">
      <dsp:nvSpPr>
        <dsp:cNvPr id="0" name=""/>
        <dsp:cNvSpPr/>
      </dsp:nvSpPr>
      <dsp:spPr>
        <a:xfrm>
          <a:off x="0" y="729248"/>
          <a:ext cx="8647277" cy="3854340"/>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7455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contractor creates their own 3d model from 2d plans</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a:t>Issues with model fidelity and “trust” in the models.</a:t>
          </a:r>
          <a:endParaRPr lang="en-US" sz="2400" kern="1200" dirty="0"/>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t>Lack of interoperability between applications and equipment.</a:t>
          </a: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t>Gaps in skillsets and comfortability</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equipment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a:latin typeface="Cambria" panose="02040503050406030204" pitchFamily="18" charset="0"/>
              <a:ea typeface="Cambria" panose="02040503050406030204" pitchFamily="18" charset="0"/>
              <a:cs typeface="Times New Roman" panose="02020603050405020304" pitchFamily="18" charset="0"/>
            </a:rPr>
            <a:t>Create workflow for iModel consumption and contracting. </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Provide training.</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Demonstrate how </a:t>
          </a:r>
          <a:r>
            <a:rPr lang="en-US" sz="24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400" kern="1200" dirty="0">
              <a:latin typeface="Cambria" panose="02040503050406030204" pitchFamily="18" charset="0"/>
              <a:ea typeface="Cambria" panose="02040503050406030204" pitchFamily="18" charset="0"/>
              <a:cs typeface="Times New Roman" panose="02020603050405020304" pitchFamily="18" charset="0"/>
            </a:rPr>
            <a:t> can alleviate some hurdles, document benefits, and make recommendations for the industry to accelerate adoption.</a:t>
          </a:r>
        </a:p>
      </dsp:txBody>
      <dsp:txXfrm>
        <a:off x="0" y="729248"/>
        <a:ext cx="8647277" cy="38543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08EFC-FBFA-4E0A-B1BA-19E03ED9B3D7}">
      <dsp:nvSpPr>
        <dsp:cNvPr id="0" name=""/>
        <dsp:cNvSpPr/>
      </dsp:nvSpPr>
      <dsp:spPr>
        <a:xfrm>
          <a:off x="0" y="0"/>
          <a:ext cx="7869934" cy="1283120"/>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5: Additional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Use Cases/Implementation Opportunities</a:t>
          </a:r>
        </a:p>
      </dsp:txBody>
      <dsp:txXfrm>
        <a:off x="62637" y="62637"/>
        <a:ext cx="7744660" cy="1157846"/>
      </dsp:txXfrm>
    </dsp:sp>
    <dsp:sp modelId="{8143ED88-4DFB-4045-83B3-3BBDA529F65B}">
      <dsp:nvSpPr>
        <dsp:cNvPr id="0" name=""/>
        <dsp:cNvSpPr/>
      </dsp:nvSpPr>
      <dsp:spPr>
        <a:xfrm>
          <a:off x="0" y="1287127"/>
          <a:ext cx="7869934" cy="2555990"/>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47372" tIns="30480" rIns="170688" bIns="30480" numCol="1" spcCol="1270" anchor="t" anchorCtr="0">
          <a:noAutofit/>
        </a:bodyPr>
        <a:lstStyle/>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Engage stakeholders to gather use cases.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Evaluate best applications and/or processes to provide the </a:t>
          </a:r>
          <a:r>
            <a:rPr lang="en-US" sz="24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400" kern="1200" dirty="0">
              <a:latin typeface="Cambria" panose="02040503050406030204" pitchFamily="18" charset="0"/>
              <a:ea typeface="Cambria" panose="02040503050406030204" pitchFamily="18" charset="0"/>
              <a:cs typeface="Times New Roman" panose="02020603050405020304" pitchFamily="18" charset="0"/>
            </a:rPr>
            <a:t> to meet use case needs.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Pilot use cases and make recommendations.</a:t>
          </a: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Public involvement, safety in work zones, stakeholders…</a:t>
          </a:r>
        </a:p>
      </dsp:txBody>
      <dsp:txXfrm>
        <a:off x="0" y="1287127"/>
        <a:ext cx="7869934" cy="25559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0"/>
          <a:ext cx="6729155" cy="579789"/>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0" kern="1200" dirty="0">
              <a:effectLst/>
              <a:latin typeface="Cambria" panose="02040503050406030204" pitchFamily="18" charset="0"/>
              <a:ea typeface="Cambria" panose="02040503050406030204" pitchFamily="18" charset="0"/>
              <a:cs typeface="Times New Roman" panose="02020603050405020304" pitchFamily="18" charset="0"/>
            </a:rPr>
            <a:t>GOAL 1: </a:t>
          </a:r>
          <a:r>
            <a:rPr lang="en-US" sz="2800" b="0" kern="1200" dirty="0" err="1">
              <a:effectLst/>
              <a:latin typeface="Cambria" panose="02040503050406030204" pitchFamily="18" charset="0"/>
              <a:ea typeface="Cambria" panose="02040503050406030204" pitchFamily="18" charset="0"/>
              <a:cs typeface="Times New Roman" panose="02020603050405020304" pitchFamily="18" charset="0"/>
            </a:rPr>
            <a:t>iModel</a:t>
          </a:r>
          <a:r>
            <a:rPr lang="en-US" sz="2800" b="0" kern="1200" dirty="0">
              <a:effectLst/>
              <a:latin typeface="Cambria" panose="02040503050406030204" pitchFamily="18" charset="0"/>
              <a:ea typeface="Cambria" panose="02040503050406030204" pitchFamily="18" charset="0"/>
              <a:cs typeface="Times New Roman" panose="02020603050405020304" pitchFamily="18" charset="0"/>
            </a:rPr>
            <a:t> Review in Design</a:t>
          </a:r>
          <a:endParaRPr lang="en-US" sz="2800" kern="1200" dirty="0"/>
        </a:p>
      </dsp:txBody>
      <dsp:txXfrm>
        <a:off x="28303" y="28303"/>
        <a:ext cx="6672549" cy="523183"/>
      </dsp:txXfrm>
    </dsp:sp>
    <dsp:sp modelId="{60A62D14-5069-41D2-91F1-56A5F562EAB1}">
      <dsp:nvSpPr>
        <dsp:cNvPr id="0" name=""/>
        <dsp:cNvSpPr/>
      </dsp:nvSpPr>
      <dsp:spPr>
        <a:xfrm>
          <a:off x="0" y="585182"/>
          <a:ext cx="6729155" cy="3737929"/>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1365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 tools lack what's needed to perform adequate design reviews of 3d models. </a:t>
          </a:r>
          <a:endParaRPr lang="en-US" sz="2400" b="0" kern="1200" dirty="0">
            <a:effectLst/>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Model review application with needed enhancements &amp; configurations</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Training and Knowledgebase Documentation</a:t>
          </a:r>
        </a:p>
      </dsp:txBody>
      <dsp:txXfrm>
        <a:off x="0" y="585182"/>
        <a:ext cx="6729155" cy="37379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74628"/>
          <a:ext cx="7156419" cy="687917"/>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2: Open-Source Bidding</a:t>
          </a:r>
          <a:endParaRPr lang="en-US" sz="2800" kern="1200" dirty="0"/>
        </a:p>
      </dsp:txBody>
      <dsp:txXfrm>
        <a:off x="33581" y="108209"/>
        <a:ext cx="7089257" cy="620755"/>
      </dsp:txXfrm>
    </dsp:sp>
    <dsp:sp modelId="{60A62D14-5069-41D2-91F1-56A5F562EAB1}">
      <dsp:nvSpPr>
        <dsp:cNvPr id="0" name=""/>
        <dsp:cNvSpPr/>
      </dsp:nvSpPr>
      <dsp:spPr>
        <a:xfrm>
          <a:off x="0" y="762545"/>
          <a:ext cx="7156419" cy="3790352"/>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27216"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no mechanism to provide the </a:t>
          </a:r>
          <a:r>
            <a:rPr lang="en-US" sz="2400" kern="1200" dirty="0" err="1"/>
            <a:t>iModel</a:t>
          </a:r>
          <a:r>
            <a:rPr lang="en-US" sz="2400" kern="1200" dirty="0"/>
            <a:t> during letting that is free, open source and Open access.</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Workflow and viewer for externals to have free, unauthenticated access (accessible to the public)</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sp:txBody>
      <dsp:txXfrm>
        <a:off x="0" y="762545"/>
        <a:ext cx="7156419" cy="379035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0"/>
          <a:ext cx="7193613" cy="599632"/>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3: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for Construction Inspection</a:t>
          </a:r>
          <a:endParaRPr lang="en-US" sz="2800" kern="1200" dirty="0"/>
        </a:p>
      </dsp:txBody>
      <dsp:txXfrm>
        <a:off x="29272" y="29272"/>
        <a:ext cx="7135069" cy="541088"/>
      </dsp:txXfrm>
    </dsp:sp>
    <dsp:sp modelId="{60A62D14-5069-41D2-91F1-56A5F562EAB1}">
      <dsp:nvSpPr>
        <dsp:cNvPr id="0" name=""/>
        <dsp:cNvSpPr/>
      </dsp:nvSpPr>
      <dsp:spPr>
        <a:xfrm>
          <a:off x="0" y="600203"/>
          <a:ext cx="7193613" cy="4000708"/>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2839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ODOT still utilizes contractor provided models for construction inspection.</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Have ODOT process of quality attribute inspection requirements and validation results interface through the 3D model</a:t>
          </a:r>
        </a:p>
      </dsp:txBody>
      <dsp:txXfrm>
        <a:off x="0" y="600203"/>
        <a:ext cx="7193613" cy="400070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772F6-284D-4F54-BC2B-2B6574D74F33}">
      <dsp:nvSpPr>
        <dsp:cNvPr id="0" name=""/>
        <dsp:cNvSpPr/>
      </dsp:nvSpPr>
      <dsp:spPr>
        <a:xfrm>
          <a:off x="0" y="0"/>
          <a:ext cx="8647277" cy="711360"/>
        </a:xfrm>
        <a:prstGeom prst="roundRect">
          <a:avLst/>
        </a:prstGeom>
        <a:solidFill>
          <a:schemeClr val="accent6">
            <a:shade val="50000"/>
            <a:hueOff val="0"/>
            <a:satOff val="0"/>
            <a:lumOff val="0"/>
            <a:alphaOff val="0"/>
          </a:schemeClr>
        </a:solidFill>
        <a:ln w="25400" cap="flat"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4: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for Construction Consumption</a:t>
          </a:r>
        </a:p>
      </dsp:txBody>
      <dsp:txXfrm>
        <a:off x="34726" y="34726"/>
        <a:ext cx="8577825" cy="641908"/>
      </dsp:txXfrm>
    </dsp:sp>
    <dsp:sp modelId="{F47C82D1-B0FA-4A65-8795-77E21F7A397E}">
      <dsp:nvSpPr>
        <dsp:cNvPr id="0" name=""/>
        <dsp:cNvSpPr/>
      </dsp:nvSpPr>
      <dsp:spPr>
        <a:xfrm>
          <a:off x="0" y="729248"/>
          <a:ext cx="8647277" cy="3854340"/>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7455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contractor creates their own 3d model from 2d plans</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a:t>Issues with model fidelity and “trust” in the models.</a:t>
          </a:r>
          <a:endParaRPr lang="en-US" sz="2400" kern="1200" dirty="0"/>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t>Lack of interoperability between applications and equipment.</a:t>
          </a: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t>Gaps in skillsets and comfortability</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equipment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a:latin typeface="Cambria" panose="02040503050406030204" pitchFamily="18" charset="0"/>
              <a:ea typeface="Cambria" panose="02040503050406030204" pitchFamily="18" charset="0"/>
              <a:cs typeface="Times New Roman" panose="02020603050405020304" pitchFamily="18" charset="0"/>
            </a:rPr>
            <a:t>Create workflow for iModel consumption and contracting. </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Provide training.</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Demonstrate how </a:t>
          </a:r>
          <a:r>
            <a:rPr lang="en-US" sz="24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400" kern="1200" dirty="0">
              <a:latin typeface="Cambria" panose="02040503050406030204" pitchFamily="18" charset="0"/>
              <a:ea typeface="Cambria" panose="02040503050406030204" pitchFamily="18" charset="0"/>
              <a:cs typeface="Times New Roman" panose="02020603050405020304" pitchFamily="18" charset="0"/>
            </a:rPr>
            <a:t> can alleviate some hurdles, document benefits, and make recommendations for the industry to accelerate adoption.</a:t>
          </a:r>
        </a:p>
      </dsp:txBody>
      <dsp:txXfrm>
        <a:off x="0" y="729248"/>
        <a:ext cx="8647277" cy="385434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08EFC-FBFA-4E0A-B1BA-19E03ED9B3D7}">
      <dsp:nvSpPr>
        <dsp:cNvPr id="0" name=""/>
        <dsp:cNvSpPr/>
      </dsp:nvSpPr>
      <dsp:spPr>
        <a:xfrm>
          <a:off x="0" y="0"/>
          <a:ext cx="7869934" cy="1283120"/>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5: Additional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Use Cases/Implementation Opportunities</a:t>
          </a:r>
        </a:p>
      </dsp:txBody>
      <dsp:txXfrm>
        <a:off x="62637" y="62637"/>
        <a:ext cx="7744660" cy="1157846"/>
      </dsp:txXfrm>
    </dsp:sp>
    <dsp:sp modelId="{8143ED88-4DFB-4045-83B3-3BBDA529F65B}">
      <dsp:nvSpPr>
        <dsp:cNvPr id="0" name=""/>
        <dsp:cNvSpPr/>
      </dsp:nvSpPr>
      <dsp:spPr>
        <a:xfrm>
          <a:off x="0" y="1287127"/>
          <a:ext cx="7869934" cy="2555990"/>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47372" tIns="30480" rIns="170688" bIns="30480" numCol="1" spcCol="1270" anchor="t" anchorCtr="0">
          <a:noAutofit/>
        </a:bodyPr>
        <a:lstStyle/>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Engage stakeholders to gather use cases.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Evaluate best applications and/or processes to provide the </a:t>
          </a:r>
          <a:r>
            <a:rPr lang="en-US" sz="24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400" kern="1200" dirty="0">
              <a:latin typeface="Cambria" panose="02040503050406030204" pitchFamily="18" charset="0"/>
              <a:ea typeface="Cambria" panose="02040503050406030204" pitchFamily="18" charset="0"/>
              <a:cs typeface="Times New Roman" panose="02020603050405020304" pitchFamily="18" charset="0"/>
            </a:rPr>
            <a:t> to meet use case needs.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Pilot use cases and make recommendations.</a:t>
          </a: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Public involvement, safety in work zones, stakeholders…</a:t>
          </a:r>
        </a:p>
      </dsp:txBody>
      <dsp:txXfrm>
        <a:off x="0" y="1287127"/>
        <a:ext cx="7869934" cy="255599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0"/>
          <a:ext cx="6729155" cy="579789"/>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0" kern="1200" dirty="0">
              <a:effectLst/>
              <a:latin typeface="Cambria" panose="02040503050406030204" pitchFamily="18" charset="0"/>
              <a:ea typeface="Cambria" panose="02040503050406030204" pitchFamily="18" charset="0"/>
              <a:cs typeface="Times New Roman" panose="02020603050405020304" pitchFamily="18" charset="0"/>
            </a:rPr>
            <a:t>GOAL 1: </a:t>
          </a:r>
          <a:r>
            <a:rPr lang="en-US" sz="2800" b="0" kern="1200" dirty="0" err="1">
              <a:effectLst/>
              <a:latin typeface="Cambria" panose="02040503050406030204" pitchFamily="18" charset="0"/>
              <a:ea typeface="Cambria" panose="02040503050406030204" pitchFamily="18" charset="0"/>
              <a:cs typeface="Times New Roman" panose="02020603050405020304" pitchFamily="18" charset="0"/>
            </a:rPr>
            <a:t>iModel</a:t>
          </a:r>
          <a:r>
            <a:rPr lang="en-US" sz="2800" b="0" kern="1200" dirty="0">
              <a:effectLst/>
              <a:latin typeface="Cambria" panose="02040503050406030204" pitchFamily="18" charset="0"/>
              <a:ea typeface="Cambria" panose="02040503050406030204" pitchFamily="18" charset="0"/>
              <a:cs typeface="Times New Roman" panose="02020603050405020304" pitchFamily="18" charset="0"/>
            </a:rPr>
            <a:t> Review in Design</a:t>
          </a:r>
          <a:endParaRPr lang="en-US" sz="2800" kern="1200" dirty="0"/>
        </a:p>
      </dsp:txBody>
      <dsp:txXfrm>
        <a:off x="28303" y="28303"/>
        <a:ext cx="6672549" cy="523183"/>
      </dsp:txXfrm>
    </dsp:sp>
    <dsp:sp modelId="{60A62D14-5069-41D2-91F1-56A5F562EAB1}">
      <dsp:nvSpPr>
        <dsp:cNvPr id="0" name=""/>
        <dsp:cNvSpPr/>
      </dsp:nvSpPr>
      <dsp:spPr>
        <a:xfrm>
          <a:off x="0" y="585182"/>
          <a:ext cx="6729155" cy="3737929"/>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1365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 tools lack what's needed to perform adequate design reviews of 3d models. </a:t>
          </a:r>
          <a:endParaRPr lang="en-US" sz="2400" b="0" kern="1200" dirty="0">
            <a:effectLst/>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Model review application with needed enhancements &amp; configurations</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Training and Knowledgebase Documentation</a:t>
          </a:r>
        </a:p>
      </dsp:txBody>
      <dsp:txXfrm>
        <a:off x="0" y="585182"/>
        <a:ext cx="6729155" cy="37379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74628"/>
          <a:ext cx="7156419" cy="687917"/>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2: Open-Source Bidding</a:t>
          </a:r>
          <a:endParaRPr lang="en-US" sz="2800" kern="1200" dirty="0"/>
        </a:p>
      </dsp:txBody>
      <dsp:txXfrm>
        <a:off x="33581" y="108209"/>
        <a:ext cx="7089257" cy="620755"/>
      </dsp:txXfrm>
    </dsp:sp>
    <dsp:sp modelId="{60A62D14-5069-41D2-91F1-56A5F562EAB1}">
      <dsp:nvSpPr>
        <dsp:cNvPr id="0" name=""/>
        <dsp:cNvSpPr/>
      </dsp:nvSpPr>
      <dsp:spPr>
        <a:xfrm>
          <a:off x="0" y="762545"/>
          <a:ext cx="7156419" cy="3790352"/>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27216"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no mechanism to provide the </a:t>
          </a:r>
          <a:r>
            <a:rPr lang="en-US" sz="2400" kern="1200" dirty="0" err="1"/>
            <a:t>iModel</a:t>
          </a:r>
          <a:r>
            <a:rPr lang="en-US" sz="2400" kern="1200" dirty="0"/>
            <a:t> during letting that is free, open source and Open access.</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Workflow and viewer for externals to have free, unauthenticated access (accessible to the public)</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sp:txBody>
      <dsp:txXfrm>
        <a:off x="0" y="762545"/>
        <a:ext cx="7156419" cy="379035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0"/>
          <a:ext cx="7193613" cy="578955"/>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3: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for Construction Inspection</a:t>
          </a:r>
          <a:endParaRPr lang="en-US" sz="2800" kern="1200" dirty="0"/>
        </a:p>
      </dsp:txBody>
      <dsp:txXfrm>
        <a:off x="28262" y="28262"/>
        <a:ext cx="7137089" cy="522431"/>
      </dsp:txXfrm>
    </dsp:sp>
    <dsp:sp modelId="{60A62D14-5069-41D2-91F1-56A5F562EAB1}">
      <dsp:nvSpPr>
        <dsp:cNvPr id="0" name=""/>
        <dsp:cNvSpPr/>
      </dsp:nvSpPr>
      <dsp:spPr>
        <a:xfrm>
          <a:off x="0" y="582201"/>
          <a:ext cx="7193613" cy="4016035"/>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2839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ODOT still utilizes contractor provided models for construction inspection.</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Have ODOT process of quality attribute inspection requirements and validation results interface through the 3D model</a:t>
          </a:r>
        </a:p>
      </dsp:txBody>
      <dsp:txXfrm>
        <a:off x="0" y="582201"/>
        <a:ext cx="7193613" cy="401603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772F6-284D-4F54-BC2B-2B6574D74F33}">
      <dsp:nvSpPr>
        <dsp:cNvPr id="0" name=""/>
        <dsp:cNvSpPr/>
      </dsp:nvSpPr>
      <dsp:spPr>
        <a:xfrm>
          <a:off x="0" y="0"/>
          <a:ext cx="8647277" cy="711360"/>
        </a:xfrm>
        <a:prstGeom prst="roundRect">
          <a:avLst/>
        </a:prstGeom>
        <a:solidFill>
          <a:schemeClr val="accent6">
            <a:shade val="50000"/>
            <a:hueOff val="0"/>
            <a:satOff val="0"/>
            <a:lumOff val="0"/>
            <a:alphaOff val="0"/>
          </a:schemeClr>
        </a:solidFill>
        <a:ln w="25400" cap="flat"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4: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for Construction Consumption</a:t>
          </a:r>
        </a:p>
      </dsp:txBody>
      <dsp:txXfrm>
        <a:off x="34726" y="34726"/>
        <a:ext cx="8577825" cy="641908"/>
      </dsp:txXfrm>
    </dsp:sp>
    <dsp:sp modelId="{F47C82D1-B0FA-4A65-8795-77E21F7A397E}">
      <dsp:nvSpPr>
        <dsp:cNvPr id="0" name=""/>
        <dsp:cNvSpPr/>
      </dsp:nvSpPr>
      <dsp:spPr>
        <a:xfrm>
          <a:off x="0" y="729248"/>
          <a:ext cx="8647277" cy="3854340"/>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7455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contractor creates their own 3d model from 2d plans</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a:t>Issues with model fidelity and “trust” in the models.</a:t>
          </a:r>
          <a:endParaRPr lang="en-US" sz="2400" kern="1200" dirty="0"/>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t>Lack of interoperability between applications and equipment.</a:t>
          </a: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t>Gaps in skillsets and comfortability</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equipment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a:latin typeface="Cambria" panose="02040503050406030204" pitchFamily="18" charset="0"/>
              <a:ea typeface="Cambria" panose="02040503050406030204" pitchFamily="18" charset="0"/>
              <a:cs typeface="Times New Roman" panose="02020603050405020304" pitchFamily="18" charset="0"/>
            </a:rPr>
            <a:t>Create workflow for iModel consumption and contracting. </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Provide training.</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Demonstrate how </a:t>
          </a:r>
          <a:r>
            <a:rPr lang="en-US" sz="24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400" kern="1200" dirty="0">
              <a:latin typeface="Cambria" panose="02040503050406030204" pitchFamily="18" charset="0"/>
              <a:ea typeface="Cambria" panose="02040503050406030204" pitchFamily="18" charset="0"/>
              <a:cs typeface="Times New Roman" panose="02020603050405020304" pitchFamily="18" charset="0"/>
            </a:rPr>
            <a:t> can alleviate some hurdles, document benefits, and make recommendations for the industry to accelerate adoption.</a:t>
          </a:r>
        </a:p>
      </dsp:txBody>
      <dsp:txXfrm>
        <a:off x="0" y="729248"/>
        <a:ext cx="8647277" cy="385434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08EFC-FBFA-4E0A-B1BA-19E03ED9B3D7}">
      <dsp:nvSpPr>
        <dsp:cNvPr id="0" name=""/>
        <dsp:cNvSpPr/>
      </dsp:nvSpPr>
      <dsp:spPr>
        <a:xfrm>
          <a:off x="0" y="0"/>
          <a:ext cx="7869934" cy="1283120"/>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5: Additional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Use Cases/Implementation Opportunities</a:t>
          </a:r>
        </a:p>
      </dsp:txBody>
      <dsp:txXfrm>
        <a:off x="62637" y="62637"/>
        <a:ext cx="7744660" cy="1157846"/>
      </dsp:txXfrm>
    </dsp:sp>
    <dsp:sp modelId="{8143ED88-4DFB-4045-83B3-3BBDA529F65B}">
      <dsp:nvSpPr>
        <dsp:cNvPr id="0" name=""/>
        <dsp:cNvSpPr/>
      </dsp:nvSpPr>
      <dsp:spPr>
        <a:xfrm>
          <a:off x="0" y="1287127"/>
          <a:ext cx="7869934" cy="2555990"/>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47372" tIns="30480" rIns="170688" bIns="30480" numCol="1" spcCol="1270" anchor="t" anchorCtr="0">
          <a:noAutofit/>
        </a:bodyPr>
        <a:lstStyle/>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Engage stakeholders to gather use cases.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Evaluate best applications and/or processes to provide the </a:t>
          </a:r>
          <a:r>
            <a:rPr lang="en-US" sz="24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400" kern="1200" dirty="0">
              <a:latin typeface="Cambria" panose="02040503050406030204" pitchFamily="18" charset="0"/>
              <a:ea typeface="Cambria" panose="02040503050406030204" pitchFamily="18" charset="0"/>
              <a:cs typeface="Times New Roman" panose="02020603050405020304" pitchFamily="18" charset="0"/>
            </a:rPr>
            <a:t> to meet use case needs.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Pilot use cases and make recommendations.</a:t>
          </a: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Public involvement, safety in work zones, stakeholders…</a:t>
          </a:r>
        </a:p>
      </dsp:txBody>
      <dsp:txXfrm>
        <a:off x="0" y="1287127"/>
        <a:ext cx="7869934" cy="255599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0"/>
          <a:ext cx="6729155" cy="579789"/>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0" kern="1200" dirty="0">
              <a:effectLst/>
              <a:latin typeface="Cambria" panose="02040503050406030204" pitchFamily="18" charset="0"/>
              <a:ea typeface="Cambria" panose="02040503050406030204" pitchFamily="18" charset="0"/>
              <a:cs typeface="Times New Roman" panose="02020603050405020304" pitchFamily="18" charset="0"/>
            </a:rPr>
            <a:t>GOAL 1: </a:t>
          </a:r>
          <a:r>
            <a:rPr lang="en-US" sz="2800" b="0" kern="1200" dirty="0" err="1">
              <a:effectLst/>
              <a:latin typeface="Cambria" panose="02040503050406030204" pitchFamily="18" charset="0"/>
              <a:ea typeface="Cambria" panose="02040503050406030204" pitchFamily="18" charset="0"/>
              <a:cs typeface="Times New Roman" panose="02020603050405020304" pitchFamily="18" charset="0"/>
            </a:rPr>
            <a:t>iModel</a:t>
          </a:r>
          <a:r>
            <a:rPr lang="en-US" sz="2800" b="0" kern="1200" dirty="0">
              <a:effectLst/>
              <a:latin typeface="Cambria" panose="02040503050406030204" pitchFamily="18" charset="0"/>
              <a:ea typeface="Cambria" panose="02040503050406030204" pitchFamily="18" charset="0"/>
              <a:cs typeface="Times New Roman" panose="02020603050405020304" pitchFamily="18" charset="0"/>
            </a:rPr>
            <a:t> Review in Design</a:t>
          </a:r>
          <a:endParaRPr lang="en-US" sz="2800" kern="1200" dirty="0"/>
        </a:p>
      </dsp:txBody>
      <dsp:txXfrm>
        <a:off x="28303" y="28303"/>
        <a:ext cx="6672549" cy="523183"/>
      </dsp:txXfrm>
    </dsp:sp>
    <dsp:sp modelId="{60A62D14-5069-41D2-91F1-56A5F562EAB1}">
      <dsp:nvSpPr>
        <dsp:cNvPr id="0" name=""/>
        <dsp:cNvSpPr/>
      </dsp:nvSpPr>
      <dsp:spPr>
        <a:xfrm>
          <a:off x="0" y="585182"/>
          <a:ext cx="6729155" cy="3737929"/>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1365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 tools lack what's needed to perform adequate design reviews of 3d models. </a:t>
          </a:r>
          <a:endParaRPr lang="en-US" sz="2400" b="0" kern="1200" dirty="0">
            <a:effectLst/>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Model review application with needed enhancements &amp; configurations</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Training and Knowledgebase Documentation</a:t>
          </a:r>
        </a:p>
      </dsp:txBody>
      <dsp:txXfrm>
        <a:off x="0" y="585182"/>
        <a:ext cx="6729155" cy="373792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74628"/>
          <a:ext cx="7156419" cy="687917"/>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2: Open-Source Bidding</a:t>
          </a:r>
          <a:endParaRPr lang="en-US" sz="2800" kern="1200" dirty="0"/>
        </a:p>
      </dsp:txBody>
      <dsp:txXfrm>
        <a:off x="33581" y="108209"/>
        <a:ext cx="7089257" cy="620755"/>
      </dsp:txXfrm>
    </dsp:sp>
    <dsp:sp modelId="{60A62D14-5069-41D2-91F1-56A5F562EAB1}">
      <dsp:nvSpPr>
        <dsp:cNvPr id="0" name=""/>
        <dsp:cNvSpPr/>
      </dsp:nvSpPr>
      <dsp:spPr>
        <a:xfrm>
          <a:off x="0" y="762545"/>
          <a:ext cx="7156419" cy="3790352"/>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27216"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no mechanism to provide the </a:t>
          </a:r>
          <a:r>
            <a:rPr lang="en-US" sz="2400" kern="1200" dirty="0" err="1"/>
            <a:t>iModel</a:t>
          </a:r>
          <a:r>
            <a:rPr lang="en-US" sz="2400" kern="1200" dirty="0"/>
            <a:t> during letting that is free, open source and Open access.</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Workflow and viewer for externals to have free, unauthenticated access (accessible to the public)</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sp:txBody>
      <dsp:txXfrm>
        <a:off x="0" y="762545"/>
        <a:ext cx="7156419" cy="379035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0"/>
          <a:ext cx="7193613" cy="578955"/>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3: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for Construction Inspection</a:t>
          </a:r>
          <a:endParaRPr lang="en-US" sz="2800" kern="1200" dirty="0"/>
        </a:p>
      </dsp:txBody>
      <dsp:txXfrm>
        <a:off x="28262" y="28262"/>
        <a:ext cx="7137089" cy="522431"/>
      </dsp:txXfrm>
    </dsp:sp>
    <dsp:sp modelId="{60A62D14-5069-41D2-91F1-56A5F562EAB1}">
      <dsp:nvSpPr>
        <dsp:cNvPr id="0" name=""/>
        <dsp:cNvSpPr/>
      </dsp:nvSpPr>
      <dsp:spPr>
        <a:xfrm>
          <a:off x="0" y="582201"/>
          <a:ext cx="7193613" cy="4016035"/>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2839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ODOT still utilizes contractor provided models for construction inspection.</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Have ODOT process of quality attribute inspection requirements and validation results interface through the 3D model</a:t>
          </a:r>
        </a:p>
      </dsp:txBody>
      <dsp:txXfrm>
        <a:off x="0" y="582201"/>
        <a:ext cx="7193613" cy="401603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772F6-284D-4F54-BC2B-2B6574D74F33}">
      <dsp:nvSpPr>
        <dsp:cNvPr id="0" name=""/>
        <dsp:cNvSpPr/>
      </dsp:nvSpPr>
      <dsp:spPr>
        <a:xfrm>
          <a:off x="0" y="0"/>
          <a:ext cx="8647277" cy="711360"/>
        </a:xfrm>
        <a:prstGeom prst="roundRect">
          <a:avLst/>
        </a:prstGeom>
        <a:solidFill>
          <a:schemeClr val="accent6">
            <a:shade val="50000"/>
            <a:hueOff val="0"/>
            <a:satOff val="0"/>
            <a:lumOff val="0"/>
            <a:alphaOff val="0"/>
          </a:schemeClr>
        </a:solidFill>
        <a:ln w="25400" cap="flat"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4: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for Construction Consumption</a:t>
          </a:r>
        </a:p>
      </dsp:txBody>
      <dsp:txXfrm>
        <a:off x="34726" y="34726"/>
        <a:ext cx="8577825" cy="641908"/>
      </dsp:txXfrm>
    </dsp:sp>
    <dsp:sp modelId="{F47C82D1-B0FA-4A65-8795-77E21F7A397E}">
      <dsp:nvSpPr>
        <dsp:cNvPr id="0" name=""/>
        <dsp:cNvSpPr/>
      </dsp:nvSpPr>
      <dsp:spPr>
        <a:xfrm>
          <a:off x="0" y="729248"/>
          <a:ext cx="8647277" cy="3854340"/>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7455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contractor creates their own 3d model from 2d plans</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a:t>Issues with model fidelity and “trust” in the models.</a:t>
          </a:r>
          <a:endParaRPr lang="en-US" sz="2400" kern="1200" dirty="0"/>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t>Lack of interoperability between applications and equipment.</a:t>
          </a: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t>Gaps in skillsets and comfortability</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equipment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a:latin typeface="Cambria" panose="02040503050406030204" pitchFamily="18" charset="0"/>
              <a:ea typeface="Cambria" panose="02040503050406030204" pitchFamily="18" charset="0"/>
              <a:cs typeface="Times New Roman" panose="02020603050405020304" pitchFamily="18" charset="0"/>
            </a:rPr>
            <a:t>Create workflow for iModel consumption and contracting. </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Provide training.</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Demonstrate how </a:t>
          </a:r>
          <a:r>
            <a:rPr lang="en-US" sz="24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400" kern="1200" dirty="0">
              <a:latin typeface="Cambria" panose="02040503050406030204" pitchFamily="18" charset="0"/>
              <a:ea typeface="Cambria" panose="02040503050406030204" pitchFamily="18" charset="0"/>
              <a:cs typeface="Times New Roman" panose="02020603050405020304" pitchFamily="18" charset="0"/>
            </a:rPr>
            <a:t> can alleviate some hurdles, document benefits, and make recommendations for the industry to accelerate adoption.</a:t>
          </a:r>
        </a:p>
      </dsp:txBody>
      <dsp:txXfrm>
        <a:off x="0" y="729248"/>
        <a:ext cx="8647277" cy="385434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08EFC-FBFA-4E0A-B1BA-19E03ED9B3D7}">
      <dsp:nvSpPr>
        <dsp:cNvPr id="0" name=""/>
        <dsp:cNvSpPr/>
      </dsp:nvSpPr>
      <dsp:spPr>
        <a:xfrm>
          <a:off x="0" y="0"/>
          <a:ext cx="7869934" cy="1283120"/>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5: Additional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Use Cases/Implementation Opportunities</a:t>
          </a:r>
        </a:p>
      </dsp:txBody>
      <dsp:txXfrm>
        <a:off x="62637" y="62637"/>
        <a:ext cx="7744660" cy="1157846"/>
      </dsp:txXfrm>
    </dsp:sp>
    <dsp:sp modelId="{8143ED88-4DFB-4045-83B3-3BBDA529F65B}">
      <dsp:nvSpPr>
        <dsp:cNvPr id="0" name=""/>
        <dsp:cNvSpPr/>
      </dsp:nvSpPr>
      <dsp:spPr>
        <a:xfrm>
          <a:off x="0" y="1287127"/>
          <a:ext cx="7869934" cy="2555990"/>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47372" tIns="30480" rIns="170688" bIns="30480" numCol="1" spcCol="1270" anchor="t" anchorCtr="0">
          <a:noAutofit/>
        </a:bodyPr>
        <a:lstStyle/>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Engage stakeholders to gather use cases.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Evaluate best applications and/or processes to provide the </a:t>
          </a:r>
          <a:r>
            <a:rPr lang="en-US" sz="24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400" kern="1200" dirty="0">
              <a:latin typeface="Cambria" panose="02040503050406030204" pitchFamily="18" charset="0"/>
              <a:ea typeface="Cambria" panose="02040503050406030204" pitchFamily="18" charset="0"/>
              <a:cs typeface="Times New Roman" panose="02020603050405020304" pitchFamily="18" charset="0"/>
            </a:rPr>
            <a:t> to meet use case needs.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Pilot use cases and make recommendations.</a:t>
          </a: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Public involvement, safety in work zones, stakeholders…</a:t>
          </a:r>
        </a:p>
      </dsp:txBody>
      <dsp:txXfrm>
        <a:off x="0" y="1287127"/>
        <a:ext cx="7869934" cy="255599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0"/>
          <a:ext cx="6729155" cy="579789"/>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0" kern="1200" dirty="0">
              <a:effectLst/>
              <a:latin typeface="Cambria" panose="02040503050406030204" pitchFamily="18" charset="0"/>
              <a:ea typeface="Cambria" panose="02040503050406030204" pitchFamily="18" charset="0"/>
              <a:cs typeface="Times New Roman" panose="02020603050405020304" pitchFamily="18" charset="0"/>
            </a:rPr>
            <a:t>GOAL 1: </a:t>
          </a:r>
          <a:r>
            <a:rPr lang="en-US" sz="2800" b="0" kern="1200" dirty="0" err="1">
              <a:effectLst/>
              <a:latin typeface="Cambria" panose="02040503050406030204" pitchFamily="18" charset="0"/>
              <a:ea typeface="Cambria" panose="02040503050406030204" pitchFamily="18" charset="0"/>
              <a:cs typeface="Times New Roman" panose="02020603050405020304" pitchFamily="18" charset="0"/>
            </a:rPr>
            <a:t>iModel</a:t>
          </a:r>
          <a:r>
            <a:rPr lang="en-US" sz="2800" b="0" kern="1200" dirty="0">
              <a:effectLst/>
              <a:latin typeface="Cambria" panose="02040503050406030204" pitchFamily="18" charset="0"/>
              <a:ea typeface="Cambria" panose="02040503050406030204" pitchFamily="18" charset="0"/>
              <a:cs typeface="Times New Roman" panose="02020603050405020304" pitchFamily="18" charset="0"/>
            </a:rPr>
            <a:t> Review in Design</a:t>
          </a:r>
          <a:endParaRPr lang="en-US" sz="2800" kern="1200" dirty="0"/>
        </a:p>
      </dsp:txBody>
      <dsp:txXfrm>
        <a:off x="28303" y="28303"/>
        <a:ext cx="6672549" cy="523183"/>
      </dsp:txXfrm>
    </dsp:sp>
    <dsp:sp modelId="{60A62D14-5069-41D2-91F1-56A5F562EAB1}">
      <dsp:nvSpPr>
        <dsp:cNvPr id="0" name=""/>
        <dsp:cNvSpPr/>
      </dsp:nvSpPr>
      <dsp:spPr>
        <a:xfrm>
          <a:off x="0" y="585182"/>
          <a:ext cx="6729155" cy="3737929"/>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1365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 tools lack what's needed to perform adequate design reviews of 3d models. </a:t>
          </a:r>
          <a:endParaRPr lang="en-US" sz="2400" b="0" kern="1200" dirty="0">
            <a:effectLst/>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Model review application with needed enhancements &amp; configurations</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Char char="•"/>
          </a:pPr>
          <a:r>
            <a:rPr lang="en-US" sz="2400" b="0" kern="1200" dirty="0">
              <a:effectLst/>
              <a:latin typeface="Cambria" panose="02040503050406030204" pitchFamily="18" charset="0"/>
              <a:ea typeface="Cambria" panose="02040503050406030204" pitchFamily="18" charset="0"/>
              <a:cs typeface="Times New Roman" panose="02020603050405020304" pitchFamily="18" charset="0"/>
            </a:rPr>
            <a:t>Training and Knowledgebase Documentation</a:t>
          </a:r>
        </a:p>
      </dsp:txBody>
      <dsp:txXfrm>
        <a:off x="0" y="585182"/>
        <a:ext cx="6729155" cy="373792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74628"/>
          <a:ext cx="7156419" cy="687917"/>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2: Open-Source Bidding</a:t>
          </a:r>
          <a:endParaRPr lang="en-US" sz="2800" kern="1200" dirty="0"/>
        </a:p>
      </dsp:txBody>
      <dsp:txXfrm>
        <a:off x="33581" y="108209"/>
        <a:ext cx="7089257" cy="620755"/>
      </dsp:txXfrm>
    </dsp:sp>
    <dsp:sp modelId="{60A62D14-5069-41D2-91F1-56A5F562EAB1}">
      <dsp:nvSpPr>
        <dsp:cNvPr id="0" name=""/>
        <dsp:cNvSpPr/>
      </dsp:nvSpPr>
      <dsp:spPr>
        <a:xfrm>
          <a:off x="0" y="762545"/>
          <a:ext cx="7156419" cy="3790352"/>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27216"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no mechanism to provide the </a:t>
          </a:r>
          <a:r>
            <a:rPr lang="en-US" sz="2400" kern="1200" dirty="0" err="1"/>
            <a:t>iModel</a:t>
          </a:r>
          <a:r>
            <a:rPr lang="en-US" sz="2400" kern="1200" dirty="0"/>
            <a:t> during letting that is free, open source and Open access.</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Workflow and viewer for externals to have free, unauthenticated access (accessible to the public)</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dsp:txBody>
      <dsp:txXfrm>
        <a:off x="0" y="762545"/>
        <a:ext cx="7156419" cy="379035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17AC8-FF11-428A-9888-4365F5D25428}">
      <dsp:nvSpPr>
        <dsp:cNvPr id="0" name=""/>
        <dsp:cNvSpPr/>
      </dsp:nvSpPr>
      <dsp:spPr>
        <a:xfrm>
          <a:off x="0" y="0"/>
          <a:ext cx="7193613" cy="640986"/>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3: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for Construction Inspection</a:t>
          </a:r>
          <a:endParaRPr lang="en-US" sz="2800" kern="1200" dirty="0"/>
        </a:p>
      </dsp:txBody>
      <dsp:txXfrm>
        <a:off x="31290" y="31290"/>
        <a:ext cx="7131033" cy="578406"/>
      </dsp:txXfrm>
    </dsp:sp>
    <dsp:sp modelId="{60A62D14-5069-41D2-91F1-56A5F562EAB1}">
      <dsp:nvSpPr>
        <dsp:cNvPr id="0" name=""/>
        <dsp:cNvSpPr/>
      </dsp:nvSpPr>
      <dsp:spPr>
        <a:xfrm>
          <a:off x="0" y="666828"/>
          <a:ext cx="7193613" cy="3908811"/>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2839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ODOT still utilizes contractor provided models for construction inspection.</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Review of current workflow &amp; technology and make recommendations</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Training and Knowledgebase Documentation</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Have ODOT process of quality attribute inspection requirements and validation results interface through the 3D model</a:t>
          </a:r>
        </a:p>
      </dsp:txBody>
      <dsp:txXfrm>
        <a:off x="0" y="666828"/>
        <a:ext cx="7193613" cy="390881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772F6-284D-4F54-BC2B-2B6574D74F33}">
      <dsp:nvSpPr>
        <dsp:cNvPr id="0" name=""/>
        <dsp:cNvSpPr/>
      </dsp:nvSpPr>
      <dsp:spPr>
        <a:xfrm>
          <a:off x="0" y="0"/>
          <a:ext cx="8647277" cy="711360"/>
        </a:xfrm>
        <a:prstGeom prst="roundRect">
          <a:avLst/>
        </a:prstGeom>
        <a:solidFill>
          <a:schemeClr val="accent6">
            <a:shade val="50000"/>
            <a:hueOff val="0"/>
            <a:satOff val="0"/>
            <a:lumOff val="0"/>
            <a:alphaOff val="0"/>
          </a:schemeClr>
        </a:solidFill>
        <a:ln w="25400" cap="flat"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kern="1200" dirty="0">
              <a:latin typeface="Cambria" panose="02040503050406030204" pitchFamily="18" charset="0"/>
              <a:ea typeface="Cambria" panose="02040503050406030204" pitchFamily="18" charset="0"/>
              <a:cs typeface="Times New Roman" panose="02020603050405020304" pitchFamily="18" charset="0"/>
            </a:rPr>
            <a:t>GOAL 4: </a:t>
          </a:r>
          <a:r>
            <a:rPr lang="en-US" sz="28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800" kern="1200" dirty="0">
              <a:latin typeface="Cambria" panose="02040503050406030204" pitchFamily="18" charset="0"/>
              <a:ea typeface="Cambria" panose="02040503050406030204" pitchFamily="18" charset="0"/>
              <a:cs typeface="Times New Roman" panose="02020603050405020304" pitchFamily="18" charset="0"/>
            </a:rPr>
            <a:t> for Construction Consumption</a:t>
          </a:r>
        </a:p>
      </dsp:txBody>
      <dsp:txXfrm>
        <a:off x="34726" y="34726"/>
        <a:ext cx="8577825" cy="641908"/>
      </dsp:txXfrm>
    </dsp:sp>
    <dsp:sp modelId="{F47C82D1-B0FA-4A65-8795-77E21F7A397E}">
      <dsp:nvSpPr>
        <dsp:cNvPr id="0" name=""/>
        <dsp:cNvSpPr/>
      </dsp:nvSpPr>
      <dsp:spPr>
        <a:xfrm>
          <a:off x="0" y="729248"/>
          <a:ext cx="8647277" cy="3854340"/>
        </a:xfrm>
        <a:prstGeom prst="rect">
          <a:avLst/>
        </a:prstGeom>
        <a:noFill/>
        <a:ln>
          <a:solidFill>
            <a:schemeClr val="accent6"/>
          </a:solidFill>
        </a:ln>
        <a:effectLst/>
      </dsp:spPr>
      <dsp:style>
        <a:lnRef idx="0">
          <a:scrgbClr r="0" g="0" b="0"/>
        </a:lnRef>
        <a:fillRef idx="0">
          <a:scrgbClr r="0" g="0" b="0"/>
        </a:fillRef>
        <a:effectRef idx="0">
          <a:scrgbClr r="0" g="0" b="0"/>
        </a:effectRef>
        <a:fontRef idx="minor"/>
      </dsp:style>
      <dsp:txBody>
        <a:bodyPr spcFirstLastPara="0" vert="horz" wrap="square" lIns="27455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Currently contractor creates their own 3d model from 2d plans</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a:t>Issues with model fidelity and “trust” in the models.</a:t>
          </a:r>
          <a:endParaRPr lang="en-US" sz="2400" kern="1200" dirty="0"/>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t>Lack of interoperability between applications and equipment.</a:t>
          </a:r>
        </a:p>
        <a:p>
          <a:pPr marL="457200" lvl="2" indent="-228600" algn="l" defTabSz="1066800">
            <a:lnSpc>
              <a:spcPct val="90000"/>
            </a:lnSpc>
            <a:spcBef>
              <a:spcPct val="0"/>
            </a:spcBef>
            <a:spcAft>
              <a:spcPct val="20000"/>
            </a:spcAft>
            <a:buFont typeface="Arial" panose="020B0604020202020204" pitchFamily="34" charset="0"/>
            <a:buChar char="•"/>
          </a:pPr>
          <a:r>
            <a:rPr lang="en-US" sz="2400" kern="1200" dirty="0"/>
            <a:t>Gaps in skillsets and comfortability</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Invite stakeholders to test equipment in sandbox.</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a:latin typeface="Cambria" panose="02040503050406030204" pitchFamily="18" charset="0"/>
              <a:ea typeface="Cambria" panose="02040503050406030204" pitchFamily="18" charset="0"/>
              <a:cs typeface="Times New Roman" panose="02020603050405020304" pitchFamily="18" charset="0"/>
            </a:rPr>
            <a:t>Create workflow for iModel consumption and contracting. </a:t>
          </a:r>
          <a:endParaRPr lang="en-US" sz="2400" kern="1200" dirty="0">
            <a:latin typeface="Cambria" panose="02040503050406030204" pitchFamily="18" charset="0"/>
            <a:ea typeface="Cambria" panose="02040503050406030204" pitchFamily="18" charset="0"/>
            <a:cs typeface="Times New Roman" panose="02020603050405020304" pitchFamily="18" charset="0"/>
          </a:endParaRP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Provide training.</a:t>
          </a:r>
        </a:p>
        <a:p>
          <a:pPr marL="228600" lvl="1" indent="-228600" algn="l" defTabSz="1066800">
            <a:lnSpc>
              <a:spcPct val="90000"/>
            </a:lnSpc>
            <a:spcBef>
              <a:spcPct val="0"/>
            </a:spcBef>
            <a:spcAft>
              <a:spcPct val="20000"/>
            </a:spcAft>
            <a:buFont typeface="Arial" panose="020B0604020202020204" pitchFamily="34" charset="0"/>
            <a:buChar char="•"/>
          </a:pPr>
          <a:r>
            <a:rPr lang="en-US" sz="2400" kern="1200" dirty="0">
              <a:latin typeface="Cambria" panose="02040503050406030204" pitchFamily="18" charset="0"/>
              <a:ea typeface="Cambria" panose="02040503050406030204" pitchFamily="18" charset="0"/>
              <a:cs typeface="Times New Roman" panose="02020603050405020304" pitchFamily="18" charset="0"/>
            </a:rPr>
            <a:t>Demonstrate how </a:t>
          </a:r>
          <a:r>
            <a:rPr lang="en-US" sz="2400" kern="1200" dirty="0" err="1">
              <a:latin typeface="Cambria" panose="02040503050406030204" pitchFamily="18" charset="0"/>
              <a:ea typeface="Cambria" panose="02040503050406030204" pitchFamily="18" charset="0"/>
              <a:cs typeface="Times New Roman" panose="02020603050405020304" pitchFamily="18" charset="0"/>
            </a:rPr>
            <a:t>iModel</a:t>
          </a:r>
          <a:r>
            <a:rPr lang="en-US" sz="2400" kern="1200" dirty="0">
              <a:latin typeface="Cambria" panose="02040503050406030204" pitchFamily="18" charset="0"/>
              <a:ea typeface="Cambria" panose="02040503050406030204" pitchFamily="18" charset="0"/>
              <a:cs typeface="Times New Roman" panose="02020603050405020304" pitchFamily="18" charset="0"/>
            </a:rPr>
            <a:t> can alleviate some hurdles, document benefits, and make recommendations for the industry to accelerate adoption.</a:t>
          </a:r>
        </a:p>
      </dsp:txBody>
      <dsp:txXfrm>
        <a:off x="0" y="729248"/>
        <a:ext cx="8647277" cy="385434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ADA9-E670-42EC-A449-51E89AECA82D}">
      <dsp:nvSpPr>
        <dsp:cNvPr id="0" name=""/>
        <dsp:cNvSpPr/>
      </dsp:nvSpPr>
      <dsp:spPr>
        <a:xfrm>
          <a:off x="1698313" y="2497666"/>
          <a:ext cx="622618" cy="1779587"/>
        </a:xfrm>
        <a:custGeom>
          <a:avLst/>
          <a:gdLst/>
          <a:ahLst/>
          <a:cxnLst/>
          <a:rect l="0" t="0" r="0" b="0"/>
          <a:pathLst>
            <a:path>
              <a:moveTo>
                <a:pt x="0" y="0"/>
              </a:moveTo>
              <a:lnTo>
                <a:pt x="311309" y="0"/>
              </a:lnTo>
              <a:lnTo>
                <a:pt x="311309" y="1779587"/>
              </a:lnTo>
              <a:lnTo>
                <a:pt x="622618" y="1779587"/>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962488" y="3340326"/>
        <a:ext cx="94268" cy="94268"/>
      </dsp:txXfrm>
    </dsp:sp>
    <dsp:sp modelId="{15CC95F9-2B01-42B4-A6EC-77C3AB65ACF3}">
      <dsp:nvSpPr>
        <dsp:cNvPr id="0" name=""/>
        <dsp:cNvSpPr/>
      </dsp:nvSpPr>
      <dsp:spPr>
        <a:xfrm>
          <a:off x="1698313" y="2497666"/>
          <a:ext cx="622618" cy="593195"/>
        </a:xfrm>
        <a:custGeom>
          <a:avLst/>
          <a:gdLst/>
          <a:ahLst/>
          <a:cxnLst/>
          <a:rect l="0" t="0" r="0" b="0"/>
          <a:pathLst>
            <a:path>
              <a:moveTo>
                <a:pt x="0" y="0"/>
              </a:moveTo>
              <a:lnTo>
                <a:pt x="311309" y="0"/>
              </a:lnTo>
              <a:lnTo>
                <a:pt x="311309" y="593195"/>
              </a:lnTo>
              <a:lnTo>
                <a:pt x="622618" y="59319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88123" y="2772765"/>
        <a:ext cx="42998" cy="42998"/>
      </dsp:txXfrm>
    </dsp:sp>
    <dsp:sp modelId="{CEB34DEA-7595-4A4F-9831-4330F0F7EBF8}">
      <dsp:nvSpPr>
        <dsp:cNvPr id="0" name=""/>
        <dsp:cNvSpPr/>
      </dsp:nvSpPr>
      <dsp:spPr>
        <a:xfrm>
          <a:off x="1698313" y="1904470"/>
          <a:ext cx="622618" cy="593195"/>
        </a:xfrm>
        <a:custGeom>
          <a:avLst/>
          <a:gdLst/>
          <a:ahLst/>
          <a:cxnLst/>
          <a:rect l="0" t="0" r="0" b="0"/>
          <a:pathLst>
            <a:path>
              <a:moveTo>
                <a:pt x="0" y="593195"/>
              </a:moveTo>
              <a:lnTo>
                <a:pt x="311309" y="593195"/>
              </a:lnTo>
              <a:lnTo>
                <a:pt x="311309" y="0"/>
              </a:lnTo>
              <a:lnTo>
                <a:pt x="622618" y="0"/>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88123" y="2179569"/>
        <a:ext cx="42998" cy="42998"/>
      </dsp:txXfrm>
    </dsp:sp>
    <dsp:sp modelId="{414526CA-CD5E-4408-B70F-B8B057C244E8}">
      <dsp:nvSpPr>
        <dsp:cNvPr id="0" name=""/>
        <dsp:cNvSpPr/>
      </dsp:nvSpPr>
      <dsp:spPr>
        <a:xfrm>
          <a:off x="1698313" y="718079"/>
          <a:ext cx="622618" cy="1779587"/>
        </a:xfrm>
        <a:custGeom>
          <a:avLst/>
          <a:gdLst/>
          <a:ahLst/>
          <a:cxnLst/>
          <a:rect l="0" t="0" r="0" b="0"/>
          <a:pathLst>
            <a:path>
              <a:moveTo>
                <a:pt x="0" y="1779587"/>
              </a:moveTo>
              <a:lnTo>
                <a:pt x="311309" y="1779587"/>
              </a:lnTo>
              <a:lnTo>
                <a:pt x="311309" y="0"/>
              </a:lnTo>
              <a:lnTo>
                <a:pt x="622618" y="0"/>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962488" y="1560738"/>
        <a:ext cx="94268" cy="94268"/>
      </dsp:txXfrm>
    </dsp:sp>
    <dsp:sp modelId="{CF0AE66A-BF29-4B25-80D1-D91413A95969}">
      <dsp:nvSpPr>
        <dsp:cNvPr id="0" name=""/>
        <dsp:cNvSpPr/>
      </dsp:nvSpPr>
      <dsp:spPr>
        <a:xfrm rot="16200000">
          <a:off x="-1273909" y="2023109"/>
          <a:ext cx="4995333" cy="94911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2755900">
            <a:lnSpc>
              <a:spcPct val="90000"/>
            </a:lnSpc>
            <a:spcBef>
              <a:spcPct val="0"/>
            </a:spcBef>
            <a:spcAft>
              <a:spcPct val="35000"/>
            </a:spcAft>
            <a:buNone/>
          </a:pPr>
          <a:r>
            <a:rPr lang="en-US" sz="6200" kern="1200" dirty="0"/>
            <a:t>Quality Level</a:t>
          </a:r>
        </a:p>
      </dsp:txBody>
      <dsp:txXfrm>
        <a:off x="-1273909" y="2023109"/>
        <a:ext cx="4995333" cy="949113"/>
      </dsp:txXfrm>
    </dsp:sp>
    <dsp:sp modelId="{CBEBD0D9-1735-40E3-B9CE-14CAA768C325}">
      <dsp:nvSpPr>
        <dsp:cNvPr id="0" name=""/>
        <dsp:cNvSpPr/>
      </dsp:nvSpPr>
      <dsp:spPr>
        <a:xfrm>
          <a:off x="2320931" y="243522"/>
          <a:ext cx="3113091" cy="949113"/>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Font typeface="Arial" panose="020B0604020202020204" pitchFamily="34" charset="0"/>
            <a:buNone/>
          </a:pPr>
          <a:r>
            <a:rPr lang="en-US" sz="2200" b="1" i="0" kern="1200" dirty="0"/>
            <a:t>QL-D</a:t>
          </a:r>
          <a:r>
            <a:rPr lang="en-US" sz="2200" b="0" i="0" kern="1200" dirty="0"/>
            <a:t>: Derived from records or verbal recollections.</a:t>
          </a:r>
          <a:endParaRPr lang="en-US" sz="2200" kern="1200" dirty="0"/>
        </a:p>
      </dsp:txBody>
      <dsp:txXfrm>
        <a:off x="2320931" y="243522"/>
        <a:ext cx="3113091" cy="949113"/>
      </dsp:txXfrm>
    </dsp:sp>
    <dsp:sp modelId="{F5F58241-8CBD-4E2E-BCB5-C67F7C35463C}">
      <dsp:nvSpPr>
        <dsp:cNvPr id="0" name=""/>
        <dsp:cNvSpPr/>
      </dsp:nvSpPr>
      <dsp:spPr>
        <a:xfrm>
          <a:off x="2320931" y="1429914"/>
          <a:ext cx="3113091" cy="949113"/>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Font typeface="Arial" panose="020B0604020202020204" pitchFamily="34" charset="0"/>
            <a:buNone/>
          </a:pPr>
          <a:r>
            <a:rPr lang="en-US" sz="2200" b="1" i="0" kern="1200"/>
            <a:t>QL-C</a:t>
          </a:r>
          <a:r>
            <a:rPr lang="en-US" sz="2200" b="0" i="0" kern="1200"/>
            <a:t>: Correlated with visible surface features.</a:t>
          </a:r>
        </a:p>
      </dsp:txBody>
      <dsp:txXfrm>
        <a:off x="2320931" y="1429914"/>
        <a:ext cx="3113091" cy="949113"/>
      </dsp:txXfrm>
    </dsp:sp>
    <dsp:sp modelId="{3A317B7E-6A34-4765-8294-C725F66AB79F}">
      <dsp:nvSpPr>
        <dsp:cNvPr id="0" name=""/>
        <dsp:cNvSpPr/>
      </dsp:nvSpPr>
      <dsp:spPr>
        <a:xfrm>
          <a:off x="2320931" y="2616305"/>
          <a:ext cx="3113091" cy="949113"/>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Font typeface="Arial" panose="020B0604020202020204" pitchFamily="34" charset="0"/>
            <a:buNone/>
          </a:pPr>
          <a:r>
            <a:rPr lang="en-US" sz="2200" b="1" i="0" kern="1200"/>
            <a:t>QL-B</a:t>
          </a:r>
          <a:r>
            <a:rPr lang="en-US" sz="2200" b="0" i="0" kern="1200"/>
            <a:t>: Determined using surface geophysical methods.</a:t>
          </a:r>
        </a:p>
      </dsp:txBody>
      <dsp:txXfrm>
        <a:off x="2320931" y="2616305"/>
        <a:ext cx="3113091" cy="949113"/>
      </dsp:txXfrm>
    </dsp:sp>
    <dsp:sp modelId="{BF74D8AA-C149-4F64-AC5F-8DD753ED5C7D}">
      <dsp:nvSpPr>
        <dsp:cNvPr id="0" name=""/>
        <dsp:cNvSpPr/>
      </dsp:nvSpPr>
      <dsp:spPr>
        <a:xfrm>
          <a:off x="2320931" y="3802697"/>
          <a:ext cx="3113091" cy="949113"/>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Font typeface="Arial" panose="020B0604020202020204" pitchFamily="34" charset="0"/>
            <a:buNone/>
          </a:pPr>
          <a:r>
            <a:rPr lang="en-US" sz="2200" b="1" i="0" kern="1200"/>
            <a:t>QL-A</a:t>
          </a:r>
          <a:r>
            <a:rPr lang="en-US" sz="2200" b="0" i="0" kern="1200"/>
            <a:t>: Verified by direct exposure.</a:t>
          </a:r>
        </a:p>
      </dsp:txBody>
      <dsp:txXfrm>
        <a:off x="2320931" y="3802697"/>
        <a:ext cx="3113091" cy="94911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AD97D-3318-4783-B478-B3190D5A6C26}">
      <dsp:nvSpPr>
        <dsp:cNvPr id="0" name=""/>
        <dsp:cNvSpPr/>
      </dsp:nvSpPr>
      <dsp:spPr>
        <a:xfrm>
          <a:off x="0" y="359793"/>
          <a:ext cx="8128000" cy="807975"/>
        </a:xfrm>
        <a:prstGeom prst="rect">
          <a:avLst/>
        </a:prstGeom>
        <a:solidFill>
          <a:schemeClr val="accent6">
            <a:alpha val="90000"/>
            <a:tint val="4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0823" tIns="395732" rIns="630823"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a:t>add U for underground, O for Overhead</a:t>
          </a:r>
        </a:p>
      </dsp:txBody>
      <dsp:txXfrm>
        <a:off x="0" y="359793"/>
        <a:ext cx="8128000" cy="807975"/>
      </dsp:txXfrm>
    </dsp:sp>
    <dsp:sp modelId="{EE2262EB-DCB6-4527-939E-84ED5AC9C328}">
      <dsp:nvSpPr>
        <dsp:cNvPr id="0" name=""/>
        <dsp:cNvSpPr/>
      </dsp:nvSpPr>
      <dsp:spPr>
        <a:xfrm>
          <a:off x="406400" y="79353"/>
          <a:ext cx="5689600" cy="560880"/>
        </a:xfrm>
        <a:prstGeom prst="round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44550">
            <a:lnSpc>
              <a:spcPct val="90000"/>
            </a:lnSpc>
            <a:spcBef>
              <a:spcPct val="0"/>
            </a:spcBef>
            <a:spcAft>
              <a:spcPct val="35000"/>
            </a:spcAft>
            <a:buNone/>
          </a:pPr>
          <a:r>
            <a:rPr lang="en-US" sz="1900" kern="1200" dirty="0"/>
            <a:t>New Codes</a:t>
          </a:r>
        </a:p>
      </dsp:txBody>
      <dsp:txXfrm>
        <a:off x="433780" y="106733"/>
        <a:ext cx="5634840" cy="506120"/>
      </dsp:txXfrm>
    </dsp:sp>
    <dsp:sp modelId="{F6359AA0-7436-4CAD-B7A7-E5CA2A49C067}">
      <dsp:nvSpPr>
        <dsp:cNvPr id="0" name=""/>
        <dsp:cNvSpPr/>
      </dsp:nvSpPr>
      <dsp:spPr>
        <a:xfrm>
          <a:off x="0" y="1550808"/>
          <a:ext cx="8128000" cy="1107225"/>
        </a:xfrm>
        <a:prstGeom prst="rect">
          <a:avLst/>
        </a:prstGeom>
        <a:solidFill>
          <a:schemeClr val="accent6">
            <a:alpha val="90000"/>
            <a:tint val="4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0823" tIns="395732" rIns="630823"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a:t>Quality level</a:t>
          </a:r>
        </a:p>
        <a:p>
          <a:pPr marL="342900" lvl="2" indent="-171450" algn="l" defTabSz="844550">
            <a:lnSpc>
              <a:spcPct val="90000"/>
            </a:lnSpc>
            <a:spcBef>
              <a:spcPct val="0"/>
            </a:spcBef>
            <a:spcAft>
              <a:spcPct val="15000"/>
            </a:spcAft>
            <a:buChar char="•"/>
          </a:pPr>
          <a:r>
            <a:rPr lang="en-US" sz="1900" kern="1200" dirty="0"/>
            <a:t>If missing then quality level D is used as default</a:t>
          </a:r>
        </a:p>
      </dsp:txBody>
      <dsp:txXfrm>
        <a:off x="0" y="1550808"/>
        <a:ext cx="8128000" cy="1107225"/>
      </dsp:txXfrm>
    </dsp:sp>
    <dsp:sp modelId="{FAA5334A-E97C-4AD2-881C-CD11028CCBFE}">
      <dsp:nvSpPr>
        <dsp:cNvPr id="0" name=""/>
        <dsp:cNvSpPr/>
      </dsp:nvSpPr>
      <dsp:spPr>
        <a:xfrm>
          <a:off x="406400" y="1270368"/>
          <a:ext cx="5689600" cy="560880"/>
        </a:xfrm>
        <a:prstGeom prst="round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44550">
            <a:lnSpc>
              <a:spcPct val="90000"/>
            </a:lnSpc>
            <a:spcBef>
              <a:spcPct val="0"/>
            </a:spcBef>
            <a:spcAft>
              <a:spcPct val="35000"/>
            </a:spcAft>
            <a:buNone/>
          </a:pPr>
          <a:r>
            <a:rPr lang="en-US" sz="1900" kern="1200" dirty="0"/>
            <a:t>New Attribute</a:t>
          </a:r>
        </a:p>
      </dsp:txBody>
      <dsp:txXfrm>
        <a:off x="433780" y="1297748"/>
        <a:ext cx="5634840" cy="506120"/>
      </dsp:txXfrm>
    </dsp:sp>
    <dsp:sp modelId="{1C5E2585-C06A-47AD-A305-44E0F420A661}">
      <dsp:nvSpPr>
        <dsp:cNvPr id="0" name=""/>
        <dsp:cNvSpPr/>
      </dsp:nvSpPr>
      <dsp:spPr>
        <a:xfrm>
          <a:off x="0" y="3041073"/>
          <a:ext cx="8128000" cy="1107225"/>
        </a:xfrm>
        <a:prstGeom prst="rect">
          <a:avLst/>
        </a:prstGeom>
        <a:solidFill>
          <a:schemeClr val="accent6">
            <a:alpha val="90000"/>
            <a:tint val="4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0823" tIns="395732" rIns="630823"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a:t>to indicate Quality level</a:t>
          </a:r>
        </a:p>
        <a:p>
          <a:pPr marL="171450" lvl="1" indent="-171450" algn="l" defTabSz="844550">
            <a:lnSpc>
              <a:spcPct val="90000"/>
            </a:lnSpc>
            <a:spcBef>
              <a:spcPct val="0"/>
            </a:spcBef>
            <a:spcAft>
              <a:spcPct val="15000"/>
            </a:spcAft>
            <a:buChar char="•"/>
          </a:pPr>
          <a:r>
            <a:rPr lang="en-US" sz="1900" kern="1200" dirty="0"/>
            <a:t>UT_X_FO_QLA, UT_X_FO_QLB…</a:t>
          </a:r>
        </a:p>
      </dsp:txBody>
      <dsp:txXfrm>
        <a:off x="0" y="3041073"/>
        <a:ext cx="8128000" cy="1107225"/>
      </dsp:txXfrm>
    </dsp:sp>
    <dsp:sp modelId="{26AC0DE8-56E4-4B70-A451-36C37AF00273}">
      <dsp:nvSpPr>
        <dsp:cNvPr id="0" name=""/>
        <dsp:cNvSpPr/>
      </dsp:nvSpPr>
      <dsp:spPr>
        <a:xfrm>
          <a:off x="406400" y="2760633"/>
          <a:ext cx="5689600" cy="560880"/>
        </a:xfrm>
        <a:prstGeom prst="round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44550">
            <a:lnSpc>
              <a:spcPct val="90000"/>
            </a:lnSpc>
            <a:spcBef>
              <a:spcPct val="0"/>
            </a:spcBef>
            <a:spcAft>
              <a:spcPct val="35000"/>
            </a:spcAft>
            <a:buNone/>
          </a:pPr>
          <a:r>
            <a:rPr lang="en-US" sz="1900" kern="1200" dirty="0"/>
            <a:t>New Levels</a:t>
          </a:r>
        </a:p>
      </dsp:txBody>
      <dsp:txXfrm>
        <a:off x="433780" y="2788013"/>
        <a:ext cx="5634840" cy="506120"/>
      </dsp:txXfrm>
    </dsp:sp>
    <dsp:sp modelId="{674C1378-AC7E-4128-B906-4BC4C2C15D10}">
      <dsp:nvSpPr>
        <dsp:cNvPr id="0" name=""/>
        <dsp:cNvSpPr/>
      </dsp:nvSpPr>
      <dsp:spPr>
        <a:xfrm>
          <a:off x="0" y="4531338"/>
          <a:ext cx="8128000" cy="807975"/>
        </a:xfrm>
        <a:prstGeom prst="rect">
          <a:avLst/>
        </a:prstGeom>
        <a:solidFill>
          <a:schemeClr val="accent6">
            <a:alpha val="90000"/>
            <a:tint val="4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0823" tIns="395732" rIns="630823"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t>to </a:t>
          </a:r>
          <a:r>
            <a:rPr lang="en-US" sz="1900" kern="1200" dirty="0"/>
            <a:t>indicate quality level</a:t>
          </a:r>
        </a:p>
      </dsp:txBody>
      <dsp:txXfrm>
        <a:off x="0" y="4531338"/>
        <a:ext cx="8128000" cy="807975"/>
      </dsp:txXfrm>
    </dsp:sp>
    <dsp:sp modelId="{0640B68C-BFB5-4F6B-A35C-B11034F9743E}">
      <dsp:nvSpPr>
        <dsp:cNvPr id="0" name=""/>
        <dsp:cNvSpPr/>
      </dsp:nvSpPr>
      <dsp:spPr>
        <a:xfrm>
          <a:off x="406400" y="4250898"/>
          <a:ext cx="5689600" cy="560880"/>
        </a:xfrm>
        <a:prstGeom prst="round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44550">
            <a:lnSpc>
              <a:spcPct val="90000"/>
            </a:lnSpc>
            <a:spcBef>
              <a:spcPct val="0"/>
            </a:spcBef>
            <a:spcAft>
              <a:spcPct val="35000"/>
            </a:spcAft>
            <a:buNone/>
          </a:pPr>
          <a:r>
            <a:rPr lang="en-US" sz="1900" kern="1200" dirty="0"/>
            <a:t>New </a:t>
          </a:r>
          <a:r>
            <a:rPr lang="en-US" sz="1900" kern="1200" dirty="0" err="1"/>
            <a:t>Linestyles</a:t>
          </a:r>
          <a:endParaRPr lang="en-US" sz="1900" kern="1200" dirty="0"/>
        </a:p>
      </dsp:txBody>
      <dsp:txXfrm>
        <a:off x="433780" y="4278278"/>
        <a:ext cx="5634840" cy="50612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564EE-1028-4B99-9352-89758D6E6C71}">
      <dsp:nvSpPr>
        <dsp:cNvPr id="0" name=""/>
        <dsp:cNvSpPr/>
      </dsp:nvSpPr>
      <dsp:spPr>
        <a:xfrm>
          <a:off x="0" y="217976"/>
          <a:ext cx="3334994" cy="2000996"/>
        </a:xfrm>
        <a:prstGeom prst="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Old codes (CTVL, FO, TL, PL) removed from code list for collectors.</a:t>
          </a:r>
        </a:p>
        <a:p>
          <a:pPr marL="0" lvl="0" indent="0" algn="ctr" defTabSz="889000">
            <a:lnSpc>
              <a:spcPct val="90000"/>
            </a:lnSpc>
            <a:spcBef>
              <a:spcPct val="0"/>
            </a:spcBef>
            <a:spcAft>
              <a:spcPct val="35000"/>
            </a:spcAft>
            <a:buNone/>
          </a:pPr>
          <a:r>
            <a:rPr lang="en-US" sz="2000" kern="1200" dirty="0"/>
            <a:t>BUT </a:t>
          </a:r>
          <a:r>
            <a:rPr lang="en-US" sz="2000" kern="1200" dirty="0" err="1"/>
            <a:t>dgnlib</a:t>
          </a:r>
          <a:r>
            <a:rPr lang="en-US" sz="2000" kern="1200" dirty="0"/>
            <a:t> (survey settings) still has old codes (feature definitions) for processing</a:t>
          </a:r>
        </a:p>
      </dsp:txBody>
      <dsp:txXfrm>
        <a:off x="0" y="217976"/>
        <a:ext cx="3334994" cy="2000996"/>
      </dsp:txXfrm>
    </dsp:sp>
    <dsp:sp modelId="{493DEE8E-7AD7-4F8C-8A9D-5C81F327A231}">
      <dsp:nvSpPr>
        <dsp:cNvPr id="0" name=""/>
        <dsp:cNvSpPr/>
      </dsp:nvSpPr>
      <dsp:spPr>
        <a:xfrm>
          <a:off x="0" y="2552472"/>
          <a:ext cx="3334994" cy="2000996"/>
        </a:xfrm>
        <a:prstGeom prst="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Might need to update standards from DGNLIB if going back to previous field book </a:t>
          </a:r>
          <a:r>
            <a:rPr lang="en-US" sz="2000" kern="1200" dirty="0" err="1"/>
            <a:t>dgn</a:t>
          </a:r>
          <a:r>
            <a:rPr lang="en-US" sz="2000" kern="1200" dirty="0"/>
            <a:t> files.</a:t>
          </a:r>
        </a:p>
        <a:p>
          <a:pPr marL="0" lvl="0" indent="0" algn="ctr" defTabSz="889000">
            <a:lnSpc>
              <a:spcPct val="90000"/>
            </a:lnSpc>
            <a:spcBef>
              <a:spcPct val="0"/>
            </a:spcBef>
            <a:spcAft>
              <a:spcPct val="35000"/>
            </a:spcAft>
            <a:buNone/>
          </a:pPr>
          <a:endParaRPr lang="en-US" sz="2000" kern="1200" dirty="0"/>
        </a:p>
      </dsp:txBody>
      <dsp:txXfrm>
        <a:off x="0" y="2552472"/>
        <a:ext cx="3334994" cy="20009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09CAB4-CCB2-4312-A70B-E72C3B38343E}" type="datetimeFigureOut">
              <a:rPr lang="en-US" smtClean="0"/>
              <a:t>8/29/2025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7D0FD9-9758-43FA-90F3-09C54B5BE49E}" type="slidenum">
              <a:rPr lang="en-US" smtClean="0"/>
              <a:t>‹#›</a:t>
            </a:fld>
            <a:endParaRPr lang="en-US"/>
          </a:p>
        </p:txBody>
      </p:sp>
    </p:spTree>
    <p:extLst>
      <p:ext uri="{BB962C8B-B14F-4D97-AF65-F5344CB8AC3E}">
        <p14:creationId xmlns:p14="http://schemas.microsoft.com/office/powerpoint/2010/main" val="508444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30AA32-5CDA-4354-B205-CBAED949ADEB}" type="slidenum">
              <a:rPr lang="en-US" smtClean="0"/>
              <a:t>40</a:t>
            </a:fld>
            <a:endParaRPr lang="en-US"/>
          </a:p>
        </p:txBody>
      </p:sp>
    </p:spTree>
    <p:extLst>
      <p:ext uri="{BB962C8B-B14F-4D97-AF65-F5344CB8AC3E}">
        <p14:creationId xmlns:p14="http://schemas.microsoft.com/office/powerpoint/2010/main" val="2604162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6FA33-9BEB-8A95-BB2C-643CC26817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4244D0-CDDF-18B5-75D8-7DD5182D2F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FEC122-BE56-4FC0-3594-D691354DD1D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F5EBE83-36C4-3056-6BFE-8A50FE01BCBF}"/>
              </a:ext>
            </a:extLst>
          </p:cNvPr>
          <p:cNvSpPr>
            <a:spLocks noGrp="1"/>
          </p:cNvSpPr>
          <p:nvPr>
            <p:ph type="sldNum" sz="quarter" idx="5"/>
          </p:nvPr>
        </p:nvSpPr>
        <p:spPr/>
        <p:txBody>
          <a:bodyPr/>
          <a:lstStyle/>
          <a:p>
            <a:fld id="{5C30AA32-5CDA-4354-B205-CBAED949ADEB}" type="slidenum">
              <a:rPr lang="en-US" smtClean="0"/>
              <a:t>45</a:t>
            </a:fld>
            <a:endParaRPr lang="en-US"/>
          </a:p>
        </p:txBody>
      </p:sp>
    </p:spTree>
    <p:extLst>
      <p:ext uri="{BB962C8B-B14F-4D97-AF65-F5344CB8AC3E}">
        <p14:creationId xmlns:p14="http://schemas.microsoft.com/office/powerpoint/2010/main" val="769578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30AA32-5CDA-4354-B205-CBAED949ADEB}" type="slidenum">
              <a:rPr lang="en-US" smtClean="0"/>
              <a:t>46</a:t>
            </a:fld>
            <a:endParaRPr lang="en-US"/>
          </a:p>
        </p:txBody>
      </p:sp>
    </p:spTree>
    <p:extLst>
      <p:ext uri="{BB962C8B-B14F-4D97-AF65-F5344CB8AC3E}">
        <p14:creationId xmlns:p14="http://schemas.microsoft.com/office/powerpoint/2010/main" val="2548523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30AA32-5CDA-4354-B205-CBAED949ADEB}" type="slidenum">
              <a:rPr lang="en-US" smtClean="0"/>
              <a:t>47</a:t>
            </a:fld>
            <a:endParaRPr lang="en-US"/>
          </a:p>
        </p:txBody>
      </p:sp>
    </p:spTree>
    <p:extLst>
      <p:ext uri="{BB962C8B-B14F-4D97-AF65-F5344CB8AC3E}">
        <p14:creationId xmlns:p14="http://schemas.microsoft.com/office/powerpoint/2010/main" val="7133310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Master" Target="../slideMasters/slideMaster2.xml"/><Relationship Id="rId4" Type="http://schemas.openxmlformats.org/officeDocument/2006/relationships/image" Target="../media/image4.sv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bg>
      <p:bgPr>
        <a:solidFill>
          <a:schemeClr val="bg1"/>
        </a:solidFill>
        <a:effectLst/>
      </p:bgPr>
    </p:bg>
    <p:spTree>
      <p:nvGrpSpPr>
        <p:cNvPr id="1" name=""/>
        <p:cNvGrpSpPr/>
        <p:nvPr/>
      </p:nvGrpSpPr>
      <p:grpSpPr>
        <a:xfrm>
          <a:off x="0" y="0"/>
          <a:ext cx="0" cy="0"/>
          <a:chOff x="0" y="0"/>
          <a:chExt cx="0" cy="0"/>
        </a:xfrm>
      </p:grpSpPr>
      <p:sp>
        <p:nvSpPr>
          <p:cNvPr id="20" name="Rectangle 2"/>
          <p:cNvSpPr>
            <a:spLocks noGrp="1" noChangeArrowheads="1"/>
          </p:cNvSpPr>
          <p:nvPr>
            <p:ph type="title"/>
          </p:nvPr>
        </p:nvSpPr>
        <p:spPr bwMode="auto">
          <a:xfrm>
            <a:off x="871538" y="282202"/>
            <a:ext cx="11320272" cy="914400"/>
          </a:xfrm>
          <a:prstGeom prst="rect">
            <a:avLst/>
          </a:prstGeom>
          <a:noFill/>
          <a:ln w="9525">
            <a:noFill/>
            <a:miter lim="800000"/>
            <a:headEnd/>
            <a:tailEnd/>
          </a:ln>
        </p:spPr>
        <p:txBody>
          <a:bodyPr vert="horz" wrap="square" lIns="0" tIns="91440" rIns="0" bIns="91440" numCol="1" anchor="ctr" anchorCtr="0" compatLnSpc="1">
            <a:prstTxWarp prst="textNoShape">
              <a:avLst/>
            </a:prstTxWarp>
          </a:bodyPr>
          <a:lstStyle>
            <a:lvl1pPr algn="l">
              <a:defRPr sz="4000" b="1" cap="all" baseline="0">
                <a:solidFill>
                  <a:schemeClr val="tx2"/>
                </a:solidFill>
                <a:latin typeface="+mj-lt"/>
              </a:defRPr>
            </a:lvl1pPr>
          </a:lstStyle>
          <a:p>
            <a:pPr lvl="0"/>
            <a:r>
              <a:rPr lang="en-US"/>
              <a:t>Click to edit Master title style</a:t>
            </a:r>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50" y="1600200"/>
            <a:ext cx="12172950" cy="3657600"/>
          </a:xfrm>
          <a:prstGeom prst="rect">
            <a:avLst/>
          </a:prstGeom>
        </p:spPr>
      </p:pic>
      <p:sp>
        <p:nvSpPr>
          <p:cNvPr id="3" name="Rectangle 2"/>
          <p:cNvSpPr/>
          <p:nvPr/>
        </p:nvSpPr>
        <p:spPr>
          <a:xfrm>
            <a:off x="871538" y="1295400"/>
            <a:ext cx="11320462" cy="14886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ntent Placeholder 11">
            <a:extLst>
              <a:ext uri="{FF2B5EF4-FFF2-40B4-BE49-F238E27FC236}">
                <a16:creationId xmlns:a16="http://schemas.microsoft.com/office/drawing/2014/main" id="{67DA2CB8-1163-EBCF-BC86-6E5BA0289D54}"/>
              </a:ext>
            </a:extLst>
          </p:cNvPr>
          <p:cNvSpPr>
            <a:spLocks noGrp="1"/>
          </p:cNvSpPr>
          <p:nvPr>
            <p:ph sz="quarter" idx="11" hasCustomPrompt="1"/>
          </p:nvPr>
        </p:nvSpPr>
        <p:spPr>
          <a:xfrm>
            <a:off x="871538" y="5413738"/>
            <a:ext cx="5346001" cy="1291328"/>
          </a:xfrm>
        </p:spPr>
        <p:txBody>
          <a:bodyPr/>
          <a:lstStyle>
            <a:lvl1pPr marL="0" indent="0">
              <a:buFont typeface="Arial" panose="020B0604020202020204" pitchFamily="34" charset="0"/>
              <a:buNone/>
              <a:defRPr lang="en-US" sz="2000" b="1" kern="1200" cap="none" normalizeH="0" baseline="0" dirty="0" smtClean="0">
                <a:solidFill>
                  <a:schemeClr val="accent2"/>
                </a:solidFill>
                <a:effectLst/>
                <a:latin typeface="+mn-lt"/>
                <a:ea typeface="Calibri" panose="020F0502020204030204" pitchFamily="34" charset="0"/>
                <a:cs typeface="+mj-cs"/>
              </a:defRPr>
            </a:lvl1pPr>
            <a:lvl2pPr marL="457200" indent="0">
              <a:buFont typeface="Arial" panose="020B0604020202020204" pitchFamily="34" charset="0"/>
              <a:buNone/>
              <a:defRPr lang="en-US" sz="2000" b="1" kern="1200" cap="none" normalizeH="0" baseline="0" dirty="0" smtClean="0">
                <a:solidFill>
                  <a:schemeClr val="accent2"/>
                </a:solidFill>
                <a:effectLst/>
                <a:latin typeface="+mn-lt"/>
                <a:ea typeface="Calibri" panose="020F0502020204030204" pitchFamily="34" charset="0"/>
                <a:cs typeface="+mj-cs"/>
              </a:defRPr>
            </a:lvl2pPr>
            <a:lvl3pPr marL="914400" indent="0">
              <a:buFont typeface="Arial" panose="020B0604020202020204" pitchFamily="34" charset="0"/>
              <a:buNone/>
              <a:defRPr lang="en-US" sz="2000" b="1" kern="1200" cap="none" normalizeH="0" baseline="0" dirty="0" smtClean="0">
                <a:solidFill>
                  <a:schemeClr val="accent2"/>
                </a:solidFill>
                <a:effectLst/>
                <a:latin typeface="+mn-lt"/>
                <a:ea typeface="Calibri" panose="020F0502020204030204" pitchFamily="34" charset="0"/>
                <a:cs typeface="+mj-cs"/>
              </a:defRPr>
            </a:lvl3pPr>
            <a:lvl4pPr marL="1371600" indent="0">
              <a:buFont typeface="Arial" panose="020B0604020202020204" pitchFamily="34" charset="0"/>
              <a:buNone/>
              <a:defRPr/>
            </a:lvl4pPr>
            <a:lvl5pPr marL="2005013" indent="0">
              <a:buFont typeface="Arial" panose="020B0604020202020204" pitchFamily="34" charset="0"/>
              <a:buNone/>
              <a:defRPr/>
            </a:lvl5pPr>
          </a:lstStyle>
          <a:p>
            <a:pPr lvl="0"/>
            <a:r>
              <a:rPr lang="en-US" dirty="0"/>
              <a:t>Name, Title</a:t>
            </a:r>
          </a:p>
          <a:p>
            <a:pPr lvl="0"/>
            <a:r>
              <a:rPr lang="en-US" dirty="0"/>
              <a:t>Second level</a:t>
            </a:r>
          </a:p>
        </p:txBody>
      </p:sp>
      <p:cxnSp>
        <p:nvCxnSpPr>
          <p:cNvPr id="14" name="Straight Connector 13">
            <a:extLst>
              <a:ext uri="{FF2B5EF4-FFF2-40B4-BE49-F238E27FC236}">
                <a16:creationId xmlns:a16="http://schemas.microsoft.com/office/drawing/2014/main" id="{B5F58DC0-BD1A-E78F-C641-15F30D4CF708}"/>
              </a:ext>
            </a:extLst>
          </p:cNvPr>
          <p:cNvCxnSpPr>
            <a:cxnSpLocks/>
          </p:cNvCxnSpPr>
          <p:nvPr/>
        </p:nvCxnSpPr>
        <p:spPr>
          <a:xfrm flipV="1">
            <a:off x="0" y="5257800"/>
            <a:ext cx="6858000" cy="1438"/>
          </a:xfrm>
          <a:prstGeom prst="line">
            <a:avLst/>
          </a:prstGeom>
          <a:ln w="22225" cap="rnd">
            <a:solidFill>
              <a:schemeClr val="accent2"/>
            </a:solidFill>
            <a:prstDash val="sysDot"/>
          </a:ln>
        </p:spPr>
        <p:style>
          <a:lnRef idx="1">
            <a:schemeClr val="accent1"/>
          </a:lnRef>
          <a:fillRef idx="0">
            <a:schemeClr val="accent1"/>
          </a:fillRef>
          <a:effectRef idx="0">
            <a:schemeClr val="accent1"/>
          </a:effectRef>
          <a:fontRef idx="minor">
            <a:schemeClr val="tx1"/>
          </a:fontRef>
        </p:style>
      </p:cxnSp>
      <p:pic>
        <p:nvPicPr>
          <p:cNvPr id="6" name="Picture 5" descr="A logo with text on it&#10;&#10;Description automatically generated">
            <a:extLst>
              <a:ext uri="{FF2B5EF4-FFF2-40B4-BE49-F238E27FC236}">
                <a16:creationId xmlns:a16="http://schemas.microsoft.com/office/drawing/2014/main" id="{665B3BF1-F055-BE90-672B-17360478E5C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999727" y="5257800"/>
            <a:ext cx="5050546" cy="1441707"/>
          </a:xfrm>
          <a:prstGeom prst="rect">
            <a:avLst/>
          </a:prstGeom>
        </p:spPr>
      </p:pic>
    </p:spTree>
    <p:extLst>
      <p:ext uri="{BB962C8B-B14F-4D97-AF65-F5344CB8AC3E}">
        <p14:creationId xmlns:p14="http://schemas.microsoft.com/office/powerpoint/2010/main" val="280849261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14400"/>
          </a:xfrm>
          <a:solidFill>
            <a:schemeClr val="tx2"/>
          </a:solidFill>
        </p:spPr>
        <p:txBody>
          <a:bodyPr tIns="91440"/>
          <a:lstStyle>
            <a:lvl1pPr>
              <a:defRPr cap="all" baseline="0">
                <a:solidFill>
                  <a:schemeClr val="bg1"/>
                </a:solidFill>
              </a:defRPr>
            </a:lvl1pPr>
          </a:lstStyle>
          <a:p>
            <a:r>
              <a:rPr lang="en-US"/>
              <a:t>Click to edit Master title style</a:t>
            </a:r>
            <a:endParaRPr lang="en-US" dirty="0"/>
          </a:p>
        </p:txBody>
      </p:sp>
      <p:sp>
        <p:nvSpPr>
          <p:cNvPr id="5" name="Rectangle 3"/>
          <p:cNvSpPr>
            <a:spLocks noGrp="1" noChangeArrowheads="1"/>
          </p:cNvSpPr>
          <p:nvPr>
            <p:ph idx="1"/>
          </p:nvPr>
        </p:nvSpPr>
        <p:spPr bwMode="auto">
          <a:xfrm>
            <a:off x="838200" y="1143000"/>
            <a:ext cx="10515600" cy="490696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5"/>
          <p:cNvSpPr>
            <a:spLocks noGrp="1" noChangeArrowheads="1"/>
          </p:cNvSpPr>
          <p:nvPr>
            <p:ph type="ftr" sz="quarter" idx="3"/>
          </p:nvPr>
        </p:nvSpPr>
        <p:spPr>
          <a:xfrm>
            <a:off x="1447800" y="6324600"/>
            <a:ext cx="77562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spTree>
    <p:extLst>
      <p:ext uri="{BB962C8B-B14F-4D97-AF65-F5344CB8AC3E}">
        <p14:creationId xmlns:p14="http://schemas.microsoft.com/office/powerpoint/2010/main" val="2697340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tIns="91440"/>
          <a:lstStyle>
            <a:lvl1pPr>
              <a:defRPr cap="all" baseline="0">
                <a:solidFill>
                  <a:schemeClr val="bg1"/>
                </a:solidFill>
              </a:defRPr>
            </a:lvl1pPr>
          </a:lstStyle>
          <a:p>
            <a:r>
              <a:rPr lang="en-US"/>
              <a:t>Click to edit Master title style</a:t>
            </a:r>
            <a:endParaRPr lang="en-US" dirty="0"/>
          </a:p>
        </p:txBody>
      </p:sp>
      <p:sp>
        <p:nvSpPr>
          <p:cNvPr id="5" name="Rectangle 3"/>
          <p:cNvSpPr>
            <a:spLocks noGrp="1" noChangeArrowheads="1"/>
          </p:cNvSpPr>
          <p:nvPr>
            <p:ph idx="1"/>
          </p:nvPr>
        </p:nvSpPr>
        <p:spPr bwMode="auto">
          <a:xfrm>
            <a:off x="838200" y="1143000"/>
            <a:ext cx="10515600" cy="490696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5"/>
          <p:cNvSpPr>
            <a:spLocks noGrp="1" noChangeArrowheads="1"/>
          </p:cNvSpPr>
          <p:nvPr>
            <p:ph type="ftr" sz="quarter" idx="3"/>
          </p:nvPr>
        </p:nvSpPr>
        <p:spPr>
          <a:xfrm>
            <a:off x="1447800" y="6324600"/>
            <a:ext cx="77562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spTree>
    <p:extLst>
      <p:ext uri="{BB962C8B-B14F-4D97-AF65-F5344CB8AC3E}">
        <p14:creationId xmlns:p14="http://schemas.microsoft.com/office/powerpoint/2010/main" val="2602345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solidFill>
        </p:spPr>
        <p:txBody>
          <a:bodyPr tIns="91440"/>
          <a:lstStyle>
            <a:lvl1pPr>
              <a:defRPr cap="all" baseline="0">
                <a:solidFill>
                  <a:schemeClr val="bg1"/>
                </a:solidFill>
              </a:defRPr>
            </a:lvl1pPr>
          </a:lstStyle>
          <a:p>
            <a:r>
              <a:rPr lang="en-US"/>
              <a:t>Click to edit Master title style</a:t>
            </a:r>
            <a:endParaRPr lang="en-US" dirty="0"/>
          </a:p>
        </p:txBody>
      </p:sp>
      <p:sp>
        <p:nvSpPr>
          <p:cNvPr id="5" name="Rectangle 3"/>
          <p:cNvSpPr>
            <a:spLocks noGrp="1" noChangeArrowheads="1"/>
          </p:cNvSpPr>
          <p:nvPr>
            <p:ph idx="1"/>
          </p:nvPr>
        </p:nvSpPr>
        <p:spPr bwMode="auto">
          <a:xfrm>
            <a:off x="838200" y="1143000"/>
            <a:ext cx="10515600" cy="490696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5"/>
          <p:cNvSpPr>
            <a:spLocks noGrp="1" noChangeArrowheads="1"/>
          </p:cNvSpPr>
          <p:nvPr>
            <p:ph type="ftr" sz="quarter" idx="3"/>
          </p:nvPr>
        </p:nvSpPr>
        <p:spPr>
          <a:xfrm>
            <a:off x="1447800" y="6324600"/>
            <a:ext cx="77562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spTree>
    <p:extLst>
      <p:ext uri="{BB962C8B-B14F-4D97-AF65-F5344CB8AC3E}">
        <p14:creationId xmlns:p14="http://schemas.microsoft.com/office/powerpoint/2010/main" val="651314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solidFill>
            <a:schemeClr val="accent6"/>
          </a:solidFill>
        </p:spPr>
        <p:txBody>
          <a:bodyPr tIns="91440"/>
          <a:lstStyle>
            <a:lvl1pPr>
              <a:defRPr cap="all" baseline="0">
                <a:solidFill>
                  <a:schemeClr val="bg1"/>
                </a:solidFill>
              </a:defRPr>
            </a:lvl1pPr>
          </a:lstStyle>
          <a:p>
            <a:r>
              <a:rPr lang="en-US" dirty="0"/>
              <a:t>Click To edit Master title style</a:t>
            </a:r>
          </a:p>
        </p:txBody>
      </p:sp>
      <p:sp>
        <p:nvSpPr>
          <p:cNvPr id="5" name="Rectangle 3"/>
          <p:cNvSpPr>
            <a:spLocks noGrp="1" noChangeArrowheads="1"/>
          </p:cNvSpPr>
          <p:nvPr>
            <p:ph idx="1"/>
          </p:nvPr>
        </p:nvSpPr>
        <p:spPr bwMode="auto">
          <a:xfrm>
            <a:off x="838200" y="1143000"/>
            <a:ext cx="10515600" cy="490696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5"/>
          <p:cNvSpPr>
            <a:spLocks noGrp="1" noChangeArrowheads="1"/>
          </p:cNvSpPr>
          <p:nvPr>
            <p:ph type="ftr" sz="quarter" idx="3"/>
          </p:nvPr>
        </p:nvSpPr>
        <p:spPr>
          <a:xfrm>
            <a:off x="1447800" y="6324600"/>
            <a:ext cx="77562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spTree>
    <p:extLst>
      <p:ext uri="{BB962C8B-B14F-4D97-AF65-F5344CB8AC3E}">
        <p14:creationId xmlns:p14="http://schemas.microsoft.com/office/powerpoint/2010/main" val="2418282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0"/>
            <a:ext cx="12192000" cy="914400"/>
          </a:xfrm>
          <a:solidFill>
            <a:schemeClr val="accent1"/>
          </a:solidFill>
        </p:spPr>
        <p:txBody>
          <a:bodyPr tIns="91440"/>
          <a:lstStyle>
            <a:lvl1pPr>
              <a:defRPr cap="all" baseline="0">
                <a:solidFill>
                  <a:schemeClr val="bg1"/>
                </a:solidFill>
              </a:defRPr>
            </a:lvl1pPr>
          </a:lstStyle>
          <a:p>
            <a:r>
              <a:rPr lang="en-US" dirty="0"/>
              <a:t>Click To Edit Master Title Style</a:t>
            </a:r>
          </a:p>
        </p:txBody>
      </p:sp>
      <p:sp>
        <p:nvSpPr>
          <p:cNvPr id="5" name="Rectangle 3"/>
          <p:cNvSpPr>
            <a:spLocks noGrp="1" noChangeArrowheads="1"/>
          </p:cNvSpPr>
          <p:nvPr>
            <p:ph idx="1"/>
          </p:nvPr>
        </p:nvSpPr>
        <p:spPr bwMode="auto">
          <a:xfrm>
            <a:off x="838200" y="1143000"/>
            <a:ext cx="10515600" cy="490696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5"/>
          <p:cNvSpPr>
            <a:spLocks noGrp="1" noChangeArrowheads="1"/>
          </p:cNvSpPr>
          <p:nvPr>
            <p:ph type="ftr" sz="quarter" idx="3"/>
          </p:nvPr>
        </p:nvSpPr>
        <p:spPr>
          <a:xfrm>
            <a:off x="1447800" y="6324600"/>
            <a:ext cx="77562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spTree>
    <p:extLst>
      <p:ext uri="{BB962C8B-B14F-4D97-AF65-F5344CB8AC3E}">
        <p14:creationId xmlns:p14="http://schemas.microsoft.com/office/powerpoint/2010/main" val="406277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Sub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2133600"/>
            <a:ext cx="10972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a:lstStyle/>
          <a:p>
            <a:r>
              <a:rPr lang="en-US"/>
              <a:t>Click to edit Master title style</a:t>
            </a:r>
          </a:p>
        </p:txBody>
      </p:sp>
      <p:sp>
        <p:nvSpPr>
          <p:cNvPr id="11" name="Text Placeholder 10"/>
          <p:cNvSpPr>
            <a:spLocks noGrp="1"/>
          </p:cNvSpPr>
          <p:nvPr>
            <p:ph type="body" sz="quarter" idx="11" hasCustomPrompt="1"/>
          </p:nvPr>
        </p:nvSpPr>
        <p:spPr>
          <a:xfrm>
            <a:off x="609600" y="1447800"/>
            <a:ext cx="10972800" cy="609600"/>
          </a:xfrm>
        </p:spPr>
        <p:txBody>
          <a:bodyPr/>
          <a:lstStyle>
            <a:lvl1pPr algn="ctr">
              <a:buNone/>
              <a:defRPr sz="2400" b="1" i="1" u="sng" baseline="0">
                <a:latin typeface="+mn-lt"/>
              </a:defRPr>
            </a:lvl1pPr>
          </a:lstStyle>
          <a:p>
            <a:pPr lvl="0"/>
            <a:r>
              <a:rPr lang="en-US" sz="2400" b="1" i="1" u="sng" dirty="0">
                <a:latin typeface="+mj-lt"/>
              </a:rPr>
              <a:t>Subtitle</a:t>
            </a:r>
            <a:endParaRPr lang="en-US" dirty="0"/>
          </a:p>
        </p:txBody>
      </p:sp>
      <p:sp>
        <p:nvSpPr>
          <p:cNvPr id="5" name="Rectangle 5"/>
          <p:cNvSpPr>
            <a:spLocks noGrp="1" noChangeArrowheads="1"/>
          </p:cNvSpPr>
          <p:nvPr>
            <p:ph type="ftr" sz="quarter" idx="3"/>
          </p:nvPr>
        </p:nvSpPr>
        <p:spPr>
          <a:xfrm>
            <a:off x="1447800" y="6324600"/>
            <a:ext cx="77562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spTree>
    <p:extLst>
      <p:ext uri="{BB962C8B-B14F-4D97-AF65-F5344CB8AC3E}">
        <p14:creationId xmlns:p14="http://schemas.microsoft.com/office/powerpoint/2010/main" val="3886398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667000"/>
            <a:ext cx="10972800" cy="1143000"/>
          </a:xfrm>
        </p:spPr>
        <p:txBody>
          <a:bodyPr anchor="ctr" anchorCtr="0"/>
          <a:lstStyle>
            <a:lvl1pPr algn="ctr">
              <a:defRPr/>
            </a:lvl1pPr>
          </a:lstStyle>
          <a:p>
            <a:r>
              <a:rPr lang="en-US"/>
              <a:t>Click to edit Master title style</a:t>
            </a:r>
            <a:endParaRPr lang="en-US" dirty="0"/>
          </a:p>
        </p:txBody>
      </p:sp>
      <p:sp>
        <p:nvSpPr>
          <p:cNvPr id="5" name="Rectangle 5"/>
          <p:cNvSpPr>
            <a:spLocks noGrp="1" noChangeArrowheads="1"/>
          </p:cNvSpPr>
          <p:nvPr>
            <p:ph type="ftr" sz="quarter" idx="3"/>
          </p:nvPr>
        </p:nvSpPr>
        <p:spPr>
          <a:xfrm>
            <a:off x="1447800" y="6324600"/>
            <a:ext cx="77562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spTree>
    <p:extLst>
      <p:ext uri="{BB962C8B-B14F-4D97-AF65-F5344CB8AC3E}">
        <p14:creationId xmlns:p14="http://schemas.microsoft.com/office/powerpoint/2010/main" val="1746164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and Two Columns">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US"/>
              <a:t>Click to edit Master title style</a:t>
            </a:r>
          </a:p>
        </p:txBody>
      </p:sp>
      <p:sp>
        <p:nvSpPr>
          <p:cNvPr id="6" name="Content Placeholder 5"/>
          <p:cNvSpPr>
            <a:spLocks noGrp="1"/>
          </p:cNvSpPr>
          <p:nvPr>
            <p:ph idx="1" hasCustomPrompt="1"/>
          </p:nvPr>
        </p:nvSpPr>
        <p:spPr>
          <a:xfrm>
            <a:off x="914400" y="1524000"/>
            <a:ext cx="10363200" cy="4495800"/>
          </a:xfrm>
        </p:spPr>
        <p:txBody>
          <a:bodyPr numCol="2"/>
          <a:lstStyle>
            <a:lvl3pPr>
              <a:defRPr/>
            </a:lvl3pPr>
          </a:lstStyle>
          <a:p>
            <a:pPr>
              <a:buNone/>
            </a:pPr>
            <a:r>
              <a:rPr lang="en-US" dirty="0"/>
              <a:t>Column One</a:t>
            </a:r>
          </a:p>
          <a:p>
            <a:r>
              <a:rPr lang="en-US" dirty="0"/>
              <a:t>1</a:t>
            </a:r>
          </a:p>
          <a:p>
            <a:pPr lvl="1"/>
            <a:r>
              <a:rPr lang="en-US" dirty="0"/>
              <a:t>a</a:t>
            </a:r>
          </a:p>
          <a:p>
            <a:pPr lvl="1"/>
            <a:r>
              <a:rPr lang="en-US" dirty="0"/>
              <a:t>b</a:t>
            </a:r>
          </a:p>
          <a:p>
            <a:pPr lvl="2"/>
            <a:r>
              <a:rPr lang="en-US" dirty="0" err="1"/>
              <a:t>i</a:t>
            </a:r>
            <a:endParaRPr lang="en-US" dirty="0"/>
          </a:p>
          <a:p>
            <a:pPr lvl="2"/>
            <a:r>
              <a:rPr lang="en-US" dirty="0"/>
              <a:t>Ii</a:t>
            </a:r>
          </a:p>
          <a:p>
            <a:pPr>
              <a:buNone/>
            </a:pPr>
            <a:r>
              <a:rPr lang="en-US" dirty="0"/>
              <a:t>Column Two</a:t>
            </a:r>
          </a:p>
          <a:p>
            <a:r>
              <a:rPr lang="en-US" dirty="0"/>
              <a:t>2</a:t>
            </a:r>
          </a:p>
        </p:txBody>
      </p:sp>
    </p:spTree>
    <p:extLst>
      <p:ext uri="{BB962C8B-B14F-4D97-AF65-F5344CB8AC3E}">
        <p14:creationId xmlns:p14="http://schemas.microsoft.com/office/powerpoint/2010/main" val="1416703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Subtitle and Two Column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Content Placeholder 5"/>
          <p:cNvSpPr>
            <a:spLocks noGrp="1"/>
          </p:cNvSpPr>
          <p:nvPr>
            <p:ph idx="1" hasCustomPrompt="1"/>
          </p:nvPr>
        </p:nvSpPr>
        <p:spPr>
          <a:xfrm>
            <a:off x="609600" y="2209800"/>
            <a:ext cx="10871200" cy="3810000"/>
          </a:xfrm>
        </p:spPr>
        <p:txBody>
          <a:bodyPr numCol="2"/>
          <a:lstStyle>
            <a:lvl3pPr>
              <a:defRPr/>
            </a:lvl3pPr>
          </a:lstStyle>
          <a:p>
            <a:pPr>
              <a:buNone/>
            </a:pPr>
            <a:r>
              <a:rPr lang="en-US" dirty="0"/>
              <a:t>Column One</a:t>
            </a:r>
          </a:p>
          <a:p>
            <a:r>
              <a:rPr lang="en-US" dirty="0"/>
              <a:t>1</a:t>
            </a:r>
          </a:p>
          <a:p>
            <a:pPr lvl="1"/>
            <a:r>
              <a:rPr lang="en-US" dirty="0"/>
              <a:t>a</a:t>
            </a:r>
          </a:p>
          <a:p>
            <a:pPr lvl="1"/>
            <a:r>
              <a:rPr lang="en-US" dirty="0"/>
              <a:t>b</a:t>
            </a:r>
          </a:p>
          <a:p>
            <a:pPr lvl="2"/>
            <a:r>
              <a:rPr lang="en-US" dirty="0" err="1"/>
              <a:t>i</a:t>
            </a:r>
            <a:endParaRPr lang="en-US" dirty="0"/>
          </a:p>
          <a:p>
            <a:pPr lvl="2"/>
            <a:r>
              <a:rPr lang="en-US" dirty="0"/>
              <a:t>Ii</a:t>
            </a:r>
          </a:p>
          <a:p>
            <a:pPr lvl="2">
              <a:buNone/>
            </a:pPr>
            <a:endParaRPr lang="en-US" dirty="0"/>
          </a:p>
          <a:p>
            <a:pPr>
              <a:buNone/>
            </a:pPr>
            <a:r>
              <a:rPr lang="en-US" dirty="0"/>
              <a:t>Column Two</a:t>
            </a:r>
          </a:p>
          <a:p>
            <a:r>
              <a:rPr lang="en-US" dirty="0"/>
              <a:t>2</a:t>
            </a:r>
          </a:p>
        </p:txBody>
      </p:sp>
      <p:sp>
        <p:nvSpPr>
          <p:cNvPr id="7" name="Text Placeholder 10"/>
          <p:cNvSpPr>
            <a:spLocks noGrp="1"/>
          </p:cNvSpPr>
          <p:nvPr>
            <p:ph type="body" sz="quarter" idx="11" hasCustomPrompt="1"/>
          </p:nvPr>
        </p:nvSpPr>
        <p:spPr>
          <a:xfrm>
            <a:off x="609600" y="1447800"/>
            <a:ext cx="11074400" cy="609600"/>
          </a:xfrm>
        </p:spPr>
        <p:txBody>
          <a:bodyPr/>
          <a:lstStyle>
            <a:lvl1pPr algn="ctr">
              <a:buNone/>
              <a:defRPr sz="2400" b="1" i="1" u="sng">
                <a:latin typeface="+mj-lt"/>
              </a:defRPr>
            </a:lvl1pPr>
          </a:lstStyle>
          <a:p>
            <a:pPr lvl="0"/>
            <a:r>
              <a:rPr lang="en-US" sz="2400" b="1" i="1" u="sng" dirty="0">
                <a:latin typeface="+mj-lt"/>
              </a:rPr>
              <a:t>Subtitle</a:t>
            </a:r>
            <a:endParaRPr lang="en-US" dirty="0"/>
          </a:p>
        </p:txBody>
      </p:sp>
    </p:spTree>
    <p:extLst>
      <p:ext uri="{BB962C8B-B14F-4D97-AF65-F5344CB8AC3E}">
        <p14:creationId xmlns:p14="http://schemas.microsoft.com/office/powerpoint/2010/main" val="3342461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Blank - no footer">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bwMode="auto">
          <a:xfrm>
            <a:off x="0" y="0"/>
            <a:ext cx="12192000" cy="914400"/>
          </a:xfrm>
          <a:prstGeom prst="rect">
            <a:avLst/>
          </a:prstGeom>
          <a:solidFill>
            <a:schemeClr val="accent3"/>
          </a:solidFill>
          <a:ln w="9525">
            <a:noFill/>
            <a:miter lim="800000"/>
            <a:headEnd/>
            <a:tailEnd/>
          </a:ln>
        </p:spPr>
        <p:txBody>
          <a:bodyPr vert="horz" wrap="square" lIns="365760" tIns="91440" rIns="365760" bIns="0" numCol="1" anchor="b" anchorCtr="0" compatLnSpc="1">
            <a:prstTxWarp prst="textNoShape">
              <a:avLst/>
            </a:prstTxWarp>
          </a:bodyPr>
          <a:lstStyle/>
          <a:p>
            <a:pPr lvl="0"/>
            <a:r>
              <a:rPr lang="en-US"/>
              <a:t>Click to edit Master title style</a:t>
            </a:r>
            <a:endParaRPr lang="en-US" dirty="0"/>
          </a:p>
        </p:txBody>
      </p:sp>
      <p:sp>
        <p:nvSpPr>
          <p:cNvPr id="6" name="Picture Placeholder 5"/>
          <p:cNvSpPr>
            <a:spLocks noGrp="1"/>
          </p:cNvSpPr>
          <p:nvPr>
            <p:ph type="pic" sz="quarter" idx="10"/>
          </p:nvPr>
        </p:nvSpPr>
        <p:spPr>
          <a:xfrm>
            <a:off x="457200" y="1143000"/>
            <a:ext cx="11430000" cy="5181600"/>
          </a:xfrm>
        </p:spPr>
        <p:txBody>
          <a:bodyPr/>
          <a:lstStyle>
            <a:lvl1pPr marL="0" indent="0">
              <a:buFont typeface="Arial" panose="020B0604020202020204" pitchFamily="34" charset="0"/>
              <a:buNone/>
              <a:defRPr baseline="0"/>
            </a:lvl1pPr>
          </a:lstStyle>
          <a:p>
            <a:r>
              <a:rPr lang="en-US"/>
              <a:t>Click icon to add picture</a:t>
            </a:r>
            <a:endParaRPr lang="en-US" dirty="0"/>
          </a:p>
        </p:txBody>
      </p:sp>
    </p:spTree>
    <p:extLst>
      <p:ext uri="{BB962C8B-B14F-4D97-AF65-F5344CB8AC3E}">
        <p14:creationId xmlns:p14="http://schemas.microsoft.com/office/powerpoint/2010/main" val="2576238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2_Blank - no footer">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bwMode="auto">
          <a:xfrm>
            <a:off x="0" y="0"/>
            <a:ext cx="12192000" cy="914400"/>
          </a:xfrm>
          <a:prstGeom prst="rect">
            <a:avLst/>
          </a:prstGeom>
          <a:solidFill>
            <a:schemeClr val="tx2"/>
          </a:solidFill>
          <a:ln w="9525">
            <a:noFill/>
            <a:miter lim="800000"/>
            <a:headEnd/>
            <a:tailEnd/>
          </a:ln>
        </p:spPr>
        <p:txBody>
          <a:bodyPr vert="horz" wrap="square" lIns="365760" tIns="91440" rIns="365760" bIns="0" numCol="1" anchor="b" anchorCtr="0" compatLnSpc="1">
            <a:prstTxWarp prst="textNoShape">
              <a:avLst/>
            </a:prstTxWarp>
          </a:bodyPr>
          <a:lstStyle/>
          <a:p>
            <a:pPr lvl="0"/>
            <a:r>
              <a:rPr lang="en-US"/>
              <a:t>Click to edit Master title style</a:t>
            </a:r>
            <a:endParaRPr lang="en-US" dirty="0"/>
          </a:p>
        </p:txBody>
      </p:sp>
      <p:sp>
        <p:nvSpPr>
          <p:cNvPr id="3" name="Picture Placeholder 5"/>
          <p:cNvSpPr>
            <a:spLocks noGrp="1"/>
          </p:cNvSpPr>
          <p:nvPr>
            <p:ph type="pic" sz="quarter" idx="10"/>
          </p:nvPr>
        </p:nvSpPr>
        <p:spPr>
          <a:xfrm>
            <a:off x="457200" y="1143000"/>
            <a:ext cx="11430000" cy="5181600"/>
          </a:xfrm>
        </p:spPr>
        <p:txBody>
          <a:bodyPr/>
          <a:lstStyle>
            <a:lvl1pPr marL="0" indent="0">
              <a:buFont typeface="Arial" panose="020B0604020202020204" pitchFamily="34" charset="0"/>
              <a:buNone/>
              <a:defRPr baseline="0"/>
            </a:lvl1pPr>
          </a:lstStyle>
          <a:p>
            <a:r>
              <a:rPr lang="en-US"/>
              <a:t>Click icon to add picture</a:t>
            </a:r>
            <a:endParaRPr lang="en-US" dirty="0"/>
          </a:p>
        </p:txBody>
      </p:sp>
    </p:spTree>
    <p:extLst>
      <p:ext uri="{BB962C8B-B14F-4D97-AF65-F5344CB8AC3E}">
        <p14:creationId xmlns:p14="http://schemas.microsoft.com/office/powerpoint/2010/main" val="2556019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Blank - no footer">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bwMode="auto">
          <a:xfrm>
            <a:off x="0" y="0"/>
            <a:ext cx="12192000" cy="914400"/>
          </a:xfrm>
          <a:prstGeom prst="rect">
            <a:avLst/>
          </a:prstGeom>
          <a:solidFill>
            <a:schemeClr val="accent5"/>
          </a:solidFill>
          <a:ln w="9525">
            <a:noFill/>
            <a:miter lim="800000"/>
            <a:headEnd/>
            <a:tailEnd/>
          </a:ln>
        </p:spPr>
        <p:txBody>
          <a:bodyPr vert="horz" wrap="square" lIns="365760" tIns="91440" rIns="365760" bIns="0" numCol="1" anchor="b" anchorCtr="0" compatLnSpc="1">
            <a:prstTxWarp prst="textNoShape">
              <a:avLst/>
            </a:prstTxWarp>
          </a:bodyPr>
          <a:lstStyle>
            <a:lvl1pPr>
              <a:defRPr>
                <a:solidFill>
                  <a:schemeClr val="bg1"/>
                </a:solidFill>
              </a:defRPr>
            </a:lvl1pPr>
          </a:lstStyle>
          <a:p>
            <a:pPr lvl="0"/>
            <a:r>
              <a:rPr lang="en-US"/>
              <a:t>Click to edit Master title style</a:t>
            </a:r>
            <a:endParaRPr lang="en-US" dirty="0"/>
          </a:p>
        </p:txBody>
      </p:sp>
      <p:sp>
        <p:nvSpPr>
          <p:cNvPr id="3" name="Picture Placeholder 5"/>
          <p:cNvSpPr>
            <a:spLocks noGrp="1"/>
          </p:cNvSpPr>
          <p:nvPr>
            <p:ph type="pic" sz="quarter" idx="10"/>
          </p:nvPr>
        </p:nvSpPr>
        <p:spPr>
          <a:xfrm>
            <a:off x="457200" y="1143000"/>
            <a:ext cx="11430000" cy="5181600"/>
          </a:xfrm>
        </p:spPr>
        <p:txBody>
          <a:bodyPr/>
          <a:lstStyle>
            <a:lvl1pPr marL="0" indent="0">
              <a:buFont typeface="Arial" panose="020B0604020202020204" pitchFamily="34" charset="0"/>
              <a:buNone/>
              <a:defRPr baseline="0"/>
            </a:lvl1pPr>
          </a:lstStyle>
          <a:p>
            <a:r>
              <a:rPr lang="en-US"/>
              <a:t>Click icon to add picture</a:t>
            </a:r>
            <a:endParaRPr lang="en-US" dirty="0"/>
          </a:p>
        </p:txBody>
      </p:sp>
    </p:spTree>
    <p:extLst>
      <p:ext uri="{BB962C8B-B14F-4D97-AF65-F5344CB8AC3E}">
        <p14:creationId xmlns:p14="http://schemas.microsoft.com/office/powerpoint/2010/main" val="4240331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_Blank - no footer">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bwMode="auto">
          <a:xfrm>
            <a:off x="0" y="0"/>
            <a:ext cx="12192000" cy="914400"/>
          </a:xfrm>
          <a:prstGeom prst="rect">
            <a:avLst/>
          </a:prstGeom>
          <a:solidFill>
            <a:schemeClr val="accent1"/>
          </a:solidFill>
          <a:ln w="9525">
            <a:noFill/>
            <a:miter lim="800000"/>
            <a:headEnd/>
            <a:tailEnd/>
          </a:ln>
        </p:spPr>
        <p:txBody>
          <a:bodyPr vert="horz" wrap="square" lIns="365760" tIns="91440" rIns="365760" bIns="0" numCol="1" anchor="b" anchorCtr="0" compatLnSpc="1">
            <a:prstTxWarp prst="textNoShape">
              <a:avLst/>
            </a:prstTxWarp>
          </a:bodyPr>
          <a:lstStyle>
            <a:lvl1pPr>
              <a:defRPr>
                <a:solidFill>
                  <a:schemeClr val="bg1"/>
                </a:solidFill>
              </a:defRPr>
            </a:lvl1pPr>
          </a:lstStyle>
          <a:p>
            <a:pPr lvl="0"/>
            <a:r>
              <a:rPr lang="en-US"/>
              <a:t>Click to edit Master title style</a:t>
            </a:r>
            <a:endParaRPr lang="en-US" dirty="0"/>
          </a:p>
        </p:txBody>
      </p:sp>
      <p:sp>
        <p:nvSpPr>
          <p:cNvPr id="3" name="Picture Placeholder 5"/>
          <p:cNvSpPr>
            <a:spLocks noGrp="1"/>
          </p:cNvSpPr>
          <p:nvPr>
            <p:ph type="pic" sz="quarter" idx="10"/>
          </p:nvPr>
        </p:nvSpPr>
        <p:spPr>
          <a:xfrm>
            <a:off x="457200" y="1143000"/>
            <a:ext cx="11430000" cy="5181600"/>
          </a:xfrm>
        </p:spPr>
        <p:txBody>
          <a:bodyPr/>
          <a:lstStyle>
            <a:lvl1pPr marL="0" indent="0">
              <a:buFont typeface="Arial" panose="020B0604020202020204" pitchFamily="34" charset="0"/>
              <a:buNone/>
              <a:defRPr baseline="0"/>
            </a:lvl1pPr>
          </a:lstStyle>
          <a:p>
            <a:r>
              <a:rPr lang="en-US"/>
              <a:t>Click icon to add picture</a:t>
            </a:r>
            <a:endParaRPr lang="en-US" dirty="0"/>
          </a:p>
        </p:txBody>
      </p:sp>
    </p:spTree>
    <p:extLst>
      <p:ext uri="{BB962C8B-B14F-4D97-AF65-F5344CB8AC3E}">
        <p14:creationId xmlns:p14="http://schemas.microsoft.com/office/powerpoint/2010/main" val="33298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4_Blank - no foo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2052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5_Blank - no footer">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11D98DB5-042F-46ED-2E28-F808C571953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167833" y="1755384"/>
            <a:ext cx="7856334" cy="1575583"/>
          </a:xfrm>
          <a:prstGeom prst="rect">
            <a:avLst/>
          </a:prstGeom>
        </p:spPr>
      </p:pic>
      <p:sp>
        <p:nvSpPr>
          <p:cNvPr id="3" name="Title 1">
            <a:extLst>
              <a:ext uri="{FF2B5EF4-FFF2-40B4-BE49-F238E27FC236}">
                <a16:creationId xmlns:a16="http://schemas.microsoft.com/office/drawing/2014/main" id="{E775399A-A89D-CE24-F626-E135C93720B4}"/>
              </a:ext>
            </a:extLst>
          </p:cNvPr>
          <p:cNvSpPr>
            <a:spLocks noGrp="1"/>
          </p:cNvSpPr>
          <p:nvPr>
            <p:ph type="title"/>
          </p:nvPr>
        </p:nvSpPr>
        <p:spPr>
          <a:xfrm>
            <a:off x="2117379" y="4029075"/>
            <a:ext cx="7957243" cy="1143000"/>
          </a:xfrm>
        </p:spPr>
        <p:txBody>
          <a:bodyPr anchor="ctr" anchorCtr="0"/>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39174829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2EFC07-23DE-42DC-8898-3D23F50E7CD6}"/>
              </a:ext>
            </a:extLst>
          </p:cNvPr>
          <p:cNvSpPr>
            <a:spLocks noGrp="1"/>
          </p:cNvSpPr>
          <p:nvPr>
            <p:ph type="dt" sz="half" idx="10"/>
          </p:nvPr>
        </p:nvSpPr>
        <p:spPr/>
        <p:txBody>
          <a:bodyPr/>
          <a:lstStyle/>
          <a:p>
            <a:fld id="{FB1E6291-269F-4017-8EF3-5876289F47E8}" type="datetimeFigureOut">
              <a:rPr lang="en-US" smtClean="0"/>
              <a:t>8/29/2025</a:t>
            </a:fld>
            <a:endParaRPr lang="en-US"/>
          </a:p>
        </p:txBody>
      </p:sp>
      <p:sp>
        <p:nvSpPr>
          <p:cNvPr id="3" name="Footer Placeholder 2">
            <a:extLst>
              <a:ext uri="{FF2B5EF4-FFF2-40B4-BE49-F238E27FC236}">
                <a16:creationId xmlns:a16="http://schemas.microsoft.com/office/drawing/2014/main" id="{65A54AAF-0D39-41F9-A739-48D8AC24C96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C40F39-43DB-40AC-88DF-DB040AB0E77B}"/>
              </a:ext>
            </a:extLst>
          </p:cNvPr>
          <p:cNvSpPr>
            <a:spLocks noGrp="1"/>
          </p:cNvSpPr>
          <p:nvPr>
            <p:ph type="sldNum" sz="quarter" idx="12"/>
          </p:nvPr>
        </p:nvSpPr>
        <p:spPr/>
        <p:txBody>
          <a:bodyPr/>
          <a:lstStyle/>
          <a:p>
            <a:fld id="{7823D4CB-B0FD-47F7-BD03-A2F41CD6399B}" type="slidenum">
              <a:rPr lang="en-US" smtClean="0"/>
              <a:t>‹#›</a:t>
            </a:fld>
            <a:endParaRPr lang="en-US"/>
          </a:p>
        </p:txBody>
      </p:sp>
    </p:spTree>
    <p:extLst>
      <p:ext uri="{BB962C8B-B14F-4D97-AF65-F5344CB8AC3E}">
        <p14:creationId xmlns:p14="http://schemas.microsoft.com/office/powerpoint/2010/main" val="17318631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Opening ORDC">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4E0589D1-469C-2E5E-3640-C40D233233A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2469804" y="2233604"/>
            <a:ext cx="7252392" cy="1454463"/>
          </a:xfrm>
          <a:prstGeom prst="rect">
            <a:avLst/>
          </a:prstGeom>
        </p:spPr>
      </p:pic>
      <p:sp>
        <p:nvSpPr>
          <p:cNvPr id="3" name="Text Placeholder 4">
            <a:extLst>
              <a:ext uri="{FF2B5EF4-FFF2-40B4-BE49-F238E27FC236}">
                <a16:creationId xmlns:a16="http://schemas.microsoft.com/office/drawing/2014/main" id="{A38C0130-7770-1F66-2E30-8B776BCC14A9}"/>
              </a:ext>
            </a:extLst>
          </p:cNvPr>
          <p:cNvSpPr>
            <a:spLocks noGrp="1"/>
          </p:cNvSpPr>
          <p:nvPr>
            <p:ph type="body" sz="quarter" idx="10"/>
          </p:nvPr>
        </p:nvSpPr>
        <p:spPr>
          <a:xfrm>
            <a:off x="1851819" y="4212057"/>
            <a:ext cx="8488363" cy="759994"/>
          </a:xfrm>
          <a:prstGeom prst="rect">
            <a:avLst/>
          </a:prstGeom>
        </p:spPr>
        <p:txBody>
          <a:bodyPr/>
          <a:lstStyle>
            <a:lvl1pPr marL="0" indent="0" algn="ctr">
              <a:buNone/>
              <a:defRPr lang="en-US" sz="4000" b="1" kern="1200" cap="all" baseline="0" dirty="0" smtClean="0">
                <a:solidFill>
                  <a:schemeClr val="tx2"/>
                </a:solidFill>
                <a:latin typeface="Source Sans 3 Black" panose="020B0303030403020204" pitchFamily="34" charset="0"/>
                <a:ea typeface="+mj-ea"/>
                <a:cs typeface="+mj-cs"/>
              </a:defRPr>
            </a:lvl1pPr>
            <a:lvl2pPr marL="457200" indent="0">
              <a:buNone/>
              <a:defRPr/>
            </a:lvl2pPr>
          </a:lstStyle>
          <a:p>
            <a:pPr lvl="0"/>
            <a:r>
              <a:rPr lang="en-US" dirty="0"/>
              <a:t>Click to edit Master text styles</a:t>
            </a:r>
          </a:p>
        </p:txBody>
      </p:sp>
    </p:spTree>
    <p:extLst>
      <p:ext uri="{BB962C8B-B14F-4D97-AF65-F5344CB8AC3E}">
        <p14:creationId xmlns:p14="http://schemas.microsoft.com/office/powerpoint/2010/main" val="18770646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5"/>
          <p:cNvSpPr>
            <a:spLocks noGrp="1" noChangeArrowheads="1"/>
          </p:cNvSpPr>
          <p:nvPr>
            <p:ph type="ftr" sz="quarter" idx="3"/>
          </p:nvPr>
        </p:nvSpPr>
        <p:spPr>
          <a:xfrm>
            <a:off x="1447800" y="6324600"/>
            <a:ext cx="77562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sp>
        <p:nvSpPr>
          <p:cNvPr id="3" name="Title 2">
            <a:extLst>
              <a:ext uri="{FF2B5EF4-FFF2-40B4-BE49-F238E27FC236}">
                <a16:creationId xmlns:a16="http://schemas.microsoft.com/office/drawing/2014/main" id="{E9EAB97D-F6AA-0FA6-B341-E5761F307D74}"/>
              </a:ext>
            </a:extLst>
          </p:cNvPr>
          <p:cNvSpPr>
            <a:spLocks noGrp="1" noChangeArrowheads="1"/>
          </p:cNvSpPr>
          <p:nvPr>
            <p:ph type="title"/>
          </p:nvPr>
        </p:nvSpPr>
        <p:spPr bwMode="auto">
          <a:xfrm>
            <a:off x="0" y="440267"/>
            <a:ext cx="12192000" cy="914400"/>
          </a:xfrm>
          <a:prstGeom prst="rect">
            <a:avLst/>
          </a:prstGeom>
          <a:noFill/>
          <a:ln w="9525">
            <a:noFill/>
            <a:miter lim="800000"/>
            <a:headEnd/>
            <a:tailEnd/>
          </a:ln>
        </p:spPr>
        <p:txBody>
          <a:bodyPr vert="horz" wrap="square" lIns="365760" tIns="91440" rIns="365760" bIns="0" numCol="1" anchor="b" anchorCtr="0" compatLnSpc="1">
            <a:prstTxWarp prst="textNoShape">
              <a:avLst/>
            </a:prstTxWarp>
          </a:bodyPr>
          <a:lstStyle/>
          <a:p>
            <a:pPr lvl="0"/>
            <a:r>
              <a:rPr lang="en-US" dirty="0"/>
              <a:t>Click to edit Master title style</a:t>
            </a:r>
          </a:p>
        </p:txBody>
      </p:sp>
      <p:sp>
        <p:nvSpPr>
          <p:cNvPr id="6" name="Rectangle 3">
            <a:extLst>
              <a:ext uri="{FF2B5EF4-FFF2-40B4-BE49-F238E27FC236}">
                <a16:creationId xmlns:a16="http://schemas.microsoft.com/office/drawing/2014/main" id="{1A47F808-6E21-1CBB-592E-F499BAF0BC1B}"/>
              </a:ext>
            </a:extLst>
          </p:cNvPr>
          <p:cNvSpPr>
            <a:spLocks noGrp="1" noChangeArrowheads="1"/>
          </p:cNvSpPr>
          <p:nvPr>
            <p:ph idx="1"/>
          </p:nvPr>
        </p:nvSpPr>
        <p:spPr bwMode="auto">
          <a:xfrm>
            <a:off x="883920" y="1434404"/>
            <a:ext cx="10424160" cy="461556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010091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9EAB97D-F6AA-0FA6-B341-E5761F307D74}"/>
              </a:ext>
            </a:extLst>
          </p:cNvPr>
          <p:cNvSpPr>
            <a:spLocks noGrp="1" noChangeArrowheads="1"/>
          </p:cNvSpPr>
          <p:nvPr>
            <p:ph type="title"/>
          </p:nvPr>
        </p:nvSpPr>
        <p:spPr bwMode="auto">
          <a:xfrm>
            <a:off x="0" y="440267"/>
            <a:ext cx="12192000" cy="914400"/>
          </a:xfrm>
          <a:prstGeom prst="rect">
            <a:avLst/>
          </a:prstGeom>
          <a:noFill/>
          <a:ln w="9525">
            <a:noFill/>
            <a:miter lim="800000"/>
            <a:headEnd/>
            <a:tailEnd/>
          </a:ln>
        </p:spPr>
        <p:txBody>
          <a:bodyPr vert="horz" wrap="square" lIns="365760" tIns="91440" rIns="365760" bIns="0" numCol="1" anchor="b" anchorCtr="0" compatLnSpc="1">
            <a:prstTxWarp prst="textNoShape">
              <a:avLst/>
            </a:prstTxWarp>
          </a:bodyPr>
          <a:lstStyle/>
          <a:p>
            <a:pPr lvl="0"/>
            <a:r>
              <a:rPr lang="en-US" dirty="0"/>
              <a:t>Click to edit Master title style</a:t>
            </a:r>
          </a:p>
        </p:txBody>
      </p:sp>
      <p:sp useBgFill="1">
        <p:nvSpPr>
          <p:cNvPr id="6" name="Rectangle 3">
            <a:extLst>
              <a:ext uri="{FF2B5EF4-FFF2-40B4-BE49-F238E27FC236}">
                <a16:creationId xmlns:a16="http://schemas.microsoft.com/office/drawing/2014/main" id="{1A47F808-6E21-1CBB-592E-F499BAF0BC1B}"/>
              </a:ext>
            </a:extLst>
          </p:cNvPr>
          <p:cNvSpPr>
            <a:spLocks noGrp="1" noChangeArrowheads="1"/>
          </p:cNvSpPr>
          <p:nvPr>
            <p:ph idx="1"/>
          </p:nvPr>
        </p:nvSpPr>
        <p:spPr bwMode="auto">
          <a:xfrm>
            <a:off x="883920" y="1434404"/>
            <a:ext cx="10424160" cy="4615560"/>
          </a:xfrm>
          <a:prstGeom prst="rect">
            <a:avLst/>
          </a:prstGeom>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 name="Picture 1">
            <a:extLst>
              <a:ext uri="{FF2B5EF4-FFF2-40B4-BE49-F238E27FC236}">
                <a16:creationId xmlns:a16="http://schemas.microsoft.com/office/drawing/2014/main" id="{C720EB16-BF7B-D15C-8857-3283B327F13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440267"/>
          </a:xfrm>
          <a:prstGeom prst="rect">
            <a:avLst/>
          </a:prstGeom>
        </p:spPr>
      </p:pic>
    </p:spTree>
    <p:extLst>
      <p:ext uri="{BB962C8B-B14F-4D97-AF65-F5344CB8AC3E}">
        <p14:creationId xmlns:p14="http://schemas.microsoft.com/office/powerpoint/2010/main" val="31772768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667000"/>
            <a:ext cx="10972800" cy="1143000"/>
          </a:xfrm>
        </p:spPr>
        <p:txBody>
          <a:bodyPr anchor="ctr" anchorCtr="0"/>
          <a:lstStyle>
            <a:lvl1pPr algn="ctr">
              <a:defRPr/>
            </a:lvl1pPr>
          </a:lstStyle>
          <a:p>
            <a:r>
              <a:rPr lang="en-US" dirty="0"/>
              <a:t>Click to edit Master title style</a:t>
            </a:r>
          </a:p>
        </p:txBody>
      </p:sp>
      <p:sp>
        <p:nvSpPr>
          <p:cNvPr id="5" name="Rectangle 5"/>
          <p:cNvSpPr>
            <a:spLocks noGrp="1" noChangeArrowheads="1"/>
          </p:cNvSpPr>
          <p:nvPr>
            <p:ph type="ftr" sz="quarter" idx="3"/>
          </p:nvPr>
        </p:nvSpPr>
        <p:spPr>
          <a:xfrm>
            <a:off x="1447800" y="6324600"/>
            <a:ext cx="77562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spTree>
    <p:extLst>
      <p:ext uri="{BB962C8B-B14F-4D97-AF65-F5344CB8AC3E}">
        <p14:creationId xmlns:p14="http://schemas.microsoft.com/office/powerpoint/2010/main" val="29036323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667000"/>
            <a:ext cx="10972800" cy="1143000"/>
          </a:xfrm>
          <a:solidFill>
            <a:schemeClr val="tx2"/>
          </a:solidFill>
        </p:spPr>
        <p:txBody>
          <a:bodyPr anchor="ctr" anchorCtr="0"/>
          <a:lstStyle>
            <a:lvl1pPr algn="ctr">
              <a:defRPr>
                <a:solidFill>
                  <a:schemeClr val="bg1"/>
                </a:solidFill>
              </a:defRPr>
            </a:lvl1pPr>
          </a:lstStyle>
          <a:p>
            <a:r>
              <a:rPr lang="en-US" dirty="0"/>
              <a:t>Click to edit Master title style</a:t>
            </a:r>
          </a:p>
        </p:txBody>
      </p:sp>
      <p:sp>
        <p:nvSpPr>
          <p:cNvPr id="5" name="Rectangle 5"/>
          <p:cNvSpPr>
            <a:spLocks noGrp="1" noChangeArrowheads="1"/>
          </p:cNvSpPr>
          <p:nvPr>
            <p:ph type="ftr" sz="quarter" idx="3"/>
          </p:nvPr>
        </p:nvSpPr>
        <p:spPr>
          <a:xfrm>
            <a:off x="1447800" y="6324600"/>
            <a:ext cx="77562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spTree>
    <p:extLst>
      <p:ext uri="{BB962C8B-B14F-4D97-AF65-F5344CB8AC3E}">
        <p14:creationId xmlns:p14="http://schemas.microsoft.com/office/powerpoint/2010/main" val="28688940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4_Blank - no foot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B0EF6B84-12B7-2685-6CB8-73C1CDEEAB73}"/>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590386" y="1533998"/>
            <a:ext cx="5011228" cy="3790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53548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905B0-D3C5-4A21-362F-81763DCE39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F601B65-7108-076A-C8AE-9529BE9FB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F09A5D21-168E-BC0F-2B2B-1CBF9BED0F6F}"/>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2910033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BDF595AF-0FA1-68F0-2246-88E83D17245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167833" y="1755384"/>
            <a:ext cx="7856334" cy="1575583"/>
          </a:xfrm>
          <a:prstGeom prst="rect">
            <a:avLst/>
          </a:prstGeom>
        </p:spPr>
      </p:pic>
      <p:sp>
        <p:nvSpPr>
          <p:cNvPr id="6" name="Title 1">
            <a:extLst>
              <a:ext uri="{FF2B5EF4-FFF2-40B4-BE49-F238E27FC236}">
                <a16:creationId xmlns:a16="http://schemas.microsoft.com/office/drawing/2014/main" id="{4BA09CDE-6C31-3D6D-4A44-62E28F312A51}"/>
              </a:ext>
            </a:extLst>
          </p:cNvPr>
          <p:cNvSpPr>
            <a:spLocks noGrp="1"/>
          </p:cNvSpPr>
          <p:nvPr>
            <p:ph type="title"/>
          </p:nvPr>
        </p:nvSpPr>
        <p:spPr>
          <a:xfrm>
            <a:off x="2117379" y="4029075"/>
            <a:ext cx="7957243" cy="1143000"/>
          </a:xfrm>
        </p:spPr>
        <p:txBody>
          <a:bodyPr anchor="ctr" anchorCtr="0"/>
          <a:lstStyle>
            <a:lvl1pPr algn="ctr">
              <a:defRPr/>
            </a:lvl1pPr>
          </a:lstStyle>
          <a:p>
            <a:r>
              <a:rPr lang="en-US" dirty="0"/>
              <a:t>Click to edit Master title style</a:t>
            </a:r>
          </a:p>
        </p:txBody>
      </p:sp>
      <p:pic>
        <p:nvPicPr>
          <p:cNvPr id="7" name="Picture 6">
            <a:extLst>
              <a:ext uri="{FF2B5EF4-FFF2-40B4-BE49-F238E27FC236}">
                <a16:creationId xmlns:a16="http://schemas.microsoft.com/office/drawing/2014/main" id="{E0DF3E7C-467D-A246-F8E6-AB0B53CA9C8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0" y="0"/>
            <a:ext cx="12192000" cy="440267"/>
          </a:xfrm>
          <a:prstGeom prst="rect">
            <a:avLst/>
          </a:prstGeom>
        </p:spPr>
      </p:pic>
      <p:pic>
        <p:nvPicPr>
          <p:cNvPr id="8" name="Picture 7">
            <a:extLst>
              <a:ext uri="{FF2B5EF4-FFF2-40B4-BE49-F238E27FC236}">
                <a16:creationId xmlns:a16="http://schemas.microsoft.com/office/drawing/2014/main" id="{7FA012E0-1964-D732-4198-90570522B87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10800000">
            <a:off x="0" y="6417732"/>
            <a:ext cx="12192000" cy="440267"/>
          </a:xfrm>
          <a:prstGeom prst="rect">
            <a:avLst/>
          </a:prstGeom>
        </p:spPr>
      </p:pic>
    </p:spTree>
    <p:extLst>
      <p:ext uri="{BB962C8B-B14F-4D97-AF65-F5344CB8AC3E}">
        <p14:creationId xmlns:p14="http://schemas.microsoft.com/office/powerpoint/2010/main" val="1014238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image" Target="../media/image1.png"/><Relationship Id="rId5" Type="http://schemas.openxmlformats.org/officeDocument/2006/relationships/slideLayout" Target="../slideLayouts/slideLayout22.xml"/><Relationship Id="rId10" Type="http://schemas.openxmlformats.org/officeDocument/2006/relationships/image" Target="../media/image5.png"/><Relationship Id="rId4" Type="http://schemas.openxmlformats.org/officeDocument/2006/relationships/slideLayout" Target="../slideLayouts/slideLayout21.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bwMode="auto">
          <a:xfrm>
            <a:off x="0" y="0"/>
            <a:ext cx="12192000" cy="914400"/>
          </a:xfrm>
          <a:prstGeom prst="rect">
            <a:avLst/>
          </a:prstGeom>
          <a:solidFill>
            <a:schemeClr val="tx2"/>
          </a:solidFill>
          <a:ln w="9525">
            <a:noFill/>
            <a:miter lim="800000"/>
            <a:headEnd/>
            <a:tailEnd/>
          </a:ln>
        </p:spPr>
        <p:txBody>
          <a:bodyPr vert="horz" wrap="square" lIns="365760" tIns="91440" rIns="365760" bIns="0" numCol="1" anchor="b" anchorCtr="0" compatLnSpc="1">
            <a:prstTxWarp prst="textNoShape">
              <a:avLst/>
            </a:prstTxWarp>
          </a:bodyPr>
          <a:lstStyle/>
          <a:p>
            <a:pPr lvl="0"/>
            <a:r>
              <a:rPr lang="en-US"/>
              <a:t>Click to edit Master title style</a:t>
            </a:r>
            <a:endParaRPr lang="en-US" dirty="0"/>
          </a:p>
        </p:txBody>
      </p:sp>
      <p:sp>
        <p:nvSpPr>
          <p:cNvPr id="1028" name="Rectangle 3"/>
          <p:cNvSpPr>
            <a:spLocks noGrp="1" noChangeArrowheads="1"/>
          </p:cNvSpPr>
          <p:nvPr>
            <p:ph type="body" idx="1"/>
          </p:nvPr>
        </p:nvSpPr>
        <p:spPr bwMode="auto">
          <a:xfrm>
            <a:off x="883920" y="1143000"/>
            <a:ext cx="10424160" cy="490696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35" name="Rectangle 11"/>
          <p:cNvSpPr>
            <a:spLocks noChangeArrowheads="1"/>
          </p:cNvSpPr>
          <p:nvPr/>
        </p:nvSpPr>
        <p:spPr bwMode="auto">
          <a:xfrm>
            <a:off x="850536" y="6324600"/>
            <a:ext cx="472440" cy="365760"/>
          </a:xfrm>
          <a:prstGeom prst="rect">
            <a:avLst/>
          </a:prstGeom>
          <a:noFill/>
          <a:ln w="9525">
            <a:noFill/>
            <a:miter lim="800000"/>
            <a:headEnd/>
            <a:tailEnd/>
          </a:ln>
          <a:effectLst/>
        </p:spPr>
        <p:txBody>
          <a:bodyPr wrap="none" lIns="0" tIns="0" rIns="0" bIns="0" anchor="ctr" anchorCtr="0">
            <a:normAutofit/>
          </a:bodyPr>
          <a:lstStyle/>
          <a:p>
            <a:pPr algn="l">
              <a:defRPr/>
            </a:pPr>
            <a:fld id="{C08E5819-54B1-418D-9241-92F644D79DBB}" type="slidenum">
              <a:rPr lang="en-US" sz="1400" b="0" smtClean="0">
                <a:solidFill>
                  <a:schemeClr val="accent2"/>
                </a:solidFill>
                <a:latin typeface="+mn-lt"/>
              </a:rPr>
              <a:pPr algn="l">
                <a:defRPr/>
              </a:pPr>
              <a:t>‹#›</a:t>
            </a:fld>
            <a:r>
              <a:rPr lang="en-US" sz="1400" b="0" dirty="0">
                <a:solidFill>
                  <a:schemeClr val="accent2"/>
                </a:solidFill>
                <a:latin typeface="+mn-lt"/>
              </a:rPr>
              <a:t>  |</a:t>
            </a:r>
          </a:p>
        </p:txBody>
      </p:sp>
      <p:sp>
        <p:nvSpPr>
          <p:cNvPr id="7" name="Rectangle 5"/>
          <p:cNvSpPr>
            <a:spLocks noGrp="1" noChangeArrowheads="1"/>
          </p:cNvSpPr>
          <p:nvPr>
            <p:ph type="ftr" sz="quarter" idx="3"/>
          </p:nvPr>
        </p:nvSpPr>
        <p:spPr>
          <a:xfrm>
            <a:off x="1524000" y="6324600"/>
            <a:ext cx="76800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cxnSp>
        <p:nvCxnSpPr>
          <p:cNvPr id="18" name="Straight Connector 17"/>
          <p:cNvCxnSpPr>
            <a:cxnSpLocks/>
          </p:cNvCxnSpPr>
          <p:nvPr/>
        </p:nvCxnSpPr>
        <p:spPr>
          <a:xfrm>
            <a:off x="883920" y="6244862"/>
            <a:ext cx="8260080" cy="0"/>
          </a:xfrm>
          <a:prstGeom prst="line">
            <a:avLst/>
          </a:prstGeom>
          <a:ln w="12700" cap="rnd">
            <a:solidFill>
              <a:schemeClr val="accent2"/>
            </a:solidFill>
            <a:prstDash val="sysDot"/>
          </a:ln>
        </p:spPr>
        <p:style>
          <a:lnRef idx="1">
            <a:schemeClr val="accent1"/>
          </a:lnRef>
          <a:fillRef idx="0">
            <a:schemeClr val="accent1"/>
          </a:fillRef>
          <a:effectRef idx="0">
            <a:schemeClr val="accent1"/>
          </a:effectRef>
          <a:fontRef idx="minor">
            <a:schemeClr val="tx1"/>
          </a:fontRef>
        </p:style>
      </p:cxnSp>
      <p:pic>
        <p:nvPicPr>
          <p:cNvPr id="3" name="Picture 2" descr="A logo with text on it&#10;&#10;Description automatically generated">
            <a:extLst>
              <a:ext uri="{FF2B5EF4-FFF2-40B4-BE49-F238E27FC236}">
                <a16:creationId xmlns:a16="http://schemas.microsoft.com/office/drawing/2014/main" id="{B8F4923F-E9B5-5706-7D7A-A1CFC62B9CF9}"/>
              </a:ext>
            </a:extLst>
          </p:cNvPr>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9244512" y="6038811"/>
            <a:ext cx="2846976" cy="812685"/>
          </a:xfrm>
          <a:prstGeom prst="rect">
            <a:avLst/>
          </a:prstGeom>
        </p:spPr>
      </p:pic>
    </p:spTree>
    <p:extLst>
      <p:ext uri="{BB962C8B-B14F-4D97-AF65-F5344CB8AC3E}">
        <p14:creationId xmlns:p14="http://schemas.microsoft.com/office/powerpoint/2010/main" val="30590527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703" r:id="rId17"/>
  </p:sldLayoutIdLst>
  <p:txStyles>
    <p:titleStyle>
      <a:lvl1pPr algn="l" rtl="0" eaLnBrk="1" fontAlgn="base" hangingPunct="1">
        <a:spcBef>
          <a:spcPct val="0"/>
        </a:spcBef>
        <a:spcAft>
          <a:spcPct val="0"/>
        </a:spcAft>
        <a:defRPr sz="3600" b="1" cap="all" normalizeH="0" baseline="0">
          <a:solidFill>
            <a:schemeClr val="bg1"/>
          </a:solidFill>
          <a:latin typeface="+mj-lt"/>
          <a:ea typeface="+mj-ea"/>
          <a:cs typeface="+mj-cs"/>
        </a:defRPr>
      </a:lvl1pPr>
      <a:lvl2pPr algn="ctr" rtl="0" eaLnBrk="1" fontAlgn="base" hangingPunct="1">
        <a:spcBef>
          <a:spcPct val="0"/>
        </a:spcBef>
        <a:spcAft>
          <a:spcPct val="0"/>
        </a:spcAft>
        <a:defRPr sz="4000" b="1">
          <a:solidFill>
            <a:schemeClr val="bg1"/>
          </a:solidFill>
          <a:latin typeface="Georgia" pitchFamily="18" charset="0"/>
        </a:defRPr>
      </a:lvl2pPr>
      <a:lvl3pPr algn="ctr" rtl="0" eaLnBrk="1" fontAlgn="base" hangingPunct="1">
        <a:spcBef>
          <a:spcPct val="0"/>
        </a:spcBef>
        <a:spcAft>
          <a:spcPct val="0"/>
        </a:spcAft>
        <a:defRPr sz="4000" b="1">
          <a:solidFill>
            <a:schemeClr val="bg1"/>
          </a:solidFill>
          <a:latin typeface="Georgia" pitchFamily="18" charset="0"/>
        </a:defRPr>
      </a:lvl3pPr>
      <a:lvl4pPr algn="ctr" rtl="0" eaLnBrk="1" fontAlgn="base" hangingPunct="1">
        <a:spcBef>
          <a:spcPct val="0"/>
        </a:spcBef>
        <a:spcAft>
          <a:spcPct val="0"/>
        </a:spcAft>
        <a:defRPr sz="4000" b="1">
          <a:solidFill>
            <a:schemeClr val="bg1"/>
          </a:solidFill>
          <a:latin typeface="Georgia" pitchFamily="18" charset="0"/>
        </a:defRPr>
      </a:lvl4pPr>
      <a:lvl5pPr algn="ctr" rtl="0" eaLnBrk="1" fontAlgn="base" hangingPunct="1">
        <a:spcBef>
          <a:spcPct val="0"/>
        </a:spcBef>
        <a:spcAft>
          <a:spcPct val="0"/>
        </a:spcAft>
        <a:defRPr sz="4000" b="1">
          <a:solidFill>
            <a:schemeClr val="bg1"/>
          </a:solidFill>
          <a:latin typeface="Georgia" pitchFamily="18" charset="0"/>
        </a:defRPr>
      </a:lvl5pPr>
      <a:lvl6pPr marL="457200" algn="ctr" rtl="0" eaLnBrk="1" fontAlgn="base" hangingPunct="1">
        <a:spcBef>
          <a:spcPct val="0"/>
        </a:spcBef>
        <a:spcAft>
          <a:spcPct val="0"/>
        </a:spcAft>
        <a:defRPr sz="4000" b="1">
          <a:solidFill>
            <a:schemeClr val="bg1"/>
          </a:solidFill>
          <a:latin typeface="Georgia" pitchFamily="18" charset="0"/>
        </a:defRPr>
      </a:lvl6pPr>
      <a:lvl7pPr marL="914400" algn="ctr" rtl="0" eaLnBrk="1" fontAlgn="base" hangingPunct="1">
        <a:spcBef>
          <a:spcPct val="0"/>
        </a:spcBef>
        <a:spcAft>
          <a:spcPct val="0"/>
        </a:spcAft>
        <a:defRPr sz="4000" b="1">
          <a:solidFill>
            <a:schemeClr val="bg1"/>
          </a:solidFill>
          <a:latin typeface="Georgia" pitchFamily="18" charset="0"/>
        </a:defRPr>
      </a:lvl7pPr>
      <a:lvl8pPr marL="1371600" algn="ctr" rtl="0" eaLnBrk="1" fontAlgn="base" hangingPunct="1">
        <a:spcBef>
          <a:spcPct val="0"/>
        </a:spcBef>
        <a:spcAft>
          <a:spcPct val="0"/>
        </a:spcAft>
        <a:defRPr sz="4000" b="1">
          <a:solidFill>
            <a:schemeClr val="bg1"/>
          </a:solidFill>
          <a:latin typeface="Georgia" pitchFamily="18" charset="0"/>
        </a:defRPr>
      </a:lvl8pPr>
      <a:lvl9pPr marL="1828800" algn="ctr" rtl="0" eaLnBrk="1" fontAlgn="base" hangingPunct="1">
        <a:spcBef>
          <a:spcPct val="0"/>
        </a:spcBef>
        <a:spcAft>
          <a:spcPct val="0"/>
        </a:spcAft>
        <a:defRPr sz="4000" b="1">
          <a:solidFill>
            <a:schemeClr val="bg1"/>
          </a:solidFill>
          <a:latin typeface="Georgia" pitchFamily="18" charset="0"/>
        </a:defRPr>
      </a:lvl9pPr>
    </p:titleStyle>
    <p:bodyStyle>
      <a:lvl1pPr marL="457200" indent="-457200" algn="l" rtl="0" eaLnBrk="1" fontAlgn="base" hangingPunct="1">
        <a:spcBef>
          <a:spcPct val="20000"/>
        </a:spcBef>
        <a:spcAft>
          <a:spcPct val="0"/>
        </a:spcAft>
        <a:buFont typeface="Arial" panose="020B0604020202020204" pitchFamily="34" charset="0"/>
        <a:buChar char="•"/>
        <a:defRPr sz="4000" b="0">
          <a:solidFill>
            <a:schemeClr val="tx1"/>
          </a:solidFill>
          <a:latin typeface="+mn-lt"/>
          <a:ea typeface="+mn-ea"/>
          <a:cs typeface="+mn-cs"/>
        </a:defRPr>
      </a:lvl1pPr>
      <a:lvl2pPr marL="914400" indent="-457200" algn="l" rtl="0" eaLnBrk="1" fontAlgn="base" hangingPunct="1">
        <a:spcBef>
          <a:spcPct val="20000"/>
        </a:spcBef>
        <a:spcAft>
          <a:spcPct val="0"/>
        </a:spcAft>
        <a:buFont typeface="Arial" panose="020B0604020202020204" pitchFamily="34" charset="0"/>
        <a:buChar char="•"/>
        <a:defRPr sz="2800">
          <a:solidFill>
            <a:schemeClr val="tx1"/>
          </a:solidFill>
          <a:latin typeface="+mn-lt"/>
        </a:defRPr>
      </a:lvl2pPr>
      <a:lvl3pPr marL="1371600" indent="-457200" algn="l" rtl="0" eaLnBrk="1" fontAlgn="base" hangingPunct="1">
        <a:spcBef>
          <a:spcPct val="20000"/>
        </a:spcBef>
        <a:spcAft>
          <a:spcPct val="0"/>
        </a:spcAft>
        <a:buFont typeface="Arial" panose="020B0604020202020204" pitchFamily="34" charset="0"/>
        <a:buChar char="•"/>
        <a:defRPr sz="2800">
          <a:solidFill>
            <a:schemeClr val="tx1"/>
          </a:solidFill>
          <a:latin typeface="+mn-lt"/>
        </a:defRPr>
      </a:lvl3pPr>
      <a:lvl4pPr marL="1828800" indent="-457200" algn="l" rtl="0" eaLnBrk="1" fontAlgn="base" hangingPunct="1">
        <a:spcBef>
          <a:spcPct val="20000"/>
        </a:spcBef>
        <a:spcAft>
          <a:spcPct val="0"/>
        </a:spcAft>
        <a:buFont typeface="Arial" panose="020B0604020202020204" pitchFamily="34" charset="0"/>
        <a:buChar char="•"/>
        <a:defRPr sz="2400">
          <a:solidFill>
            <a:schemeClr val="tx1"/>
          </a:solidFill>
          <a:latin typeface="+mn-lt"/>
        </a:defRPr>
      </a:lvl4pPr>
      <a:lvl5pPr marL="2401888" indent="-396875" algn="l" rtl="0" eaLnBrk="1" fontAlgn="base" hangingPunct="1">
        <a:spcBef>
          <a:spcPct val="20000"/>
        </a:spcBef>
        <a:spcAft>
          <a:spcPct val="0"/>
        </a:spcAft>
        <a:buFont typeface="Arial" panose="020B0604020202020204" pitchFamily="34" charset="0"/>
        <a:buChar char="•"/>
        <a:tabLst>
          <a:tab pos="2401888" algn="l"/>
        </a:tabLst>
        <a:defRPr sz="2400">
          <a:solidFill>
            <a:schemeClr val="tx1"/>
          </a:solidFill>
          <a:latin typeface="+mn-lt"/>
        </a:defRPr>
      </a:lvl5pPr>
      <a:lvl6pPr marL="2514600" indent="-228600" algn="l" rtl="0" eaLnBrk="1" fontAlgn="base" hangingPunct="1">
        <a:spcBef>
          <a:spcPct val="20000"/>
        </a:spcBef>
        <a:spcAft>
          <a:spcPct val="0"/>
        </a:spcAft>
        <a:buChar char="»"/>
        <a:defRPr sz="2000">
          <a:solidFill>
            <a:schemeClr val="bg1"/>
          </a:solidFill>
          <a:latin typeface="+mn-lt"/>
        </a:defRPr>
      </a:lvl6pPr>
      <a:lvl7pPr marL="2971800" indent="-228600" algn="l" rtl="0" eaLnBrk="1" fontAlgn="base" hangingPunct="1">
        <a:spcBef>
          <a:spcPct val="20000"/>
        </a:spcBef>
        <a:spcAft>
          <a:spcPct val="0"/>
        </a:spcAft>
        <a:buChar char="»"/>
        <a:defRPr sz="2000">
          <a:solidFill>
            <a:schemeClr val="bg1"/>
          </a:solidFill>
          <a:latin typeface="+mn-lt"/>
        </a:defRPr>
      </a:lvl7pPr>
      <a:lvl8pPr marL="3429000" indent="-228600" algn="l" rtl="0" eaLnBrk="1" fontAlgn="base" hangingPunct="1">
        <a:spcBef>
          <a:spcPct val="20000"/>
        </a:spcBef>
        <a:spcAft>
          <a:spcPct val="0"/>
        </a:spcAft>
        <a:buChar char="»"/>
        <a:defRPr sz="2000">
          <a:solidFill>
            <a:schemeClr val="bg1"/>
          </a:solidFill>
          <a:latin typeface="+mn-lt"/>
        </a:defRPr>
      </a:lvl8pPr>
      <a:lvl9pPr marL="3886200" indent="-228600" algn="l" rtl="0" eaLnBrk="1" fontAlgn="base" hangingPunct="1">
        <a:spcBef>
          <a:spcPct val="20000"/>
        </a:spcBef>
        <a:spcAft>
          <a:spcPct val="0"/>
        </a:spcAft>
        <a:buChar char="»"/>
        <a:defRPr sz="2000">
          <a:solidFill>
            <a:schemeClr val="bg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bwMode="auto">
          <a:xfrm>
            <a:off x="0" y="440267"/>
            <a:ext cx="12192000" cy="914400"/>
          </a:xfrm>
          <a:prstGeom prst="rect">
            <a:avLst/>
          </a:prstGeom>
          <a:noFill/>
          <a:ln w="9525">
            <a:noFill/>
            <a:miter lim="800000"/>
            <a:headEnd/>
            <a:tailEnd/>
          </a:ln>
        </p:spPr>
        <p:txBody>
          <a:bodyPr vert="horz" wrap="square" lIns="365760" tIns="91440" rIns="365760" bIns="0" numCol="1" anchor="b" anchorCtr="0" compatLnSpc="1">
            <a:prstTxWarp prst="textNoShape">
              <a:avLst/>
            </a:prstTxWarp>
          </a:bodyPr>
          <a:lstStyle/>
          <a:p>
            <a:pPr lvl="0"/>
            <a:r>
              <a:rPr lang="en-US" dirty="0"/>
              <a:t>Click to edit Master title style</a:t>
            </a:r>
          </a:p>
        </p:txBody>
      </p:sp>
      <p:sp>
        <p:nvSpPr>
          <p:cNvPr id="1028" name="Rectangle 3"/>
          <p:cNvSpPr>
            <a:spLocks noGrp="1" noChangeArrowheads="1"/>
          </p:cNvSpPr>
          <p:nvPr>
            <p:ph type="body" idx="1"/>
          </p:nvPr>
        </p:nvSpPr>
        <p:spPr bwMode="auto">
          <a:xfrm>
            <a:off x="883920" y="1434404"/>
            <a:ext cx="10424160" cy="461556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35" name="Rectangle 11"/>
          <p:cNvSpPr>
            <a:spLocks noChangeArrowheads="1"/>
          </p:cNvSpPr>
          <p:nvPr/>
        </p:nvSpPr>
        <p:spPr bwMode="auto">
          <a:xfrm>
            <a:off x="850536" y="6324600"/>
            <a:ext cx="472440" cy="365760"/>
          </a:xfrm>
          <a:prstGeom prst="rect">
            <a:avLst/>
          </a:prstGeom>
          <a:noFill/>
          <a:ln w="9525">
            <a:noFill/>
            <a:miter lim="800000"/>
            <a:headEnd/>
            <a:tailEnd/>
          </a:ln>
          <a:effectLst/>
        </p:spPr>
        <p:txBody>
          <a:bodyPr wrap="none" lIns="0" tIns="0" rIns="0" bIns="0" anchor="ctr" anchorCtr="0">
            <a:normAutofit/>
          </a:bodyPr>
          <a:lstStyle/>
          <a:p>
            <a:pPr algn="l">
              <a:defRPr/>
            </a:pPr>
            <a:fld id="{C08E5819-54B1-418D-9241-92F644D79DBB}" type="slidenum">
              <a:rPr lang="en-US" sz="1400" b="0" smtClean="0">
                <a:solidFill>
                  <a:schemeClr val="accent2"/>
                </a:solidFill>
                <a:latin typeface="+mn-lt"/>
              </a:rPr>
              <a:pPr algn="l">
                <a:defRPr/>
              </a:pPr>
              <a:t>‹#›</a:t>
            </a:fld>
            <a:r>
              <a:rPr lang="en-US" sz="1400" b="0" dirty="0">
                <a:solidFill>
                  <a:schemeClr val="accent2"/>
                </a:solidFill>
                <a:latin typeface="+mn-lt"/>
              </a:rPr>
              <a:t>  |</a:t>
            </a:r>
          </a:p>
        </p:txBody>
      </p:sp>
      <p:sp>
        <p:nvSpPr>
          <p:cNvPr id="7" name="Rectangle 5"/>
          <p:cNvSpPr>
            <a:spLocks noGrp="1" noChangeArrowheads="1"/>
          </p:cNvSpPr>
          <p:nvPr>
            <p:ph type="ftr" sz="quarter" idx="3"/>
          </p:nvPr>
        </p:nvSpPr>
        <p:spPr>
          <a:xfrm>
            <a:off x="1524000" y="6324600"/>
            <a:ext cx="7680018" cy="365760"/>
          </a:xfrm>
          <a:prstGeom prst="rect">
            <a:avLst/>
          </a:prstGeom>
          <a:ln/>
        </p:spPr>
        <p:txBody>
          <a:bodyPr anchor="ctr" anchorCtr="0">
            <a:normAutofit/>
          </a:bodyPr>
          <a:lstStyle>
            <a:lvl1pPr algn="l">
              <a:defRPr sz="1400" b="0" spc="100" baseline="0">
                <a:solidFill>
                  <a:schemeClr val="accent2"/>
                </a:solidFill>
                <a:latin typeface="+mn-lt"/>
              </a:defRPr>
            </a:lvl1pPr>
          </a:lstStyle>
          <a:p>
            <a:endParaRPr lang="en-US"/>
          </a:p>
        </p:txBody>
      </p:sp>
      <p:cxnSp>
        <p:nvCxnSpPr>
          <p:cNvPr id="18" name="Straight Connector 17"/>
          <p:cNvCxnSpPr>
            <a:cxnSpLocks/>
          </p:cNvCxnSpPr>
          <p:nvPr/>
        </p:nvCxnSpPr>
        <p:spPr>
          <a:xfrm>
            <a:off x="883920" y="6244862"/>
            <a:ext cx="8260080" cy="0"/>
          </a:xfrm>
          <a:prstGeom prst="line">
            <a:avLst/>
          </a:prstGeom>
          <a:ln w="12700" cap="rnd">
            <a:solidFill>
              <a:schemeClr val="accent2"/>
            </a:solidFill>
            <a:prstDash val="sysDot"/>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3326E504-3420-A305-158E-F7229ED45D58}"/>
              </a:ext>
            </a:extLst>
          </p:cNvPr>
          <p:cNvPicPr>
            <a:picLocks noChangeAspect="1"/>
          </p:cNvPicPr>
          <p:nvPr userDrawn="1"/>
        </p:nvPicPr>
        <p:blipFill>
          <a:blip r:embed="rId10">
            <a:extLst>
              <a:ext uri="{28A0092B-C50C-407E-A947-70E740481C1C}">
                <a14:useLocalDpi xmlns:a14="http://schemas.microsoft.com/office/drawing/2010/main" val="0"/>
              </a:ext>
            </a:extLst>
          </a:blip>
          <a:stretch>
            <a:fillRect/>
          </a:stretch>
        </p:blipFill>
        <p:spPr>
          <a:xfrm>
            <a:off x="0" y="0"/>
            <a:ext cx="12192000" cy="440267"/>
          </a:xfrm>
          <a:prstGeom prst="rect">
            <a:avLst/>
          </a:prstGeom>
        </p:spPr>
      </p:pic>
      <p:pic>
        <p:nvPicPr>
          <p:cNvPr id="4" name="Picture 3" descr="A logo with text on it&#10;&#10;Description automatically generated">
            <a:extLst>
              <a:ext uri="{FF2B5EF4-FFF2-40B4-BE49-F238E27FC236}">
                <a16:creationId xmlns:a16="http://schemas.microsoft.com/office/drawing/2014/main" id="{AE557CE5-9837-0788-0B83-959B926E1F26}"/>
              </a:ext>
            </a:extLst>
          </p:cNvPr>
          <p:cNvPicPr>
            <a:picLocks noChangeAspect="1"/>
          </p:cNvPicPr>
          <p:nvPr userDrawn="1"/>
        </p:nvPicPr>
        <p:blipFill>
          <a:blip r:embed="rId11">
            <a:extLst>
              <a:ext uri="{28A0092B-C50C-407E-A947-70E740481C1C}">
                <a14:useLocalDpi xmlns:a14="http://schemas.microsoft.com/office/drawing/2010/main" val="0"/>
              </a:ext>
            </a:extLst>
          </a:blip>
          <a:stretch>
            <a:fillRect/>
          </a:stretch>
        </p:blipFill>
        <p:spPr>
          <a:xfrm>
            <a:off x="9297799" y="6031834"/>
            <a:ext cx="2894201" cy="826166"/>
          </a:xfrm>
          <a:prstGeom prst="rect">
            <a:avLst/>
          </a:prstGeom>
        </p:spPr>
      </p:pic>
    </p:spTree>
    <p:extLst>
      <p:ext uri="{BB962C8B-B14F-4D97-AF65-F5344CB8AC3E}">
        <p14:creationId xmlns:p14="http://schemas.microsoft.com/office/powerpoint/2010/main" val="4235654875"/>
      </p:ext>
    </p:extLst>
  </p:cSld>
  <p:clrMap bg1="lt1" tx1="dk1" bg2="lt2" tx2="dk2" accent1="accent1" accent2="accent2" accent3="accent3" accent4="accent4" accent5="accent5" accent6="accent6" hlink="hlink" folHlink="folHlink"/>
  <p:sldLayoutIdLst>
    <p:sldLayoutId id="2147483699" r:id="rId1"/>
    <p:sldLayoutId id="2147483685" r:id="rId2"/>
    <p:sldLayoutId id="2147483701" r:id="rId3"/>
    <p:sldLayoutId id="2147483690" r:id="rId4"/>
    <p:sldLayoutId id="2147483700" r:id="rId5"/>
    <p:sldLayoutId id="2147483697" r:id="rId6"/>
    <p:sldLayoutId id="2147483698" r:id="rId7"/>
    <p:sldLayoutId id="2147483702" r:id="rId8"/>
  </p:sldLayoutIdLst>
  <p:txStyles>
    <p:titleStyle>
      <a:lvl1pPr algn="l" rtl="0" eaLnBrk="1" fontAlgn="base" hangingPunct="1">
        <a:spcBef>
          <a:spcPct val="0"/>
        </a:spcBef>
        <a:spcAft>
          <a:spcPct val="0"/>
        </a:spcAft>
        <a:defRPr sz="3600" b="1" cap="all" normalizeH="0" baseline="0">
          <a:solidFill>
            <a:schemeClr val="tx2"/>
          </a:solidFill>
          <a:latin typeface="+mj-lt"/>
          <a:ea typeface="+mj-ea"/>
          <a:cs typeface="+mj-cs"/>
        </a:defRPr>
      </a:lvl1pPr>
      <a:lvl2pPr algn="ctr" rtl="0" eaLnBrk="1" fontAlgn="base" hangingPunct="1">
        <a:spcBef>
          <a:spcPct val="0"/>
        </a:spcBef>
        <a:spcAft>
          <a:spcPct val="0"/>
        </a:spcAft>
        <a:defRPr sz="4000" b="1">
          <a:solidFill>
            <a:schemeClr val="bg1"/>
          </a:solidFill>
          <a:latin typeface="Georgia" pitchFamily="18" charset="0"/>
        </a:defRPr>
      </a:lvl2pPr>
      <a:lvl3pPr algn="ctr" rtl="0" eaLnBrk="1" fontAlgn="base" hangingPunct="1">
        <a:spcBef>
          <a:spcPct val="0"/>
        </a:spcBef>
        <a:spcAft>
          <a:spcPct val="0"/>
        </a:spcAft>
        <a:defRPr sz="4000" b="1">
          <a:solidFill>
            <a:schemeClr val="bg1"/>
          </a:solidFill>
          <a:latin typeface="Georgia" pitchFamily="18" charset="0"/>
        </a:defRPr>
      </a:lvl3pPr>
      <a:lvl4pPr algn="ctr" rtl="0" eaLnBrk="1" fontAlgn="base" hangingPunct="1">
        <a:spcBef>
          <a:spcPct val="0"/>
        </a:spcBef>
        <a:spcAft>
          <a:spcPct val="0"/>
        </a:spcAft>
        <a:defRPr sz="4000" b="1">
          <a:solidFill>
            <a:schemeClr val="bg1"/>
          </a:solidFill>
          <a:latin typeface="Georgia" pitchFamily="18" charset="0"/>
        </a:defRPr>
      </a:lvl4pPr>
      <a:lvl5pPr algn="ctr" rtl="0" eaLnBrk="1" fontAlgn="base" hangingPunct="1">
        <a:spcBef>
          <a:spcPct val="0"/>
        </a:spcBef>
        <a:spcAft>
          <a:spcPct val="0"/>
        </a:spcAft>
        <a:defRPr sz="4000" b="1">
          <a:solidFill>
            <a:schemeClr val="bg1"/>
          </a:solidFill>
          <a:latin typeface="Georgia" pitchFamily="18" charset="0"/>
        </a:defRPr>
      </a:lvl5pPr>
      <a:lvl6pPr marL="457200" algn="ctr" rtl="0" eaLnBrk="1" fontAlgn="base" hangingPunct="1">
        <a:spcBef>
          <a:spcPct val="0"/>
        </a:spcBef>
        <a:spcAft>
          <a:spcPct val="0"/>
        </a:spcAft>
        <a:defRPr sz="4000" b="1">
          <a:solidFill>
            <a:schemeClr val="bg1"/>
          </a:solidFill>
          <a:latin typeface="Georgia" pitchFamily="18" charset="0"/>
        </a:defRPr>
      </a:lvl6pPr>
      <a:lvl7pPr marL="914400" algn="ctr" rtl="0" eaLnBrk="1" fontAlgn="base" hangingPunct="1">
        <a:spcBef>
          <a:spcPct val="0"/>
        </a:spcBef>
        <a:spcAft>
          <a:spcPct val="0"/>
        </a:spcAft>
        <a:defRPr sz="4000" b="1">
          <a:solidFill>
            <a:schemeClr val="bg1"/>
          </a:solidFill>
          <a:latin typeface="Georgia" pitchFamily="18" charset="0"/>
        </a:defRPr>
      </a:lvl7pPr>
      <a:lvl8pPr marL="1371600" algn="ctr" rtl="0" eaLnBrk="1" fontAlgn="base" hangingPunct="1">
        <a:spcBef>
          <a:spcPct val="0"/>
        </a:spcBef>
        <a:spcAft>
          <a:spcPct val="0"/>
        </a:spcAft>
        <a:defRPr sz="4000" b="1">
          <a:solidFill>
            <a:schemeClr val="bg1"/>
          </a:solidFill>
          <a:latin typeface="Georgia" pitchFamily="18" charset="0"/>
        </a:defRPr>
      </a:lvl8pPr>
      <a:lvl9pPr marL="1828800" algn="ctr" rtl="0" eaLnBrk="1" fontAlgn="base" hangingPunct="1">
        <a:spcBef>
          <a:spcPct val="0"/>
        </a:spcBef>
        <a:spcAft>
          <a:spcPct val="0"/>
        </a:spcAft>
        <a:defRPr sz="4000" b="1">
          <a:solidFill>
            <a:schemeClr val="bg1"/>
          </a:solidFill>
          <a:latin typeface="Georgia" pitchFamily="18" charset="0"/>
        </a:defRPr>
      </a:lvl9pPr>
    </p:titleStyle>
    <p:bodyStyle>
      <a:lvl1pPr marL="457200" indent="-457200" algn="l" rtl="0" eaLnBrk="1" fontAlgn="base" hangingPunct="1">
        <a:spcBef>
          <a:spcPct val="20000"/>
        </a:spcBef>
        <a:spcAft>
          <a:spcPct val="0"/>
        </a:spcAft>
        <a:buFont typeface="Arial" panose="020B0604020202020204" pitchFamily="34" charset="0"/>
        <a:buChar char="•"/>
        <a:defRPr sz="4000" b="0">
          <a:solidFill>
            <a:schemeClr val="tx1"/>
          </a:solidFill>
          <a:latin typeface="+mn-lt"/>
          <a:ea typeface="+mn-ea"/>
          <a:cs typeface="+mn-cs"/>
        </a:defRPr>
      </a:lvl1pPr>
      <a:lvl2pPr marL="914400" indent="-457200" algn="l" rtl="0" eaLnBrk="1" fontAlgn="base" hangingPunct="1">
        <a:spcBef>
          <a:spcPct val="20000"/>
        </a:spcBef>
        <a:spcAft>
          <a:spcPct val="0"/>
        </a:spcAft>
        <a:buFont typeface="Arial" panose="020B0604020202020204" pitchFamily="34" charset="0"/>
        <a:buChar char="•"/>
        <a:defRPr sz="2800">
          <a:solidFill>
            <a:schemeClr val="tx1"/>
          </a:solidFill>
          <a:latin typeface="+mn-lt"/>
        </a:defRPr>
      </a:lvl2pPr>
      <a:lvl3pPr marL="1371600" indent="-457200" algn="l" rtl="0" eaLnBrk="1" fontAlgn="base" hangingPunct="1">
        <a:spcBef>
          <a:spcPct val="20000"/>
        </a:spcBef>
        <a:spcAft>
          <a:spcPct val="0"/>
        </a:spcAft>
        <a:buFont typeface="Arial" panose="020B0604020202020204" pitchFamily="34" charset="0"/>
        <a:buChar char="•"/>
        <a:defRPr sz="2800">
          <a:solidFill>
            <a:schemeClr val="tx1"/>
          </a:solidFill>
          <a:latin typeface="+mn-lt"/>
        </a:defRPr>
      </a:lvl3pPr>
      <a:lvl4pPr marL="1828800" indent="-457200" algn="l" rtl="0" eaLnBrk="1" fontAlgn="base" hangingPunct="1">
        <a:spcBef>
          <a:spcPct val="20000"/>
        </a:spcBef>
        <a:spcAft>
          <a:spcPct val="0"/>
        </a:spcAft>
        <a:buFont typeface="Arial" panose="020B0604020202020204" pitchFamily="34" charset="0"/>
        <a:buChar char="•"/>
        <a:defRPr sz="2400">
          <a:solidFill>
            <a:schemeClr val="tx1"/>
          </a:solidFill>
          <a:latin typeface="+mn-lt"/>
        </a:defRPr>
      </a:lvl4pPr>
      <a:lvl5pPr marL="2401888" indent="-396875" algn="l" rtl="0" eaLnBrk="1" fontAlgn="base" hangingPunct="1">
        <a:spcBef>
          <a:spcPct val="20000"/>
        </a:spcBef>
        <a:spcAft>
          <a:spcPct val="0"/>
        </a:spcAft>
        <a:buFont typeface="Arial" panose="020B0604020202020204" pitchFamily="34" charset="0"/>
        <a:buChar char="•"/>
        <a:tabLst>
          <a:tab pos="2401888" algn="l"/>
        </a:tabLst>
        <a:defRPr sz="2400">
          <a:solidFill>
            <a:schemeClr val="tx1"/>
          </a:solidFill>
          <a:latin typeface="+mn-lt"/>
        </a:defRPr>
      </a:lvl5pPr>
      <a:lvl6pPr marL="2514600" indent="-228600" algn="l" rtl="0" eaLnBrk="1" fontAlgn="base" hangingPunct="1">
        <a:spcBef>
          <a:spcPct val="20000"/>
        </a:spcBef>
        <a:spcAft>
          <a:spcPct val="0"/>
        </a:spcAft>
        <a:buChar char="»"/>
        <a:defRPr sz="2000">
          <a:solidFill>
            <a:schemeClr val="bg1"/>
          </a:solidFill>
          <a:latin typeface="+mn-lt"/>
        </a:defRPr>
      </a:lvl6pPr>
      <a:lvl7pPr marL="2971800" indent="-228600" algn="l" rtl="0" eaLnBrk="1" fontAlgn="base" hangingPunct="1">
        <a:spcBef>
          <a:spcPct val="20000"/>
        </a:spcBef>
        <a:spcAft>
          <a:spcPct val="0"/>
        </a:spcAft>
        <a:buChar char="»"/>
        <a:defRPr sz="2000">
          <a:solidFill>
            <a:schemeClr val="bg1"/>
          </a:solidFill>
          <a:latin typeface="+mn-lt"/>
        </a:defRPr>
      </a:lvl7pPr>
      <a:lvl8pPr marL="3429000" indent="-228600" algn="l" rtl="0" eaLnBrk="1" fontAlgn="base" hangingPunct="1">
        <a:spcBef>
          <a:spcPct val="20000"/>
        </a:spcBef>
        <a:spcAft>
          <a:spcPct val="0"/>
        </a:spcAft>
        <a:buChar char="»"/>
        <a:defRPr sz="2000">
          <a:solidFill>
            <a:schemeClr val="bg1"/>
          </a:solidFill>
          <a:latin typeface="+mn-lt"/>
        </a:defRPr>
      </a:lvl8pPr>
      <a:lvl9pPr marL="3886200" indent="-228600" algn="l" rtl="0" eaLnBrk="1" fontAlgn="base" hangingPunct="1">
        <a:spcBef>
          <a:spcPct val="20000"/>
        </a:spcBef>
        <a:spcAft>
          <a:spcPct val="0"/>
        </a:spcAft>
        <a:buChar char="»"/>
        <a:defRPr sz="2000">
          <a:solidFill>
            <a:schemeClr val="bg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bentleysystems.service-now.com/community?id=kb_article_view&amp;sysparm_article=KB004618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hyperlink" Target="https://www.transportation.ohio.gov/programs/bim"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diagramLayout" Target="../diagrams/layout5.xml"/><Relationship Id="rId18" Type="http://schemas.openxmlformats.org/officeDocument/2006/relationships/diagramLayout" Target="../diagrams/layout6.xml"/><Relationship Id="rId26" Type="http://schemas.microsoft.com/office/2007/relationships/diagramDrawing" Target="../diagrams/drawing7.xml"/><Relationship Id="rId3" Type="http://schemas.openxmlformats.org/officeDocument/2006/relationships/diagramLayout" Target="../diagrams/layout3.xml"/><Relationship Id="rId21" Type="http://schemas.microsoft.com/office/2007/relationships/diagramDrawing" Target="../diagrams/drawing6.xml"/><Relationship Id="rId7" Type="http://schemas.openxmlformats.org/officeDocument/2006/relationships/diagramData" Target="../diagrams/data4.xml"/><Relationship Id="rId12" Type="http://schemas.openxmlformats.org/officeDocument/2006/relationships/diagramData" Target="../diagrams/data5.xml"/><Relationship Id="rId17" Type="http://schemas.openxmlformats.org/officeDocument/2006/relationships/diagramData" Target="../diagrams/data6.xml"/><Relationship Id="rId25" Type="http://schemas.openxmlformats.org/officeDocument/2006/relationships/diagramColors" Target="../diagrams/colors7.xml"/><Relationship Id="rId2" Type="http://schemas.openxmlformats.org/officeDocument/2006/relationships/diagramData" Target="../diagrams/data3.xml"/><Relationship Id="rId16" Type="http://schemas.microsoft.com/office/2007/relationships/diagramDrawing" Target="../diagrams/drawing5.xml"/><Relationship Id="rId20" Type="http://schemas.openxmlformats.org/officeDocument/2006/relationships/diagramColors" Target="../diagrams/colors6.xml"/><Relationship Id="rId1" Type="http://schemas.openxmlformats.org/officeDocument/2006/relationships/slideLayout" Target="../slideLayouts/slideLayout3.xml"/><Relationship Id="rId6" Type="http://schemas.microsoft.com/office/2007/relationships/diagramDrawing" Target="../diagrams/drawing3.xml"/><Relationship Id="rId11" Type="http://schemas.microsoft.com/office/2007/relationships/diagramDrawing" Target="../diagrams/drawing4.xml"/><Relationship Id="rId24" Type="http://schemas.openxmlformats.org/officeDocument/2006/relationships/diagramQuickStyle" Target="../diagrams/quickStyle7.xml"/><Relationship Id="rId5" Type="http://schemas.openxmlformats.org/officeDocument/2006/relationships/diagramColors" Target="../diagrams/colors3.xml"/><Relationship Id="rId15" Type="http://schemas.openxmlformats.org/officeDocument/2006/relationships/diagramColors" Target="../diagrams/colors5.xml"/><Relationship Id="rId23" Type="http://schemas.openxmlformats.org/officeDocument/2006/relationships/diagramLayout" Target="../diagrams/layout7.xml"/><Relationship Id="rId10" Type="http://schemas.openxmlformats.org/officeDocument/2006/relationships/diagramColors" Target="../diagrams/colors4.xml"/><Relationship Id="rId19" Type="http://schemas.openxmlformats.org/officeDocument/2006/relationships/diagramQuickStyle" Target="../diagrams/quickStyle6.xml"/><Relationship Id="rId4" Type="http://schemas.openxmlformats.org/officeDocument/2006/relationships/diagramQuickStyle" Target="../diagrams/quickStyle3.xml"/><Relationship Id="rId9" Type="http://schemas.openxmlformats.org/officeDocument/2006/relationships/diagramQuickStyle" Target="../diagrams/quickStyle4.xml"/><Relationship Id="rId14" Type="http://schemas.openxmlformats.org/officeDocument/2006/relationships/diagramQuickStyle" Target="../diagrams/quickStyle5.xml"/><Relationship Id="rId22"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9.xml"/><Relationship Id="rId13" Type="http://schemas.openxmlformats.org/officeDocument/2006/relationships/diagramLayout" Target="../diagrams/layout10.xml"/><Relationship Id="rId18" Type="http://schemas.openxmlformats.org/officeDocument/2006/relationships/diagramLayout" Target="../diagrams/layout11.xml"/><Relationship Id="rId26" Type="http://schemas.microsoft.com/office/2007/relationships/diagramDrawing" Target="../diagrams/drawing12.xml"/><Relationship Id="rId3" Type="http://schemas.openxmlformats.org/officeDocument/2006/relationships/diagramLayout" Target="../diagrams/layout8.xml"/><Relationship Id="rId21" Type="http://schemas.microsoft.com/office/2007/relationships/diagramDrawing" Target="../diagrams/drawing11.xml"/><Relationship Id="rId7" Type="http://schemas.openxmlformats.org/officeDocument/2006/relationships/diagramData" Target="../diagrams/data9.xml"/><Relationship Id="rId12" Type="http://schemas.openxmlformats.org/officeDocument/2006/relationships/diagramData" Target="../diagrams/data10.xml"/><Relationship Id="rId17" Type="http://schemas.openxmlformats.org/officeDocument/2006/relationships/diagramData" Target="../diagrams/data11.xml"/><Relationship Id="rId25" Type="http://schemas.openxmlformats.org/officeDocument/2006/relationships/diagramColors" Target="../diagrams/colors12.xml"/><Relationship Id="rId2" Type="http://schemas.openxmlformats.org/officeDocument/2006/relationships/diagramData" Target="../diagrams/data8.xml"/><Relationship Id="rId16" Type="http://schemas.microsoft.com/office/2007/relationships/diagramDrawing" Target="../diagrams/drawing10.xml"/><Relationship Id="rId20" Type="http://schemas.openxmlformats.org/officeDocument/2006/relationships/diagramColors" Target="../diagrams/colors11.xml"/><Relationship Id="rId1" Type="http://schemas.openxmlformats.org/officeDocument/2006/relationships/slideLayout" Target="../slideLayouts/slideLayout3.xml"/><Relationship Id="rId6" Type="http://schemas.microsoft.com/office/2007/relationships/diagramDrawing" Target="../diagrams/drawing8.xml"/><Relationship Id="rId11" Type="http://schemas.microsoft.com/office/2007/relationships/diagramDrawing" Target="../diagrams/drawing9.xml"/><Relationship Id="rId24" Type="http://schemas.openxmlformats.org/officeDocument/2006/relationships/diagramQuickStyle" Target="../diagrams/quickStyle12.xml"/><Relationship Id="rId5" Type="http://schemas.openxmlformats.org/officeDocument/2006/relationships/diagramColors" Target="../diagrams/colors8.xml"/><Relationship Id="rId15" Type="http://schemas.openxmlformats.org/officeDocument/2006/relationships/diagramColors" Target="../diagrams/colors10.xml"/><Relationship Id="rId23" Type="http://schemas.openxmlformats.org/officeDocument/2006/relationships/diagramLayout" Target="../diagrams/layout12.xml"/><Relationship Id="rId10" Type="http://schemas.openxmlformats.org/officeDocument/2006/relationships/diagramColors" Target="../diagrams/colors9.xml"/><Relationship Id="rId19" Type="http://schemas.openxmlformats.org/officeDocument/2006/relationships/diagramQuickStyle" Target="../diagrams/quickStyle11.xml"/><Relationship Id="rId4" Type="http://schemas.openxmlformats.org/officeDocument/2006/relationships/diagramQuickStyle" Target="../diagrams/quickStyle8.xml"/><Relationship Id="rId9" Type="http://schemas.openxmlformats.org/officeDocument/2006/relationships/diagramQuickStyle" Target="../diagrams/quickStyle9.xml"/><Relationship Id="rId14" Type="http://schemas.openxmlformats.org/officeDocument/2006/relationships/diagramQuickStyle" Target="../diagrams/quickStyle10.xml"/><Relationship Id="rId22" Type="http://schemas.openxmlformats.org/officeDocument/2006/relationships/diagramData" Target="../diagrams/data12.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4.xml"/><Relationship Id="rId13" Type="http://schemas.openxmlformats.org/officeDocument/2006/relationships/diagramLayout" Target="../diagrams/layout15.xml"/><Relationship Id="rId18" Type="http://schemas.openxmlformats.org/officeDocument/2006/relationships/diagramLayout" Target="../diagrams/layout16.xml"/><Relationship Id="rId26" Type="http://schemas.microsoft.com/office/2007/relationships/diagramDrawing" Target="../diagrams/drawing17.xml"/><Relationship Id="rId3" Type="http://schemas.openxmlformats.org/officeDocument/2006/relationships/diagramLayout" Target="../diagrams/layout13.xml"/><Relationship Id="rId21" Type="http://schemas.microsoft.com/office/2007/relationships/diagramDrawing" Target="../diagrams/drawing16.xml"/><Relationship Id="rId7" Type="http://schemas.openxmlformats.org/officeDocument/2006/relationships/diagramData" Target="../diagrams/data14.xml"/><Relationship Id="rId12" Type="http://schemas.openxmlformats.org/officeDocument/2006/relationships/diagramData" Target="../diagrams/data15.xml"/><Relationship Id="rId17" Type="http://schemas.openxmlformats.org/officeDocument/2006/relationships/diagramData" Target="../diagrams/data16.xml"/><Relationship Id="rId25" Type="http://schemas.openxmlformats.org/officeDocument/2006/relationships/diagramColors" Target="../diagrams/colors17.xml"/><Relationship Id="rId2" Type="http://schemas.openxmlformats.org/officeDocument/2006/relationships/diagramData" Target="../diagrams/data13.xml"/><Relationship Id="rId16" Type="http://schemas.microsoft.com/office/2007/relationships/diagramDrawing" Target="../diagrams/drawing15.xml"/><Relationship Id="rId20" Type="http://schemas.openxmlformats.org/officeDocument/2006/relationships/diagramColors" Target="../diagrams/colors16.xml"/><Relationship Id="rId1" Type="http://schemas.openxmlformats.org/officeDocument/2006/relationships/slideLayout" Target="../slideLayouts/slideLayout3.xml"/><Relationship Id="rId6" Type="http://schemas.microsoft.com/office/2007/relationships/diagramDrawing" Target="../diagrams/drawing13.xml"/><Relationship Id="rId11" Type="http://schemas.microsoft.com/office/2007/relationships/diagramDrawing" Target="../diagrams/drawing14.xml"/><Relationship Id="rId24" Type="http://schemas.openxmlformats.org/officeDocument/2006/relationships/diagramQuickStyle" Target="../diagrams/quickStyle17.xml"/><Relationship Id="rId5" Type="http://schemas.openxmlformats.org/officeDocument/2006/relationships/diagramColors" Target="../diagrams/colors13.xml"/><Relationship Id="rId15" Type="http://schemas.openxmlformats.org/officeDocument/2006/relationships/diagramColors" Target="../diagrams/colors15.xml"/><Relationship Id="rId23" Type="http://schemas.openxmlformats.org/officeDocument/2006/relationships/diagramLayout" Target="../diagrams/layout17.xml"/><Relationship Id="rId10" Type="http://schemas.openxmlformats.org/officeDocument/2006/relationships/diagramColors" Target="../diagrams/colors14.xml"/><Relationship Id="rId19" Type="http://schemas.openxmlformats.org/officeDocument/2006/relationships/diagramQuickStyle" Target="../diagrams/quickStyle16.xml"/><Relationship Id="rId4" Type="http://schemas.openxmlformats.org/officeDocument/2006/relationships/diagramQuickStyle" Target="../diagrams/quickStyle13.xml"/><Relationship Id="rId9" Type="http://schemas.openxmlformats.org/officeDocument/2006/relationships/diagramQuickStyle" Target="../diagrams/quickStyle14.xml"/><Relationship Id="rId14" Type="http://schemas.openxmlformats.org/officeDocument/2006/relationships/diagramQuickStyle" Target="../diagrams/quickStyle15.xml"/><Relationship Id="rId22" Type="http://schemas.openxmlformats.org/officeDocument/2006/relationships/diagramData" Target="../diagrams/data17.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19.xml"/><Relationship Id="rId13" Type="http://schemas.openxmlformats.org/officeDocument/2006/relationships/diagramLayout" Target="../diagrams/layout20.xml"/><Relationship Id="rId18" Type="http://schemas.openxmlformats.org/officeDocument/2006/relationships/diagramLayout" Target="../diagrams/layout21.xml"/><Relationship Id="rId26" Type="http://schemas.microsoft.com/office/2007/relationships/diagramDrawing" Target="../diagrams/drawing22.xml"/><Relationship Id="rId3" Type="http://schemas.openxmlformats.org/officeDocument/2006/relationships/diagramLayout" Target="../diagrams/layout18.xml"/><Relationship Id="rId21" Type="http://schemas.microsoft.com/office/2007/relationships/diagramDrawing" Target="../diagrams/drawing21.xml"/><Relationship Id="rId7" Type="http://schemas.openxmlformats.org/officeDocument/2006/relationships/diagramData" Target="../diagrams/data19.xml"/><Relationship Id="rId12" Type="http://schemas.openxmlformats.org/officeDocument/2006/relationships/diagramData" Target="../diagrams/data20.xml"/><Relationship Id="rId17" Type="http://schemas.openxmlformats.org/officeDocument/2006/relationships/diagramData" Target="../diagrams/data21.xml"/><Relationship Id="rId25" Type="http://schemas.openxmlformats.org/officeDocument/2006/relationships/diagramColors" Target="../diagrams/colors22.xml"/><Relationship Id="rId2" Type="http://schemas.openxmlformats.org/officeDocument/2006/relationships/diagramData" Target="../diagrams/data18.xml"/><Relationship Id="rId16" Type="http://schemas.microsoft.com/office/2007/relationships/diagramDrawing" Target="../diagrams/drawing20.xml"/><Relationship Id="rId20" Type="http://schemas.openxmlformats.org/officeDocument/2006/relationships/diagramColors" Target="../diagrams/colors21.xml"/><Relationship Id="rId1" Type="http://schemas.openxmlformats.org/officeDocument/2006/relationships/slideLayout" Target="../slideLayouts/slideLayout3.xml"/><Relationship Id="rId6" Type="http://schemas.microsoft.com/office/2007/relationships/diagramDrawing" Target="../diagrams/drawing18.xml"/><Relationship Id="rId11" Type="http://schemas.microsoft.com/office/2007/relationships/diagramDrawing" Target="../diagrams/drawing19.xml"/><Relationship Id="rId24" Type="http://schemas.openxmlformats.org/officeDocument/2006/relationships/diagramQuickStyle" Target="../diagrams/quickStyle22.xml"/><Relationship Id="rId5" Type="http://schemas.openxmlformats.org/officeDocument/2006/relationships/diagramColors" Target="../diagrams/colors18.xml"/><Relationship Id="rId15" Type="http://schemas.openxmlformats.org/officeDocument/2006/relationships/diagramColors" Target="../diagrams/colors20.xml"/><Relationship Id="rId23" Type="http://schemas.openxmlformats.org/officeDocument/2006/relationships/diagramLayout" Target="../diagrams/layout22.xml"/><Relationship Id="rId10" Type="http://schemas.openxmlformats.org/officeDocument/2006/relationships/diagramColors" Target="../diagrams/colors19.xml"/><Relationship Id="rId19" Type="http://schemas.openxmlformats.org/officeDocument/2006/relationships/diagramQuickStyle" Target="../diagrams/quickStyle21.xml"/><Relationship Id="rId4" Type="http://schemas.openxmlformats.org/officeDocument/2006/relationships/diagramQuickStyle" Target="../diagrams/quickStyle18.xml"/><Relationship Id="rId9" Type="http://schemas.openxmlformats.org/officeDocument/2006/relationships/diagramQuickStyle" Target="../diagrams/quickStyle19.xml"/><Relationship Id="rId14" Type="http://schemas.openxmlformats.org/officeDocument/2006/relationships/diagramQuickStyle" Target="../diagrams/quickStyle20.xml"/><Relationship Id="rId22" Type="http://schemas.openxmlformats.org/officeDocument/2006/relationships/diagramData" Target="../diagrams/data22.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24.xml"/><Relationship Id="rId13" Type="http://schemas.openxmlformats.org/officeDocument/2006/relationships/diagramLayout" Target="../diagrams/layout25.xml"/><Relationship Id="rId18" Type="http://schemas.openxmlformats.org/officeDocument/2006/relationships/diagramLayout" Target="../diagrams/layout26.xml"/><Relationship Id="rId26" Type="http://schemas.microsoft.com/office/2007/relationships/diagramDrawing" Target="../diagrams/drawing27.xml"/><Relationship Id="rId3" Type="http://schemas.openxmlformats.org/officeDocument/2006/relationships/diagramLayout" Target="../diagrams/layout23.xml"/><Relationship Id="rId21" Type="http://schemas.microsoft.com/office/2007/relationships/diagramDrawing" Target="../diagrams/drawing26.xml"/><Relationship Id="rId7" Type="http://schemas.openxmlformats.org/officeDocument/2006/relationships/diagramData" Target="../diagrams/data24.xml"/><Relationship Id="rId12" Type="http://schemas.openxmlformats.org/officeDocument/2006/relationships/diagramData" Target="../diagrams/data25.xml"/><Relationship Id="rId17" Type="http://schemas.openxmlformats.org/officeDocument/2006/relationships/diagramData" Target="../diagrams/data26.xml"/><Relationship Id="rId25" Type="http://schemas.openxmlformats.org/officeDocument/2006/relationships/diagramColors" Target="../diagrams/colors27.xml"/><Relationship Id="rId2" Type="http://schemas.openxmlformats.org/officeDocument/2006/relationships/diagramData" Target="../diagrams/data23.xml"/><Relationship Id="rId16" Type="http://schemas.microsoft.com/office/2007/relationships/diagramDrawing" Target="../diagrams/drawing25.xml"/><Relationship Id="rId20" Type="http://schemas.openxmlformats.org/officeDocument/2006/relationships/diagramColors" Target="../diagrams/colors26.xml"/><Relationship Id="rId1" Type="http://schemas.openxmlformats.org/officeDocument/2006/relationships/slideLayout" Target="../slideLayouts/slideLayout3.xml"/><Relationship Id="rId6" Type="http://schemas.microsoft.com/office/2007/relationships/diagramDrawing" Target="../diagrams/drawing23.xml"/><Relationship Id="rId11" Type="http://schemas.microsoft.com/office/2007/relationships/diagramDrawing" Target="../diagrams/drawing24.xml"/><Relationship Id="rId24" Type="http://schemas.openxmlformats.org/officeDocument/2006/relationships/diagramQuickStyle" Target="../diagrams/quickStyle27.xml"/><Relationship Id="rId5" Type="http://schemas.openxmlformats.org/officeDocument/2006/relationships/diagramColors" Target="../diagrams/colors23.xml"/><Relationship Id="rId15" Type="http://schemas.openxmlformats.org/officeDocument/2006/relationships/diagramColors" Target="../diagrams/colors25.xml"/><Relationship Id="rId23" Type="http://schemas.openxmlformats.org/officeDocument/2006/relationships/diagramLayout" Target="../diagrams/layout27.xml"/><Relationship Id="rId10" Type="http://schemas.openxmlformats.org/officeDocument/2006/relationships/diagramColors" Target="../diagrams/colors24.xml"/><Relationship Id="rId19" Type="http://schemas.openxmlformats.org/officeDocument/2006/relationships/diagramQuickStyle" Target="../diagrams/quickStyle26.xml"/><Relationship Id="rId4" Type="http://schemas.openxmlformats.org/officeDocument/2006/relationships/diagramQuickStyle" Target="../diagrams/quickStyle23.xml"/><Relationship Id="rId9" Type="http://schemas.openxmlformats.org/officeDocument/2006/relationships/diagramQuickStyle" Target="../diagrams/quickStyle24.xml"/><Relationship Id="rId14" Type="http://schemas.openxmlformats.org/officeDocument/2006/relationships/diagramQuickStyle" Target="../diagrams/quickStyle25.xml"/><Relationship Id="rId22" Type="http://schemas.openxmlformats.org/officeDocument/2006/relationships/diagramData" Target="../diagrams/data2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7.xml"/><Relationship Id="rId5" Type="http://schemas.openxmlformats.org/officeDocument/2006/relationships/image" Target="../media/image23.png"/><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2" Type="http://schemas.openxmlformats.org/officeDocument/2006/relationships/hyperlink" Target="https://www.transportation.ohio.gov/programs/bim" TargetMode="Externa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hyperlink" Target="https://www.dot.state.oh.us/Divisions/Engineering/Consultant/Consultant/Future%20Programmatic_09_08_25.pdf" TargetMode="Externa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transportation.ohio.gov/working/engineering/cadd-mapping/location-design-vol-3/updates" TargetMode="Externa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eaoBeK82k88" TargetMode="Externa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4.png"/><Relationship Id="rId4" Type="http://schemas.openxmlformats.org/officeDocument/2006/relationships/notesSlide" Target="../notesSlides/notesSlide1.xml"/></Relationships>
</file>

<file path=ppt/slides/_rels/slide4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5.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2.png"/></Relationships>
</file>

<file path=ppt/slides/_rels/slide4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44.png"/></Relationships>
</file>

<file path=ppt/slides/_rels/slide4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6.png"/><Relationship Id="rId4" Type="http://schemas.openxmlformats.org/officeDocument/2006/relationships/notesSlide" Target="../notesSlides/notesSlide4.xml"/></Relationships>
</file>

<file path=ppt/slides/_rels/slide4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5.xml"/><Relationship Id="rId5" Type="http://schemas.openxmlformats.org/officeDocument/2006/relationships/image" Target="../media/image53.png"/><Relationship Id="rId4" Type="http://schemas.openxmlformats.org/officeDocument/2006/relationships/image" Target="../media/image52.png"/></Relationships>
</file>

<file path=ppt/slides/_rels/slide52.xml.rels><?xml version="1.0" encoding="UTF-8" standalone="yes"?>
<Relationships xmlns="http://schemas.openxmlformats.org/package/2006/relationships"><Relationship Id="rId8" Type="http://schemas.openxmlformats.org/officeDocument/2006/relationships/image" Target="../media/image60.jpeg"/><Relationship Id="rId3" Type="http://schemas.openxmlformats.org/officeDocument/2006/relationships/image" Target="../media/image55.jpeg"/><Relationship Id="rId7" Type="http://schemas.openxmlformats.org/officeDocument/2006/relationships/image" Target="../media/image59.jpeg"/><Relationship Id="rId2"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image" Target="../media/image58.jpeg"/><Relationship Id="rId5" Type="http://schemas.openxmlformats.org/officeDocument/2006/relationships/image" Target="../media/image57.jpeg"/><Relationship Id="rId4" Type="http://schemas.openxmlformats.org/officeDocument/2006/relationships/image" Target="../media/image56.jpe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image" Target="../media/image62.jpeg"/><Relationship Id="rId7" Type="http://schemas.openxmlformats.org/officeDocument/2006/relationships/image" Target="../media/image66.jpeg"/><Relationship Id="rId2" Type="http://schemas.openxmlformats.org/officeDocument/2006/relationships/image" Target="../media/image61.jpeg"/><Relationship Id="rId1" Type="http://schemas.openxmlformats.org/officeDocument/2006/relationships/slideLayout" Target="../slideLayouts/slideLayout2.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jpeg"/><Relationship Id="rId9" Type="http://schemas.openxmlformats.org/officeDocument/2006/relationships/image" Target="../media/image68.jpe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hyperlink" Target="https://dam.assets.ohio.gov/image/upload/transportation.ohio.gov/cadd-mapping/ld4/archive/2025-07-LD4.pdf#page=37" TargetMode="External"/><Relationship Id="rId1" Type="http://schemas.openxmlformats.org/officeDocument/2006/relationships/slideLayout" Target="../slideLayouts/slideLayout5.xml"/><Relationship Id="rId4" Type="http://schemas.openxmlformats.org/officeDocument/2006/relationships/image" Target="../media/image70.jpeg"/></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5.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59.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5.xml"/><Relationship Id="rId4" Type="http://schemas.openxmlformats.org/officeDocument/2006/relationships/image" Target="../media/image74.png"/></Relationships>
</file>

<file path=ppt/slides/_rels/slide61.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8" Type="http://schemas.openxmlformats.org/officeDocument/2006/relationships/diagramLayout" Target="../diagrams/layout30.xml"/><Relationship Id="rId3" Type="http://schemas.openxmlformats.org/officeDocument/2006/relationships/diagramLayout" Target="../diagrams/layout29.xml"/><Relationship Id="rId7" Type="http://schemas.openxmlformats.org/officeDocument/2006/relationships/diagramData" Target="../diagrams/data30.xml"/><Relationship Id="rId2" Type="http://schemas.openxmlformats.org/officeDocument/2006/relationships/diagramData" Target="../diagrams/data29.xml"/><Relationship Id="rId1" Type="http://schemas.openxmlformats.org/officeDocument/2006/relationships/slideLayout" Target="../slideLayouts/slideLayout5.xml"/><Relationship Id="rId6" Type="http://schemas.microsoft.com/office/2007/relationships/diagramDrawing" Target="../diagrams/drawing29.xml"/><Relationship Id="rId11" Type="http://schemas.microsoft.com/office/2007/relationships/diagramDrawing" Target="../diagrams/drawing30.xml"/><Relationship Id="rId5" Type="http://schemas.openxmlformats.org/officeDocument/2006/relationships/diagramColors" Target="../diagrams/colors29.xml"/><Relationship Id="rId10" Type="http://schemas.openxmlformats.org/officeDocument/2006/relationships/diagramColors" Target="../diagrams/colors30.xml"/><Relationship Id="rId4" Type="http://schemas.openxmlformats.org/officeDocument/2006/relationships/diagramQuickStyle" Target="../diagrams/quickStyle29.xml"/><Relationship Id="rId9" Type="http://schemas.openxmlformats.org/officeDocument/2006/relationships/diagramQuickStyle" Target="../diagrams/quickStyle30.xml"/></Relationships>
</file>

<file path=ppt/slides/_rels/slide63.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77.png"/><Relationship Id="rId7" Type="http://schemas.openxmlformats.org/officeDocument/2006/relationships/image" Target="../media/image80.png"/><Relationship Id="rId2" Type="http://schemas.openxmlformats.org/officeDocument/2006/relationships/image" Target="../media/image76.png"/><Relationship Id="rId1" Type="http://schemas.openxmlformats.org/officeDocument/2006/relationships/slideLayout" Target="../slideLayouts/slideLayout5.xml"/><Relationship Id="rId6" Type="http://schemas.microsoft.com/office/2007/relationships/hdphoto" Target="../media/hdphoto1.wdp"/><Relationship Id="rId5" Type="http://schemas.openxmlformats.org/officeDocument/2006/relationships/image" Target="../media/image79.jpeg"/><Relationship Id="rId4" Type="http://schemas.openxmlformats.org/officeDocument/2006/relationships/image" Target="../media/image78.png"/><Relationship Id="rId9" Type="http://schemas.openxmlformats.org/officeDocument/2006/relationships/image" Target="../media/image82.png"/></Relationships>
</file>

<file path=ppt/slides/_rels/slide6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hyperlink" Target="https://www.transportation.ohio.gov/working/engineering/cadd-mapping/location-design-vol-4" TargetMode="Externa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8.jpeg"/><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5.xml"/></Relationships>
</file>

<file path=ppt/slides/_rels/slide76.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5.xml"/><Relationship Id="rId5" Type="http://schemas.openxmlformats.org/officeDocument/2006/relationships/image" Target="../media/image103.png"/><Relationship Id="rId4" Type="http://schemas.openxmlformats.org/officeDocument/2006/relationships/image" Target="../media/image102.png"/></Relationships>
</file>

<file path=ppt/slides/_rels/slide7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5.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6.xml.rels><?xml version="1.0" encoding="UTF-8" standalone="yes"?>
<Relationships xmlns="http://schemas.openxmlformats.org/package/2006/relationships"><Relationship Id="rId2" Type="http://schemas.openxmlformats.org/officeDocument/2006/relationships/image" Target="../media/image107.jpg"/><Relationship Id="rId1" Type="http://schemas.openxmlformats.org/officeDocument/2006/relationships/slideLayout" Target="../slideLayouts/slideLayout5.xml"/></Relationships>
</file>

<file path=ppt/slides/_rels/slide97.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5.xml"/></Relationships>
</file>

<file path=ppt/slides/_rels/slide98.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5.xml"/></Relationships>
</file>

<file path=ppt/slides/_rels/slide99.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5.xml"/></Relationships>
</file>

<file path=ppt/slides/_rels/slide100.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5.xml"/></Relationships>
</file>

<file path=ppt/slides/_rels/slide101.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5.xml"/></Relationships>
</file>

<file path=ppt/slides/_rels/slide102.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5.xml"/></Relationships>
</file>

<file path=ppt/slides/_rels/slide103.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5.xml"/></Relationships>
</file>

<file path=ppt/slides/_rels/slide104.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5.xml"/></Relationships>
</file>

<file path=ppt/slides/_rels/slide105.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5.xml"/></Relationships>
</file>

<file path=ppt/slides/_rels/slide106.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5.xml"/></Relationships>
</file>

<file path=ppt/slides/_rels/slide107.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5.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9.xml.rels><?xml version="1.0" encoding="UTF-8" standalone="yes"?>
<Relationships xmlns="http://schemas.openxmlformats.org/package/2006/relationships"><Relationship Id="rId2" Type="http://schemas.openxmlformats.org/officeDocument/2006/relationships/hyperlink" Target="https://bentleysystems.service-now.com/community?id=kb_article_view&amp;sys_kb_id=9f8c1dfa9795ee90afb952800153afda" TargetMode="External"/><Relationship Id="rId1" Type="http://schemas.openxmlformats.org/officeDocument/2006/relationships/slideLayout" Target="../slideLayouts/slideLayout5.xml"/></Relationships>
</file>

<file path=ppt/slides/_rels/slide110.xml.rels><?xml version="1.0" encoding="UTF-8" standalone="yes"?>
<Relationships xmlns="http://schemas.openxmlformats.org/package/2006/relationships"><Relationship Id="rId3" Type="http://schemas.openxmlformats.org/officeDocument/2006/relationships/hyperlink" Target="https://bentleyopencivil.ideas.aha.io/ideas/BCI-I-1382" TargetMode="External"/><Relationship Id="rId7" Type="http://schemas.openxmlformats.org/officeDocument/2006/relationships/hyperlink" Target="https://bentleyopencivil.ideas.aha.io/ideas/BCI-I-679" TargetMode="External"/><Relationship Id="rId2" Type="http://schemas.openxmlformats.org/officeDocument/2006/relationships/hyperlink" Target="https://bentleyopencivil.ideas.aha.io/ideas/BCI-I-979" TargetMode="External"/><Relationship Id="rId1" Type="http://schemas.openxmlformats.org/officeDocument/2006/relationships/slideLayout" Target="../slideLayouts/slideLayout5.xml"/><Relationship Id="rId6" Type="http://schemas.openxmlformats.org/officeDocument/2006/relationships/hyperlink" Target="https://bentleyopencivil.ideas.aha.io/ideas/BCI-I-770" TargetMode="External"/><Relationship Id="rId5" Type="http://schemas.openxmlformats.org/officeDocument/2006/relationships/hyperlink" Target="https://bentleyopencivil.ideas.aha.io/ideas/BCI-I-120" TargetMode="External"/><Relationship Id="rId4" Type="http://schemas.openxmlformats.org/officeDocument/2006/relationships/hyperlink" Target="https://bentleyopencivil.ideas.aha.io/ideas/BCI-I-287" TargetMode="External"/></Relationships>
</file>

<file path=ppt/slides/_rels/slide111.xml.rels><?xml version="1.0" encoding="UTF-8" standalone="yes"?>
<Relationships xmlns="http://schemas.openxmlformats.org/package/2006/relationships"><Relationship Id="rId2" Type="http://schemas.openxmlformats.org/officeDocument/2006/relationships/image" Target="../media/image121.emf"/><Relationship Id="rId1" Type="http://schemas.openxmlformats.org/officeDocument/2006/relationships/slideLayout" Target="../slideLayouts/slideLayout5.xml"/></Relationships>
</file>

<file path=ppt/slides/_rels/slide112.xml.rels><?xml version="1.0" encoding="UTF-8" standalone="yes"?>
<Relationships xmlns="http://schemas.openxmlformats.org/package/2006/relationships"><Relationship Id="rId3" Type="http://schemas.openxmlformats.org/officeDocument/2006/relationships/image" Target="../media/image123.png"/><Relationship Id="rId7" Type="http://schemas.openxmlformats.org/officeDocument/2006/relationships/image" Target="../media/image127.svg"/><Relationship Id="rId2" Type="http://schemas.openxmlformats.org/officeDocument/2006/relationships/image" Target="../media/image122.png"/><Relationship Id="rId1" Type="http://schemas.openxmlformats.org/officeDocument/2006/relationships/slideLayout" Target="../slideLayouts/slideLayout5.xml"/><Relationship Id="rId6" Type="http://schemas.openxmlformats.org/officeDocument/2006/relationships/image" Target="../media/image126.png"/><Relationship Id="rId5" Type="http://schemas.openxmlformats.org/officeDocument/2006/relationships/image" Target="../media/image125.svg"/><Relationship Id="rId4" Type="http://schemas.openxmlformats.org/officeDocument/2006/relationships/image" Target="../media/image124.png"/></Relationships>
</file>

<file path=ppt/slides/_rels/slide113.xml.rels><?xml version="1.0" encoding="UTF-8" standalone="yes"?>
<Relationships xmlns="http://schemas.openxmlformats.org/package/2006/relationships"><Relationship Id="rId2" Type="http://schemas.openxmlformats.org/officeDocument/2006/relationships/hyperlink" Target="https://bentleysystems.service-now.com/community?id=kb_article_view&amp;sysparm_article=KB0024526" TargetMode="External"/><Relationship Id="rId1" Type="http://schemas.openxmlformats.org/officeDocument/2006/relationships/slideLayout" Target="../slideLayouts/slideLayout5.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5.xml.rels><?xml version="1.0" encoding="UTF-8" standalone="yes"?>
<Relationships xmlns="http://schemas.openxmlformats.org/package/2006/relationships"><Relationship Id="rId8" Type="http://schemas.openxmlformats.org/officeDocument/2006/relationships/image" Target="../media/image60.jpeg"/><Relationship Id="rId3" Type="http://schemas.openxmlformats.org/officeDocument/2006/relationships/image" Target="../media/image55.jpeg"/><Relationship Id="rId7" Type="http://schemas.openxmlformats.org/officeDocument/2006/relationships/image" Target="../media/image59.jpeg"/><Relationship Id="rId2"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image" Target="../media/image58.jpeg"/><Relationship Id="rId5" Type="http://schemas.openxmlformats.org/officeDocument/2006/relationships/image" Target="../media/image57.jpeg"/><Relationship Id="rId4" Type="http://schemas.openxmlformats.org/officeDocument/2006/relationships/image" Target="../media/image56.jpeg"/></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7.xml.rels><?xml version="1.0" encoding="UTF-8" standalone="yes"?>
<Relationships xmlns="http://schemas.openxmlformats.org/package/2006/relationships"><Relationship Id="rId2" Type="http://schemas.openxmlformats.org/officeDocument/2006/relationships/hyperlink" Target="https://www.transportation.ohio.gov/programs/bim/plan/bim-status-report" TargetMode="External"/><Relationship Id="rId1" Type="http://schemas.openxmlformats.org/officeDocument/2006/relationships/slideLayout" Target="../slideLayouts/slideLayout5.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1.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5.xml"/></Relationships>
</file>

<file path=ppt/slides/_rels/slide122.xml.rels><?xml version="1.0" encoding="UTF-8" standalone="yes"?>
<Relationships xmlns="http://schemas.openxmlformats.org/package/2006/relationships"><Relationship Id="rId2" Type="http://schemas.openxmlformats.org/officeDocument/2006/relationships/image" Target="../media/image129.emf"/><Relationship Id="rId1" Type="http://schemas.openxmlformats.org/officeDocument/2006/relationships/slideLayout" Target="../slideLayouts/slideLayout5.xml"/></Relationships>
</file>

<file path=ppt/slides/_rels/slide123.xml.rels><?xml version="1.0" encoding="UTF-8" standalone="yes"?>
<Relationships xmlns="http://schemas.openxmlformats.org/package/2006/relationships"><Relationship Id="rId2" Type="http://schemas.openxmlformats.org/officeDocument/2006/relationships/image" Target="../media/image130.emf"/><Relationship Id="rId1" Type="http://schemas.openxmlformats.org/officeDocument/2006/relationships/slideLayout" Target="../slideLayouts/slideLayout5.xml"/></Relationships>
</file>

<file path=ppt/slides/_rels/slide124.xml.rels><?xml version="1.0" encoding="UTF-8" standalone="yes"?>
<Relationships xmlns="http://schemas.openxmlformats.org/package/2006/relationships"><Relationship Id="rId2" Type="http://schemas.openxmlformats.org/officeDocument/2006/relationships/image" Target="../media/image131.emf"/><Relationship Id="rId1" Type="http://schemas.openxmlformats.org/officeDocument/2006/relationships/slideLayout" Target="../slideLayouts/slideLayout5.xml"/></Relationships>
</file>

<file path=ppt/slides/_rels/slide125.xml.rels><?xml version="1.0" encoding="UTF-8" standalone="yes"?>
<Relationships xmlns="http://schemas.openxmlformats.org/package/2006/relationships"><Relationship Id="rId2" Type="http://schemas.openxmlformats.org/officeDocument/2006/relationships/image" Target="../media/image132.emf"/><Relationship Id="rId1" Type="http://schemas.openxmlformats.org/officeDocument/2006/relationships/slideLayout" Target="../slideLayouts/slideLayout5.xml"/></Relationships>
</file>

<file path=ppt/slides/_rels/slide126.xml.rels><?xml version="1.0" encoding="UTF-8" standalone="yes"?>
<Relationships xmlns="http://schemas.openxmlformats.org/package/2006/relationships"><Relationship Id="rId2" Type="http://schemas.openxmlformats.org/officeDocument/2006/relationships/image" Target="../media/image133.emf"/><Relationship Id="rId1" Type="http://schemas.openxmlformats.org/officeDocument/2006/relationships/slideLayout" Target="../slideLayouts/slideLayout5.xml"/></Relationships>
</file>

<file path=ppt/slides/_rels/slide127.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5.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9.xml.rels><?xml version="1.0" encoding="UTF-8" standalone="yes"?>
<Relationships xmlns="http://schemas.openxmlformats.org/package/2006/relationships"><Relationship Id="rId2" Type="http://schemas.openxmlformats.org/officeDocument/2006/relationships/image" Target="../media/image135.emf"/><Relationship Id="rId1" Type="http://schemas.openxmlformats.org/officeDocument/2006/relationships/slideLayout" Target="../slideLayouts/slideLayout5.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4.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hyperlink" Target="https://www.heep.org/sigs" TargetMode="External"/><Relationship Id="rId1" Type="http://schemas.openxmlformats.org/officeDocument/2006/relationships/slideLayout" Target="../slideLayouts/slideLayout5.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7.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hyperlink" Target="https://www.linkedin.com/pulse/why-design-drawings-getting-worse-explained-aec-igor-goriatchev-irezf/" TargetMode="External"/><Relationship Id="rId1" Type="http://schemas.openxmlformats.org/officeDocument/2006/relationships/slideLayout" Target="../slideLayouts/slideLayout5.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6.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5.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8.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5.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0.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5.xml"/></Relationships>
</file>

<file path=ppt/slides/_rels/slide151.xml.rels><?xml version="1.0" encoding="UTF-8" standalone="yes"?>
<Relationships xmlns="http://schemas.openxmlformats.org/package/2006/relationships"><Relationship Id="rId2" Type="http://schemas.openxmlformats.org/officeDocument/2006/relationships/image" Target="../media/image141.jpeg"/><Relationship Id="rId1" Type="http://schemas.openxmlformats.org/officeDocument/2006/relationships/slideLayout" Target="../slideLayouts/slideLayout5.xml"/></Relationships>
</file>

<file path=ppt/slides/_rels/slide152.xml.rels><?xml version="1.0" encoding="UTF-8" standalone="yes"?>
<Relationships xmlns="http://schemas.openxmlformats.org/package/2006/relationships"><Relationship Id="rId2" Type="http://schemas.openxmlformats.org/officeDocument/2006/relationships/image" Target="../media/image142.jpeg"/><Relationship Id="rId1" Type="http://schemas.openxmlformats.org/officeDocument/2006/relationships/slideLayout" Target="../slideLayouts/slideLayout5.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4.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image" Target="../media/image143.jpeg"/><Relationship Id="rId1" Type="http://schemas.openxmlformats.org/officeDocument/2006/relationships/slideLayout" Target="../slideLayouts/slideLayout5.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6.xml.rels><?xml version="1.0" encoding="UTF-8" standalone="yes"?>
<Relationships xmlns="http://schemas.openxmlformats.org/package/2006/relationships"><Relationship Id="rId2" Type="http://schemas.openxmlformats.org/officeDocument/2006/relationships/image" Target="../media/image145.emf"/><Relationship Id="rId1" Type="http://schemas.openxmlformats.org/officeDocument/2006/relationships/slideLayout" Target="../slideLayouts/slideLayout5.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8.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5.xml"/></Relationships>
</file>

<file path=ppt/slides/_rels/slide159.xml.rels><?xml version="1.0" encoding="UTF-8" standalone="yes"?>
<Relationships xmlns="http://schemas.openxmlformats.org/package/2006/relationships"><Relationship Id="rId2" Type="http://schemas.openxmlformats.org/officeDocument/2006/relationships/image" Target="../media/image147.jpeg"/><Relationship Id="rId1" Type="http://schemas.openxmlformats.org/officeDocument/2006/relationships/slideLayout" Target="../slideLayouts/slideLayout5.xml"/></Relationships>
</file>

<file path=ppt/slides/_rels/slide160.xml.rels><?xml version="1.0" encoding="UTF-8" standalone="yes"?>
<Relationships xmlns="http://schemas.openxmlformats.org/package/2006/relationships"><Relationship Id="rId2" Type="http://schemas.openxmlformats.org/officeDocument/2006/relationships/image" Target="../media/image148.emf"/><Relationship Id="rId1" Type="http://schemas.openxmlformats.org/officeDocument/2006/relationships/slideLayout" Target="../slideLayouts/slideLayout5.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2.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image" Target="../media/image149.jpeg"/><Relationship Id="rId1" Type="http://schemas.openxmlformats.org/officeDocument/2006/relationships/slideLayout" Target="../slideLayouts/slideLayout5.xml"/></Relationships>
</file>

<file path=ppt/slides/_rels/slide163.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5.xml"/></Relationships>
</file>

<file path=ppt/slides/_rels/slide164.xml.rels><?xml version="1.0" encoding="UTF-8" standalone="yes"?>
<Relationships xmlns="http://schemas.openxmlformats.org/package/2006/relationships"><Relationship Id="rId2" Type="http://schemas.openxmlformats.org/officeDocument/2006/relationships/image" Target="../media/image152.jpeg"/><Relationship Id="rId1" Type="http://schemas.openxmlformats.org/officeDocument/2006/relationships/slideLayout" Target="../slideLayouts/slideLayout5.xml"/></Relationships>
</file>

<file path=ppt/slides/_rels/slide165.xml.rels><?xml version="1.0" encoding="UTF-8" standalone="yes"?>
<Relationships xmlns="http://schemas.openxmlformats.org/package/2006/relationships"><Relationship Id="rId2" Type="http://schemas.openxmlformats.org/officeDocument/2006/relationships/image" Target="../media/image153.jpeg"/><Relationship Id="rId1" Type="http://schemas.openxmlformats.org/officeDocument/2006/relationships/slideLayout" Target="../slideLayouts/slideLayout5.xml"/></Relationships>
</file>

<file path=ppt/slides/_rels/slide166.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image" Target="../media/image154.jpeg"/><Relationship Id="rId1" Type="http://schemas.openxmlformats.org/officeDocument/2006/relationships/slideLayout" Target="../slideLayouts/slideLayout5.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2BC6F-7BDD-D485-2FB0-B99990C3A6D9}"/>
              </a:ext>
            </a:extLst>
          </p:cNvPr>
          <p:cNvSpPr>
            <a:spLocks noGrp="1"/>
          </p:cNvSpPr>
          <p:nvPr>
            <p:ph type="title"/>
          </p:nvPr>
        </p:nvSpPr>
        <p:spPr/>
        <p:txBody>
          <a:bodyPr/>
          <a:lstStyle/>
          <a:p>
            <a:r>
              <a:rPr lang="en-US" dirty="0"/>
              <a:t>Ohio DOT CADD Users Group – Aug. 27</a:t>
            </a:r>
            <a:r>
              <a:rPr lang="en-US" baseline="30000" dirty="0"/>
              <a:t>th</a:t>
            </a:r>
            <a:r>
              <a:rPr lang="en-US" dirty="0"/>
              <a:t>, 2025</a:t>
            </a:r>
          </a:p>
        </p:txBody>
      </p:sp>
      <p:sp>
        <p:nvSpPr>
          <p:cNvPr id="3" name="Content Placeholder 2">
            <a:extLst>
              <a:ext uri="{FF2B5EF4-FFF2-40B4-BE49-F238E27FC236}">
                <a16:creationId xmlns:a16="http://schemas.microsoft.com/office/drawing/2014/main" id="{FEC6617F-8590-22CB-52A1-8EE5DC6538D1}"/>
              </a:ext>
            </a:extLst>
          </p:cNvPr>
          <p:cNvSpPr>
            <a:spLocks noGrp="1"/>
          </p:cNvSpPr>
          <p:nvPr>
            <p:ph sz="quarter" idx="11"/>
          </p:nvPr>
        </p:nvSpPr>
        <p:spPr/>
        <p:txBody>
          <a:bodyPr/>
          <a:lstStyle/>
          <a:p>
            <a:r>
              <a:rPr lang="en-US" dirty="0"/>
              <a:t>Office of CADD &amp; Mapping Services</a:t>
            </a:r>
          </a:p>
        </p:txBody>
      </p:sp>
    </p:spTree>
    <p:extLst>
      <p:ext uri="{BB962C8B-B14F-4D97-AF65-F5344CB8AC3E}">
        <p14:creationId xmlns:p14="http://schemas.microsoft.com/office/powerpoint/2010/main" val="3414627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634A7-9173-E179-CD03-FCFE9548307E}"/>
              </a:ext>
            </a:extLst>
          </p:cNvPr>
          <p:cNvSpPr>
            <a:spLocks noGrp="1"/>
          </p:cNvSpPr>
          <p:nvPr>
            <p:ph type="title"/>
          </p:nvPr>
        </p:nvSpPr>
        <p:spPr>
          <a:solidFill>
            <a:schemeClr val="accent1"/>
          </a:solidFill>
          <a:ln>
            <a:solidFill>
              <a:schemeClr val="accent1"/>
            </a:solidFill>
          </a:ln>
        </p:spPr>
        <p:txBody>
          <a:bodyPr/>
          <a:lstStyle/>
          <a:p>
            <a:r>
              <a:rPr lang="en-US" dirty="0"/>
              <a:t>House Keeping Items</a:t>
            </a:r>
          </a:p>
        </p:txBody>
      </p:sp>
      <p:sp>
        <p:nvSpPr>
          <p:cNvPr id="3" name="Content Placeholder 2">
            <a:extLst>
              <a:ext uri="{FF2B5EF4-FFF2-40B4-BE49-F238E27FC236}">
                <a16:creationId xmlns:a16="http://schemas.microsoft.com/office/drawing/2014/main" id="{E99FFC30-76DD-A0D3-FA74-0008F6C575CD}"/>
              </a:ext>
            </a:extLst>
          </p:cNvPr>
          <p:cNvSpPr>
            <a:spLocks noGrp="1"/>
          </p:cNvSpPr>
          <p:nvPr>
            <p:ph idx="1"/>
          </p:nvPr>
        </p:nvSpPr>
        <p:spPr>
          <a:xfrm>
            <a:off x="838200" y="1073988"/>
            <a:ext cx="10515600" cy="4906964"/>
          </a:xfrm>
        </p:spPr>
        <p:txBody>
          <a:bodyPr/>
          <a:lstStyle/>
          <a:p>
            <a:r>
              <a:rPr lang="en-US" sz="3600" dirty="0"/>
              <a:t>CPDs only available to in-person attendees </a:t>
            </a:r>
          </a:p>
          <a:p>
            <a:pPr lvl="1"/>
            <a:r>
              <a:rPr lang="en-US" sz="2400" dirty="0"/>
              <a:t>Make sure you signed in at the table right outside the auditorium (getting a badge to get into the building does not sign you into this event)</a:t>
            </a:r>
          </a:p>
          <a:p>
            <a:pPr lvl="1"/>
            <a:r>
              <a:rPr lang="en-US" sz="2400" dirty="0"/>
              <a:t>CPDs email out by end of the week</a:t>
            </a:r>
          </a:p>
          <a:p>
            <a:r>
              <a:rPr lang="en-US" sz="3600" dirty="0"/>
              <a:t>Online attendees should be using teams for video/audio.</a:t>
            </a:r>
          </a:p>
          <a:p>
            <a:pPr lvl="1"/>
            <a:r>
              <a:rPr lang="en-US" sz="2400" dirty="0"/>
              <a:t>Please mute yourself</a:t>
            </a:r>
          </a:p>
          <a:p>
            <a:pPr lvl="1"/>
            <a:r>
              <a:rPr lang="en-US" sz="2400" dirty="0"/>
              <a:t>Please use the chat to ask questions</a:t>
            </a:r>
          </a:p>
          <a:p>
            <a:r>
              <a:rPr lang="en-US" sz="3600" dirty="0"/>
              <a:t>Recording will be posted by end of the week on wiki</a:t>
            </a:r>
          </a:p>
          <a:p>
            <a:pPr marL="0" indent="0">
              <a:buNone/>
            </a:pPr>
            <a:r>
              <a:rPr lang="en-US" sz="1600" dirty="0"/>
              <a:t>        </a:t>
            </a:r>
            <a:r>
              <a:rPr lang="en-US" sz="1600" dirty="0">
                <a:hlinkClick r:id="rId2"/>
              </a:rPr>
              <a:t>https://bentleysystems.service-now.com/community?id=kb_article_view&amp;sysparm_article=KB0046180</a:t>
            </a:r>
            <a:r>
              <a:rPr lang="en-US" sz="1600" dirty="0"/>
              <a:t> </a:t>
            </a:r>
            <a:endParaRPr lang="en-US" sz="3600" dirty="0"/>
          </a:p>
        </p:txBody>
      </p:sp>
    </p:spTree>
    <p:extLst>
      <p:ext uri="{BB962C8B-B14F-4D97-AF65-F5344CB8AC3E}">
        <p14:creationId xmlns:p14="http://schemas.microsoft.com/office/powerpoint/2010/main" val="2644274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1B7A2-34C5-0228-A13E-DAC32EE1B632}"/>
              </a:ext>
            </a:extLst>
          </p:cNvPr>
          <p:cNvSpPr>
            <a:spLocks noGrp="1"/>
          </p:cNvSpPr>
          <p:nvPr>
            <p:ph type="title"/>
          </p:nvPr>
        </p:nvSpPr>
        <p:spPr>
          <a:solidFill>
            <a:schemeClr val="accent6"/>
          </a:solidFill>
        </p:spPr>
        <p:txBody>
          <a:bodyPr/>
          <a:lstStyle/>
          <a:p>
            <a:r>
              <a:rPr lang="en-US" dirty="0"/>
              <a:t>Welcome and Updates</a:t>
            </a:r>
          </a:p>
        </p:txBody>
      </p:sp>
      <p:sp>
        <p:nvSpPr>
          <p:cNvPr id="3" name="TextBox 2">
            <a:extLst>
              <a:ext uri="{FF2B5EF4-FFF2-40B4-BE49-F238E27FC236}">
                <a16:creationId xmlns:a16="http://schemas.microsoft.com/office/drawing/2014/main" id="{D36BFFE2-F8D6-1D49-D2CC-793C43280403}"/>
              </a:ext>
            </a:extLst>
          </p:cNvPr>
          <p:cNvSpPr txBox="1"/>
          <p:nvPr/>
        </p:nvSpPr>
        <p:spPr>
          <a:xfrm>
            <a:off x="609600" y="3810000"/>
            <a:ext cx="10972800" cy="461665"/>
          </a:xfrm>
          <a:prstGeom prst="rect">
            <a:avLst/>
          </a:prstGeom>
          <a:noFill/>
        </p:spPr>
        <p:txBody>
          <a:bodyPr wrap="square">
            <a:spAutoFit/>
          </a:bodyPr>
          <a:lstStyle/>
          <a:p>
            <a:pPr marR="0" lvl="0" algn="ctr" defTabSz="914400" rtl="0" eaLnBrk="1" fontAlgn="base" latinLnBrk="0" hangingPunct="1">
              <a:lnSpc>
                <a:spcPct val="100000"/>
              </a:lnSpc>
              <a:spcBef>
                <a:spcPct val="20000"/>
              </a:spcBef>
              <a:spcAft>
                <a:spcPct val="0"/>
              </a:spcAft>
              <a:buClrTx/>
              <a:buSzTx/>
              <a:tabLst/>
              <a:defRPr/>
            </a:pPr>
            <a:r>
              <a:rPr lang="en-US" sz="2400" kern="0" dirty="0">
                <a:solidFill>
                  <a:srgbClr val="000000"/>
                </a:solidFill>
                <a:latin typeface="Source Sans 3"/>
              </a:rPr>
              <a:t>John Drsek PE, </a:t>
            </a:r>
            <a:r>
              <a:rPr kumimoji="0" lang="en-US" sz="2400" b="0" i="0" u="none" strike="noStrike" kern="0" cap="none" spc="0" normalizeH="0" baseline="0" noProof="0" dirty="0">
                <a:ln>
                  <a:noFill/>
                </a:ln>
                <a:solidFill>
                  <a:srgbClr val="000000"/>
                </a:solidFill>
                <a:effectLst/>
                <a:uLnTx/>
                <a:uFillTx/>
                <a:latin typeface="Source Sans 3"/>
                <a:ea typeface="+mn-ea"/>
                <a:cs typeface="+mn-cs"/>
              </a:rPr>
              <a:t>ODOT CADD &amp; Mapping Services</a:t>
            </a:r>
          </a:p>
        </p:txBody>
      </p:sp>
    </p:spTree>
    <p:extLst>
      <p:ext uri="{BB962C8B-B14F-4D97-AF65-F5344CB8AC3E}">
        <p14:creationId xmlns:p14="http://schemas.microsoft.com/office/powerpoint/2010/main" val="812030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B500BF-BF64-9CB7-F1DF-EAC9C2CCF6D6}"/>
              </a:ext>
            </a:extLst>
          </p:cNvPr>
          <p:cNvSpPr>
            <a:spLocks noGrp="1"/>
          </p:cNvSpPr>
          <p:nvPr>
            <p:ph type="title"/>
          </p:nvPr>
        </p:nvSpPr>
        <p:spPr/>
        <p:txBody>
          <a:bodyPr/>
          <a:lstStyle/>
          <a:p>
            <a:r>
              <a:rPr lang="en-US" dirty="0"/>
              <a:t>Agenda</a:t>
            </a:r>
          </a:p>
        </p:txBody>
      </p:sp>
      <p:pic>
        <p:nvPicPr>
          <p:cNvPr id="7" name="Picture 6">
            <a:extLst>
              <a:ext uri="{FF2B5EF4-FFF2-40B4-BE49-F238E27FC236}">
                <a16:creationId xmlns:a16="http://schemas.microsoft.com/office/drawing/2014/main" id="{76AB8250-2515-63D1-C2BE-AB223BC95391}"/>
              </a:ext>
            </a:extLst>
          </p:cNvPr>
          <p:cNvPicPr>
            <a:picLocks noChangeAspect="1"/>
          </p:cNvPicPr>
          <p:nvPr/>
        </p:nvPicPr>
        <p:blipFill>
          <a:blip r:embed="rId2"/>
          <a:stretch>
            <a:fillRect/>
          </a:stretch>
        </p:blipFill>
        <p:spPr>
          <a:xfrm>
            <a:off x="2324479" y="559220"/>
            <a:ext cx="8286371" cy="5584859"/>
          </a:xfrm>
          <a:prstGeom prst="rect">
            <a:avLst/>
          </a:prstGeom>
        </p:spPr>
      </p:pic>
    </p:spTree>
    <p:extLst>
      <p:ext uri="{BB962C8B-B14F-4D97-AF65-F5344CB8AC3E}">
        <p14:creationId xmlns:p14="http://schemas.microsoft.com/office/powerpoint/2010/main" val="564053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732A81-6024-9568-7320-DA7564E38A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049ECB-D9E4-BA49-7CC1-07A9AF7E34FB}"/>
              </a:ext>
            </a:extLst>
          </p:cNvPr>
          <p:cNvSpPr>
            <a:spLocks noGrp="1"/>
          </p:cNvSpPr>
          <p:nvPr>
            <p:ph type="title"/>
          </p:nvPr>
        </p:nvSpPr>
        <p:spPr>
          <a:solidFill>
            <a:schemeClr val="accent6"/>
          </a:solidFill>
        </p:spPr>
        <p:txBody>
          <a:bodyPr/>
          <a:lstStyle/>
          <a:p>
            <a:r>
              <a:rPr lang="en-US" dirty="0"/>
              <a:t>BIM Projects-Update</a:t>
            </a:r>
          </a:p>
        </p:txBody>
      </p:sp>
      <p:sp>
        <p:nvSpPr>
          <p:cNvPr id="3" name="TextBox 2">
            <a:extLst>
              <a:ext uri="{FF2B5EF4-FFF2-40B4-BE49-F238E27FC236}">
                <a16:creationId xmlns:a16="http://schemas.microsoft.com/office/drawing/2014/main" id="{8BC1B14C-18D5-B002-4499-EC2A6B293C92}"/>
              </a:ext>
            </a:extLst>
          </p:cNvPr>
          <p:cNvSpPr txBox="1"/>
          <p:nvPr/>
        </p:nvSpPr>
        <p:spPr>
          <a:xfrm>
            <a:off x="609600" y="3810000"/>
            <a:ext cx="10972800" cy="461665"/>
          </a:xfrm>
          <a:prstGeom prst="rect">
            <a:avLst/>
          </a:prstGeom>
          <a:noFill/>
        </p:spPr>
        <p:txBody>
          <a:bodyPr wrap="square">
            <a:spAutoFit/>
          </a:bodyPr>
          <a:lstStyle/>
          <a:p>
            <a:pPr marR="0" lvl="0" algn="ctr" defTabSz="914400" rtl="0" eaLnBrk="1" fontAlgn="base" latinLnBrk="0" hangingPunct="1">
              <a:lnSpc>
                <a:spcPct val="100000"/>
              </a:lnSpc>
              <a:spcBef>
                <a:spcPct val="20000"/>
              </a:spcBef>
              <a:spcAft>
                <a:spcPct val="0"/>
              </a:spcAft>
              <a:buClrTx/>
              <a:buSzTx/>
              <a:tabLst/>
              <a:defRPr/>
            </a:pPr>
            <a:r>
              <a:rPr lang="en-US" sz="2400" kern="0" dirty="0">
                <a:solidFill>
                  <a:srgbClr val="000000"/>
                </a:solidFill>
                <a:latin typeface="Source Sans 3"/>
              </a:rPr>
              <a:t>John Drsek PE, </a:t>
            </a:r>
            <a:r>
              <a:rPr kumimoji="0" lang="en-US" sz="2400" b="0" i="0" u="none" strike="noStrike" kern="0" cap="none" spc="0" normalizeH="0" baseline="0" noProof="0" dirty="0">
                <a:ln>
                  <a:noFill/>
                </a:ln>
                <a:solidFill>
                  <a:srgbClr val="000000"/>
                </a:solidFill>
                <a:effectLst/>
                <a:uLnTx/>
                <a:uFillTx/>
                <a:latin typeface="Source Sans 3"/>
                <a:ea typeface="+mn-ea"/>
                <a:cs typeface="+mn-cs"/>
              </a:rPr>
              <a:t>ODOT CADD &amp; Mapping Services</a:t>
            </a:r>
          </a:p>
        </p:txBody>
      </p:sp>
    </p:spTree>
    <p:extLst>
      <p:ext uri="{BB962C8B-B14F-4D97-AF65-F5344CB8AC3E}">
        <p14:creationId xmlns:p14="http://schemas.microsoft.com/office/powerpoint/2010/main" val="2172118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6A02E-8A77-D917-F2AB-D5D9A4B9B83B}"/>
              </a:ext>
            </a:extLst>
          </p:cNvPr>
          <p:cNvSpPr>
            <a:spLocks noGrp="1"/>
          </p:cNvSpPr>
          <p:nvPr>
            <p:ph type="title"/>
          </p:nvPr>
        </p:nvSpPr>
        <p:spPr/>
        <p:txBody>
          <a:bodyPr/>
          <a:lstStyle/>
          <a:p>
            <a:r>
              <a:rPr lang="en-US" dirty="0"/>
              <a:t>BIM Strategic Plan</a:t>
            </a:r>
          </a:p>
        </p:txBody>
      </p:sp>
      <p:sp>
        <p:nvSpPr>
          <p:cNvPr id="3" name="Content Placeholder 2">
            <a:extLst>
              <a:ext uri="{FF2B5EF4-FFF2-40B4-BE49-F238E27FC236}">
                <a16:creationId xmlns:a16="http://schemas.microsoft.com/office/drawing/2014/main" id="{902A5C82-D879-FCCC-1339-837A7E96AFFE}"/>
              </a:ext>
            </a:extLst>
          </p:cNvPr>
          <p:cNvSpPr>
            <a:spLocks noGrp="1"/>
          </p:cNvSpPr>
          <p:nvPr>
            <p:ph idx="1"/>
          </p:nvPr>
        </p:nvSpPr>
        <p:spPr>
          <a:xfrm>
            <a:off x="60385" y="1143000"/>
            <a:ext cx="11714672" cy="4906964"/>
          </a:xfrm>
        </p:spPr>
        <p:txBody>
          <a:bodyPr/>
          <a:lstStyle/>
          <a:p>
            <a:r>
              <a:rPr lang="en-US" dirty="0"/>
              <a:t>BIM Strategic plan published August 1</a:t>
            </a:r>
            <a:r>
              <a:rPr lang="en-US" baseline="30000" dirty="0"/>
              <a:t>st</a:t>
            </a:r>
            <a:r>
              <a:rPr lang="en-US" dirty="0"/>
              <a:t>, 2024</a:t>
            </a:r>
          </a:p>
          <a:p>
            <a:r>
              <a:rPr lang="en-US" dirty="0">
                <a:hlinkClick r:id="rId2"/>
              </a:rPr>
              <a:t>https://www.transportation.ohio.gov/programs/bim</a:t>
            </a:r>
            <a:r>
              <a:rPr lang="en-US" dirty="0"/>
              <a:t> </a:t>
            </a:r>
          </a:p>
          <a:p>
            <a:endParaRPr lang="en-US" dirty="0"/>
          </a:p>
        </p:txBody>
      </p:sp>
    </p:spTree>
    <p:extLst>
      <p:ext uri="{BB962C8B-B14F-4D97-AF65-F5344CB8AC3E}">
        <p14:creationId xmlns:p14="http://schemas.microsoft.com/office/powerpoint/2010/main" val="18841300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3AE2D1-1056-6A5A-B57D-49772F4A89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D5CCE3-D95A-6BD1-0056-CA70357C0FDE}"/>
              </a:ext>
            </a:extLst>
          </p:cNvPr>
          <p:cNvSpPr>
            <a:spLocks noGrp="1"/>
          </p:cNvSpPr>
          <p:nvPr>
            <p:ph type="title"/>
          </p:nvPr>
        </p:nvSpPr>
        <p:spPr>
          <a:solidFill>
            <a:schemeClr val="accent6"/>
          </a:solidFill>
        </p:spPr>
        <p:txBody>
          <a:bodyPr/>
          <a:lstStyle/>
          <a:p>
            <a:r>
              <a:rPr lang="en-US" dirty="0"/>
              <a:t>ODOT W.O.R.K.S.</a:t>
            </a:r>
          </a:p>
        </p:txBody>
      </p:sp>
      <p:sp>
        <p:nvSpPr>
          <p:cNvPr id="3" name="Content Placeholder 2">
            <a:extLst>
              <a:ext uri="{FF2B5EF4-FFF2-40B4-BE49-F238E27FC236}">
                <a16:creationId xmlns:a16="http://schemas.microsoft.com/office/drawing/2014/main" id="{4A423529-9C68-8E2D-6C80-04CEE8AEA8A7}"/>
              </a:ext>
            </a:extLst>
          </p:cNvPr>
          <p:cNvSpPr>
            <a:spLocks noGrp="1"/>
          </p:cNvSpPr>
          <p:nvPr>
            <p:ph idx="1"/>
          </p:nvPr>
        </p:nvSpPr>
        <p:spPr>
          <a:xfrm>
            <a:off x="5026520" y="1434404"/>
            <a:ext cx="6281559" cy="4615560"/>
          </a:xfrm>
        </p:spPr>
        <p:txBody>
          <a:bodyPr/>
          <a:lstStyle/>
          <a:p>
            <a:pPr marL="0" indent="0">
              <a:buNone/>
            </a:pPr>
            <a:r>
              <a:rPr lang="en-US" dirty="0"/>
              <a:t>Workflow Optimization for Real-time Knowledge Sharing</a:t>
            </a:r>
          </a:p>
          <a:p>
            <a:pPr marL="0" indent="0">
              <a:buNone/>
            </a:pPr>
            <a:endParaRPr lang="en-US" sz="3200" dirty="0"/>
          </a:p>
          <a:p>
            <a:pPr marL="0" indent="0">
              <a:buNone/>
            </a:pPr>
            <a:endParaRPr lang="en-US" sz="3200" dirty="0"/>
          </a:p>
          <a:p>
            <a:pPr marL="0" indent="0">
              <a:buNone/>
            </a:pPr>
            <a:r>
              <a:rPr lang="en-US" sz="3200" dirty="0"/>
              <a:t>Project Manager: Rachel Lewis</a:t>
            </a:r>
          </a:p>
          <a:p>
            <a:pPr marL="0" indent="0">
              <a:buNone/>
            </a:pPr>
            <a:r>
              <a:rPr lang="en-US" sz="3200" dirty="0"/>
              <a:t>Other Project Lead: Eric Kahlig</a:t>
            </a:r>
          </a:p>
        </p:txBody>
      </p:sp>
      <p:grpSp>
        <p:nvGrpSpPr>
          <p:cNvPr id="4" name="Group 3">
            <a:extLst>
              <a:ext uri="{FF2B5EF4-FFF2-40B4-BE49-F238E27FC236}">
                <a16:creationId xmlns:a16="http://schemas.microsoft.com/office/drawing/2014/main" id="{69004AA6-365F-FE83-E1FF-E23EBF1EB57A}"/>
              </a:ext>
            </a:extLst>
          </p:cNvPr>
          <p:cNvGrpSpPr/>
          <p:nvPr/>
        </p:nvGrpSpPr>
        <p:grpSpPr>
          <a:xfrm>
            <a:off x="1665812" y="2285304"/>
            <a:ext cx="2692400" cy="1943100"/>
            <a:chOff x="914400" y="850900"/>
            <a:chExt cx="2692400" cy="1943100"/>
          </a:xfrm>
        </p:grpSpPr>
        <p:sp>
          <p:nvSpPr>
            <p:cNvPr id="18" name="Oval 17">
              <a:extLst>
                <a:ext uri="{FF2B5EF4-FFF2-40B4-BE49-F238E27FC236}">
                  <a16:creationId xmlns:a16="http://schemas.microsoft.com/office/drawing/2014/main" id="{18CA35B2-9BD7-697F-A31E-A0B8BDC3AE87}"/>
                </a:ext>
              </a:extLst>
            </p:cNvPr>
            <p:cNvSpPr/>
            <p:nvPr/>
          </p:nvSpPr>
          <p:spPr>
            <a:xfrm>
              <a:off x="914400" y="1930400"/>
              <a:ext cx="863600" cy="8636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15" name="Oval 14">
              <a:extLst>
                <a:ext uri="{FF2B5EF4-FFF2-40B4-BE49-F238E27FC236}">
                  <a16:creationId xmlns:a16="http://schemas.microsoft.com/office/drawing/2014/main" id="{F6E16BA0-24FC-3DC5-926B-8ACC7EF10D89}"/>
                </a:ext>
              </a:extLst>
            </p:cNvPr>
            <p:cNvSpPr/>
            <p:nvPr/>
          </p:nvSpPr>
          <p:spPr>
            <a:xfrm>
              <a:off x="2197100" y="850900"/>
              <a:ext cx="1409700" cy="14097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grpSp>
      <p:pic>
        <p:nvPicPr>
          <p:cNvPr id="20" name="Graphic 9" descr="Single gear with solid fill">
            <a:extLst>
              <a:ext uri="{FF2B5EF4-FFF2-40B4-BE49-F238E27FC236}">
                <a16:creationId xmlns:a16="http://schemas.microsoft.com/office/drawing/2014/main" id="{673543BE-8151-FB24-23FF-B7577B02824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866895">
            <a:off x="2302082" y="2106733"/>
            <a:ext cx="2148840" cy="2148840"/>
          </a:xfrm>
          <a:prstGeom prst="rect">
            <a:avLst/>
          </a:prstGeom>
        </p:spPr>
      </p:pic>
      <p:pic>
        <p:nvPicPr>
          <p:cNvPr id="21" name="Graphic 9" descr="Single gear with solid fill">
            <a:extLst>
              <a:ext uri="{FF2B5EF4-FFF2-40B4-BE49-F238E27FC236}">
                <a16:creationId xmlns:a16="http://schemas.microsoft.com/office/drawing/2014/main" id="{89E71B6C-F187-1048-C509-72A15585053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18112" y="2717104"/>
            <a:ext cx="2148840" cy="2148840"/>
          </a:xfrm>
          <a:prstGeom prst="rect">
            <a:avLst/>
          </a:prstGeom>
        </p:spPr>
      </p:pic>
      <p:pic>
        <p:nvPicPr>
          <p:cNvPr id="26" name="Graphic 9" descr="Single gear with solid fill">
            <a:extLst>
              <a:ext uri="{FF2B5EF4-FFF2-40B4-BE49-F238E27FC236}">
                <a16:creationId xmlns:a16="http://schemas.microsoft.com/office/drawing/2014/main" id="{4B70B1B8-E1BF-45EF-AF30-B85D44DD954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735662" y="3880742"/>
            <a:ext cx="2255520" cy="2255520"/>
          </a:xfrm>
          <a:prstGeom prst="rect">
            <a:avLst/>
          </a:prstGeom>
        </p:spPr>
      </p:pic>
      <p:sp>
        <p:nvSpPr>
          <p:cNvPr id="27" name="Oval 26">
            <a:extLst>
              <a:ext uri="{FF2B5EF4-FFF2-40B4-BE49-F238E27FC236}">
                <a16:creationId xmlns:a16="http://schemas.microsoft.com/office/drawing/2014/main" id="{7992FF46-D8E5-07BB-3DBA-2DC9FF9E7D6A}"/>
              </a:ext>
            </a:extLst>
          </p:cNvPr>
          <p:cNvSpPr/>
          <p:nvPr/>
        </p:nvSpPr>
        <p:spPr>
          <a:xfrm>
            <a:off x="2396269" y="4537588"/>
            <a:ext cx="960120" cy="96012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28" name="Text Box 2">
            <a:extLst>
              <a:ext uri="{FF2B5EF4-FFF2-40B4-BE49-F238E27FC236}">
                <a16:creationId xmlns:a16="http://schemas.microsoft.com/office/drawing/2014/main" id="{8F259672-26E1-31FC-EAB8-0300321F8CC7}"/>
              </a:ext>
            </a:extLst>
          </p:cNvPr>
          <p:cNvSpPr txBox="1">
            <a:spLocks noChangeArrowheads="1"/>
          </p:cNvSpPr>
          <p:nvPr/>
        </p:nvSpPr>
        <p:spPr bwMode="auto">
          <a:xfrm>
            <a:off x="2442417" y="4876104"/>
            <a:ext cx="880110" cy="276999"/>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marL="0" marR="0"/>
            <a:r>
              <a:rPr lang="en-US" sz="1200" kern="100" dirty="0">
                <a:effectLst/>
                <a:latin typeface="Aptos" panose="020B0004020202020204" pitchFamily="34" charset="0"/>
                <a:ea typeface="Aptos" panose="020B0004020202020204" pitchFamily="34" charset="0"/>
                <a:cs typeface="Times New Roman" panose="02020603050405020304" pitchFamily="18" charset="0"/>
              </a:rPr>
              <a:t>Construct</a:t>
            </a:r>
          </a:p>
        </p:txBody>
      </p:sp>
      <p:sp>
        <p:nvSpPr>
          <p:cNvPr id="30" name="Oval 29">
            <a:extLst>
              <a:ext uri="{FF2B5EF4-FFF2-40B4-BE49-F238E27FC236}">
                <a16:creationId xmlns:a16="http://schemas.microsoft.com/office/drawing/2014/main" id="{A8C1BBE5-24BB-E4AA-95B7-69E09162C074}"/>
              </a:ext>
            </a:extLst>
          </p:cNvPr>
          <p:cNvSpPr/>
          <p:nvPr/>
        </p:nvSpPr>
        <p:spPr>
          <a:xfrm>
            <a:off x="2965022" y="2749449"/>
            <a:ext cx="822960" cy="82296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31" name="Text Box 2">
            <a:extLst>
              <a:ext uri="{FF2B5EF4-FFF2-40B4-BE49-F238E27FC236}">
                <a16:creationId xmlns:a16="http://schemas.microsoft.com/office/drawing/2014/main" id="{57D66394-9A3B-EA26-4C2A-31D0DACE568D}"/>
              </a:ext>
            </a:extLst>
          </p:cNvPr>
          <p:cNvSpPr txBox="1">
            <a:spLocks noChangeArrowheads="1"/>
          </p:cNvSpPr>
          <p:nvPr/>
        </p:nvSpPr>
        <p:spPr bwMode="auto">
          <a:xfrm>
            <a:off x="3069164" y="3011904"/>
            <a:ext cx="669289" cy="276999"/>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marL="0" marR="0"/>
            <a:r>
              <a:rPr lang="en-US" sz="1200" kern="100" dirty="0">
                <a:effectLst/>
                <a:latin typeface="Aptos" panose="020B0004020202020204" pitchFamily="34" charset="0"/>
                <a:ea typeface="Aptos" panose="020B0004020202020204" pitchFamily="34" charset="0"/>
                <a:cs typeface="Times New Roman" panose="02020603050405020304" pitchFamily="18" charset="0"/>
              </a:rPr>
              <a:t>Design</a:t>
            </a:r>
          </a:p>
        </p:txBody>
      </p:sp>
      <p:sp>
        <p:nvSpPr>
          <p:cNvPr id="32" name="Oval 31">
            <a:extLst>
              <a:ext uri="{FF2B5EF4-FFF2-40B4-BE49-F238E27FC236}">
                <a16:creationId xmlns:a16="http://schemas.microsoft.com/office/drawing/2014/main" id="{33CB13A7-62A0-22F2-E4AE-B293312EC212}"/>
              </a:ext>
            </a:extLst>
          </p:cNvPr>
          <p:cNvSpPr/>
          <p:nvPr/>
        </p:nvSpPr>
        <p:spPr>
          <a:xfrm>
            <a:off x="1778842" y="3471483"/>
            <a:ext cx="640080" cy="64008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33" name="Text Box 2">
            <a:extLst>
              <a:ext uri="{FF2B5EF4-FFF2-40B4-BE49-F238E27FC236}">
                <a16:creationId xmlns:a16="http://schemas.microsoft.com/office/drawing/2014/main" id="{90152BF4-FAE2-0A40-4F12-74B570ACA8A7}"/>
              </a:ext>
            </a:extLst>
          </p:cNvPr>
          <p:cNvSpPr txBox="1">
            <a:spLocks noChangeArrowheads="1"/>
          </p:cNvSpPr>
          <p:nvPr/>
        </p:nvSpPr>
        <p:spPr bwMode="auto">
          <a:xfrm>
            <a:off x="1879172" y="3644681"/>
            <a:ext cx="448310" cy="276999"/>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marL="0" marR="0"/>
            <a:r>
              <a:rPr lang="en-US" sz="1200" kern="100" dirty="0">
                <a:effectLst/>
                <a:latin typeface="Aptos" panose="020B0004020202020204" pitchFamily="34" charset="0"/>
                <a:ea typeface="Aptos" panose="020B0004020202020204" pitchFamily="34" charset="0"/>
                <a:cs typeface="Times New Roman" panose="02020603050405020304" pitchFamily="18" charset="0"/>
              </a:rPr>
              <a:t>BID</a:t>
            </a:r>
          </a:p>
        </p:txBody>
      </p:sp>
    </p:spTree>
    <p:extLst>
      <p:ext uri="{BB962C8B-B14F-4D97-AF65-F5344CB8AC3E}">
        <p14:creationId xmlns:p14="http://schemas.microsoft.com/office/powerpoint/2010/main" val="3358435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repeatCount="indefinite" fill="hold" nodeType="withEffect">
                                  <p:stCondLst>
                                    <p:cond delay="0"/>
                                  </p:stCondLst>
                                  <p:childTnLst>
                                    <p:animRot by="21600000">
                                      <p:cBhvr>
                                        <p:cTn id="6" dur="3430" fill="hold"/>
                                        <p:tgtEl>
                                          <p:spTgt spid="20"/>
                                        </p:tgtEl>
                                        <p:attrNameLst>
                                          <p:attrName>r</p:attrName>
                                        </p:attrNameLst>
                                      </p:cBhvr>
                                    </p:animRot>
                                  </p:childTnLst>
                                </p:cTn>
                              </p:par>
                              <p:par>
                                <p:cTn id="7" presetID="8" presetClass="emph" presetSubtype="0" repeatCount="indefinite" fill="hold" nodeType="withEffect">
                                  <p:stCondLst>
                                    <p:cond delay="0"/>
                                  </p:stCondLst>
                                  <p:childTnLst>
                                    <p:animRot by="21600000">
                                      <p:cBhvr>
                                        <p:cTn id="8" dur="3430" fill="hold"/>
                                        <p:tgtEl>
                                          <p:spTgt spid="26"/>
                                        </p:tgtEl>
                                        <p:attrNameLst>
                                          <p:attrName>r</p:attrName>
                                        </p:attrNameLst>
                                      </p:cBhvr>
                                    </p:animRot>
                                  </p:childTnLst>
                                </p:cTn>
                              </p:par>
                              <p:par>
                                <p:cTn id="9" presetID="8" presetClass="emph" presetSubtype="0" repeatCount="indefinite" fill="hold" nodeType="withEffect">
                                  <p:stCondLst>
                                    <p:cond delay="0"/>
                                  </p:stCondLst>
                                  <p:childTnLst>
                                    <p:animRot by="-21600000">
                                      <p:cBhvr>
                                        <p:cTn id="10" dur="3430" fill="hold"/>
                                        <p:tgtEl>
                                          <p:spTgt spid="2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52317-3C9E-F883-DA77-F3E1276E2259}"/>
              </a:ext>
            </a:extLst>
          </p:cNvPr>
          <p:cNvSpPr>
            <a:spLocks noGrp="1"/>
          </p:cNvSpPr>
          <p:nvPr>
            <p:ph type="title"/>
          </p:nvPr>
        </p:nvSpPr>
        <p:spPr>
          <a:solidFill>
            <a:schemeClr val="accent6"/>
          </a:solidFill>
        </p:spPr>
        <p:txBody>
          <a:bodyPr/>
          <a:lstStyle/>
          <a:p>
            <a:r>
              <a:rPr lang="en-US" dirty="0"/>
              <a:t>Project Description</a:t>
            </a:r>
          </a:p>
        </p:txBody>
      </p:sp>
      <p:graphicFrame>
        <p:nvGraphicFramePr>
          <p:cNvPr id="4" name="Diagram 3">
            <a:extLst>
              <a:ext uri="{FF2B5EF4-FFF2-40B4-BE49-F238E27FC236}">
                <a16:creationId xmlns:a16="http://schemas.microsoft.com/office/drawing/2014/main" id="{F23A1853-4265-1BA4-8533-EA0D45AFBCEC}"/>
              </a:ext>
            </a:extLst>
          </p:cNvPr>
          <p:cNvGraphicFramePr/>
          <p:nvPr/>
        </p:nvGraphicFramePr>
        <p:xfrm>
          <a:off x="1215845" y="1095554"/>
          <a:ext cx="9760310" cy="5008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08800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DEDDF-BFAD-09C6-97D1-EF206E4930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99A33E-14C3-295F-0C09-E7C2F9BCA974}"/>
              </a:ext>
            </a:extLst>
          </p:cNvPr>
          <p:cNvSpPr>
            <a:spLocks noGrp="1"/>
          </p:cNvSpPr>
          <p:nvPr>
            <p:ph type="title"/>
          </p:nvPr>
        </p:nvSpPr>
        <p:spPr>
          <a:solidFill>
            <a:schemeClr val="accent6"/>
          </a:solidFill>
        </p:spPr>
        <p:txBody>
          <a:bodyPr/>
          <a:lstStyle/>
          <a:p>
            <a:r>
              <a:rPr lang="en-US" dirty="0"/>
              <a:t>Project Team</a:t>
            </a:r>
          </a:p>
        </p:txBody>
      </p:sp>
      <p:pic>
        <p:nvPicPr>
          <p:cNvPr id="4" name="Content Placeholder 3">
            <a:extLst>
              <a:ext uri="{FF2B5EF4-FFF2-40B4-BE49-F238E27FC236}">
                <a16:creationId xmlns:a16="http://schemas.microsoft.com/office/drawing/2014/main" id="{BA363CE0-AC5A-A5B8-90FA-5CFF23A411CB}"/>
              </a:ext>
            </a:extLst>
          </p:cNvPr>
          <p:cNvPicPr>
            <a:picLocks noGrp="1" noChangeAspect="1"/>
          </p:cNvPicPr>
          <p:nvPr>
            <p:ph idx="1"/>
          </p:nvPr>
        </p:nvPicPr>
        <p:blipFill>
          <a:blip r:embed="rId2"/>
          <a:stretch>
            <a:fillRect/>
          </a:stretch>
        </p:blipFill>
        <p:spPr>
          <a:xfrm>
            <a:off x="1609851" y="1164567"/>
            <a:ext cx="8599124" cy="5054702"/>
          </a:xfrm>
          <a:prstGeom prst="rect">
            <a:avLst/>
          </a:prstGeom>
        </p:spPr>
      </p:pic>
    </p:spTree>
    <p:extLst>
      <p:ext uri="{BB962C8B-B14F-4D97-AF65-F5344CB8AC3E}">
        <p14:creationId xmlns:p14="http://schemas.microsoft.com/office/powerpoint/2010/main" val="9712423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F6BF5-F882-25E6-CF3E-464A09CB83AC}"/>
              </a:ext>
            </a:extLst>
          </p:cNvPr>
          <p:cNvSpPr>
            <a:spLocks noGrp="1"/>
          </p:cNvSpPr>
          <p:nvPr>
            <p:ph type="title"/>
          </p:nvPr>
        </p:nvSpPr>
        <p:spPr>
          <a:solidFill>
            <a:schemeClr val="accent6"/>
          </a:solidFill>
        </p:spPr>
        <p:txBody>
          <a:bodyPr/>
          <a:lstStyle/>
          <a:p>
            <a:r>
              <a:rPr lang="en-US" dirty="0"/>
              <a:t>Key initiatives</a:t>
            </a:r>
          </a:p>
        </p:txBody>
      </p:sp>
      <p:graphicFrame>
        <p:nvGraphicFramePr>
          <p:cNvPr id="4" name="Content Placeholder 3">
            <a:extLst>
              <a:ext uri="{FF2B5EF4-FFF2-40B4-BE49-F238E27FC236}">
                <a16:creationId xmlns:a16="http://schemas.microsoft.com/office/drawing/2014/main" id="{2E517204-A6E9-8E14-BB46-866DE770C6B5}"/>
              </a:ext>
            </a:extLst>
          </p:cNvPr>
          <p:cNvGraphicFramePr>
            <a:graphicFrameLocks noGrp="1"/>
          </p:cNvGraphicFramePr>
          <p:nvPr>
            <p:ph idx="1"/>
          </p:nvPr>
        </p:nvGraphicFramePr>
        <p:xfrm>
          <a:off x="838200" y="1143000"/>
          <a:ext cx="10515600" cy="490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4381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52F6F-DB88-36B4-E6AD-5ADFFFD706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09173F-08F5-A1A7-1FD5-7DA49C9C9211}"/>
              </a:ext>
            </a:extLst>
          </p:cNvPr>
          <p:cNvSpPr>
            <a:spLocks noGrp="1"/>
          </p:cNvSpPr>
          <p:nvPr>
            <p:ph type="title"/>
          </p:nvPr>
        </p:nvSpPr>
        <p:spPr>
          <a:xfrm>
            <a:off x="0" y="0"/>
            <a:ext cx="12192000" cy="725848"/>
          </a:xfrm>
          <a:solidFill>
            <a:schemeClr val="accent6"/>
          </a:solidFill>
        </p:spPr>
        <p:txBody>
          <a:bodyPr/>
          <a:lstStyle/>
          <a:p>
            <a:r>
              <a:rPr lang="en-US" dirty="0"/>
              <a:t>Project Goals</a:t>
            </a:r>
          </a:p>
        </p:txBody>
      </p:sp>
      <p:grpSp>
        <p:nvGrpSpPr>
          <p:cNvPr id="28" name="Group 27">
            <a:extLst>
              <a:ext uri="{FF2B5EF4-FFF2-40B4-BE49-F238E27FC236}">
                <a16:creationId xmlns:a16="http://schemas.microsoft.com/office/drawing/2014/main" id="{06B3C51D-6A1B-A495-84FC-601386F8DF23}"/>
              </a:ext>
            </a:extLst>
          </p:cNvPr>
          <p:cNvGrpSpPr/>
          <p:nvPr/>
        </p:nvGrpSpPr>
        <p:grpSpPr>
          <a:xfrm>
            <a:off x="-50999063" y="1264746"/>
            <a:ext cx="7869936" cy="3847127"/>
            <a:chOff x="-33955803" y="1671502"/>
            <a:chExt cx="7869936" cy="3847127"/>
          </a:xfrm>
        </p:grpSpPr>
        <p:graphicFrame>
          <p:nvGraphicFramePr>
            <p:cNvPr id="34" name="Diagram 33">
              <a:extLst>
                <a:ext uri="{FF2B5EF4-FFF2-40B4-BE49-F238E27FC236}">
                  <a16:creationId xmlns:a16="http://schemas.microsoft.com/office/drawing/2014/main" id="{D214A795-EADD-3FA6-F88E-30034297110D}"/>
                </a:ext>
              </a:extLst>
            </p:cNvPr>
            <p:cNvGraphicFramePr/>
            <p:nvPr/>
          </p:nvGraphicFramePr>
          <p:xfrm>
            <a:off x="-33955801" y="1671502"/>
            <a:ext cx="7869934" cy="3847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 name="Rectangle: Rounded Corners 35">
              <a:extLst>
                <a:ext uri="{FF2B5EF4-FFF2-40B4-BE49-F238E27FC236}">
                  <a16:creationId xmlns:a16="http://schemas.microsoft.com/office/drawing/2014/main" id="{CA530077-AA83-A5A9-09B2-518272C1603F}"/>
                </a:ext>
              </a:extLst>
            </p:cNvPr>
            <p:cNvSpPr/>
            <p:nvPr/>
          </p:nvSpPr>
          <p:spPr>
            <a:xfrm>
              <a:off x="-33955803" y="1671502"/>
              <a:ext cx="7869934" cy="3847127"/>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DCC6C290-2059-CC49-E346-1363304F2011}"/>
              </a:ext>
            </a:extLst>
          </p:cNvPr>
          <p:cNvGrpSpPr/>
          <p:nvPr/>
        </p:nvGrpSpPr>
        <p:grpSpPr>
          <a:xfrm>
            <a:off x="3111530" y="1264746"/>
            <a:ext cx="6729155" cy="4328507"/>
            <a:chOff x="3111530" y="1264746"/>
            <a:chExt cx="6729155" cy="4328507"/>
          </a:xfrm>
        </p:grpSpPr>
        <p:graphicFrame>
          <p:nvGraphicFramePr>
            <p:cNvPr id="4" name="Diagram 3">
              <a:extLst>
                <a:ext uri="{FF2B5EF4-FFF2-40B4-BE49-F238E27FC236}">
                  <a16:creationId xmlns:a16="http://schemas.microsoft.com/office/drawing/2014/main" id="{E7A8095E-2CFF-4332-69FF-438212E64A15}"/>
                </a:ext>
              </a:extLst>
            </p:cNvPr>
            <p:cNvGraphicFramePr/>
            <p:nvPr/>
          </p:nvGraphicFramePr>
          <p:xfrm>
            <a:off x="3111530" y="1264747"/>
            <a:ext cx="6729155" cy="43285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2" name="Rectangle: Rounded Corners 91">
              <a:extLst>
                <a:ext uri="{FF2B5EF4-FFF2-40B4-BE49-F238E27FC236}">
                  <a16:creationId xmlns:a16="http://schemas.microsoft.com/office/drawing/2014/main" id="{4EAC0BFF-EA48-3770-FB55-698307C84203}"/>
                </a:ext>
              </a:extLst>
            </p:cNvPr>
            <p:cNvSpPr/>
            <p:nvPr/>
          </p:nvSpPr>
          <p:spPr>
            <a:xfrm>
              <a:off x="3111530" y="1264746"/>
              <a:ext cx="6729154" cy="4328507"/>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F6C0F3E2-3145-F049-A40B-4E6B6EC9FD18}"/>
                </a:ext>
              </a:extLst>
            </p:cNvPr>
            <p:cNvCxnSpPr>
              <a:cxnSpLocks/>
            </p:cNvCxnSpPr>
            <p:nvPr/>
          </p:nvCxnSpPr>
          <p:spPr>
            <a:xfrm>
              <a:off x="3126204" y="2560162"/>
              <a:ext cx="671448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E077AA04-D513-1C13-ADBF-2A4E3C07235D}"/>
              </a:ext>
            </a:extLst>
          </p:cNvPr>
          <p:cNvGrpSpPr/>
          <p:nvPr/>
        </p:nvGrpSpPr>
        <p:grpSpPr>
          <a:xfrm>
            <a:off x="-11300006" y="1264746"/>
            <a:ext cx="7156421" cy="4627527"/>
            <a:chOff x="-7780746" y="1115236"/>
            <a:chExt cx="7156421" cy="4627527"/>
          </a:xfrm>
        </p:grpSpPr>
        <p:graphicFrame>
          <p:nvGraphicFramePr>
            <p:cNvPr id="22" name="Diagram 21">
              <a:extLst>
                <a:ext uri="{FF2B5EF4-FFF2-40B4-BE49-F238E27FC236}">
                  <a16:creationId xmlns:a16="http://schemas.microsoft.com/office/drawing/2014/main" id="{8AA9098A-5E2A-5702-FDDC-D1367EBFCFFA}"/>
                </a:ext>
              </a:extLst>
            </p:cNvPr>
            <p:cNvGraphicFramePr/>
            <p:nvPr/>
          </p:nvGraphicFramePr>
          <p:xfrm>
            <a:off x="-7780744" y="1115236"/>
            <a:ext cx="7156419" cy="462752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9" name="Rectangle: Rounded Corners 8">
              <a:extLst>
                <a:ext uri="{FF2B5EF4-FFF2-40B4-BE49-F238E27FC236}">
                  <a16:creationId xmlns:a16="http://schemas.microsoft.com/office/drawing/2014/main" id="{C3C279A4-94A8-1C91-7E97-04C833D998A9}"/>
                </a:ext>
              </a:extLst>
            </p:cNvPr>
            <p:cNvSpPr/>
            <p:nvPr/>
          </p:nvSpPr>
          <p:spPr>
            <a:xfrm>
              <a:off x="-7780746" y="1231350"/>
              <a:ext cx="7156419" cy="443678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FDB19D9B-82DE-ECC6-B3AC-48D08F53D63F}"/>
                </a:ext>
              </a:extLst>
            </p:cNvPr>
            <p:cNvCxnSpPr>
              <a:cxnSpLocks/>
            </p:cNvCxnSpPr>
            <p:nvPr/>
          </p:nvCxnSpPr>
          <p:spPr>
            <a:xfrm>
              <a:off x="-7780746" y="2918302"/>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23" name="Group 22">
            <a:extLst>
              <a:ext uri="{FF2B5EF4-FFF2-40B4-BE49-F238E27FC236}">
                <a16:creationId xmlns:a16="http://schemas.microsoft.com/office/drawing/2014/main" id="{BBF09DB0-F43B-0112-036D-D3F85DBCA4CC}"/>
              </a:ext>
            </a:extLst>
          </p:cNvPr>
          <p:cNvGrpSpPr/>
          <p:nvPr/>
        </p:nvGrpSpPr>
        <p:grpSpPr>
          <a:xfrm>
            <a:off x="-24156750" y="1380860"/>
            <a:ext cx="7193613" cy="4601483"/>
            <a:chOff x="-16257273" y="996564"/>
            <a:chExt cx="7193613" cy="4601483"/>
          </a:xfrm>
        </p:grpSpPr>
        <p:graphicFrame>
          <p:nvGraphicFramePr>
            <p:cNvPr id="26" name="Diagram 25">
              <a:extLst>
                <a:ext uri="{FF2B5EF4-FFF2-40B4-BE49-F238E27FC236}">
                  <a16:creationId xmlns:a16="http://schemas.microsoft.com/office/drawing/2014/main" id="{6412D797-56DA-2E6B-39E7-285297AC2D7B}"/>
                </a:ext>
              </a:extLst>
            </p:cNvPr>
            <p:cNvGraphicFramePr/>
            <p:nvPr/>
          </p:nvGraphicFramePr>
          <p:xfrm>
            <a:off x="-16257273" y="996565"/>
            <a:ext cx="7193613" cy="4601482"/>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0" name="Rectangle: Rounded Corners 9">
              <a:extLst>
                <a:ext uri="{FF2B5EF4-FFF2-40B4-BE49-F238E27FC236}">
                  <a16:creationId xmlns:a16="http://schemas.microsoft.com/office/drawing/2014/main" id="{4CDC2E67-2B7C-EFCF-6C10-4EFF0A41F980}"/>
                </a:ext>
              </a:extLst>
            </p:cNvPr>
            <p:cNvSpPr/>
            <p:nvPr/>
          </p:nvSpPr>
          <p:spPr>
            <a:xfrm>
              <a:off x="-16257273" y="996564"/>
              <a:ext cx="7193613" cy="460147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D8D6F5DF-7B04-155D-204F-B31F57CB7FB1}"/>
                </a:ext>
              </a:extLst>
            </p:cNvPr>
            <p:cNvCxnSpPr>
              <a:cxnSpLocks/>
            </p:cNvCxnSpPr>
            <p:nvPr/>
          </p:nvCxnSpPr>
          <p:spPr>
            <a:xfrm>
              <a:off x="-16220079" y="2404087"/>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6833C86-C8B6-DDDF-0418-3190B77CA2EF}"/>
                </a:ext>
              </a:extLst>
            </p:cNvPr>
            <p:cNvCxnSpPr>
              <a:cxnSpLocks/>
            </p:cNvCxnSpPr>
            <p:nvPr/>
          </p:nvCxnSpPr>
          <p:spPr>
            <a:xfrm>
              <a:off x="-16257273" y="3909037"/>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24" name="Group 23">
            <a:extLst>
              <a:ext uri="{FF2B5EF4-FFF2-40B4-BE49-F238E27FC236}">
                <a16:creationId xmlns:a16="http://schemas.microsoft.com/office/drawing/2014/main" id="{210182DE-E7E5-9269-885A-31A2B45C1829}"/>
              </a:ext>
            </a:extLst>
          </p:cNvPr>
          <p:cNvGrpSpPr/>
          <p:nvPr/>
        </p:nvGrpSpPr>
        <p:grpSpPr>
          <a:xfrm>
            <a:off x="-38429964" y="1380860"/>
            <a:ext cx="8647277" cy="4601479"/>
            <a:chOff x="-25495208" y="917149"/>
            <a:chExt cx="8647277" cy="4601479"/>
          </a:xfrm>
        </p:grpSpPr>
        <p:graphicFrame>
          <p:nvGraphicFramePr>
            <p:cNvPr id="27" name="Diagram 26">
              <a:extLst>
                <a:ext uri="{FF2B5EF4-FFF2-40B4-BE49-F238E27FC236}">
                  <a16:creationId xmlns:a16="http://schemas.microsoft.com/office/drawing/2014/main" id="{75613556-04AC-4D51-D168-B67A0EEA4AB9}"/>
                </a:ext>
              </a:extLst>
            </p:cNvPr>
            <p:cNvGraphicFramePr/>
            <p:nvPr/>
          </p:nvGraphicFramePr>
          <p:xfrm>
            <a:off x="-25495208" y="917150"/>
            <a:ext cx="8647277" cy="4601478"/>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
          <p:nvSpPr>
            <p:cNvPr id="11" name="Rectangle: Rounded Corners 10">
              <a:extLst>
                <a:ext uri="{FF2B5EF4-FFF2-40B4-BE49-F238E27FC236}">
                  <a16:creationId xmlns:a16="http://schemas.microsoft.com/office/drawing/2014/main" id="{15EF92F7-E084-2466-BFEA-61E2C50DF465}"/>
                </a:ext>
              </a:extLst>
            </p:cNvPr>
            <p:cNvSpPr/>
            <p:nvPr/>
          </p:nvSpPr>
          <p:spPr>
            <a:xfrm>
              <a:off x="-25495208" y="917149"/>
              <a:ext cx="8647277" cy="460147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E26D4992-3D74-CFD1-1EF0-1C316B0506AA}"/>
                </a:ext>
              </a:extLst>
            </p:cNvPr>
            <p:cNvCxnSpPr>
              <a:cxnSpLocks/>
            </p:cNvCxnSpPr>
            <p:nvPr/>
          </p:nvCxnSpPr>
          <p:spPr>
            <a:xfrm>
              <a:off x="-25495208" y="3286737"/>
              <a:ext cx="8647277"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A1863FE-450E-3C9D-1FD3-CA8D3E6E246B}"/>
                </a:ext>
              </a:extLst>
            </p:cNvPr>
            <p:cNvCxnSpPr>
              <a:cxnSpLocks/>
            </p:cNvCxnSpPr>
            <p:nvPr/>
          </p:nvCxnSpPr>
          <p:spPr>
            <a:xfrm>
              <a:off x="-25495208" y="4452597"/>
              <a:ext cx="8647277"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861858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A91B0-697E-D08C-AA94-F4EC9675C2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5C4A90-C9BF-423F-73AF-9AAAF67AAF9E}"/>
              </a:ext>
            </a:extLst>
          </p:cNvPr>
          <p:cNvSpPr>
            <a:spLocks noGrp="1"/>
          </p:cNvSpPr>
          <p:nvPr>
            <p:ph type="title"/>
          </p:nvPr>
        </p:nvSpPr>
        <p:spPr>
          <a:xfrm>
            <a:off x="0" y="0"/>
            <a:ext cx="12192000" cy="725848"/>
          </a:xfrm>
          <a:solidFill>
            <a:schemeClr val="accent6"/>
          </a:solidFill>
        </p:spPr>
        <p:txBody>
          <a:bodyPr/>
          <a:lstStyle/>
          <a:p>
            <a:r>
              <a:rPr lang="en-US" dirty="0"/>
              <a:t>Project Goals</a:t>
            </a:r>
          </a:p>
        </p:txBody>
      </p:sp>
      <p:grpSp>
        <p:nvGrpSpPr>
          <p:cNvPr id="28" name="Group 27">
            <a:extLst>
              <a:ext uri="{FF2B5EF4-FFF2-40B4-BE49-F238E27FC236}">
                <a16:creationId xmlns:a16="http://schemas.microsoft.com/office/drawing/2014/main" id="{FF48AC85-4A39-5083-6221-825DF7788BF9}"/>
              </a:ext>
            </a:extLst>
          </p:cNvPr>
          <p:cNvGrpSpPr/>
          <p:nvPr/>
        </p:nvGrpSpPr>
        <p:grpSpPr>
          <a:xfrm>
            <a:off x="-37283063" y="1264746"/>
            <a:ext cx="7869936" cy="3847127"/>
            <a:chOff x="-33955803" y="1671502"/>
            <a:chExt cx="7869936" cy="3847127"/>
          </a:xfrm>
        </p:grpSpPr>
        <p:graphicFrame>
          <p:nvGraphicFramePr>
            <p:cNvPr id="34" name="Diagram 33">
              <a:extLst>
                <a:ext uri="{FF2B5EF4-FFF2-40B4-BE49-F238E27FC236}">
                  <a16:creationId xmlns:a16="http://schemas.microsoft.com/office/drawing/2014/main" id="{311DE03B-57C2-2D3A-7084-EB0833DFBD79}"/>
                </a:ext>
              </a:extLst>
            </p:cNvPr>
            <p:cNvGraphicFramePr/>
            <p:nvPr/>
          </p:nvGraphicFramePr>
          <p:xfrm>
            <a:off x="-33955801" y="1671502"/>
            <a:ext cx="7869934" cy="3847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 name="Rectangle: Rounded Corners 35">
              <a:extLst>
                <a:ext uri="{FF2B5EF4-FFF2-40B4-BE49-F238E27FC236}">
                  <a16:creationId xmlns:a16="http://schemas.microsoft.com/office/drawing/2014/main" id="{230D1685-FB2C-1243-0038-FDD8609073F2}"/>
                </a:ext>
              </a:extLst>
            </p:cNvPr>
            <p:cNvSpPr/>
            <p:nvPr/>
          </p:nvSpPr>
          <p:spPr>
            <a:xfrm>
              <a:off x="-33955803" y="1671502"/>
              <a:ext cx="7869934" cy="3847127"/>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31AFDFA1-A376-65EF-D643-1AA64B298D53}"/>
              </a:ext>
            </a:extLst>
          </p:cNvPr>
          <p:cNvGrpSpPr/>
          <p:nvPr/>
        </p:nvGrpSpPr>
        <p:grpSpPr>
          <a:xfrm>
            <a:off x="16827530" y="1264746"/>
            <a:ext cx="6729155" cy="4328507"/>
            <a:chOff x="3111530" y="1264746"/>
            <a:chExt cx="6729155" cy="4328507"/>
          </a:xfrm>
        </p:grpSpPr>
        <p:graphicFrame>
          <p:nvGraphicFramePr>
            <p:cNvPr id="4" name="Diagram 3">
              <a:extLst>
                <a:ext uri="{FF2B5EF4-FFF2-40B4-BE49-F238E27FC236}">
                  <a16:creationId xmlns:a16="http://schemas.microsoft.com/office/drawing/2014/main" id="{33396945-95B4-1EDC-BBA5-7409C3DC0125}"/>
                </a:ext>
              </a:extLst>
            </p:cNvPr>
            <p:cNvGraphicFramePr/>
            <p:nvPr/>
          </p:nvGraphicFramePr>
          <p:xfrm>
            <a:off x="3111530" y="1264747"/>
            <a:ext cx="6729155" cy="43285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2" name="Rectangle: Rounded Corners 91">
              <a:extLst>
                <a:ext uri="{FF2B5EF4-FFF2-40B4-BE49-F238E27FC236}">
                  <a16:creationId xmlns:a16="http://schemas.microsoft.com/office/drawing/2014/main" id="{F64C8DF0-9798-C200-0719-7D5D57D42F4A}"/>
                </a:ext>
              </a:extLst>
            </p:cNvPr>
            <p:cNvSpPr/>
            <p:nvPr/>
          </p:nvSpPr>
          <p:spPr>
            <a:xfrm>
              <a:off x="3111530" y="1264746"/>
              <a:ext cx="6729154" cy="4328507"/>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F8102240-99AA-07AC-3C61-3246935F6D15}"/>
                </a:ext>
              </a:extLst>
            </p:cNvPr>
            <p:cNvCxnSpPr>
              <a:cxnSpLocks/>
            </p:cNvCxnSpPr>
            <p:nvPr/>
          </p:nvCxnSpPr>
          <p:spPr>
            <a:xfrm>
              <a:off x="3126204" y="2560162"/>
              <a:ext cx="671448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DDF87072-1231-F4D3-DABF-F5CB9CFAA4B8}"/>
              </a:ext>
            </a:extLst>
          </p:cNvPr>
          <p:cNvGrpSpPr/>
          <p:nvPr/>
        </p:nvGrpSpPr>
        <p:grpSpPr>
          <a:xfrm>
            <a:off x="2517789" y="1264746"/>
            <a:ext cx="7156421" cy="4627527"/>
            <a:chOff x="-7780746" y="1115236"/>
            <a:chExt cx="7156421" cy="4627527"/>
          </a:xfrm>
        </p:grpSpPr>
        <p:graphicFrame>
          <p:nvGraphicFramePr>
            <p:cNvPr id="22" name="Diagram 21">
              <a:extLst>
                <a:ext uri="{FF2B5EF4-FFF2-40B4-BE49-F238E27FC236}">
                  <a16:creationId xmlns:a16="http://schemas.microsoft.com/office/drawing/2014/main" id="{4529A480-3A1A-4E1E-61A8-D4A89AEA07C1}"/>
                </a:ext>
              </a:extLst>
            </p:cNvPr>
            <p:cNvGraphicFramePr/>
            <p:nvPr/>
          </p:nvGraphicFramePr>
          <p:xfrm>
            <a:off x="-7780744" y="1115236"/>
            <a:ext cx="7156419" cy="462752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9" name="Rectangle: Rounded Corners 8">
              <a:extLst>
                <a:ext uri="{FF2B5EF4-FFF2-40B4-BE49-F238E27FC236}">
                  <a16:creationId xmlns:a16="http://schemas.microsoft.com/office/drawing/2014/main" id="{43E5751C-8C1C-561F-F368-00FBA6B68359}"/>
                </a:ext>
              </a:extLst>
            </p:cNvPr>
            <p:cNvSpPr/>
            <p:nvPr/>
          </p:nvSpPr>
          <p:spPr>
            <a:xfrm>
              <a:off x="-7780746" y="1231350"/>
              <a:ext cx="7156419" cy="443678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139A1BB9-C045-0B4C-AFE2-3E570732C1FE}"/>
                </a:ext>
              </a:extLst>
            </p:cNvPr>
            <p:cNvCxnSpPr>
              <a:cxnSpLocks/>
            </p:cNvCxnSpPr>
            <p:nvPr/>
          </p:nvCxnSpPr>
          <p:spPr>
            <a:xfrm>
              <a:off x="-7780746" y="2918302"/>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23" name="Group 22">
            <a:extLst>
              <a:ext uri="{FF2B5EF4-FFF2-40B4-BE49-F238E27FC236}">
                <a16:creationId xmlns:a16="http://schemas.microsoft.com/office/drawing/2014/main" id="{A23A4F49-D782-DD17-C304-00476ED90312}"/>
              </a:ext>
            </a:extLst>
          </p:cNvPr>
          <p:cNvGrpSpPr/>
          <p:nvPr/>
        </p:nvGrpSpPr>
        <p:grpSpPr>
          <a:xfrm>
            <a:off x="-10440750" y="1380860"/>
            <a:ext cx="7193613" cy="4601483"/>
            <a:chOff x="-16257273" y="996564"/>
            <a:chExt cx="7193613" cy="4601483"/>
          </a:xfrm>
        </p:grpSpPr>
        <p:graphicFrame>
          <p:nvGraphicFramePr>
            <p:cNvPr id="26" name="Diagram 25">
              <a:extLst>
                <a:ext uri="{FF2B5EF4-FFF2-40B4-BE49-F238E27FC236}">
                  <a16:creationId xmlns:a16="http://schemas.microsoft.com/office/drawing/2014/main" id="{12314204-6C9F-05CE-626C-C4DF74B140AA}"/>
                </a:ext>
              </a:extLst>
            </p:cNvPr>
            <p:cNvGraphicFramePr/>
            <p:nvPr/>
          </p:nvGraphicFramePr>
          <p:xfrm>
            <a:off x="-16257273" y="996565"/>
            <a:ext cx="7193613" cy="4601482"/>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0" name="Rectangle: Rounded Corners 9">
              <a:extLst>
                <a:ext uri="{FF2B5EF4-FFF2-40B4-BE49-F238E27FC236}">
                  <a16:creationId xmlns:a16="http://schemas.microsoft.com/office/drawing/2014/main" id="{BACEC6D0-02B1-F51D-5FCC-91375BDAC8D3}"/>
                </a:ext>
              </a:extLst>
            </p:cNvPr>
            <p:cNvSpPr/>
            <p:nvPr/>
          </p:nvSpPr>
          <p:spPr>
            <a:xfrm>
              <a:off x="-16257273" y="996564"/>
              <a:ext cx="7193613" cy="460147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129145D-0BBA-2529-C927-2FABF1948605}"/>
                </a:ext>
              </a:extLst>
            </p:cNvPr>
            <p:cNvCxnSpPr>
              <a:cxnSpLocks/>
            </p:cNvCxnSpPr>
            <p:nvPr/>
          </p:nvCxnSpPr>
          <p:spPr>
            <a:xfrm>
              <a:off x="-16220079" y="2317003"/>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36385C8-90C7-7D57-0784-AD49EB88041E}"/>
                </a:ext>
              </a:extLst>
            </p:cNvPr>
            <p:cNvCxnSpPr>
              <a:cxnSpLocks/>
            </p:cNvCxnSpPr>
            <p:nvPr/>
          </p:nvCxnSpPr>
          <p:spPr>
            <a:xfrm>
              <a:off x="-16257273" y="3836467"/>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24" name="Group 23">
            <a:extLst>
              <a:ext uri="{FF2B5EF4-FFF2-40B4-BE49-F238E27FC236}">
                <a16:creationId xmlns:a16="http://schemas.microsoft.com/office/drawing/2014/main" id="{0AEB4775-9D0A-0D63-0F91-7989D07D6543}"/>
              </a:ext>
            </a:extLst>
          </p:cNvPr>
          <p:cNvGrpSpPr/>
          <p:nvPr/>
        </p:nvGrpSpPr>
        <p:grpSpPr>
          <a:xfrm>
            <a:off x="-24713964" y="1380860"/>
            <a:ext cx="8647277" cy="4601479"/>
            <a:chOff x="-25495208" y="917149"/>
            <a:chExt cx="8647277" cy="4601479"/>
          </a:xfrm>
        </p:grpSpPr>
        <p:graphicFrame>
          <p:nvGraphicFramePr>
            <p:cNvPr id="27" name="Diagram 26">
              <a:extLst>
                <a:ext uri="{FF2B5EF4-FFF2-40B4-BE49-F238E27FC236}">
                  <a16:creationId xmlns:a16="http://schemas.microsoft.com/office/drawing/2014/main" id="{A0279CEA-01EE-E083-5F2E-B91630930AE5}"/>
                </a:ext>
              </a:extLst>
            </p:cNvPr>
            <p:cNvGraphicFramePr/>
            <p:nvPr/>
          </p:nvGraphicFramePr>
          <p:xfrm>
            <a:off x="-25495208" y="917150"/>
            <a:ext cx="8647277" cy="4601478"/>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
          <p:nvSpPr>
            <p:cNvPr id="11" name="Rectangle: Rounded Corners 10">
              <a:extLst>
                <a:ext uri="{FF2B5EF4-FFF2-40B4-BE49-F238E27FC236}">
                  <a16:creationId xmlns:a16="http://schemas.microsoft.com/office/drawing/2014/main" id="{BBA67DC8-754E-BC04-1CA3-5F90CCAD431E}"/>
                </a:ext>
              </a:extLst>
            </p:cNvPr>
            <p:cNvSpPr/>
            <p:nvPr/>
          </p:nvSpPr>
          <p:spPr>
            <a:xfrm>
              <a:off x="-25495208" y="917149"/>
              <a:ext cx="8647277" cy="460147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FD3FC8FD-7307-9E05-14D5-81AF8A1C26FD}"/>
                </a:ext>
              </a:extLst>
            </p:cNvPr>
            <p:cNvCxnSpPr>
              <a:cxnSpLocks/>
            </p:cNvCxnSpPr>
            <p:nvPr/>
          </p:nvCxnSpPr>
          <p:spPr>
            <a:xfrm>
              <a:off x="-25495208" y="3286737"/>
              <a:ext cx="8647277"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7A7A527-EEE6-5BEF-796D-36E7AC082FCB}"/>
                </a:ext>
              </a:extLst>
            </p:cNvPr>
            <p:cNvCxnSpPr>
              <a:cxnSpLocks/>
            </p:cNvCxnSpPr>
            <p:nvPr/>
          </p:nvCxnSpPr>
          <p:spPr>
            <a:xfrm>
              <a:off x="-25495208" y="4452597"/>
              <a:ext cx="8647277"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95042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A3D01-8722-4D9B-7141-D1D9E3E86C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E19B4F-F4A8-115C-8DE4-D34D1EC09609}"/>
              </a:ext>
            </a:extLst>
          </p:cNvPr>
          <p:cNvSpPr>
            <a:spLocks noGrp="1"/>
          </p:cNvSpPr>
          <p:nvPr>
            <p:ph type="title"/>
          </p:nvPr>
        </p:nvSpPr>
        <p:spPr>
          <a:xfrm>
            <a:off x="0" y="0"/>
            <a:ext cx="12192000" cy="725848"/>
          </a:xfrm>
          <a:solidFill>
            <a:schemeClr val="accent6"/>
          </a:solidFill>
        </p:spPr>
        <p:txBody>
          <a:bodyPr/>
          <a:lstStyle/>
          <a:p>
            <a:r>
              <a:rPr lang="en-US" dirty="0"/>
              <a:t>Project Goals</a:t>
            </a:r>
          </a:p>
        </p:txBody>
      </p:sp>
      <p:grpSp>
        <p:nvGrpSpPr>
          <p:cNvPr id="28" name="Group 27">
            <a:extLst>
              <a:ext uri="{FF2B5EF4-FFF2-40B4-BE49-F238E27FC236}">
                <a16:creationId xmlns:a16="http://schemas.microsoft.com/office/drawing/2014/main" id="{E6273DCB-79C1-8733-8288-50E6247D3BEF}"/>
              </a:ext>
            </a:extLst>
          </p:cNvPr>
          <p:cNvGrpSpPr/>
          <p:nvPr/>
        </p:nvGrpSpPr>
        <p:grpSpPr>
          <a:xfrm>
            <a:off x="-24989463" y="1264746"/>
            <a:ext cx="7869936" cy="3847127"/>
            <a:chOff x="-33955803" y="1671502"/>
            <a:chExt cx="7869936" cy="3847127"/>
          </a:xfrm>
        </p:grpSpPr>
        <p:graphicFrame>
          <p:nvGraphicFramePr>
            <p:cNvPr id="34" name="Diagram 33">
              <a:extLst>
                <a:ext uri="{FF2B5EF4-FFF2-40B4-BE49-F238E27FC236}">
                  <a16:creationId xmlns:a16="http://schemas.microsoft.com/office/drawing/2014/main" id="{FB7C0B22-0724-9DE5-3497-C97880C3D4C7}"/>
                </a:ext>
              </a:extLst>
            </p:cNvPr>
            <p:cNvGraphicFramePr/>
            <p:nvPr/>
          </p:nvGraphicFramePr>
          <p:xfrm>
            <a:off x="-33955801" y="1671502"/>
            <a:ext cx="7869934" cy="3847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 name="Rectangle: Rounded Corners 35">
              <a:extLst>
                <a:ext uri="{FF2B5EF4-FFF2-40B4-BE49-F238E27FC236}">
                  <a16:creationId xmlns:a16="http://schemas.microsoft.com/office/drawing/2014/main" id="{C777F76F-AC0D-B653-793F-B32C41EAB557}"/>
                </a:ext>
              </a:extLst>
            </p:cNvPr>
            <p:cNvSpPr/>
            <p:nvPr/>
          </p:nvSpPr>
          <p:spPr>
            <a:xfrm>
              <a:off x="-33955803" y="1671502"/>
              <a:ext cx="7869934" cy="3847127"/>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527F063-864D-2E21-8449-F6BD39A7DC15}"/>
              </a:ext>
            </a:extLst>
          </p:cNvPr>
          <p:cNvGrpSpPr/>
          <p:nvPr/>
        </p:nvGrpSpPr>
        <p:grpSpPr>
          <a:xfrm>
            <a:off x="29121130" y="1264746"/>
            <a:ext cx="6729155" cy="4328507"/>
            <a:chOff x="3111530" y="1264746"/>
            <a:chExt cx="6729155" cy="4328507"/>
          </a:xfrm>
        </p:grpSpPr>
        <p:graphicFrame>
          <p:nvGraphicFramePr>
            <p:cNvPr id="4" name="Diagram 3">
              <a:extLst>
                <a:ext uri="{FF2B5EF4-FFF2-40B4-BE49-F238E27FC236}">
                  <a16:creationId xmlns:a16="http://schemas.microsoft.com/office/drawing/2014/main" id="{9FFEF7D9-66FB-DF4C-6D10-51B06555D410}"/>
                </a:ext>
              </a:extLst>
            </p:cNvPr>
            <p:cNvGraphicFramePr/>
            <p:nvPr/>
          </p:nvGraphicFramePr>
          <p:xfrm>
            <a:off x="3111530" y="1264747"/>
            <a:ext cx="6729155" cy="43285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2" name="Rectangle: Rounded Corners 91">
              <a:extLst>
                <a:ext uri="{FF2B5EF4-FFF2-40B4-BE49-F238E27FC236}">
                  <a16:creationId xmlns:a16="http://schemas.microsoft.com/office/drawing/2014/main" id="{EE41270E-9CA7-85FF-B003-1A1EB75F87A6}"/>
                </a:ext>
              </a:extLst>
            </p:cNvPr>
            <p:cNvSpPr/>
            <p:nvPr/>
          </p:nvSpPr>
          <p:spPr>
            <a:xfrm>
              <a:off x="3111530" y="1264746"/>
              <a:ext cx="6729154" cy="4328507"/>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409EFFC7-2B45-3AF8-1A8C-4FA9CBC2EBC0}"/>
                </a:ext>
              </a:extLst>
            </p:cNvPr>
            <p:cNvCxnSpPr>
              <a:cxnSpLocks/>
            </p:cNvCxnSpPr>
            <p:nvPr/>
          </p:nvCxnSpPr>
          <p:spPr>
            <a:xfrm>
              <a:off x="3126204" y="2560162"/>
              <a:ext cx="671448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A61BA7E8-2CDC-CF0C-A0CA-73C1E2E4CC41}"/>
              </a:ext>
            </a:extLst>
          </p:cNvPr>
          <p:cNvGrpSpPr/>
          <p:nvPr/>
        </p:nvGrpSpPr>
        <p:grpSpPr>
          <a:xfrm>
            <a:off x="14811389" y="1264746"/>
            <a:ext cx="7156421" cy="4627527"/>
            <a:chOff x="-7780746" y="1115236"/>
            <a:chExt cx="7156421" cy="4627527"/>
          </a:xfrm>
        </p:grpSpPr>
        <p:graphicFrame>
          <p:nvGraphicFramePr>
            <p:cNvPr id="22" name="Diagram 21">
              <a:extLst>
                <a:ext uri="{FF2B5EF4-FFF2-40B4-BE49-F238E27FC236}">
                  <a16:creationId xmlns:a16="http://schemas.microsoft.com/office/drawing/2014/main" id="{B1D6846A-00EC-B67A-17B2-79BD319683F2}"/>
                </a:ext>
              </a:extLst>
            </p:cNvPr>
            <p:cNvGraphicFramePr/>
            <p:nvPr/>
          </p:nvGraphicFramePr>
          <p:xfrm>
            <a:off x="-7780744" y="1115236"/>
            <a:ext cx="7156419" cy="462752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9" name="Rectangle: Rounded Corners 8">
              <a:extLst>
                <a:ext uri="{FF2B5EF4-FFF2-40B4-BE49-F238E27FC236}">
                  <a16:creationId xmlns:a16="http://schemas.microsoft.com/office/drawing/2014/main" id="{9D51965D-22EB-7DDB-306F-CB3144627A0D}"/>
                </a:ext>
              </a:extLst>
            </p:cNvPr>
            <p:cNvSpPr/>
            <p:nvPr/>
          </p:nvSpPr>
          <p:spPr>
            <a:xfrm>
              <a:off x="-7780746" y="1231350"/>
              <a:ext cx="7156419" cy="443678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1EE21629-B9FD-4E4D-B62E-04CD23B4BE92}"/>
                </a:ext>
              </a:extLst>
            </p:cNvPr>
            <p:cNvCxnSpPr>
              <a:cxnSpLocks/>
            </p:cNvCxnSpPr>
            <p:nvPr/>
          </p:nvCxnSpPr>
          <p:spPr>
            <a:xfrm>
              <a:off x="-7780746" y="2918302"/>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23" name="Group 22">
            <a:extLst>
              <a:ext uri="{FF2B5EF4-FFF2-40B4-BE49-F238E27FC236}">
                <a16:creationId xmlns:a16="http://schemas.microsoft.com/office/drawing/2014/main" id="{6F11678B-4141-60CB-4BA2-36DC797F3E3A}"/>
              </a:ext>
            </a:extLst>
          </p:cNvPr>
          <p:cNvGrpSpPr/>
          <p:nvPr/>
        </p:nvGrpSpPr>
        <p:grpSpPr>
          <a:xfrm>
            <a:off x="2499193" y="1380856"/>
            <a:ext cx="7193613" cy="4601483"/>
            <a:chOff x="-16257273" y="996564"/>
            <a:chExt cx="7193613" cy="4601483"/>
          </a:xfrm>
        </p:grpSpPr>
        <p:graphicFrame>
          <p:nvGraphicFramePr>
            <p:cNvPr id="26" name="Diagram 25">
              <a:extLst>
                <a:ext uri="{FF2B5EF4-FFF2-40B4-BE49-F238E27FC236}">
                  <a16:creationId xmlns:a16="http://schemas.microsoft.com/office/drawing/2014/main" id="{5684166C-6351-0B5E-3C40-2704DA83208A}"/>
                </a:ext>
              </a:extLst>
            </p:cNvPr>
            <p:cNvGraphicFramePr/>
            <p:nvPr/>
          </p:nvGraphicFramePr>
          <p:xfrm>
            <a:off x="-16257273" y="996565"/>
            <a:ext cx="7193613" cy="4601482"/>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0" name="Rectangle: Rounded Corners 9">
              <a:extLst>
                <a:ext uri="{FF2B5EF4-FFF2-40B4-BE49-F238E27FC236}">
                  <a16:creationId xmlns:a16="http://schemas.microsoft.com/office/drawing/2014/main" id="{01F7DC79-5DD9-145E-C627-4BC00AEF824D}"/>
                </a:ext>
              </a:extLst>
            </p:cNvPr>
            <p:cNvSpPr/>
            <p:nvPr/>
          </p:nvSpPr>
          <p:spPr>
            <a:xfrm>
              <a:off x="-16257273" y="996564"/>
              <a:ext cx="7193613" cy="460147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A31489D5-27BF-4416-6335-2190AE6FD0B3}"/>
                </a:ext>
              </a:extLst>
            </p:cNvPr>
            <p:cNvCxnSpPr>
              <a:cxnSpLocks/>
            </p:cNvCxnSpPr>
            <p:nvPr/>
          </p:nvCxnSpPr>
          <p:spPr>
            <a:xfrm>
              <a:off x="-16220079" y="2315308"/>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7E036A6-172B-30DD-84D2-1B8852FA0D35}"/>
                </a:ext>
              </a:extLst>
            </p:cNvPr>
            <p:cNvCxnSpPr>
              <a:cxnSpLocks/>
            </p:cNvCxnSpPr>
            <p:nvPr/>
          </p:nvCxnSpPr>
          <p:spPr>
            <a:xfrm>
              <a:off x="-16257273" y="3811379"/>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24" name="Group 23">
            <a:extLst>
              <a:ext uri="{FF2B5EF4-FFF2-40B4-BE49-F238E27FC236}">
                <a16:creationId xmlns:a16="http://schemas.microsoft.com/office/drawing/2014/main" id="{6621A36F-D5A1-C488-0541-0E0F07BFBEA3}"/>
              </a:ext>
            </a:extLst>
          </p:cNvPr>
          <p:cNvGrpSpPr/>
          <p:nvPr/>
        </p:nvGrpSpPr>
        <p:grpSpPr>
          <a:xfrm>
            <a:off x="-12420364" y="1380860"/>
            <a:ext cx="8647277" cy="4601479"/>
            <a:chOff x="-25495208" y="917149"/>
            <a:chExt cx="8647277" cy="4601479"/>
          </a:xfrm>
        </p:grpSpPr>
        <p:graphicFrame>
          <p:nvGraphicFramePr>
            <p:cNvPr id="27" name="Diagram 26">
              <a:extLst>
                <a:ext uri="{FF2B5EF4-FFF2-40B4-BE49-F238E27FC236}">
                  <a16:creationId xmlns:a16="http://schemas.microsoft.com/office/drawing/2014/main" id="{94501881-85DA-BC31-D167-D84BB84774DE}"/>
                </a:ext>
              </a:extLst>
            </p:cNvPr>
            <p:cNvGraphicFramePr/>
            <p:nvPr/>
          </p:nvGraphicFramePr>
          <p:xfrm>
            <a:off x="-25495208" y="917150"/>
            <a:ext cx="8647277" cy="4601478"/>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
          <p:nvSpPr>
            <p:cNvPr id="11" name="Rectangle: Rounded Corners 10">
              <a:extLst>
                <a:ext uri="{FF2B5EF4-FFF2-40B4-BE49-F238E27FC236}">
                  <a16:creationId xmlns:a16="http://schemas.microsoft.com/office/drawing/2014/main" id="{9606683B-CF57-ECEB-B282-534792F5E62D}"/>
                </a:ext>
              </a:extLst>
            </p:cNvPr>
            <p:cNvSpPr/>
            <p:nvPr/>
          </p:nvSpPr>
          <p:spPr>
            <a:xfrm>
              <a:off x="-25495208" y="917149"/>
              <a:ext cx="8647277" cy="460147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4510EDC9-EF65-E868-D723-38EB86274911}"/>
                </a:ext>
              </a:extLst>
            </p:cNvPr>
            <p:cNvCxnSpPr>
              <a:cxnSpLocks/>
            </p:cNvCxnSpPr>
            <p:nvPr/>
          </p:nvCxnSpPr>
          <p:spPr>
            <a:xfrm>
              <a:off x="-25495208" y="3286737"/>
              <a:ext cx="8647277"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E4DCBC-2EB7-243F-9444-587B53C48643}"/>
                </a:ext>
              </a:extLst>
            </p:cNvPr>
            <p:cNvCxnSpPr>
              <a:cxnSpLocks/>
            </p:cNvCxnSpPr>
            <p:nvPr/>
          </p:nvCxnSpPr>
          <p:spPr>
            <a:xfrm>
              <a:off x="-25495208" y="4452597"/>
              <a:ext cx="8647277"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7064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56DD9-790C-8E30-6E37-BC1F18F851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308988-5DA3-0BBD-3D96-2358DF21BA41}"/>
              </a:ext>
            </a:extLst>
          </p:cNvPr>
          <p:cNvSpPr>
            <a:spLocks noGrp="1"/>
          </p:cNvSpPr>
          <p:nvPr>
            <p:ph type="title"/>
          </p:nvPr>
        </p:nvSpPr>
        <p:spPr>
          <a:xfrm>
            <a:off x="0" y="0"/>
            <a:ext cx="12192000" cy="725848"/>
          </a:xfrm>
          <a:solidFill>
            <a:schemeClr val="accent6"/>
          </a:solidFill>
        </p:spPr>
        <p:txBody>
          <a:bodyPr/>
          <a:lstStyle/>
          <a:p>
            <a:r>
              <a:rPr lang="en-US" dirty="0"/>
              <a:t>Project Goals</a:t>
            </a:r>
          </a:p>
        </p:txBody>
      </p:sp>
      <p:grpSp>
        <p:nvGrpSpPr>
          <p:cNvPr id="28" name="Group 27">
            <a:extLst>
              <a:ext uri="{FF2B5EF4-FFF2-40B4-BE49-F238E27FC236}">
                <a16:creationId xmlns:a16="http://schemas.microsoft.com/office/drawing/2014/main" id="{09E6C00C-20F8-481F-0403-22C6C5CD0669}"/>
              </a:ext>
            </a:extLst>
          </p:cNvPr>
          <p:cNvGrpSpPr/>
          <p:nvPr/>
        </p:nvGrpSpPr>
        <p:grpSpPr>
          <a:xfrm>
            <a:off x="-11171863" y="1264746"/>
            <a:ext cx="7869936" cy="3847127"/>
            <a:chOff x="-33955803" y="1671502"/>
            <a:chExt cx="7869936" cy="3847127"/>
          </a:xfrm>
        </p:grpSpPr>
        <p:graphicFrame>
          <p:nvGraphicFramePr>
            <p:cNvPr id="34" name="Diagram 33">
              <a:extLst>
                <a:ext uri="{FF2B5EF4-FFF2-40B4-BE49-F238E27FC236}">
                  <a16:creationId xmlns:a16="http://schemas.microsoft.com/office/drawing/2014/main" id="{C4066BB8-91FD-8B80-7AD0-A5C7747A5729}"/>
                </a:ext>
              </a:extLst>
            </p:cNvPr>
            <p:cNvGraphicFramePr/>
            <p:nvPr/>
          </p:nvGraphicFramePr>
          <p:xfrm>
            <a:off x="-33955801" y="1671502"/>
            <a:ext cx="7869934" cy="3847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 name="Rectangle: Rounded Corners 35">
              <a:extLst>
                <a:ext uri="{FF2B5EF4-FFF2-40B4-BE49-F238E27FC236}">
                  <a16:creationId xmlns:a16="http://schemas.microsoft.com/office/drawing/2014/main" id="{061752BD-9BDF-4E25-67C8-8ECB192DB9B8}"/>
                </a:ext>
              </a:extLst>
            </p:cNvPr>
            <p:cNvSpPr/>
            <p:nvPr/>
          </p:nvSpPr>
          <p:spPr>
            <a:xfrm>
              <a:off x="-33955803" y="1671502"/>
              <a:ext cx="7869934" cy="3847127"/>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6A90A750-37F2-D375-AA75-F6E2C381562F}"/>
              </a:ext>
            </a:extLst>
          </p:cNvPr>
          <p:cNvGrpSpPr/>
          <p:nvPr/>
        </p:nvGrpSpPr>
        <p:grpSpPr>
          <a:xfrm>
            <a:off x="42938730" y="1264746"/>
            <a:ext cx="6729155" cy="4328507"/>
            <a:chOff x="3111530" y="1264746"/>
            <a:chExt cx="6729155" cy="4328507"/>
          </a:xfrm>
        </p:grpSpPr>
        <p:graphicFrame>
          <p:nvGraphicFramePr>
            <p:cNvPr id="4" name="Diagram 3">
              <a:extLst>
                <a:ext uri="{FF2B5EF4-FFF2-40B4-BE49-F238E27FC236}">
                  <a16:creationId xmlns:a16="http://schemas.microsoft.com/office/drawing/2014/main" id="{DA4F49A1-D78C-31A6-78A2-19C620B82D4C}"/>
                </a:ext>
              </a:extLst>
            </p:cNvPr>
            <p:cNvGraphicFramePr/>
            <p:nvPr/>
          </p:nvGraphicFramePr>
          <p:xfrm>
            <a:off x="3111530" y="1264747"/>
            <a:ext cx="6729155" cy="43285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2" name="Rectangle: Rounded Corners 91">
              <a:extLst>
                <a:ext uri="{FF2B5EF4-FFF2-40B4-BE49-F238E27FC236}">
                  <a16:creationId xmlns:a16="http://schemas.microsoft.com/office/drawing/2014/main" id="{2E200461-9AD3-EA77-4C96-9551741E13F2}"/>
                </a:ext>
              </a:extLst>
            </p:cNvPr>
            <p:cNvSpPr/>
            <p:nvPr/>
          </p:nvSpPr>
          <p:spPr>
            <a:xfrm>
              <a:off x="3111530" y="1264746"/>
              <a:ext cx="6729154" cy="4328507"/>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8B6620A6-541D-540C-CC96-D8D6F94D260C}"/>
                </a:ext>
              </a:extLst>
            </p:cNvPr>
            <p:cNvCxnSpPr>
              <a:cxnSpLocks/>
            </p:cNvCxnSpPr>
            <p:nvPr/>
          </p:nvCxnSpPr>
          <p:spPr>
            <a:xfrm>
              <a:off x="3126204" y="2560162"/>
              <a:ext cx="671448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1F89069D-170D-49B0-A78A-CDF4E2D58A2E}"/>
              </a:ext>
            </a:extLst>
          </p:cNvPr>
          <p:cNvGrpSpPr/>
          <p:nvPr/>
        </p:nvGrpSpPr>
        <p:grpSpPr>
          <a:xfrm>
            <a:off x="28628989" y="1264746"/>
            <a:ext cx="7156421" cy="4627527"/>
            <a:chOff x="-7780746" y="1115236"/>
            <a:chExt cx="7156421" cy="4627527"/>
          </a:xfrm>
        </p:grpSpPr>
        <p:graphicFrame>
          <p:nvGraphicFramePr>
            <p:cNvPr id="22" name="Diagram 21">
              <a:extLst>
                <a:ext uri="{FF2B5EF4-FFF2-40B4-BE49-F238E27FC236}">
                  <a16:creationId xmlns:a16="http://schemas.microsoft.com/office/drawing/2014/main" id="{F97D6EBA-E210-F7D7-FAE6-B7793131A092}"/>
                </a:ext>
              </a:extLst>
            </p:cNvPr>
            <p:cNvGraphicFramePr/>
            <p:nvPr/>
          </p:nvGraphicFramePr>
          <p:xfrm>
            <a:off x="-7780744" y="1115236"/>
            <a:ext cx="7156419" cy="462752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9" name="Rectangle: Rounded Corners 8">
              <a:extLst>
                <a:ext uri="{FF2B5EF4-FFF2-40B4-BE49-F238E27FC236}">
                  <a16:creationId xmlns:a16="http://schemas.microsoft.com/office/drawing/2014/main" id="{0D2E2ECD-66B6-9D6F-FFAA-AF333B1C3A61}"/>
                </a:ext>
              </a:extLst>
            </p:cNvPr>
            <p:cNvSpPr/>
            <p:nvPr/>
          </p:nvSpPr>
          <p:spPr>
            <a:xfrm>
              <a:off x="-7780746" y="1231350"/>
              <a:ext cx="7156419" cy="443678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B2EDB227-A38F-13A8-2DF3-FBC3901BC20C}"/>
                </a:ext>
              </a:extLst>
            </p:cNvPr>
            <p:cNvCxnSpPr>
              <a:cxnSpLocks/>
            </p:cNvCxnSpPr>
            <p:nvPr/>
          </p:nvCxnSpPr>
          <p:spPr>
            <a:xfrm>
              <a:off x="-7780746" y="2918302"/>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23" name="Group 22">
            <a:extLst>
              <a:ext uri="{FF2B5EF4-FFF2-40B4-BE49-F238E27FC236}">
                <a16:creationId xmlns:a16="http://schemas.microsoft.com/office/drawing/2014/main" id="{1EB11523-FF6F-C517-61E6-F403938D1D27}"/>
              </a:ext>
            </a:extLst>
          </p:cNvPr>
          <p:cNvGrpSpPr/>
          <p:nvPr/>
        </p:nvGrpSpPr>
        <p:grpSpPr>
          <a:xfrm>
            <a:off x="16316793" y="1380856"/>
            <a:ext cx="7193613" cy="4601483"/>
            <a:chOff x="-16257273" y="996564"/>
            <a:chExt cx="7193613" cy="4601483"/>
          </a:xfrm>
        </p:grpSpPr>
        <p:graphicFrame>
          <p:nvGraphicFramePr>
            <p:cNvPr id="26" name="Diagram 25">
              <a:extLst>
                <a:ext uri="{FF2B5EF4-FFF2-40B4-BE49-F238E27FC236}">
                  <a16:creationId xmlns:a16="http://schemas.microsoft.com/office/drawing/2014/main" id="{FB52DA64-7BC5-4FFE-8327-3AF9BAFFAA92}"/>
                </a:ext>
              </a:extLst>
            </p:cNvPr>
            <p:cNvGraphicFramePr/>
            <p:nvPr/>
          </p:nvGraphicFramePr>
          <p:xfrm>
            <a:off x="-16257273" y="996565"/>
            <a:ext cx="7193613" cy="4601482"/>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0" name="Rectangle: Rounded Corners 9">
              <a:extLst>
                <a:ext uri="{FF2B5EF4-FFF2-40B4-BE49-F238E27FC236}">
                  <a16:creationId xmlns:a16="http://schemas.microsoft.com/office/drawing/2014/main" id="{FC5A01CA-D8F9-2326-8A21-D3011EE84C87}"/>
                </a:ext>
              </a:extLst>
            </p:cNvPr>
            <p:cNvSpPr/>
            <p:nvPr/>
          </p:nvSpPr>
          <p:spPr>
            <a:xfrm>
              <a:off x="-16257273" y="996564"/>
              <a:ext cx="7193613" cy="460147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5AB77D00-6B5B-D8C4-4101-DFB1D9ADAD29}"/>
                </a:ext>
              </a:extLst>
            </p:cNvPr>
            <p:cNvCxnSpPr>
              <a:cxnSpLocks/>
            </p:cNvCxnSpPr>
            <p:nvPr/>
          </p:nvCxnSpPr>
          <p:spPr>
            <a:xfrm>
              <a:off x="-16220079" y="2404087"/>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70332AA-8168-72A8-9608-8AC2DA522B74}"/>
                </a:ext>
              </a:extLst>
            </p:cNvPr>
            <p:cNvCxnSpPr>
              <a:cxnSpLocks/>
            </p:cNvCxnSpPr>
            <p:nvPr/>
          </p:nvCxnSpPr>
          <p:spPr>
            <a:xfrm>
              <a:off x="-16257273" y="3909037"/>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24" name="Group 23">
            <a:extLst>
              <a:ext uri="{FF2B5EF4-FFF2-40B4-BE49-F238E27FC236}">
                <a16:creationId xmlns:a16="http://schemas.microsoft.com/office/drawing/2014/main" id="{475466C7-2588-E096-0C46-3D03DB6FD166}"/>
              </a:ext>
            </a:extLst>
          </p:cNvPr>
          <p:cNvGrpSpPr/>
          <p:nvPr/>
        </p:nvGrpSpPr>
        <p:grpSpPr>
          <a:xfrm>
            <a:off x="1772361" y="1380856"/>
            <a:ext cx="8647277" cy="4601479"/>
            <a:chOff x="-25495208" y="917149"/>
            <a:chExt cx="8647277" cy="4601479"/>
          </a:xfrm>
        </p:grpSpPr>
        <p:graphicFrame>
          <p:nvGraphicFramePr>
            <p:cNvPr id="27" name="Diagram 26">
              <a:extLst>
                <a:ext uri="{FF2B5EF4-FFF2-40B4-BE49-F238E27FC236}">
                  <a16:creationId xmlns:a16="http://schemas.microsoft.com/office/drawing/2014/main" id="{C2C5FC3F-0F04-B911-16B7-F3477ECE671D}"/>
                </a:ext>
              </a:extLst>
            </p:cNvPr>
            <p:cNvGraphicFramePr/>
            <p:nvPr/>
          </p:nvGraphicFramePr>
          <p:xfrm>
            <a:off x="-25495208" y="917150"/>
            <a:ext cx="8647277" cy="4601478"/>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
          <p:nvSpPr>
            <p:cNvPr id="11" name="Rectangle: Rounded Corners 10">
              <a:extLst>
                <a:ext uri="{FF2B5EF4-FFF2-40B4-BE49-F238E27FC236}">
                  <a16:creationId xmlns:a16="http://schemas.microsoft.com/office/drawing/2014/main" id="{9D34E1D1-3DE2-BB58-FB42-1C9C984F6D8D}"/>
                </a:ext>
              </a:extLst>
            </p:cNvPr>
            <p:cNvSpPr/>
            <p:nvPr/>
          </p:nvSpPr>
          <p:spPr>
            <a:xfrm>
              <a:off x="-25495208" y="917149"/>
              <a:ext cx="8647277" cy="460147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3E9273-17F5-675A-A20B-BEE61429ACB7}"/>
                </a:ext>
              </a:extLst>
            </p:cNvPr>
            <p:cNvCxnSpPr>
              <a:cxnSpLocks/>
            </p:cNvCxnSpPr>
            <p:nvPr/>
          </p:nvCxnSpPr>
          <p:spPr>
            <a:xfrm>
              <a:off x="-25495208" y="3286737"/>
              <a:ext cx="8647277"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A31047E-39F0-3ECF-8706-4B419C852789}"/>
                </a:ext>
              </a:extLst>
            </p:cNvPr>
            <p:cNvCxnSpPr>
              <a:cxnSpLocks/>
            </p:cNvCxnSpPr>
            <p:nvPr/>
          </p:nvCxnSpPr>
          <p:spPr>
            <a:xfrm>
              <a:off x="-25495208" y="4452597"/>
              <a:ext cx="8647277"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44912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3C210-657C-6227-760E-8C4579D6E6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0B0F1C-B4DC-D5AC-9E61-C597B556D846}"/>
              </a:ext>
            </a:extLst>
          </p:cNvPr>
          <p:cNvSpPr>
            <a:spLocks noGrp="1"/>
          </p:cNvSpPr>
          <p:nvPr>
            <p:ph type="title"/>
          </p:nvPr>
        </p:nvSpPr>
        <p:spPr>
          <a:xfrm>
            <a:off x="0" y="0"/>
            <a:ext cx="12192000" cy="725848"/>
          </a:xfrm>
          <a:solidFill>
            <a:schemeClr val="accent6"/>
          </a:solidFill>
        </p:spPr>
        <p:txBody>
          <a:bodyPr/>
          <a:lstStyle/>
          <a:p>
            <a:r>
              <a:rPr lang="en-US" dirty="0"/>
              <a:t>Project Goals</a:t>
            </a:r>
          </a:p>
        </p:txBody>
      </p:sp>
      <p:grpSp>
        <p:nvGrpSpPr>
          <p:cNvPr id="28" name="Group 27">
            <a:extLst>
              <a:ext uri="{FF2B5EF4-FFF2-40B4-BE49-F238E27FC236}">
                <a16:creationId xmlns:a16="http://schemas.microsoft.com/office/drawing/2014/main" id="{B5B4FAB7-F4ED-1E23-F29C-778213546660}"/>
              </a:ext>
            </a:extLst>
          </p:cNvPr>
          <p:cNvGrpSpPr/>
          <p:nvPr/>
        </p:nvGrpSpPr>
        <p:grpSpPr>
          <a:xfrm>
            <a:off x="2161032" y="1264746"/>
            <a:ext cx="7869936" cy="3847127"/>
            <a:chOff x="-33955803" y="1671502"/>
            <a:chExt cx="7869936" cy="3847127"/>
          </a:xfrm>
        </p:grpSpPr>
        <p:graphicFrame>
          <p:nvGraphicFramePr>
            <p:cNvPr id="34" name="Diagram 33">
              <a:extLst>
                <a:ext uri="{FF2B5EF4-FFF2-40B4-BE49-F238E27FC236}">
                  <a16:creationId xmlns:a16="http://schemas.microsoft.com/office/drawing/2014/main" id="{ECD353D8-41A5-C973-C0BF-63F6497F17A6}"/>
                </a:ext>
              </a:extLst>
            </p:cNvPr>
            <p:cNvGraphicFramePr/>
            <p:nvPr/>
          </p:nvGraphicFramePr>
          <p:xfrm>
            <a:off x="-33955801" y="1671502"/>
            <a:ext cx="7869934" cy="3847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 name="Rectangle: Rounded Corners 35">
              <a:extLst>
                <a:ext uri="{FF2B5EF4-FFF2-40B4-BE49-F238E27FC236}">
                  <a16:creationId xmlns:a16="http://schemas.microsoft.com/office/drawing/2014/main" id="{0100B885-6708-E1C6-0289-629D5D0BDEAA}"/>
                </a:ext>
              </a:extLst>
            </p:cNvPr>
            <p:cNvSpPr/>
            <p:nvPr/>
          </p:nvSpPr>
          <p:spPr>
            <a:xfrm>
              <a:off x="-33955803" y="1671502"/>
              <a:ext cx="7869934" cy="3847127"/>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1EBE24FF-C5C6-ABD1-461D-CBF545BB7420}"/>
              </a:ext>
            </a:extLst>
          </p:cNvPr>
          <p:cNvGrpSpPr/>
          <p:nvPr/>
        </p:nvGrpSpPr>
        <p:grpSpPr>
          <a:xfrm>
            <a:off x="56857930" y="1264746"/>
            <a:ext cx="6729155" cy="4328507"/>
            <a:chOff x="3111530" y="1264746"/>
            <a:chExt cx="6729155" cy="4328507"/>
          </a:xfrm>
        </p:grpSpPr>
        <p:graphicFrame>
          <p:nvGraphicFramePr>
            <p:cNvPr id="4" name="Diagram 3">
              <a:extLst>
                <a:ext uri="{FF2B5EF4-FFF2-40B4-BE49-F238E27FC236}">
                  <a16:creationId xmlns:a16="http://schemas.microsoft.com/office/drawing/2014/main" id="{62336271-9791-DCEE-766E-CF15BA84D98F}"/>
                </a:ext>
              </a:extLst>
            </p:cNvPr>
            <p:cNvGraphicFramePr/>
            <p:nvPr/>
          </p:nvGraphicFramePr>
          <p:xfrm>
            <a:off x="3111530" y="1264747"/>
            <a:ext cx="6729155" cy="43285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2" name="Rectangle: Rounded Corners 91">
              <a:extLst>
                <a:ext uri="{FF2B5EF4-FFF2-40B4-BE49-F238E27FC236}">
                  <a16:creationId xmlns:a16="http://schemas.microsoft.com/office/drawing/2014/main" id="{DD5EE42B-61B5-DA31-B451-D45A51C92B98}"/>
                </a:ext>
              </a:extLst>
            </p:cNvPr>
            <p:cNvSpPr/>
            <p:nvPr/>
          </p:nvSpPr>
          <p:spPr>
            <a:xfrm>
              <a:off x="3111530" y="1264746"/>
              <a:ext cx="6729154" cy="4328507"/>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C486C245-1D6D-A30A-A29E-1D44B94089C4}"/>
                </a:ext>
              </a:extLst>
            </p:cNvPr>
            <p:cNvCxnSpPr>
              <a:cxnSpLocks/>
            </p:cNvCxnSpPr>
            <p:nvPr/>
          </p:nvCxnSpPr>
          <p:spPr>
            <a:xfrm>
              <a:off x="3126204" y="2560162"/>
              <a:ext cx="671448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A09E1FCA-7A7F-2AB1-F41D-677BCC581E5B}"/>
              </a:ext>
            </a:extLst>
          </p:cNvPr>
          <p:cNvGrpSpPr/>
          <p:nvPr/>
        </p:nvGrpSpPr>
        <p:grpSpPr>
          <a:xfrm>
            <a:off x="42548189" y="1264746"/>
            <a:ext cx="7156421" cy="4627527"/>
            <a:chOff x="-7780746" y="1115236"/>
            <a:chExt cx="7156421" cy="4627527"/>
          </a:xfrm>
        </p:grpSpPr>
        <p:graphicFrame>
          <p:nvGraphicFramePr>
            <p:cNvPr id="22" name="Diagram 21">
              <a:extLst>
                <a:ext uri="{FF2B5EF4-FFF2-40B4-BE49-F238E27FC236}">
                  <a16:creationId xmlns:a16="http://schemas.microsoft.com/office/drawing/2014/main" id="{066B1B83-D634-920A-02CE-CDA79F9D9113}"/>
                </a:ext>
              </a:extLst>
            </p:cNvPr>
            <p:cNvGraphicFramePr/>
            <p:nvPr/>
          </p:nvGraphicFramePr>
          <p:xfrm>
            <a:off x="-7780744" y="1115236"/>
            <a:ext cx="7156419" cy="462752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9" name="Rectangle: Rounded Corners 8">
              <a:extLst>
                <a:ext uri="{FF2B5EF4-FFF2-40B4-BE49-F238E27FC236}">
                  <a16:creationId xmlns:a16="http://schemas.microsoft.com/office/drawing/2014/main" id="{F2816BF8-A7C6-9A22-A817-DF1166F471CD}"/>
                </a:ext>
              </a:extLst>
            </p:cNvPr>
            <p:cNvSpPr/>
            <p:nvPr/>
          </p:nvSpPr>
          <p:spPr>
            <a:xfrm>
              <a:off x="-7780746" y="1231350"/>
              <a:ext cx="7156419" cy="443678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14C9062A-8536-DBB1-BF52-D52ED35F295B}"/>
                </a:ext>
              </a:extLst>
            </p:cNvPr>
            <p:cNvCxnSpPr>
              <a:cxnSpLocks/>
            </p:cNvCxnSpPr>
            <p:nvPr/>
          </p:nvCxnSpPr>
          <p:spPr>
            <a:xfrm>
              <a:off x="-7780746" y="2918302"/>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23" name="Group 22">
            <a:extLst>
              <a:ext uri="{FF2B5EF4-FFF2-40B4-BE49-F238E27FC236}">
                <a16:creationId xmlns:a16="http://schemas.microsoft.com/office/drawing/2014/main" id="{F0A4CF8E-0A3F-1E27-19F9-8375F3210B53}"/>
              </a:ext>
            </a:extLst>
          </p:cNvPr>
          <p:cNvGrpSpPr/>
          <p:nvPr/>
        </p:nvGrpSpPr>
        <p:grpSpPr>
          <a:xfrm>
            <a:off x="30235993" y="1380856"/>
            <a:ext cx="7193613" cy="4601483"/>
            <a:chOff x="-16257273" y="996564"/>
            <a:chExt cx="7193613" cy="4601483"/>
          </a:xfrm>
        </p:grpSpPr>
        <p:graphicFrame>
          <p:nvGraphicFramePr>
            <p:cNvPr id="26" name="Diagram 25">
              <a:extLst>
                <a:ext uri="{FF2B5EF4-FFF2-40B4-BE49-F238E27FC236}">
                  <a16:creationId xmlns:a16="http://schemas.microsoft.com/office/drawing/2014/main" id="{1C1CB1B0-D2A5-AFEC-51FD-41C952AED0EC}"/>
                </a:ext>
              </a:extLst>
            </p:cNvPr>
            <p:cNvGraphicFramePr/>
            <p:nvPr/>
          </p:nvGraphicFramePr>
          <p:xfrm>
            <a:off x="-16257273" y="996565"/>
            <a:ext cx="7193613" cy="4601482"/>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0" name="Rectangle: Rounded Corners 9">
              <a:extLst>
                <a:ext uri="{FF2B5EF4-FFF2-40B4-BE49-F238E27FC236}">
                  <a16:creationId xmlns:a16="http://schemas.microsoft.com/office/drawing/2014/main" id="{6B6ACAC8-5E66-9B75-61F4-E4E4755426BE}"/>
                </a:ext>
              </a:extLst>
            </p:cNvPr>
            <p:cNvSpPr/>
            <p:nvPr/>
          </p:nvSpPr>
          <p:spPr>
            <a:xfrm>
              <a:off x="-16257273" y="996564"/>
              <a:ext cx="7193613" cy="460147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51CB1A14-5817-3FC3-5E74-61A9CCD58AE8}"/>
                </a:ext>
              </a:extLst>
            </p:cNvPr>
            <p:cNvCxnSpPr>
              <a:cxnSpLocks/>
            </p:cNvCxnSpPr>
            <p:nvPr/>
          </p:nvCxnSpPr>
          <p:spPr>
            <a:xfrm>
              <a:off x="-16220079" y="2404087"/>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68B008A-7C1E-E87B-F416-0549DC4C519D}"/>
                </a:ext>
              </a:extLst>
            </p:cNvPr>
            <p:cNvCxnSpPr>
              <a:cxnSpLocks/>
            </p:cNvCxnSpPr>
            <p:nvPr/>
          </p:nvCxnSpPr>
          <p:spPr>
            <a:xfrm>
              <a:off x="-16257273" y="3909037"/>
              <a:ext cx="7156419"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24" name="Group 23">
            <a:extLst>
              <a:ext uri="{FF2B5EF4-FFF2-40B4-BE49-F238E27FC236}">
                <a16:creationId xmlns:a16="http://schemas.microsoft.com/office/drawing/2014/main" id="{5F1182C6-965E-CBD8-ACFB-1D9B4EA6D042}"/>
              </a:ext>
            </a:extLst>
          </p:cNvPr>
          <p:cNvGrpSpPr/>
          <p:nvPr/>
        </p:nvGrpSpPr>
        <p:grpSpPr>
          <a:xfrm>
            <a:off x="15691561" y="1380856"/>
            <a:ext cx="8647277" cy="4601479"/>
            <a:chOff x="-25495208" y="917149"/>
            <a:chExt cx="8647277" cy="4601479"/>
          </a:xfrm>
        </p:grpSpPr>
        <p:graphicFrame>
          <p:nvGraphicFramePr>
            <p:cNvPr id="27" name="Diagram 26">
              <a:extLst>
                <a:ext uri="{FF2B5EF4-FFF2-40B4-BE49-F238E27FC236}">
                  <a16:creationId xmlns:a16="http://schemas.microsoft.com/office/drawing/2014/main" id="{4EBB7BD9-85F1-8D93-1088-3B4FFA413A2E}"/>
                </a:ext>
              </a:extLst>
            </p:cNvPr>
            <p:cNvGraphicFramePr/>
            <p:nvPr/>
          </p:nvGraphicFramePr>
          <p:xfrm>
            <a:off x="-25495208" y="917150"/>
            <a:ext cx="8647277" cy="4601478"/>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
          <p:nvSpPr>
            <p:cNvPr id="11" name="Rectangle: Rounded Corners 10">
              <a:extLst>
                <a:ext uri="{FF2B5EF4-FFF2-40B4-BE49-F238E27FC236}">
                  <a16:creationId xmlns:a16="http://schemas.microsoft.com/office/drawing/2014/main" id="{04959BF0-6388-DD99-091A-DE5C9BF8569B}"/>
                </a:ext>
              </a:extLst>
            </p:cNvPr>
            <p:cNvSpPr/>
            <p:nvPr/>
          </p:nvSpPr>
          <p:spPr>
            <a:xfrm>
              <a:off x="-25495208" y="917149"/>
              <a:ext cx="8647277" cy="4601479"/>
            </a:xfrm>
            <a:prstGeom prst="roundRect">
              <a:avLst>
                <a:gd name="adj" fmla="val 3224"/>
              </a:avLst>
            </a:prstGeom>
            <a:noFill/>
            <a:ln w="76200">
              <a:solidFill>
                <a:srgbClr val="1A765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71490E14-BE6B-87D4-6628-0A0B39250000}"/>
                </a:ext>
              </a:extLst>
            </p:cNvPr>
            <p:cNvCxnSpPr>
              <a:cxnSpLocks/>
            </p:cNvCxnSpPr>
            <p:nvPr/>
          </p:nvCxnSpPr>
          <p:spPr>
            <a:xfrm>
              <a:off x="-25495208" y="3286737"/>
              <a:ext cx="8647277"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B78B002-9BAB-5A7A-80E1-483DDF6B5015}"/>
                </a:ext>
              </a:extLst>
            </p:cNvPr>
            <p:cNvCxnSpPr>
              <a:cxnSpLocks/>
            </p:cNvCxnSpPr>
            <p:nvPr/>
          </p:nvCxnSpPr>
          <p:spPr>
            <a:xfrm>
              <a:off x="-25495208" y="4452597"/>
              <a:ext cx="8647277"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567629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0A9BE9A-5180-32C7-21FB-D86A0A80B6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3115" y="123825"/>
            <a:ext cx="7897813" cy="685799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284A0C0D-E249-4479-941F-866DF7D2A104}"/>
              </a:ext>
            </a:extLst>
          </p:cNvPr>
          <p:cNvPicPr>
            <a:picLocks noChangeAspect="1"/>
          </p:cNvPicPr>
          <p:nvPr/>
        </p:nvPicPr>
        <p:blipFill>
          <a:blip r:embed="rId3"/>
          <a:stretch>
            <a:fillRect/>
          </a:stretch>
        </p:blipFill>
        <p:spPr>
          <a:xfrm>
            <a:off x="9265762" y="6138863"/>
            <a:ext cx="2830988" cy="666750"/>
          </a:xfrm>
          <a:prstGeom prst="rect">
            <a:avLst/>
          </a:prstGeom>
        </p:spPr>
      </p:pic>
      <p:sp>
        <p:nvSpPr>
          <p:cNvPr id="8" name="Title 1">
            <a:extLst>
              <a:ext uri="{FF2B5EF4-FFF2-40B4-BE49-F238E27FC236}">
                <a16:creationId xmlns:a16="http://schemas.microsoft.com/office/drawing/2014/main" id="{963AECB7-1E2A-B256-6BCD-EF50DED24801}"/>
              </a:ext>
            </a:extLst>
          </p:cNvPr>
          <p:cNvSpPr txBox="1">
            <a:spLocks/>
          </p:cNvSpPr>
          <p:nvPr/>
        </p:nvSpPr>
        <p:spPr bwMode="auto">
          <a:xfrm>
            <a:off x="0" y="0"/>
            <a:ext cx="12192000" cy="914400"/>
          </a:xfrm>
          <a:prstGeom prst="rect">
            <a:avLst/>
          </a:prstGeom>
          <a:solidFill>
            <a:schemeClr val="accent6"/>
          </a:solidFill>
          <a:ln w="9525">
            <a:noFill/>
            <a:miter lim="800000"/>
            <a:headEnd/>
            <a:tailEnd/>
          </a:ln>
        </p:spPr>
        <p:txBody>
          <a:bodyPr vert="horz" wrap="square" lIns="365760" tIns="91440" rIns="365760" bIns="0" numCol="1" anchor="b" anchorCtr="0" compatLnSpc="1">
            <a:prstTxWarp prst="textNoShape">
              <a:avLst/>
            </a:prstTxWarp>
          </a:bodyPr>
          <a:lstStyle>
            <a:lvl1pPr algn="l" rtl="0" eaLnBrk="1" fontAlgn="base" hangingPunct="1">
              <a:spcBef>
                <a:spcPct val="0"/>
              </a:spcBef>
              <a:spcAft>
                <a:spcPct val="0"/>
              </a:spcAft>
              <a:defRPr sz="3600" b="1" cap="all" normalizeH="0" baseline="0">
                <a:solidFill>
                  <a:schemeClr val="bg1"/>
                </a:solidFill>
                <a:latin typeface="+mj-lt"/>
                <a:ea typeface="+mj-ea"/>
                <a:cs typeface="+mj-cs"/>
              </a:defRPr>
            </a:lvl1pPr>
            <a:lvl2pPr algn="ctr" rtl="0" eaLnBrk="1" fontAlgn="base" hangingPunct="1">
              <a:spcBef>
                <a:spcPct val="0"/>
              </a:spcBef>
              <a:spcAft>
                <a:spcPct val="0"/>
              </a:spcAft>
              <a:defRPr sz="4000" b="1">
                <a:solidFill>
                  <a:schemeClr val="bg1"/>
                </a:solidFill>
                <a:latin typeface="Georgia" pitchFamily="18" charset="0"/>
              </a:defRPr>
            </a:lvl2pPr>
            <a:lvl3pPr algn="ctr" rtl="0" eaLnBrk="1" fontAlgn="base" hangingPunct="1">
              <a:spcBef>
                <a:spcPct val="0"/>
              </a:spcBef>
              <a:spcAft>
                <a:spcPct val="0"/>
              </a:spcAft>
              <a:defRPr sz="4000" b="1">
                <a:solidFill>
                  <a:schemeClr val="bg1"/>
                </a:solidFill>
                <a:latin typeface="Georgia" pitchFamily="18" charset="0"/>
              </a:defRPr>
            </a:lvl3pPr>
            <a:lvl4pPr algn="ctr" rtl="0" eaLnBrk="1" fontAlgn="base" hangingPunct="1">
              <a:spcBef>
                <a:spcPct val="0"/>
              </a:spcBef>
              <a:spcAft>
                <a:spcPct val="0"/>
              </a:spcAft>
              <a:defRPr sz="4000" b="1">
                <a:solidFill>
                  <a:schemeClr val="bg1"/>
                </a:solidFill>
                <a:latin typeface="Georgia" pitchFamily="18" charset="0"/>
              </a:defRPr>
            </a:lvl4pPr>
            <a:lvl5pPr algn="ctr" rtl="0" eaLnBrk="1" fontAlgn="base" hangingPunct="1">
              <a:spcBef>
                <a:spcPct val="0"/>
              </a:spcBef>
              <a:spcAft>
                <a:spcPct val="0"/>
              </a:spcAft>
              <a:defRPr sz="4000" b="1">
                <a:solidFill>
                  <a:schemeClr val="bg1"/>
                </a:solidFill>
                <a:latin typeface="Georgia" pitchFamily="18" charset="0"/>
              </a:defRPr>
            </a:lvl5pPr>
            <a:lvl6pPr marL="457200" algn="ctr" rtl="0" eaLnBrk="1" fontAlgn="base" hangingPunct="1">
              <a:spcBef>
                <a:spcPct val="0"/>
              </a:spcBef>
              <a:spcAft>
                <a:spcPct val="0"/>
              </a:spcAft>
              <a:defRPr sz="4000" b="1">
                <a:solidFill>
                  <a:schemeClr val="bg1"/>
                </a:solidFill>
                <a:latin typeface="Georgia" pitchFamily="18" charset="0"/>
              </a:defRPr>
            </a:lvl6pPr>
            <a:lvl7pPr marL="914400" algn="ctr" rtl="0" eaLnBrk="1" fontAlgn="base" hangingPunct="1">
              <a:spcBef>
                <a:spcPct val="0"/>
              </a:spcBef>
              <a:spcAft>
                <a:spcPct val="0"/>
              </a:spcAft>
              <a:defRPr sz="4000" b="1">
                <a:solidFill>
                  <a:schemeClr val="bg1"/>
                </a:solidFill>
                <a:latin typeface="Georgia" pitchFamily="18" charset="0"/>
              </a:defRPr>
            </a:lvl7pPr>
            <a:lvl8pPr marL="1371600" algn="ctr" rtl="0" eaLnBrk="1" fontAlgn="base" hangingPunct="1">
              <a:spcBef>
                <a:spcPct val="0"/>
              </a:spcBef>
              <a:spcAft>
                <a:spcPct val="0"/>
              </a:spcAft>
              <a:defRPr sz="4000" b="1">
                <a:solidFill>
                  <a:schemeClr val="bg1"/>
                </a:solidFill>
                <a:latin typeface="Georgia" pitchFamily="18" charset="0"/>
              </a:defRPr>
            </a:lvl8pPr>
            <a:lvl9pPr marL="1828800" algn="ctr" rtl="0" eaLnBrk="1" fontAlgn="base" hangingPunct="1">
              <a:spcBef>
                <a:spcPct val="0"/>
              </a:spcBef>
              <a:spcAft>
                <a:spcPct val="0"/>
              </a:spcAft>
              <a:defRPr sz="4000" b="1">
                <a:solidFill>
                  <a:schemeClr val="bg1"/>
                </a:solidFill>
                <a:latin typeface="Georgia" pitchFamily="18" charset="0"/>
              </a:defRPr>
            </a:lvl9pPr>
          </a:lstStyle>
          <a:p>
            <a:r>
              <a:rPr lang="en-US" kern="0"/>
              <a:t>ADCMS ODOT W.O.R.K.S. PROJECT SCHEDULE</a:t>
            </a:r>
            <a:endParaRPr lang="en-US" kern="0" dirty="0"/>
          </a:p>
        </p:txBody>
      </p:sp>
    </p:spTree>
    <p:extLst>
      <p:ext uri="{BB962C8B-B14F-4D97-AF65-F5344CB8AC3E}">
        <p14:creationId xmlns:p14="http://schemas.microsoft.com/office/powerpoint/2010/main" val="13500009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A1E66-83C4-C396-DE0B-A4E8E16534F1}"/>
            </a:ext>
          </a:extLst>
        </p:cNvPr>
        <p:cNvGrpSpPr/>
        <p:nvPr/>
      </p:nvGrpSpPr>
      <p:grpSpPr>
        <a:xfrm>
          <a:off x="0" y="0"/>
          <a:ext cx="0" cy="0"/>
          <a:chOff x="0" y="0"/>
          <a:chExt cx="0" cy="0"/>
        </a:xfrm>
      </p:grpSpPr>
      <p:cxnSp>
        <p:nvCxnSpPr>
          <p:cNvPr id="44" name="Straight Connector 43">
            <a:extLst>
              <a:ext uri="{FF2B5EF4-FFF2-40B4-BE49-F238E27FC236}">
                <a16:creationId xmlns:a16="http://schemas.microsoft.com/office/drawing/2014/main" id="{C71FC1CE-98C0-5F8B-FE6B-6343595D48D6}"/>
              </a:ext>
            </a:extLst>
          </p:cNvPr>
          <p:cNvCxnSpPr>
            <a:cxnSpLocks/>
            <a:endCxn id="20" idx="2"/>
          </p:cNvCxnSpPr>
          <p:nvPr/>
        </p:nvCxnSpPr>
        <p:spPr>
          <a:xfrm>
            <a:off x="4810026" y="3992588"/>
            <a:ext cx="2916011" cy="1112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0A1342F-17CC-7CCE-B633-8B40E5177AE9}"/>
              </a:ext>
            </a:extLst>
          </p:cNvPr>
          <p:cNvCxnSpPr>
            <a:cxnSpLocks/>
            <a:stCxn id="20" idx="6"/>
          </p:cNvCxnSpPr>
          <p:nvPr/>
        </p:nvCxnSpPr>
        <p:spPr>
          <a:xfrm>
            <a:off x="7916537" y="4003708"/>
            <a:ext cx="2223188" cy="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E27A033-F076-E465-D008-5AA6942625CE}"/>
              </a:ext>
            </a:extLst>
          </p:cNvPr>
          <p:cNvCxnSpPr>
            <a:cxnSpLocks/>
          </p:cNvCxnSpPr>
          <p:nvPr/>
        </p:nvCxnSpPr>
        <p:spPr>
          <a:xfrm flipV="1">
            <a:off x="10139725" y="3998148"/>
            <a:ext cx="2064674" cy="5658"/>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DCEDD75-B8C5-6D35-28F1-12D2EAB528E9}"/>
              </a:ext>
            </a:extLst>
          </p:cNvPr>
          <p:cNvCxnSpPr>
            <a:cxnSpLocks/>
            <a:stCxn id="8" idx="6"/>
          </p:cNvCxnSpPr>
          <p:nvPr/>
        </p:nvCxnSpPr>
        <p:spPr>
          <a:xfrm flipV="1">
            <a:off x="2875332" y="3992588"/>
            <a:ext cx="1934694" cy="8389"/>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75E3666-D650-66E2-A513-0C99577784AC}"/>
              </a:ext>
            </a:extLst>
          </p:cNvPr>
          <p:cNvCxnSpPr>
            <a:cxnSpLocks/>
            <a:endCxn id="8" idx="2"/>
          </p:cNvCxnSpPr>
          <p:nvPr/>
        </p:nvCxnSpPr>
        <p:spPr>
          <a:xfrm>
            <a:off x="1238094" y="3992588"/>
            <a:ext cx="1446738" cy="8389"/>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1" name="Arc 10">
            <a:extLst>
              <a:ext uri="{FF2B5EF4-FFF2-40B4-BE49-F238E27FC236}">
                <a16:creationId xmlns:a16="http://schemas.microsoft.com/office/drawing/2014/main" id="{422AC946-E847-7FC9-4415-B93805EB8A9E}"/>
              </a:ext>
            </a:extLst>
          </p:cNvPr>
          <p:cNvSpPr>
            <a:spLocks/>
          </p:cNvSpPr>
          <p:nvPr/>
        </p:nvSpPr>
        <p:spPr>
          <a:xfrm>
            <a:off x="2320501" y="3541396"/>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3A462C26-91E3-65B3-D047-4E09DE5F4EC2}"/>
              </a:ext>
            </a:extLst>
          </p:cNvPr>
          <p:cNvCxnSpPr>
            <a:cxnSpLocks/>
          </p:cNvCxnSpPr>
          <p:nvPr/>
        </p:nvCxnSpPr>
        <p:spPr>
          <a:xfrm flipV="1">
            <a:off x="0" y="3992588"/>
            <a:ext cx="1266825" cy="2731"/>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8" name="obe">
            <a:extLst>
              <a:ext uri="{FF2B5EF4-FFF2-40B4-BE49-F238E27FC236}">
                <a16:creationId xmlns:a16="http://schemas.microsoft.com/office/drawing/2014/main" id="{266F6286-9034-9319-6777-CD465CD67403}"/>
              </a:ext>
            </a:extLst>
          </p:cNvPr>
          <p:cNvSpPr>
            <a:spLocks/>
          </p:cNvSpPr>
          <p:nvPr/>
        </p:nvSpPr>
        <p:spPr>
          <a:xfrm>
            <a:off x="2684832" y="3905727"/>
            <a:ext cx="190500" cy="190500"/>
          </a:xfrm>
          <a:prstGeom prst="ellipse">
            <a:avLst/>
          </a:prstGeom>
          <a:solidFill>
            <a:srgbClr val="009969"/>
          </a:solidFill>
          <a:ln>
            <a:solidFill>
              <a:srgbClr val="00996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ircle: Hollow 8">
            <a:extLst>
              <a:ext uri="{FF2B5EF4-FFF2-40B4-BE49-F238E27FC236}">
                <a16:creationId xmlns:a16="http://schemas.microsoft.com/office/drawing/2014/main" id="{57E0C244-D03D-259D-403B-E584441FBC80}"/>
              </a:ext>
            </a:extLst>
          </p:cNvPr>
          <p:cNvSpPr>
            <a:spLocks/>
          </p:cNvSpPr>
          <p:nvPr/>
        </p:nvSpPr>
        <p:spPr>
          <a:xfrm>
            <a:off x="2565769" y="3786664"/>
            <a:ext cx="428626" cy="428626"/>
          </a:xfrm>
          <a:prstGeom prst="donut">
            <a:avLst>
              <a:gd name="adj" fmla="val 5281"/>
            </a:avLst>
          </a:prstGeom>
          <a:solidFill>
            <a:srgbClr val="009969"/>
          </a:solidFill>
          <a:ln>
            <a:solidFill>
              <a:srgbClr val="00996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Circle: Hollow 9">
            <a:extLst>
              <a:ext uri="{FF2B5EF4-FFF2-40B4-BE49-F238E27FC236}">
                <a16:creationId xmlns:a16="http://schemas.microsoft.com/office/drawing/2014/main" id="{0B94DD94-2939-3B77-1D2D-8A53FFF2A141}"/>
              </a:ext>
            </a:extLst>
          </p:cNvPr>
          <p:cNvSpPr>
            <a:spLocks/>
          </p:cNvSpPr>
          <p:nvPr/>
        </p:nvSpPr>
        <p:spPr>
          <a:xfrm>
            <a:off x="2432897" y="3653792"/>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TextBox 15">
            <a:extLst>
              <a:ext uri="{FF2B5EF4-FFF2-40B4-BE49-F238E27FC236}">
                <a16:creationId xmlns:a16="http://schemas.microsoft.com/office/drawing/2014/main" id="{F1FF87E4-F02E-D87E-69CF-629CEA5CD046}"/>
              </a:ext>
            </a:extLst>
          </p:cNvPr>
          <p:cNvSpPr txBox="1">
            <a:spLocks/>
          </p:cNvSpPr>
          <p:nvPr/>
        </p:nvSpPr>
        <p:spPr>
          <a:xfrm>
            <a:off x="1476616" y="2640834"/>
            <a:ext cx="2767578" cy="1077218"/>
          </a:xfrm>
          <a:prstGeom prst="rect">
            <a:avLst/>
          </a:prstGeom>
          <a:noFill/>
        </p:spPr>
        <p:txBody>
          <a:bodyPr wrap="square" rtlCol="0">
            <a:spAutoFit/>
          </a:bodyPr>
          <a:lstStyle/>
          <a:p>
            <a:pPr algn="ctr"/>
            <a:r>
              <a:rPr lang="en-US" sz="1600" b="1" dirty="0">
                <a:solidFill>
                  <a:srgbClr val="009969"/>
                </a:solidFill>
                <a:latin typeface="Century Gothic" panose="020B0502020202020204" pitchFamily="34" charset="0"/>
              </a:rPr>
              <a:t>ADCMS Federal Authorization</a:t>
            </a:r>
          </a:p>
          <a:p>
            <a:pPr algn="ctr"/>
            <a:r>
              <a:rPr lang="en-US" sz="1600" b="1" dirty="0">
                <a:solidFill>
                  <a:srgbClr val="009969"/>
                </a:solidFill>
                <a:latin typeface="Century Gothic" panose="020B0502020202020204" pitchFamily="34" charset="0"/>
              </a:rPr>
              <a:t>January 29, 2025</a:t>
            </a:r>
          </a:p>
          <a:p>
            <a:pPr algn="ctr"/>
            <a:endParaRPr lang="en-US" sz="1600" b="1" dirty="0">
              <a:solidFill>
                <a:srgbClr val="009969"/>
              </a:solidFill>
              <a:latin typeface="Century Gothic" panose="020B0502020202020204" pitchFamily="34" charset="0"/>
            </a:endParaRPr>
          </a:p>
        </p:txBody>
      </p:sp>
      <p:sp>
        <p:nvSpPr>
          <p:cNvPr id="18" name="Arc 17">
            <a:extLst>
              <a:ext uri="{FF2B5EF4-FFF2-40B4-BE49-F238E27FC236}">
                <a16:creationId xmlns:a16="http://schemas.microsoft.com/office/drawing/2014/main" id="{AAE360E9-F100-915B-1ABD-E5CAE151AC6D}"/>
              </a:ext>
            </a:extLst>
          </p:cNvPr>
          <p:cNvSpPr>
            <a:spLocks/>
          </p:cNvSpPr>
          <p:nvPr/>
        </p:nvSpPr>
        <p:spPr>
          <a:xfrm rot="5400000">
            <a:off x="7361706" y="3544127"/>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19">
            <a:extLst>
              <a:ext uri="{FF2B5EF4-FFF2-40B4-BE49-F238E27FC236}">
                <a16:creationId xmlns:a16="http://schemas.microsoft.com/office/drawing/2014/main" id="{C29A5AC4-A137-523C-EA01-516585A142FD}"/>
              </a:ext>
            </a:extLst>
          </p:cNvPr>
          <p:cNvSpPr>
            <a:spLocks/>
          </p:cNvSpPr>
          <p:nvPr/>
        </p:nvSpPr>
        <p:spPr>
          <a:xfrm>
            <a:off x="7726037" y="3908458"/>
            <a:ext cx="190500" cy="190500"/>
          </a:xfrm>
          <a:prstGeom prst="ellipse">
            <a:avLst/>
          </a:prstGeom>
          <a:solidFill>
            <a:srgbClr val="4EC486"/>
          </a:solidFill>
          <a:ln>
            <a:solidFill>
              <a:srgbClr val="4EC48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ircle: Hollow 20">
            <a:extLst>
              <a:ext uri="{FF2B5EF4-FFF2-40B4-BE49-F238E27FC236}">
                <a16:creationId xmlns:a16="http://schemas.microsoft.com/office/drawing/2014/main" id="{077F04B7-0A53-DD3C-739C-10B11EEFE806}"/>
              </a:ext>
            </a:extLst>
          </p:cNvPr>
          <p:cNvSpPr>
            <a:spLocks/>
          </p:cNvSpPr>
          <p:nvPr/>
        </p:nvSpPr>
        <p:spPr>
          <a:xfrm>
            <a:off x="7606974" y="3789395"/>
            <a:ext cx="428626" cy="428626"/>
          </a:xfrm>
          <a:prstGeom prst="donut">
            <a:avLst>
              <a:gd name="adj" fmla="val 5281"/>
            </a:avLst>
          </a:prstGeom>
          <a:solidFill>
            <a:srgbClr val="4EC486"/>
          </a:solidFill>
          <a:ln>
            <a:solidFill>
              <a:srgbClr val="4EC48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Circle: Hollow 21">
            <a:extLst>
              <a:ext uri="{FF2B5EF4-FFF2-40B4-BE49-F238E27FC236}">
                <a16:creationId xmlns:a16="http://schemas.microsoft.com/office/drawing/2014/main" id="{D7E9363D-E5B8-CB22-18B4-4391BE45A1CA}"/>
              </a:ext>
            </a:extLst>
          </p:cNvPr>
          <p:cNvSpPr>
            <a:spLocks/>
          </p:cNvSpPr>
          <p:nvPr/>
        </p:nvSpPr>
        <p:spPr>
          <a:xfrm>
            <a:off x="7474102" y="3656523"/>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3" name="Straight Connector 22">
            <a:extLst>
              <a:ext uri="{FF2B5EF4-FFF2-40B4-BE49-F238E27FC236}">
                <a16:creationId xmlns:a16="http://schemas.microsoft.com/office/drawing/2014/main" id="{D20ACB4F-1792-C064-017D-286FF6FBD188}"/>
              </a:ext>
            </a:extLst>
          </p:cNvPr>
          <p:cNvCxnSpPr>
            <a:cxnSpLocks/>
          </p:cNvCxnSpPr>
          <p:nvPr/>
        </p:nvCxnSpPr>
        <p:spPr>
          <a:xfrm flipV="1">
            <a:off x="7821288" y="2623136"/>
            <a:ext cx="0" cy="1033387"/>
          </a:xfrm>
          <a:prstGeom prst="line">
            <a:avLst/>
          </a:prstGeom>
          <a:ln w="19050">
            <a:solidFill>
              <a:srgbClr val="4EC486"/>
            </a:solidFill>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B7F0F680-07A7-336B-DA97-A16AB67ACA5F}"/>
              </a:ext>
            </a:extLst>
          </p:cNvPr>
          <p:cNvSpPr>
            <a:spLocks/>
          </p:cNvSpPr>
          <p:nvPr/>
        </p:nvSpPr>
        <p:spPr>
          <a:xfrm>
            <a:off x="7759167" y="2576780"/>
            <a:ext cx="124240" cy="124240"/>
          </a:xfrm>
          <a:prstGeom prst="ellipse">
            <a:avLst/>
          </a:prstGeom>
          <a:solidFill>
            <a:srgbClr val="4EC486"/>
          </a:solidFill>
          <a:ln>
            <a:solidFill>
              <a:srgbClr val="4EC48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E580BB33-AD9E-AFE8-AA4D-6D47C18B8597}"/>
              </a:ext>
            </a:extLst>
          </p:cNvPr>
          <p:cNvSpPr txBox="1">
            <a:spLocks/>
          </p:cNvSpPr>
          <p:nvPr/>
        </p:nvSpPr>
        <p:spPr>
          <a:xfrm>
            <a:off x="6759646" y="4402360"/>
            <a:ext cx="2313782" cy="1077218"/>
          </a:xfrm>
          <a:prstGeom prst="rect">
            <a:avLst/>
          </a:prstGeom>
          <a:noFill/>
        </p:spPr>
        <p:txBody>
          <a:bodyPr wrap="square" rtlCol="0">
            <a:spAutoFit/>
          </a:bodyPr>
          <a:lstStyle/>
          <a:p>
            <a:pPr algn="ctr"/>
            <a:r>
              <a:rPr lang="en-US" sz="1600" b="1" dirty="0">
                <a:solidFill>
                  <a:srgbClr val="4EC486"/>
                </a:solidFill>
                <a:latin typeface="Century Gothic" panose="020B0502020202020204" pitchFamily="34" charset="0"/>
              </a:rPr>
              <a:t>In-person stake holder engagement March 18, 2025</a:t>
            </a:r>
          </a:p>
          <a:p>
            <a:pPr algn="ctr"/>
            <a:endParaRPr lang="en-US" sz="1600" b="1" dirty="0">
              <a:solidFill>
                <a:srgbClr val="4EC486"/>
              </a:solidFill>
              <a:latin typeface="Century Gothic" panose="020B0502020202020204" pitchFamily="34" charset="0"/>
            </a:endParaRPr>
          </a:p>
        </p:txBody>
      </p:sp>
      <p:sp>
        <p:nvSpPr>
          <p:cNvPr id="26" name="TextBox 25">
            <a:extLst>
              <a:ext uri="{FF2B5EF4-FFF2-40B4-BE49-F238E27FC236}">
                <a16:creationId xmlns:a16="http://schemas.microsoft.com/office/drawing/2014/main" id="{9DC7AEFD-791A-86A1-C88A-3DA081A9CAA7}"/>
              </a:ext>
            </a:extLst>
          </p:cNvPr>
          <p:cNvSpPr txBox="1">
            <a:spLocks/>
          </p:cNvSpPr>
          <p:nvPr/>
        </p:nvSpPr>
        <p:spPr>
          <a:xfrm>
            <a:off x="7837708" y="2122521"/>
            <a:ext cx="4331630" cy="1815882"/>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Included ODOT, MDOT, </a:t>
            </a:r>
            <a:r>
              <a:rPr lang="en-US" sz="1400" dirty="0" err="1">
                <a:solidFill>
                  <a:schemeClr val="bg2">
                    <a:lumMod val="50000"/>
                  </a:schemeClr>
                </a:solidFill>
                <a:latin typeface="Century Gothic" panose="020B0502020202020204" pitchFamily="34" charset="0"/>
              </a:rPr>
              <a:t>MinnDOT</a:t>
            </a:r>
            <a:r>
              <a:rPr lang="en-US" sz="1400" dirty="0">
                <a:solidFill>
                  <a:schemeClr val="bg2">
                    <a:lumMod val="50000"/>
                  </a:schemeClr>
                </a:solidFill>
                <a:latin typeface="Century Gothic" panose="020B0502020202020204" pitchFamily="34" charset="0"/>
              </a:rPr>
              <a:t>, Consultants, Bentley. </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Went over current paper/pdf review process to identify understanding of process/lack of functionality with current </a:t>
            </a:r>
            <a:r>
              <a:rPr lang="en-US" sz="1400" dirty="0" err="1">
                <a:solidFill>
                  <a:schemeClr val="bg2">
                    <a:lumMod val="50000"/>
                  </a:schemeClr>
                </a:solidFill>
                <a:latin typeface="Century Gothic" panose="020B0502020202020204" pitchFamily="34" charset="0"/>
              </a:rPr>
              <a:t>iModel</a:t>
            </a:r>
            <a:r>
              <a:rPr lang="en-US" sz="1400" dirty="0">
                <a:solidFill>
                  <a:schemeClr val="bg2">
                    <a:lumMod val="50000"/>
                  </a:schemeClr>
                </a:solidFill>
                <a:latin typeface="Century Gothic" panose="020B0502020202020204" pitchFamily="34" charset="0"/>
              </a:rPr>
              <a:t> review tools.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A lot of differences in current review processes across the state/lack of consistency.</a:t>
            </a:r>
          </a:p>
        </p:txBody>
      </p:sp>
      <p:cxnSp>
        <p:nvCxnSpPr>
          <p:cNvPr id="68" name="Straight Connector 67">
            <a:extLst>
              <a:ext uri="{FF2B5EF4-FFF2-40B4-BE49-F238E27FC236}">
                <a16:creationId xmlns:a16="http://schemas.microsoft.com/office/drawing/2014/main" id="{C4282559-B6ED-1147-3610-4F5A3CE5C414}"/>
              </a:ext>
            </a:extLst>
          </p:cNvPr>
          <p:cNvCxnSpPr>
            <a:cxnSpLocks/>
          </p:cNvCxnSpPr>
          <p:nvPr/>
        </p:nvCxnSpPr>
        <p:spPr>
          <a:xfrm>
            <a:off x="7883407" y="2057500"/>
            <a:ext cx="3523423" cy="0"/>
          </a:xfrm>
          <a:prstGeom prst="line">
            <a:avLst/>
          </a:prstGeom>
          <a:ln w="19050">
            <a:solidFill>
              <a:srgbClr val="4EC486"/>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B465A09B-B717-B84B-3637-7293F5B3A765}"/>
              </a:ext>
            </a:extLst>
          </p:cNvPr>
          <p:cNvPicPr>
            <a:picLocks noChangeAspect="1"/>
          </p:cNvPicPr>
          <p:nvPr/>
        </p:nvPicPr>
        <p:blipFill>
          <a:blip r:embed="rId2"/>
          <a:stretch>
            <a:fillRect/>
          </a:stretch>
        </p:blipFill>
        <p:spPr>
          <a:xfrm>
            <a:off x="0" y="0"/>
            <a:ext cx="12192000" cy="1188720"/>
          </a:xfrm>
          <a:prstGeom prst="rect">
            <a:avLst/>
          </a:prstGeom>
        </p:spPr>
      </p:pic>
    </p:spTree>
    <p:extLst>
      <p:ext uri="{BB962C8B-B14F-4D97-AF65-F5344CB8AC3E}">
        <p14:creationId xmlns:p14="http://schemas.microsoft.com/office/powerpoint/2010/main" val="32703485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ipe(left)">
                                      <p:cBhvr>
                                        <p:cTn id="11" dur="500"/>
                                        <p:tgtEl>
                                          <p:spTgt spid="19"/>
                                        </p:tgtEl>
                                      </p:cBhvr>
                                    </p:animEffect>
                                  </p:childTnLst>
                                </p:cTn>
                              </p:par>
                            </p:childTnLst>
                          </p:cTn>
                        </p:par>
                        <p:par>
                          <p:cTn id="12" fill="hold">
                            <p:stCondLst>
                              <p:cond delay="1000"/>
                            </p:stCondLst>
                            <p:childTnLst>
                              <p:par>
                                <p:cTn id="13" presetID="53" presetClass="entr" presetSubtype="16"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200" fill="hold"/>
                                        <p:tgtEl>
                                          <p:spTgt spid="8"/>
                                        </p:tgtEl>
                                        <p:attrNameLst>
                                          <p:attrName>ppt_w</p:attrName>
                                        </p:attrNameLst>
                                      </p:cBhvr>
                                      <p:tavLst>
                                        <p:tav tm="0">
                                          <p:val>
                                            <p:fltVal val="0"/>
                                          </p:val>
                                        </p:tav>
                                        <p:tav tm="100000">
                                          <p:val>
                                            <p:strVal val="#ppt_w"/>
                                          </p:val>
                                        </p:tav>
                                      </p:tavLst>
                                    </p:anim>
                                    <p:anim calcmode="lin" valueType="num">
                                      <p:cBhvr>
                                        <p:cTn id="16" dur="200" fill="hold"/>
                                        <p:tgtEl>
                                          <p:spTgt spid="8"/>
                                        </p:tgtEl>
                                        <p:attrNameLst>
                                          <p:attrName>ppt_h</p:attrName>
                                        </p:attrNameLst>
                                      </p:cBhvr>
                                      <p:tavLst>
                                        <p:tav tm="0">
                                          <p:val>
                                            <p:fltVal val="0"/>
                                          </p:val>
                                        </p:tav>
                                        <p:tav tm="100000">
                                          <p:val>
                                            <p:strVal val="#ppt_h"/>
                                          </p:val>
                                        </p:tav>
                                      </p:tavLst>
                                    </p:anim>
                                    <p:animEffect transition="in" filter="fade">
                                      <p:cBhvr>
                                        <p:cTn id="17" dur="200"/>
                                        <p:tgtEl>
                                          <p:spTgt spid="8"/>
                                        </p:tgtEl>
                                      </p:cBhvr>
                                    </p:animEffect>
                                  </p:childTnLst>
                                </p:cTn>
                              </p:par>
                            </p:childTnLst>
                          </p:cTn>
                        </p:par>
                        <p:par>
                          <p:cTn id="18" fill="hold">
                            <p:stCondLst>
                              <p:cond delay="1200"/>
                            </p:stCondLst>
                            <p:childTnLst>
                              <p:par>
                                <p:cTn id="19" presetID="53" presetClass="entr" presetSubtype="16"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p:cTn id="21" dur="200" fill="hold"/>
                                        <p:tgtEl>
                                          <p:spTgt spid="9"/>
                                        </p:tgtEl>
                                        <p:attrNameLst>
                                          <p:attrName>ppt_w</p:attrName>
                                        </p:attrNameLst>
                                      </p:cBhvr>
                                      <p:tavLst>
                                        <p:tav tm="0">
                                          <p:val>
                                            <p:fltVal val="0"/>
                                          </p:val>
                                        </p:tav>
                                        <p:tav tm="100000">
                                          <p:val>
                                            <p:strVal val="#ppt_w"/>
                                          </p:val>
                                        </p:tav>
                                      </p:tavLst>
                                    </p:anim>
                                    <p:anim calcmode="lin" valueType="num">
                                      <p:cBhvr>
                                        <p:cTn id="22" dur="200" fill="hold"/>
                                        <p:tgtEl>
                                          <p:spTgt spid="9"/>
                                        </p:tgtEl>
                                        <p:attrNameLst>
                                          <p:attrName>ppt_h</p:attrName>
                                        </p:attrNameLst>
                                      </p:cBhvr>
                                      <p:tavLst>
                                        <p:tav tm="0">
                                          <p:val>
                                            <p:fltVal val="0"/>
                                          </p:val>
                                        </p:tav>
                                        <p:tav tm="100000">
                                          <p:val>
                                            <p:strVal val="#ppt_h"/>
                                          </p:val>
                                        </p:tav>
                                      </p:tavLst>
                                    </p:anim>
                                    <p:animEffect transition="in" filter="fade">
                                      <p:cBhvr>
                                        <p:cTn id="23" dur="200"/>
                                        <p:tgtEl>
                                          <p:spTgt spid="9"/>
                                        </p:tgtEl>
                                      </p:cBhvr>
                                    </p:animEffect>
                                  </p:childTnLst>
                                </p:cTn>
                              </p:par>
                            </p:childTnLst>
                          </p:cTn>
                        </p:par>
                        <p:par>
                          <p:cTn id="24" fill="hold">
                            <p:stCondLst>
                              <p:cond delay="1400"/>
                            </p:stCondLst>
                            <p:childTnLst>
                              <p:par>
                                <p:cTn id="25" presetID="53" presetClass="entr" presetSubtype="16"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p:cTn id="27" dur="200" fill="hold"/>
                                        <p:tgtEl>
                                          <p:spTgt spid="10"/>
                                        </p:tgtEl>
                                        <p:attrNameLst>
                                          <p:attrName>ppt_w</p:attrName>
                                        </p:attrNameLst>
                                      </p:cBhvr>
                                      <p:tavLst>
                                        <p:tav tm="0">
                                          <p:val>
                                            <p:fltVal val="0"/>
                                          </p:val>
                                        </p:tav>
                                        <p:tav tm="100000">
                                          <p:val>
                                            <p:strVal val="#ppt_w"/>
                                          </p:val>
                                        </p:tav>
                                      </p:tavLst>
                                    </p:anim>
                                    <p:anim calcmode="lin" valueType="num">
                                      <p:cBhvr>
                                        <p:cTn id="28" dur="200" fill="hold"/>
                                        <p:tgtEl>
                                          <p:spTgt spid="10"/>
                                        </p:tgtEl>
                                        <p:attrNameLst>
                                          <p:attrName>ppt_h</p:attrName>
                                        </p:attrNameLst>
                                      </p:cBhvr>
                                      <p:tavLst>
                                        <p:tav tm="0">
                                          <p:val>
                                            <p:fltVal val="0"/>
                                          </p:val>
                                        </p:tav>
                                        <p:tav tm="100000">
                                          <p:val>
                                            <p:strVal val="#ppt_h"/>
                                          </p:val>
                                        </p:tav>
                                      </p:tavLst>
                                    </p:anim>
                                    <p:animEffect transition="in" filter="fade">
                                      <p:cBhvr>
                                        <p:cTn id="29" dur="200"/>
                                        <p:tgtEl>
                                          <p:spTgt spid="10"/>
                                        </p:tgtEl>
                                      </p:cBhvr>
                                    </p:animEffect>
                                  </p:childTnLst>
                                </p:cTn>
                              </p:par>
                            </p:childTnLst>
                          </p:cTn>
                        </p:par>
                        <p:par>
                          <p:cTn id="30" fill="hold">
                            <p:stCondLst>
                              <p:cond delay="1600"/>
                            </p:stCondLst>
                            <p:childTnLst>
                              <p:par>
                                <p:cTn id="31" presetID="53" presetClass="entr" presetSubtype="16" fill="hold" grpId="0" nodeType="after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p:cTn id="33" dur="500" fill="hold"/>
                                        <p:tgtEl>
                                          <p:spTgt spid="11"/>
                                        </p:tgtEl>
                                        <p:attrNameLst>
                                          <p:attrName>ppt_w</p:attrName>
                                        </p:attrNameLst>
                                      </p:cBhvr>
                                      <p:tavLst>
                                        <p:tav tm="0">
                                          <p:val>
                                            <p:fltVal val="0"/>
                                          </p:val>
                                        </p:tav>
                                        <p:tav tm="100000">
                                          <p:val>
                                            <p:strVal val="#ppt_w"/>
                                          </p:val>
                                        </p:tav>
                                      </p:tavLst>
                                    </p:anim>
                                    <p:anim calcmode="lin" valueType="num">
                                      <p:cBhvr>
                                        <p:cTn id="34" dur="500" fill="hold"/>
                                        <p:tgtEl>
                                          <p:spTgt spid="11"/>
                                        </p:tgtEl>
                                        <p:attrNameLst>
                                          <p:attrName>ppt_h</p:attrName>
                                        </p:attrNameLst>
                                      </p:cBhvr>
                                      <p:tavLst>
                                        <p:tav tm="0">
                                          <p:val>
                                            <p:fltVal val="0"/>
                                          </p:val>
                                        </p:tav>
                                        <p:tav tm="100000">
                                          <p:val>
                                            <p:strVal val="#ppt_h"/>
                                          </p:val>
                                        </p:tav>
                                      </p:tavLst>
                                    </p:anim>
                                    <p:animEffect transition="in" filter="fade">
                                      <p:cBhvr>
                                        <p:cTn id="35" dur="500"/>
                                        <p:tgtEl>
                                          <p:spTgt spid="11"/>
                                        </p:tgtEl>
                                      </p:cBhvr>
                                    </p:animEffect>
                                  </p:childTnLst>
                                </p:cTn>
                              </p:par>
                              <p:par>
                                <p:cTn id="36" presetID="47" presetClass="entr" presetSubtype="0" fill="hold" grpId="0" nodeType="with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anim calcmode="lin" valueType="num">
                                      <p:cBhvr>
                                        <p:cTn id="39" dur="500" fill="hold"/>
                                        <p:tgtEl>
                                          <p:spTgt spid="16"/>
                                        </p:tgtEl>
                                        <p:attrNameLst>
                                          <p:attrName>ppt_x</p:attrName>
                                        </p:attrNameLst>
                                      </p:cBhvr>
                                      <p:tavLst>
                                        <p:tav tm="0">
                                          <p:val>
                                            <p:strVal val="#ppt_x"/>
                                          </p:val>
                                        </p:tav>
                                        <p:tav tm="100000">
                                          <p:val>
                                            <p:strVal val="#ppt_x"/>
                                          </p:val>
                                        </p:tav>
                                      </p:tavLst>
                                    </p:anim>
                                    <p:anim calcmode="lin" valueType="num">
                                      <p:cBhvr>
                                        <p:cTn id="40" dur="500" fill="hold"/>
                                        <p:tgtEl>
                                          <p:spTgt spid="16"/>
                                        </p:tgtEl>
                                        <p:attrNameLst>
                                          <p:attrName>ppt_y</p:attrName>
                                        </p:attrNameLst>
                                      </p:cBhvr>
                                      <p:tavLst>
                                        <p:tav tm="0">
                                          <p:val>
                                            <p:strVal val="#ppt_y-.1"/>
                                          </p:val>
                                        </p:tav>
                                        <p:tav tm="100000">
                                          <p:val>
                                            <p:strVal val="#ppt_y"/>
                                          </p:val>
                                        </p:tav>
                                      </p:tavLst>
                                    </p:anim>
                                  </p:childTnLst>
                                </p:cTn>
                              </p:par>
                            </p:childTnLst>
                          </p:cTn>
                        </p:par>
                        <p:par>
                          <p:cTn id="41" fill="hold">
                            <p:stCondLst>
                              <p:cond delay="2100"/>
                            </p:stCondLst>
                            <p:childTnLst>
                              <p:par>
                                <p:cTn id="42" presetID="22" presetClass="entr" presetSubtype="8" fill="hold" nodeType="after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wipe(left)">
                                      <p:cBhvr>
                                        <p:cTn id="44" dur="500"/>
                                        <p:tgtEl>
                                          <p:spTgt spid="28"/>
                                        </p:tgtEl>
                                      </p:cBhvr>
                                    </p:animEffect>
                                  </p:childTnLst>
                                </p:cTn>
                              </p:par>
                            </p:childTnLst>
                          </p:cTn>
                        </p:par>
                        <p:par>
                          <p:cTn id="45" fill="hold">
                            <p:stCondLst>
                              <p:cond delay="2600"/>
                            </p:stCondLst>
                            <p:childTnLst>
                              <p:par>
                                <p:cTn id="46" presetID="22" presetClass="entr" presetSubtype="8" fill="hold" nodeType="afterEffect">
                                  <p:stCondLst>
                                    <p:cond delay="0"/>
                                  </p:stCondLst>
                                  <p:childTnLst>
                                    <p:set>
                                      <p:cBhvr>
                                        <p:cTn id="47" dur="1" fill="hold">
                                          <p:stCondLst>
                                            <p:cond delay="0"/>
                                          </p:stCondLst>
                                        </p:cTn>
                                        <p:tgtEl>
                                          <p:spTgt spid="44"/>
                                        </p:tgtEl>
                                        <p:attrNameLst>
                                          <p:attrName>style.visibility</p:attrName>
                                        </p:attrNameLst>
                                      </p:cBhvr>
                                      <p:to>
                                        <p:strVal val="visible"/>
                                      </p:to>
                                    </p:set>
                                    <p:animEffect transition="in" filter="wipe(left)">
                                      <p:cBhvr>
                                        <p:cTn id="48" dur="500"/>
                                        <p:tgtEl>
                                          <p:spTgt spid="44"/>
                                        </p:tgtEl>
                                      </p:cBhvr>
                                    </p:animEffect>
                                  </p:childTnLst>
                                </p:cTn>
                              </p:par>
                            </p:childTnLst>
                          </p:cTn>
                        </p:par>
                        <p:par>
                          <p:cTn id="49" fill="hold">
                            <p:stCondLst>
                              <p:cond delay="3100"/>
                            </p:stCondLst>
                            <p:childTnLst>
                              <p:par>
                                <p:cTn id="50" presetID="53" presetClass="entr" presetSubtype="16" fill="hold" grpId="0" nodeType="afterEffect">
                                  <p:stCondLst>
                                    <p:cond delay="0"/>
                                  </p:stCondLst>
                                  <p:childTnLst>
                                    <p:set>
                                      <p:cBhvr>
                                        <p:cTn id="51" dur="1" fill="hold">
                                          <p:stCondLst>
                                            <p:cond delay="0"/>
                                          </p:stCondLst>
                                        </p:cTn>
                                        <p:tgtEl>
                                          <p:spTgt spid="20"/>
                                        </p:tgtEl>
                                        <p:attrNameLst>
                                          <p:attrName>style.visibility</p:attrName>
                                        </p:attrNameLst>
                                      </p:cBhvr>
                                      <p:to>
                                        <p:strVal val="visible"/>
                                      </p:to>
                                    </p:set>
                                    <p:anim calcmode="lin" valueType="num">
                                      <p:cBhvr>
                                        <p:cTn id="52" dur="200" fill="hold"/>
                                        <p:tgtEl>
                                          <p:spTgt spid="20"/>
                                        </p:tgtEl>
                                        <p:attrNameLst>
                                          <p:attrName>ppt_w</p:attrName>
                                        </p:attrNameLst>
                                      </p:cBhvr>
                                      <p:tavLst>
                                        <p:tav tm="0">
                                          <p:val>
                                            <p:fltVal val="0"/>
                                          </p:val>
                                        </p:tav>
                                        <p:tav tm="100000">
                                          <p:val>
                                            <p:strVal val="#ppt_w"/>
                                          </p:val>
                                        </p:tav>
                                      </p:tavLst>
                                    </p:anim>
                                    <p:anim calcmode="lin" valueType="num">
                                      <p:cBhvr>
                                        <p:cTn id="53" dur="200" fill="hold"/>
                                        <p:tgtEl>
                                          <p:spTgt spid="20"/>
                                        </p:tgtEl>
                                        <p:attrNameLst>
                                          <p:attrName>ppt_h</p:attrName>
                                        </p:attrNameLst>
                                      </p:cBhvr>
                                      <p:tavLst>
                                        <p:tav tm="0">
                                          <p:val>
                                            <p:fltVal val="0"/>
                                          </p:val>
                                        </p:tav>
                                        <p:tav tm="100000">
                                          <p:val>
                                            <p:strVal val="#ppt_h"/>
                                          </p:val>
                                        </p:tav>
                                      </p:tavLst>
                                    </p:anim>
                                    <p:animEffect transition="in" filter="fade">
                                      <p:cBhvr>
                                        <p:cTn id="54" dur="200"/>
                                        <p:tgtEl>
                                          <p:spTgt spid="20"/>
                                        </p:tgtEl>
                                      </p:cBhvr>
                                    </p:animEffect>
                                  </p:childTnLst>
                                </p:cTn>
                              </p:par>
                            </p:childTnLst>
                          </p:cTn>
                        </p:par>
                        <p:par>
                          <p:cTn id="55" fill="hold">
                            <p:stCondLst>
                              <p:cond delay="3300"/>
                            </p:stCondLst>
                            <p:childTnLst>
                              <p:par>
                                <p:cTn id="56" presetID="53" presetClass="entr" presetSubtype="16" fill="hold" grpId="0" nodeType="afterEffect">
                                  <p:stCondLst>
                                    <p:cond delay="0"/>
                                  </p:stCondLst>
                                  <p:childTnLst>
                                    <p:set>
                                      <p:cBhvr>
                                        <p:cTn id="57" dur="1" fill="hold">
                                          <p:stCondLst>
                                            <p:cond delay="0"/>
                                          </p:stCondLst>
                                        </p:cTn>
                                        <p:tgtEl>
                                          <p:spTgt spid="21"/>
                                        </p:tgtEl>
                                        <p:attrNameLst>
                                          <p:attrName>style.visibility</p:attrName>
                                        </p:attrNameLst>
                                      </p:cBhvr>
                                      <p:to>
                                        <p:strVal val="visible"/>
                                      </p:to>
                                    </p:set>
                                    <p:anim calcmode="lin" valueType="num">
                                      <p:cBhvr>
                                        <p:cTn id="58" dur="200" fill="hold"/>
                                        <p:tgtEl>
                                          <p:spTgt spid="21"/>
                                        </p:tgtEl>
                                        <p:attrNameLst>
                                          <p:attrName>ppt_w</p:attrName>
                                        </p:attrNameLst>
                                      </p:cBhvr>
                                      <p:tavLst>
                                        <p:tav tm="0">
                                          <p:val>
                                            <p:fltVal val="0"/>
                                          </p:val>
                                        </p:tav>
                                        <p:tav tm="100000">
                                          <p:val>
                                            <p:strVal val="#ppt_w"/>
                                          </p:val>
                                        </p:tav>
                                      </p:tavLst>
                                    </p:anim>
                                    <p:anim calcmode="lin" valueType="num">
                                      <p:cBhvr>
                                        <p:cTn id="59" dur="200" fill="hold"/>
                                        <p:tgtEl>
                                          <p:spTgt spid="21"/>
                                        </p:tgtEl>
                                        <p:attrNameLst>
                                          <p:attrName>ppt_h</p:attrName>
                                        </p:attrNameLst>
                                      </p:cBhvr>
                                      <p:tavLst>
                                        <p:tav tm="0">
                                          <p:val>
                                            <p:fltVal val="0"/>
                                          </p:val>
                                        </p:tav>
                                        <p:tav tm="100000">
                                          <p:val>
                                            <p:strVal val="#ppt_h"/>
                                          </p:val>
                                        </p:tav>
                                      </p:tavLst>
                                    </p:anim>
                                    <p:animEffect transition="in" filter="fade">
                                      <p:cBhvr>
                                        <p:cTn id="60" dur="200"/>
                                        <p:tgtEl>
                                          <p:spTgt spid="21"/>
                                        </p:tgtEl>
                                      </p:cBhvr>
                                    </p:animEffect>
                                  </p:childTnLst>
                                </p:cTn>
                              </p:par>
                            </p:childTnLst>
                          </p:cTn>
                        </p:par>
                        <p:par>
                          <p:cTn id="61" fill="hold">
                            <p:stCondLst>
                              <p:cond delay="3500"/>
                            </p:stCondLst>
                            <p:childTnLst>
                              <p:par>
                                <p:cTn id="62" presetID="53" presetClass="entr" presetSubtype="16" fill="hold" grpId="0" nodeType="afterEffect">
                                  <p:stCondLst>
                                    <p:cond delay="0"/>
                                  </p:stCondLst>
                                  <p:childTnLst>
                                    <p:set>
                                      <p:cBhvr>
                                        <p:cTn id="63" dur="1" fill="hold">
                                          <p:stCondLst>
                                            <p:cond delay="0"/>
                                          </p:stCondLst>
                                        </p:cTn>
                                        <p:tgtEl>
                                          <p:spTgt spid="22"/>
                                        </p:tgtEl>
                                        <p:attrNameLst>
                                          <p:attrName>style.visibility</p:attrName>
                                        </p:attrNameLst>
                                      </p:cBhvr>
                                      <p:to>
                                        <p:strVal val="visible"/>
                                      </p:to>
                                    </p:set>
                                    <p:anim calcmode="lin" valueType="num">
                                      <p:cBhvr>
                                        <p:cTn id="64" dur="200" fill="hold"/>
                                        <p:tgtEl>
                                          <p:spTgt spid="22"/>
                                        </p:tgtEl>
                                        <p:attrNameLst>
                                          <p:attrName>ppt_w</p:attrName>
                                        </p:attrNameLst>
                                      </p:cBhvr>
                                      <p:tavLst>
                                        <p:tav tm="0">
                                          <p:val>
                                            <p:fltVal val="0"/>
                                          </p:val>
                                        </p:tav>
                                        <p:tav tm="100000">
                                          <p:val>
                                            <p:strVal val="#ppt_w"/>
                                          </p:val>
                                        </p:tav>
                                      </p:tavLst>
                                    </p:anim>
                                    <p:anim calcmode="lin" valueType="num">
                                      <p:cBhvr>
                                        <p:cTn id="65" dur="200" fill="hold"/>
                                        <p:tgtEl>
                                          <p:spTgt spid="22"/>
                                        </p:tgtEl>
                                        <p:attrNameLst>
                                          <p:attrName>ppt_h</p:attrName>
                                        </p:attrNameLst>
                                      </p:cBhvr>
                                      <p:tavLst>
                                        <p:tav tm="0">
                                          <p:val>
                                            <p:fltVal val="0"/>
                                          </p:val>
                                        </p:tav>
                                        <p:tav tm="100000">
                                          <p:val>
                                            <p:strVal val="#ppt_h"/>
                                          </p:val>
                                        </p:tav>
                                      </p:tavLst>
                                    </p:anim>
                                    <p:animEffect transition="in" filter="fade">
                                      <p:cBhvr>
                                        <p:cTn id="66" dur="200"/>
                                        <p:tgtEl>
                                          <p:spTgt spid="22"/>
                                        </p:tgtEl>
                                      </p:cBhvr>
                                    </p:animEffect>
                                  </p:childTnLst>
                                </p:cTn>
                              </p:par>
                            </p:childTnLst>
                          </p:cTn>
                        </p:par>
                        <p:par>
                          <p:cTn id="67" fill="hold">
                            <p:stCondLst>
                              <p:cond delay="3700"/>
                            </p:stCondLst>
                            <p:childTnLst>
                              <p:par>
                                <p:cTn id="68" presetID="22" presetClass="entr" presetSubtype="4" fill="hold" nodeType="afterEffect">
                                  <p:stCondLst>
                                    <p:cond delay="0"/>
                                  </p:stCondLst>
                                  <p:childTnLst>
                                    <p:set>
                                      <p:cBhvr>
                                        <p:cTn id="69" dur="1" fill="hold">
                                          <p:stCondLst>
                                            <p:cond delay="0"/>
                                          </p:stCondLst>
                                        </p:cTn>
                                        <p:tgtEl>
                                          <p:spTgt spid="23"/>
                                        </p:tgtEl>
                                        <p:attrNameLst>
                                          <p:attrName>style.visibility</p:attrName>
                                        </p:attrNameLst>
                                      </p:cBhvr>
                                      <p:to>
                                        <p:strVal val="visible"/>
                                      </p:to>
                                    </p:set>
                                    <p:animEffect transition="in" filter="wipe(down)">
                                      <p:cBhvr>
                                        <p:cTn id="70" dur="500"/>
                                        <p:tgtEl>
                                          <p:spTgt spid="23"/>
                                        </p:tgtEl>
                                      </p:cBhvr>
                                    </p:animEffect>
                                  </p:childTnLst>
                                </p:cTn>
                              </p:par>
                            </p:childTnLst>
                          </p:cTn>
                        </p:par>
                        <p:par>
                          <p:cTn id="71" fill="hold">
                            <p:stCondLst>
                              <p:cond delay="4200"/>
                            </p:stCondLst>
                            <p:childTnLst>
                              <p:par>
                                <p:cTn id="72" presetID="53" presetClass="entr" presetSubtype="16" fill="hold" grpId="0" nodeType="afterEffect">
                                  <p:stCondLst>
                                    <p:cond delay="0"/>
                                  </p:stCondLst>
                                  <p:childTnLst>
                                    <p:set>
                                      <p:cBhvr>
                                        <p:cTn id="73" dur="1" fill="hold">
                                          <p:stCondLst>
                                            <p:cond delay="0"/>
                                          </p:stCondLst>
                                        </p:cTn>
                                        <p:tgtEl>
                                          <p:spTgt spid="24"/>
                                        </p:tgtEl>
                                        <p:attrNameLst>
                                          <p:attrName>style.visibility</p:attrName>
                                        </p:attrNameLst>
                                      </p:cBhvr>
                                      <p:to>
                                        <p:strVal val="visible"/>
                                      </p:to>
                                    </p:set>
                                    <p:anim calcmode="lin" valueType="num">
                                      <p:cBhvr>
                                        <p:cTn id="74" dur="500" fill="hold"/>
                                        <p:tgtEl>
                                          <p:spTgt spid="24"/>
                                        </p:tgtEl>
                                        <p:attrNameLst>
                                          <p:attrName>ppt_w</p:attrName>
                                        </p:attrNameLst>
                                      </p:cBhvr>
                                      <p:tavLst>
                                        <p:tav tm="0">
                                          <p:val>
                                            <p:fltVal val="0"/>
                                          </p:val>
                                        </p:tav>
                                        <p:tav tm="100000">
                                          <p:val>
                                            <p:strVal val="#ppt_w"/>
                                          </p:val>
                                        </p:tav>
                                      </p:tavLst>
                                    </p:anim>
                                    <p:anim calcmode="lin" valueType="num">
                                      <p:cBhvr>
                                        <p:cTn id="75" dur="500" fill="hold"/>
                                        <p:tgtEl>
                                          <p:spTgt spid="24"/>
                                        </p:tgtEl>
                                        <p:attrNameLst>
                                          <p:attrName>ppt_h</p:attrName>
                                        </p:attrNameLst>
                                      </p:cBhvr>
                                      <p:tavLst>
                                        <p:tav tm="0">
                                          <p:val>
                                            <p:fltVal val="0"/>
                                          </p:val>
                                        </p:tav>
                                        <p:tav tm="100000">
                                          <p:val>
                                            <p:strVal val="#ppt_h"/>
                                          </p:val>
                                        </p:tav>
                                      </p:tavLst>
                                    </p:anim>
                                    <p:animEffect transition="in" filter="fade">
                                      <p:cBhvr>
                                        <p:cTn id="76" dur="500"/>
                                        <p:tgtEl>
                                          <p:spTgt spid="24"/>
                                        </p:tgtEl>
                                      </p:cBhvr>
                                    </p:animEffect>
                                  </p:childTnLst>
                                </p:cTn>
                              </p:par>
                            </p:childTnLst>
                          </p:cTn>
                        </p:par>
                        <p:par>
                          <p:cTn id="77" fill="hold">
                            <p:stCondLst>
                              <p:cond delay="4700"/>
                            </p:stCondLst>
                            <p:childTnLst>
                              <p:par>
                                <p:cTn id="78" presetID="53" presetClass="entr" presetSubtype="16" fill="hold" grpId="0" nodeType="afterEffect">
                                  <p:stCondLst>
                                    <p:cond delay="0"/>
                                  </p:stCondLst>
                                  <p:childTnLst>
                                    <p:set>
                                      <p:cBhvr>
                                        <p:cTn id="79" dur="1" fill="hold">
                                          <p:stCondLst>
                                            <p:cond delay="0"/>
                                          </p:stCondLst>
                                        </p:cTn>
                                        <p:tgtEl>
                                          <p:spTgt spid="18"/>
                                        </p:tgtEl>
                                        <p:attrNameLst>
                                          <p:attrName>style.visibility</p:attrName>
                                        </p:attrNameLst>
                                      </p:cBhvr>
                                      <p:to>
                                        <p:strVal val="visible"/>
                                      </p:to>
                                    </p:set>
                                    <p:anim calcmode="lin" valueType="num">
                                      <p:cBhvr>
                                        <p:cTn id="80" dur="500" fill="hold"/>
                                        <p:tgtEl>
                                          <p:spTgt spid="18"/>
                                        </p:tgtEl>
                                        <p:attrNameLst>
                                          <p:attrName>ppt_w</p:attrName>
                                        </p:attrNameLst>
                                      </p:cBhvr>
                                      <p:tavLst>
                                        <p:tav tm="0">
                                          <p:val>
                                            <p:fltVal val="0"/>
                                          </p:val>
                                        </p:tav>
                                        <p:tav tm="100000">
                                          <p:val>
                                            <p:strVal val="#ppt_w"/>
                                          </p:val>
                                        </p:tav>
                                      </p:tavLst>
                                    </p:anim>
                                    <p:anim calcmode="lin" valueType="num">
                                      <p:cBhvr>
                                        <p:cTn id="81" dur="500" fill="hold"/>
                                        <p:tgtEl>
                                          <p:spTgt spid="18"/>
                                        </p:tgtEl>
                                        <p:attrNameLst>
                                          <p:attrName>ppt_h</p:attrName>
                                        </p:attrNameLst>
                                      </p:cBhvr>
                                      <p:tavLst>
                                        <p:tav tm="0">
                                          <p:val>
                                            <p:fltVal val="0"/>
                                          </p:val>
                                        </p:tav>
                                        <p:tav tm="100000">
                                          <p:val>
                                            <p:strVal val="#ppt_h"/>
                                          </p:val>
                                        </p:tav>
                                      </p:tavLst>
                                    </p:anim>
                                    <p:animEffect transition="in" filter="fade">
                                      <p:cBhvr>
                                        <p:cTn id="82" dur="500"/>
                                        <p:tgtEl>
                                          <p:spTgt spid="18"/>
                                        </p:tgtEl>
                                      </p:cBhvr>
                                    </p:animEffect>
                                  </p:childTnLst>
                                </p:cTn>
                              </p:par>
                              <p:par>
                                <p:cTn id="83" presetID="42"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anim calcmode="lin" valueType="num">
                                      <p:cBhvr>
                                        <p:cTn id="86" dur="500" fill="hold"/>
                                        <p:tgtEl>
                                          <p:spTgt spid="25"/>
                                        </p:tgtEl>
                                        <p:attrNameLst>
                                          <p:attrName>ppt_x</p:attrName>
                                        </p:attrNameLst>
                                      </p:cBhvr>
                                      <p:tavLst>
                                        <p:tav tm="0">
                                          <p:val>
                                            <p:strVal val="#ppt_x"/>
                                          </p:val>
                                        </p:tav>
                                        <p:tav tm="100000">
                                          <p:val>
                                            <p:strVal val="#ppt_x"/>
                                          </p:val>
                                        </p:tav>
                                      </p:tavLst>
                                    </p:anim>
                                    <p:anim calcmode="lin" valueType="num">
                                      <p:cBhvr>
                                        <p:cTn id="87" dur="500" fill="hold"/>
                                        <p:tgtEl>
                                          <p:spTgt spid="25"/>
                                        </p:tgtEl>
                                        <p:attrNameLst>
                                          <p:attrName>ppt_y</p:attrName>
                                        </p:attrNameLst>
                                      </p:cBhvr>
                                      <p:tavLst>
                                        <p:tav tm="0">
                                          <p:val>
                                            <p:strVal val="#ppt_y+.1"/>
                                          </p:val>
                                        </p:tav>
                                        <p:tav tm="100000">
                                          <p:val>
                                            <p:strVal val="#ppt_y"/>
                                          </p:val>
                                        </p:tav>
                                      </p:tavLst>
                                    </p:anim>
                                  </p:childTnLst>
                                </p:cTn>
                              </p:par>
                              <p:par>
                                <p:cTn id="88" presetID="47" presetClass="entr" presetSubtype="0" fill="hold" grpId="0" nodeType="withEffect">
                                  <p:stCondLst>
                                    <p:cond delay="0"/>
                                  </p:stCondLst>
                                  <p:childTnLst>
                                    <p:set>
                                      <p:cBhvr>
                                        <p:cTn id="89" dur="1" fill="hold">
                                          <p:stCondLst>
                                            <p:cond delay="0"/>
                                          </p:stCondLst>
                                        </p:cTn>
                                        <p:tgtEl>
                                          <p:spTgt spid="26"/>
                                        </p:tgtEl>
                                        <p:attrNameLst>
                                          <p:attrName>style.visibility</p:attrName>
                                        </p:attrNameLst>
                                      </p:cBhvr>
                                      <p:to>
                                        <p:strVal val="visible"/>
                                      </p:to>
                                    </p:set>
                                    <p:animEffect transition="in" filter="fade">
                                      <p:cBhvr>
                                        <p:cTn id="90" dur="500"/>
                                        <p:tgtEl>
                                          <p:spTgt spid="26"/>
                                        </p:tgtEl>
                                      </p:cBhvr>
                                    </p:animEffect>
                                    <p:anim calcmode="lin" valueType="num">
                                      <p:cBhvr>
                                        <p:cTn id="91" dur="500" fill="hold"/>
                                        <p:tgtEl>
                                          <p:spTgt spid="26"/>
                                        </p:tgtEl>
                                        <p:attrNameLst>
                                          <p:attrName>ppt_x</p:attrName>
                                        </p:attrNameLst>
                                      </p:cBhvr>
                                      <p:tavLst>
                                        <p:tav tm="0">
                                          <p:val>
                                            <p:strVal val="#ppt_x"/>
                                          </p:val>
                                        </p:tav>
                                        <p:tav tm="100000">
                                          <p:val>
                                            <p:strVal val="#ppt_x"/>
                                          </p:val>
                                        </p:tav>
                                      </p:tavLst>
                                    </p:anim>
                                    <p:anim calcmode="lin" valueType="num">
                                      <p:cBhvr>
                                        <p:cTn id="92" dur="500" fill="hold"/>
                                        <p:tgtEl>
                                          <p:spTgt spid="26"/>
                                        </p:tgtEl>
                                        <p:attrNameLst>
                                          <p:attrName>ppt_y</p:attrName>
                                        </p:attrNameLst>
                                      </p:cBhvr>
                                      <p:tavLst>
                                        <p:tav tm="0">
                                          <p:val>
                                            <p:strVal val="#ppt_y-.1"/>
                                          </p:val>
                                        </p:tav>
                                        <p:tav tm="100000">
                                          <p:val>
                                            <p:strVal val="#ppt_y"/>
                                          </p:val>
                                        </p:tav>
                                      </p:tavLst>
                                    </p:anim>
                                  </p:childTnLst>
                                </p:cTn>
                              </p:par>
                            </p:childTnLst>
                          </p:cTn>
                        </p:par>
                        <p:par>
                          <p:cTn id="93" fill="hold">
                            <p:stCondLst>
                              <p:cond delay="5200"/>
                            </p:stCondLst>
                            <p:childTnLst>
                              <p:par>
                                <p:cTn id="94" presetID="22" presetClass="entr" presetSubtype="8" fill="hold" nodeType="afterEffect">
                                  <p:stCondLst>
                                    <p:cond delay="0"/>
                                  </p:stCondLst>
                                  <p:childTnLst>
                                    <p:set>
                                      <p:cBhvr>
                                        <p:cTn id="95" dur="1" fill="hold">
                                          <p:stCondLst>
                                            <p:cond delay="0"/>
                                          </p:stCondLst>
                                        </p:cTn>
                                        <p:tgtEl>
                                          <p:spTgt spid="68"/>
                                        </p:tgtEl>
                                        <p:attrNameLst>
                                          <p:attrName>style.visibility</p:attrName>
                                        </p:attrNameLst>
                                      </p:cBhvr>
                                      <p:to>
                                        <p:strVal val="visible"/>
                                      </p:to>
                                    </p:set>
                                    <p:animEffect transition="in" filter="wipe(left)">
                                      <p:cBhvr>
                                        <p:cTn id="96" dur="500"/>
                                        <p:tgtEl>
                                          <p:spTgt spid="68"/>
                                        </p:tgtEl>
                                      </p:cBhvr>
                                    </p:animEffect>
                                  </p:childTnLst>
                                </p:cTn>
                              </p:par>
                            </p:childTnLst>
                          </p:cTn>
                        </p:par>
                        <p:par>
                          <p:cTn id="97" fill="hold">
                            <p:stCondLst>
                              <p:cond delay="5700"/>
                            </p:stCondLst>
                            <p:childTnLst>
                              <p:par>
                                <p:cTn id="98" presetID="22" presetClass="entr" presetSubtype="8" fill="hold" nodeType="afterEffect">
                                  <p:stCondLst>
                                    <p:cond delay="0"/>
                                  </p:stCondLst>
                                  <p:childTnLst>
                                    <p:set>
                                      <p:cBhvr>
                                        <p:cTn id="99" dur="1" fill="hold">
                                          <p:stCondLst>
                                            <p:cond delay="0"/>
                                          </p:stCondLst>
                                        </p:cTn>
                                        <p:tgtEl>
                                          <p:spTgt spid="54"/>
                                        </p:tgtEl>
                                        <p:attrNameLst>
                                          <p:attrName>style.visibility</p:attrName>
                                        </p:attrNameLst>
                                      </p:cBhvr>
                                      <p:to>
                                        <p:strVal val="visible"/>
                                      </p:to>
                                    </p:set>
                                    <p:animEffect transition="in" filter="wipe(left)">
                                      <p:cBhvr>
                                        <p:cTn id="100" dur="500"/>
                                        <p:tgtEl>
                                          <p:spTgt spid="54"/>
                                        </p:tgtEl>
                                      </p:cBhvr>
                                    </p:animEffect>
                                  </p:childTnLst>
                                </p:cTn>
                              </p:par>
                            </p:childTnLst>
                          </p:cTn>
                        </p:par>
                        <p:par>
                          <p:cTn id="101" fill="hold">
                            <p:stCondLst>
                              <p:cond delay="6200"/>
                            </p:stCondLst>
                            <p:childTnLst>
                              <p:par>
                                <p:cTn id="102" presetID="22" presetClass="entr" presetSubtype="8" fill="hold" nodeType="afterEffect">
                                  <p:stCondLst>
                                    <p:cond delay="0"/>
                                  </p:stCondLst>
                                  <p:childTnLst>
                                    <p:set>
                                      <p:cBhvr>
                                        <p:cTn id="103" dur="1" fill="hold">
                                          <p:stCondLst>
                                            <p:cond delay="0"/>
                                          </p:stCondLst>
                                        </p:cTn>
                                        <p:tgtEl>
                                          <p:spTgt spid="63"/>
                                        </p:tgtEl>
                                        <p:attrNameLst>
                                          <p:attrName>style.visibility</p:attrName>
                                        </p:attrNameLst>
                                      </p:cBhvr>
                                      <p:to>
                                        <p:strVal val="visible"/>
                                      </p:to>
                                    </p:set>
                                    <p:animEffect transition="in" filter="wipe(left)">
                                      <p:cBhvr>
                                        <p:cTn id="104" dur="5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8" grpId="0" animBg="1"/>
      <p:bldP spid="9" grpId="0" animBg="1"/>
      <p:bldP spid="10" grpId="0" animBg="1"/>
      <p:bldP spid="16" grpId="0"/>
      <p:bldP spid="18" grpId="0" animBg="1"/>
      <p:bldP spid="20" grpId="0" animBg="1"/>
      <p:bldP spid="21" grpId="0" animBg="1"/>
      <p:bldP spid="22" grpId="0" animBg="1"/>
      <p:bldP spid="24" grpId="0" animBg="1"/>
      <p:bldP spid="25" grpId="0"/>
      <p:bldP spid="2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CC4F4A-31A2-E6F0-BE6D-865E7134BB3D}"/>
            </a:ext>
          </a:extLst>
        </p:cNvPr>
        <p:cNvGrpSpPr/>
        <p:nvPr/>
      </p:nvGrpSpPr>
      <p:grpSpPr>
        <a:xfrm>
          <a:off x="0" y="0"/>
          <a:ext cx="0" cy="0"/>
          <a:chOff x="0" y="0"/>
          <a:chExt cx="0" cy="0"/>
        </a:xfrm>
      </p:grpSpPr>
      <p:cxnSp>
        <p:nvCxnSpPr>
          <p:cNvPr id="44" name="Straight Connector 43">
            <a:extLst>
              <a:ext uri="{FF2B5EF4-FFF2-40B4-BE49-F238E27FC236}">
                <a16:creationId xmlns:a16="http://schemas.microsoft.com/office/drawing/2014/main" id="{897C34BF-2F99-9185-EB4B-5DE5A2F38940}"/>
              </a:ext>
            </a:extLst>
          </p:cNvPr>
          <p:cNvCxnSpPr>
            <a:cxnSpLocks/>
            <a:endCxn id="20" idx="2"/>
          </p:cNvCxnSpPr>
          <p:nvPr/>
        </p:nvCxnSpPr>
        <p:spPr>
          <a:xfrm>
            <a:off x="5451472" y="3989857"/>
            <a:ext cx="2916011" cy="1112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EE7D3B7-D0E0-0465-DDF7-D0E1E3B4B8DE}"/>
              </a:ext>
            </a:extLst>
          </p:cNvPr>
          <p:cNvCxnSpPr>
            <a:cxnSpLocks/>
            <a:stCxn id="20" idx="6"/>
          </p:cNvCxnSpPr>
          <p:nvPr/>
        </p:nvCxnSpPr>
        <p:spPr>
          <a:xfrm>
            <a:off x="8557983" y="4000977"/>
            <a:ext cx="2223188" cy="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56104AD-ACEE-9842-D40A-52D3D67A857D}"/>
              </a:ext>
            </a:extLst>
          </p:cNvPr>
          <p:cNvCxnSpPr>
            <a:cxnSpLocks/>
          </p:cNvCxnSpPr>
          <p:nvPr/>
        </p:nvCxnSpPr>
        <p:spPr>
          <a:xfrm>
            <a:off x="10781171" y="4000208"/>
            <a:ext cx="1461328" cy="8193"/>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05769B-10B2-5215-2A25-AD6ED9879D98}"/>
              </a:ext>
            </a:extLst>
          </p:cNvPr>
          <p:cNvCxnSpPr>
            <a:cxnSpLocks/>
            <a:stCxn id="8" idx="6"/>
          </p:cNvCxnSpPr>
          <p:nvPr/>
        </p:nvCxnSpPr>
        <p:spPr>
          <a:xfrm flipV="1">
            <a:off x="2875332" y="3989857"/>
            <a:ext cx="2599162" cy="1112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FF76BFB-852C-2235-7C63-3426FA61BA3A}"/>
              </a:ext>
            </a:extLst>
          </p:cNvPr>
          <p:cNvCxnSpPr>
            <a:cxnSpLocks/>
            <a:endCxn id="8" idx="2"/>
          </p:cNvCxnSpPr>
          <p:nvPr/>
        </p:nvCxnSpPr>
        <p:spPr>
          <a:xfrm>
            <a:off x="1238094" y="3992588"/>
            <a:ext cx="1446738" cy="8389"/>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1" name="Arc 10">
            <a:extLst>
              <a:ext uri="{FF2B5EF4-FFF2-40B4-BE49-F238E27FC236}">
                <a16:creationId xmlns:a16="http://schemas.microsoft.com/office/drawing/2014/main" id="{B046FB71-C7C7-69C4-E4D4-926E33745C3C}"/>
              </a:ext>
            </a:extLst>
          </p:cNvPr>
          <p:cNvSpPr/>
          <p:nvPr/>
        </p:nvSpPr>
        <p:spPr>
          <a:xfrm>
            <a:off x="2320501" y="3541396"/>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F743A7EA-7849-4D35-9BD0-6322415D7235}"/>
              </a:ext>
            </a:extLst>
          </p:cNvPr>
          <p:cNvCxnSpPr>
            <a:cxnSpLocks/>
          </p:cNvCxnSpPr>
          <p:nvPr/>
        </p:nvCxnSpPr>
        <p:spPr>
          <a:xfrm flipV="1">
            <a:off x="0" y="3992588"/>
            <a:ext cx="1266825" cy="2731"/>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D31C8894-0F78-DF15-FB08-2F38D782A90B}"/>
              </a:ext>
            </a:extLst>
          </p:cNvPr>
          <p:cNvSpPr/>
          <p:nvPr/>
        </p:nvSpPr>
        <p:spPr>
          <a:xfrm>
            <a:off x="2684832" y="3905727"/>
            <a:ext cx="190500" cy="190500"/>
          </a:xfrm>
          <a:prstGeom prst="ellipse">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ircle: Hollow 8">
            <a:extLst>
              <a:ext uri="{FF2B5EF4-FFF2-40B4-BE49-F238E27FC236}">
                <a16:creationId xmlns:a16="http://schemas.microsoft.com/office/drawing/2014/main" id="{31F0C7F5-04D0-20D6-4B64-59EE15584519}"/>
              </a:ext>
            </a:extLst>
          </p:cNvPr>
          <p:cNvSpPr/>
          <p:nvPr/>
        </p:nvSpPr>
        <p:spPr>
          <a:xfrm>
            <a:off x="2565769" y="3786664"/>
            <a:ext cx="428626" cy="428626"/>
          </a:xfrm>
          <a:prstGeom prst="donut">
            <a:avLst>
              <a:gd name="adj" fmla="val 5281"/>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Circle: Hollow 9">
            <a:extLst>
              <a:ext uri="{FF2B5EF4-FFF2-40B4-BE49-F238E27FC236}">
                <a16:creationId xmlns:a16="http://schemas.microsoft.com/office/drawing/2014/main" id="{3E5CC6D9-C344-7667-3E3A-610765556C40}"/>
              </a:ext>
            </a:extLst>
          </p:cNvPr>
          <p:cNvSpPr/>
          <p:nvPr/>
        </p:nvSpPr>
        <p:spPr>
          <a:xfrm>
            <a:off x="2432897" y="3653792"/>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2" name="Straight Connector 11">
            <a:extLst>
              <a:ext uri="{FF2B5EF4-FFF2-40B4-BE49-F238E27FC236}">
                <a16:creationId xmlns:a16="http://schemas.microsoft.com/office/drawing/2014/main" id="{7C99C447-B9BA-24DB-4015-725E26A7C62A}"/>
              </a:ext>
            </a:extLst>
          </p:cNvPr>
          <p:cNvCxnSpPr>
            <a:cxnSpLocks/>
          </p:cNvCxnSpPr>
          <p:nvPr/>
        </p:nvCxnSpPr>
        <p:spPr>
          <a:xfrm flipV="1">
            <a:off x="2780083" y="4348163"/>
            <a:ext cx="0" cy="1033387"/>
          </a:xfrm>
          <a:prstGeom prst="line">
            <a:avLst/>
          </a:prstGeom>
          <a:ln w="19050">
            <a:solidFill>
              <a:srgbClr val="1A7657"/>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A278232F-7718-BB61-F42B-6C686F0CBFA2}"/>
              </a:ext>
            </a:extLst>
          </p:cNvPr>
          <p:cNvSpPr/>
          <p:nvPr/>
        </p:nvSpPr>
        <p:spPr>
          <a:xfrm>
            <a:off x="2717962" y="5356417"/>
            <a:ext cx="124240" cy="124240"/>
          </a:xfrm>
          <a:prstGeom prst="ellipse">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51ACC10-3833-8702-FD44-1F001AAB0CDE}"/>
              </a:ext>
            </a:extLst>
          </p:cNvPr>
          <p:cNvSpPr txBox="1"/>
          <p:nvPr/>
        </p:nvSpPr>
        <p:spPr>
          <a:xfrm>
            <a:off x="1404846" y="3049195"/>
            <a:ext cx="2769819" cy="830997"/>
          </a:xfrm>
          <a:prstGeom prst="rect">
            <a:avLst/>
          </a:prstGeom>
          <a:noFill/>
        </p:spPr>
        <p:txBody>
          <a:bodyPr wrap="square" rtlCol="0">
            <a:spAutoFit/>
          </a:bodyPr>
          <a:lstStyle/>
          <a:p>
            <a:pPr algn="ctr"/>
            <a:r>
              <a:rPr lang="en-US" sz="1600" b="1" dirty="0">
                <a:solidFill>
                  <a:srgbClr val="1A7657"/>
                </a:solidFill>
                <a:latin typeface="Century Gothic" panose="020B0502020202020204" pitchFamily="34" charset="0"/>
              </a:rPr>
              <a:t>Sandbox setup</a:t>
            </a:r>
          </a:p>
          <a:p>
            <a:pPr algn="ctr"/>
            <a:r>
              <a:rPr lang="en-US" sz="1600" b="1" dirty="0">
                <a:solidFill>
                  <a:srgbClr val="1A7657"/>
                </a:solidFill>
                <a:latin typeface="Century Gothic" panose="020B0502020202020204" pitchFamily="34" charset="0"/>
              </a:rPr>
              <a:t> March-June 2025</a:t>
            </a:r>
          </a:p>
          <a:p>
            <a:pPr algn="ctr"/>
            <a:endParaRPr lang="en-US" sz="1600" b="1" dirty="0">
              <a:solidFill>
                <a:srgbClr val="1A7657"/>
              </a:solidFill>
              <a:latin typeface="Century Gothic" panose="020B0502020202020204" pitchFamily="34" charset="0"/>
            </a:endParaRPr>
          </a:p>
        </p:txBody>
      </p:sp>
      <p:sp>
        <p:nvSpPr>
          <p:cNvPr id="17" name="TextBox 16">
            <a:extLst>
              <a:ext uri="{FF2B5EF4-FFF2-40B4-BE49-F238E27FC236}">
                <a16:creationId xmlns:a16="http://schemas.microsoft.com/office/drawing/2014/main" id="{876B31E9-EEA9-1711-EE06-4C593D132723}"/>
              </a:ext>
            </a:extLst>
          </p:cNvPr>
          <p:cNvSpPr txBox="1"/>
          <p:nvPr/>
        </p:nvSpPr>
        <p:spPr>
          <a:xfrm>
            <a:off x="2842201" y="4229585"/>
            <a:ext cx="4498397" cy="2031325"/>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ODOT’s PW DS to Bentley Infrastructure cloud</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Use to provide real-time feedback loop, won't disrupt projects </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12 Projects, want to capture review for all project types even non-modeled projects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Ranging from DDI to culvert replacements to resurfacings.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Struggling to set up data for staged reviews as projects were already at final stage.</a:t>
            </a:r>
          </a:p>
        </p:txBody>
      </p:sp>
      <p:sp>
        <p:nvSpPr>
          <p:cNvPr id="18" name="Arc 17">
            <a:extLst>
              <a:ext uri="{FF2B5EF4-FFF2-40B4-BE49-F238E27FC236}">
                <a16:creationId xmlns:a16="http://schemas.microsoft.com/office/drawing/2014/main" id="{536B0769-6051-38D8-81E4-FCA6B25FF4EA}"/>
              </a:ext>
            </a:extLst>
          </p:cNvPr>
          <p:cNvSpPr/>
          <p:nvPr/>
        </p:nvSpPr>
        <p:spPr>
          <a:xfrm rot="5400000">
            <a:off x="8003152" y="3541396"/>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19">
            <a:extLst>
              <a:ext uri="{FF2B5EF4-FFF2-40B4-BE49-F238E27FC236}">
                <a16:creationId xmlns:a16="http://schemas.microsoft.com/office/drawing/2014/main" id="{81C18072-57AA-FED8-0965-092C403883BB}"/>
              </a:ext>
            </a:extLst>
          </p:cNvPr>
          <p:cNvSpPr/>
          <p:nvPr/>
        </p:nvSpPr>
        <p:spPr>
          <a:xfrm>
            <a:off x="8367483" y="3905727"/>
            <a:ext cx="190500" cy="190500"/>
          </a:xfrm>
          <a:prstGeom prst="ellipse">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ircle: Hollow 20">
            <a:extLst>
              <a:ext uri="{FF2B5EF4-FFF2-40B4-BE49-F238E27FC236}">
                <a16:creationId xmlns:a16="http://schemas.microsoft.com/office/drawing/2014/main" id="{433F4264-02AA-CD49-5AB8-D7E12AF5A9EF}"/>
              </a:ext>
            </a:extLst>
          </p:cNvPr>
          <p:cNvSpPr/>
          <p:nvPr/>
        </p:nvSpPr>
        <p:spPr>
          <a:xfrm>
            <a:off x="8248420" y="3786664"/>
            <a:ext cx="428626" cy="428626"/>
          </a:xfrm>
          <a:prstGeom prst="donut">
            <a:avLst>
              <a:gd name="adj" fmla="val 5281"/>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Circle: Hollow 21">
            <a:extLst>
              <a:ext uri="{FF2B5EF4-FFF2-40B4-BE49-F238E27FC236}">
                <a16:creationId xmlns:a16="http://schemas.microsoft.com/office/drawing/2014/main" id="{248A3B78-4242-CA14-6B0F-F13D6E9DD92E}"/>
              </a:ext>
            </a:extLst>
          </p:cNvPr>
          <p:cNvSpPr/>
          <p:nvPr/>
        </p:nvSpPr>
        <p:spPr>
          <a:xfrm>
            <a:off x="8115548" y="3653792"/>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3" name="Straight Connector 22">
            <a:extLst>
              <a:ext uri="{FF2B5EF4-FFF2-40B4-BE49-F238E27FC236}">
                <a16:creationId xmlns:a16="http://schemas.microsoft.com/office/drawing/2014/main" id="{64F7C433-D170-ECDB-2FF9-FB9225DF2F22}"/>
              </a:ext>
            </a:extLst>
          </p:cNvPr>
          <p:cNvCxnSpPr>
            <a:cxnSpLocks/>
          </p:cNvCxnSpPr>
          <p:nvPr/>
        </p:nvCxnSpPr>
        <p:spPr>
          <a:xfrm flipV="1">
            <a:off x="8462734" y="2620405"/>
            <a:ext cx="0" cy="1033387"/>
          </a:xfrm>
          <a:prstGeom prst="line">
            <a:avLst/>
          </a:prstGeom>
          <a:ln w="19050">
            <a:solidFill>
              <a:srgbClr val="385723"/>
            </a:solidFill>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B270F258-ECAC-3475-7613-F325935EF77F}"/>
              </a:ext>
            </a:extLst>
          </p:cNvPr>
          <p:cNvSpPr/>
          <p:nvPr/>
        </p:nvSpPr>
        <p:spPr>
          <a:xfrm>
            <a:off x="8400613" y="2574049"/>
            <a:ext cx="124240" cy="124240"/>
          </a:xfrm>
          <a:prstGeom prst="ellipse">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6956C47A-9151-BB52-FF1C-BFABD765C401}"/>
              </a:ext>
            </a:extLst>
          </p:cNvPr>
          <p:cNvSpPr txBox="1"/>
          <p:nvPr/>
        </p:nvSpPr>
        <p:spPr>
          <a:xfrm>
            <a:off x="7065187" y="4375165"/>
            <a:ext cx="2795091" cy="830997"/>
          </a:xfrm>
          <a:prstGeom prst="rect">
            <a:avLst/>
          </a:prstGeom>
          <a:noFill/>
        </p:spPr>
        <p:txBody>
          <a:bodyPr wrap="square" rtlCol="0">
            <a:spAutoFit/>
          </a:bodyPr>
          <a:lstStyle/>
          <a:p>
            <a:pPr algn="ctr"/>
            <a:r>
              <a:rPr lang="en-US" sz="1600" b="1" dirty="0">
                <a:solidFill>
                  <a:srgbClr val="385723"/>
                </a:solidFill>
                <a:latin typeface="Century Gothic" panose="020B0502020202020204" pitchFamily="34" charset="0"/>
              </a:rPr>
              <a:t>Consultant Assistance Contract Announcement</a:t>
            </a:r>
          </a:p>
          <a:p>
            <a:pPr algn="ctr"/>
            <a:r>
              <a:rPr lang="en-US" sz="1600" b="1" dirty="0">
                <a:solidFill>
                  <a:srgbClr val="385723"/>
                </a:solidFill>
                <a:latin typeface="Century Gothic" panose="020B0502020202020204" pitchFamily="34" charset="0"/>
              </a:rPr>
              <a:t>May 5, 2025</a:t>
            </a:r>
          </a:p>
        </p:txBody>
      </p:sp>
      <p:sp>
        <p:nvSpPr>
          <p:cNvPr id="26" name="TextBox 25">
            <a:extLst>
              <a:ext uri="{FF2B5EF4-FFF2-40B4-BE49-F238E27FC236}">
                <a16:creationId xmlns:a16="http://schemas.microsoft.com/office/drawing/2014/main" id="{B3140144-A960-C32A-4FB2-5FE40201ABF6}"/>
              </a:ext>
            </a:extLst>
          </p:cNvPr>
          <p:cNvSpPr txBox="1"/>
          <p:nvPr/>
        </p:nvSpPr>
        <p:spPr>
          <a:xfrm>
            <a:off x="8524853" y="2513803"/>
            <a:ext cx="4004445" cy="1169551"/>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LOI: 5/27/2025, Selection: 6/27/2025</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Workflow documentation</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Identify Best practices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Develop training content</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Stakeholder engagement assistance</a:t>
            </a:r>
          </a:p>
        </p:txBody>
      </p:sp>
      <p:cxnSp>
        <p:nvCxnSpPr>
          <p:cNvPr id="64" name="Straight Connector 63">
            <a:extLst>
              <a:ext uri="{FF2B5EF4-FFF2-40B4-BE49-F238E27FC236}">
                <a16:creationId xmlns:a16="http://schemas.microsoft.com/office/drawing/2014/main" id="{A77CCDD7-1FC9-97D5-D426-4E38EED99069}"/>
              </a:ext>
            </a:extLst>
          </p:cNvPr>
          <p:cNvCxnSpPr>
            <a:cxnSpLocks/>
          </p:cNvCxnSpPr>
          <p:nvPr/>
        </p:nvCxnSpPr>
        <p:spPr>
          <a:xfrm>
            <a:off x="2879165" y="6222810"/>
            <a:ext cx="4186022" cy="0"/>
          </a:xfrm>
          <a:prstGeom prst="line">
            <a:avLst/>
          </a:prstGeom>
          <a:ln w="19050">
            <a:solidFill>
              <a:srgbClr val="1A7657"/>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AAADF30-5B90-19CE-113B-4232EAA043CF}"/>
              </a:ext>
            </a:extLst>
          </p:cNvPr>
          <p:cNvCxnSpPr>
            <a:cxnSpLocks/>
          </p:cNvCxnSpPr>
          <p:nvPr/>
        </p:nvCxnSpPr>
        <p:spPr>
          <a:xfrm>
            <a:off x="8557983" y="2437987"/>
            <a:ext cx="3523423" cy="0"/>
          </a:xfrm>
          <a:prstGeom prst="line">
            <a:avLst/>
          </a:prstGeom>
          <a:ln w="19050">
            <a:solidFill>
              <a:srgbClr val="385723"/>
            </a:solidFill>
          </a:ln>
        </p:spPr>
        <p:style>
          <a:lnRef idx="1">
            <a:schemeClr val="accent1"/>
          </a:lnRef>
          <a:fillRef idx="0">
            <a:schemeClr val="accent1"/>
          </a:fillRef>
          <a:effectRef idx="0">
            <a:schemeClr val="accent1"/>
          </a:effectRef>
          <a:fontRef idx="minor">
            <a:schemeClr val="tx1"/>
          </a:fontRef>
        </p:style>
      </p:cxnSp>
      <p:pic>
        <p:nvPicPr>
          <p:cNvPr id="48" name="Picture 47">
            <a:extLst>
              <a:ext uri="{FF2B5EF4-FFF2-40B4-BE49-F238E27FC236}">
                <a16:creationId xmlns:a16="http://schemas.microsoft.com/office/drawing/2014/main" id="{FCEFE48B-FB9F-450C-E9EF-6C3C4EC55E28}"/>
              </a:ext>
            </a:extLst>
          </p:cNvPr>
          <p:cNvPicPr>
            <a:picLocks noChangeAspect="1"/>
          </p:cNvPicPr>
          <p:nvPr/>
        </p:nvPicPr>
        <p:blipFill>
          <a:blip r:embed="rId2"/>
          <a:stretch>
            <a:fillRect/>
          </a:stretch>
        </p:blipFill>
        <p:spPr>
          <a:xfrm>
            <a:off x="0" y="0"/>
            <a:ext cx="12192000" cy="1188720"/>
          </a:xfrm>
          <a:prstGeom prst="rect">
            <a:avLst/>
          </a:prstGeom>
        </p:spPr>
      </p:pic>
      <p:cxnSp>
        <p:nvCxnSpPr>
          <p:cNvPr id="52" name="Straight Connector 51">
            <a:extLst>
              <a:ext uri="{FF2B5EF4-FFF2-40B4-BE49-F238E27FC236}">
                <a16:creationId xmlns:a16="http://schemas.microsoft.com/office/drawing/2014/main" id="{5923657E-7AF8-C1BC-8C60-0E4D5E318B73}"/>
              </a:ext>
            </a:extLst>
          </p:cNvPr>
          <p:cNvCxnSpPr>
            <a:cxnSpLocks/>
            <a:endCxn id="71" idx="2"/>
          </p:cNvCxnSpPr>
          <p:nvPr/>
        </p:nvCxnSpPr>
        <p:spPr>
          <a:xfrm>
            <a:off x="-7394373" y="3981468"/>
            <a:ext cx="2916011" cy="1112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58C0355-717A-B30F-2A1C-AA96CC96472A}"/>
              </a:ext>
            </a:extLst>
          </p:cNvPr>
          <p:cNvCxnSpPr>
            <a:cxnSpLocks/>
            <a:stCxn id="71" idx="6"/>
          </p:cNvCxnSpPr>
          <p:nvPr/>
        </p:nvCxnSpPr>
        <p:spPr>
          <a:xfrm>
            <a:off x="-4287862" y="3992588"/>
            <a:ext cx="2223188" cy="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C43CE1A0-8750-4F35-689F-BD6A13ECF4B7}"/>
              </a:ext>
            </a:extLst>
          </p:cNvPr>
          <p:cNvCxnSpPr>
            <a:cxnSpLocks/>
          </p:cNvCxnSpPr>
          <p:nvPr/>
        </p:nvCxnSpPr>
        <p:spPr>
          <a:xfrm flipV="1">
            <a:off x="-2064674" y="3987028"/>
            <a:ext cx="2064674" cy="5658"/>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23304D4-CBE4-9310-1A9C-1DDDEE31CFD2}"/>
              </a:ext>
            </a:extLst>
          </p:cNvPr>
          <p:cNvCxnSpPr>
            <a:cxnSpLocks/>
            <a:stCxn id="60" idx="6"/>
          </p:cNvCxnSpPr>
          <p:nvPr/>
        </p:nvCxnSpPr>
        <p:spPr>
          <a:xfrm flipV="1">
            <a:off x="-9329067" y="3981468"/>
            <a:ext cx="1934694" cy="8389"/>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77E275A-DF38-FFFB-F0F0-812DA3F6F8FF}"/>
              </a:ext>
            </a:extLst>
          </p:cNvPr>
          <p:cNvCxnSpPr>
            <a:cxnSpLocks/>
            <a:endCxn id="60" idx="2"/>
          </p:cNvCxnSpPr>
          <p:nvPr/>
        </p:nvCxnSpPr>
        <p:spPr>
          <a:xfrm>
            <a:off x="-10966305" y="3981468"/>
            <a:ext cx="1446738" cy="8389"/>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58" name="Arc 57">
            <a:extLst>
              <a:ext uri="{FF2B5EF4-FFF2-40B4-BE49-F238E27FC236}">
                <a16:creationId xmlns:a16="http://schemas.microsoft.com/office/drawing/2014/main" id="{40FA40E3-6555-54A9-BECC-F27FB431A476}"/>
              </a:ext>
            </a:extLst>
          </p:cNvPr>
          <p:cNvSpPr>
            <a:spLocks/>
          </p:cNvSpPr>
          <p:nvPr/>
        </p:nvSpPr>
        <p:spPr>
          <a:xfrm>
            <a:off x="-9883898" y="3530276"/>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59" name="Straight Connector 58">
            <a:extLst>
              <a:ext uri="{FF2B5EF4-FFF2-40B4-BE49-F238E27FC236}">
                <a16:creationId xmlns:a16="http://schemas.microsoft.com/office/drawing/2014/main" id="{744EDEF7-2125-4F19-7B0E-CA27B5488595}"/>
              </a:ext>
            </a:extLst>
          </p:cNvPr>
          <p:cNvCxnSpPr>
            <a:cxnSpLocks/>
          </p:cNvCxnSpPr>
          <p:nvPr/>
        </p:nvCxnSpPr>
        <p:spPr>
          <a:xfrm flipV="1">
            <a:off x="-12204399" y="3981468"/>
            <a:ext cx="1266825" cy="2731"/>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60" name="obe">
            <a:extLst>
              <a:ext uri="{FF2B5EF4-FFF2-40B4-BE49-F238E27FC236}">
                <a16:creationId xmlns:a16="http://schemas.microsoft.com/office/drawing/2014/main" id="{9AF21A55-5CB2-AFAB-E8E8-8D125F49DC6A}"/>
              </a:ext>
            </a:extLst>
          </p:cNvPr>
          <p:cNvSpPr>
            <a:spLocks/>
          </p:cNvSpPr>
          <p:nvPr/>
        </p:nvSpPr>
        <p:spPr>
          <a:xfrm>
            <a:off x="-9519567" y="3894607"/>
            <a:ext cx="190500" cy="190500"/>
          </a:xfrm>
          <a:prstGeom prst="ellipse">
            <a:avLst/>
          </a:prstGeom>
          <a:solidFill>
            <a:srgbClr val="009969"/>
          </a:solidFill>
          <a:ln>
            <a:solidFill>
              <a:srgbClr val="00996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Circle: Hollow 60">
            <a:extLst>
              <a:ext uri="{FF2B5EF4-FFF2-40B4-BE49-F238E27FC236}">
                <a16:creationId xmlns:a16="http://schemas.microsoft.com/office/drawing/2014/main" id="{B250006A-D28A-D894-4D8A-9F02DF76219F}"/>
              </a:ext>
            </a:extLst>
          </p:cNvPr>
          <p:cNvSpPr>
            <a:spLocks/>
          </p:cNvSpPr>
          <p:nvPr/>
        </p:nvSpPr>
        <p:spPr>
          <a:xfrm>
            <a:off x="-9638630" y="3775544"/>
            <a:ext cx="428626" cy="428626"/>
          </a:xfrm>
          <a:prstGeom prst="donut">
            <a:avLst>
              <a:gd name="adj" fmla="val 5281"/>
            </a:avLst>
          </a:prstGeom>
          <a:solidFill>
            <a:srgbClr val="009969"/>
          </a:solidFill>
          <a:ln>
            <a:solidFill>
              <a:srgbClr val="00996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2" name="Circle: Hollow 61">
            <a:extLst>
              <a:ext uri="{FF2B5EF4-FFF2-40B4-BE49-F238E27FC236}">
                <a16:creationId xmlns:a16="http://schemas.microsoft.com/office/drawing/2014/main" id="{C12D73A0-AEE3-AC8B-A128-ABAD2BB958B2}"/>
              </a:ext>
            </a:extLst>
          </p:cNvPr>
          <p:cNvSpPr>
            <a:spLocks/>
          </p:cNvSpPr>
          <p:nvPr/>
        </p:nvSpPr>
        <p:spPr>
          <a:xfrm>
            <a:off x="-9771502" y="3642672"/>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7" name="TextBox 66">
            <a:extLst>
              <a:ext uri="{FF2B5EF4-FFF2-40B4-BE49-F238E27FC236}">
                <a16:creationId xmlns:a16="http://schemas.microsoft.com/office/drawing/2014/main" id="{85B395A3-1865-5A65-79AF-EAFB9B46264A}"/>
              </a:ext>
            </a:extLst>
          </p:cNvPr>
          <p:cNvSpPr txBox="1">
            <a:spLocks/>
          </p:cNvSpPr>
          <p:nvPr/>
        </p:nvSpPr>
        <p:spPr>
          <a:xfrm>
            <a:off x="-10716688" y="2954236"/>
            <a:ext cx="2661159" cy="830997"/>
          </a:xfrm>
          <a:prstGeom prst="rect">
            <a:avLst/>
          </a:prstGeom>
          <a:noFill/>
        </p:spPr>
        <p:txBody>
          <a:bodyPr wrap="square" rtlCol="0">
            <a:spAutoFit/>
          </a:bodyPr>
          <a:lstStyle/>
          <a:p>
            <a:pPr algn="ctr"/>
            <a:r>
              <a:rPr lang="en-US" sz="1600" b="1" dirty="0">
                <a:solidFill>
                  <a:srgbClr val="009969"/>
                </a:solidFill>
                <a:latin typeface="Century Gothic" panose="020B0502020202020204" pitchFamily="34" charset="0"/>
              </a:rPr>
              <a:t>Federal Authorization</a:t>
            </a:r>
          </a:p>
          <a:p>
            <a:pPr algn="ctr"/>
            <a:r>
              <a:rPr lang="en-US" sz="1600" b="1" dirty="0">
                <a:solidFill>
                  <a:srgbClr val="009969"/>
                </a:solidFill>
                <a:latin typeface="Century Gothic" panose="020B0502020202020204" pitchFamily="34" charset="0"/>
              </a:rPr>
              <a:t>January 29, 2025</a:t>
            </a:r>
          </a:p>
          <a:p>
            <a:pPr algn="ctr"/>
            <a:endParaRPr lang="en-US" sz="1600" b="1" dirty="0">
              <a:solidFill>
                <a:srgbClr val="009969"/>
              </a:solidFill>
              <a:latin typeface="Century Gothic" panose="020B0502020202020204" pitchFamily="34" charset="0"/>
            </a:endParaRPr>
          </a:p>
        </p:txBody>
      </p:sp>
      <p:sp>
        <p:nvSpPr>
          <p:cNvPr id="70" name="Arc 69">
            <a:extLst>
              <a:ext uri="{FF2B5EF4-FFF2-40B4-BE49-F238E27FC236}">
                <a16:creationId xmlns:a16="http://schemas.microsoft.com/office/drawing/2014/main" id="{E0B71CD4-815D-404E-04B7-DDF88EAC1897}"/>
              </a:ext>
            </a:extLst>
          </p:cNvPr>
          <p:cNvSpPr>
            <a:spLocks/>
          </p:cNvSpPr>
          <p:nvPr/>
        </p:nvSpPr>
        <p:spPr>
          <a:xfrm rot="5400000">
            <a:off x="-4842693" y="3533007"/>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1" name="Oval 70">
            <a:extLst>
              <a:ext uri="{FF2B5EF4-FFF2-40B4-BE49-F238E27FC236}">
                <a16:creationId xmlns:a16="http://schemas.microsoft.com/office/drawing/2014/main" id="{262D27EF-3A03-6820-375E-9A407BABC771}"/>
              </a:ext>
            </a:extLst>
          </p:cNvPr>
          <p:cNvSpPr>
            <a:spLocks/>
          </p:cNvSpPr>
          <p:nvPr/>
        </p:nvSpPr>
        <p:spPr>
          <a:xfrm>
            <a:off x="-4478362" y="3897338"/>
            <a:ext cx="190500" cy="190500"/>
          </a:xfrm>
          <a:prstGeom prst="ellipse">
            <a:avLst/>
          </a:prstGeom>
          <a:solidFill>
            <a:srgbClr val="4EC486"/>
          </a:solidFill>
          <a:ln>
            <a:solidFill>
              <a:srgbClr val="4EC48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Circle: Hollow 71">
            <a:extLst>
              <a:ext uri="{FF2B5EF4-FFF2-40B4-BE49-F238E27FC236}">
                <a16:creationId xmlns:a16="http://schemas.microsoft.com/office/drawing/2014/main" id="{4C18A43D-2383-8E40-6830-DDEDD7510644}"/>
              </a:ext>
            </a:extLst>
          </p:cNvPr>
          <p:cNvSpPr>
            <a:spLocks/>
          </p:cNvSpPr>
          <p:nvPr/>
        </p:nvSpPr>
        <p:spPr>
          <a:xfrm>
            <a:off x="-4597425" y="3778275"/>
            <a:ext cx="428626" cy="428626"/>
          </a:xfrm>
          <a:prstGeom prst="donut">
            <a:avLst>
              <a:gd name="adj" fmla="val 5281"/>
            </a:avLst>
          </a:prstGeom>
          <a:solidFill>
            <a:srgbClr val="4EC486"/>
          </a:solidFill>
          <a:ln>
            <a:solidFill>
              <a:srgbClr val="4EC48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3" name="Circle: Hollow 72">
            <a:extLst>
              <a:ext uri="{FF2B5EF4-FFF2-40B4-BE49-F238E27FC236}">
                <a16:creationId xmlns:a16="http://schemas.microsoft.com/office/drawing/2014/main" id="{11441487-A3B8-1176-CC9D-5BF81F08F8BD}"/>
              </a:ext>
            </a:extLst>
          </p:cNvPr>
          <p:cNvSpPr>
            <a:spLocks/>
          </p:cNvSpPr>
          <p:nvPr/>
        </p:nvSpPr>
        <p:spPr>
          <a:xfrm>
            <a:off x="-4730297" y="3645403"/>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74" name="Straight Connector 73">
            <a:extLst>
              <a:ext uri="{FF2B5EF4-FFF2-40B4-BE49-F238E27FC236}">
                <a16:creationId xmlns:a16="http://schemas.microsoft.com/office/drawing/2014/main" id="{552733E8-8F77-AE99-0917-41AE7DF71058}"/>
              </a:ext>
            </a:extLst>
          </p:cNvPr>
          <p:cNvCxnSpPr>
            <a:cxnSpLocks/>
          </p:cNvCxnSpPr>
          <p:nvPr/>
        </p:nvCxnSpPr>
        <p:spPr>
          <a:xfrm flipV="1">
            <a:off x="-4383111" y="2612016"/>
            <a:ext cx="0" cy="1033387"/>
          </a:xfrm>
          <a:prstGeom prst="line">
            <a:avLst/>
          </a:prstGeom>
          <a:ln w="19050">
            <a:solidFill>
              <a:srgbClr val="4EC486"/>
            </a:solidFill>
          </a:ln>
        </p:spPr>
        <p:style>
          <a:lnRef idx="1">
            <a:schemeClr val="accent1"/>
          </a:lnRef>
          <a:fillRef idx="0">
            <a:schemeClr val="accent1"/>
          </a:fillRef>
          <a:effectRef idx="0">
            <a:schemeClr val="accent1"/>
          </a:effectRef>
          <a:fontRef idx="minor">
            <a:schemeClr val="tx1"/>
          </a:fontRef>
        </p:style>
      </p:cxnSp>
      <p:sp>
        <p:nvSpPr>
          <p:cNvPr id="75" name="Oval 74">
            <a:extLst>
              <a:ext uri="{FF2B5EF4-FFF2-40B4-BE49-F238E27FC236}">
                <a16:creationId xmlns:a16="http://schemas.microsoft.com/office/drawing/2014/main" id="{E4CF2C65-5615-4DF7-FB7E-D8D064D26C4B}"/>
              </a:ext>
            </a:extLst>
          </p:cNvPr>
          <p:cNvSpPr>
            <a:spLocks/>
          </p:cNvSpPr>
          <p:nvPr/>
        </p:nvSpPr>
        <p:spPr>
          <a:xfrm>
            <a:off x="-4445232" y="2565660"/>
            <a:ext cx="124240" cy="124240"/>
          </a:xfrm>
          <a:prstGeom prst="ellipse">
            <a:avLst/>
          </a:prstGeom>
          <a:solidFill>
            <a:srgbClr val="4EC486"/>
          </a:solidFill>
          <a:ln>
            <a:solidFill>
              <a:srgbClr val="4EC48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TextBox 75">
            <a:extLst>
              <a:ext uri="{FF2B5EF4-FFF2-40B4-BE49-F238E27FC236}">
                <a16:creationId xmlns:a16="http://schemas.microsoft.com/office/drawing/2014/main" id="{132792FF-21C4-8710-1BDB-CAC2BA75BB13}"/>
              </a:ext>
            </a:extLst>
          </p:cNvPr>
          <p:cNvSpPr txBox="1">
            <a:spLocks/>
          </p:cNvSpPr>
          <p:nvPr/>
        </p:nvSpPr>
        <p:spPr>
          <a:xfrm>
            <a:off x="-5444753" y="4391240"/>
            <a:ext cx="2313782" cy="1077218"/>
          </a:xfrm>
          <a:prstGeom prst="rect">
            <a:avLst/>
          </a:prstGeom>
          <a:noFill/>
        </p:spPr>
        <p:txBody>
          <a:bodyPr wrap="square" rtlCol="0">
            <a:spAutoFit/>
          </a:bodyPr>
          <a:lstStyle/>
          <a:p>
            <a:pPr algn="ctr"/>
            <a:r>
              <a:rPr lang="en-US" sz="1600" b="1" dirty="0">
                <a:solidFill>
                  <a:srgbClr val="4EC486"/>
                </a:solidFill>
                <a:latin typeface="Century Gothic" panose="020B0502020202020204" pitchFamily="34" charset="0"/>
              </a:rPr>
              <a:t>In-person stake holder engagement March 18, 2025</a:t>
            </a:r>
          </a:p>
          <a:p>
            <a:pPr algn="ctr"/>
            <a:endParaRPr lang="en-US" sz="1600" b="1" dirty="0">
              <a:solidFill>
                <a:srgbClr val="4EC486"/>
              </a:solidFill>
              <a:latin typeface="Century Gothic" panose="020B0502020202020204" pitchFamily="34" charset="0"/>
            </a:endParaRPr>
          </a:p>
        </p:txBody>
      </p:sp>
      <p:sp>
        <p:nvSpPr>
          <p:cNvPr id="77" name="TextBox 76">
            <a:extLst>
              <a:ext uri="{FF2B5EF4-FFF2-40B4-BE49-F238E27FC236}">
                <a16:creationId xmlns:a16="http://schemas.microsoft.com/office/drawing/2014/main" id="{2C194AEA-1ADB-C425-9B72-BDCDB0237B2F}"/>
              </a:ext>
            </a:extLst>
          </p:cNvPr>
          <p:cNvSpPr txBox="1">
            <a:spLocks/>
          </p:cNvSpPr>
          <p:nvPr/>
        </p:nvSpPr>
        <p:spPr>
          <a:xfrm>
            <a:off x="-4366691" y="2111401"/>
            <a:ext cx="4331630" cy="1815882"/>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Included ODOT, MDOT, </a:t>
            </a:r>
            <a:r>
              <a:rPr lang="en-US" sz="1400" dirty="0" err="1">
                <a:solidFill>
                  <a:schemeClr val="bg2">
                    <a:lumMod val="50000"/>
                  </a:schemeClr>
                </a:solidFill>
                <a:latin typeface="Century Gothic" panose="020B0502020202020204" pitchFamily="34" charset="0"/>
              </a:rPr>
              <a:t>MinnDOT</a:t>
            </a:r>
            <a:r>
              <a:rPr lang="en-US" sz="1400" dirty="0">
                <a:solidFill>
                  <a:schemeClr val="bg2">
                    <a:lumMod val="50000"/>
                  </a:schemeClr>
                </a:solidFill>
                <a:latin typeface="Century Gothic" panose="020B0502020202020204" pitchFamily="34" charset="0"/>
              </a:rPr>
              <a:t>, Consultants, Bentley. </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Went over current paper/pdf review process to identify understanding of process/lack of functionality with current </a:t>
            </a:r>
            <a:r>
              <a:rPr lang="en-US" sz="1400" dirty="0" err="1">
                <a:solidFill>
                  <a:schemeClr val="bg2">
                    <a:lumMod val="50000"/>
                  </a:schemeClr>
                </a:solidFill>
                <a:latin typeface="Century Gothic" panose="020B0502020202020204" pitchFamily="34" charset="0"/>
              </a:rPr>
              <a:t>iModel</a:t>
            </a:r>
            <a:r>
              <a:rPr lang="en-US" sz="1400" dirty="0">
                <a:solidFill>
                  <a:schemeClr val="bg2">
                    <a:lumMod val="50000"/>
                  </a:schemeClr>
                </a:solidFill>
                <a:latin typeface="Century Gothic" panose="020B0502020202020204" pitchFamily="34" charset="0"/>
              </a:rPr>
              <a:t> review tools.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A lot of differences in current review processes across the state/lack of consistency.</a:t>
            </a:r>
          </a:p>
        </p:txBody>
      </p:sp>
      <p:cxnSp>
        <p:nvCxnSpPr>
          <p:cNvPr id="79" name="Straight Connector 78">
            <a:extLst>
              <a:ext uri="{FF2B5EF4-FFF2-40B4-BE49-F238E27FC236}">
                <a16:creationId xmlns:a16="http://schemas.microsoft.com/office/drawing/2014/main" id="{441BFB21-3F28-5E5C-ED03-54E1DF1E069B}"/>
              </a:ext>
            </a:extLst>
          </p:cNvPr>
          <p:cNvCxnSpPr>
            <a:cxnSpLocks/>
          </p:cNvCxnSpPr>
          <p:nvPr/>
        </p:nvCxnSpPr>
        <p:spPr>
          <a:xfrm>
            <a:off x="-4320992" y="2046380"/>
            <a:ext cx="3523423" cy="0"/>
          </a:xfrm>
          <a:prstGeom prst="line">
            <a:avLst/>
          </a:prstGeom>
          <a:ln w="19050">
            <a:solidFill>
              <a:srgbClr val="4EC486"/>
            </a:solidFill>
          </a:ln>
        </p:spPr>
        <p:style>
          <a:lnRef idx="1">
            <a:schemeClr val="accent1"/>
          </a:lnRef>
          <a:fillRef idx="0">
            <a:schemeClr val="accent1"/>
          </a:fillRef>
          <a:effectRef idx="0">
            <a:schemeClr val="accent1"/>
          </a:effectRef>
          <a:fontRef idx="minor">
            <a:schemeClr val="tx1"/>
          </a:fontRef>
        </p:style>
      </p:cxnSp>
      <p:pic>
        <p:nvPicPr>
          <p:cNvPr id="81" name="Picture 80">
            <a:extLst>
              <a:ext uri="{FF2B5EF4-FFF2-40B4-BE49-F238E27FC236}">
                <a16:creationId xmlns:a16="http://schemas.microsoft.com/office/drawing/2014/main" id="{2DB23B0E-7DDB-970F-5348-4585CFADE3C2}"/>
              </a:ext>
            </a:extLst>
          </p:cNvPr>
          <p:cNvPicPr>
            <a:picLocks noChangeAspect="1"/>
          </p:cNvPicPr>
          <p:nvPr/>
        </p:nvPicPr>
        <p:blipFill>
          <a:blip r:embed="rId3"/>
          <a:stretch>
            <a:fillRect/>
          </a:stretch>
        </p:blipFill>
        <p:spPr>
          <a:xfrm>
            <a:off x="0" y="924339"/>
            <a:ext cx="4883626" cy="2077315"/>
          </a:xfrm>
          <a:prstGeom prst="rect">
            <a:avLst/>
          </a:prstGeom>
        </p:spPr>
      </p:pic>
      <p:pic>
        <p:nvPicPr>
          <p:cNvPr id="82" name="Picture 81">
            <a:extLst>
              <a:ext uri="{FF2B5EF4-FFF2-40B4-BE49-F238E27FC236}">
                <a16:creationId xmlns:a16="http://schemas.microsoft.com/office/drawing/2014/main" id="{5E74E019-96A8-8E9B-9800-C7B7FAE7D001}"/>
              </a:ext>
            </a:extLst>
          </p:cNvPr>
          <p:cNvPicPr>
            <a:picLocks noChangeAspect="1"/>
          </p:cNvPicPr>
          <p:nvPr/>
        </p:nvPicPr>
        <p:blipFill>
          <a:blip r:embed="rId4"/>
          <a:srcRect l="18326" r="11136"/>
          <a:stretch>
            <a:fillRect/>
          </a:stretch>
        </p:blipFill>
        <p:spPr>
          <a:xfrm>
            <a:off x="0" y="4460276"/>
            <a:ext cx="2684832" cy="1800634"/>
          </a:xfrm>
          <a:prstGeom prst="rect">
            <a:avLst/>
          </a:prstGeom>
        </p:spPr>
      </p:pic>
      <p:pic>
        <p:nvPicPr>
          <p:cNvPr id="83" name="Picture 82">
            <a:extLst>
              <a:ext uri="{FF2B5EF4-FFF2-40B4-BE49-F238E27FC236}">
                <a16:creationId xmlns:a16="http://schemas.microsoft.com/office/drawing/2014/main" id="{833AAF1F-D0C3-B34E-24CA-DB64A8655650}"/>
              </a:ext>
            </a:extLst>
          </p:cNvPr>
          <p:cNvPicPr>
            <a:picLocks noChangeAspect="1"/>
          </p:cNvPicPr>
          <p:nvPr/>
        </p:nvPicPr>
        <p:blipFill>
          <a:blip r:embed="rId5"/>
          <a:stretch>
            <a:fillRect/>
          </a:stretch>
        </p:blipFill>
        <p:spPr>
          <a:xfrm>
            <a:off x="8877077" y="943764"/>
            <a:ext cx="2885234" cy="1446598"/>
          </a:xfrm>
          <a:prstGeom prst="rect">
            <a:avLst/>
          </a:prstGeom>
        </p:spPr>
      </p:pic>
      <p:pic>
        <p:nvPicPr>
          <p:cNvPr id="84" name="Picture 83">
            <a:extLst>
              <a:ext uri="{FF2B5EF4-FFF2-40B4-BE49-F238E27FC236}">
                <a16:creationId xmlns:a16="http://schemas.microsoft.com/office/drawing/2014/main" id="{8F154D4F-D226-D108-7E2F-E855163A23B0}"/>
              </a:ext>
            </a:extLst>
          </p:cNvPr>
          <p:cNvPicPr>
            <a:picLocks noChangeAspect="1"/>
          </p:cNvPicPr>
          <p:nvPr/>
        </p:nvPicPr>
        <p:blipFill>
          <a:blip r:embed="rId6"/>
          <a:stretch>
            <a:fillRect/>
          </a:stretch>
        </p:blipFill>
        <p:spPr>
          <a:xfrm>
            <a:off x="4135739" y="1021721"/>
            <a:ext cx="4091281" cy="2003703"/>
          </a:xfrm>
          <a:prstGeom prst="rect">
            <a:avLst/>
          </a:prstGeom>
        </p:spPr>
      </p:pic>
    </p:spTree>
    <p:extLst>
      <p:ext uri="{BB962C8B-B14F-4D97-AF65-F5344CB8AC3E}">
        <p14:creationId xmlns:p14="http://schemas.microsoft.com/office/powerpoint/2010/main" val="9780293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ipe(left)">
                                      <p:cBhvr>
                                        <p:cTn id="11" dur="500"/>
                                        <p:tgtEl>
                                          <p:spTgt spid="19"/>
                                        </p:tgtEl>
                                      </p:cBhvr>
                                    </p:animEffect>
                                  </p:childTnLst>
                                </p:cTn>
                              </p:par>
                            </p:childTnLst>
                          </p:cTn>
                        </p:par>
                        <p:par>
                          <p:cTn id="12" fill="hold">
                            <p:stCondLst>
                              <p:cond delay="1000"/>
                            </p:stCondLst>
                            <p:childTnLst>
                              <p:par>
                                <p:cTn id="13" presetID="53" presetClass="entr" presetSubtype="16"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200" fill="hold"/>
                                        <p:tgtEl>
                                          <p:spTgt spid="8"/>
                                        </p:tgtEl>
                                        <p:attrNameLst>
                                          <p:attrName>ppt_w</p:attrName>
                                        </p:attrNameLst>
                                      </p:cBhvr>
                                      <p:tavLst>
                                        <p:tav tm="0">
                                          <p:val>
                                            <p:fltVal val="0"/>
                                          </p:val>
                                        </p:tav>
                                        <p:tav tm="100000">
                                          <p:val>
                                            <p:strVal val="#ppt_w"/>
                                          </p:val>
                                        </p:tav>
                                      </p:tavLst>
                                    </p:anim>
                                    <p:anim calcmode="lin" valueType="num">
                                      <p:cBhvr>
                                        <p:cTn id="16" dur="200" fill="hold"/>
                                        <p:tgtEl>
                                          <p:spTgt spid="8"/>
                                        </p:tgtEl>
                                        <p:attrNameLst>
                                          <p:attrName>ppt_h</p:attrName>
                                        </p:attrNameLst>
                                      </p:cBhvr>
                                      <p:tavLst>
                                        <p:tav tm="0">
                                          <p:val>
                                            <p:fltVal val="0"/>
                                          </p:val>
                                        </p:tav>
                                        <p:tav tm="100000">
                                          <p:val>
                                            <p:strVal val="#ppt_h"/>
                                          </p:val>
                                        </p:tav>
                                      </p:tavLst>
                                    </p:anim>
                                    <p:animEffect transition="in" filter="fade">
                                      <p:cBhvr>
                                        <p:cTn id="17" dur="200"/>
                                        <p:tgtEl>
                                          <p:spTgt spid="8"/>
                                        </p:tgtEl>
                                      </p:cBhvr>
                                    </p:animEffect>
                                  </p:childTnLst>
                                </p:cTn>
                              </p:par>
                            </p:childTnLst>
                          </p:cTn>
                        </p:par>
                        <p:par>
                          <p:cTn id="18" fill="hold">
                            <p:stCondLst>
                              <p:cond delay="1200"/>
                            </p:stCondLst>
                            <p:childTnLst>
                              <p:par>
                                <p:cTn id="19" presetID="53" presetClass="entr" presetSubtype="16"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p:cTn id="21" dur="200" fill="hold"/>
                                        <p:tgtEl>
                                          <p:spTgt spid="9"/>
                                        </p:tgtEl>
                                        <p:attrNameLst>
                                          <p:attrName>ppt_w</p:attrName>
                                        </p:attrNameLst>
                                      </p:cBhvr>
                                      <p:tavLst>
                                        <p:tav tm="0">
                                          <p:val>
                                            <p:fltVal val="0"/>
                                          </p:val>
                                        </p:tav>
                                        <p:tav tm="100000">
                                          <p:val>
                                            <p:strVal val="#ppt_w"/>
                                          </p:val>
                                        </p:tav>
                                      </p:tavLst>
                                    </p:anim>
                                    <p:anim calcmode="lin" valueType="num">
                                      <p:cBhvr>
                                        <p:cTn id="22" dur="200" fill="hold"/>
                                        <p:tgtEl>
                                          <p:spTgt spid="9"/>
                                        </p:tgtEl>
                                        <p:attrNameLst>
                                          <p:attrName>ppt_h</p:attrName>
                                        </p:attrNameLst>
                                      </p:cBhvr>
                                      <p:tavLst>
                                        <p:tav tm="0">
                                          <p:val>
                                            <p:fltVal val="0"/>
                                          </p:val>
                                        </p:tav>
                                        <p:tav tm="100000">
                                          <p:val>
                                            <p:strVal val="#ppt_h"/>
                                          </p:val>
                                        </p:tav>
                                      </p:tavLst>
                                    </p:anim>
                                    <p:animEffect transition="in" filter="fade">
                                      <p:cBhvr>
                                        <p:cTn id="23" dur="200"/>
                                        <p:tgtEl>
                                          <p:spTgt spid="9"/>
                                        </p:tgtEl>
                                      </p:cBhvr>
                                    </p:animEffect>
                                  </p:childTnLst>
                                </p:cTn>
                              </p:par>
                            </p:childTnLst>
                          </p:cTn>
                        </p:par>
                        <p:par>
                          <p:cTn id="24" fill="hold">
                            <p:stCondLst>
                              <p:cond delay="1400"/>
                            </p:stCondLst>
                            <p:childTnLst>
                              <p:par>
                                <p:cTn id="25" presetID="53" presetClass="entr" presetSubtype="16"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p:cTn id="27" dur="200" fill="hold"/>
                                        <p:tgtEl>
                                          <p:spTgt spid="10"/>
                                        </p:tgtEl>
                                        <p:attrNameLst>
                                          <p:attrName>ppt_w</p:attrName>
                                        </p:attrNameLst>
                                      </p:cBhvr>
                                      <p:tavLst>
                                        <p:tav tm="0">
                                          <p:val>
                                            <p:fltVal val="0"/>
                                          </p:val>
                                        </p:tav>
                                        <p:tav tm="100000">
                                          <p:val>
                                            <p:strVal val="#ppt_w"/>
                                          </p:val>
                                        </p:tav>
                                      </p:tavLst>
                                    </p:anim>
                                    <p:anim calcmode="lin" valueType="num">
                                      <p:cBhvr>
                                        <p:cTn id="28" dur="200" fill="hold"/>
                                        <p:tgtEl>
                                          <p:spTgt spid="10"/>
                                        </p:tgtEl>
                                        <p:attrNameLst>
                                          <p:attrName>ppt_h</p:attrName>
                                        </p:attrNameLst>
                                      </p:cBhvr>
                                      <p:tavLst>
                                        <p:tav tm="0">
                                          <p:val>
                                            <p:fltVal val="0"/>
                                          </p:val>
                                        </p:tav>
                                        <p:tav tm="100000">
                                          <p:val>
                                            <p:strVal val="#ppt_h"/>
                                          </p:val>
                                        </p:tav>
                                      </p:tavLst>
                                    </p:anim>
                                    <p:animEffect transition="in" filter="fade">
                                      <p:cBhvr>
                                        <p:cTn id="29" dur="200"/>
                                        <p:tgtEl>
                                          <p:spTgt spid="10"/>
                                        </p:tgtEl>
                                      </p:cBhvr>
                                    </p:animEffect>
                                  </p:childTnLst>
                                </p:cTn>
                              </p:par>
                            </p:childTnLst>
                          </p:cTn>
                        </p:par>
                        <p:par>
                          <p:cTn id="30" fill="hold">
                            <p:stCondLst>
                              <p:cond delay="1600"/>
                            </p:stCondLst>
                            <p:childTnLst>
                              <p:par>
                                <p:cTn id="31" presetID="22" presetClass="entr" presetSubtype="1" fill="hold" nodeType="after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wipe(up)">
                                      <p:cBhvr>
                                        <p:cTn id="33" dur="500"/>
                                        <p:tgtEl>
                                          <p:spTgt spid="12"/>
                                        </p:tgtEl>
                                      </p:cBhvr>
                                    </p:animEffect>
                                  </p:childTnLst>
                                </p:cTn>
                              </p:par>
                            </p:childTnLst>
                          </p:cTn>
                        </p:par>
                        <p:par>
                          <p:cTn id="34" fill="hold">
                            <p:stCondLst>
                              <p:cond delay="2100"/>
                            </p:stCondLst>
                            <p:childTnLst>
                              <p:par>
                                <p:cTn id="35" presetID="53" presetClass="entr" presetSubtype="16"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p:cTn id="37" dur="500" fill="hold"/>
                                        <p:tgtEl>
                                          <p:spTgt spid="14"/>
                                        </p:tgtEl>
                                        <p:attrNameLst>
                                          <p:attrName>ppt_w</p:attrName>
                                        </p:attrNameLst>
                                      </p:cBhvr>
                                      <p:tavLst>
                                        <p:tav tm="0">
                                          <p:val>
                                            <p:fltVal val="0"/>
                                          </p:val>
                                        </p:tav>
                                        <p:tav tm="100000">
                                          <p:val>
                                            <p:strVal val="#ppt_w"/>
                                          </p:val>
                                        </p:tav>
                                      </p:tavLst>
                                    </p:anim>
                                    <p:anim calcmode="lin" valueType="num">
                                      <p:cBhvr>
                                        <p:cTn id="38" dur="500" fill="hold"/>
                                        <p:tgtEl>
                                          <p:spTgt spid="14"/>
                                        </p:tgtEl>
                                        <p:attrNameLst>
                                          <p:attrName>ppt_h</p:attrName>
                                        </p:attrNameLst>
                                      </p:cBhvr>
                                      <p:tavLst>
                                        <p:tav tm="0">
                                          <p:val>
                                            <p:fltVal val="0"/>
                                          </p:val>
                                        </p:tav>
                                        <p:tav tm="100000">
                                          <p:val>
                                            <p:strVal val="#ppt_h"/>
                                          </p:val>
                                        </p:tav>
                                      </p:tavLst>
                                    </p:anim>
                                    <p:animEffect transition="in" filter="fade">
                                      <p:cBhvr>
                                        <p:cTn id="39" dur="500"/>
                                        <p:tgtEl>
                                          <p:spTgt spid="14"/>
                                        </p:tgtEl>
                                      </p:cBhvr>
                                    </p:animEffect>
                                  </p:childTnLst>
                                </p:cTn>
                              </p:par>
                            </p:childTnLst>
                          </p:cTn>
                        </p:par>
                        <p:par>
                          <p:cTn id="40" fill="hold">
                            <p:stCondLst>
                              <p:cond delay="2600"/>
                            </p:stCondLst>
                            <p:childTnLst>
                              <p:par>
                                <p:cTn id="41" presetID="53" presetClass="entr" presetSubtype="16" fill="hold" grpId="0" nodeType="after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p:cTn id="43" dur="500" fill="hold"/>
                                        <p:tgtEl>
                                          <p:spTgt spid="11"/>
                                        </p:tgtEl>
                                        <p:attrNameLst>
                                          <p:attrName>ppt_w</p:attrName>
                                        </p:attrNameLst>
                                      </p:cBhvr>
                                      <p:tavLst>
                                        <p:tav tm="0">
                                          <p:val>
                                            <p:fltVal val="0"/>
                                          </p:val>
                                        </p:tav>
                                        <p:tav tm="100000">
                                          <p:val>
                                            <p:strVal val="#ppt_w"/>
                                          </p:val>
                                        </p:tav>
                                      </p:tavLst>
                                    </p:anim>
                                    <p:anim calcmode="lin" valueType="num">
                                      <p:cBhvr>
                                        <p:cTn id="44" dur="500" fill="hold"/>
                                        <p:tgtEl>
                                          <p:spTgt spid="11"/>
                                        </p:tgtEl>
                                        <p:attrNameLst>
                                          <p:attrName>ppt_h</p:attrName>
                                        </p:attrNameLst>
                                      </p:cBhvr>
                                      <p:tavLst>
                                        <p:tav tm="0">
                                          <p:val>
                                            <p:fltVal val="0"/>
                                          </p:val>
                                        </p:tav>
                                        <p:tav tm="100000">
                                          <p:val>
                                            <p:strVal val="#ppt_h"/>
                                          </p:val>
                                        </p:tav>
                                      </p:tavLst>
                                    </p:anim>
                                    <p:animEffect transition="in" filter="fade">
                                      <p:cBhvr>
                                        <p:cTn id="45" dur="500"/>
                                        <p:tgtEl>
                                          <p:spTgt spid="11"/>
                                        </p:tgtEl>
                                      </p:cBhvr>
                                    </p:animEffect>
                                  </p:childTnLst>
                                </p:cTn>
                              </p:par>
                              <p:par>
                                <p:cTn id="46" presetID="47" presetClass="entr" presetSubtype="0" fill="hold" grpId="0" nodeType="with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fade">
                                      <p:cBhvr>
                                        <p:cTn id="48" dur="500"/>
                                        <p:tgtEl>
                                          <p:spTgt spid="16"/>
                                        </p:tgtEl>
                                      </p:cBhvr>
                                    </p:animEffect>
                                    <p:anim calcmode="lin" valueType="num">
                                      <p:cBhvr>
                                        <p:cTn id="49" dur="500" fill="hold"/>
                                        <p:tgtEl>
                                          <p:spTgt spid="16"/>
                                        </p:tgtEl>
                                        <p:attrNameLst>
                                          <p:attrName>ppt_x</p:attrName>
                                        </p:attrNameLst>
                                      </p:cBhvr>
                                      <p:tavLst>
                                        <p:tav tm="0">
                                          <p:val>
                                            <p:strVal val="#ppt_x"/>
                                          </p:val>
                                        </p:tav>
                                        <p:tav tm="100000">
                                          <p:val>
                                            <p:strVal val="#ppt_x"/>
                                          </p:val>
                                        </p:tav>
                                      </p:tavLst>
                                    </p:anim>
                                    <p:anim calcmode="lin" valueType="num">
                                      <p:cBhvr>
                                        <p:cTn id="50" dur="500" fill="hold"/>
                                        <p:tgtEl>
                                          <p:spTgt spid="16"/>
                                        </p:tgtEl>
                                        <p:attrNameLst>
                                          <p:attrName>ppt_y</p:attrName>
                                        </p:attrNameLst>
                                      </p:cBhvr>
                                      <p:tavLst>
                                        <p:tav tm="0">
                                          <p:val>
                                            <p:strVal val="#ppt_y-.1"/>
                                          </p:val>
                                        </p:tav>
                                        <p:tav tm="100000">
                                          <p:val>
                                            <p:strVal val="#ppt_y"/>
                                          </p:val>
                                        </p:tav>
                                      </p:tavLst>
                                    </p:anim>
                                  </p:childTnLst>
                                </p:cTn>
                              </p:par>
                              <p:par>
                                <p:cTn id="51" presetID="42" presetClass="entr" presetSubtype="0" fill="hold" grpId="0" nodeType="with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fade">
                                      <p:cBhvr>
                                        <p:cTn id="53" dur="500"/>
                                        <p:tgtEl>
                                          <p:spTgt spid="17"/>
                                        </p:tgtEl>
                                      </p:cBhvr>
                                    </p:animEffect>
                                    <p:anim calcmode="lin" valueType="num">
                                      <p:cBhvr>
                                        <p:cTn id="54" dur="500" fill="hold"/>
                                        <p:tgtEl>
                                          <p:spTgt spid="17"/>
                                        </p:tgtEl>
                                        <p:attrNameLst>
                                          <p:attrName>ppt_x</p:attrName>
                                        </p:attrNameLst>
                                      </p:cBhvr>
                                      <p:tavLst>
                                        <p:tav tm="0">
                                          <p:val>
                                            <p:strVal val="#ppt_x"/>
                                          </p:val>
                                        </p:tav>
                                        <p:tav tm="100000">
                                          <p:val>
                                            <p:strVal val="#ppt_x"/>
                                          </p:val>
                                        </p:tav>
                                      </p:tavLst>
                                    </p:anim>
                                    <p:anim calcmode="lin" valueType="num">
                                      <p:cBhvr>
                                        <p:cTn id="55" dur="500" fill="hold"/>
                                        <p:tgtEl>
                                          <p:spTgt spid="17"/>
                                        </p:tgtEl>
                                        <p:attrNameLst>
                                          <p:attrName>ppt_y</p:attrName>
                                        </p:attrNameLst>
                                      </p:cBhvr>
                                      <p:tavLst>
                                        <p:tav tm="0">
                                          <p:val>
                                            <p:strVal val="#ppt_y+.1"/>
                                          </p:val>
                                        </p:tav>
                                        <p:tav tm="100000">
                                          <p:val>
                                            <p:strVal val="#ppt_y"/>
                                          </p:val>
                                        </p:tav>
                                      </p:tavLst>
                                    </p:anim>
                                  </p:childTnLst>
                                </p:cTn>
                              </p:par>
                            </p:childTnLst>
                          </p:cTn>
                        </p:par>
                        <p:par>
                          <p:cTn id="56" fill="hold">
                            <p:stCondLst>
                              <p:cond delay="3100"/>
                            </p:stCondLst>
                            <p:childTnLst>
                              <p:par>
                                <p:cTn id="57" presetID="22" presetClass="entr" presetSubtype="8" fill="hold" nodeType="afterEffect">
                                  <p:stCondLst>
                                    <p:cond delay="0"/>
                                  </p:stCondLst>
                                  <p:childTnLst>
                                    <p:set>
                                      <p:cBhvr>
                                        <p:cTn id="58" dur="1" fill="hold">
                                          <p:stCondLst>
                                            <p:cond delay="0"/>
                                          </p:stCondLst>
                                        </p:cTn>
                                        <p:tgtEl>
                                          <p:spTgt spid="64"/>
                                        </p:tgtEl>
                                        <p:attrNameLst>
                                          <p:attrName>style.visibility</p:attrName>
                                        </p:attrNameLst>
                                      </p:cBhvr>
                                      <p:to>
                                        <p:strVal val="visible"/>
                                      </p:to>
                                    </p:set>
                                    <p:animEffect transition="in" filter="wipe(left)">
                                      <p:cBhvr>
                                        <p:cTn id="59" dur="500"/>
                                        <p:tgtEl>
                                          <p:spTgt spid="64"/>
                                        </p:tgtEl>
                                      </p:cBhvr>
                                    </p:animEffect>
                                  </p:childTnLst>
                                </p:cTn>
                              </p:par>
                              <p:par>
                                <p:cTn id="60" presetID="42" presetClass="entr" presetSubtype="0" fill="hold" nodeType="withEffect">
                                  <p:stCondLst>
                                    <p:cond delay="0"/>
                                  </p:stCondLst>
                                  <p:childTnLst>
                                    <p:set>
                                      <p:cBhvr>
                                        <p:cTn id="61" dur="1" fill="hold">
                                          <p:stCondLst>
                                            <p:cond delay="0"/>
                                          </p:stCondLst>
                                        </p:cTn>
                                        <p:tgtEl>
                                          <p:spTgt spid="82"/>
                                        </p:tgtEl>
                                        <p:attrNameLst>
                                          <p:attrName>style.visibility</p:attrName>
                                        </p:attrNameLst>
                                      </p:cBhvr>
                                      <p:to>
                                        <p:strVal val="visible"/>
                                      </p:to>
                                    </p:set>
                                    <p:animEffect transition="in" filter="fade">
                                      <p:cBhvr>
                                        <p:cTn id="62" dur="500"/>
                                        <p:tgtEl>
                                          <p:spTgt spid="82"/>
                                        </p:tgtEl>
                                      </p:cBhvr>
                                    </p:animEffect>
                                    <p:anim calcmode="lin" valueType="num">
                                      <p:cBhvr>
                                        <p:cTn id="63" dur="500" fill="hold"/>
                                        <p:tgtEl>
                                          <p:spTgt spid="82"/>
                                        </p:tgtEl>
                                        <p:attrNameLst>
                                          <p:attrName>ppt_x</p:attrName>
                                        </p:attrNameLst>
                                      </p:cBhvr>
                                      <p:tavLst>
                                        <p:tav tm="0">
                                          <p:val>
                                            <p:strVal val="#ppt_x"/>
                                          </p:val>
                                        </p:tav>
                                        <p:tav tm="100000">
                                          <p:val>
                                            <p:strVal val="#ppt_x"/>
                                          </p:val>
                                        </p:tav>
                                      </p:tavLst>
                                    </p:anim>
                                    <p:anim calcmode="lin" valueType="num">
                                      <p:cBhvr>
                                        <p:cTn id="64" dur="500" fill="hold"/>
                                        <p:tgtEl>
                                          <p:spTgt spid="82"/>
                                        </p:tgtEl>
                                        <p:attrNameLst>
                                          <p:attrName>ppt_y</p:attrName>
                                        </p:attrNameLst>
                                      </p:cBhvr>
                                      <p:tavLst>
                                        <p:tav tm="0">
                                          <p:val>
                                            <p:strVal val="#ppt_y+.1"/>
                                          </p:val>
                                        </p:tav>
                                        <p:tav tm="100000">
                                          <p:val>
                                            <p:strVal val="#ppt_y"/>
                                          </p:val>
                                        </p:tav>
                                      </p:tavLst>
                                    </p:anim>
                                  </p:childTnLst>
                                </p:cTn>
                              </p:par>
                            </p:childTnLst>
                          </p:cTn>
                        </p:par>
                        <p:par>
                          <p:cTn id="65" fill="hold">
                            <p:stCondLst>
                              <p:cond delay="3600"/>
                            </p:stCondLst>
                            <p:childTnLst>
                              <p:par>
                                <p:cTn id="66" presetID="47" presetClass="entr" presetSubtype="0" fill="hold" nodeType="afterEffect">
                                  <p:stCondLst>
                                    <p:cond delay="0"/>
                                  </p:stCondLst>
                                  <p:childTnLst>
                                    <p:set>
                                      <p:cBhvr>
                                        <p:cTn id="67" dur="1" fill="hold">
                                          <p:stCondLst>
                                            <p:cond delay="0"/>
                                          </p:stCondLst>
                                        </p:cTn>
                                        <p:tgtEl>
                                          <p:spTgt spid="81"/>
                                        </p:tgtEl>
                                        <p:attrNameLst>
                                          <p:attrName>style.visibility</p:attrName>
                                        </p:attrNameLst>
                                      </p:cBhvr>
                                      <p:to>
                                        <p:strVal val="visible"/>
                                      </p:to>
                                    </p:set>
                                    <p:animEffect transition="in" filter="fade">
                                      <p:cBhvr>
                                        <p:cTn id="68" dur="500"/>
                                        <p:tgtEl>
                                          <p:spTgt spid="81"/>
                                        </p:tgtEl>
                                      </p:cBhvr>
                                    </p:animEffect>
                                    <p:anim calcmode="lin" valueType="num">
                                      <p:cBhvr>
                                        <p:cTn id="69" dur="500" fill="hold"/>
                                        <p:tgtEl>
                                          <p:spTgt spid="81"/>
                                        </p:tgtEl>
                                        <p:attrNameLst>
                                          <p:attrName>ppt_x</p:attrName>
                                        </p:attrNameLst>
                                      </p:cBhvr>
                                      <p:tavLst>
                                        <p:tav tm="0">
                                          <p:val>
                                            <p:strVal val="#ppt_x"/>
                                          </p:val>
                                        </p:tav>
                                        <p:tav tm="100000">
                                          <p:val>
                                            <p:strVal val="#ppt_x"/>
                                          </p:val>
                                        </p:tav>
                                      </p:tavLst>
                                    </p:anim>
                                    <p:anim calcmode="lin" valueType="num">
                                      <p:cBhvr>
                                        <p:cTn id="70" dur="500" fill="hold"/>
                                        <p:tgtEl>
                                          <p:spTgt spid="81"/>
                                        </p:tgtEl>
                                        <p:attrNameLst>
                                          <p:attrName>ppt_y</p:attrName>
                                        </p:attrNameLst>
                                      </p:cBhvr>
                                      <p:tavLst>
                                        <p:tav tm="0">
                                          <p:val>
                                            <p:strVal val="#ppt_y-.1"/>
                                          </p:val>
                                        </p:tav>
                                        <p:tav tm="100000">
                                          <p:val>
                                            <p:strVal val="#ppt_y"/>
                                          </p:val>
                                        </p:tav>
                                      </p:tavLst>
                                    </p:anim>
                                  </p:childTnLst>
                                </p:cTn>
                              </p:par>
                              <p:par>
                                <p:cTn id="71" presetID="22" presetClass="entr" presetSubtype="8" fill="hold" nodeType="withEffect">
                                  <p:stCondLst>
                                    <p:cond delay="0"/>
                                  </p:stCondLst>
                                  <p:childTnLst>
                                    <p:set>
                                      <p:cBhvr>
                                        <p:cTn id="72" dur="1" fill="hold">
                                          <p:stCondLst>
                                            <p:cond delay="0"/>
                                          </p:stCondLst>
                                        </p:cTn>
                                        <p:tgtEl>
                                          <p:spTgt spid="28"/>
                                        </p:tgtEl>
                                        <p:attrNameLst>
                                          <p:attrName>style.visibility</p:attrName>
                                        </p:attrNameLst>
                                      </p:cBhvr>
                                      <p:to>
                                        <p:strVal val="visible"/>
                                      </p:to>
                                    </p:set>
                                    <p:animEffect transition="in" filter="wipe(left)">
                                      <p:cBhvr>
                                        <p:cTn id="73" dur="500"/>
                                        <p:tgtEl>
                                          <p:spTgt spid="28"/>
                                        </p:tgtEl>
                                      </p:cBhvr>
                                    </p:animEffect>
                                  </p:childTnLst>
                                </p:cTn>
                              </p:par>
                            </p:childTnLst>
                          </p:cTn>
                        </p:par>
                        <p:par>
                          <p:cTn id="74" fill="hold">
                            <p:stCondLst>
                              <p:cond delay="4100"/>
                            </p:stCondLst>
                            <p:childTnLst>
                              <p:par>
                                <p:cTn id="75" presetID="22" presetClass="entr" presetSubtype="8" fill="hold" nodeType="afterEffect">
                                  <p:stCondLst>
                                    <p:cond delay="0"/>
                                  </p:stCondLst>
                                  <p:childTnLst>
                                    <p:set>
                                      <p:cBhvr>
                                        <p:cTn id="76" dur="1" fill="hold">
                                          <p:stCondLst>
                                            <p:cond delay="0"/>
                                          </p:stCondLst>
                                        </p:cTn>
                                        <p:tgtEl>
                                          <p:spTgt spid="44"/>
                                        </p:tgtEl>
                                        <p:attrNameLst>
                                          <p:attrName>style.visibility</p:attrName>
                                        </p:attrNameLst>
                                      </p:cBhvr>
                                      <p:to>
                                        <p:strVal val="visible"/>
                                      </p:to>
                                    </p:set>
                                    <p:animEffect transition="in" filter="wipe(left)">
                                      <p:cBhvr>
                                        <p:cTn id="77" dur="500"/>
                                        <p:tgtEl>
                                          <p:spTgt spid="44"/>
                                        </p:tgtEl>
                                      </p:cBhvr>
                                    </p:animEffect>
                                  </p:childTnLst>
                                </p:cTn>
                              </p:par>
                              <p:par>
                                <p:cTn id="78" presetID="47" presetClass="entr" presetSubtype="0" fill="hold" nodeType="withEffect">
                                  <p:stCondLst>
                                    <p:cond delay="0"/>
                                  </p:stCondLst>
                                  <p:childTnLst>
                                    <p:set>
                                      <p:cBhvr>
                                        <p:cTn id="79" dur="1" fill="hold">
                                          <p:stCondLst>
                                            <p:cond delay="0"/>
                                          </p:stCondLst>
                                        </p:cTn>
                                        <p:tgtEl>
                                          <p:spTgt spid="84"/>
                                        </p:tgtEl>
                                        <p:attrNameLst>
                                          <p:attrName>style.visibility</p:attrName>
                                        </p:attrNameLst>
                                      </p:cBhvr>
                                      <p:to>
                                        <p:strVal val="visible"/>
                                      </p:to>
                                    </p:set>
                                    <p:animEffect transition="in" filter="fade">
                                      <p:cBhvr>
                                        <p:cTn id="80" dur="500"/>
                                        <p:tgtEl>
                                          <p:spTgt spid="84"/>
                                        </p:tgtEl>
                                      </p:cBhvr>
                                    </p:animEffect>
                                    <p:anim calcmode="lin" valueType="num">
                                      <p:cBhvr>
                                        <p:cTn id="81" dur="500" fill="hold"/>
                                        <p:tgtEl>
                                          <p:spTgt spid="84"/>
                                        </p:tgtEl>
                                        <p:attrNameLst>
                                          <p:attrName>ppt_x</p:attrName>
                                        </p:attrNameLst>
                                      </p:cBhvr>
                                      <p:tavLst>
                                        <p:tav tm="0">
                                          <p:val>
                                            <p:strVal val="#ppt_x"/>
                                          </p:val>
                                        </p:tav>
                                        <p:tav tm="100000">
                                          <p:val>
                                            <p:strVal val="#ppt_x"/>
                                          </p:val>
                                        </p:tav>
                                      </p:tavLst>
                                    </p:anim>
                                    <p:anim calcmode="lin" valueType="num">
                                      <p:cBhvr>
                                        <p:cTn id="82" dur="500" fill="hold"/>
                                        <p:tgtEl>
                                          <p:spTgt spid="84"/>
                                        </p:tgtEl>
                                        <p:attrNameLst>
                                          <p:attrName>ppt_y</p:attrName>
                                        </p:attrNameLst>
                                      </p:cBhvr>
                                      <p:tavLst>
                                        <p:tav tm="0">
                                          <p:val>
                                            <p:strVal val="#ppt_y-.1"/>
                                          </p:val>
                                        </p:tav>
                                        <p:tav tm="100000">
                                          <p:val>
                                            <p:strVal val="#ppt_y"/>
                                          </p:val>
                                        </p:tav>
                                      </p:tavLst>
                                    </p:anim>
                                  </p:childTnLst>
                                </p:cTn>
                              </p:par>
                            </p:childTnLst>
                          </p:cTn>
                        </p:par>
                        <p:par>
                          <p:cTn id="83" fill="hold">
                            <p:stCondLst>
                              <p:cond delay="4600"/>
                            </p:stCondLst>
                            <p:childTnLst>
                              <p:par>
                                <p:cTn id="84" presetID="53" presetClass="entr" presetSubtype="16" fill="hold" grpId="0" nodeType="afterEffect">
                                  <p:stCondLst>
                                    <p:cond delay="0"/>
                                  </p:stCondLst>
                                  <p:childTnLst>
                                    <p:set>
                                      <p:cBhvr>
                                        <p:cTn id="85" dur="1" fill="hold">
                                          <p:stCondLst>
                                            <p:cond delay="0"/>
                                          </p:stCondLst>
                                        </p:cTn>
                                        <p:tgtEl>
                                          <p:spTgt spid="20"/>
                                        </p:tgtEl>
                                        <p:attrNameLst>
                                          <p:attrName>style.visibility</p:attrName>
                                        </p:attrNameLst>
                                      </p:cBhvr>
                                      <p:to>
                                        <p:strVal val="visible"/>
                                      </p:to>
                                    </p:set>
                                    <p:anim calcmode="lin" valueType="num">
                                      <p:cBhvr>
                                        <p:cTn id="86" dur="200" fill="hold"/>
                                        <p:tgtEl>
                                          <p:spTgt spid="20"/>
                                        </p:tgtEl>
                                        <p:attrNameLst>
                                          <p:attrName>ppt_w</p:attrName>
                                        </p:attrNameLst>
                                      </p:cBhvr>
                                      <p:tavLst>
                                        <p:tav tm="0">
                                          <p:val>
                                            <p:fltVal val="0"/>
                                          </p:val>
                                        </p:tav>
                                        <p:tav tm="100000">
                                          <p:val>
                                            <p:strVal val="#ppt_w"/>
                                          </p:val>
                                        </p:tav>
                                      </p:tavLst>
                                    </p:anim>
                                    <p:anim calcmode="lin" valueType="num">
                                      <p:cBhvr>
                                        <p:cTn id="87" dur="200" fill="hold"/>
                                        <p:tgtEl>
                                          <p:spTgt spid="20"/>
                                        </p:tgtEl>
                                        <p:attrNameLst>
                                          <p:attrName>ppt_h</p:attrName>
                                        </p:attrNameLst>
                                      </p:cBhvr>
                                      <p:tavLst>
                                        <p:tav tm="0">
                                          <p:val>
                                            <p:fltVal val="0"/>
                                          </p:val>
                                        </p:tav>
                                        <p:tav tm="100000">
                                          <p:val>
                                            <p:strVal val="#ppt_h"/>
                                          </p:val>
                                        </p:tav>
                                      </p:tavLst>
                                    </p:anim>
                                    <p:animEffect transition="in" filter="fade">
                                      <p:cBhvr>
                                        <p:cTn id="88" dur="200"/>
                                        <p:tgtEl>
                                          <p:spTgt spid="20"/>
                                        </p:tgtEl>
                                      </p:cBhvr>
                                    </p:animEffect>
                                  </p:childTnLst>
                                </p:cTn>
                              </p:par>
                            </p:childTnLst>
                          </p:cTn>
                        </p:par>
                        <p:par>
                          <p:cTn id="89" fill="hold">
                            <p:stCondLst>
                              <p:cond delay="4800"/>
                            </p:stCondLst>
                            <p:childTnLst>
                              <p:par>
                                <p:cTn id="90" presetID="53" presetClass="entr" presetSubtype="16" fill="hold" grpId="0" nodeType="afterEffect">
                                  <p:stCondLst>
                                    <p:cond delay="0"/>
                                  </p:stCondLst>
                                  <p:childTnLst>
                                    <p:set>
                                      <p:cBhvr>
                                        <p:cTn id="91" dur="1" fill="hold">
                                          <p:stCondLst>
                                            <p:cond delay="0"/>
                                          </p:stCondLst>
                                        </p:cTn>
                                        <p:tgtEl>
                                          <p:spTgt spid="21"/>
                                        </p:tgtEl>
                                        <p:attrNameLst>
                                          <p:attrName>style.visibility</p:attrName>
                                        </p:attrNameLst>
                                      </p:cBhvr>
                                      <p:to>
                                        <p:strVal val="visible"/>
                                      </p:to>
                                    </p:set>
                                    <p:anim calcmode="lin" valueType="num">
                                      <p:cBhvr>
                                        <p:cTn id="92" dur="200" fill="hold"/>
                                        <p:tgtEl>
                                          <p:spTgt spid="21"/>
                                        </p:tgtEl>
                                        <p:attrNameLst>
                                          <p:attrName>ppt_w</p:attrName>
                                        </p:attrNameLst>
                                      </p:cBhvr>
                                      <p:tavLst>
                                        <p:tav tm="0">
                                          <p:val>
                                            <p:fltVal val="0"/>
                                          </p:val>
                                        </p:tav>
                                        <p:tav tm="100000">
                                          <p:val>
                                            <p:strVal val="#ppt_w"/>
                                          </p:val>
                                        </p:tav>
                                      </p:tavLst>
                                    </p:anim>
                                    <p:anim calcmode="lin" valueType="num">
                                      <p:cBhvr>
                                        <p:cTn id="93" dur="200" fill="hold"/>
                                        <p:tgtEl>
                                          <p:spTgt spid="21"/>
                                        </p:tgtEl>
                                        <p:attrNameLst>
                                          <p:attrName>ppt_h</p:attrName>
                                        </p:attrNameLst>
                                      </p:cBhvr>
                                      <p:tavLst>
                                        <p:tav tm="0">
                                          <p:val>
                                            <p:fltVal val="0"/>
                                          </p:val>
                                        </p:tav>
                                        <p:tav tm="100000">
                                          <p:val>
                                            <p:strVal val="#ppt_h"/>
                                          </p:val>
                                        </p:tav>
                                      </p:tavLst>
                                    </p:anim>
                                    <p:animEffect transition="in" filter="fade">
                                      <p:cBhvr>
                                        <p:cTn id="94" dur="200"/>
                                        <p:tgtEl>
                                          <p:spTgt spid="21"/>
                                        </p:tgtEl>
                                      </p:cBhvr>
                                    </p:animEffect>
                                  </p:childTnLst>
                                </p:cTn>
                              </p:par>
                            </p:childTnLst>
                          </p:cTn>
                        </p:par>
                        <p:par>
                          <p:cTn id="95" fill="hold">
                            <p:stCondLst>
                              <p:cond delay="5000"/>
                            </p:stCondLst>
                            <p:childTnLst>
                              <p:par>
                                <p:cTn id="96" presetID="53" presetClass="entr" presetSubtype="16" fill="hold" grpId="0" nodeType="afterEffect">
                                  <p:stCondLst>
                                    <p:cond delay="0"/>
                                  </p:stCondLst>
                                  <p:childTnLst>
                                    <p:set>
                                      <p:cBhvr>
                                        <p:cTn id="97" dur="1" fill="hold">
                                          <p:stCondLst>
                                            <p:cond delay="0"/>
                                          </p:stCondLst>
                                        </p:cTn>
                                        <p:tgtEl>
                                          <p:spTgt spid="22"/>
                                        </p:tgtEl>
                                        <p:attrNameLst>
                                          <p:attrName>style.visibility</p:attrName>
                                        </p:attrNameLst>
                                      </p:cBhvr>
                                      <p:to>
                                        <p:strVal val="visible"/>
                                      </p:to>
                                    </p:set>
                                    <p:anim calcmode="lin" valueType="num">
                                      <p:cBhvr>
                                        <p:cTn id="98" dur="200" fill="hold"/>
                                        <p:tgtEl>
                                          <p:spTgt spid="22"/>
                                        </p:tgtEl>
                                        <p:attrNameLst>
                                          <p:attrName>ppt_w</p:attrName>
                                        </p:attrNameLst>
                                      </p:cBhvr>
                                      <p:tavLst>
                                        <p:tav tm="0">
                                          <p:val>
                                            <p:fltVal val="0"/>
                                          </p:val>
                                        </p:tav>
                                        <p:tav tm="100000">
                                          <p:val>
                                            <p:strVal val="#ppt_w"/>
                                          </p:val>
                                        </p:tav>
                                      </p:tavLst>
                                    </p:anim>
                                    <p:anim calcmode="lin" valueType="num">
                                      <p:cBhvr>
                                        <p:cTn id="99" dur="200" fill="hold"/>
                                        <p:tgtEl>
                                          <p:spTgt spid="22"/>
                                        </p:tgtEl>
                                        <p:attrNameLst>
                                          <p:attrName>ppt_h</p:attrName>
                                        </p:attrNameLst>
                                      </p:cBhvr>
                                      <p:tavLst>
                                        <p:tav tm="0">
                                          <p:val>
                                            <p:fltVal val="0"/>
                                          </p:val>
                                        </p:tav>
                                        <p:tav tm="100000">
                                          <p:val>
                                            <p:strVal val="#ppt_h"/>
                                          </p:val>
                                        </p:tav>
                                      </p:tavLst>
                                    </p:anim>
                                    <p:animEffect transition="in" filter="fade">
                                      <p:cBhvr>
                                        <p:cTn id="100" dur="200"/>
                                        <p:tgtEl>
                                          <p:spTgt spid="22"/>
                                        </p:tgtEl>
                                      </p:cBhvr>
                                    </p:animEffect>
                                  </p:childTnLst>
                                </p:cTn>
                              </p:par>
                            </p:childTnLst>
                          </p:cTn>
                        </p:par>
                        <p:par>
                          <p:cTn id="101" fill="hold">
                            <p:stCondLst>
                              <p:cond delay="5200"/>
                            </p:stCondLst>
                            <p:childTnLst>
                              <p:par>
                                <p:cTn id="102" presetID="22" presetClass="entr" presetSubtype="4" fill="hold" nodeType="afterEffect">
                                  <p:stCondLst>
                                    <p:cond delay="0"/>
                                  </p:stCondLst>
                                  <p:childTnLst>
                                    <p:set>
                                      <p:cBhvr>
                                        <p:cTn id="103" dur="1" fill="hold">
                                          <p:stCondLst>
                                            <p:cond delay="0"/>
                                          </p:stCondLst>
                                        </p:cTn>
                                        <p:tgtEl>
                                          <p:spTgt spid="23"/>
                                        </p:tgtEl>
                                        <p:attrNameLst>
                                          <p:attrName>style.visibility</p:attrName>
                                        </p:attrNameLst>
                                      </p:cBhvr>
                                      <p:to>
                                        <p:strVal val="visible"/>
                                      </p:to>
                                    </p:set>
                                    <p:animEffect transition="in" filter="wipe(down)">
                                      <p:cBhvr>
                                        <p:cTn id="104" dur="500"/>
                                        <p:tgtEl>
                                          <p:spTgt spid="23"/>
                                        </p:tgtEl>
                                      </p:cBhvr>
                                    </p:animEffect>
                                  </p:childTnLst>
                                </p:cTn>
                              </p:par>
                            </p:childTnLst>
                          </p:cTn>
                        </p:par>
                        <p:par>
                          <p:cTn id="105" fill="hold">
                            <p:stCondLst>
                              <p:cond delay="5700"/>
                            </p:stCondLst>
                            <p:childTnLst>
                              <p:par>
                                <p:cTn id="106" presetID="53" presetClass="entr" presetSubtype="16" fill="hold" grpId="0" nodeType="afterEffect">
                                  <p:stCondLst>
                                    <p:cond delay="0"/>
                                  </p:stCondLst>
                                  <p:childTnLst>
                                    <p:set>
                                      <p:cBhvr>
                                        <p:cTn id="107" dur="1" fill="hold">
                                          <p:stCondLst>
                                            <p:cond delay="0"/>
                                          </p:stCondLst>
                                        </p:cTn>
                                        <p:tgtEl>
                                          <p:spTgt spid="24"/>
                                        </p:tgtEl>
                                        <p:attrNameLst>
                                          <p:attrName>style.visibility</p:attrName>
                                        </p:attrNameLst>
                                      </p:cBhvr>
                                      <p:to>
                                        <p:strVal val="visible"/>
                                      </p:to>
                                    </p:set>
                                    <p:anim calcmode="lin" valueType="num">
                                      <p:cBhvr>
                                        <p:cTn id="108" dur="500" fill="hold"/>
                                        <p:tgtEl>
                                          <p:spTgt spid="24"/>
                                        </p:tgtEl>
                                        <p:attrNameLst>
                                          <p:attrName>ppt_w</p:attrName>
                                        </p:attrNameLst>
                                      </p:cBhvr>
                                      <p:tavLst>
                                        <p:tav tm="0">
                                          <p:val>
                                            <p:fltVal val="0"/>
                                          </p:val>
                                        </p:tav>
                                        <p:tav tm="100000">
                                          <p:val>
                                            <p:strVal val="#ppt_w"/>
                                          </p:val>
                                        </p:tav>
                                      </p:tavLst>
                                    </p:anim>
                                    <p:anim calcmode="lin" valueType="num">
                                      <p:cBhvr>
                                        <p:cTn id="109" dur="500" fill="hold"/>
                                        <p:tgtEl>
                                          <p:spTgt spid="24"/>
                                        </p:tgtEl>
                                        <p:attrNameLst>
                                          <p:attrName>ppt_h</p:attrName>
                                        </p:attrNameLst>
                                      </p:cBhvr>
                                      <p:tavLst>
                                        <p:tav tm="0">
                                          <p:val>
                                            <p:fltVal val="0"/>
                                          </p:val>
                                        </p:tav>
                                        <p:tav tm="100000">
                                          <p:val>
                                            <p:strVal val="#ppt_h"/>
                                          </p:val>
                                        </p:tav>
                                      </p:tavLst>
                                    </p:anim>
                                    <p:animEffect transition="in" filter="fade">
                                      <p:cBhvr>
                                        <p:cTn id="110" dur="500"/>
                                        <p:tgtEl>
                                          <p:spTgt spid="24"/>
                                        </p:tgtEl>
                                      </p:cBhvr>
                                    </p:animEffect>
                                  </p:childTnLst>
                                </p:cTn>
                              </p:par>
                            </p:childTnLst>
                          </p:cTn>
                        </p:par>
                        <p:par>
                          <p:cTn id="111" fill="hold">
                            <p:stCondLst>
                              <p:cond delay="6200"/>
                            </p:stCondLst>
                            <p:childTnLst>
                              <p:par>
                                <p:cTn id="112" presetID="53" presetClass="entr" presetSubtype="16" fill="hold" grpId="0" nodeType="afterEffect">
                                  <p:stCondLst>
                                    <p:cond delay="0"/>
                                  </p:stCondLst>
                                  <p:childTnLst>
                                    <p:set>
                                      <p:cBhvr>
                                        <p:cTn id="113" dur="1" fill="hold">
                                          <p:stCondLst>
                                            <p:cond delay="0"/>
                                          </p:stCondLst>
                                        </p:cTn>
                                        <p:tgtEl>
                                          <p:spTgt spid="18"/>
                                        </p:tgtEl>
                                        <p:attrNameLst>
                                          <p:attrName>style.visibility</p:attrName>
                                        </p:attrNameLst>
                                      </p:cBhvr>
                                      <p:to>
                                        <p:strVal val="visible"/>
                                      </p:to>
                                    </p:set>
                                    <p:anim calcmode="lin" valueType="num">
                                      <p:cBhvr>
                                        <p:cTn id="114" dur="500" fill="hold"/>
                                        <p:tgtEl>
                                          <p:spTgt spid="18"/>
                                        </p:tgtEl>
                                        <p:attrNameLst>
                                          <p:attrName>ppt_w</p:attrName>
                                        </p:attrNameLst>
                                      </p:cBhvr>
                                      <p:tavLst>
                                        <p:tav tm="0">
                                          <p:val>
                                            <p:fltVal val="0"/>
                                          </p:val>
                                        </p:tav>
                                        <p:tav tm="100000">
                                          <p:val>
                                            <p:strVal val="#ppt_w"/>
                                          </p:val>
                                        </p:tav>
                                      </p:tavLst>
                                    </p:anim>
                                    <p:anim calcmode="lin" valueType="num">
                                      <p:cBhvr>
                                        <p:cTn id="115" dur="500" fill="hold"/>
                                        <p:tgtEl>
                                          <p:spTgt spid="18"/>
                                        </p:tgtEl>
                                        <p:attrNameLst>
                                          <p:attrName>ppt_h</p:attrName>
                                        </p:attrNameLst>
                                      </p:cBhvr>
                                      <p:tavLst>
                                        <p:tav tm="0">
                                          <p:val>
                                            <p:fltVal val="0"/>
                                          </p:val>
                                        </p:tav>
                                        <p:tav tm="100000">
                                          <p:val>
                                            <p:strVal val="#ppt_h"/>
                                          </p:val>
                                        </p:tav>
                                      </p:tavLst>
                                    </p:anim>
                                    <p:animEffect transition="in" filter="fade">
                                      <p:cBhvr>
                                        <p:cTn id="116" dur="500"/>
                                        <p:tgtEl>
                                          <p:spTgt spid="18"/>
                                        </p:tgtEl>
                                      </p:cBhvr>
                                    </p:animEffect>
                                  </p:childTnLst>
                                </p:cTn>
                              </p:par>
                              <p:par>
                                <p:cTn id="117" presetID="42" presetClass="entr" presetSubtype="0" fill="hold" grpId="0" nodeType="withEffect">
                                  <p:stCondLst>
                                    <p:cond delay="0"/>
                                  </p:stCondLst>
                                  <p:childTnLst>
                                    <p:set>
                                      <p:cBhvr>
                                        <p:cTn id="118" dur="1" fill="hold">
                                          <p:stCondLst>
                                            <p:cond delay="0"/>
                                          </p:stCondLst>
                                        </p:cTn>
                                        <p:tgtEl>
                                          <p:spTgt spid="25"/>
                                        </p:tgtEl>
                                        <p:attrNameLst>
                                          <p:attrName>style.visibility</p:attrName>
                                        </p:attrNameLst>
                                      </p:cBhvr>
                                      <p:to>
                                        <p:strVal val="visible"/>
                                      </p:to>
                                    </p:set>
                                    <p:animEffect transition="in" filter="fade">
                                      <p:cBhvr>
                                        <p:cTn id="119" dur="500"/>
                                        <p:tgtEl>
                                          <p:spTgt spid="25"/>
                                        </p:tgtEl>
                                      </p:cBhvr>
                                    </p:animEffect>
                                    <p:anim calcmode="lin" valueType="num">
                                      <p:cBhvr>
                                        <p:cTn id="120" dur="500" fill="hold"/>
                                        <p:tgtEl>
                                          <p:spTgt spid="25"/>
                                        </p:tgtEl>
                                        <p:attrNameLst>
                                          <p:attrName>ppt_x</p:attrName>
                                        </p:attrNameLst>
                                      </p:cBhvr>
                                      <p:tavLst>
                                        <p:tav tm="0">
                                          <p:val>
                                            <p:strVal val="#ppt_x"/>
                                          </p:val>
                                        </p:tav>
                                        <p:tav tm="100000">
                                          <p:val>
                                            <p:strVal val="#ppt_x"/>
                                          </p:val>
                                        </p:tav>
                                      </p:tavLst>
                                    </p:anim>
                                    <p:anim calcmode="lin" valueType="num">
                                      <p:cBhvr>
                                        <p:cTn id="121" dur="500" fill="hold"/>
                                        <p:tgtEl>
                                          <p:spTgt spid="25"/>
                                        </p:tgtEl>
                                        <p:attrNameLst>
                                          <p:attrName>ppt_y</p:attrName>
                                        </p:attrNameLst>
                                      </p:cBhvr>
                                      <p:tavLst>
                                        <p:tav tm="0">
                                          <p:val>
                                            <p:strVal val="#ppt_y+.1"/>
                                          </p:val>
                                        </p:tav>
                                        <p:tav tm="100000">
                                          <p:val>
                                            <p:strVal val="#ppt_y"/>
                                          </p:val>
                                        </p:tav>
                                      </p:tavLst>
                                    </p:anim>
                                  </p:childTnLst>
                                </p:cTn>
                              </p:par>
                              <p:par>
                                <p:cTn id="122" presetID="47" presetClass="entr" presetSubtype="0" fill="hold" grpId="0" nodeType="withEffect">
                                  <p:stCondLst>
                                    <p:cond delay="0"/>
                                  </p:stCondLst>
                                  <p:childTnLst>
                                    <p:set>
                                      <p:cBhvr>
                                        <p:cTn id="123" dur="1" fill="hold">
                                          <p:stCondLst>
                                            <p:cond delay="0"/>
                                          </p:stCondLst>
                                        </p:cTn>
                                        <p:tgtEl>
                                          <p:spTgt spid="26"/>
                                        </p:tgtEl>
                                        <p:attrNameLst>
                                          <p:attrName>style.visibility</p:attrName>
                                        </p:attrNameLst>
                                      </p:cBhvr>
                                      <p:to>
                                        <p:strVal val="visible"/>
                                      </p:to>
                                    </p:set>
                                    <p:animEffect transition="in" filter="fade">
                                      <p:cBhvr>
                                        <p:cTn id="124" dur="500"/>
                                        <p:tgtEl>
                                          <p:spTgt spid="26"/>
                                        </p:tgtEl>
                                      </p:cBhvr>
                                    </p:animEffect>
                                    <p:anim calcmode="lin" valueType="num">
                                      <p:cBhvr>
                                        <p:cTn id="125" dur="500" fill="hold"/>
                                        <p:tgtEl>
                                          <p:spTgt spid="26"/>
                                        </p:tgtEl>
                                        <p:attrNameLst>
                                          <p:attrName>ppt_x</p:attrName>
                                        </p:attrNameLst>
                                      </p:cBhvr>
                                      <p:tavLst>
                                        <p:tav tm="0">
                                          <p:val>
                                            <p:strVal val="#ppt_x"/>
                                          </p:val>
                                        </p:tav>
                                        <p:tav tm="100000">
                                          <p:val>
                                            <p:strVal val="#ppt_x"/>
                                          </p:val>
                                        </p:tav>
                                      </p:tavLst>
                                    </p:anim>
                                    <p:anim calcmode="lin" valueType="num">
                                      <p:cBhvr>
                                        <p:cTn id="126" dur="500" fill="hold"/>
                                        <p:tgtEl>
                                          <p:spTgt spid="26"/>
                                        </p:tgtEl>
                                        <p:attrNameLst>
                                          <p:attrName>ppt_y</p:attrName>
                                        </p:attrNameLst>
                                      </p:cBhvr>
                                      <p:tavLst>
                                        <p:tav tm="0">
                                          <p:val>
                                            <p:strVal val="#ppt_y-.1"/>
                                          </p:val>
                                        </p:tav>
                                        <p:tav tm="100000">
                                          <p:val>
                                            <p:strVal val="#ppt_y"/>
                                          </p:val>
                                        </p:tav>
                                      </p:tavLst>
                                    </p:anim>
                                  </p:childTnLst>
                                </p:cTn>
                              </p:par>
                            </p:childTnLst>
                          </p:cTn>
                        </p:par>
                        <p:par>
                          <p:cTn id="127" fill="hold">
                            <p:stCondLst>
                              <p:cond delay="6700"/>
                            </p:stCondLst>
                            <p:childTnLst>
                              <p:par>
                                <p:cTn id="128" presetID="22" presetClass="entr" presetSubtype="8" fill="hold" nodeType="afterEffect">
                                  <p:stCondLst>
                                    <p:cond delay="0"/>
                                  </p:stCondLst>
                                  <p:childTnLst>
                                    <p:set>
                                      <p:cBhvr>
                                        <p:cTn id="129" dur="1" fill="hold">
                                          <p:stCondLst>
                                            <p:cond delay="0"/>
                                          </p:stCondLst>
                                        </p:cTn>
                                        <p:tgtEl>
                                          <p:spTgt spid="68"/>
                                        </p:tgtEl>
                                        <p:attrNameLst>
                                          <p:attrName>style.visibility</p:attrName>
                                        </p:attrNameLst>
                                      </p:cBhvr>
                                      <p:to>
                                        <p:strVal val="visible"/>
                                      </p:to>
                                    </p:set>
                                    <p:animEffect transition="in" filter="wipe(left)">
                                      <p:cBhvr>
                                        <p:cTn id="130" dur="500"/>
                                        <p:tgtEl>
                                          <p:spTgt spid="68"/>
                                        </p:tgtEl>
                                      </p:cBhvr>
                                    </p:animEffect>
                                  </p:childTnLst>
                                </p:cTn>
                              </p:par>
                              <p:par>
                                <p:cTn id="131" presetID="47" presetClass="entr" presetSubtype="0" fill="hold" nodeType="withEffect">
                                  <p:stCondLst>
                                    <p:cond delay="0"/>
                                  </p:stCondLst>
                                  <p:childTnLst>
                                    <p:set>
                                      <p:cBhvr>
                                        <p:cTn id="132" dur="1" fill="hold">
                                          <p:stCondLst>
                                            <p:cond delay="0"/>
                                          </p:stCondLst>
                                        </p:cTn>
                                        <p:tgtEl>
                                          <p:spTgt spid="83"/>
                                        </p:tgtEl>
                                        <p:attrNameLst>
                                          <p:attrName>style.visibility</p:attrName>
                                        </p:attrNameLst>
                                      </p:cBhvr>
                                      <p:to>
                                        <p:strVal val="visible"/>
                                      </p:to>
                                    </p:set>
                                    <p:animEffect transition="in" filter="fade">
                                      <p:cBhvr>
                                        <p:cTn id="133" dur="500"/>
                                        <p:tgtEl>
                                          <p:spTgt spid="83"/>
                                        </p:tgtEl>
                                      </p:cBhvr>
                                    </p:animEffect>
                                    <p:anim calcmode="lin" valueType="num">
                                      <p:cBhvr>
                                        <p:cTn id="134" dur="500" fill="hold"/>
                                        <p:tgtEl>
                                          <p:spTgt spid="83"/>
                                        </p:tgtEl>
                                        <p:attrNameLst>
                                          <p:attrName>ppt_x</p:attrName>
                                        </p:attrNameLst>
                                      </p:cBhvr>
                                      <p:tavLst>
                                        <p:tav tm="0">
                                          <p:val>
                                            <p:strVal val="#ppt_x"/>
                                          </p:val>
                                        </p:tav>
                                        <p:tav tm="100000">
                                          <p:val>
                                            <p:strVal val="#ppt_x"/>
                                          </p:val>
                                        </p:tav>
                                      </p:tavLst>
                                    </p:anim>
                                    <p:anim calcmode="lin" valueType="num">
                                      <p:cBhvr>
                                        <p:cTn id="135" dur="500" fill="hold"/>
                                        <p:tgtEl>
                                          <p:spTgt spid="83"/>
                                        </p:tgtEl>
                                        <p:attrNameLst>
                                          <p:attrName>ppt_y</p:attrName>
                                        </p:attrNameLst>
                                      </p:cBhvr>
                                      <p:tavLst>
                                        <p:tav tm="0">
                                          <p:val>
                                            <p:strVal val="#ppt_y-.1"/>
                                          </p:val>
                                        </p:tav>
                                        <p:tav tm="100000">
                                          <p:val>
                                            <p:strVal val="#ppt_y"/>
                                          </p:val>
                                        </p:tav>
                                      </p:tavLst>
                                    </p:anim>
                                  </p:childTnLst>
                                </p:cTn>
                              </p:par>
                            </p:childTnLst>
                          </p:cTn>
                        </p:par>
                        <p:par>
                          <p:cTn id="136" fill="hold">
                            <p:stCondLst>
                              <p:cond delay="7200"/>
                            </p:stCondLst>
                            <p:childTnLst>
                              <p:par>
                                <p:cTn id="137" presetID="22" presetClass="entr" presetSubtype="8" fill="hold" nodeType="afterEffect">
                                  <p:stCondLst>
                                    <p:cond delay="0"/>
                                  </p:stCondLst>
                                  <p:childTnLst>
                                    <p:set>
                                      <p:cBhvr>
                                        <p:cTn id="138" dur="1" fill="hold">
                                          <p:stCondLst>
                                            <p:cond delay="0"/>
                                          </p:stCondLst>
                                        </p:cTn>
                                        <p:tgtEl>
                                          <p:spTgt spid="54"/>
                                        </p:tgtEl>
                                        <p:attrNameLst>
                                          <p:attrName>style.visibility</p:attrName>
                                        </p:attrNameLst>
                                      </p:cBhvr>
                                      <p:to>
                                        <p:strVal val="visible"/>
                                      </p:to>
                                    </p:set>
                                    <p:animEffect transition="in" filter="wipe(left)">
                                      <p:cBhvr>
                                        <p:cTn id="139" dur="500"/>
                                        <p:tgtEl>
                                          <p:spTgt spid="54"/>
                                        </p:tgtEl>
                                      </p:cBhvr>
                                    </p:animEffect>
                                  </p:childTnLst>
                                </p:cTn>
                              </p:par>
                            </p:childTnLst>
                          </p:cTn>
                        </p:par>
                        <p:par>
                          <p:cTn id="140" fill="hold">
                            <p:stCondLst>
                              <p:cond delay="7700"/>
                            </p:stCondLst>
                            <p:childTnLst>
                              <p:par>
                                <p:cTn id="141" presetID="22" presetClass="entr" presetSubtype="8" fill="hold" nodeType="afterEffect">
                                  <p:stCondLst>
                                    <p:cond delay="0"/>
                                  </p:stCondLst>
                                  <p:childTnLst>
                                    <p:set>
                                      <p:cBhvr>
                                        <p:cTn id="142" dur="1" fill="hold">
                                          <p:stCondLst>
                                            <p:cond delay="0"/>
                                          </p:stCondLst>
                                        </p:cTn>
                                        <p:tgtEl>
                                          <p:spTgt spid="63"/>
                                        </p:tgtEl>
                                        <p:attrNameLst>
                                          <p:attrName>style.visibility</p:attrName>
                                        </p:attrNameLst>
                                      </p:cBhvr>
                                      <p:to>
                                        <p:strVal val="visible"/>
                                      </p:to>
                                    </p:set>
                                    <p:animEffect transition="in" filter="wipe(left)">
                                      <p:cBhvr>
                                        <p:cTn id="143" dur="5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8" grpId="0" animBg="1"/>
      <p:bldP spid="9" grpId="0" animBg="1"/>
      <p:bldP spid="10" grpId="0" animBg="1"/>
      <p:bldP spid="14" grpId="0" animBg="1"/>
      <p:bldP spid="16" grpId="0"/>
      <p:bldP spid="17" grpId="0"/>
      <p:bldP spid="18" grpId="0" animBg="1"/>
      <p:bldP spid="20" grpId="0" animBg="1"/>
      <p:bldP spid="21" grpId="0" animBg="1"/>
      <p:bldP spid="22" grpId="0" animBg="1"/>
      <p:bldP spid="24" grpId="0" animBg="1"/>
      <p:bldP spid="25" grpId="0"/>
      <p:bldP spid="2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04416-6CE2-D872-88CD-DF7463F56740}"/>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A937FDA5-04E7-D983-3BA5-DFFB66471B67}"/>
              </a:ext>
            </a:extLst>
          </p:cNvPr>
          <p:cNvGrpSpPr/>
          <p:nvPr/>
        </p:nvGrpSpPr>
        <p:grpSpPr>
          <a:xfrm>
            <a:off x="0" y="2437987"/>
            <a:ext cx="12242499" cy="3822923"/>
            <a:chOff x="0" y="2437987"/>
            <a:chExt cx="12242499" cy="3822923"/>
          </a:xfrm>
        </p:grpSpPr>
        <p:cxnSp>
          <p:nvCxnSpPr>
            <p:cNvPr id="44" name="Straight Connector 43">
              <a:extLst>
                <a:ext uri="{FF2B5EF4-FFF2-40B4-BE49-F238E27FC236}">
                  <a16:creationId xmlns:a16="http://schemas.microsoft.com/office/drawing/2014/main" id="{945D1AD4-DF38-3188-56B0-3C90410FD374}"/>
                </a:ext>
              </a:extLst>
            </p:cNvPr>
            <p:cNvCxnSpPr>
              <a:cxnSpLocks/>
              <a:endCxn id="20" idx="2"/>
            </p:cNvCxnSpPr>
            <p:nvPr/>
          </p:nvCxnSpPr>
          <p:spPr>
            <a:xfrm>
              <a:off x="5451472" y="3989857"/>
              <a:ext cx="2916011" cy="1112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E4B347E-EDBB-33B8-54E9-0210FB2AB0A8}"/>
                </a:ext>
              </a:extLst>
            </p:cNvPr>
            <p:cNvCxnSpPr>
              <a:cxnSpLocks/>
              <a:stCxn id="20" idx="6"/>
            </p:cNvCxnSpPr>
            <p:nvPr/>
          </p:nvCxnSpPr>
          <p:spPr>
            <a:xfrm>
              <a:off x="8557983" y="4000977"/>
              <a:ext cx="2223188" cy="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221C3519-1624-8444-D8D6-01C413CA66F0}"/>
                </a:ext>
              </a:extLst>
            </p:cNvPr>
            <p:cNvCxnSpPr>
              <a:cxnSpLocks/>
            </p:cNvCxnSpPr>
            <p:nvPr/>
          </p:nvCxnSpPr>
          <p:spPr>
            <a:xfrm>
              <a:off x="10781171" y="4000208"/>
              <a:ext cx="1461328" cy="8193"/>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91AB010-3226-32EB-C133-C5ABE4C7BB6B}"/>
                </a:ext>
              </a:extLst>
            </p:cNvPr>
            <p:cNvCxnSpPr>
              <a:cxnSpLocks/>
              <a:stCxn id="8" idx="6"/>
            </p:cNvCxnSpPr>
            <p:nvPr/>
          </p:nvCxnSpPr>
          <p:spPr>
            <a:xfrm flipV="1">
              <a:off x="2875332" y="3989857"/>
              <a:ext cx="2599162" cy="1112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A81BC78-E233-80BC-EDF4-4F9A2ECE770E}"/>
                </a:ext>
              </a:extLst>
            </p:cNvPr>
            <p:cNvCxnSpPr>
              <a:cxnSpLocks/>
              <a:endCxn id="8" idx="2"/>
            </p:cNvCxnSpPr>
            <p:nvPr/>
          </p:nvCxnSpPr>
          <p:spPr>
            <a:xfrm>
              <a:off x="1238094" y="3992588"/>
              <a:ext cx="1446738" cy="8389"/>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1" name="Arc 10">
              <a:extLst>
                <a:ext uri="{FF2B5EF4-FFF2-40B4-BE49-F238E27FC236}">
                  <a16:creationId xmlns:a16="http://schemas.microsoft.com/office/drawing/2014/main" id="{6F34248B-8DF6-9153-1652-A5A23841C5D9}"/>
                </a:ext>
              </a:extLst>
            </p:cNvPr>
            <p:cNvSpPr/>
            <p:nvPr/>
          </p:nvSpPr>
          <p:spPr>
            <a:xfrm>
              <a:off x="2320501" y="3541396"/>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773DF78E-1074-CED7-D95A-D14B4B49B3CC}"/>
                </a:ext>
              </a:extLst>
            </p:cNvPr>
            <p:cNvCxnSpPr>
              <a:cxnSpLocks/>
            </p:cNvCxnSpPr>
            <p:nvPr/>
          </p:nvCxnSpPr>
          <p:spPr>
            <a:xfrm flipV="1">
              <a:off x="0" y="3992588"/>
              <a:ext cx="1266825" cy="2731"/>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32F0C465-8595-00F4-8872-5889804ECA5F}"/>
                </a:ext>
              </a:extLst>
            </p:cNvPr>
            <p:cNvSpPr/>
            <p:nvPr/>
          </p:nvSpPr>
          <p:spPr>
            <a:xfrm>
              <a:off x="2684832" y="3905727"/>
              <a:ext cx="190500" cy="190500"/>
            </a:xfrm>
            <a:prstGeom prst="ellipse">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ircle: Hollow 8">
              <a:extLst>
                <a:ext uri="{FF2B5EF4-FFF2-40B4-BE49-F238E27FC236}">
                  <a16:creationId xmlns:a16="http://schemas.microsoft.com/office/drawing/2014/main" id="{DDB86332-0A2D-7EAE-8DCA-84E5098A3390}"/>
                </a:ext>
              </a:extLst>
            </p:cNvPr>
            <p:cNvSpPr/>
            <p:nvPr/>
          </p:nvSpPr>
          <p:spPr>
            <a:xfrm>
              <a:off x="2565769" y="3786664"/>
              <a:ext cx="428626" cy="428626"/>
            </a:xfrm>
            <a:prstGeom prst="donut">
              <a:avLst>
                <a:gd name="adj" fmla="val 5281"/>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Circle: Hollow 9">
              <a:extLst>
                <a:ext uri="{FF2B5EF4-FFF2-40B4-BE49-F238E27FC236}">
                  <a16:creationId xmlns:a16="http://schemas.microsoft.com/office/drawing/2014/main" id="{68ED4195-4C52-0D7E-A1A5-49793259214E}"/>
                </a:ext>
              </a:extLst>
            </p:cNvPr>
            <p:cNvSpPr/>
            <p:nvPr/>
          </p:nvSpPr>
          <p:spPr>
            <a:xfrm>
              <a:off x="2432897" y="3653792"/>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2" name="Straight Connector 11">
              <a:extLst>
                <a:ext uri="{FF2B5EF4-FFF2-40B4-BE49-F238E27FC236}">
                  <a16:creationId xmlns:a16="http://schemas.microsoft.com/office/drawing/2014/main" id="{B8464923-71A3-58A1-A1EE-563543CDD57B}"/>
                </a:ext>
              </a:extLst>
            </p:cNvPr>
            <p:cNvCxnSpPr>
              <a:cxnSpLocks/>
            </p:cNvCxnSpPr>
            <p:nvPr/>
          </p:nvCxnSpPr>
          <p:spPr>
            <a:xfrm flipV="1">
              <a:off x="2780083" y="4348163"/>
              <a:ext cx="0" cy="1033387"/>
            </a:xfrm>
            <a:prstGeom prst="line">
              <a:avLst/>
            </a:prstGeom>
            <a:ln w="19050">
              <a:solidFill>
                <a:srgbClr val="1A7657"/>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019113FE-C250-63F5-0188-6318F2A0CED5}"/>
                </a:ext>
              </a:extLst>
            </p:cNvPr>
            <p:cNvSpPr/>
            <p:nvPr/>
          </p:nvSpPr>
          <p:spPr>
            <a:xfrm>
              <a:off x="2717962" y="5356417"/>
              <a:ext cx="124240" cy="124240"/>
            </a:xfrm>
            <a:prstGeom prst="ellipse">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1B2E81F1-7137-966F-52FC-46E13BFDDAB1}"/>
                </a:ext>
              </a:extLst>
            </p:cNvPr>
            <p:cNvSpPr txBox="1"/>
            <p:nvPr/>
          </p:nvSpPr>
          <p:spPr>
            <a:xfrm>
              <a:off x="1404846" y="3049195"/>
              <a:ext cx="2769819" cy="830997"/>
            </a:xfrm>
            <a:prstGeom prst="rect">
              <a:avLst/>
            </a:prstGeom>
            <a:noFill/>
          </p:spPr>
          <p:txBody>
            <a:bodyPr wrap="square" rtlCol="0">
              <a:spAutoFit/>
            </a:bodyPr>
            <a:lstStyle/>
            <a:p>
              <a:pPr algn="ctr"/>
              <a:r>
                <a:rPr lang="en-US" sz="1600" b="1" dirty="0">
                  <a:solidFill>
                    <a:srgbClr val="1A7657"/>
                  </a:solidFill>
                  <a:latin typeface="Century Gothic" panose="020B0502020202020204" pitchFamily="34" charset="0"/>
                </a:rPr>
                <a:t>Sandbox setup</a:t>
              </a:r>
            </a:p>
            <a:p>
              <a:pPr algn="ctr"/>
              <a:r>
                <a:rPr lang="en-US" sz="1600" b="1" dirty="0">
                  <a:solidFill>
                    <a:srgbClr val="1A7657"/>
                  </a:solidFill>
                  <a:latin typeface="Century Gothic" panose="020B0502020202020204" pitchFamily="34" charset="0"/>
                </a:rPr>
                <a:t> March-June 2025</a:t>
              </a:r>
            </a:p>
            <a:p>
              <a:pPr algn="ctr"/>
              <a:endParaRPr lang="en-US" sz="1600" b="1" dirty="0">
                <a:solidFill>
                  <a:srgbClr val="1A7657"/>
                </a:solidFill>
                <a:latin typeface="Century Gothic" panose="020B0502020202020204" pitchFamily="34" charset="0"/>
              </a:endParaRPr>
            </a:p>
          </p:txBody>
        </p:sp>
        <p:sp>
          <p:nvSpPr>
            <p:cNvPr id="17" name="TextBox 16">
              <a:extLst>
                <a:ext uri="{FF2B5EF4-FFF2-40B4-BE49-F238E27FC236}">
                  <a16:creationId xmlns:a16="http://schemas.microsoft.com/office/drawing/2014/main" id="{95945FB9-A8A8-D81F-E4B1-AA5A3A1BFB94}"/>
                </a:ext>
              </a:extLst>
            </p:cNvPr>
            <p:cNvSpPr txBox="1"/>
            <p:nvPr/>
          </p:nvSpPr>
          <p:spPr>
            <a:xfrm>
              <a:off x="2842202" y="4229585"/>
              <a:ext cx="4445926" cy="2031325"/>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ODOT’s PW DS to Bentley Infrastructure cloud</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Use to provide real-time feedback loop, won't disrupt projects </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12 Projects, want to capture review for all project types even non-modeled projects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Ranging from DDI to culvert replacements to resurfacings.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Struggling to set up data for staged reviews as projects were already at final stage.</a:t>
              </a:r>
            </a:p>
          </p:txBody>
        </p:sp>
        <p:sp>
          <p:nvSpPr>
            <p:cNvPr id="18" name="Arc 17">
              <a:extLst>
                <a:ext uri="{FF2B5EF4-FFF2-40B4-BE49-F238E27FC236}">
                  <a16:creationId xmlns:a16="http://schemas.microsoft.com/office/drawing/2014/main" id="{F6E2B4C2-FFD5-2B94-E632-39B37AC63E6E}"/>
                </a:ext>
              </a:extLst>
            </p:cNvPr>
            <p:cNvSpPr/>
            <p:nvPr/>
          </p:nvSpPr>
          <p:spPr>
            <a:xfrm rot="5400000">
              <a:off x="8003152" y="3541396"/>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19">
              <a:extLst>
                <a:ext uri="{FF2B5EF4-FFF2-40B4-BE49-F238E27FC236}">
                  <a16:creationId xmlns:a16="http://schemas.microsoft.com/office/drawing/2014/main" id="{811D8943-5723-C4A5-7F75-331A15F6E832}"/>
                </a:ext>
              </a:extLst>
            </p:cNvPr>
            <p:cNvSpPr/>
            <p:nvPr/>
          </p:nvSpPr>
          <p:spPr>
            <a:xfrm>
              <a:off x="8367483" y="3905727"/>
              <a:ext cx="190500" cy="190500"/>
            </a:xfrm>
            <a:prstGeom prst="ellipse">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ircle: Hollow 20">
              <a:extLst>
                <a:ext uri="{FF2B5EF4-FFF2-40B4-BE49-F238E27FC236}">
                  <a16:creationId xmlns:a16="http://schemas.microsoft.com/office/drawing/2014/main" id="{5DAD70C4-BC0E-F9CF-05C4-A2B7DB69FB9A}"/>
                </a:ext>
              </a:extLst>
            </p:cNvPr>
            <p:cNvSpPr/>
            <p:nvPr/>
          </p:nvSpPr>
          <p:spPr>
            <a:xfrm>
              <a:off x="8248420" y="3786664"/>
              <a:ext cx="428626" cy="428626"/>
            </a:xfrm>
            <a:prstGeom prst="donut">
              <a:avLst>
                <a:gd name="adj" fmla="val 5281"/>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Circle: Hollow 21">
              <a:extLst>
                <a:ext uri="{FF2B5EF4-FFF2-40B4-BE49-F238E27FC236}">
                  <a16:creationId xmlns:a16="http://schemas.microsoft.com/office/drawing/2014/main" id="{8AD70CA2-AB8F-89B9-1076-5BAE081B86C6}"/>
                </a:ext>
              </a:extLst>
            </p:cNvPr>
            <p:cNvSpPr/>
            <p:nvPr/>
          </p:nvSpPr>
          <p:spPr>
            <a:xfrm>
              <a:off x="8115548" y="3653792"/>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3" name="Straight Connector 22">
              <a:extLst>
                <a:ext uri="{FF2B5EF4-FFF2-40B4-BE49-F238E27FC236}">
                  <a16:creationId xmlns:a16="http://schemas.microsoft.com/office/drawing/2014/main" id="{78308B4E-3659-3324-8873-2594F7103627}"/>
                </a:ext>
              </a:extLst>
            </p:cNvPr>
            <p:cNvCxnSpPr>
              <a:cxnSpLocks/>
            </p:cNvCxnSpPr>
            <p:nvPr/>
          </p:nvCxnSpPr>
          <p:spPr>
            <a:xfrm flipV="1">
              <a:off x="8462734" y="2620405"/>
              <a:ext cx="0" cy="1033387"/>
            </a:xfrm>
            <a:prstGeom prst="line">
              <a:avLst/>
            </a:prstGeom>
            <a:ln w="19050">
              <a:solidFill>
                <a:srgbClr val="385723"/>
              </a:solidFill>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30368984-D117-3DF5-3DC8-6DE3537C15B8}"/>
                </a:ext>
              </a:extLst>
            </p:cNvPr>
            <p:cNvSpPr/>
            <p:nvPr/>
          </p:nvSpPr>
          <p:spPr>
            <a:xfrm>
              <a:off x="8400613" y="2574049"/>
              <a:ext cx="124240" cy="124240"/>
            </a:xfrm>
            <a:prstGeom prst="ellipse">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ACC49205-F6FF-D592-7C94-0002CF5FABAF}"/>
                </a:ext>
              </a:extLst>
            </p:cNvPr>
            <p:cNvSpPr txBox="1"/>
            <p:nvPr/>
          </p:nvSpPr>
          <p:spPr>
            <a:xfrm>
              <a:off x="7065187" y="4375165"/>
              <a:ext cx="2795091" cy="830997"/>
            </a:xfrm>
            <a:prstGeom prst="rect">
              <a:avLst/>
            </a:prstGeom>
            <a:noFill/>
          </p:spPr>
          <p:txBody>
            <a:bodyPr wrap="square" rtlCol="0">
              <a:spAutoFit/>
            </a:bodyPr>
            <a:lstStyle/>
            <a:p>
              <a:pPr algn="ctr"/>
              <a:r>
                <a:rPr lang="en-US" sz="1600" b="1" dirty="0">
                  <a:solidFill>
                    <a:srgbClr val="385723"/>
                  </a:solidFill>
                  <a:latin typeface="Century Gothic" panose="020B0502020202020204" pitchFamily="34" charset="0"/>
                </a:rPr>
                <a:t>Consultant Assistance Contract Announcement</a:t>
              </a:r>
            </a:p>
            <a:p>
              <a:pPr algn="ctr"/>
              <a:r>
                <a:rPr lang="en-US" sz="1600" b="1" dirty="0">
                  <a:solidFill>
                    <a:srgbClr val="385723"/>
                  </a:solidFill>
                  <a:latin typeface="Century Gothic" panose="020B0502020202020204" pitchFamily="34" charset="0"/>
                </a:rPr>
                <a:t>May 5, 2025</a:t>
              </a:r>
            </a:p>
          </p:txBody>
        </p:sp>
        <p:sp>
          <p:nvSpPr>
            <p:cNvPr id="26" name="TextBox 25">
              <a:extLst>
                <a:ext uri="{FF2B5EF4-FFF2-40B4-BE49-F238E27FC236}">
                  <a16:creationId xmlns:a16="http://schemas.microsoft.com/office/drawing/2014/main" id="{FC99A9B3-D9CF-FA05-8F49-54EEBC103861}"/>
                </a:ext>
              </a:extLst>
            </p:cNvPr>
            <p:cNvSpPr txBox="1"/>
            <p:nvPr/>
          </p:nvSpPr>
          <p:spPr>
            <a:xfrm>
              <a:off x="8524853" y="2513803"/>
              <a:ext cx="3667147" cy="1169551"/>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LOI: 5/27/2025, Selection: 6/27/2025</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Workflow documentation</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Identify Best practices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Develop training content</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Stakeholder engagement assistance</a:t>
              </a:r>
            </a:p>
          </p:txBody>
        </p:sp>
        <p:cxnSp>
          <p:nvCxnSpPr>
            <p:cNvPr id="64" name="Straight Connector 63">
              <a:extLst>
                <a:ext uri="{FF2B5EF4-FFF2-40B4-BE49-F238E27FC236}">
                  <a16:creationId xmlns:a16="http://schemas.microsoft.com/office/drawing/2014/main" id="{47F1AFDB-3397-A3C2-C322-2D9D9AB46CF3}"/>
                </a:ext>
              </a:extLst>
            </p:cNvPr>
            <p:cNvCxnSpPr>
              <a:cxnSpLocks/>
            </p:cNvCxnSpPr>
            <p:nvPr/>
          </p:nvCxnSpPr>
          <p:spPr>
            <a:xfrm>
              <a:off x="2879165" y="6222810"/>
              <a:ext cx="4186022" cy="0"/>
            </a:xfrm>
            <a:prstGeom prst="line">
              <a:avLst/>
            </a:prstGeom>
            <a:ln w="19050">
              <a:solidFill>
                <a:srgbClr val="1A7657"/>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BF65351-88EB-1552-F8B5-6A4359EEF9B4}"/>
                </a:ext>
              </a:extLst>
            </p:cNvPr>
            <p:cNvCxnSpPr>
              <a:cxnSpLocks/>
            </p:cNvCxnSpPr>
            <p:nvPr/>
          </p:nvCxnSpPr>
          <p:spPr>
            <a:xfrm>
              <a:off x="8557983" y="2437987"/>
              <a:ext cx="3523423" cy="0"/>
            </a:xfrm>
            <a:prstGeom prst="line">
              <a:avLst/>
            </a:prstGeom>
            <a:ln w="19050">
              <a:solidFill>
                <a:srgbClr val="385723"/>
              </a:solidFill>
            </a:ln>
          </p:spPr>
          <p:style>
            <a:lnRef idx="1">
              <a:schemeClr val="accent1"/>
            </a:lnRef>
            <a:fillRef idx="0">
              <a:schemeClr val="accent1"/>
            </a:fillRef>
            <a:effectRef idx="0">
              <a:schemeClr val="accent1"/>
            </a:effectRef>
            <a:fontRef idx="minor">
              <a:schemeClr val="tx1"/>
            </a:fontRef>
          </p:style>
        </p:cxnSp>
      </p:grpSp>
      <p:pic>
        <p:nvPicPr>
          <p:cNvPr id="48" name="Picture 47">
            <a:extLst>
              <a:ext uri="{FF2B5EF4-FFF2-40B4-BE49-F238E27FC236}">
                <a16:creationId xmlns:a16="http://schemas.microsoft.com/office/drawing/2014/main" id="{E08EE1EC-2CB7-FDBF-0A75-B0411740F9E4}"/>
              </a:ext>
            </a:extLst>
          </p:cNvPr>
          <p:cNvPicPr>
            <a:picLocks noChangeAspect="1"/>
          </p:cNvPicPr>
          <p:nvPr/>
        </p:nvPicPr>
        <p:blipFill>
          <a:blip r:embed="rId2"/>
          <a:stretch>
            <a:fillRect/>
          </a:stretch>
        </p:blipFill>
        <p:spPr>
          <a:xfrm>
            <a:off x="0" y="0"/>
            <a:ext cx="12192000" cy="1188720"/>
          </a:xfrm>
          <a:prstGeom prst="rect">
            <a:avLst/>
          </a:prstGeom>
        </p:spPr>
      </p:pic>
      <p:cxnSp>
        <p:nvCxnSpPr>
          <p:cNvPr id="52" name="Straight Connector 51">
            <a:extLst>
              <a:ext uri="{FF2B5EF4-FFF2-40B4-BE49-F238E27FC236}">
                <a16:creationId xmlns:a16="http://schemas.microsoft.com/office/drawing/2014/main" id="{0014FFCF-CDBD-1F59-7889-4628800E8D92}"/>
              </a:ext>
            </a:extLst>
          </p:cNvPr>
          <p:cNvCxnSpPr>
            <a:cxnSpLocks/>
            <a:endCxn id="71" idx="2"/>
          </p:cNvCxnSpPr>
          <p:nvPr/>
        </p:nvCxnSpPr>
        <p:spPr>
          <a:xfrm>
            <a:off x="-7394373" y="3981468"/>
            <a:ext cx="2916011" cy="1112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B935C5C1-FF72-362A-C325-91552EB56C9F}"/>
              </a:ext>
            </a:extLst>
          </p:cNvPr>
          <p:cNvCxnSpPr>
            <a:cxnSpLocks/>
            <a:stCxn id="71" idx="6"/>
          </p:cNvCxnSpPr>
          <p:nvPr/>
        </p:nvCxnSpPr>
        <p:spPr>
          <a:xfrm>
            <a:off x="-4287862" y="3992588"/>
            <a:ext cx="2223188" cy="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AF7574A3-CA06-83DE-3219-51FE15520894}"/>
              </a:ext>
            </a:extLst>
          </p:cNvPr>
          <p:cNvCxnSpPr>
            <a:cxnSpLocks/>
          </p:cNvCxnSpPr>
          <p:nvPr/>
        </p:nvCxnSpPr>
        <p:spPr>
          <a:xfrm flipV="1">
            <a:off x="-2064674" y="3987028"/>
            <a:ext cx="2064674" cy="5658"/>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C52BE31-3C04-D0E9-E7D2-015D2D828F3C}"/>
              </a:ext>
            </a:extLst>
          </p:cNvPr>
          <p:cNvCxnSpPr>
            <a:cxnSpLocks/>
            <a:stCxn id="60" idx="6"/>
          </p:cNvCxnSpPr>
          <p:nvPr/>
        </p:nvCxnSpPr>
        <p:spPr>
          <a:xfrm flipV="1">
            <a:off x="-9329067" y="3981468"/>
            <a:ext cx="1934694" cy="8389"/>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C025F5E-70B4-D30E-3999-A75C3CF169B9}"/>
              </a:ext>
            </a:extLst>
          </p:cNvPr>
          <p:cNvCxnSpPr>
            <a:cxnSpLocks/>
            <a:endCxn id="60" idx="2"/>
          </p:cNvCxnSpPr>
          <p:nvPr/>
        </p:nvCxnSpPr>
        <p:spPr>
          <a:xfrm>
            <a:off x="-10966305" y="3981468"/>
            <a:ext cx="1446738" cy="8389"/>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58" name="Arc 57">
            <a:extLst>
              <a:ext uri="{FF2B5EF4-FFF2-40B4-BE49-F238E27FC236}">
                <a16:creationId xmlns:a16="http://schemas.microsoft.com/office/drawing/2014/main" id="{24E2B445-0AD8-A373-F0F0-9B975F46022A}"/>
              </a:ext>
            </a:extLst>
          </p:cNvPr>
          <p:cNvSpPr>
            <a:spLocks/>
          </p:cNvSpPr>
          <p:nvPr/>
        </p:nvSpPr>
        <p:spPr>
          <a:xfrm>
            <a:off x="-9883898" y="3530276"/>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59" name="Straight Connector 58">
            <a:extLst>
              <a:ext uri="{FF2B5EF4-FFF2-40B4-BE49-F238E27FC236}">
                <a16:creationId xmlns:a16="http://schemas.microsoft.com/office/drawing/2014/main" id="{5EA082CD-A8C2-36CF-4A87-885BA8CBE2CD}"/>
              </a:ext>
            </a:extLst>
          </p:cNvPr>
          <p:cNvCxnSpPr>
            <a:cxnSpLocks/>
          </p:cNvCxnSpPr>
          <p:nvPr/>
        </p:nvCxnSpPr>
        <p:spPr>
          <a:xfrm flipV="1">
            <a:off x="-12204399" y="3981468"/>
            <a:ext cx="1266825" cy="2731"/>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60" name="obe">
            <a:extLst>
              <a:ext uri="{FF2B5EF4-FFF2-40B4-BE49-F238E27FC236}">
                <a16:creationId xmlns:a16="http://schemas.microsoft.com/office/drawing/2014/main" id="{6170992C-D056-1F7B-5F69-1079C8A2461D}"/>
              </a:ext>
            </a:extLst>
          </p:cNvPr>
          <p:cNvSpPr>
            <a:spLocks/>
          </p:cNvSpPr>
          <p:nvPr/>
        </p:nvSpPr>
        <p:spPr>
          <a:xfrm>
            <a:off x="-9519567" y="3894607"/>
            <a:ext cx="190500" cy="190500"/>
          </a:xfrm>
          <a:prstGeom prst="ellipse">
            <a:avLst/>
          </a:prstGeom>
          <a:solidFill>
            <a:srgbClr val="009969"/>
          </a:solidFill>
          <a:ln>
            <a:solidFill>
              <a:srgbClr val="00996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Circle: Hollow 60">
            <a:extLst>
              <a:ext uri="{FF2B5EF4-FFF2-40B4-BE49-F238E27FC236}">
                <a16:creationId xmlns:a16="http://schemas.microsoft.com/office/drawing/2014/main" id="{847E6350-8503-FAB6-6493-37E3C9327124}"/>
              </a:ext>
            </a:extLst>
          </p:cNvPr>
          <p:cNvSpPr>
            <a:spLocks/>
          </p:cNvSpPr>
          <p:nvPr/>
        </p:nvSpPr>
        <p:spPr>
          <a:xfrm>
            <a:off x="-9638630" y="3775544"/>
            <a:ext cx="428626" cy="428626"/>
          </a:xfrm>
          <a:prstGeom prst="donut">
            <a:avLst>
              <a:gd name="adj" fmla="val 5281"/>
            </a:avLst>
          </a:prstGeom>
          <a:solidFill>
            <a:srgbClr val="009969"/>
          </a:solidFill>
          <a:ln>
            <a:solidFill>
              <a:srgbClr val="00996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2" name="Circle: Hollow 61">
            <a:extLst>
              <a:ext uri="{FF2B5EF4-FFF2-40B4-BE49-F238E27FC236}">
                <a16:creationId xmlns:a16="http://schemas.microsoft.com/office/drawing/2014/main" id="{97B00F64-D6F7-368D-EC8F-94B5C01BBBF7}"/>
              </a:ext>
            </a:extLst>
          </p:cNvPr>
          <p:cNvSpPr>
            <a:spLocks/>
          </p:cNvSpPr>
          <p:nvPr/>
        </p:nvSpPr>
        <p:spPr>
          <a:xfrm>
            <a:off x="-9771502" y="3642672"/>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7" name="TextBox 66">
            <a:extLst>
              <a:ext uri="{FF2B5EF4-FFF2-40B4-BE49-F238E27FC236}">
                <a16:creationId xmlns:a16="http://schemas.microsoft.com/office/drawing/2014/main" id="{77B05B63-9E61-2729-6910-A4CECBFD61CB}"/>
              </a:ext>
            </a:extLst>
          </p:cNvPr>
          <p:cNvSpPr txBox="1">
            <a:spLocks/>
          </p:cNvSpPr>
          <p:nvPr/>
        </p:nvSpPr>
        <p:spPr>
          <a:xfrm>
            <a:off x="-10716688" y="2954236"/>
            <a:ext cx="2661159" cy="830997"/>
          </a:xfrm>
          <a:prstGeom prst="rect">
            <a:avLst/>
          </a:prstGeom>
          <a:noFill/>
        </p:spPr>
        <p:txBody>
          <a:bodyPr wrap="square" rtlCol="0">
            <a:spAutoFit/>
          </a:bodyPr>
          <a:lstStyle/>
          <a:p>
            <a:pPr algn="ctr"/>
            <a:r>
              <a:rPr lang="en-US" sz="1600" b="1" dirty="0">
                <a:solidFill>
                  <a:srgbClr val="009969"/>
                </a:solidFill>
                <a:latin typeface="Century Gothic" panose="020B0502020202020204" pitchFamily="34" charset="0"/>
              </a:rPr>
              <a:t>Federal Authorization</a:t>
            </a:r>
          </a:p>
          <a:p>
            <a:pPr algn="ctr"/>
            <a:r>
              <a:rPr lang="en-US" sz="1600" b="1" dirty="0">
                <a:solidFill>
                  <a:srgbClr val="009969"/>
                </a:solidFill>
                <a:latin typeface="Century Gothic" panose="020B0502020202020204" pitchFamily="34" charset="0"/>
              </a:rPr>
              <a:t>January 29, 2025</a:t>
            </a:r>
          </a:p>
          <a:p>
            <a:pPr algn="ctr"/>
            <a:endParaRPr lang="en-US" sz="1600" b="1" dirty="0">
              <a:solidFill>
                <a:srgbClr val="009969"/>
              </a:solidFill>
              <a:latin typeface="Century Gothic" panose="020B0502020202020204" pitchFamily="34" charset="0"/>
            </a:endParaRPr>
          </a:p>
        </p:txBody>
      </p:sp>
      <p:sp>
        <p:nvSpPr>
          <p:cNvPr id="70" name="Arc 69">
            <a:extLst>
              <a:ext uri="{FF2B5EF4-FFF2-40B4-BE49-F238E27FC236}">
                <a16:creationId xmlns:a16="http://schemas.microsoft.com/office/drawing/2014/main" id="{8CBFB529-9C76-AACE-590A-4AB6B83E90DA}"/>
              </a:ext>
            </a:extLst>
          </p:cNvPr>
          <p:cNvSpPr>
            <a:spLocks/>
          </p:cNvSpPr>
          <p:nvPr/>
        </p:nvSpPr>
        <p:spPr>
          <a:xfrm rot="5400000">
            <a:off x="-4842693" y="3533007"/>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1" name="Oval 70">
            <a:extLst>
              <a:ext uri="{FF2B5EF4-FFF2-40B4-BE49-F238E27FC236}">
                <a16:creationId xmlns:a16="http://schemas.microsoft.com/office/drawing/2014/main" id="{65925510-B6B3-E61E-19AE-555260007E57}"/>
              </a:ext>
            </a:extLst>
          </p:cNvPr>
          <p:cNvSpPr>
            <a:spLocks/>
          </p:cNvSpPr>
          <p:nvPr/>
        </p:nvSpPr>
        <p:spPr>
          <a:xfrm>
            <a:off x="-4478362" y="3897338"/>
            <a:ext cx="190500" cy="190500"/>
          </a:xfrm>
          <a:prstGeom prst="ellipse">
            <a:avLst/>
          </a:prstGeom>
          <a:solidFill>
            <a:srgbClr val="4EC486"/>
          </a:solidFill>
          <a:ln>
            <a:solidFill>
              <a:srgbClr val="4EC48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Circle: Hollow 71">
            <a:extLst>
              <a:ext uri="{FF2B5EF4-FFF2-40B4-BE49-F238E27FC236}">
                <a16:creationId xmlns:a16="http://schemas.microsoft.com/office/drawing/2014/main" id="{B9559752-374D-64C9-C30A-38F3B7330E41}"/>
              </a:ext>
            </a:extLst>
          </p:cNvPr>
          <p:cNvSpPr>
            <a:spLocks/>
          </p:cNvSpPr>
          <p:nvPr/>
        </p:nvSpPr>
        <p:spPr>
          <a:xfrm>
            <a:off x="-4597425" y="3778275"/>
            <a:ext cx="428626" cy="428626"/>
          </a:xfrm>
          <a:prstGeom prst="donut">
            <a:avLst>
              <a:gd name="adj" fmla="val 5281"/>
            </a:avLst>
          </a:prstGeom>
          <a:solidFill>
            <a:srgbClr val="4EC486"/>
          </a:solidFill>
          <a:ln>
            <a:solidFill>
              <a:srgbClr val="4EC48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3" name="Circle: Hollow 72">
            <a:extLst>
              <a:ext uri="{FF2B5EF4-FFF2-40B4-BE49-F238E27FC236}">
                <a16:creationId xmlns:a16="http://schemas.microsoft.com/office/drawing/2014/main" id="{F8D10AA6-A7A6-B3D8-F948-935360FF24D5}"/>
              </a:ext>
            </a:extLst>
          </p:cNvPr>
          <p:cNvSpPr>
            <a:spLocks/>
          </p:cNvSpPr>
          <p:nvPr/>
        </p:nvSpPr>
        <p:spPr>
          <a:xfrm>
            <a:off x="-4730297" y="3645403"/>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74" name="Straight Connector 73">
            <a:extLst>
              <a:ext uri="{FF2B5EF4-FFF2-40B4-BE49-F238E27FC236}">
                <a16:creationId xmlns:a16="http://schemas.microsoft.com/office/drawing/2014/main" id="{17C48C62-28FE-C03B-9545-BECB42248144}"/>
              </a:ext>
            </a:extLst>
          </p:cNvPr>
          <p:cNvCxnSpPr>
            <a:cxnSpLocks/>
          </p:cNvCxnSpPr>
          <p:nvPr/>
        </p:nvCxnSpPr>
        <p:spPr>
          <a:xfrm flipV="1">
            <a:off x="-4383111" y="2612016"/>
            <a:ext cx="0" cy="1033387"/>
          </a:xfrm>
          <a:prstGeom prst="line">
            <a:avLst/>
          </a:prstGeom>
          <a:ln w="19050">
            <a:solidFill>
              <a:srgbClr val="4EC486"/>
            </a:solidFill>
          </a:ln>
        </p:spPr>
        <p:style>
          <a:lnRef idx="1">
            <a:schemeClr val="accent1"/>
          </a:lnRef>
          <a:fillRef idx="0">
            <a:schemeClr val="accent1"/>
          </a:fillRef>
          <a:effectRef idx="0">
            <a:schemeClr val="accent1"/>
          </a:effectRef>
          <a:fontRef idx="minor">
            <a:schemeClr val="tx1"/>
          </a:fontRef>
        </p:style>
      </p:cxnSp>
      <p:sp>
        <p:nvSpPr>
          <p:cNvPr id="75" name="Oval 74">
            <a:extLst>
              <a:ext uri="{FF2B5EF4-FFF2-40B4-BE49-F238E27FC236}">
                <a16:creationId xmlns:a16="http://schemas.microsoft.com/office/drawing/2014/main" id="{A1B0F162-4FDE-BFD3-E274-8655ABE2DB8F}"/>
              </a:ext>
            </a:extLst>
          </p:cNvPr>
          <p:cNvSpPr>
            <a:spLocks/>
          </p:cNvSpPr>
          <p:nvPr/>
        </p:nvSpPr>
        <p:spPr>
          <a:xfrm>
            <a:off x="-4445232" y="2565660"/>
            <a:ext cx="124240" cy="124240"/>
          </a:xfrm>
          <a:prstGeom prst="ellipse">
            <a:avLst/>
          </a:prstGeom>
          <a:solidFill>
            <a:srgbClr val="4EC486"/>
          </a:solidFill>
          <a:ln>
            <a:solidFill>
              <a:srgbClr val="4EC48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TextBox 75">
            <a:extLst>
              <a:ext uri="{FF2B5EF4-FFF2-40B4-BE49-F238E27FC236}">
                <a16:creationId xmlns:a16="http://schemas.microsoft.com/office/drawing/2014/main" id="{E8ECA60D-11DC-CC39-A0A9-F6083D7B23CA}"/>
              </a:ext>
            </a:extLst>
          </p:cNvPr>
          <p:cNvSpPr txBox="1">
            <a:spLocks/>
          </p:cNvSpPr>
          <p:nvPr/>
        </p:nvSpPr>
        <p:spPr>
          <a:xfrm>
            <a:off x="-5444753" y="4391240"/>
            <a:ext cx="2313782" cy="1077218"/>
          </a:xfrm>
          <a:prstGeom prst="rect">
            <a:avLst/>
          </a:prstGeom>
          <a:noFill/>
        </p:spPr>
        <p:txBody>
          <a:bodyPr wrap="square" rtlCol="0">
            <a:spAutoFit/>
          </a:bodyPr>
          <a:lstStyle/>
          <a:p>
            <a:pPr algn="ctr"/>
            <a:r>
              <a:rPr lang="en-US" sz="1600" b="1" dirty="0">
                <a:solidFill>
                  <a:srgbClr val="4EC486"/>
                </a:solidFill>
                <a:latin typeface="Century Gothic" panose="020B0502020202020204" pitchFamily="34" charset="0"/>
              </a:rPr>
              <a:t>In-person stake holder engagement March 18, 2025</a:t>
            </a:r>
          </a:p>
          <a:p>
            <a:pPr algn="ctr"/>
            <a:endParaRPr lang="en-US" sz="1600" b="1" dirty="0">
              <a:solidFill>
                <a:srgbClr val="4EC486"/>
              </a:solidFill>
              <a:latin typeface="Century Gothic" panose="020B0502020202020204" pitchFamily="34" charset="0"/>
            </a:endParaRPr>
          </a:p>
        </p:txBody>
      </p:sp>
      <p:sp>
        <p:nvSpPr>
          <p:cNvPr id="77" name="TextBox 76">
            <a:extLst>
              <a:ext uri="{FF2B5EF4-FFF2-40B4-BE49-F238E27FC236}">
                <a16:creationId xmlns:a16="http://schemas.microsoft.com/office/drawing/2014/main" id="{1EE96C64-4D7C-FFB6-D863-8DC7C4EA4096}"/>
              </a:ext>
            </a:extLst>
          </p:cNvPr>
          <p:cNvSpPr txBox="1">
            <a:spLocks/>
          </p:cNvSpPr>
          <p:nvPr/>
        </p:nvSpPr>
        <p:spPr>
          <a:xfrm>
            <a:off x="-4366691" y="2111401"/>
            <a:ext cx="4331630" cy="1815882"/>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Included ODOT, MDOT, </a:t>
            </a:r>
            <a:r>
              <a:rPr lang="en-US" sz="1400" dirty="0" err="1">
                <a:solidFill>
                  <a:schemeClr val="bg2">
                    <a:lumMod val="50000"/>
                  </a:schemeClr>
                </a:solidFill>
                <a:latin typeface="Century Gothic" panose="020B0502020202020204" pitchFamily="34" charset="0"/>
              </a:rPr>
              <a:t>MinnDOT</a:t>
            </a:r>
            <a:r>
              <a:rPr lang="en-US" sz="1400" dirty="0">
                <a:solidFill>
                  <a:schemeClr val="bg2">
                    <a:lumMod val="50000"/>
                  </a:schemeClr>
                </a:solidFill>
                <a:latin typeface="Century Gothic" panose="020B0502020202020204" pitchFamily="34" charset="0"/>
              </a:rPr>
              <a:t>, Consultants, Bentley. </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Went over current paper/pdf review process to identify understanding of process/lack of functionality with current </a:t>
            </a:r>
            <a:r>
              <a:rPr lang="en-US" sz="1400" dirty="0" err="1">
                <a:solidFill>
                  <a:schemeClr val="bg2">
                    <a:lumMod val="50000"/>
                  </a:schemeClr>
                </a:solidFill>
                <a:latin typeface="Century Gothic" panose="020B0502020202020204" pitchFamily="34" charset="0"/>
              </a:rPr>
              <a:t>iModel</a:t>
            </a:r>
            <a:r>
              <a:rPr lang="en-US" sz="1400" dirty="0">
                <a:solidFill>
                  <a:schemeClr val="bg2">
                    <a:lumMod val="50000"/>
                  </a:schemeClr>
                </a:solidFill>
                <a:latin typeface="Century Gothic" panose="020B0502020202020204" pitchFamily="34" charset="0"/>
              </a:rPr>
              <a:t> review tools.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A lot of differences in current review processes across the state/lack of consistency.</a:t>
            </a:r>
          </a:p>
        </p:txBody>
      </p:sp>
      <p:cxnSp>
        <p:nvCxnSpPr>
          <p:cNvPr id="79" name="Straight Connector 78">
            <a:extLst>
              <a:ext uri="{FF2B5EF4-FFF2-40B4-BE49-F238E27FC236}">
                <a16:creationId xmlns:a16="http://schemas.microsoft.com/office/drawing/2014/main" id="{8682A88C-E138-80B4-1C09-4E67E8F78916}"/>
              </a:ext>
            </a:extLst>
          </p:cNvPr>
          <p:cNvCxnSpPr>
            <a:cxnSpLocks/>
          </p:cNvCxnSpPr>
          <p:nvPr/>
        </p:nvCxnSpPr>
        <p:spPr>
          <a:xfrm>
            <a:off x="-4320992" y="2046380"/>
            <a:ext cx="3523423" cy="0"/>
          </a:xfrm>
          <a:prstGeom prst="line">
            <a:avLst/>
          </a:prstGeom>
          <a:ln w="19050">
            <a:solidFill>
              <a:srgbClr val="4EC486"/>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072DDF88-500B-A884-1FD1-52126D9721AC}"/>
              </a:ext>
            </a:extLst>
          </p:cNvPr>
          <p:cNvPicPr>
            <a:picLocks noChangeAspect="1"/>
          </p:cNvPicPr>
          <p:nvPr/>
        </p:nvPicPr>
        <p:blipFill>
          <a:blip r:embed="rId3"/>
          <a:stretch>
            <a:fillRect/>
          </a:stretch>
        </p:blipFill>
        <p:spPr>
          <a:xfrm>
            <a:off x="0" y="924339"/>
            <a:ext cx="4883626" cy="2077315"/>
          </a:xfrm>
          <a:prstGeom prst="rect">
            <a:avLst/>
          </a:prstGeom>
        </p:spPr>
      </p:pic>
      <p:pic>
        <p:nvPicPr>
          <p:cNvPr id="4" name="Picture 3">
            <a:extLst>
              <a:ext uri="{FF2B5EF4-FFF2-40B4-BE49-F238E27FC236}">
                <a16:creationId xmlns:a16="http://schemas.microsoft.com/office/drawing/2014/main" id="{1529F350-DDF1-8518-4A30-035BBE4A78B6}"/>
              </a:ext>
            </a:extLst>
          </p:cNvPr>
          <p:cNvPicPr>
            <a:picLocks noChangeAspect="1"/>
          </p:cNvPicPr>
          <p:nvPr/>
        </p:nvPicPr>
        <p:blipFill>
          <a:blip r:embed="rId4"/>
          <a:srcRect l="18326" r="11136"/>
          <a:stretch>
            <a:fillRect/>
          </a:stretch>
        </p:blipFill>
        <p:spPr>
          <a:xfrm>
            <a:off x="0" y="4460276"/>
            <a:ext cx="2684832" cy="1800634"/>
          </a:xfrm>
          <a:prstGeom prst="rect">
            <a:avLst/>
          </a:prstGeom>
        </p:spPr>
      </p:pic>
      <p:pic>
        <p:nvPicPr>
          <p:cNvPr id="5" name="Picture 4">
            <a:extLst>
              <a:ext uri="{FF2B5EF4-FFF2-40B4-BE49-F238E27FC236}">
                <a16:creationId xmlns:a16="http://schemas.microsoft.com/office/drawing/2014/main" id="{1B4E5DB7-C14D-A5B0-51AF-DB742DC73AD2}"/>
              </a:ext>
            </a:extLst>
          </p:cNvPr>
          <p:cNvPicPr>
            <a:picLocks noChangeAspect="1"/>
          </p:cNvPicPr>
          <p:nvPr/>
        </p:nvPicPr>
        <p:blipFill>
          <a:blip r:embed="rId5"/>
          <a:stretch>
            <a:fillRect/>
          </a:stretch>
        </p:blipFill>
        <p:spPr>
          <a:xfrm>
            <a:off x="8877077" y="943764"/>
            <a:ext cx="2885234" cy="1446598"/>
          </a:xfrm>
          <a:prstGeom prst="rect">
            <a:avLst/>
          </a:prstGeom>
        </p:spPr>
      </p:pic>
      <p:pic>
        <p:nvPicPr>
          <p:cNvPr id="6" name="Picture 5">
            <a:extLst>
              <a:ext uri="{FF2B5EF4-FFF2-40B4-BE49-F238E27FC236}">
                <a16:creationId xmlns:a16="http://schemas.microsoft.com/office/drawing/2014/main" id="{81B6DEA2-13CC-3806-500E-8098BA7208C8}"/>
              </a:ext>
            </a:extLst>
          </p:cNvPr>
          <p:cNvPicPr>
            <a:picLocks noChangeAspect="1"/>
          </p:cNvPicPr>
          <p:nvPr/>
        </p:nvPicPr>
        <p:blipFill>
          <a:blip r:embed="rId6"/>
          <a:stretch>
            <a:fillRect/>
          </a:stretch>
        </p:blipFill>
        <p:spPr>
          <a:xfrm>
            <a:off x="4135739" y="1021721"/>
            <a:ext cx="4091281" cy="2003703"/>
          </a:xfrm>
          <a:prstGeom prst="rect">
            <a:avLst/>
          </a:prstGeom>
        </p:spPr>
      </p:pic>
    </p:spTree>
    <p:extLst>
      <p:ext uri="{BB962C8B-B14F-4D97-AF65-F5344CB8AC3E}">
        <p14:creationId xmlns:p14="http://schemas.microsoft.com/office/powerpoint/2010/main" val="2139556813"/>
      </p:ext>
    </p:extLst>
  </p:cSld>
  <p:clrMapOvr>
    <a:masterClrMapping/>
  </p:clrMapOvr>
  <mc:AlternateContent xmlns:mc="http://schemas.openxmlformats.org/markup-compatibility/2006" xmlns:p14="http://schemas.microsoft.com/office/powerpoint/2010/main">
    <mc:Choice Requires="p14">
      <p:transition p14:dur="0" advClick="0" advTm="300"/>
    </mc:Choice>
    <mc:Fallback xmlns="">
      <p:transition advClick="0" advTm="3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4" name="Straight Connector 43">
            <a:extLst>
              <a:ext uri="{FF2B5EF4-FFF2-40B4-BE49-F238E27FC236}">
                <a16:creationId xmlns:a16="http://schemas.microsoft.com/office/drawing/2014/main" id="{F272CB9A-11DA-403F-8A2C-8ACABB9E55E3}"/>
              </a:ext>
            </a:extLst>
          </p:cNvPr>
          <p:cNvCxnSpPr>
            <a:cxnSpLocks/>
            <a:stCxn id="20" idx="6"/>
            <a:endCxn id="29" idx="2"/>
          </p:cNvCxnSpPr>
          <p:nvPr/>
        </p:nvCxnSpPr>
        <p:spPr>
          <a:xfrm>
            <a:off x="5174250" y="3988393"/>
            <a:ext cx="3491439" cy="8389"/>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67E87360-F24A-47BA-928F-2F0179FA8620}"/>
              </a:ext>
            </a:extLst>
          </p:cNvPr>
          <p:cNvCxnSpPr>
            <a:cxnSpLocks/>
            <a:stCxn id="29" idx="6"/>
          </p:cNvCxnSpPr>
          <p:nvPr/>
        </p:nvCxnSpPr>
        <p:spPr>
          <a:xfrm>
            <a:off x="8856189" y="3996782"/>
            <a:ext cx="1809696" cy="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8346D99-21A2-4F27-AB30-6BF25A60C3AC}"/>
              </a:ext>
            </a:extLst>
          </p:cNvPr>
          <p:cNvCxnSpPr>
            <a:cxnSpLocks/>
          </p:cNvCxnSpPr>
          <p:nvPr/>
        </p:nvCxnSpPr>
        <p:spPr>
          <a:xfrm>
            <a:off x="10665885" y="3996782"/>
            <a:ext cx="1538514" cy="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92DD698-41EA-44B3-A338-53428D7D5050}"/>
              </a:ext>
            </a:extLst>
          </p:cNvPr>
          <p:cNvCxnSpPr>
            <a:cxnSpLocks/>
            <a:stCxn id="8" idx="6"/>
            <a:endCxn id="20" idx="2"/>
          </p:cNvCxnSpPr>
          <p:nvPr/>
        </p:nvCxnSpPr>
        <p:spPr>
          <a:xfrm flipV="1">
            <a:off x="1640681" y="3988393"/>
            <a:ext cx="3343069" cy="17292"/>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141C71E-E08E-4C35-AF33-12A46FFB4E28}"/>
              </a:ext>
            </a:extLst>
          </p:cNvPr>
          <p:cNvCxnSpPr>
            <a:cxnSpLocks/>
            <a:endCxn id="8" idx="2"/>
          </p:cNvCxnSpPr>
          <p:nvPr/>
        </p:nvCxnSpPr>
        <p:spPr>
          <a:xfrm flipV="1">
            <a:off x="-4143" y="4005685"/>
            <a:ext cx="1454324" cy="6137"/>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1" name="Arc 10">
            <a:extLst>
              <a:ext uri="{FF2B5EF4-FFF2-40B4-BE49-F238E27FC236}">
                <a16:creationId xmlns:a16="http://schemas.microsoft.com/office/drawing/2014/main" id="{AF54DAFC-72BF-4C18-B451-30110FC8EBCC}"/>
              </a:ext>
            </a:extLst>
          </p:cNvPr>
          <p:cNvSpPr>
            <a:spLocks noGrp="1" noRot="1" noMove="1" noResize="1" noEditPoints="1" noAdjustHandles="1" noChangeArrowheads="1" noChangeShapeType="1"/>
          </p:cNvSpPr>
          <p:nvPr/>
        </p:nvSpPr>
        <p:spPr>
          <a:xfrm>
            <a:off x="1085850" y="3546104"/>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 name="Oval 7">
            <a:extLst>
              <a:ext uri="{FF2B5EF4-FFF2-40B4-BE49-F238E27FC236}">
                <a16:creationId xmlns:a16="http://schemas.microsoft.com/office/drawing/2014/main" id="{BADB8234-7655-4312-99D5-ACC91B4B894B}"/>
              </a:ext>
            </a:extLst>
          </p:cNvPr>
          <p:cNvSpPr>
            <a:spLocks noGrp="1" noRot="1" noMove="1" noResize="1" noEditPoints="1" noAdjustHandles="1" noChangeArrowheads="1" noChangeShapeType="1"/>
          </p:cNvSpPr>
          <p:nvPr/>
        </p:nvSpPr>
        <p:spPr>
          <a:xfrm>
            <a:off x="1450181" y="3910435"/>
            <a:ext cx="190500" cy="190500"/>
          </a:xfrm>
          <a:prstGeom prst="ellipse">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ircle: Hollow 8">
            <a:extLst>
              <a:ext uri="{FF2B5EF4-FFF2-40B4-BE49-F238E27FC236}">
                <a16:creationId xmlns:a16="http://schemas.microsoft.com/office/drawing/2014/main" id="{868629C6-9D56-44C4-A90C-D16F2E7AA94B}"/>
              </a:ext>
            </a:extLst>
          </p:cNvPr>
          <p:cNvSpPr>
            <a:spLocks noGrp="1" noRot="1" noMove="1" noResize="1" noEditPoints="1" noAdjustHandles="1" noChangeArrowheads="1" noChangeShapeType="1"/>
          </p:cNvSpPr>
          <p:nvPr/>
        </p:nvSpPr>
        <p:spPr>
          <a:xfrm>
            <a:off x="1331118" y="3791372"/>
            <a:ext cx="428626" cy="428626"/>
          </a:xfrm>
          <a:prstGeom prst="donut">
            <a:avLst>
              <a:gd name="adj" fmla="val 5281"/>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Circle: Hollow 9">
            <a:extLst>
              <a:ext uri="{FF2B5EF4-FFF2-40B4-BE49-F238E27FC236}">
                <a16:creationId xmlns:a16="http://schemas.microsoft.com/office/drawing/2014/main" id="{1E0E5245-3E9D-45CB-A2A2-78E37536928E}"/>
              </a:ext>
            </a:extLst>
          </p:cNvPr>
          <p:cNvSpPr>
            <a:spLocks noGrp="1" noRot="1" noMove="1" noResize="1" noEditPoints="1" noAdjustHandles="1" noChangeArrowheads="1" noChangeShapeType="1"/>
          </p:cNvSpPr>
          <p:nvPr/>
        </p:nvSpPr>
        <p:spPr>
          <a:xfrm>
            <a:off x="1198246" y="3658500"/>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2" name="Straight Connector 11">
            <a:extLst>
              <a:ext uri="{FF2B5EF4-FFF2-40B4-BE49-F238E27FC236}">
                <a16:creationId xmlns:a16="http://schemas.microsoft.com/office/drawing/2014/main" id="{1B8353AA-1A28-4FAD-AF44-130B899BAAE4}"/>
              </a:ext>
            </a:extLst>
          </p:cNvPr>
          <p:cNvCxnSpPr>
            <a:cxnSpLocks noGrp="1" noRot="1" noMove="1" noResize="1" noEditPoints="1" noAdjustHandles="1" noChangeArrowheads="1" noChangeShapeType="1"/>
          </p:cNvCxnSpPr>
          <p:nvPr/>
        </p:nvCxnSpPr>
        <p:spPr>
          <a:xfrm flipV="1">
            <a:off x="1545432" y="4352871"/>
            <a:ext cx="0" cy="1033387"/>
          </a:xfrm>
          <a:prstGeom prst="line">
            <a:avLst/>
          </a:prstGeom>
          <a:ln w="19050">
            <a:solidFill>
              <a:srgbClr val="385723"/>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36B49B4F-63E8-4430-9059-553CBCA3AB43}"/>
              </a:ext>
            </a:extLst>
          </p:cNvPr>
          <p:cNvSpPr>
            <a:spLocks noGrp="1" noRot="1" noMove="1" noResize="1" noEditPoints="1" noAdjustHandles="1" noChangeArrowheads="1" noChangeShapeType="1"/>
          </p:cNvSpPr>
          <p:nvPr/>
        </p:nvSpPr>
        <p:spPr>
          <a:xfrm>
            <a:off x="1483311" y="5361125"/>
            <a:ext cx="124240" cy="124240"/>
          </a:xfrm>
          <a:prstGeom prst="ellipse">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E959B938-7387-4E6C-B81C-CA1B61488588}"/>
              </a:ext>
            </a:extLst>
          </p:cNvPr>
          <p:cNvSpPr txBox="1">
            <a:spLocks noGrp="1" noRot="1" noMove="1" noResize="1" noEditPoints="1" noAdjustHandles="1" noChangeArrowheads="1" noChangeShapeType="1"/>
          </p:cNvSpPr>
          <p:nvPr/>
        </p:nvSpPr>
        <p:spPr>
          <a:xfrm>
            <a:off x="589283" y="2975119"/>
            <a:ext cx="1924267" cy="861774"/>
          </a:xfrm>
          <a:prstGeom prst="rect">
            <a:avLst/>
          </a:prstGeom>
          <a:noFill/>
        </p:spPr>
        <p:txBody>
          <a:bodyPr wrap="square" rtlCol="0">
            <a:spAutoFit/>
          </a:bodyPr>
          <a:lstStyle/>
          <a:p>
            <a:pPr algn="ctr"/>
            <a:r>
              <a:rPr lang="en-US" sz="1600" b="1" dirty="0">
                <a:solidFill>
                  <a:srgbClr val="385723"/>
                </a:solidFill>
                <a:latin typeface="Century Gothic" panose="020B0502020202020204" pitchFamily="34" charset="0"/>
              </a:rPr>
              <a:t>Get Consultant under contract</a:t>
            </a:r>
          </a:p>
          <a:p>
            <a:pPr algn="ctr"/>
            <a:endParaRPr lang="en-US" sz="1600" b="1" dirty="0">
              <a:solidFill>
                <a:srgbClr val="385723"/>
              </a:solidFill>
              <a:latin typeface="Century Gothic" panose="020B0502020202020204" pitchFamily="34" charset="0"/>
            </a:endParaRPr>
          </a:p>
        </p:txBody>
      </p:sp>
      <p:sp>
        <p:nvSpPr>
          <p:cNvPr id="17" name="TextBox 16">
            <a:extLst>
              <a:ext uri="{FF2B5EF4-FFF2-40B4-BE49-F238E27FC236}">
                <a16:creationId xmlns:a16="http://schemas.microsoft.com/office/drawing/2014/main" id="{E623F98E-5FFF-4701-A99F-87B202C66033}"/>
              </a:ext>
            </a:extLst>
          </p:cNvPr>
          <p:cNvSpPr txBox="1">
            <a:spLocks noGrp="1" noRot="1" noMove="1" noResize="1" noEditPoints="1" noAdjustHandles="1" noChangeArrowheads="1" noChangeShapeType="1"/>
          </p:cNvSpPr>
          <p:nvPr/>
        </p:nvSpPr>
        <p:spPr>
          <a:xfrm>
            <a:off x="1624313" y="4780477"/>
            <a:ext cx="4044419" cy="1384995"/>
          </a:xfrm>
          <a:prstGeom prst="rect">
            <a:avLst/>
          </a:prstGeom>
          <a:noFill/>
        </p:spPr>
        <p:txBody>
          <a:bodyPr wrap="square" rtlCol="0">
            <a:spAutoFit/>
          </a:bodyPr>
          <a:lstStyle/>
          <a:p>
            <a:pPr marL="285750" indent="-285750">
              <a:buFont typeface="Arial" panose="020B0604020202020204" pitchFamily="34" charset="0"/>
              <a:buChar char="•"/>
            </a:pPr>
            <a:r>
              <a:rPr lang="en-US" sz="1400" b="1" dirty="0">
                <a:solidFill>
                  <a:schemeClr val="bg2">
                    <a:lumMod val="50000"/>
                  </a:schemeClr>
                </a:solidFill>
                <a:latin typeface="Century Gothic" panose="020B0502020202020204" pitchFamily="34" charset="0"/>
              </a:rPr>
              <a:t>Micheal Baker, HDR, GFT team</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Support decisions with input and experimentation.</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Develop workflows and training</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Provide workforce training and upskilling</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Change management practices</a:t>
            </a:r>
          </a:p>
        </p:txBody>
      </p:sp>
      <p:sp>
        <p:nvSpPr>
          <p:cNvPr id="18" name="Arc 17">
            <a:extLst>
              <a:ext uri="{FF2B5EF4-FFF2-40B4-BE49-F238E27FC236}">
                <a16:creationId xmlns:a16="http://schemas.microsoft.com/office/drawing/2014/main" id="{B54B9C7B-4DA7-40E1-B723-68758EB971FE}"/>
              </a:ext>
            </a:extLst>
          </p:cNvPr>
          <p:cNvSpPr>
            <a:spLocks noGrp="1" noRot="1" noMove="1" noResize="1" noEditPoints="1" noAdjustHandles="1" noChangeArrowheads="1" noChangeShapeType="1"/>
          </p:cNvSpPr>
          <p:nvPr/>
        </p:nvSpPr>
        <p:spPr>
          <a:xfrm rot="5400000">
            <a:off x="4630353" y="3537201"/>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19">
            <a:extLst>
              <a:ext uri="{FF2B5EF4-FFF2-40B4-BE49-F238E27FC236}">
                <a16:creationId xmlns:a16="http://schemas.microsoft.com/office/drawing/2014/main" id="{037A3CB3-AA60-41C6-B92B-B84EC0A87E61}"/>
              </a:ext>
            </a:extLst>
          </p:cNvPr>
          <p:cNvSpPr>
            <a:spLocks noGrp="1" noRot="1" noMove="1" noResize="1" noEditPoints="1" noAdjustHandles="1" noChangeArrowheads="1" noChangeShapeType="1"/>
          </p:cNvSpPr>
          <p:nvPr/>
        </p:nvSpPr>
        <p:spPr>
          <a:xfrm>
            <a:off x="4983750" y="3893143"/>
            <a:ext cx="190500" cy="190500"/>
          </a:xfrm>
          <a:prstGeom prst="ellipse">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ircle: Hollow 20">
            <a:extLst>
              <a:ext uri="{FF2B5EF4-FFF2-40B4-BE49-F238E27FC236}">
                <a16:creationId xmlns:a16="http://schemas.microsoft.com/office/drawing/2014/main" id="{5AB77009-91CD-4089-A339-205E1FD860BA}"/>
              </a:ext>
            </a:extLst>
          </p:cNvPr>
          <p:cNvSpPr>
            <a:spLocks noGrp="1" noRot="1" noMove="1" noResize="1" noEditPoints="1" noAdjustHandles="1" noChangeArrowheads="1" noChangeShapeType="1"/>
          </p:cNvSpPr>
          <p:nvPr/>
        </p:nvSpPr>
        <p:spPr>
          <a:xfrm>
            <a:off x="4875621" y="3782469"/>
            <a:ext cx="428626" cy="428626"/>
          </a:xfrm>
          <a:prstGeom prst="donut">
            <a:avLst>
              <a:gd name="adj" fmla="val 5281"/>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Circle: Hollow 21">
            <a:extLst>
              <a:ext uri="{FF2B5EF4-FFF2-40B4-BE49-F238E27FC236}">
                <a16:creationId xmlns:a16="http://schemas.microsoft.com/office/drawing/2014/main" id="{EB4F978A-6973-4038-9D44-C992F6903D28}"/>
              </a:ext>
            </a:extLst>
          </p:cNvPr>
          <p:cNvSpPr>
            <a:spLocks noGrp="1" noRot="1" noMove="1" noResize="1" noEditPoints="1" noAdjustHandles="1" noChangeArrowheads="1" noChangeShapeType="1"/>
          </p:cNvSpPr>
          <p:nvPr/>
        </p:nvSpPr>
        <p:spPr>
          <a:xfrm>
            <a:off x="4742749" y="3649597"/>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3" name="Straight Connector 22">
            <a:extLst>
              <a:ext uri="{FF2B5EF4-FFF2-40B4-BE49-F238E27FC236}">
                <a16:creationId xmlns:a16="http://schemas.microsoft.com/office/drawing/2014/main" id="{7982AF7D-7FF0-494C-891D-C601C69FAD64}"/>
              </a:ext>
            </a:extLst>
          </p:cNvPr>
          <p:cNvCxnSpPr>
            <a:cxnSpLocks noGrp="1" noRot="1" noMove="1" noResize="1" noEditPoints="1" noAdjustHandles="1" noChangeArrowheads="1" noChangeShapeType="1"/>
          </p:cNvCxnSpPr>
          <p:nvPr/>
        </p:nvCxnSpPr>
        <p:spPr>
          <a:xfrm flipV="1">
            <a:off x="5089935" y="2616210"/>
            <a:ext cx="0" cy="1033387"/>
          </a:xfrm>
          <a:prstGeom prst="line">
            <a:avLst/>
          </a:prstGeom>
          <a:ln w="19050">
            <a:solidFill>
              <a:srgbClr val="1A7657"/>
            </a:solidFill>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D26033AC-E99E-4309-BD9B-47A98BA0DEA7}"/>
              </a:ext>
            </a:extLst>
          </p:cNvPr>
          <p:cNvSpPr>
            <a:spLocks/>
          </p:cNvSpPr>
          <p:nvPr/>
        </p:nvSpPr>
        <p:spPr>
          <a:xfrm>
            <a:off x="5027814" y="2569854"/>
            <a:ext cx="124240" cy="124240"/>
          </a:xfrm>
          <a:prstGeom prst="ellipse">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D297ECE7-7E0E-48D0-9C27-6FB0E3DB79DD}"/>
              </a:ext>
            </a:extLst>
          </p:cNvPr>
          <p:cNvSpPr txBox="1">
            <a:spLocks/>
          </p:cNvSpPr>
          <p:nvPr/>
        </p:nvSpPr>
        <p:spPr>
          <a:xfrm>
            <a:off x="3763270" y="4344209"/>
            <a:ext cx="2715773" cy="338554"/>
          </a:xfrm>
          <a:prstGeom prst="rect">
            <a:avLst/>
          </a:prstGeom>
          <a:noFill/>
        </p:spPr>
        <p:txBody>
          <a:bodyPr wrap="square" rtlCol="0">
            <a:spAutoFit/>
          </a:bodyPr>
          <a:lstStyle/>
          <a:p>
            <a:pPr algn="ctr"/>
            <a:r>
              <a:rPr lang="en-US" sz="1600" b="1" dirty="0">
                <a:solidFill>
                  <a:srgbClr val="1A7657"/>
                </a:solidFill>
                <a:latin typeface="Century Gothic" panose="020B0502020202020204" pitchFamily="34" charset="0"/>
              </a:rPr>
              <a:t>Refine review processes</a:t>
            </a:r>
          </a:p>
        </p:txBody>
      </p:sp>
      <p:sp>
        <p:nvSpPr>
          <p:cNvPr id="26" name="TextBox 25">
            <a:extLst>
              <a:ext uri="{FF2B5EF4-FFF2-40B4-BE49-F238E27FC236}">
                <a16:creationId xmlns:a16="http://schemas.microsoft.com/office/drawing/2014/main" id="{7DEA27D8-0CF3-496D-AD7D-2076231DE52C}"/>
              </a:ext>
            </a:extLst>
          </p:cNvPr>
          <p:cNvSpPr txBox="1">
            <a:spLocks/>
          </p:cNvSpPr>
          <p:nvPr/>
        </p:nvSpPr>
        <p:spPr>
          <a:xfrm>
            <a:off x="5121156" y="2480046"/>
            <a:ext cx="2636819" cy="1169551"/>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Continue to work on identifying design review processes that need replicated/replaced within </a:t>
            </a:r>
            <a:r>
              <a:rPr lang="en-US" sz="1400" dirty="0" err="1">
                <a:solidFill>
                  <a:schemeClr val="bg2">
                    <a:lumMod val="50000"/>
                  </a:schemeClr>
                </a:solidFill>
                <a:latin typeface="Century Gothic" panose="020B0502020202020204" pitchFamily="34" charset="0"/>
              </a:rPr>
              <a:t>iModel</a:t>
            </a:r>
            <a:r>
              <a:rPr lang="en-US" sz="1400" dirty="0">
                <a:solidFill>
                  <a:schemeClr val="bg2">
                    <a:lumMod val="50000"/>
                  </a:schemeClr>
                </a:solidFill>
                <a:latin typeface="Century Gothic" panose="020B0502020202020204" pitchFamily="34" charset="0"/>
              </a:rPr>
              <a:t> review.</a:t>
            </a:r>
          </a:p>
        </p:txBody>
      </p:sp>
      <p:sp>
        <p:nvSpPr>
          <p:cNvPr id="27" name="Arc 26">
            <a:extLst>
              <a:ext uri="{FF2B5EF4-FFF2-40B4-BE49-F238E27FC236}">
                <a16:creationId xmlns:a16="http://schemas.microsoft.com/office/drawing/2014/main" id="{A2636062-43D3-463C-B6BD-741D547DE965}"/>
              </a:ext>
            </a:extLst>
          </p:cNvPr>
          <p:cNvSpPr>
            <a:spLocks/>
          </p:cNvSpPr>
          <p:nvPr/>
        </p:nvSpPr>
        <p:spPr>
          <a:xfrm>
            <a:off x="8301358" y="3537201"/>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9" name="Oval 28">
            <a:extLst>
              <a:ext uri="{FF2B5EF4-FFF2-40B4-BE49-F238E27FC236}">
                <a16:creationId xmlns:a16="http://schemas.microsoft.com/office/drawing/2014/main" id="{CDCB9A2B-6699-4804-99AE-7A924FDA4340}"/>
              </a:ext>
            </a:extLst>
          </p:cNvPr>
          <p:cNvSpPr>
            <a:spLocks/>
          </p:cNvSpPr>
          <p:nvPr/>
        </p:nvSpPr>
        <p:spPr>
          <a:xfrm>
            <a:off x="8665689" y="3901532"/>
            <a:ext cx="190500" cy="190500"/>
          </a:xfrm>
          <a:prstGeom prst="ellipse">
            <a:avLst/>
          </a:prstGeom>
          <a:solidFill>
            <a:srgbClr val="009969"/>
          </a:solidFill>
          <a:ln>
            <a:solidFill>
              <a:srgbClr val="00996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ircle: Hollow 29">
            <a:extLst>
              <a:ext uri="{FF2B5EF4-FFF2-40B4-BE49-F238E27FC236}">
                <a16:creationId xmlns:a16="http://schemas.microsoft.com/office/drawing/2014/main" id="{3A6CDF07-EF0B-4379-8FBF-3718BD896047}"/>
              </a:ext>
            </a:extLst>
          </p:cNvPr>
          <p:cNvSpPr>
            <a:spLocks/>
          </p:cNvSpPr>
          <p:nvPr/>
        </p:nvSpPr>
        <p:spPr>
          <a:xfrm>
            <a:off x="8546626" y="3782469"/>
            <a:ext cx="428626" cy="428626"/>
          </a:xfrm>
          <a:prstGeom prst="donut">
            <a:avLst>
              <a:gd name="adj" fmla="val 5281"/>
            </a:avLst>
          </a:prstGeom>
          <a:solidFill>
            <a:srgbClr val="009969"/>
          </a:solidFill>
          <a:ln>
            <a:solidFill>
              <a:srgbClr val="00996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Circle: Hollow 30">
            <a:extLst>
              <a:ext uri="{FF2B5EF4-FFF2-40B4-BE49-F238E27FC236}">
                <a16:creationId xmlns:a16="http://schemas.microsoft.com/office/drawing/2014/main" id="{FB3E2DCF-4068-4715-BD27-13370B541EAC}"/>
              </a:ext>
            </a:extLst>
          </p:cNvPr>
          <p:cNvSpPr>
            <a:spLocks/>
          </p:cNvSpPr>
          <p:nvPr/>
        </p:nvSpPr>
        <p:spPr>
          <a:xfrm>
            <a:off x="8413754" y="3649597"/>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32" name="Straight Connector 31">
            <a:extLst>
              <a:ext uri="{FF2B5EF4-FFF2-40B4-BE49-F238E27FC236}">
                <a16:creationId xmlns:a16="http://schemas.microsoft.com/office/drawing/2014/main" id="{EA49CDC4-E9AD-4789-BEA6-BFF07A73111B}"/>
              </a:ext>
            </a:extLst>
          </p:cNvPr>
          <p:cNvCxnSpPr>
            <a:cxnSpLocks/>
          </p:cNvCxnSpPr>
          <p:nvPr/>
        </p:nvCxnSpPr>
        <p:spPr>
          <a:xfrm flipV="1">
            <a:off x="8760940" y="4343968"/>
            <a:ext cx="0" cy="1033387"/>
          </a:xfrm>
          <a:prstGeom prst="line">
            <a:avLst/>
          </a:prstGeom>
          <a:ln w="19050">
            <a:solidFill>
              <a:srgbClr val="009969"/>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DD4A8794-EADF-4527-95C6-C9D6781E9C8E}"/>
              </a:ext>
            </a:extLst>
          </p:cNvPr>
          <p:cNvSpPr>
            <a:spLocks/>
          </p:cNvSpPr>
          <p:nvPr/>
        </p:nvSpPr>
        <p:spPr>
          <a:xfrm>
            <a:off x="8698819" y="5352222"/>
            <a:ext cx="124240" cy="124240"/>
          </a:xfrm>
          <a:prstGeom prst="ellipse">
            <a:avLst/>
          </a:prstGeom>
          <a:solidFill>
            <a:srgbClr val="009969"/>
          </a:solidFill>
          <a:ln>
            <a:solidFill>
              <a:srgbClr val="00996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4BE7D141-E60D-4B00-AA4B-1F588212DCAD}"/>
              </a:ext>
            </a:extLst>
          </p:cNvPr>
          <p:cNvSpPr txBox="1">
            <a:spLocks/>
          </p:cNvSpPr>
          <p:nvPr/>
        </p:nvSpPr>
        <p:spPr>
          <a:xfrm>
            <a:off x="8003246" y="2526490"/>
            <a:ext cx="1515386" cy="1077218"/>
          </a:xfrm>
          <a:prstGeom prst="rect">
            <a:avLst/>
          </a:prstGeom>
          <a:noFill/>
        </p:spPr>
        <p:txBody>
          <a:bodyPr wrap="square" rtlCol="0">
            <a:spAutoFit/>
          </a:bodyPr>
          <a:lstStyle/>
          <a:p>
            <a:pPr algn="ctr"/>
            <a:r>
              <a:rPr lang="en-US" sz="1600" b="1" dirty="0">
                <a:solidFill>
                  <a:srgbClr val="009969"/>
                </a:solidFill>
                <a:latin typeface="Century Gothic" panose="020B0502020202020204" pitchFamily="34" charset="0"/>
              </a:rPr>
              <a:t>2nd phase Scoping and Planning with Bentley</a:t>
            </a:r>
          </a:p>
        </p:txBody>
      </p:sp>
      <p:sp>
        <p:nvSpPr>
          <p:cNvPr id="35" name="TextBox 34">
            <a:extLst>
              <a:ext uri="{FF2B5EF4-FFF2-40B4-BE49-F238E27FC236}">
                <a16:creationId xmlns:a16="http://schemas.microsoft.com/office/drawing/2014/main" id="{0A5C5A36-EC92-462F-BB70-6A797D63B1DD}"/>
              </a:ext>
            </a:extLst>
          </p:cNvPr>
          <p:cNvSpPr txBox="1">
            <a:spLocks/>
          </p:cNvSpPr>
          <p:nvPr/>
        </p:nvSpPr>
        <p:spPr>
          <a:xfrm>
            <a:off x="8794068" y="4403444"/>
            <a:ext cx="3456539" cy="1169551"/>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Goal 1: (</a:t>
            </a:r>
            <a:r>
              <a:rPr lang="en-US" sz="1400" dirty="0" err="1">
                <a:solidFill>
                  <a:schemeClr val="bg2">
                    <a:lumMod val="50000"/>
                  </a:schemeClr>
                </a:solidFill>
                <a:latin typeface="Century Gothic" panose="020B0502020202020204" pitchFamily="34" charset="0"/>
              </a:rPr>
              <a:t>iModel</a:t>
            </a:r>
            <a:r>
              <a:rPr lang="en-US" sz="1400" dirty="0">
                <a:solidFill>
                  <a:schemeClr val="bg2">
                    <a:lumMod val="50000"/>
                  </a:schemeClr>
                </a:solidFill>
                <a:latin typeface="Century Gothic" panose="020B0502020202020204" pitchFamily="34" charset="0"/>
              </a:rPr>
              <a:t> design review)</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Goal 2: (</a:t>
            </a:r>
            <a:r>
              <a:rPr lang="en-US" sz="1400" dirty="0" err="1">
                <a:solidFill>
                  <a:schemeClr val="bg2">
                    <a:lumMod val="50000"/>
                  </a:schemeClr>
                </a:solidFill>
                <a:latin typeface="Century Gothic" panose="020B0502020202020204" pitchFamily="34" charset="0"/>
              </a:rPr>
              <a:t>iModel</a:t>
            </a:r>
            <a:r>
              <a:rPr lang="en-US" sz="1400" dirty="0">
                <a:solidFill>
                  <a:schemeClr val="bg2">
                    <a:lumMod val="50000"/>
                  </a:schemeClr>
                </a:solidFill>
                <a:latin typeface="Century Gothic" panose="020B0502020202020204" pitchFamily="34" charset="0"/>
              </a:rPr>
              <a:t> opensource/open access bidding)</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Goal 3: (</a:t>
            </a:r>
            <a:r>
              <a:rPr lang="en-US" sz="1400" dirty="0" err="1">
                <a:solidFill>
                  <a:schemeClr val="bg2">
                    <a:lumMod val="50000"/>
                  </a:schemeClr>
                </a:solidFill>
                <a:latin typeface="Century Gothic" panose="020B0502020202020204" pitchFamily="34" charset="0"/>
              </a:rPr>
              <a:t>iModel</a:t>
            </a:r>
            <a:r>
              <a:rPr lang="en-US" sz="1400" dirty="0">
                <a:solidFill>
                  <a:schemeClr val="bg2">
                    <a:lumMod val="50000"/>
                  </a:schemeClr>
                </a:solidFill>
                <a:latin typeface="Century Gothic" panose="020B0502020202020204" pitchFamily="34" charset="0"/>
              </a:rPr>
              <a:t> construction inspection)</a:t>
            </a:r>
          </a:p>
        </p:txBody>
      </p:sp>
      <p:cxnSp>
        <p:nvCxnSpPr>
          <p:cNvPr id="64" name="Straight Connector 63">
            <a:extLst>
              <a:ext uri="{FF2B5EF4-FFF2-40B4-BE49-F238E27FC236}">
                <a16:creationId xmlns:a16="http://schemas.microsoft.com/office/drawing/2014/main" id="{5CE23E97-80CA-4DCE-905B-0371552128FB}"/>
              </a:ext>
            </a:extLst>
          </p:cNvPr>
          <p:cNvCxnSpPr>
            <a:cxnSpLocks/>
          </p:cNvCxnSpPr>
          <p:nvPr/>
        </p:nvCxnSpPr>
        <p:spPr>
          <a:xfrm>
            <a:off x="1759744" y="6221116"/>
            <a:ext cx="3830220" cy="0"/>
          </a:xfrm>
          <a:prstGeom prst="line">
            <a:avLst/>
          </a:prstGeom>
          <a:ln w="19050">
            <a:solidFill>
              <a:srgbClr val="385723"/>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36AF9195-D1C7-4EAB-9766-CBBD5AC04E3E}"/>
              </a:ext>
            </a:extLst>
          </p:cNvPr>
          <p:cNvCxnSpPr>
            <a:cxnSpLocks/>
          </p:cNvCxnSpPr>
          <p:nvPr/>
        </p:nvCxnSpPr>
        <p:spPr>
          <a:xfrm>
            <a:off x="8926845" y="5798509"/>
            <a:ext cx="2865911" cy="0"/>
          </a:xfrm>
          <a:prstGeom prst="line">
            <a:avLst/>
          </a:prstGeom>
          <a:ln w="19050">
            <a:solidFill>
              <a:srgbClr val="009969"/>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67D5D77-7183-46A2-913A-91854EB46B5B}"/>
              </a:ext>
            </a:extLst>
          </p:cNvPr>
          <p:cNvCxnSpPr>
            <a:cxnSpLocks/>
          </p:cNvCxnSpPr>
          <p:nvPr/>
        </p:nvCxnSpPr>
        <p:spPr>
          <a:xfrm>
            <a:off x="5174250" y="2413576"/>
            <a:ext cx="2048865" cy="0"/>
          </a:xfrm>
          <a:prstGeom prst="line">
            <a:avLst/>
          </a:prstGeom>
          <a:ln w="19050">
            <a:solidFill>
              <a:srgbClr val="1A7657"/>
            </a:solidFill>
          </a:ln>
        </p:spPr>
        <p:style>
          <a:lnRef idx="1">
            <a:schemeClr val="accent1"/>
          </a:lnRef>
          <a:fillRef idx="0">
            <a:schemeClr val="accent1"/>
          </a:fillRef>
          <a:effectRef idx="0">
            <a:schemeClr val="accent1"/>
          </a:effectRef>
          <a:fontRef idx="minor">
            <a:schemeClr val="tx1"/>
          </a:fontRef>
        </p:style>
      </p:cxnSp>
      <p:grpSp>
        <p:nvGrpSpPr>
          <p:cNvPr id="83" name="Group 82">
            <a:extLst>
              <a:ext uri="{FF2B5EF4-FFF2-40B4-BE49-F238E27FC236}">
                <a16:creationId xmlns:a16="http://schemas.microsoft.com/office/drawing/2014/main" id="{82DF6F2E-F336-E108-0BCD-F20009FF8777}"/>
              </a:ext>
            </a:extLst>
          </p:cNvPr>
          <p:cNvGrpSpPr/>
          <p:nvPr/>
        </p:nvGrpSpPr>
        <p:grpSpPr>
          <a:xfrm>
            <a:off x="-12322577" y="2441408"/>
            <a:ext cx="12529298" cy="3822923"/>
            <a:chOff x="0" y="2437987"/>
            <a:chExt cx="12529298" cy="3822923"/>
          </a:xfrm>
        </p:grpSpPr>
        <p:cxnSp>
          <p:nvCxnSpPr>
            <p:cNvPr id="84" name="Straight Connector 83">
              <a:extLst>
                <a:ext uri="{FF2B5EF4-FFF2-40B4-BE49-F238E27FC236}">
                  <a16:creationId xmlns:a16="http://schemas.microsoft.com/office/drawing/2014/main" id="{3ACEBF29-646E-0F1F-434B-37633292D0D3}"/>
                </a:ext>
              </a:extLst>
            </p:cNvPr>
            <p:cNvCxnSpPr>
              <a:cxnSpLocks/>
              <a:endCxn id="99" idx="2"/>
            </p:cNvCxnSpPr>
            <p:nvPr/>
          </p:nvCxnSpPr>
          <p:spPr>
            <a:xfrm>
              <a:off x="5451472" y="3989857"/>
              <a:ext cx="2916011" cy="1112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62D5C1A6-EB4D-446F-714A-53D9C5A7B9DD}"/>
                </a:ext>
              </a:extLst>
            </p:cNvPr>
            <p:cNvCxnSpPr>
              <a:cxnSpLocks/>
              <a:stCxn id="99" idx="6"/>
            </p:cNvCxnSpPr>
            <p:nvPr/>
          </p:nvCxnSpPr>
          <p:spPr>
            <a:xfrm>
              <a:off x="8557983" y="4000977"/>
              <a:ext cx="2223188" cy="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72F001E1-0A95-9DFC-0ADC-457492EB3CCD}"/>
                </a:ext>
              </a:extLst>
            </p:cNvPr>
            <p:cNvCxnSpPr>
              <a:cxnSpLocks/>
            </p:cNvCxnSpPr>
            <p:nvPr/>
          </p:nvCxnSpPr>
          <p:spPr>
            <a:xfrm>
              <a:off x="10781171" y="4000208"/>
              <a:ext cx="1461328" cy="8193"/>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81538A0E-BE31-93DC-960B-A3CEFF5D247A}"/>
                </a:ext>
              </a:extLst>
            </p:cNvPr>
            <p:cNvCxnSpPr>
              <a:cxnSpLocks/>
              <a:stCxn id="91" idx="6"/>
            </p:cNvCxnSpPr>
            <p:nvPr/>
          </p:nvCxnSpPr>
          <p:spPr>
            <a:xfrm flipV="1">
              <a:off x="2875332" y="3989857"/>
              <a:ext cx="2599162" cy="11120"/>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11BCFD0-1B02-F697-7474-5CA4C6C4ED59}"/>
                </a:ext>
              </a:extLst>
            </p:cNvPr>
            <p:cNvCxnSpPr>
              <a:cxnSpLocks/>
              <a:endCxn id="91" idx="2"/>
            </p:cNvCxnSpPr>
            <p:nvPr/>
          </p:nvCxnSpPr>
          <p:spPr>
            <a:xfrm>
              <a:off x="1238094" y="3992588"/>
              <a:ext cx="1446738" cy="8389"/>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89" name="Arc 88">
              <a:extLst>
                <a:ext uri="{FF2B5EF4-FFF2-40B4-BE49-F238E27FC236}">
                  <a16:creationId xmlns:a16="http://schemas.microsoft.com/office/drawing/2014/main" id="{9C595D34-022A-C23B-D0DE-9AAC226A1D55}"/>
                </a:ext>
              </a:extLst>
            </p:cNvPr>
            <p:cNvSpPr/>
            <p:nvPr/>
          </p:nvSpPr>
          <p:spPr>
            <a:xfrm>
              <a:off x="2320501" y="3541396"/>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90" name="Straight Connector 89">
              <a:extLst>
                <a:ext uri="{FF2B5EF4-FFF2-40B4-BE49-F238E27FC236}">
                  <a16:creationId xmlns:a16="http://schemas.microsoft.com/office/drawing/2014/main" id="{FCF41558-0D3B-961A-1903-2B3FDDCF3034}"/>
                </a:ext>
              </a:extLst>
            </p:cNvPr>
            <p:cNvCxnSpPr>
              <a:cxnSpLocks/>
            </p:cNvCxnSpPr>
            <p:nvPr/>
          </p:nvCxnSpPr>
          <p:spPr>
            <a:xfrm flipV="1">
              <a:off x="0" y="3992588"/>
              <a:ext cx="1266825" cy="2731"/>
            </a:xfrm>
            <a:prstGeom prst="line">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91" name="Oval 90">
              <a:extLst>
                <a:ext uri="{FF2B5EF4-FFF2-40B4-BE49-F238E27FC236}">
                  <a16:creationId xmlns:a16="http://schemas.microsoft.com/office/drawing/2014/main" id="{818F595D-2C28-2D3B-88A1-BF5842CA0B77}"/>
                </a:ext>
              </a:extLst>
            </p:cNvPr>
            <p:cNvSpPr/>
            <p:nvPr/>
          </p:nvSpPr>
          <p:spPr>
            <a:xfrm>
              <a:off x="2684832" y="3905727"/>
              <a:ext cx="190500" cy="190500"/>
            </a:xfrm>
            <a:prstGeom prst="ellipse">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Circle: Hollow 91">
              <a:extLst>
                <a:ext uri="{FF2B5EF4-FFF2-40B4-BE49-F238E27FC236}">
                  <a16:creationId xmlns:a16="http://schemas.microsoft.com/office/drawing/2014/main" id="{84F02581-0754-68F8-27AC-659D4B4CF1A1}"/>
                </a:ext>
              </a:extLst>
            </p:cNvPr>
            <p:cNvSpPr/>
            <p:nvPr/>
          </p:nvSpPr>
          <p:spPr>
            <a:xfrm>
              <a:off x="2565769" y="3786664"/>
              <a:ext cx="428626" cy="428626"/>
            </a:xfrm>
            <a:prstGeom prst="donut">
              <a:avLst>
                <a:gd name="adj" fmla="val 5281"/>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3" name="Circle: Hollow 92">
              <a:extLst>
                <a:ext uri="{FF2B5EF4-FFF2-40B4-BE49-F238E27FC236}">
                  <a16:creationId xmlns:a16="http://schemas.microsoft.com/office/drawing/2014/main" id="{AF9474B2-6B76-5598-FA1A-F95125B2C0C3}"/>
                </a:ext>
              </a:extLst>
            </p:cNvPr>
            <p:cNvSpPr/>
            <p:nvPr/>
          </p:nvSpPr>
          <p:spPr>
            <a:xfrm>
              <a:off x="2432897" y="3653792"/>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94" name="Straight Connector 93">
              <a:extLst>
                <a:ext uri="{FF2B5EF4-FFF2-40B4-BE49-F238E27FC236}">
                  <a16:creationId xmlns:a16="http://schemas.microsoft.com/office/drawing/2014/main" id="{5B674C38-984F-971E-296F-A2A1E7C0CF8A}"/>
                </a:ext>
              </a:extLst>
            </p:cNvPr>
            <p:cNvCxnSpPr>
              <a:cxnSpLocks/>
            </p:cNvCxnSpPr>
            <p:nvPr/>
          </p:nvCxnSpPr>
          <p:spPr>
            <a:xfrm flipV="1">
              <a:off x="2780083" y="4348163"/>
              <a:ext cx="0" cy="1033387"/>
            </a:xfrm>
            <a:prstGeom prst="line">
              <a:avLst/>
            </a:prstGeom>
            <a:ln w="19050">
              <a:solidFill>
                <a:srgbClr val="1A7657"/>
              </a:solidFill>
            </a:ln>
          </p:spPr>
          <p:style>
            <a:lnRef idx="1">
              <a:schemeClr val="accent1"/>
            </a:lnRef>
            <a:fillRef idx="0">
              <a:schemeClr val="accent1"/>
            </a:fillRef>
            <a:effectRef idx="0">
              <a:schemeClr val="accent1"/>
            </a:effectRef>
            <a:fontRef idx="minor">
              <a:schemeClr val="tx1"/>
            </a:fontRef>
          </p:style>
        </p:cxnSp>
        <p:sp>
          <p:nvSpPr>
            <p:cNvPr id="95" name="Oval 94">
              <a:extLst>
                <a:ext uri="{FF2B5EF4-FFF2-40B4-BE49-F238E27FC236}">
                  <a16:creationId xmlns:a16="http://schemas.microsoft.com/office/drawing/2014/main" id="{B4D4A912-764A-243D-7A23-6E878326790D}"/>
                </a:ext>
              </a:extLst>
            </p:cNvPr>
            <p:cNvSpPr/>
            <p:nvPr/>
          </p:nvSpPr>
          <p:spPr>
            <a:xfrm>
              <a:off x="2717962" y="5356417"/>
              <a:ext cx="124240" cy="124240"/>
            </a:xfrm>
            <a:prstGeom prst="ellipse">
              <a:avLst/>
            </a:prstGeom>
            <a:solidFill>
              <a:srgbClr val="1A7657"/>
            </a:solidFill>
            <a:ln>
              <a:solidFill>
                <a:srgbClr val="1A76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TextBox 95">
              <a:extLst>
                <a:ext uri="{FF2B5EF4-FFF2-40B4-BE49-F238E27FC236}">
                  <a16:creationId xmlns:a16="http://schemas.microsoft.com/office/drawing/2014/main" id="{92816134-2EEB-7BDE-A02C-650C769FAC84}"/>
                </a:ext>
              </a:extLst>
            </p:cNvPr>
            <p:cNvSpPr txBox="1"/>
            <p:nvPr/>
          </p:nvSpPr>
          <p:spPr>
            <a:xfrm>
              <a:off x="1404846" y="3049195"/>
              <a:ext cx="2769819" cy="830997"/>
            </a:xfrm>
            <a:prstGeom prst="rect">
              <a:avLst/>
            </a:prstGeom>
            <a:noFill/>
          </p:spPr>
          <p:txBody>
            <a:bodyPr wrap="square" rtlCol="0">
              <a:spAutoFit/>
            </a:bodyPr>
            <a:lstStyle/>
            <a:p>
              <a:pPr algn="ctr"/>
              <a:r>
                <a:rPr lang="en-US" sz="1600" b="1" dirty="0">
                  <a:solidFill>
                    <a:srgbClr val="1A7657"/>
                  </a:solidFill>
                  <a:latin typeface="Century Gothic" panose="020B0502020202020204" pitchFamily="34" charset="0"/>
                </a:rPr>
                <a:t>Sandbox setup</a:t>
              </a:r>
            </a:p>
            <a:p>
              <a:pPr algn="ctr"/>
              <a:r>
                <a:rPr lang="en-US" sz="1600" b="1" dirty="0">
                  <a:solidFill>
                    <a:srgbClr val="1A7657"/>
                  </a:solidFill>
                  <a:latin typeface="Century Gothic" panose="020B0502020202020204" pitchFamily="34" charset="0"/>
                </a:rPr>
                <a:t> March-June 2025</a:t>
              </a:r>
            </a:p>
            <a:p>
              <a:pPr algn="ctr"/>
              <a:endParaRPr lang="en-US" sz="1600" b="1" dirty="0">
                <a:solidFill>
                  <a:srgbClr val="1A7657"/>
                </a:solidFill>
                <a:latin typeface="Century Gothic" panose="020B0502020202020204" pitchFamily="34" charset="0"/>
              </a:endParaRPr>
            </a:p>
          </p:txBody>
        </p:sp>
        <p:sp>
          <p:nvSpPr>
            <p:cNvPr id="97" name="TextBox 96">
              <a:extLst>
                <a:ext uri="{FF2B5EF4-FFF2-40B4-BE49-F238E27FC236}">
                  <a16:creationId xmlns:a16="http://schemas.microsoft.com/office/drawing/2014/main" id="{8C92918C-198E-0901-6557-161300E0BC1A}"/>
                </a:ext>
              </a:extLst>
            </p:cNvPr>
            <p:cNvSpPr txBox="1"/>
            <p:nvPr/>
          </p:nvSpPr>
          <p:spPr>
            <a:xfrm>
              <a:off x="2842202" y="4229585"/>
              <a:ext cx="4486107" cy="2031325"/>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ODOT’s PW DS to Bentley Infrastructure cloud</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Use to provide real-time feedback loop, won't disrupt projects </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12 Projects, want to capture review for all project types even non-modeled projects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Ranging from DDI to culvert replacements to resurfacings.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Struggling to set up data for staged reviews as projects were already at final stage.</a:t>
              </a:r>
            </a:p>
          </p:txBody>
        </p:sp>
        <p:sp>
          <p:nvSpPr>
            <p:cNvPr id="98" name="Arc 97">
              <a:extLst>
                <a:ext uri="{FF2B5EF4-FFF2-40B4-BE49-F238E27FC236}">
                  <a16:creationId xmlns:a16="http://schemas.microsoft.com/office/drawing/2014/main" id="{AE2BD1BC-A78E-6F29-04B7-3C1AAEC50E4D}"/>
                </a:ext>
              </a:extLst>
            </p:cNvPr>
            <p:cNvSpPr/>
            <p:nvPr/>
          </p:nvSpPr>
          <p:spPr>
            <a:xfrm rot="5400000">
              <a:off x="8003152" y="3541396"/>
              <a:ext cx="919162" cy="919162"/>
            </a:xfrm>
            <a:prstGeom prst="arc">
              <a:avLst>
                <a:gd name="adj1" fmla="val 5420354"/>
                <a:gd name="adj2" fmla="val 10853341"/>
              </a:avLst>
            </a:prstGeom>
            <a:ln w="19050">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9" name="Oval 98">
              <a:extLst>
                <a:ext uri="{FF2B5EF4-FFF2-40B4-BE49-F238E27FC236}">
                  <a16:creationId xmlns:a16="http://schemas.microsoft.com/office/drawing/2014/main" id="{D904079A-07B6-8A01-ADF5-EB4DF09ACEF2}"/>
                </a:ext>
              </a:extLst>
            </p:cNvPr>
            <p:cNvSpPr/>
            <p:nvPr/>
          </p:nvSpPr>
          <p:spPr>
            <a:xfrm>
              <a:off x="8367483" y="3905727"/>
              <a:ext cx="190500" cy="190500"/>
            </a:xfrm>
            <a:prstGeom prst="ellipse">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Circle: Hollow 100">
              <a:extLst>
                <a:ext uri="{FF2B5EF4-FFF2-40B4-BE49-F238E27FC236}">
                  <a16:creationId xmlns:a16="http://schemas.microsoft.com/office/drawing/2014/main" id="{9BA2729A-9969-2EA8-60D8-A1099EB6A828}"/>
                </a:ext>
              </a:extLst>
            </p:cNvPr>
            <p:cNvSpPr/>
            <p:nvPr/>
          </p:nvSpPr>
          <p:spPr>
            <a:xfrm>
              <a:off x="8248420" y="3786664"/>
              <a:ext cx="428626" cy="428626"/>
            </a:xfrm>
            <a:prstGeom prst="donut">
              <a:avLst>
                <a:gd name="adj" fmla="val 5281"/>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2" name="Circle: Hollow 101">
              <a:extLst>
                <a:ext uri="{FF2B5EF4-FFF2-40B4-BE49-F238E27FC236}">
                  <a16:creationId xmlns:a16="http://schemas.microsoft.com/office/drawing/2014/main" id="{35B97E8B-1EA1-CAEB-1B13-A59E42DA904C}"/>
                </a:ext>
              </a:extLst>
            </p:cNvPr>
            <p:cNvSpPr/>
            <p:nvPr/>
          </p:nvSpPr>
          <p:spPr>
            <a:xfrm>
              <a:off x="8115548" y="3653792"/>
              <a:ext cx="694370" cy="694370"/>
            </a:xfrm>
            <a:prstGeom prst="donut">
              <a:avLst>
                <a:gd name="adj" fmla="val 287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3" name="Straight Connector 102">
              <a:extLst>
                <a:ext uri="{FF2B5EF4-FFF2-40B4-BE49-F238E27FC236}">
                  <a16:creationId xmlns:a16="http://schemas.microsoft.com/office/drawing/2014/main" id="{240DF692-90ED-940A-DA59-F7B8F2791419}"/>
                </a:ext>
              </a:extLst>
            </p:cNvPr>
            <p:cNvCxnSpPr>
              <a:cxnSpLocks/>
            </p:cNvCxnSpPr>
            <p:nvPr/>
          </p:nvCxnSpPr>
          <p:spPr>
            <a:xfrm flipV="1">
              <a:off x="8462734" y="2620405"/>
              <a:ext cx="0" cy="1033387"/>
            </a:xfrm>
            <a:prstGeom prst="line">
              <a:avLst/>
            </a:prstGeom>
            <a:ln w="19050">
              <a:solidFill>
                <a:srgbClr val="385723"/>
              </a:solidFill>
            </a:ln>
          </p:spPr>
          <p:style>
            <a:lnRef idx="1">
              <a:schemeClr val="accent1"/>
            </a:lnRef>
            <a:fillRef idx="0">
              <a:schemeClr val="accent1"/>
            </a:fillRef>
            <a:effectRef idx="0">
              <a:schemeClr val="accent1"/>
            </a:effectRef>
            <a:fontRef idx="minor">
              <a:schemeClr val="tx1"/>
            </a:fontRef>
          </p:style>
        </p:cxnSp>
        <p:sp>
          <p:nvSpPr>
            <p:cNvPr id="104" name="Oval 103">
              <a:extLst>
                <a:ext uri="{FF2B5EF4-FFF2-40B4-BE49-F238E27FC236}">
                  <a16:creationId xmlns:a16="http://schemas.microsoft.com/office/drawing/2014/main" id="{362C33EE-3474-58B8-FADE-5859C07D088B}"/>
                </a:ext>
              </a:extLst>
            </p:cNvPr>
            <p:cNvSpPr/>
            <p:nvPr/>
          </p:nvSpPr>
          <p:spPr>
            <a:xfrm>
              <a:off x="8400613" y="2574049"/>
              <a:ext cx="124240" cy="124240"/>
            </a:xfrm>
            <a:prstGeom prst="ellipse">
              <a:avLst/>
            </a:prstGeom>
            <a:solidFill>
              <a:srgbClr val="385723"/>
            </a:solidFill>
            <a:ln>
              <a:solidFill>
                <a:srgbClr val="3857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TextBox 104">
              <a:extLst>
                <a:ext uri="{FF2B5EF4-FFF2-40B4-BE49-F238E27FC236}">
                  <a16:creationId xmlns:a16="http://schemas.microsoft.com/office/drawing/2014/main" id="{474A6C18-F72A-0F08-A27D-6D3EF4D3D83D}"/>
                </a:ext>
              </a:extLst>
            </p:cNvPr>
            <p:cNvSpPr txBox="1"/>
            <p:nvPr/>
          </p:nvSpPr>
          <p:spPr>
            <a:xfrm>
              <a:off x="7065187" y="4375165"/>
              <a:ext cx="2795091" cy="830997"/>
            </a:xfrm>
            <a:prstGeom prst="rect">
              <a:avLst/>
            </a:prstGeom>
            <a:noFill/>
          </p:spPr>
          <p:txBody>
            <a:bodyPr wrap="square" rtlCol="0">
              <a:spAutoFit/>
            </a:bodyPr>
            <a:lstStyle/>
            <a:p>
              <a:pPr algn="ctr"/>
              <a:r>
                <a:rPr lang="en-US" sz="1600" b="1" dirty="0">
                  <a:solidFill>
                    <a:srgbClr val="385723"/>
                  </a:solidFill>
                  <a:latin typeface="Century Gothic" panose="020B0502020202020204" pitchFamily="34" charset="0"/>
                </a:rPr>
                <a:t>Consultant Assistance Contract</a:t>
              </a:r>
            </a:p>
            <a:p>
              <a:pPr algn="ctr"/>
              <a:r>
                <a:rPr lang="en-US" sz="1600" b="1" dirty="0">
                  <a:solidFill>
                    <a:srgbClr val="385723"/>
                  </a:solidFill>
                  <a:latin typeface="Century Gothic" panose="020B0502020202020204" pitchFamily="34" charset="0"/>
                </a:rPr>
                <a:t>May 5, 2025</a:t>
              </a:r>
            </a:p>
          </p:txBody>
        </p:sp>
        <p:sp>
          <p:nvSpPr>
            <p:cNvPr id="106" name="TextBox 105">
              <a:extLst>
                <a:ext uri="{FF2B5EF4-FFF2-40B4-BE49-F238E27FC236}">
                  <a16:creationId xmlns:a16="http://schemas.microsoft.com/office/drawing/2014/main" id="{5449F8D9-15E2-1261-E27D-98B8048C8841}"/>
                </a:ext>
              </a:extLst>
            </p:cNvPr>
            <p:cNvSpPr txBox="1"/>
            <p:nvPr/>
          </p:nvSpPr>
          <p:spPr>
            <a:xfrm>
              <a:off x="8524853" y="2513803"/>
              <a:ext cx="4004445" cy="1169551"/>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LOI: 5/27/2025, Selection: 6/27/2025</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Workflow documentation</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Identify Best practices</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Develop training content</a:t>
              </a:r>
            </a:p>
            <a:p>
              <a:pPr marL="285750" indent="-285750">
                <a:buFont typeface="Arial" panose="020B0604020202020204" pitchFamily="34" charset="0"/>
                <a:buChar char="•"/>
              </a:pPr>
              <a:r>
                <a:rPr lang="en-US" sz="1400" dirty="0">
                  <a:solidFill>
                    <a:schemeClr val="bg2">
                      <a:lumMod val="50000"/>
                    </a:schemeClr>
                  </a:solidFill>
                  <a:latin typeface="Century Gothic" panose="020B0502020202020204" pitchFamily="34" charset="0"/>
                </a:rPr>
                <a:t>Stakeholder engagement assistance</a:t>
              </a:r>
            </a:p>
          </p:txBody>
        </p:sp>
        <p:cxnSp>
          <p:nvCxnSpPr>
            <p:cNvPr id="107" name="Straight Connector 106">
              <a:extLst>
                <a:ext uri="{FF2B5EF4-FFF2-40B4-BE49-F238E27FC236}">
                  <a16:creationId xmlns:a16="http://schemas.microsoft.com/office/drawing/2014/main" id="{0AB0A85B-7475-22B0-3720-F07F75F44B9D}"/>
                </a:ext>
              </a:extLst>
            </p:cNvPr>
            <p:cNvCxnSpPr>
              <a:cxnSpLocks/>
            </p:cNvCxnSpPr>
            <p:nvPr/>
          </p:nvCxnSpPr>
          <p:spPr>
            <a:xfrm>
              <a:off x="2879165" y="6222810"/>
              <a:ext cx="4186022" cy="0"/>
            </a:xfrm>
            <a:prstGeom prst="line">
              <a:avLst/>
            </a:prstGeom>
            <a:ln w="19050">
              <a:solidFill>
                <a:srgbClr val="1A7657"/>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BF0ADDC-65C8-61D6-8BEB-71974BF0A3C3}"/>
                </a:ext>
              </a:extLst>
            </p:cNvPr>
            <p:cNvCxnSpPr>
              <a:cxnSpLocks/>
            </p:cNvCxnSpPr>
            <p:nvPr/>
          </p:nvCxnSpPr>
          <p:spPr>
            <a:xfrm>
              <a:off x="8557983" y="2437987"/>
              <a:ext cx="3523423" cy="0"/>
            </a:xfrm>
            <a:prstGeom prst="line">
              <a:avLst/>
            </a:prstGeom>
            <a:ln w="19050">
              <a:solidFill>
                <a:srgbClr val="385723"/>
              </a:solidFill>
            </a:ln>
          </p:spPr>
          <p:style>
            <a:lnRef idx="1">
              <a:schemeClr val="accent1"/>
            </a:lnRef>
            <a:fillRef idx="0">
              <a:schemeClr val="accent1"/>
            </a:fillRef>
            <a:effectRef idx="0">
              <a:schemeClr val="accent1"/>
            </a:effectRef>
            <a:fontRef idx="minor">
              <a:schemeClr val="tx1"/>
            </a:fontRef>
          </p:style>
        </p:cxnSp>
      </p:grpSp>
      <p:pic>
        <p:nvPicPr>
          <p:cNvPr id="110" name="Picture 109">
            <a:extLst>
              <a:ext uri="{FF2B5EF4-FFF2-40B4-BE49-F238E27FC236}">
                <a16:creationId xmlns:a16="http://schemas.microsoft.com/office/drawing/2014/main" id="{F1EC10B1-AC52-2E93-9632-5EB3718A4FDC}"/>
              </a:ext>
            </a:extLst>
          </p:cNvPr>
          <p:cNvPicPr>
            <a:picLocks noChangeAspect="1"/>
          </p:cNvPicPr>
          <p:nvPr/>
        </p:nvPicPr>
        <p:blipFill>
          <a:blip r:embed="rId2"/>
          <a:stretch>
            <a:fillRect/>
          </a:stretch>
        </p:blipFill>
        <p:spPr>
          <a:xfrm>
            <a:off x="-12347379" y="889660"/>
            <a:ext cx="4883626" cy="2077315"/>
          </a:xfrm>
          <a:prstGeom prst="rect">
            <a:avLst/>
          </a:prstGeom>
        </p:spPr>
      </p:pic>
      <p:pic>
        <p:nvPicPr>
          <p:cNvPr id="111" name="Picture 110">
            <a:extLst>
              <a:ext uri="{FF2B5EF4-FFF2-40B4-BE49-F238E27FC236}">
                <a16:creationId xmlns:a16="http://schemas.microsoft.com/office/drawing/2014/main" id="{D421ED90-0C0C-6B33-E71E-11F30C742BEC}"/>
              </a:ext>
            </a:extLst>
          </p:cNvPr>
          <p:cNvPicPr>
            <a:picLocks noChangeAspect="1"/>
          </p:cNvPicPr>
          <p:nvPr/>
        </p:nvPicPr>
        <p:blipFill>
          <a:blip r:embed="rId3"/>
          <a:srcRect l="18326" r="11136"/>
          <a:stretch>
            <a:fillRect/>
          </a:stretch>
        </p:blipFill>
        <p:spPr>
          <a:xfrm>
            <a:off x="-12347379" y="4425597"/>
            <a:ext cx="2684832" cy="1800634"/>
          </a:xfrm>
          <a:prstGeom prst="rect">
            <a:avLst/>
          </a:prstGeom>
        </p:spPr>
      </p:pic>
      <p:pic>
        <p:nvPicPr>
          <p:cNvPr id="112" name="Picture 111">
            <a:extLst>
              <a:ext uri="{FF2B5EF4-FFF2-40B4-BE49-F238E27FC236}">
                <a16:creationId xmlns:a16="http://schemas.microsoft.com/office/drawing/2014/main" id="{2F1E2847-D4CA-F0ED-E971-3F304E7D960F}"/>
              </a:ext>
            </a:extLst>
          </p:cNvPr>
          <p:cNvPicPr>
            <a:picLocks noChangeAspect="1"/>
          </p:cNvPicPr>
          <p:nvPr/>
        </p:nvPicPr>
        <p:blipFill>
          <a:blip r:embed="rId4"/>
          <a:stretch>
            <a:fillRect/>
          </a:stretch>
        </p:blipFill>
        <p:spPr>
          <a:xfrm>
            <a:off x="-3470302" y="909085"/>
            <a:ext cx="2885234" cy="1446598"/>
          </a:xfrm>
          <a:prstGeom prst="rect">
            <a:avLst/>
          </a:prstGeom>
        </p:spPr>
      </p:pic>
      <p:pic>
        <p:nvPicPr>
          <p:cNvPr id="113" name="Picture 112">
            <a:extLst>
              <a:ext uri="{FF2B5EF4-FFF2-40B4-BE49-F238E27FC236}">
                <a16:creationId xmlns:a16="http://schemas.microsoft.com/office/drawing/2014/main" id="{091B5469-4997-C598-662D-C3724D0A9B4A}"/>
              </a:ext>
            </a:extLst>
          </p:cNvPr>
          <p:cNvPicPr>
            <a:picLocks noChangeAspect="1"/>
          </p:cNvPicPr>
          <p:nvPr/>
        </p:nvPicPr>
        <p:blipFill>
          <a:blip r:embed="rId5"/>
          <a:stretch>
            <a:fillRect/>
          </a:stretch>
        </p:blipFill>
        <p:spPr>
          <a:xfrm>
            <a:off x="-8211640" y="987042"/>
            <a:ext cx="4091281" cy="2003703"/>
          </a:xfrm>
          <a:prstGeom prst="rect">
            <a:avLst/>
          </a:prstGeom>
        </p:spPr>
      </p:pic>
      <p:sp>
        <p:nvSpPr>
          <p:cNvPr id="7" name="Title 1">
            <a:extLst>
              <a:ext uri="{FF2B5EF4-FFF2-40B4-BE49-F238E27FC236}">
                <a16:creationId xmlns:a16="http://schemas.microsoft.com/office/drawing/2014/main" id="{9883FD92-5F43-0C43-6F2F-A4BCC3EE9C2A}"/>
              </a:ext>
            </a:extLst>
          </p:cNvPr>
          <p:cNvSpPr txBox="1">
            <a:spLocks/>
          </p:cNvSpPr>
          <p:nvPr/>
        </p:nvSpPr>
        <p:spPr>
          <a:xfrm>
            <a:off x="0" y="0"/>
            <a:ext cx="12192000" cy="914400"/>
          </a:xfrm>
          <a:prstGeom prst="rect">
            <a:avLst/>
          </a:prstGeom>
          <a:solidFill>
            <a:schemeClr val="accent6"/>
          </a:solidFill>
        </p:spPr>
        <p:txBody>
          <a:bodyPr/>
          <a:lstStyle>
            <a:lvl1pPr algn="l" rtl="0" eaLnBrk="1" fontAlgn="base" hangingPunct="1">
              <a:spcBef>
                <a:spcPct val="0"/>
              </a:spcBef>
              <a:spcAft>
                <a:spcPct val="0"/>
              </a:spcAft>
              <a:defRPr sz="3600" b="1" cap="all" normalizeH="0" baseline="0">
                <a:solidFill>
                  <a:schemeClr val="bg1"/>
                </a:solidFill>
                <a:latin typeface="+mj-lt"/>
                <a:ea typeface="+mj-ea"/>
                <a:cs typeface="+mj-cs"/>
              </a:defRPr>
            </a:lvl1pPr>
            <a:lvl2pPr algn="ctr" rtl="0" eaLnBrk="1" fontAlgn="base" hangingPunct="1">
              <a:spcBef>
                <a:spcPct val="0"/>
              </a:spcBef>
              <a:spcAft>
                <a:spcPct val="0"/>
              </a:spcAft>
              <a:defRPr sz="4000" b="1">
                <a:solidFill>
                  <a:schemeClr val="bg1"/>
                </a:solidFill>
                <a:latin typeface="Georgia" pitchFamily="18" charset="0"/>
              </a:defRPr>
            </a:lvl2pPr>
            <a:lvl3pPr algn="ctr" rtl="0" eaLnBrk="1" fontAlgn="base" hangingPunct="1">
              <a:spcBef>
                <a:spcPct val="0"/>
              </a:spcBef>
              <a:spcAft>
                <a:spcPct val="0"/>
              </a:spcAft>
              <a:defRPr sz="4000" b="1">
                <a:solidFill>
                  <a:schemeClr val="bg1"/>
                </a:solidFill>
                <a:latin typeface="Georgia" pitchFamily="18" charset="0"/>
              </a:defRPr>
            </a:lvl3pPr>
            <a:lvl4pPr algn="ctr" rtl="0" eaLnBrk="1" fontAlgn="base" hangingPunct="1">
              <a:spcBef>
                <a:spcPct val="0"/>
              </a:spcBef>
              <a:spcAft>
                <a:spcPct val="0"/>
              </a:spcAft>
              <a:defRPr sz="4000" b="1">
                <a:solidFill>
                  <a:schemeClr val="bg1"/>
                </a:solidFill>
                <a:latin typeface="Georgia" pitchFamily="18" charset="0"/>
              </a:defRPr>
            </a:lvl4pPr>
            <a:lvl5pPr algn="ctr" rtl="0" eaLnBrk="1" fontAlgn="base" hangingPunct="1">
              <a:spcBef>
                <a:spcPct val="0"/>
              </a:spcBef>
              <a:spcAft>
                <a:spcPct val="0"/>
              </a:spcAft>
              <a:defRPr sz="4000" b="1">
                <a:solidFill>
                  <a:schemeClr val="bg1"/>
                </a:solidFill>
                <a:latin typeface="Georgia" pitchFamily="18" charset="0"/>
              </a:defRPr>
            </a:lvl5pPr>
            <a:lvl6pPr marL="457200" algn="ctr" rtl="0" eaLnBrk="1" fontAlgn="base" hangingPunct="1">
              <a:spcBef>
                <a:spcPct val="0"/>
              </a:spcBef>
              <a:spcAft>
                <a:spcPct val="0"/>
              </a:spcAft>
              <a:defRPr sz="4000" b="1">
                <a:solidFill>
                  <a:schemeClr val="bg1"/>
                </a:solidFill>
                <a:latin typeface="Georgia" pitchFamily="18" charset="0"/>
              </a:defRPr>
            </a:lvl6pPr>
            <a:lvl7pPr marL="914400" algn="ctr" rtl="0" eaLnBrk="1" fontAlgn="base" hangingPunct="1">
              <a:spcBef>
                <a:spcPct val="0"/>
              </a:spcBef>
              <a:spcAft>
                <a:spcPct val="0"/>
              </a:spcAft>
              <a:defRPr sz="4000" b="1">
                <a:solidFill>
                  <a:schemeClr val="bg1"/>
                </a:solidFill>
                <a:latin typeface="Georgia" pitchFamily="18" charset="0"/>
              </a:defRPr>
            </a:lvl7pPr>
            <a:lvl8pPr marL="1371600" algn="ctr" rtl="0" eaLnBrk="1" fontAlgn="base" hangingPunct="1">
              <a:spcBef>
                <a:spcPct val="0"/>
              </a:spcBef>
              <a:spcAft>
                <a:spcPct val="0"/>
              </a:spcAft>
              <a:defRPr sz="4000" b="1">
                <a:solidFill>
                  <a:schemeClr val="bg1"/>
                </a:solidFill>
                <a:latin typeface="Georgia" pitchFamily="18" charset="0"/>
              </a:defRPr>
            </a:lvl8pPr>
            <a:lvl9pPr marL="1828800" algn="ctr" rtl="0" eaLnBrk="1" fontAlgn="base" hangingPunct="1">
              <a:spcBef>
                <a:spcPct val="0"/>
              </a:spcBef>
              <a:spcAft>
                <a:spcPct val="0"/>
              </a:spcAft>
              <a:defRPr sz="4000" b="1">
                <a:solidFill>
                  <a:schemeClr val="bg1"/>
                </a:solidFill>
                <a:latin typeface="Georgia" pitchFamily="18" charset="0"/>
              </a:defRPr>
            </a:lvl9pPr>
          </a:lstStyle>
          <a:p>
            <a:r>
              <a:rPr lang="en-US" kern="0"/>
              <a:t>Timeline – current</a:t>
            </a:r>
            <a:endParaRPr lang="en-US" kern="0" dirty="0"/>
          </a:p>
        </p:txBody>
      </p:sp>
    </p:spTree>
    <p:extLst>
      <p:ext uri="{BB962C8B-B14F-4D97-AF65-F5344CB8AC3E}">
        <p14:creationId xmlns:p14="http://schemas.microsoft.com/office/powerpoint/2010/main" val="26402825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500"/>
                                        <p:tgtEl>
                                          <p:spTgt spid="19"/>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p:cTn id="11" dur="200" fill="hold"/>
                                        <p:tgtEl>
                                          <p:spTgt spid="8"/>
                                        </p:tgtEl>
                                        <p:attrNameLst>
                                          <p:attrName>ppt_w</p:attrName>
                                        </p:attrNameLst>
                                      </p:cBhvr>
                                      <p:tavLst>
                                        <p:tav tm="0">
                                          <p:val>
                                            <p:fltVal val="0"/>
                                          </p:val>
                                        </p:tav>
                                        <p:tav tm="100000">
                                          <p:val>
                                            <p:strVal val="#ppt_w"/>
                                          </p:val>
                                        </p:tav>
                                      </p:tavLst>
                                    </p:anim>
                                    <p:anim calcmode="lin" valueType="num">
                                      <p:cBhvr>
                                        <p:cTn id="12" dur="200" fill="hold"/>
                                        <p:tgtEl>
                                          <p:spTgt spid="8"/>
                                        </p:tgtEl>
                                        <p:attrNameLst>
                                          <p:attrName>ppt_h</p:attrName>
                                        </p:attrNameLst>
                                      </p:cBhvr>
                                      <p:tavLst>
                                        <p:tav tm="0">
                                          <p:val>
                                            <p:fltVal val="0"/>
                                          </p:val>
                                        </p:tav>
                                        <p:tav tm="100000">
                                          <p:val>
                                            <p:strVal val="#ppt_h"/>
                                          </p:val>
                                        </p:tav>
                                      </p:tavLst>
                                    </p:anim>
                                    <p:animEffect transition="in" filter="fade">
                                      <p:cBhvr>
                                        <p:cTn id="13" dur="200"/>
                                        <p:tgtEl>
                                          <p:spTgt spid="8"/>
                                        </p:tgtEl>
                                      </p:cBhvr>
                                    </p:animEffect>
                                  </p:childTnLst>
                                </p:cTn>
                              </p:par>
                            </p:childTnLst>
                          </p:cTn>
                        </p:par>
                        <p:par>
                          <p:cTn id="14" fill="hold">
                            <p:stCondLst>
                              <p:cond delay="700"/>
                            </p:stCondLst>
                            <p:childTnLst>
                              <p:par>
                                <p:cTn id="15" presetID="53" presetClass="entr" presetSubtype="16"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200" fill="hold"/>
                                        <p:tgtEl>
                                          <p:spTgt spid="9"/>
                                        </p:tgtEl>
                                        <p:attrNameLst>
                                          <p:attrName>ppt_w</p:attrName>
                                        </p:attrNameLst>
                                      </p:cBhvr>
                                      <p:tavLst>
                                        <p:tav tm="0">
                                          <p:val>
                                            <p:fltVal val="0"/>
                                          </p:val>
                                        </p:tav>
                                        <p:tav tm="100000">
                                          <p:val>
                                            <p:strVal val="#ppt_w"/>
                                          </p:val>
                                        </p:tav>
                                      </p:tavLst>
                                    </p:anim>
                                    <p:anim calcmode="lin" valueType="num">
                                      <p:cBhvr>
                                        <p:cTn id="18" dur="200" fill="hold"/>
                                        <p:tgtEl>
                                          <p:spTgt spid="9"/>
                                        </p:tgtEl>
                                        <p:attrNameLst>
                                          <p:attrName>ppt_h</p:attrName>
                                        </p:attrNameLst>
                                      </p:cBhvr>
                                      <p:tavLst>
                                        <p:tav tm="0">
                                          <p:val>
                                            <p:fltVal val="0"/>
                                          </p:val>
                                        </p:tav>
                                        <p:tav tm="100000">
                                          <p:val>
                                            <p:strVal val="#ppt_h"/>
                                          </p:val>
                                        </p:tav>
                                      </p:tavLst>
                                    </p:anim>
                                    <p:animEffect transition="in" filter="fade">
                                      <p:cBhvr>
                                        <p:cTn id="19" dur="200"/>
                                        <p:tgtEl>
                                          <p:spTgt spid="9"/>
                                        </p:tgtEl>
                                      </p:cBhvr>
                                    </p:animEffect>
                                  </p:childTnLst>
                                </p:cTn>
                              </p:par>
                            </p:childTnLst>
                          </p:cTn>
                        </p:par>
                        <p:par>
                          <p:cTn id="20" fill="hold">
                            <p:stCondLst>
                              <p:cond delay="900"/>
                            </p:stCondLst>
                            <p:childTnLst>
                              <p:par>
                                <p:cTn id="21" presetID="53" presetClass="entr" presetSubtype="16"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p:cTn id="23" dur="200" fill="hold"/>
                                        <p:tgtEl>
                                          <p:spTgt spid="10"/>
                                        </p:tgtEl>
                                        <p:attrNameLst>
                                          <p:attrName>ppt_w</p:attrName>
                                        </p:attrNameLst>
                                      </p:cBhvr>
                                      <p:tavLst>
                                        <p:tav tm="0">
                                          <p:val>
                                            <p:fltVal val="0"/>
                                          </p:val>
                                        </p:tav>
                                        <p:tav tm="100000">
                                          <p:val>
                                            <p:strVal val="#ppt_w"/>
                                          </p:val>
                                        </p:tav>
                                      </p:tavLst>
                                    </p:anim>
                                    <p:anim calcmode="lin" valueType="num">
                                      <p:cBhvr>
                                        <p:cTn id="24" dur="200" fill="hold"/>
                                        <p:tgtEl>
                                          <p:spTgt spid="10"/>
                                        </p:tgtEl>
                                        <p:attrNameLst>
                                          <p:attrName>ppt_h</p:attrName>
                                        </p:attrNameLst>
                                      </p:cBhvr>
                                      <p:tavLst>
                                        <p:tav tm="0">
                                          <p:val>
                                            <p:fltVal val="0"/>
                                          </p:val>
                                        </p:tav>
                                        <p:tav tm="100000">
                                          <p:val>
                                            <p:strVal val="#ppt_h"/>
                                          </p:val>
                                        </p:tav>
                                      </p:tavLst>
                                    </p:anim>
                                    <p:animEffect transition="in" filter="fade">
                                      <p:cBhvr>
                                        <p:cTn id="25" dur="200"/>
                                        <p:tgtEl>
                                          <p:spTgt spid="10"/>
                                        </p:tgtEl>
                                      </p:cBhvr>
                                    </p:animEffect>
                                  </p:childTnLst>
                                </p:cTn>
                              </p:par>
                            </p:childTnLst>
                          </p:cTn>
                        </p:par>
                        <p:par>
                          <p:cTn id="26" fill="hold">
                            <p:stCondLst>
                              <p:cond delay="1100"/>
                            </p:stCondLst>
                            <p:childTnLst>
                              <p:par>
                                <p:cTn id="27" presetID="22" presetClass="entr" presetSubtype="1" fill="hold" nodeType="after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wipe(up)">
                                      <p:cBhvr>
                                        <p:cTn id="29" dur="500"/>
                                        <p:tgtEl>
                                          <p:spTgt spid="12"/>
                                        </p:tgtEl>
                                      </p:cBhvr>
                                    </p:animEffect>
                                  </p:childTnLst>
                                </p:cTn>
                              </p:par>
                            </p:childTnLst>
                          </p:cTn>
                        </p:par>
                        <p:par>
                          <p:cTn id="30" fill="hold">
                            <p:stCondLst>
                              <p:cond delay="1600"/>
                            </p:stCondLst>
                            <p:childTnLst>
                              <p:par>
                                <p:cTn id="31" presetID="53" presetClass="entr" presetSubtype="16" fill="hold" grpId="0" nodeType="afterEffect">
                                  <p:stCondLst>
                                    <p:cond delay="0"/>
                                  </p:stCondLst>
                                  <p:childTnLst>
                                    <p:set>
                                      <p:cBhvr>
                                        <p:cTn id="32" dur="1" fill="hold">
                                          <p:stCondLst>
                                            <p:cond delay="0"/>
                                          </p:stCondLst>
                                        </p:cTn>
                                        <p:tgtEl>
                                          <p:spTgt spid="14"/>
                                        </p:tgtEl>
                                        <p:attrNameLst>
                                          <p:attrName>style.visibility</p:attrName>
                                        </p:attrNameLst>
                                      </p:cBhvr>
                                      <p:to>
                                        <p:strVal val="visible"/>
                                      </p:to>
                                    </p:set>
                                    <p:anim calcmode="lin" valueType="num">
                                      <p:cBhvr>
                                        <p:cTn id="33" dur="500" fill="hold"/>
                                        <p:tgtEl>
                                          <p:spTgt spid="14"/>
                                        </p:tgtEl>
                                        <p:attrNameLst>
                                          <p:attrName>ppt_w</p:attrName>
                                        </p:attrNameLst>
                                      </p:cBhvr>
                                      <p:tavLst>
                                        <p:tav tm="0">
                                          <p:val>
                                            <p:fltVal val="0"/>
                                          </p:val>
                                        </p:tav>
                                        <p:tav tm="100000">
                                          <p:val>
                                            <p:strVal val="#ppt_w"/>
                                          </p:val>
                                        </p:tav>
                                      </p:tavLst>
                                    </p:anim>
                                    <p:anim calcmode="lin" valueType="num">
                                      <p:cBhvr>
                                        <p:cTn id="34" dur="500" fill="hold"/>
                                        <p:tgtEl>
                                          <p:spTgt spid="14"/>
                                        </p:tgtEl>
                                        <p:attrNameLst>
                                          <p:attrName>ppt_h</p:attrName>
                                        </p:attrNameLst>
                                      </p:cBhvr>
                                      <p:tavLst>
                                        <p:tav tm="0">
                                          <p:val>
                                            <p:fltVal val="0"/>
                                          </p:val>
                                        </p:tav>
                                        <p:tav tm="100000">
                                          <p:val>
                                            <p:strVal val="#ppt_h"/>
                                          </p:val>
                                        </p:tav>
                                      </p:tavLst>
                                    </p:anim>
                                    <p:animEffect transition="in" filter="fade">
                                      <p:cBhvr>
                                        <p:cTn id="35" dur="500"/>
                                        <p:tgtEl>
                                          <p:spTgt spid="14"/>
                                        </p:tgtEl>
                                      </p:cBhvr>
                                    </p:animEffect>
                                  </p:childTnLst>
                                </p:cTn>
                              </p:par>
                            </p:childTnLst>
                          </p:cTn>
                        </p:par>
                        <p:par>
                          <p:cTn id="36" fill="hold">
                            <p:stCondLst>
                              <p:cond delay="2100"/>
                            </p:stCondLst>
                            <p:childTnLst>
                              <p:par>
                                <p:cTn id="37" presetID="53" presetClass="entr" presetSubtype="16" fill="hold" grpId="0" nodeType="afterEffect">
                                  <p:stCondLst>
                                    <p:cond delay="0"/>
                                  </p:stCondLst>
                                  <p:childTnLst>
                                    <p:set>
                                      <p:cBhvr>
                                        <p:cTn id="38" dur="1" fill="hold">
                                          <p:stCondLst>
                                            <p:cond delay="0"/>
                                          </p:stCondLst>
                                        </p:cTn>
                                        <p:tgtEl>
                                          <p:spTgt spid="11"/>
                                        </p:tgtEl>
                                        <p:attrNameLst>
                                          <p:attrName>style.visibility</p:attrName>
                                        </p:attrNameLst>
                                      </p:cBhvr>
                                      <p:to>
                                        <p:strVal val="visible"/>
                                      </p:to>
                                    </p:set>
                                    <p:anim calcmode="lin" valueType="num">
                                      <p:cBhvr>
                                        <p:cTn id="39" dur="500" fill="hold"/>
                                        <p:tgtEl>
                                          <p:spTgt spid="11"/>
                                        </p:tgtEl>
                                        <p:attrNameLst>
                                          <p:attrName>ppt_w</p:attrName>
                                        </p:attrNameLst>
                                      </p:cBhvr>
                                      <p:tavLst>
                                        <p:tav tm="0">
                                          <p:val>
                                            <p:fltVal val="0"/>
                                          </p:val>
                                        </p:tav>
                                        <p:tav tm="100000">
                                          <p:val>
                                            <p:strVal val="#ppt_w"/>
                                          </p:val>
                                        </p:tav>
                                      </p:tavLst>
                                    </p:anim>
                                    <p:anim calcmode="lin" valueType="num">
                                      <p:cBhvr>
                                        <p:cTn id="40" dur="500" fill="hold"/>
                                        <p:tgtEl>
                                          <p:spTgt spid="11"/>
                                        </p:tgtEl>
                                        <p:attrNameLst>
                                          <p:attrName>ppt_h</p:attrName>
                                        </p:attrNameLst>
                                      </p:cBhvr>
                                      <p:tavLst>
                                        <p:tav tm="0">
                                          <p:val>
                                            <p:fltVal val="0"/>
                                          </p:val>
                                        </p:tav>
                                        <p:tav tm="100000">
                                          <p:val>
                                            <p:strVal val="#ppt_h"/>
                                          </p:val>
                                        </p:tav>
                                      </p:tavLst>
                                    </p:anim>
                                    <p:animEffect transition="in" filter="fade">
                                      <p:cBhvr>
                                        <p:cTn id="41" dur="500"/>
                                        <p:tgtEl>
                                          <p:spTgt spid="11"/>
                                        </p:tgtEl>
                                      </p:cBhvr>
                                    </p:animEffect>
                                  </p:childTnLst>
                                </p:cTn>
                              </p:par>
                              <p:par>
                                <p:cTn id="42" presetID="47"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500"/>
                                        <p:tgtEl>
                                          <p:spTgt spid="16"/>
                                        </p:tgtEl>
                                      </p:cBhvr>
                                    </p:animEffect>
                                    <p:anim calcmode="lin" valueType="num">
                                      <p:cBhvr>
                                        <p:cTn id="45" dur="500" fill="hold"/>
                                        <p:tgtEl>
                                          <p:spTgt spid="16"/>
                                        </p:tgtEl>
                                        <p:attrNameLst>
                                          <p:attrName>ppt_x</p:attrName>
                                        </p:attrNameLst>
                                      </p:cBhvr>
                                      <p:tavLst>
                                        <p:tav tm="0">
                                          <p:val>
                                            <p:strVal val="#ppt_x"/>
                                          </p:val>
                                        </p:tav>
                                        <p:tav tm="100000">
                                          <p:val>
                                            <p:strVal val="#ppt_x"/>
                                          </p:val>
                                        </p:tav>
                                      </p:tavLst>
                                    </p:anim>
                                    <p:anim calcmode="lin" valueType="num">
                                      <p:cBhvr>
                                        <p:cTn id="46" dur="500" fill="hold"/>
                                        <p:tgtEl>
                                          <p:spTgt spid="16"/>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anim calcmode="lin" valueType="num">
                                      <p:cBhvr>
                                        <p:cTn id="50" dur="500" fill="hold"/>
                                        <p:tgtEl>
                                          <p:spTgt spid="17"/>
                                        </p:tgtEl>
                                        <p:attrNameLst>
                                          <p:attrName>ppt_x</p:attrName>
                                        </p:attrNameLst>
                                      </p:cBhvr>
                                      <p:tavLst>
                                        <p:tav tm="0">
                                          <p:val>
                                            <p:strVal val="#ppt_x"/>
                                          </p:val>
                                        </p:tav>
                                        <p:tav tm="100000">
                                          <p:val>
                                            <p:strVal val="#ppt_x"/>
                                          </p:val>
                                        </p:tav>
                                      </p:tavLst>
                                    </p:anim>
                                    <p:anim calcmode="lin" valueType="num">
                                      <p:cBhvr>
                                        <p:cTn id="51" dur="500" fill="hold"/>
                                        <p:tgtEl>
                                          <p:spTgt spid="17"/>
                                        </p:tgtEl>
                                        <p:attrNameLst>
                                          <p:attrName>ppt_y</p:attrName>
                                        </p:attrNameLst>
                                      </p:cBhvr>
                                      <p:tavLst>
                                        <p:tav tm="0">
                                          <p:val>
                                            <p:strVal val="#ppt_y+.1"/>
                                          </p:val>
                                        </p:tav>
                                        <p:tav tm="100000">
                                          <p:val>
                                            <p:strVal val="#ppt_y"/>
                                          </p:val>
                                        </p:tav>
                                      </p:tavLst>
                                    </p:anim>
                                  </p:childTnLst>
                                </p:cTn>
                              </p:par>
                            </p:childTnLst>
                          </p:cTn>
                        </p:par>
                        <p:par>
                          <p:cTn id="52" fill="hold">
                            <p:stCondLst>
                              <p:cond delay="2600"/>
                            </p:stCondLst>
                            <p:childTnLst>
                              <p:par>
                                <p:cTn id="53" presetID="22" presetClass="entr" presetSubtype="8" fill="hold" nodeType="afterEffect">
                                  <p:stCondLst>
                                    <p:cond delay="0"/>
                                  </p:stCondLst>
                                  <p:childTnLst>
                                    <p:set>
                                      <p:cBhvr>
                                        <p:cTn id="54" dur="1" fill="hold">
                                          <p:stCondLst>
                                            <p:cond delay="0"/>
                                          </p:stCondLst>
                                        </p:cTn>
                                        <p:tgtEl>
                                          <p:spTgt spid="64"/>
                                        </p:tgtEl>
                                        <p:attrNameLst>
                                          <p:attrName>style.visibility</p:attrName>
                                        </p:attrNameLst>
                                      </p:cBhvr>
                                      <p:to>
                                        <p:strVal val="visible"/>
                                      </p:to>
                                    </p:set>
                                    <p:animEffect transition="in" filter="wipe(left)">
                                      <p:cBhvr>
                                        <p:cTn id="55" dur="500"/>
                                        <p:tgtEl>
                                          <p:spTgt spid="64"/>
                                        </p:tgtEl>
                                      </p:cBhvr>
                                    </p:animEffect>
                                  </p:childTnLst>
                                </p:cTn>
                              </p:par>
                            </p:childTnLst>
                          </p:cTn>
                        </p:par>
                        <p:par>
                          <p:cTn id="56" fill="hold">
                            <p:stCondLst>
                              <p:cond delay="3100"/>
                            </p:stCondLst>
                            <p:childTnLst>
                              <p:par>
                                <p:cTn id="57" presetID="22" presetClass="entr" presetSubtype="8" fill="hold" nodeType="afterEffect">
                                  <p:stCondLst>
                                    <p:cond delay="0"/>
                                  </p:stCondLst>
                                  <p:childTnLst>
                                    <p:set>
                                      <p:cBhvr>
                                        <p:cTn id="58" dur="1" fill="hold">
                                          <p:stCondLst>
                                            <p:cond delay="0"/>
                                          </p:stCondLst>
                                        </p:cTn>
                                        <p:tgtEl>
                                          <p:spTgt spid="28"/>
                                        </p:tgtEl>
                                        <p:attrNameLst>
                                          <p:attrName>style.visibility</p:attrName>
                                        </p:attrNameLst>
                                      </p:cBhvr>
                                      <p:to>
                                        <p:strVal val="visible"/>
                                      </p:to>
                                    </p:set>
                                    <p:animEffect transition="in" filter="wipe(left)">
                                      <p:cBhvr>
                                        <p:cTn id="59" dur="500"/>
                                        <p:tgtEl>
                                          <p:spTgt spid="28"/>
                                        </p:tgtEl>
                                      </p:cBhvr>
                                    </p:animEffect>
                                  </p:childTnLst>
                                </p:cTn>
                              </p:par>
                            </p:childTnLst>
                          </p:cTn>
                        </p:par>
                        <p:par>
                          <p:cTn id="60" fill="hold">
                            <p:stCondLst>
                              <p:cond delay="3600"/>
                            </p:stCondLst>
                            <p:childTnLst>
                              <p:par>
                                <p:cTn id="61" presetID="53" presetClass="entr" presetSubtype="16" fill="hold" grpId="0" nodeType="afterEffect">
                                  <p:stCondLst>
                                    <p:cond delay="0"/>
                                  </p:stCondLst>
                                  <p:childTnLst>
                                    <p:set>
                                      <p:cBhvr>
                                        <p:cTn id="62" dur="1" fill="hold">
                                          <p:stCondLst>
                                            <p:cond delay="0"/>
                                          </p:stCondLst>
                                        </p:cTn>
                                        <p:tgtEl>
                                          <p:spTgt spid="20"/>
                                        </p:tgtEl>
                                        <p:attrNameLst>
                                          <p:attrName>style.visibility</p:attrName>
                                        </p:attrNameLst>
                                      </p:cBhvr>
                                      <p:to>
                                        <p:strVal val="visible"/>
                                      </p:to>
                                    </p:set>
                                    <p:anim calcmode="lin" valueType="num">
                                      <p:cBhvr>
                                        <p:cTn id="63" dur="200" fill="hold"/>
                                        <p:tgtEl>
                                          <p:spTgt spid="20"/>
                                        </p:tgtEl>
                                        <p:attrNameLst>
                                          <p:attrName>ppt_w</p:attrName>
                                        </p:attrNameLst>
                                      </p:cBhvr>
                                      <p:tavLst>
                                        <p:tav tm="0">
                                          <p:val>
                                            <p:fltVal val="0"/>
                                          </p:val>
                                        </p:tav>
                                        <p:tav tm="100000">
                                          <p:val>
                                            <p:strVal val="#ppt_w"/>
                                          </p:val>
                                        </p:tav>
                                      </p:tavLst>
                                    </p:anim>
                                    <p:anim calcmode="lin" valueType="num">
                                      <p:cBhvr>
                                        <p:cTn id="64" dur="200" fill="hold"/>
                                        <p:tgtEl>
                                          <p:spTgt spid="20"/>
                                        </p:tgtEl>
                                        <p:attrNameLst>
                                          <p:attrName>ppt_h</p:attrName>
                                        </p:attrNameLst>
                                      </p:cBhvr>
                                      <p:tavLst>
                                        <p:tav tm="0">
                                          <p:val>
                                            <p:fltVal val="0"/>
                                          </p:val>
                                        </p:tav>
                                        <p:tav tm="100000">
                                          <p:val>
                                            <p:strVal val="#ppt_h"/>
                                          </p:val>
                                        </p:tav>
                                      </p:tavLst>
                                    </p:anim>
                                    <p:animEffect transition="in" filter="fade">
                                      <p:cBhvr>
                                        <p:cTn id="65" dur="200"/>
                                        <p:tgtEl>
                                          <p:spTgt spid="20"/>
                                        </p:tgtEl>
                                      </p:cBhvr>
                                    </p:animEffect>
                                  </p:childTnLst>
                                </p:cTn>
                              </p:par>
                            </p:childTnLst>
                          </p:cTn>
                        </p:par>
                        <p:par>
                          <p:cTn id="66" fill="hold">
                            <p:stCondLst>
                              <p:cond delay="3800"/>
                            </p:stCondLst>
                            <p:childTnLst>
                              <p:par>
                                <p:cTn id="67" presetID="53" presetClass="entr" presetSubtype="16" fill="hold" grpId="0" nodeType="afterEffect">
                                  <p:stCondLst>
                                    <p:cond delay="0"/>
                                  </p:stCondLst>
                                  <p:childTnLst>
                                    <p:set>
                                      <p:cBhvr>
                                        <p:cTn id="68" dur="1" fill="hold">
                                          <p:stCondLst>
                                            <p:cond delay="0"/>
                                          </p:stCondLst>
                                        </p:cTn>
                                        <p:tgtEl>
                                          <p:spTgt spid="21"/>
                                        </p:tgtEl>
                                        <p:attrNameLst>
                                          <p:attrName>style.visibility</p:attrName>
                                        </p:attrNameLst>
                                      </p:cBhvr>
                                      <p:to>
                                        <p:strVal val="visible"/>
                                      </p:to>
                                    </p:set>
                                    <p:anim calcmode="lin" valueType="num">
                                      <p:cBhvr>
                                        <p:cTn id="69" dur="200" fill="hold"/>
                                        <p:tgtEl>
                                          <p:spTgt spid="21"/>
                                        </p:tgtEl>
                                        <p:attrNameLst>
                                          <p:attrName>ppt_w</p:attrName>
                                        </p:attrNameLst>
                                      </p:cBhvr>
                                      <p:tavLst>
                                        <p:tav tm="0">
                                          <p:val>
                                            <p:fltVal val="0"/>
                                          </p:val>
                                        </p:tav>
                                        <p:tav tm="100000">
                                          <p:val>
                                            <p:strVal val="#ppt_w"/>
                                          </p:val>
                                        </p:tav>
                                      </p:tavLst>
                                    </p:anim>
                                    <p:anim calcmode="lin" valueType="num">
                                      <p:cBhvr>
                                        <p:cTn id="70" dur="200" fill="hold"/>
                                        <p:tgtEl>
                                          <p:spTgt spid="21"/>
                                        </p:tgtEl>
                                        <p:attrNameLst>
                                          <p:attrName>ppt_h</p:attrName>
                                        </p:attrNameLst>
                                      </p:cBhvr>
                                      <p:tavLst>
                                        <p:tav tm="0">
                                          <p:val>
                                            <p:fltVal val="0"/>
                                          </p:val>
                                        </p:tav>
                                        <p:tav tm="100000">
                                          <p:val>
                                            <p:strVal val="#ppt_h"/>
                                          </p:val>
                                        </p:tav>
                                      </p:tavLst>
                                    </p:anim>
                                    <p:animEffect transition="in" filter="fade">
                                      <p:cBhvr>
                                        <p:cTn id="71" dur="200"/>
                                        <p:tgtEl>
                                          <p:spTgt spid="21"/>
                                        </p:tgtEl>
                                      </p:cBhvr>
                                    </p:animEffect>
                                  </p:childTnLst>
                                </p:cTn>
                              </p:par>
                            </p:childTnLst>
                          </p:cTn>
                        </p:par>
                        <p:par>
                          <p:cTn id="72" fill="hold">
                            <p:stCondLst>
                              <p:cond delay="4000"/>
                            </p:stCondLst>
                            <p:childTnLst>
                              <p:par>
                                <p:cTn id="73" presetID="53" presetClass="entr" presetSubtype="16" fill="hold" grpId="0" nodeType="afterEffect">
                                  <p:stCondLst>
                                    <p:cond delay="0"/>
                                  </p:stCondLst>
                                  <p:childTnLst>
                                    <p:set>
                                      <p:cBhvr>
                                        <p:cTn id="74" dur="1" fill="hold">
                                          <p:stCondLst>
                                            <p:cond delay="0"/>
                                          </p:stCondLst>
                                        </p:cTn>
                                        <p:tgtEl>
                                          <p:spTgt spid="22"/>
                                        </p:tgtEl>
                                        <p:attrNameLst>
                                          <p:attrName>style.visibility</p:attrName>
                                        </p:attrNameLst>
                                      </p:cBhvr>
                                      <p:to>
                                        <p:strVal val="visible"/>
                                      </p:to>
                                    </p:set>
                                    <p:anim calcmode="lin" valueType="num">
                                      <p:cBhvr>
                                        <p:cTn id="75" dur="200" fill="hold"/>
                                        <p:tgtEl>
                                          <p:spTgt spid="22"/>
                                        </p:tgtEl>
                                        <p:attrNameLst>
                                          <p:attrName>ppt_w</p:attrName>
                                        </p:attrNameLst>
                                      </p:cBhvr>
                                      <p:tavLst>
                                        <p:tav tm="0">
                                          <p:val>
                                            <p:fltVal val="0"/>
                                          </p:val>
                                        </p:tav>
                                        <p:tav tm="100000">
                                          <p:val>
                                            <p:strVal val="#ppt_w"/>
                                          </p:val>
                                        </p:tav>
                                      </p:tavLst>
                                    </p:anim>
                                    <p:anim calcmode="lin" valueType="num">
                                      <p:cBhvr>
                                        <p:cTn id="76" dur="200" fill="hold"/>
                                        <p:tgtEl>
                                          <p:spTgt spid="22"/>
                                        </p:tgtEl>
                                        <p:attrNameLst>
                                          <p:attrName>ppt_h</p:attrName>
                                        </p:attrNameLst>
                                      </p:cBhvr>
                                      <p:tavLst>
                                        <p:tav tm="0">
                                          <p:val>
                                            <p:fltVal val="0"/>
                                          </p:val>
                                        </p:tav>
                                        <p:tav tm="100000">
                                          <p:val>
                                            <p:strVal val="#ppt_h"/>
                                          </p:val>
                                        </p:tav>
                                      </p:tavLst>
                                    </p:anim>
                                    <p:animEffect transition="in" filter="fade">
                                      <p:cBhvr>
                                        <p:cTn id="77" dur="200"/>
                                        <p:tgtEl>
                                          <p:spTgt spid="22"/>
                                        </p:tgtEl>
                                      </p:cBhvr>
                                    </p:animEffect>
                                  </p:childTnLst>
                                </p:cTn>
                              </p:par>
                            </p:childTnLst>
                          </p:cTn>
                        </p:par>
                        <p:par>
                          <p:cTn id="78" fill="hold">
                            <p:stCondLst>
                              <p:cond delay="4200"/>
                            </p:stCondLst>
                            <p:childTnLst>
                              <p:par>
                                <p:cTn id="79" presetID="22" presetClass="entr" presetSubtype="4" fill="hold" nodeType="afterEffect">
                                  <p:stCondLst>
                                    <p:cond delay="0"/>
                                  </p:stCondLst>
                                  <p:childTnLst>
                                    <p:set>
                                      <p:cBhvr>
                                        <p:cTn id="80" dur="1" fill="hold">
                                          <p:stCondLst>
                                            <p:cond delay="0"/>
                                          </p:stCondLst>
                                        </p:cTn>
                                        <p:tgtEl>
                                          <p:spTgt spid="23"/>
                                        </p:tgtEl>
                                        <p:attrNameLst>
                                          <p:attrName>style.visibility</p:attrName>
                                        </p:attrNameLst>
                                      </p:cBhvr>
                                      <p:to>
                                        <p:strVal val="visible"/>
                                      </p:to>
                                    </p:set>
                                    <p:animEffect transition="in" filter="wipe(down)">
                                      <p:cBhvr>
                                        <p:cTn id="81" dur="500"/>
                                        <p:tgtEl>
                                          <p:spTgt spid="23"/>
                                        </p:tgtEl>
                                      </p:cBhvr>
                                    </p:animEffect>
                                  </p:childTnLst>
                                </p:cTn>
                              </p:par>
                            </p:childTnLst>
                          </p:cTn>
                        </p:par>
                        <p:par>
                          <p:cTn id="82" fill="hold">
                            <p:stCondLst>
                              <p:cond delay="4700"/>
                            </p:stCondLst>
                            <p:childTnLst>
                              <p:par>
                                <p:cTn id="83" presetID="53" presetClass="entr" presetSubtype="16" fill="hold" grpId="0" nodeType="afterEffect">
                                  <p:stCondLst>
                                    <p:cond delay="0"/>
                                  </p:stCondLst>
                                  <p:childTnLst>
                                    <p:set>
                                      <p:cBhvr>
                                        <p:cTn id="84" dur="1" fill="hold">
                                          <p:stCondLst>
                                            <p:cond delay="0"/>
                                          </p:stCondLst>
                                        </p:cTn>
                                        <p:tgtEl>
                                          <p:spTgt spid="24"/>
                                        </p:tgtEl>
                                        <p:attrNameLst>
                                          <p:attrName>style.visibility</p:attrName>
                                        </p:attrNameLst>
                                      </p:cBhvr>
                                      <p:to>
                                        <p:strVal val="visible"/>
                                      </p:to>
                                    </p:set>
                                    <p:anim calcmode="lin" valueType="num">
                                      <p:cBhvr>
                                        <p:cTn id="85" dur="500" fill="hold"/>
                                        <p:tgtEl>
                                          <p:spTgt spid="24"/>
                                        </p:tgtEl>
                                        <p:attrNameLst>
                                          <p:attrName>ppt_w</p:attrName>
                                        </p:attrNameLst>
                                      </p:cBhvr>
                                      <p:tavLst>
                                        <p:tav tm="0">
                                          <p:val>
                                            <p:fltVal val="0"/>
                                          </p:val>
                                        </p:tav>
                                        <p:tav tm="100000">
                                          <p:val>
                                            <p:strVal val="#ppt_w"/>
                                          </p:val>
                                        </p:tav>
                                      </p:tavLst>
                                    </p:anim>
                                    <p:anim calcmode="lin" valueType="num">
                                      <p:cBhvr>
                                        <p:cTn id="86" dur="500" fill="hold"/>
                                        <p:tgtEl>
                                          <p:spTgt spid="24"/>
                                        </p:tgtEl>
                                        <p:attrNameLst>
                                          <p:attrName>ppt_h</p:attrName>
                                        </p:attrNameLst>
                                      </p:cBhvr>
                                      <p:tavLst>
                                        <p:tav tm="0">
                                          <p:val>
                                            <p:fltVal val="0"/>
                                          </p:val>
                                        </p:tav>
                                        <p:tav tm="100000">
                                          <p:val>
                                            <p:strVal val="#ppt_h"/>
                                          </p:val>
                                        </p:tav>
                                      </p:tavLst>
                                    </p:anim>
                                    <p:animEffect transition="in" filter="fade">
                                      <p:cBhvr>
                                        <p:cTn id="87" dur="500"/>
                                        <p:tgtEl>
                                          <p:spTgt spid="24"/>
                                        </p:tgtEl>
                                      </p:cBhvr>
                                    </p:animEffect>
                                  </p:childTnLst>
                                </p:cTn>
                              </p:par>
                            </p:childTnLst>
                          </p:cTn>
                        </p:par>
                        <p:par>
                          <p:cTn id="88" fill="hold">
                            <p:stCondLst>
                              <p:cond delay="5200"/>
                            </p:stCondLst>
                            <p:childTnLst>
                              <p:par>
                                <p:cTn id="89" presetID="53" presetClass="entr" presetSubtype="16" fill="hold" grpId="0" nodeType="afterEffect">
                                  <p:stCondLst>
                                    <p:cond delay="0"/>
                                  </p:stCondLst>
                                  <p:childTnLst>
                                    <p:set>
                                      <p:cBhvr>
                                        <p:cTn id="90" dur="1" fill="hold">
                                          <p:stCondLst>
                                            <p:cond delay="0"/>
                                          </p:stCondLst>
                                        </p:cTn>
                                        <p:tgtEl>
                                          <p:spTgt spid="18"/>
                                        </p:tgtEl>
                                        <p:attrNameLst>
                                          <p:attrName>style.visibility</p:attrName>
                                        </p:attrNameLst>
                                      </p:cBhvr>
                                      <p:to>
                                        <p:strVal val="visible"/>
                                      </p:to>
                                    </p:set>
                                    <p:anim calcmode="lin" valueType="num">
                                      <p:cBhvr>
                                        <p:cTn id="91" dur="500" fill="hold"/>
                                        <p:tgtEl>
                                          <p:spTgt spid="18"/>
                                        </p:tgtEl>
                                        <p:attrNameLst>
                                          <p:attrName>ppt_w</p:attrName>
                                        </p:attrNameLst>
                                      </p:cBhvr>
                                      <p:tavLst>
                                        <p:tav tm="0">
                                          <p:val>
                                            <p:fltVal val="0"/>
                                          </p:val>
                                        </p:tav>
                                        <p:tav tm="100000">
                                          <p:val>
                                            <p:strVal val="#ppt_w"/>
                                          </p:val>
                                        </p:tav>
                                      </p:tavLst>
                                    </p:anim>
                                    <p:anim calcmode="lin" valueType="num">
                                      <p:cBhvr>
                                        <p:cTn id="92" dur="500" fill="hold"/>
                                        <p:tgtEl>
                                          <p:spTgt spid="18"/>
                                        </p:tgtEl>
                                        <p:attrNameLst>
                                          <p:attrName>ppt_h</p:attrName>
                                        </p:attrNameLst>
                                      </p:cBhvr>
                                      <p:tavLst>
                                        <p:tav tm="0">
                                          <p:val>
                                            <p:fltVal val="0"/>
                                          </p:val>
                                        </p:tav>
                                        <p:tav tm="100000">
                                          <p:val>
                                            <p:strVal val="#ppt_h"/>
                                          </p:val>
                                        </p:tav>
                                      </p:tavLst>
                                    </p:anim>
                                    <p:animEffect transition="in" filter="fade">
                                      <p:cBhvr>
                                        <p:cTn id="93" dur="500"/>
                                        <p:tgtEl>
                                          <p:spTgt spid="18"/>
                                        </p:tgtEl>
                                      </p:cBhvr>
                                    </p:animEffect>
                                  </p:childTnLst>
                                </p:cTn>
                              </p:par>
                              <p:par>
                                <p:cTn id="94" presetID="42" presetClass="entr" presetSubtype="0" fill="hold" grpId="0" nodeType="withEffect">
                                  <p:stCondLst>
                                    <p:cond delay="0"/>
                                  </p:stCondLst>
                                  <p:childTnLst>
                                    <p:set>
                                      <p:cBhvr>
                                        <p:cTn id="95" dur="1" fill="hold">
                                          <p:stCondLst>
                                            <p:cond delay="0"/>
                                          </p:stCondLst>
                                        </p:cTn>
                                        <p:tgtEl>
                                          <p:spTgt spid="25"/>
                                        </p:tgtEl>
                                        <p:attrNameLst>
                                          <p:attrName>style.visibility</p:attrName>
                                        </p:attrNameLst>
                                      </p:cBhvr>
                                      <p:to>
                                        <p:strVal val="visible"/>
                                      </p:to>
                                    </p:set>
                                    <p:animEffect transition="in" filter="fade">
                                      <p:cBhvr>
                                        <p:cTn id="96" dur="500"/>
                                        <p:tgtEl>
                                          <p:spTgt spid="25"/>
                                        </p:tgtEl>
                                      </p:cBhvr>
                                    </p:animEffect>
                                    <p:anim calcmode="lin" valueType="num">
                                      <p:cBhvr>
                                        <p:cTn id="97" dur="500" fill="hold"/>
                                        <p:tgtEl>
                                          <p:spTgt spid="25"/>
                                        </p:tgtEl>
                                        <p:attrNameLst>
                                          <p:attrName>ppt_x</p:attrName>
                                        </p:attrNameLst>
                                      </p:cBhvr>
                                      <p:tavLst>
                                        <p:tav tm="0">
                                          <p:val>
                                            <p:strVal val="#ppt_x"/>
                                          </p:val>
                                        </p:tav>
                                        <p:tav tm="100000">
                                          <p:val>
                                            <p:strVal val="#ppt_x"/>
                                          </p:val>
                                        </p:tav>
                                      </p:tavLst>
                                    </p:anim>
                                    <p:anim calcmode="lin" valueType="num">
                                      <p:cBhvr>
                                        <p:cTn id="98" dur="500" fill="hold"/>
                                        <p:tgtEl>
                                          <p:spTgt spid="25"/>
                                        </p:tgtEl>
                                        <p:attrNameLst>
                                          <p:attrName>ppt_y</p:attrName>
                                        </p:attrNameLst>
                                      </p:cBhvr>
                                      <p:tavLst>
                                        <p:tav tm="0">
                                          <p:val>
                                            <p:strVal val="#ppt_y+.1"/>
                                          </p:val>
                                        </p:tav>
                                        <p:tav tm="100000">
                                          <p:val>
                                            <p:strVal val="#ppt_y"/>
                                          </p:val>
                                        </p:tav>
                                      </p:tavLst>
                                    </p:anim>
                                  </p:childTnLst>
                                </p:cTn>
                              </p:par>
                              <p:par>
                                <p:cTn id="99" presetID="47" presetClass="entr" presetSubtype="0" fill="hold" grpId="0" nodeType="withEffect">
                                  <p:stCondLst>
                                    <p:cond delay="0"/>
                                  </p:stCondLst>
                                  <p:childTnLst>
                                    <p:set>
                                      <p:cBhvr>
                                        <p:cTn id="100" dur="1" fill="hold">
                                          <p:stCondLst>
                                            <p:cond delay="0"/>
                                          </p:stCondLst>
                                        </p:cTn>
                                        <p:tgtEl>
                                          <p:spTgt spid="26"/>
                                        </p:tgtEl>
                                        <p:attrNameLst>
                                          <p:attrName>style.visibility</p:attrName>
                                        </p:attrNameLst>
                                      </p:cBhvr>
                                      <p:to>
                                        <p:strVal val="visible"/>
                                      </p:to>
                                    </p:set>
                                    <p:animEffect transition="in" filter="fade">
                                      <p:cBhvr>
                                        <p:cTn id="101" dur="500"/>
                                        <p:tgtEl>
                                          <p:spTgt spid="26"/>
                                        </p:tgtEl>
                                      </p:cBhvr>
                                    </p:animEffect>
                                    <p:anim calcmode="lin" valueType="num">
                                      <p:cBhvr>
                                        <p:cTn id="102" dur="500" fill="hold"/>
                                        <p:tgtEl>
                                          <p:spTgt spid="26"/>
                                        </p:tgtEl>
                                        <p:attrNameLst>
                                          <p:attrName>ppt_x</p:attrName>
                                        </p:attrNameLst>
                                      </p:cBhvr>
                                      <p:tavLst>
                                        <p:tav tm="0">
                                          <p:val>
                                            <p:strVal val="#ppt_x"/>
                                          </p:val>
                                        </p:tav>
                                        <p:tav tm="100000">
                                          <p:val>
                                            <p:strVal val="#ppt_x"/>
                                          </p:val>
                                        </p:tav>
                                      </p:tavLst>
                                    </p:anim>
                                    <p:anim calcmode="lin" valueType="num">
                                      <p:cBhvr>
                                        <p:cTn id="103" dur="500" fill="hold"/>
                                        <p:tgtEl>
                                          <p:spTgt spid="26"/>
                                        </p:tgtEl>
                                        <p:attrNameLst>
                                          <p:attrName>ppt_y</p:attrName>
                                        </p:attrNameLst>
                                      </p:cBhvr>
                                      <p:tavLst>
                                        <p:tav tm="0">
                                          <p:val>
                                            <p:strVal val="#ppt_y-.1"/>
                                          </p:val>
                                        </p:tav>
                                        <p:tav tm="100000">
                                          <p:val>
                                            <p:strVal val="#ppt_y"/>
                                          </p:val>
                                        </p:tav>
                                      </p:tavLst>
                                    </p:anim>
                                  </p:childTnLst>
                                </p:cTn>
                              </p:par>
                            </p:childTnLst>
                          </p:cTn>
                        </p:par>
                        <p:par>
                          <p:cTn id="104" fill="hold">
                            <p:stCondLst>
                              <p:cond delay="5700"/>
                            </p:stCondLst>
                            <p:childTnLst>
                              <p:par>
                                <p:cTn id="105" presetID="22" presetClass="entr" presetSubtype="8" fill="hold" nodeType="afterEffect">
                                  <p:stCondLst>
                                    <p:cond delay="0"/>
                                  </p:stCondLst>
                                  <p:childTnLst>
                                    <p:set>
                                      <p:cBhvr>
                                        <p:cTn id="106" dur="1" fill="hold">
                                          <p:stCondLst>
                                            <p:cond delay="0"/>
                                          </p:stCondLst>
                                        </p:cTn>
                                        <p:tgtEl>
                                          <p:spTgt spid="68"/>
                                        </p:tgtEl>
                                        <p:attrNameLst>
                                          <p:attrName>style.visibility</p:attrName>
                                        </p:attrNameLst>
                                      </p:cBhvr>
                                      <p:to>
                                        <p:strVal val="visible"/>
                                      </p:to>
                                    </p:set>
                                    <p:animEffect transition="in" filter="wipe(left)">
                                      <p:cBhvr>
                                        <p:cTn id="107" dur="500"/>
                                        <p:tgtEl>
                                          <p:spTgt spid="68"/>
                                        </p:tgtEl>
                                      </p:cBhvr>
                                    </p:animEffect>
                                  </p:childTnLst>
                                </p:cTn>
                              </p:par>
                            </p:childTnLst>
                          </p:cTn>
                        </p:par>
                        <p:par>
                          <p:cTn id="108" fill="hold">
                            <p:stCondLst>
                              <p:cond delay="6200"/>
                            </p:stCondLst>
                            <p:childTnLst>
                              <p:par>
                                <p:cTn id="109" presetID="22" presetClass="entr" presetSubtype="8" fill="hold" nodeType="afterEffect">
                                  <p:stCondLst>
                                    <p:cond delay="0"/>
                                  </p:stCondLst>
                                  <p:childTnLst>
                                    <p:set>
                                      <p:cBhvr>
                                        <p:cTn id="110" dur="1" fill="hold">
                                          <p:stCondLst>
                                            <p:cond delay="0"/>
                                          </p:stCondLst>
                                        </p:cTn>
                                        <p:tgtEl>
                                          <p:spTgt spid="44"/>
                                        </p:tgtEl>
                                        <p:attrNameLst>
                                          <p:attrName>style.visibility</p:attrName>
                                        </p:attrNameLst>
                                      </p:cBhvr>
                                      <p:to>
                                        <p:strVal val="visible"/>
                                      </p:to>
                                    </p:set>
                                    <p:animEffect transition="in" filter="wipe(left)">
                                      <p:cBhvr>
                                        <p:cTn id="111" dur="500"/>
                                        <p:tgtEl>
                                          <p:spTgt spid="44"/>
                                        </p:tgtEl>
                                      </p:cBhvr>
                                    </p:animEffect>
                                  </p:childTnLst>
                                </p:cTn>
                              </p:par>
                            </p:childTnLst>
                          </p:cTn>
                        </p:par>
                        <p:par>
                          <p:cTn id="112" fill="hold">
                            <p:stCondLst>
                              <p:cond delay="6700"/>
                            </p:stCondLst>
                            <p:childTnLst>
                              <p:par>
                                <p:cTn id="113" presetID="53" presetClass="entr" presetSubtype="16" fill="hold" grpId="0" nodeType="afterEffect">
                                  <p:stCondLst>
                                    <p:cond delay="0"/>
                                  </p:stCondLst>
                                  <p:childTnLst>
                                    <p:set>
                                      <p:cBhvr>
                                        <p:cTn id="114" dur="1" fill="hold">
                                          <p:stCondLst>
                                            <p:cond delay="0"/>
                                          </p:stCondLst>
                                        </p:cTn>
                                        <p:tgtEl>
                                          <p:spTgt spid="29"/>
                                        </p:tgtEl>
                                        <p:attrNameLst>
                                          <p:attrName>style.visibility</p:attrName>
                                        </p:attrNameLst>
                                      </p:cBhvr>
                                      <p:to>
                                        <p:strVal val="visible"/>
                                      </p:to>
                                    </p:set>
                                    <p:anim calcmode="lin" valueType="num">
                                      <p:cBhvr>
                                        <p:cTn id="115" dur="200" fill="hold"/>
                                        <p:tgtEl>
                                          <p:spTgt spid="29"/>
                                        </p:tgtEl>
                                        <p:attrNameLst>
                                          <p:attrName>ppt_w</p:attrName>
                                        </p:attrNameLst>
                                      </p:cBhvr>
                                      <p:tavLst>
                                        <p:tav tm="0">
                                          <p:val>
                                            <p:fltVal val="0"/>
                                          </p:val>
                                        </p:tav>
                                        <p:tav tm="100000">
                                          <p:val>
                                            <p:strVal val="#ppt_w"/>
                                          </p:val>
                                        </p:tav>
                                      </p:tavLst>
                                    </p:anim>
                                    <p:anim calcmode="lin" valueType="num">
                                      <p:cBhvr>
                                        <p:cTn id="116" dur="200" fill="hold"/>
                                        <p:tgtEl>
                                          <p:spTgt spid="29"/>
                                        </p:tgtEl>
                                        <p:attrNameLst>
                                          <p:attrName>ppt_h</p:attrName>
                                        </p:attrNameLst>
                                      </p:cBhvr>
                                      <p:tavLst>
                                        <p:tav tm="0">
                                          <p:val>
                                            <p:fltVal val="0"/>
                                          </p:val>
                                        </p:tav>
                                        <p:tav tm="100000">
                                          <p:val>
                                            <p:strVal val="#ppt_h"/>
                                          </p:val>
                                        </p:tav>
                                      </p:tavLst>
                                    </p:anim>
                                    <p:animEffect transition="in" filter="fade">
                                      <p:cBhvr>
                                        <p:cTn id="117" dur="200"/>
                                        <p:tgtEl>
                                          <p:spTgt spid="29"/>
                                        </p:tgtEl>
                                      </p:cBhvr>
                                    </p:animEffect>
                                  </p:childTnLst>
                                </p:cTn>
                              </p:par>
                            </p:childTnLst>
                          </p:cTn>
                        </p:par>
                        <p:par>
                          <p:cTn id="118" fill="hold">
                            <p:stCondLst>
                              <p:cond delay="6900"/>
                            </p:stCondLst>
                            <p:childTnLst>
                              <p:par>
                                <p:cTn id="119" presetID="53" presetClass="entr" presetSubtype="16" fill="hold" grpId="0" nodeType="afterEffect">
                                  <p:stCondLst>
                                    <p:cond delay="0"/>
                                  </p:stCondLst>
                                  <p:childTnLst>
                                    <p:set>
                                      <p:cBhvr>
                                        <p:cTn id="120" dur="1" fill="hold">
                                          <p:stCondLst>
                                            <p:cond delay="0"/>
                                          </p:stCondLst>
                                        </p:cTn>
                                        <p:tgtEl>
                                          <p:spTgt spid="30"/>
                                        </p:tgtEl>
                                        <p:attrNameLst>
                                          <p:attrName>style.visibility</p:attrName>
                                        </p:attrNameLst>
                                      </p:cBhvr>
                                      <p:to>
                                        <p:strVal val="visible"/>
                                      </p:to>
                                    </p:set>
                                    <p:anim calcmode="lin" valueType="num">
                                      <p:cBhvr>
                                        <p:cTn id="121" dur="200" fill="hold"/>
                                        <p:tgtEl>
                                          <p:spTgt spid="30"/>
                                        </p:tgtEl>
                                        <p:attrNameLst>
                                          <p:attrName>ppt_w</p:attrName>
                                        </p:attrNameLst>
                                      </p:cBhvr>
                                      <p:tavLst>
                                        <p:tav tm="0">
                                          <p:val>
                                            <p:fltVal val="0"/>
                                          </p:val>
                                        </p:tav>
                                        <p:tav tm="100000">
                                          <p:val>
                                            <p:strVal val="#ppt_w"/>
                                          </p:val>
                                        </p:tav>
                                      </p:tavLst>
                                    </p:anim>
                                    <p:anim calcmode="lin" valueType="num">
                                      <p:cBhvr>
                                        <p:cTn id="122" dur="200" fill="hold"/>
                                        <p:tgtEl>
                                          <p:spTgt spid="30"/>
                                        </p:tgtEl>
                                        <p:attrNameLst>
                                          <p:attrName>ppt_h</p:attrName>
                                        </p:attrNameLst>
                                      </p:cBhvr>
                                      <p:tavLst>
                                        <p:tav tm="0">
                                          <p:val>
                                            <p:fltVal val="0"/>
                                          </p:val>
                                        </p:tav>
                                        <p:tav tm="100000">
                                          <p:val>
                                            <p:strVal val="#ppt_h"/>
                                          </p:val>
                                        </p:tav>
                                      </p:tavLst>
                                    </p:anim>
                                    <p:animEffect transition="in" filter="fade">
                                      <p:cBhvr>
                                        <p:cTn id="123" dur="200"/>
                                        <p:tgtEl>
                                          <p:spTgt spid="30"/>
                                        </p:tgtEl>
                                      </p:cBhvr>
                                    </p:animEffect>
                                  </p:childTnLst>
                                </p:cTn>
                              </p:par>
                            </p:childTnLst>
                          </p:cTn>
                        </p:par>
                        <p:par>
                          <p:cTn id="124" fill="hold">
                            <p:stCondLst>
                              <p:cond delay="7100"/>
                            </p:stCondLst>
                            <p:childTnLst>
                              <p:par>
                                <p:cTn id="125" presetID="53" presetClass="entr" presetSubtype="16" fill="hold" grpId="0" nodeType="afterEffect">
                                  <p:stCondLst>
                                    <p:cond delay="0"/>
                                  </p:stCondLst>
                                  <p:childTnLst>
                                    <p:set>
                                      <p:cBhvr>
                                        <p:cTn id="126" dur="1" fill="hold">
                                          <p:stCondLst>
                                            <p:cond delay="0"/>
                                          </p:stCondLst>
                                        </p:cTn>
                                        <p:tgtEl>
                                          <p:spTgt spid="31"/>
                                        </p:tgtEl>
                                        <p:attrNameLst>
                                          <p:attrName>style.visibility</p:attrName>
                                        </p:attrNameLst>
                                      </p:cBhvr>
                                      <p:to>
                                        <p:strVal val="visible"/>
                                      </p:to>
                                    </p:set>
                                    <p:anim calcmode="lin" valueType="num">
                                      <p:cBhvr>
                                        <p:cTn id="127" dur="200" fill="hold"/>
                                        <p:tgtEl>
                                          <p:spTgt spid="31"/>
                                        </p:tgtEl>
                                        <p:attrNameLst>
                                          <p:attrName>ppt_w</p:attrName>
                                        </p:attrNameLst>
                                      </p:cBhvr>
                                      <p:tavLst>
                                        <p:tav tm="0">
                                          <p:val>
                                            <p:fltVal val="0"/>
                                          </p:val>
                                        </p:tav>
                                        <p:tav tm="100000">
                                          <p:val>
                                            <p:strVal val="#ppt_w"/>
                                          </p:val>
                                        </p:tav>
                                      </p:tavLst>
                                    </p:anim>
                                    <p:anim calcmode="lin" valueType="num">
                                      <p:cBhvr>
                                        <p:cTn id="128" dur="200" fill="hold"/>
                                        <p:tgtEl>
                                          <p:spTgt spid="31"/>
                                        </p:tgtEl>
                                        <p:attrNameLst>
                                          <p:attrName>ppt_h</p:attrName>
                                        </p:attrNameLst>
                                      </p:cBhvr>
                                      <p:tavLst>
                                        <p:tav tm="0">
                                          <p:val>
                                            <p:fltVal val="0"/>
                                          </p:val>
                                        </p:tav>
                                        <p:tav tm="100000">
                                          <p:val>
                                            <p:strVal val="#ppt_h"/>
                                          </p:val>
                                        </p:tav>
                                      </p:tavLst>
                                    </p:anim>
                                    <p:animEffect transition="in" filter="fade">
                                      <p:cBhvr>
                                        <p:cTn id="129" dur="200"/>
                                        <p:tgtEl>
                                          <p:spTgt spid="31"/>
                                        </p:tgtEl>
                                      </p:cBhvr>
                                    </p:animEffect>
                                  </p:childTnLst>
                                </p:cTn>
                              </p:par>
                            </p:childTnLst>
                          </p:cTn>
                        </p:par>
                        <p:par>
                          <p:cTn id="130" fill="hold">
                            <p:stCondLst>
                              <p:cond delay="7300"/>
                            </p:stCondLst>
                            <p:childTnLst>
                              <p:par>
                                <p:cTn id="131" presetID="22" presetClass="entr" presetSubtype="1" fill="hold" nodeType="afterEffect">
                                  <p:stCondLst>
                                    <p:cond delay="0"/>
                                  </p:stCondLst>
                                  <p:childTnLst>
                                    <p:set>
                                      <p:cBhvr>
                                        <p:cTn id="132" dur="1" fill="hold">
                                          <p:stCondLst>
                                            <p:cond delay="0"/>
                                          </p:stCondLst>
                                        </p:cTn>
                                        <p:tgtEl>
                                          <p:spTgt spid="32"/>
                                        </p:tgtEl>
                                        <p:attrNameLst>
                                          <p:attrName>style.visibility</p:attrName>
                                        </p:attrNameLst>
                                      </p:cBhvr>
                                      <p:to>
                                        <p:strVal val="visible"/>
                                      </p:to>
                                    </p:set>
                                    <p:animEffect transition="in" filter="wipe(up)">
                                      <p:cBhvr>
                                        <p:cTn id="133" dur="500"/>
                                        <p:tgtEl>
                                          <p:spTgt spid="32"/>
                                        </p:tgtEl>
                                      </p:cBhvr>
                                    </p:animEffect>
                                  </p:childTnLst>
                                </p:cTn>
                              </p:par>
                            </p:childTnLst>
                          </p:cTn>
                        </p:par>
                        <p:par>
                          <p:cTn id="134" fill="hold">
                            <p:stCondLst>
                              <p:cond delay="7800"/>
                            </p:stCondLst>
                            <p:childTnLst>
                              <p:par>
                                <p:cTn id="135" presetID="53" presetClass="entr" presetSubtype="16" fill="hold" grpId="0" nodeType="afterEffect">
                                  <p:stCondLst>
                                    <p:cond delay="0"/>
                                  </p:stCondLst>
                                  <p:childTnLst>
                                    <p:set>
                                      <p:cBhvr>
                                        <p:cTn id="136" dur="1" fill="hold">
                                          <p:stCondLst>
                                            <p:cond delay="0"/>
                                          </p:stCondLst>
                                        </p:cTn>
                                        <p:tgtEl>
                                          <p:spTgt spid="33"/>
                                        </p:tgtEl>
                                        <p:attrNameLst>
                                          <p:attrName>style.visibility</p:attrName>
                                        </p:attrNameLst>
                                      </p:cBhvr>
                                      <p:to>
                                        <p:strVal val="visible"/>
                                      </p:to>
                                    </p:set>
                                    <p:anim calcmode="lin" valueType="num">
                                      <p:cBhvr>
                                        <p:cTn id="137" dur="500" fill="hold"/>
                                        <p:tgtEl>
                                          <p:spTgt spid="33"/>
                                        </p:tgtEl>
                                        <p:attrNameLst>
                                          <p:attrName>ppt_w</p:attrName>
                                        </p:attrNameLst>
                                      </p:cBhvr>
                                      <p:tavLst>
                                        <p:tav tm="0">
                                          <p:val>
                                            <p:fltVal val="0"/>
                                          </p:val>
                                        </p:tav>
                                        <p:tav tm="100000">
                                          <p:val>
                                            <p:strVal val="#ppt_w"/>
                                          </p:val>
                                        </p:tav>
                                      </p:tavLst>
                                    </p:anim>
                                    <p:anim calcmode="lin" valueType="num">
                                      <p:cBhvr>
                                        <p:cTn id="138" dur="500" fill="hold"/>
                                        <p:tgtEl>
                                          <p:spTgt spid="33"/>
                                        </p:tgtEl>
                                        <p:attrNameLst>
                                          <p:attrName>ppt_h</p:attrName>
                                        </p:attrNameLst>
                                      </p:cBhvr>
                                      <p:tavLst>
                                        <p:tav tm="0">
                                          <p:val>
                                            <p:fltVal val="0"/>
                                          </p:val>
                                        </p:tav>
                                        <p:tav tm="100000">
                                          <p:val>
                                            <p:strVal val="#ppt_h"/>
                                          </p:val>
                                        </p:tav>
                                      </p:tavLst>
                                    </p:anim>
                                    <p:animEffect transition="in" filter="fade">
                                      <p:cBhvr>
                                        <p:cTn id="139" dur="500"/>
                                        <p:tgtEl>
                                          <p:spTgt spid="33"/>
                                        </p:tgtEl>
                                      </p:cBhvr>
                                    </p:animEffect>
                                  </p:childTnLst>
                                </p:cTn>
                              </p:par>
                            </p:childTnLst>
                          </p:cTn>
                        </p:par>
                        <p:par>
                          <p:cTn id="140" fill="hold">
                            <p:stCondLst>
                              <p:cond delay="8300"/>
                            </p:stCondLst>
                            <p:childTnLst>
                              <p:par>
                                <p:cTn id="141" presetID="53" presetClass="entr" presetSubtype="16" fill="hold" grpId="0" nodeType="afterEffect">
                                  <p:stCondLst>
                                    <p:cond delay="0"/>
                                  </p:stCondLst>
                                  <p:childTnLst>
                                    <p:set>
                                      <p:cBhvr>
                                        <p:cTn id="142" dur="1" fill="hold">
                                          <p:stCondLst>
                                            <p:cond delay="0"/>
                                          </p:stCondLst>
                                        </p:cTn>
                                        <p:tgtEl>
                                          <p:spTgt spid="27"/>
                                        </p:tgtEl>
                                        <p:attrNameLst>
                                          <p:attrName>style.visibility</p:attrName>
                                        </p:attrNameLst>
                                      </p:cBhvr>
                                      <p:to>
                                        <p:strVal val="visible"/>
                                      </p:to>
                                    </p:set>
                                    <p:anim calcmode="lin" valueType="num">
                                      <p:cBhvr>
                                        <p:cTn id="143" dur="500" fill="hold"/>
                                        <p:tgtEl>
                                          <p:spTgt spid="27"/>
                                        </p:tgtEl>
                                        <p:attrNameLst>
                                          <p:attrName>ppt_w</p:attrName>
                                        </p:attrNameLst>
                                      </p:cBhvr>
                                      <p:tavLst>
                                        <p:tav tm="0">
                                          <p:val>
                                            <p:fltVal val="0"/>
                                          </p:val>
                                        </p:tav>
                                        <p:tav tm="100000">
                                          <p:val>
                                            <p:strVal val="#ppt_w"/>
                                          </p:val>
                                        </p:tav>
                                      </p:tavLst>
                                    </p:anim>
                                    <p:anim calcmode="lin" valueType="num">
                                      <p:cBhvr>
                                        <p:cTn id="144" dur="500" fill="hold"/>
                                        <p:tgtEl>
                                          <p:spTgt spid="27"/>
                                        </p:tgtEl>
                                        <p:attrNameLst>
                                          <p:attrName>ppt_h</p:attrName>
                                        </p:attrNameLst>
                                      </p:cBhvr>
                                      <p:tavLst>
                                        <p:tav tm="0">
                                          <p:val>
                                            <p:fltVal val="0"/>
                                          </p:val>
                                        </p:tav>
                                        <p:tav tm="100000">
                                          <p:val>
                                            <p:strVal val="#ppt_h"/>
                                          </p:val>
                                        </p:tav>
                                      </p:tavLst>
                                    </p:anim>
                                    <p:animEffect transition="in" filter="fade">
                                      <p:cBhvr>
                                        <p:cTn id="145" dur="500"/>
                                        <p:tgtEl>
                                          <p:spTgt spid="27"/>
                                        </p:tgtEl>
                                      </p:cBhvr>
                                    </p:animEffect>
                                  </p:childTnLst>
                                </p:cTn>
                              </p:par>
                              <p:par>
                                <p:cTn id="146" presetID="47" presetClass="entr" presetSubtype="0" fill="hold" grpId="0" nodeType="withEffect">
                                  <p:stCondLst>
                                    <p:cond delay="0"/>
                                  </p:stCondLst>
                                  <p:childTnLst>
                                    <p:set>
                                      <p:cBhvr>
                                        <p:cTn id="147" dur="1" fill="hold">
                                          <p:stCondLst>
                                            <p:cond delay="0"/>
                                          </p:stCondLst>
                                        </p:cTn>
                                        <p:tgtEl>
                                          <p:spTgt spid="34"/>
                                        </p:tgtEl>
                                        <p:attrNameLst>
                                          <p:attrName>style.visibility</p:attrName>
                                        </p:attrNameLst>
                                      </p:cBhvr>
                                      <p:to>
                                        <p:strVal val="visible"/>
                                      </p:to>
                                    </p:set>
                                    <p:animEffect transition="in" filter="fade">
                                      <p:cBhvr>
                                        <p:cTn id="148" dur="500"/>
                                        <p:tgtEl>
                                          <p:spTgt spid="34"/>
                                        </p:tgtEl>
                                      </p:cBhvr>
                                    </p:animEffect>
                                    <p:anim calcmode="lin" valueType="num">
                                      <p:cBhvr>
                                        <p:cTn id="149" dur="500" fill="hold"/>
                                        <p:tgtEl>
                                          <p:spTgt spid="34"/>
                                        </p:tgtEl>
                                        <p:attrNameLst>
                                          <p:attrName>ppt_x</p:attrName>
                                        </p:attrNameLst>
                                      </p:cBhvr>
                                      <p:tavLst>
                                        <p:tav tm="0">
                                          <p:val>
                                            <p:strVal val="#ppt_x"/>
                                          </p:val>
                                        </p:tav>
                                        <p:tav tm="100000">
                                          <p:val>
                                            <p:strVal val="#ppt_x"/>
                                          </p:val>
                                        </p:tav>
                                      </p:tavLst>
                                    </p:anim>
                                    <p:anim calcmode="lin" valueType="num">
                                      <p:cBhvr>
                                        <p:cTn id="150" dur="500" fill="hold"/>
                                        <p:tgtEl>
                                          <p:spTgt spid="34"/>
                                        </p:tgtEl>
                                        <p:attrNameLst>
                                          <p:attrName>ppt_y</p:attrName>
                                        </p:attrNameLst>
                                      </p:cBhvr>
                                      <p:tavLst>
                                        <p:tav tm="0">
                                          <p:val>
                                            <p:strVal val="#ppt_y-.1"/>
                                          </p:val>
                                        </p:tav>
                                        <p:tav tm="100000">
                                          <p:val>
                                            <p:strVal val="#ppt_y"/>
                                          </p:val>
                                        </p:tav>
                                      </p:tavLst>
                                    </p:anim>
                                  </p:childTnLst>
                                </p:cTn>
                              </p:par>
                              <p:par>
                                <p:cTn id="151" presetID="42" presetClass="entr" presetSubtype="0" fill="hold" grpId="0" nodeType="withEffect">
                                  <p:stCondLst>
                                    <p:cond delay="0"/>
                                  </p:stCondLst>
                                  <p:childTnLst>
                                    <p:set>
                                      <p:cBhvr>
                                        <p:cTn id="152" dur="1" fill="hold">
                                          <p:stCondLst>
                                            <p:cond delay="0"/>
                                          </p:stCondLst>
                                        </p:cTn>
                                        <p:tgtEl>
                                          <p:spTgt spid="35"/>
                                        </p:tgtEl>
                                        <p:attrNameLst>
                                          <p:attrName>style.visibility</p:attrName>
                                        </p:attrNameLst>
                                      </p:cBhvr>
                                      <p:to>
                                        <p:strVal val="visible"/>
                                      </p:to>
                                    </p:set>
                                    <p:animEffect transition="in" filter="fade">
                                      <p:cBhvr>
                                        <p:cTn id="153" dur="500"/>
                                        <p:tgtEl>
                                          <p:spTgt spid="35"/>
                                        </p:tgtEl>
                                      </p:cBhvr>
                                    </p:animEffect>
                                    <p:anim calcmode="lin" valueType="num">
                                      <p:cBhvr>
                                        <p:cTn id="154" dur="500" fill="hold"/>
                                        <p:tgtEl>
                                          <p:spTgt spid="35"/>
                                        </p:tgtEl>
                                        <p:attrNameLst>
                                          <p:attrName>ppt_x</p:attrName>
                                        </p:attrNameLst>
                                      </p:cBhvr>
                                      <p:tavLst>
                                        <p:tav tm="0">
                                          <p:val>
                                            <p:strVal val="#ppt_x"/>
                                          </p:val>
                                        </p:tav>
                                        <p:tav tm="100000">
                                          <p:val>
                                            <p:strVal val="#ppt_x"/>
                                          </p:val>
                                        </p:tav>
                                      </p:tavLst>
                                    </p:anim>
                                    <p:anim calcmode="lin" valueType="num">
                                      <p:cBhvr>
                                        <p:cTn id="155" dur="500" fill="hold"/>
                                        <p:tgtEl>
                                          <p:spTgt spid="35"/>
                                        </p:tgtEl>
                                        <p:attrNameLst>
                                          <p:attrName>ppt_y</p:attrName>
                                        </p:attrNameLst>
                                      </p:cBhvr>
                                      <p:tavLst>
                                        <p:tav tm="0">
                                          <p:val>
                                            <p:strVal val="#ppt_y+.1"/>
                                          </p:val>
                                        </p:tav>
                                        <p:tav tm="100000">
                                          <p:val>
                                            <p:strVal val="#ppt_y"/>
                                          </p:val>
                                        </p:tav>
                                      </p:tavLst>
                                    </p:anim>
                                  </p:childTnLst>
                                </p:cTn>
                              </p:par>
                            </p:childTnLst>
                          </p:cTn>
                        </p:par>
                        <p:par>
                          <p:cTn id="156" fill="hold">
                            <p:stCondLst>
                              <p:cond delay="8800"/>
                            </p:stCondLst>
                            <p:childTnLst>
                              <p:par>
                                <p:cTn id="157" presetID="22" presetClass="entr" presetSubtype="8" fill="hold" nodeType="afterEffect">
                                  <p:stCondLst>
                                    <p:cond delay="0"/>
                                  </p:stCondLst>
                                  <p:childTnLst>
                                    <p:set>
                                      <p:cBhvr>
                                        <p:cTn id="158" dur="1" fill="hold">
                                          <p:stCondLst>
                                            <p:cond delay="0"/>
                                          </p:stCondLst>
                                        </p:cTn>
                                        <p:tgtEl>
                                          <p:spTgt spid="66"/>
                                        </p:tgtEl>
                                        <p:attrNameLst>
                                          <p:attrName>style.visibility</p:attrName>
                                        </p:attrNameLst>
                                      </p:cBhvr>
                                      <p:to>
                                        <p:strVal val="visible"/>
                                      </p:to>
                                    </p:set>
                                    <p:animEffect transition="in" filter="wipe(left)">
                                      <p:cBhvr>
                                        <p:cTn id="159" dur="500"/>
                                        <p:tgtEl>
                                          <p:spTgt spid="66"/>
                                        </p:tgtEl>
                                      </p:cBhvr>
                                    </p:animEffect>
                                  </p:childTnLst>
                                </p:cTn>
                              </p:par>
                            </p:childTnLst>
                          </p:cTn>
                        </p:par>
                        <p:par>
                          <p:cTn id="160" fill="hold">
                            <p:stCondLst>
                              <p:cond delay="9300"/>
                            </p:stCondLst>
                            <p:childTnLst>
                              <p:par>
                                <p:cTn id="161" presetID="22" presetClass="entr" presetSubtype="8" fill="hold" nodeType="afterEffect">
                                  <p:stCondLst>
                                    <p:cond delay="0"/>
                                  </p:stCondLst>
                                  <p:childTnLst>
                                    <p:set>
                                      <p:cBhvr>
                                        <p:cTn id="162" dur="1" fill="hold">
                                          <p:stCondLst>
                                            <p:cond delay="0"/>
                                          </p:stCondLst>
                                        </p:cTn>
                                        <p:tgtEl>
                                          <p:spTgt spid="54"/>
                                        </p:tgtEl>
                                        <p:attrNameLst>
                                          <p:attrName>style.visibility</p:attrName>
                                        </p:attrNameLst>
                                      </p:cBhvr>
                                      <p:to>
                                        <p:strVal val="visible"/>
                                      </p:to>
                                    </p:set>
                                    <p:animEffect transition="in" filter="wipe(left)">
                                      <p:cBhvr>
                                        <p:cTn id="163" dur="500"/>
                                        <p:tgtEl>
                                          <p:spTgt spid="54"/>
                                        </p:tgtEl>
                                      </p:cBhvr>
                                    </p:animEffect>
                                  </p:childTnLst>
                                </p:cTn>
                              </p:par>
                            </p:childTnLst>
                          </p:cTn>
                        </p:par>
                        <p:par>
                          <p:cTn id="164" fill="hold">
                            <p:stCondLst>
                              <p:cond delay="9800"/>
                            </p:stCondLst>
                            <p:childTnLst>
                              <p:par>
                                <p:cTn id="165" presetID="22" presetClass="entr" presetSubtype="8" fill="hold" nodeType="afterEffect">
                                  <p:stCondLst>
                                    <p:cond delay="0"/>
                                  </p:stCondLst>
                                  <p:childTnLst>
                                    <p:set>
                                      <p:cBhvr>
                                        <p:cTn id="166" dur="1" fill="hold">
                                          <p:stCondLst>
                                            <p:cond delay="0"/>
                                          </p:stCondLst>
                                        </p:cTn>
                                        <p:tgtEl>
                                          <p:spTgt spid="63"/>
                                        </p:tgtEl>
                                        <p:attrNameLst>
                                          <p:attrName>style.visibility</p:attrName>
                                        </p:attrNameLst>
                                      </p:cBhvr>
                                      <p:to>
                                        <p:strVal val="visible"/>
                                      </p:to>
                                    </p:set>
                                    <p:animEffect transition="in" filter="wipe(left)">
                                      <p:cBhvr>
                                        <p:cTn id="167" dur="5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8" grpId="0" animBg="1"/>
      <p:bldP spid="9" grpId="0" animBg="1"/>
      <p:bldP spid="10" grpId="0" animBg="1"/>
      <p:bldP spid="14" grpId="0" animBg="1"/>
      <p:bldP spid="16" grpId="0"/>
      <p:bldP spid="17" grpId="0"/>
      <p:bldP spid="18" grpId="0" animBg="1"/>
      <p:bldP spid="20" grpId="0" animBg="1"/>
      <p:bldP spid="21" grpId="0" animBg="1"/>
      <p:bldP spid="22" grpId="0" animBg="1"/>
      <p:bldP spid="24" grpId="0" animBg="1"/>
      <p:bldP spid="25" grpId="0"/>
      <p:bldP spid="26" grpId="0"/>
      <p:bldP spid="27" grpId="0" animBg="1"/>
      <p:bldP spid="29" grpId="0" animBg="1"/>
      <p:bldP spid="30" grpId="0" animBg="1"/>
      <p:bldP spid="31" grpId="0" animBg="1"/>
      <p:bldP spid="33" grpId="0" animBg="1"/>
      <p:bldP spid="34" grpId="0"/>
      <p:bldP spid="3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6861C4-A82C-07EC-60EF-C0D575946D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8BD753-85CC-289C-A800-2033A68EC567}"/>
              </a:ext>
            </a:extLst>
          </p:cNvPr>
          <p:cNvSpPr>
            <a:spLocks noGrp="1"/>
          </p:cNvSpPr>
          <p:nvPr>
            <p:ph type="title"/>
          </p:nvPr>
        </p:nvSpPr>
        <p:spPr/>
        <p:txBody>
          <a:bodyPr/>
          <a:lstStyle/>
          <a:p>
            <a:r>
              <a:rPr lang="en-US" dirty="0"/>
              <a:t>ADCMS</a:t>
            </a:r>
          </a:p>
        </p:txBody>
      </p:sp>
      <p:sp>
        <p:nvSpPr>
          <p:cNvPr id="3" name="Content Placeholder 2">
            <a:extLst>
              <a:ext uri="{FF2B5EF4-FFF2-40B4-BE49-F238E27FC236}">
                <a16:creationId xmlns:a16="http://schemas.microsoft.com/office/drawing/2014/main" id="{22A062B0-5274-9E7C-82FD-C49F2BCBD6F4}"/>
              </a:ext>
            </a:extLst>
          </p:cNvPr>
          <p:cNvSpPr>
            <a:spLocks noGrp="1"/>
          </p:cNvSpPr>
          <p:nvPr>
            <p:ph idx="1"/>
          </p:nvPr>
        </p:nvSpPr>
        <p:spPr>
          <a:xfrm>
            <a:off x="60385" y="1143000"/>
            <a:ext cx="11714672" cy="4906964"/>
          </a:xfrm>
        </p:spPr>
        <p:txBody>
          <a:bodyPr/>
          <a:lstStyle/>
          <a:p>
            <a:r>
              <a:rPr lang="en-US" dirty="0"/>
              <a:t>Working on getting monthly reports posted to our </a:t>
            </a:r>
            <a:r>
              <a:rPr lang="en-US" dirty="0">
                <a:hlinkClick r:id="rId2"/>
              </a:rPr>
              <a:t>website</a:t>
            </a:r>
            <a:r>
              <a:rPr lang="en-US" dirty="0"/>
              <a:t>.</a:t>
            </a:r>
          </a:p>
        </p:txBody>
      </p:sp>
    </p:spTree>
    <p:extLst>
      <p:ext uri="{BB962C8B-B14F-4D97-AF65-F5344CB8AC3E}">
        <p14:creationId xmlns:p14="http://schemas.microsoft.com/office/powerpoint/2010/main" val="32038669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FA34A-53D1-838E-E837-482BCD9AAF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3D39B7-53C6-13C6-2516-987683F4A610}"/>
              </a:ext>
            </a:extLst>
          </p:cNvPr>
          <p:cNvSpPr>
            <a:spLocks noGrp="1"/>
          </p:cNvSpPr>
          <p:nvPr>
            <p:ph type="title"/>
          </p:nvPr>
        </p:nvSpPr>
        <p:spPr/>
        <p:txBody>
          <a:bodyPr/>
          <a:lstStyle/>
          <a:p>
            <a:r>
              <a:rPr lang="en-US" dirty="0"/>
              <a:t>BIM Projects</a:t>
            </a:r>
          </a:p>
        </p:txBody>
      </p:sp>
      <p:sp>
        <p:nvSpPr>
          <p:cNvPr id="3" name="Content Placeholder 2">
            <a:extLst>
              <a:ext uri="{FF2B5EF4-FFF2-40B4-BE49-F238E27FC236}">
                <a16:creationId xmlns:a16="http://schemas.microsoft.com/office/drawing/2014/main" id="{21571715-1003-AFD0-9A64-AAEBFCF6DE8A}"/>
              </a:ext>
            </a:extLst>
          </p:cNvPr>
          <p:cNvSpPr>
            <a:spLocks noGrp="1"/>
          </p:cNvSpPr>
          <p:nvPr>
            <p:ph idx="1"/>
          </p:nvPr>
        </p:nvSpPr>
        <p:spPr>
          <a:xfrm>
            <a:off x="60385" y="1143000"/>
            <a:ext cx="11714672" cy="4906964"/>
          </a:xfrm>
        </p:spPr>
        <p:txBody>
          <a:bodyPr/>
          <a:lstStyle/>
          <a:p>
            <a:r>
              <a:rPr lang="en-US" b="1" dirty="0"/>
              <a:t>Model As a Legal Document/Deliverable (MALD) Research Project:</a:t>
            </a:r>
            <a:r>
              <a:rPr lang="en-US" dirty="0"/>
              <a:t> </a:t>
            </a:r>
            <a:r>
              <a:rPr lang="en-US" b="1" dirty="0"/>
              <a:t>July 2025 – January 2027</a:t>
            </a:r>
          </a:p>
          <a:p>
            <a:pPr lvl="1"/>
            <a:r>
              <a:rPr lang="en-US" dirty="0"/>
              <a:t>Exploring the Technological, Implementation, and Legislative Pathways for ODOT </a:t>
            </a:r>
          </a:p>
          <a:p>
            <a:pPr lvl="1"/>
            <a:r>
              <a:rPr lang="en-US" dirty="0"/>
              <a:t>Consultant: HNTB Selected</a:t>
            </a:r>
          </a:p>
          <a:p>
            <a:pPr lvl="1"/>
            <a:endParaRPr lang="en-US" dirty="0"/>
          </a:p>
          <a:p>
            <a:endParaRPr lang="en-US" dirty="0"/>
          </a:p>
        </p:txBody>
      </p:sp>
    </p:spTree>
    <p:extLst>
      <p:ext uri="{BB962C8B-B14F-4D97-AF65-F5344CB8AC3E}">
        <p14:creationId xmlns:p14="http://schemas.microsoft.com/office/powerpoint/2010/main" val="41341350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8EEEC-483E-A2F1-2C9D-B556B926BA02}"/>
              </a:ext>
            </a:extLst>
          </p:cNvPr>
          <p:cNvSpPr>
            <a:spLocks noGrp="1"/>
          </p:cNvSpPr>
          <p:nvPr>
            <p:ph type="title"/>
          </p:nvPr>
        </p:nvSpPr>
        <p:spPr/>
        <p:txBody>
          <a:bodyPr/>
          <a:lstStyle/>
          <a:p>
            <a:r>
              <a:rPr lang="en-US" dirty="0"/>
              <a:t>Bim Projects</a:t>
            </a:r>
          </a:p>
        </p:txBody>
      </p:sp>
      <p:sp>
        <p:nvSpPr>
          <p:cNvPr id="3" name="Content Placeholder 2">
            <a:extLst>
              <a:ext uri="{FF2B5EF4-FFF2-40B4-BE49-F238E27FC236}">
                <a16:creationId xmlns:a16="http://schemas.microsoft.com/office/drawing/2014/main" id="{822E482F-F907-AB46-0271-79175E6A61BB}"/>
              </a:ext>
            </a:extLst>
          </p:cNvPr>
          <p:cNvSpPr>
            <a:spLocks noGrp="1"/>
          </p:cNvSpPr>
          <p:nvPr>
            <p:ph idx="1"/>
          </p:nvPr>
        </p:nvSpPr>
        <p:spPr/>
        <p:txBody>
          <a:bodyPr/>
          <a:lstStyle/>
          <a:p>
            <a:r>
              <a:rPr lang="en-US" b="1" dirty="0"/>
              <a:t>Consultant Contract: Future Programmatic</a:t>
            </a:r>
          </a:p>
          <a:p>
            <a:pPr lvl="1"/>
            <a:r>
              <a:rPr lang="en-US" dirty="0">
                <a:hlinkClick r:id="rId2"/>
              </a:rPr>
              <a:t>9/8/2025</a:t>
            </a:r>
            <a:r>
              <a:rPr lang="en-US" dirty="0"/>
              <a:t> – STW CADD BIM &amp; Model Development</a:t>
            </a:r>
          </a:p>
          <a:p>
            <a:pPr lvl="1"/>
            <a:r>
              <a:rPr lang="en-US" dirty="0"/>
              <a:t>Assist the Department with improving BIM capabilities by aiding in the development and implementation of ORD Drainage &amp; Utilities Analytics, OBM, provide workspace development and support, support continued model development, support ADCMS activities, and develop training materials as needed.</a:t>
            </a:r>
          </a:p>
        </p:txBody>
      </p:sp>
    </p:spTree>
    <p:extLst>
      <p:ext uri="{BB962C8B-B14F-4D97-AF65-F5344CB8AC3E}">
        <p14:creationId xmlns:p14="http://schemas.microsoft.com/office/powerpoint/2010/main" val="4443712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088908-8FE5-0B7F-B7CB-A4D4633AAA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2A6316-ED0B-2777-63CA-EE26DC7B5CA8}"/>
              </a:ext>
            </a:extLst>
          </p:cNvPr>
          <p:cNvSpPr>
            <a:spLocks noGrp="1"/>
          </p:cNvSpPr>
          <p:nvPr>
            <p:ph type="title"/>
          </p:nvPr>
        </p:nvSpPr>
        <p:spPr/>
        <p:txBody>
          <a:bodyPr/>
          <a:lstStyle/>
          <a:p>
            <a:r>
              <a:rPr lang="en-US" dirty="0"/>
              <a:t>Bim Projects</a:t>
            </a:r>
          </a:p>
        </p:txBody>
      </p:sp>
      <p:sp>
        <p:nvSpPr>
          <p:cNvPr id="3" name="Content Placeholder 2">
            <a:extLst>
              <a:ext uri="{FF2B5EF4-FFF2-40B4-BE49-F238E27FC236}">
                <a16:creationId xmlns:a16="http://schemas.microsoft.com/office/drawing/2014/main" id="{CC3423D1-1593-6898-BA5E-8238B84C242A}"/>
              </a:ext>
            </a:extLst>
          </p:cNvPr>
          <p:cNvSpPr>
            <a:spLocks noGrp="1"/>
          </p:cNvSpPr>
          <p:nvPr>
            <p:ph idx="1"/>
          </p:nvPr>
        </p:nvSpPr>
        <p:spPr/>
        <p:txBody>
          <a:bodyPr/>
          <a:lstStyle/>
          <a:p>
            <a:r>
              <a:rPr lang="en-US" b="1" dirty="0"/>
              <a:t>Estimation</a:t>
            </a:r>
          </a:p>
          <a:p>
            <a:pPr lvl="1"/>
            <a:r>
              <a:rPr lang="en-US" dirty="0"/>
              <a:t>Implementation Kickoff 8-26-2025</a:t>
            </a:r>
          </a:p>
          <a:p>
            <a:pPr lvl="1"/>
            <a:r>
              <a:rPr lang="en-US" dirty="0"/>
              <a:t>Apart of </a:t>
            </a:r>
            <a:r>
              <a:rPr lang="en-US" dirty="0" err="1"/>
              <a:t>AASHTOWare</a:t>
            </a:r>
            <a:r>
              <a:rPr lang="en-US" dirty="0"/>
              <a:t> Project Modules</a:t>
            </a:r>
          </a:p>
          <a:p>
            <a:pPr lvl="1"/>
            <a:r>
              <a:rPr lang="en-US" dirty="0"/>
              <a:t>Replaces Estimator</a:t>
            </a:r>
          </a:p>
          <a:p>
            <a:pPr lvl="1"/>
            <a:r>
              <a:rPr lang="en-US" dirty="0"/>
              <a:t>Web-based</a:t>
            </a:r>
          </a:p>
          <a:p>
            <a:pPr lvl="1"/>
            <a:r>
              <a:rPr lang="en-US" dirty="0"/>
              <a:t>Allows for better data flow and more integrations</a:t>
            </a:r>
          </a:p>
          <a:p>
            <a:pPr lvl="2"/>
            <a:r>
              <a:rPr lang="en-US" dirty="0"/>
              <a:t>Asset Tracker and </a:t>
            </a:r>
            <a:r>
              <a:rPr lang="en-US" dirty="0" err="1"/>
              <a:t>Quantimate</a:t>
            </a:r>
            <a:r>
              <a:rPr lang="en-US" dirty="0"/>
              <a:t>.</a:t>
            </a:r>
          </a:p>
        </p:txBody>
      </p:sp>
    </p:spTree>
    <p:extLst>
      <p:ext uri="{BB962C8B-B14F-4D97-AF65-F5344CB8AC3E}">
        <p14:creationId xmlns:p14="http://schemas.microsoft.com/office/powerpoint/2010/main" val="2236485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9F1A5-0531-5F6F-5639-4C10FE912B3B}"/>
              </a:ext>
            </a:extLst>
          </p:cNvPr>
          <p:cNvSpPr>
            <a:spLocks noGrp="1"/>
          </p:cNvSpPr>
          <p:nvPr>
            <p:ph type="title"/>
          </p:nvPr>
        </p:nvSpPr>
        <p:spPr/>
        <p:txBody>
          <a:bodyPr/>
          <a:lstStyle/>
          <a:p>
            <a:r>
              <a:rPr lang="en-US" dirty="0"/>
              <a:t>BIM Projects</a:t>
            </a:r>
          </a:p>
        </p:txBody>
      </p:sp>
      <p:sp>
        <p:nvSpPr>
          <p:cNvPr id="3" name="Content Placeholder 2">
            <a:extLst>
              <a:ext uri="{FF2B5EF4-FFF2-40B4-BE49-F238E27FC236}">
                <a16:creationId xmlns:a16="http://schemas.microsoft.com/office/drawing/2014/main" id="{1FA9A0CD-7E28-5238-FDED-2BD88FBFB55E}"/>
              </a:ext>
            </a:extLst>
          </p:cNvPr>
          <p:cNvSpPr>
            <a:spLocks noGrp="1"/>
          </p:cNvSpPr>
          <p:nvPr>
            <p:ph idx="1"/>
          </p:nvPr>
        </p:nvSpPr>
        <p:spPr/>
        <p:txBody>
          <a:bodyPr/>
          <a:lstStyle/>
          <a:p>
            <a:r>
              <a:rPr lang="en-US" b="1" dirty="0"/>
              <a:t>Progressive Design-Build BIM Pilot WOO-23 </a:t>
            </a:r>
          </a:p>
          <a:p>
            <a:pPr lvl="1"/>
            <a:r>
              <a:rPr lang="en-US" dirty="0"/>
              <a:t>March 2024 - Oct. 2025</a:t>
            </a:r>
          </a:p>
          <a:p>
            <a:pPr lvl="1"/>
            <a:r>
              <a:rPr lang="en-US" dirty="0"/>
              <a:t>Design Build Team: Kokosing Construction Co./Michael Baker International</a:t>
            </a:r>
          </a:p>
          <a:p>
            <a:pPr lvl="1"/>
            <a:r>
              <a:rPr lang="en-US" dirty="0"/>
              <a:t>Build framework for BIM Execution Plan</a:t>
            </a:r>
          </a:p>
          <a:p>
            <a:pPr lvl="1"/>
            <a:r>
              <a:rPr lang="en-US" dirty="0"/>
              <a:t>Planless</a:t>
            </a:r>
          </a:p>
          <a:p>
            <a:pPr lvl="1"/>
            <a:endParaRPr lang="en-US" dirty="0"/>
          </a:p>
          <a:p>
            <a:pPr lvl="1"/>
            <a:r>
              <a:rPr lang="en-US" dirty="0"/>
              <a:t>Construction Started Aug. 4</a:t>
            </a:r>
            <a:r>
              <a:rPr lang="en-US" baseline="30000" dirty="0"/>
              <a:t>th</a:t>
            </a:r>
            <a:r>
              <a:rPr lang="en-US" dirty="0"/>
              <a:t>!</a:t>
            </a:r>
          </a:p>
          <a:p>
            <a:pPr lvl="1"/>
            <a:endParaRPr lang="en-US" dirty="0"/>
          </a:p>
          <a:p>
            <a:endParaRPr lang="en-US" dirty="0"/>
          </a:p>
        </p:txBody>
      </p:sp>
    </p:spTree>
    <p:extLst>
      <p:ext uri="{BB962C8B-B14F-4D97-AF65-F5344CB8AC3E}">
        <p14:creationId xmlns:p14="http://schemas.microsoft.com/office/powerpoint/2010/main" val="27148245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DDFF3-A8F0-4C14-9416-EEB3FB63477E}"/>
              </a:ext>
            </a:extLst>
          </p:cNvPr>
          <p:cNvSpPr>
            <a:spLocks noGrp="1"/>
          </p:cNvSpPr>
          <p:nvPr>
            <p:ph type="title"/>
          </p:nvPr>
        </p:nvSpPr>
        <p:spPr/>
        <p:txBody>
          <a:bodyPr/>
          <a:lstStyle/>
          <a:p>
            <a:r>
              <a:rPr lang="en-US" dirty="0"/>
              <a:t>BIM Projects</a:t>
            </a:r>
          </a:p>
        </p:txBody>
      </p:sp>
      <p:sp>
        <p:nvSpPr>
          <p:cNvPr id="3" name="Content Placeholder 2">
            <a:extLst>
              <a:ext uri="{FF2B5EF4-FFF2-40B4-BE49-F238E27FC236}">
                <a16:creationId xmlns:a16="http://schemas.microsoft.com/office/drawing/2014/main" id="{1C66E4A7-604E-CF20-D2F7-DB13D61CA4AE}"/>
              </a:ext>
            </a:extLst>
          </p:cNvPr>
          <p:cNvSpPr>
            <a:spLocks noGrp="1"/>
          </p:cNvSpPr>
          <p:nvPr>
            <p:ph idx="1"/>
          </p:nvPr>
        </p:nvSpPr>
        <p:spPr/>
        <p:txBody>
          <a:bodyPr/>
          <a:lstStyle/>
          <a:p>
            <a:r>
              <a:rPr lang="en-US" b="1" dirty="0"/>
              <a:t>Developing Level of Development (LOD) and Model Element Breakdown (MEB) standards/guidelines</a:t>
            </a:r>
          </a:p>
          <a:p>
            <a:pPr lvl="1"/>
            <a:r>
              <a:rPr lang="en-US" dirty="0"/>
              <a:t>Oct. 2024-June 2025</a:t>
            </a:r>
          </a:p>
          <a:p>
            <a:pPr lvl="1"/>
            <a:r>
              <a:rPr lang="en-US" dirty="0"/>
              <a:t>Consultant: Michael Baker International</a:t>
            </a:r>
          </a:p>
          <a:p>
            <a:pPr lvl="1"/>
            <a:endParaRPr lang="en-US" dirty="0"/>
          </a:p>
        </p:txBody>
      </p:sp>
    </p:spTree>
    <p:extLst>
      <p:ext uri="{BB962C8B-B14F-4D97-AF65-F5344CB8AC3E}">
        <p14:creationId xmlns:p14="http://schemas.microsoft.com/office/powerpoint/2010/main" val="11210647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8080E-6836-D3E5-F804-8C6AA14A2C31}"/>
              </a:ext>
            </a:extLst>
          </p:cNvPr>
          <p:cNvSpPr>
            <a:spLocks noGrp="1"/>
          </p:cNvSpPr>
          <p:nvPr>
            <p:ph type="title"/>
          </p:nvPr>
        </p:nvSpPr>
        <p:spPr/>
        <p:txBody>
          <a:bodyPr/>
          <a:lstStyle/>
          <a:p>
            <a:r>
              <a:rPr lang="en-US" dirty="0"/>
              <a:t>BIM PROJECTS</a:t>
            </a:r>
          </a:p>
        </p:txBody>
      </p:sp>
      <p:sp>
        <p:nvSpPr>
          <p:cNvPr id="3" name="Content Placeholder 2">
            <a:extLst>
              <a:ext uri="{FF2B5EF4-FFF2-40B4-BE49-F238E27FC236}">
                <a16:creationId xmlns:a16="http://schemas.microsoft.com/office/drawing/2014/main" id="{D788B542-A0D1-3EAA-1829-30967EC14EE0}"/>
              </a:ext>
            </a:extLst>
          </p:cNvPr>
          <p:cNvSpPr>
            <a:spLocks noGrp="1"/>
          </p:cNvSpPr>
          <p:nvPr>
            <p:ph idx="1"/>
          </p:nvPr>
        </p:nvSpPr>
        <p:spPr/>
        <p:txBody>
          <a:bodyPr/>
          <a:lstStyle/>
          <a:p>
            <a:r>
              <a:rPr lang="en-US" b="1" dirty="0"/>
              <a:t>Tech. Stack Gap Analysis</a:t>
            </a:r>
          </a:p>
          <a:p>
            <a:pPr lvl="1"/>
            <a:r>
              <a:rPr lang="en-US" dirty="0"/>
              <a:t>May 2024 - June 2025</a:t>
            </a:r>
          </a:p>
          <a:p>
            <a:pPr lvl="1"/>
            <a:r>
              <a:rPr lang="en-US" dirty="0"/>
              <a:t>Consultant: Geo Decisions</a:t>
            </a:r>
          </a:p>
          <a:p>
            <a:pPr lvl="1"/>
            <a:r>
              <a:rPr lang="en-US" dirty="0"/>
              <a:t>Map existing data and connections or lack there of across asset lifecycle </a:t>
            </a:r>
          </a:p>
          <a:p>
            <a:pPr marL="457200" lvl="1" indent="0">
              <a:buNone/>
            </a:pPr>
            <a:r>
              <a:rPr lang="en-US" dirty="0"/>
              <a:t>	(i.e. Planning, Design, Estimating, Contracts, Bidding, 	Construction, Inspection, Asset Management, As-builts).</a:t>
            </a:r>
          </a:p>
          <a:p>
            <a:pPr lvl="1"/>
            <a:endParaRPr lang="en-US" dirty="0"/>
          </a:p>
          <a:p>
            <a:endParaRPr lang="en-US" dirty="0"/>
          </a:p>
        </p:txBody>
      </p:sp>
    </p:spTree>
    <p:extLst>
      <p:ext uri="{BB962C8B-B14F-4D97-AF65-F5344CB8AC3E}">
        <p14:creationId xmlns:p14="http://schemas.microsoft.com/office/powerpoint/2010/main" val="6532213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B71E9-8B2B-C52C-88A7-0D8683EA01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D1B1F7-30A1-8472-345D-DB41B6F35550}"/>
              </a:ext>
            </a:extLst>
          </p:cNvPr>
          <p:cNvSpPr>
            <a:spLocks noGrp="1"/>
          </p:cNvSpPr>
          <p:nvPr>
            <p:ph type="title"/>
          </p:nvPr>
        </p:nvSpPr>
        <p:spPr/>
        <p:txBody>
          <a:bodyPr/>
          <a:lstStyle/>
          <a:p>
            <a:r>
              <a:rPr lang="en-US" dirty="0"/>
              <a:t>Updates-Blueprints</a:t>
            </a:r>
          </a:p>
        </p:txBody>
      </p:sp>
      <p:sp>
        <p:nvSpPr>
          <p:cNvPr id="3" name="Content Placeholder 2">
            <a:extLst>
              <a:ext uri="{FF2B5EF4-FFF2-40B4-BE49-F238E27FC236}">
                <a16:creationId xmlns:a16="http://schemas.microsoft.com/office/drawing/2014/main" id="{3A1F2942-C9C1-8A38-3DF5-AFAD88D73B5F}"/>
              </a:ext>
            </a:extLst>
          </p:cNvPr>
          <p:cNvSpPr>
            <a:spLocks noGrp="1"/>
          </p:cNvSpPr>
          <p:nvPr>
            <p:ph idx="1"/>
          </p:nvPr>
        </p:nvSpPr>
        <p:spPr>
          <a:xfrm>
            <a:off x="181155" y="1143000"/>
            <a:ext cx="11172645" cy="4984423"/>
          </a:xfrm>
        </p:spPr>
        <p:txBody>
          <a:bodyPr/>
          <a:lstStyle/>
          <a:p>
            <a:pPr lvl="1"/>
            <a:r>
              <a:rPr lang="en-US" b="1" dirty="0" err="1"/>
              <a:t>OpenBridge</a:t>
            </a:r>
            <a:r>
              <a:rPr lang="en-US" dirty="0"/>
              <a:t>: On hold due to staffing changing in OSE.</a:t>
            </a:r>
          </a:p>
          <a:p>
            <a:pPr lvl="1"/>
            <a:endParaRPr lang="en-US" dirty="0"/>
          </a:p>
          <a:p>
            <a:pPr lvl="1"/>
            <a:r>
              <a:rPr lang="en-US" b="1" dirty="0"/>
              <a:t>ORD Drainage Analytics</a:t>
            </a:r>
            <a:r>
              <a:rPr lang="en-US" dirty="0"/>
              <a:t>: On hold due to staffing changes in OHE.</a:t>
            </a:r>
          </a:p>
          <a:p>
            <a:pPr lvl="1"/>
            <a:endParaRPr lang="en-US" dirty="0"/>
          </a:p>
          <a:p>
            <a:pPr lvl="1"/>
            <a:r>
              <a:rPr lang="en-US" b="1" dirty="0" err="1"/>
              <a:t>OpenGround</a:t>
            </a:r>
            <a:r>
              <a:rPr lang="en-US" b="1" dirty="0"/>
              <a:t> ORD Extension</a:t>
            </a:r>
            <a:r>
              <a:rPr lang="en-US" dirty="0"/>
              <a:t>: On hold due to bug preventing Moisture content from importing.</a:t>
            </a:r>
          </a:p>
          <a:p>
            <a:pPr lvl="1"/>
            <a:endParaRPr lang="en-US" dirty="0"/>
          </a:p>
          <a:p>
            <a:pPr lvl="1"/>
            <a:endParaRPr lang="en-US" dirty="0"/>
          </a:p>
          <a:p>
            <a:pPr lvl="1"/>
            <a:endParaRPr lang="en-US" dirty="0"/>
          </a:p>
          <a:p>
            <a:pPr lvl="1"/>
            <a:endParaRPr lang="en-US" dirty="0"/>
          </a:p>
          <a:p>
            <a:endParaRPr lang="en-US" dirty="0"/>
          </a:p>
        </p:txBody>
      </p:sp>
    </p:spTree>
    <p:extLst>
      <p:ext uri="{BB962C8B-B14F-4D97-AF65-F5344CB8AC3E}">
        <p14:creationId xmlns:p14="http://schemas.microsoft.com/office/powerpoint/2010/main" val="1064235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42BE3D-D85B-A975-7180-0E542E8073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34DC20-51B2-16C6-746B-7ECA34215DFD}"/>
              </a:ext>
            </a:extLst>
          </p:cNvPr>
          <p:cNvSpPr>
            <a:spLocks noGrp="1"/>
          </p:cNvSpPr>
          <p:nvPr>
            <p:ph type="title"/>
          </p:nvPr>
        </p:nvSpPr>
        <p:spPr/>
        <p:txBody>
          <a:bodyPr/>
          <a:lstStyle/>
          <a:p>
            <a:r>
              <a:rPr lang="en-US" dirty="0"/>
              <a:t>L&amp;D vol 3 Updates-plan set update</a:t>
            </a:r>
          </a:p>
        </p:txBody>
      </p:sp>
      <p:sp>
        <p:nvSpPr>
          <p:cNvPr id="3" name="Content Placeholder 2">
            <a:extLst>
              <a:ext uri="{FF2B5EF4-FFF2-40B4-BE49-F238E27FC236}">
                <a16:creationId xmlns:a16="http://schemas.microsoft.com/office/drawing/2014/main" id="{766C8C04-9452-AEC2-72FC-5FEB43EB87F0}"/>
              </a:ext>
            </a:extLst>
          </p:cNvPr>
          <p:cNvSpPr>
            <a:spLocks noGrp="1"/>
          </p:cNvSpPr>
          <p:nvPr>
            <p:ph idx="1"/>
          </p:nvPr>
        </p:nvSpPr>
        <p:spPr>
          <a:xfrm>
            <a:off x="450011" y="914400"/>
            <a:ext cx="10515600" cy="4906964"/>
          </a:xfrm>
        </p:spPr>
        <p:txBody>
          <a:bodyPr/>
          <a:lstStyle/>
          <a:p>
            <a:r>
              <a:rPr lang="en-US" sz="2800" dirty="0"/>
              <a:t>Fixed various links throughout document.</a:t>
            </a:r>
          </a:p>
          <a:p>
            <a:r>
              <a:rPr lang="en-US" sz="2800" dirty="0"/>
              <a:t>Added clarification to digital signature process for Right of Way Sheets</a:t>
            </a:r>
          </a:p>
          <a:p>
            <a:endParaRPr lang="en-US" sz="2800" dirty="0"/>
          </a:p>
          <a:p>
            <a:endParaRPr lang="en-US" sz="2800" dirty="0"/>
          </a:p>
          <a:p>
            <a:endParaRPr lang="en-US" sz="2800" dirty="0"/>
          </a:p>
          <a:p>
            <a:endParaRPr lang="en-US" sz="2800" dirty="0"/>
          </a:p>
          <a:p>
            <a:endParaRPr lang="en-US" sz="2800" dirty="0"/>
          </a:p>
        </p:txBody>
      </p:sp>
      <p:pic>
        <p:nvPicPr>
          <p:cNvPr id="6" name="Picture 5">
            <a:extLst>
              <a:ext uri="{FF2B5EF4-FFF2-40B4-BE49-F238E27FC236}">
                <a16:creationId xmlns:a16="http://schemas.microsoft.com/office/drawing/2014/main" id="{3CD2B3E2-C58B-3145-9ABC-477F87EDB7B5}"/>
              </a:ext>
            </a:extLst>
          </p:cNvPr>
          <p:cNvPicPr>
            <a:picLocks noChangeAspect="1"/>
          </p:cNvPicPr>
          <p:nvPr/>
        </p:nvPicPr>
        <p:blipFill>
          <a:blip r:embed="rId2"/>
          <a:stretch>
            <a:fillRect/>
          </a:stretch>
        </p:blipFill>
        <p:spPr>
          <a:xfrm>
            <a:off x="2150896" y="2402721"/>
            <a:ext cx="7841516" cy="3205796"/>
          </a:xfrm>
          <a:prstGeom prst="rect">
            <a:avLst/>
          </a:prstGeom>
        </p:spPr>
      </p:pic>
    </p:spTree>
    <p:extLst>
      <p:ext uri="{BB962C8B-B14F-4D97-AF65-F5344CB8AC3E}">
        <p14:creationId xmlns:p14="http://schemas.microsoft.com/office/powerpoint/2010/main" val="40857306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A5799D-0DA4-603E-D4CF-48E19C2B0C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D19124-F522-1E37-60EA-E7BD1A76C8FF}"/>
              </a:ext>
            </a:extLst>
          </p:cNvPr>
          <p:cNvSpPr>
            <a:spLocks noGrp="1"/>
          </p:cNvSpPr>
          <p:nvPr>
            <p:ph type="title"/>
          </p:nvPr>
        </p:nvSpPr>
        <p:spPr/>
        <p:txBody>
          <a:bodyPr/>
          <a:lstStyle/>
          <a:p>
            <a:r>
              <a:rPr lang="en-US" dirty="0"/>
              <a:t>L&amp;D vol 3 Updates-plan set update</a:t>
            </a:r>
          </a:p>
        </p:txBody>
      </p:sp>
      <p:sp>
        <p:nvSpPr>
          <p:cNvPr id="3" name="Content Placeholder 2">
            <a:extLst>
              <a:ext uri="{FF2B5EF4-FFF2-40B4-BE49-F238E27FC236}">
                <a16:creationId xmlns:a16="http://schemas.microsoft.com/office/drawing/2014/main" id="{058650B7-2F3D-00EB-A2A4-2A9E3E28FCF8}"/>
              </a:ext>
            </a:extLst>
          </p:cNvPr>
          <p:cNvSpPr>
            <a:spLocks noGrp="1"/>
          </p:cNvSpPr>
          <p:nvPr>
            <p:ph idx="1"/>
          </p:nvPr>
        </p:nvSpPr>
        <p:spPr>
          <a:xfrm>
            <a:off x="450011" y="914400"/>
            <a:ext cx="10515600" cy="4906964"/>
          </a:xfrm>
        </p:spPr>
        <p:txBody>
          <a:bodyPr/>
          <a:lstStyle/>
          <a:p>
            <a:r>
              <a:rPr lang="en-US" sz="2800" dirty="0"/>
              <a:t>Added clarification for when </a:t>
            </a:r>
            <a:r>
              <a:rPr lang="en-US" sz="2800" dirty="0" err="1"/>
              <a:t>LandXML</a:t>
            </a:r>
            <a:r>
              <a:rPr lang="en-US" sz="2800" dirty="0"/>
              <a:t> files are to be included with supporting documents</a:t>
            </a:r>
          </a:p>
          <a:p>
            <a:endParaRPr lang="en-US" sz="2800" dirty="0"/>
          </a:p>
          <a:p>
            <a:endParaRPr lang="en-US" sz="2800" dirty="0"/>
          </a:p>
          <a:p>
            <a:r>
              <a:rPr lang="en-US" sz="2800" dirty="0"/>
              <a:t>Surveyor Report updated to say Survey Master</a:t>
            </a:r>
          </a:p>
          <a:p>
            <a:endParaRPr lang="en-US" sz="2800" dirty="0"/>
          </a:p>
          <a:p>
            <a:endParaRPr lang="en-US" sz="2800" dirty="0">
              <a:hlinkClick r:id="rId2"/>
            </a:endParaRPr>
          </a:p>
          <a:p>
            <a:endParaRPr lang="en-US" sz="2800" dirty="0">
              <a:hlinkClick r:id="rId2"/>
            </a:endParaRPr>
          </a:p>
          <a:p>
            <a:endParaRPr lang="en-US" sz="2800" dirty="0">
              <a:hlinkClick r:id="rId2"/>
            </a:endParaRPr>
          </a:p>
          <a:p>
            <a:r>
              <a:rPr lang="en-US" sz="2800" dirty="0">
                <a:hlinkClick r:id="rId2"/>
              </a:rPr>
              <a:t>Updates &amp; Archive | Ohio Department of Transportation</a:t>
            </a:r>
            <a:endParaRPr lang="en-US" sz="2800" dirty="0"/>
          </a:p>
        </p:txBody>
      </p:sp>
      <p:pic>
        <p:nvPicPr>
          <p:cNvPr id="4" name="Picture 3">
            <a:extLst>
              <a:ext uri="{FF2B5EF4-FFF2-40B4-BE49-F238E27FC236}">
                <a16:creationId xmlns:a16="http://schemas.microsoft.com/office/drawing/2014/main" id="{9EB7497D-42CE-1939-7C22-13051E1D3A7B}"/>
              </a:ext>
            </a:extLst>
          </p:cNvPr>
          <p:cNvPicPr>
            <a:picLocks noChangeAspect="1"/>
          </p:cNvPicPr>
          <p:nvPr/>
        </p:nvPicPr>
        <p:blipFill>
          <a:blip r:embed="rId3"/>
          <a:stretch>
            <a:fillRect/>
          </a:stretch>
        </p:blipFill>
        <p:spPr>
          <a:xfrm>
            <a:off x="1597590" y="1808111"/>
            <a:ext cx="9120686" cy="983471"/>
          </a:xfrm>
          <a:prstGeom prst="rect">
            <a:avLst/>
          </a:prstGeom>
        </p:spPr>
      </p:pic>
      <p:pic>
        <p:nvPicPr>
          <p:cNvPr id="7" name="Picture 6">
            <a:extLst>
              <a:ext uri="{FF2B5EF4-FFF2-40B4-BE49-F238E27FC236}">
                <a16:creationId xmlns:a16="http://schemas.microsoft.com/office/drawing/2014/main" id="{4E92C304-8143-E82A-3010-194927DDBEE6}"/>
              </a:ext>
            </a:extLst>
          </p:cNvPr>
          <p:cNvPicPr>
            <a:picLocks noChangeAspect="1"/>
          </p:cNvPicPr>
          <p:nvPr/>
        </p:nvPicPr>
        <p:blipFill>
          <a:blip r:embed="rId4"/>
          <a:stretch>
            <a:fillRect/>
          </a:stretch>
        </p:blipFill>
        <p:spPr>
          <a:xfrm>
            <a:off x="1714404" y="3449266"/>
            <a:ext cx="9251207" cy="1666031"/>
          </a:xfrm>
          <a:prstGeom prst="rect">
            <a:avLst/>
          </a:prstGeom>
        </p:spPr>
      </p:pic>
    </p:spTree>
    <p:extLst>
      <p:ext uri="{BB962C8B-B14F-4D97-AF65-F5344CB8AC3E}">
        <p14:creationId xmlns:p14="http://schemas.microsoft.com/office/powerpoint/2010/main" val="459580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9C209-E574-94BA-F5A7-73DD15634B74}"/>
              </a:ext>
            </a:extLst>
          </p:cNvPr>
          <p:cNvSpPr>
            <a:spLocks noGrp="1"/>
          </p:cNvSpPr>
          <p:nvPr>
            <p:ph type="title"/>
          </p:nvPr>
        </p:nvSpPr>
        <p:spPr/>
        <p:txBody>
          <a:bodyPr/>
          <a:lstStyle/>
          <a:p>
            <a:r>
              <a:rPr lang="en-US" dirty="0"/>
              <a:t>L&amp;D Vol 3 Plan Set Reminders</a:t>
            </a:r>
          </a:p>
        </p:txBody>
      </p:sp>
      <p:sp>
        <p:nvSpPr>
          <p:cNvPr id="3" name="Content Placeholder 2">
            <a:extLst>
              <a:ext uri="{FF2B5EF4-FFF2-40B4-BE49-F238E27FC236}">
                <a16:creationId xmlns:a16="http://schemas.microsoft.com/office/drawing/2014/main" id="{D9353D5D-5305-65D6-3F41-5E3ECA304651}"/>
              </a:ext>
            </a:extLst>
          </p:cNvPr>
          <p:cNvSpPr>
            <a:spLocks noGrp="1"/>
          </p:cNvSpPr>
          <p:nvPr>
            <p:ph idx="1"/>
          </p:nvPr>
        </p:nvSpPr>
        <p:spPr>
          <a:xfrm>
            <a:off x="379429" y="1091843"/>
            <a:ext cx="10515600" cy="628997"/>
          </a:xfrm>
        </p:spPr>
        <p:txBody>
          <a:bodyPr/>
          <a:lstStyle/>
          <a:p>
            <a:r>
              <a:rPr lang="en-US" dirty="0"/>
              <a:t>Each PID should only have 1 </a:t>
            </a:r>
            <a:r>
              <a:rPr lang="en-US" dirty="0" err="1"/>
              <a:t>planset</a:t>
            </a:r>
            <a:r>
              <a:rPr lang="en-US" dirty="0"/>
              <a:t> pdf.</a:t>
            </a:r>
          </a:p>
          <a:p>
            <a:pPr lvl="1"/>
            <a:endParaRPr lang="en-US" dirty="0"/>
          </a:p>
        </p:txBody>
      </p:sp>
      <p:sp>
        <p:nvSpPr>
          <p:cNvPr id="4" name="TextBox 3">
            <a:extLst>
              <a:ext uri="{FF2B5EF4-FFF2-40B4-BE49-F238E27FC236}">
                <a16:creationId xmlns:a16="http://schemas.microsoft.com/office/drawing/2014/main" id="{DB17A018-AF34-37C7-4F09-15CB25F50908}"/>
              </a:ext>
            </a:extLst>
          </p:cNvPr>
          <p:cNvSpPr txBox="1"/>
          <p:nvPr/>
        </p:nvSpPr>
        <p:spPr>
          <a:xfrm>
            <a:off x="529087" y="5414032"/>
            <a:ext cx="8860890" cy="584775"/>
          </a:xfrm>
          <a:prstGeom prst="rect">
            <a:avLst/>
          </a:prstGeom>
          <a:noFill/>
        </p:spPr>
        <p:txBody>
          <a:bodyPr wrap="square">
            <a:spAutoFit/>
          </a:bodyPr>
          <a:lstStyle/>
          <a:p>
            <a:pPr marL="457200" indent="-457200">
              <a:buFont typeface="Arial" panose="020B0604020202020204" pitchFamily="34" charset="0"/>
              <a:buChar char="•"/>
            </a:pPr>
            <a:r>
              <a:rPr lang="en-US" sz="3200" dirty="0"/>
              <a:t>YouTube Video: </a:t>
            </a:r>
            <a:r>
              <a:rPr lang="en-US" sz="3200" dirty="0">
                <a:hlinkClick r:id="rId2"/>
              </a:rPr>
              <a:t>Plan Set Components</a:t>
            </a:r>
            <a:r>
              <a:rPr lang="en-US" sz="3200" dirty="0"/>
              <a:t> </a:t>
            </a:r>
          </a:p>
        </p:txBody>
      </p:sp>
      <p:sp>
        <p:nvSpPr>
          <p:cNvPr id="6" name="TextBox 5">
            <a:extLst>
              <a:ext uri="{FF2B5EF4-FFF2-40B4-BE49-F238E27FC236}">
                <a16:creationId xmlns:a16="http://schemas.microsoft.com/office/drawing/2014/main" id="{711608C5-156A-7E63-F723-6113CD37680E}"/>
              </a:ext>
            </a:extLst>
          </p:cNvPr>
          <p:cNvSpPr txBox="1"/>
          <p:nvPr/>
        </p:nvSpPr>
        <p:spPr>
          <a:xfrm>
            <a:off x="5715784" y="1912871"/>
            <a:ext cx="5561814" cy="2677656"/>
          </a:xfrm>
          <a:prstGeom prst="rect">
            <a:avLst/>
          </a:prstGeom>
          <a:noFill/>
        </p:spPr>
        <p:txBody>
          <a:bodyPr wrap="square" rtlCol="0">
            <a:spAutoFit/>
          </a:bodyPr>
          <a:lstStyle/>
          <a:p>
            <a:r>
              <a:rPr lang="en-US" sz="2400" dirty="0"/>
              <a:t>This includes multi part projects being filed under a single PID:</a:t>
            </a:r>
          </a:p>
          <a:p>
            <a:pPr marL="285750" indent="-285750">
              <a:buFont typeface="Arial" panose="020B0604020202020204" pitchFamily="34" charset="0"/>
              <a:buChar char="•"/>
            </a:pPr>
            <a:r>
              <a:rPr lang="en-US" sz="2400" dirty="0"/>
              <a:t>[CTY]-[PID]-PlanSet.pdf</a:t>
            </a:r>
          </a:p>
          <a:p>
            <a:pPr marL="742950" lvl="1" indent="-285750">
              <a:buFont typeface="Arial" panose="020B0604020202020204" pitchFamily="34" charset="0"/>
              <a:buChar char="•"/>
            </a:pPr>
            <a:r>
              <a:rPr lang="en-US" sz="2400" dirty="0"/>
              <a:t>[CTY]-[PID]-Plan_Part[#].pdf</a:t>
            </a:r>
          </a:p>
          <a:p>
            <a:pPr marL="742950" lvl="1" indent="-285750">
              <a:buFont typeface="Arial" panose="020B0604020202020204" pitchFamily="34" charset="0"/>
              <a:buChar char="•"/>
            </a:pPr>
            <a:r>
              <a:rPr lang="en-US" sz="2400" dirty="0"/>
              <a:t>[CTY]-[PID]-Plan-RW_Part[#].pdf </a:t>
            </a:r>
          </a:p>
          <a:p>
            <a:pPr marL="742950" lvl="1" indent="-285750">
              <a:buFont typeface="Arial" panose="020B0604020202020204" pitchFamily="34" charset="0"/>
              <a:buChar char="•"/>
            </a:pPr>
            <a:r>
              <a:rPr lang="en-US" sz="2400" dirty="0"/>
              <a:t>[CTY]-[PID]-Signatures_Part[#].pdf</a:t>
            </a:r>
          </a:p>
          <a:p>
            <a:pPr marL="742950" lvl="1" indent="-285750">
              <a:buFont typeface="Arial" panose="020B0604020202020204" pitchFamily="34" charset="0"/>
              <a:buChar char="•"/>
            </a:pPr>
            <a:r>
              <a:rPr lang="en-US" sz="2400" dirty="0"/>
              <a:t>[CTY]-[PID]-SP-[Desc].pdf</a:t>
            </a:r>
          </a:p>
        </p:txBody>
      </p:sp>
      <p:sp>
        <p:nvSpPr>
          <p:cNvPr id="7" name="TextBox 6">
            <a:extLst>
              <a:ext uri="{FF2B5EF4-FFF2-40B4-BE49-F238E27FC236}">
                <a16:creationId xmlns:a16="http://schemas.microsoft.com/office/drawing/2014/main" id="{E0499D97-5CF3-B80B-CD48-905C5C78C51E}"/>
              </a:ext>
            </a:extLst>
          </p:cNvPr>
          <p:cNvSpPr txBox="1"/>
          <p:nvPr/>
        </p:nvSpPr>
        <p:spPr>
          <a:xfrm>
            <a:off x="1106079" y="2651535"/>
            <a:ext cx="4609705" cy="1938992"/>
          </a:xfrm>
          <a:prstGeom prst="rect">
            <a:avLst/>
          </a:prstGeom>
          <a:noFill/>
        </p:spPr>
        <p:txBody>
          <a:bodyPr wrap="square" rtlCol="0">
            <a:spAutoFit/>
          </a:bodyPr>
          <a:lstStyle/>
          <a:p>
            <a:pPr marL="285750" indent="-285750">
              <a:buFont typeface="Arial" panose="020B0604020202020204" pitchFamily="34" charset="0"/>
              <a:buChar char="•"/>
            </a:pPr>
            <a:r>
              <a:rPr lang="en-US" sz="2400" dirty="0"/>
              <a:t>[CTY]-[PID]-PlanSet.pdf</a:t>
            </a:r>
          </a:p>
          <a:p>
            <a:pPr marL="742950" lvl="1" indent="-285750">
              <a:buFont typeface="Arial" panose="020B0604020202020204" pitchFamily="34" charset="0"/>
              <a:buChar char="•"/>
            </a:pPr>
            <a:r>
              <a:rPr lang="en-US" sz="2400" dirty="0"/>
              <a:t>[CTY]-[PID]-Plan.pdf</a:t>
            </a:r>
          </a:p>
          <a:p>
            <a:pPr marL="742950" lvl="1" indent="-285750">
              <a:buFont typeface="Arial" panose="020B0604020202020204" pitchFamily="34" charset="0"/>
              <a:buChar char="•"/>
            </a:pPr>
            <a:r>
              <a:rPr lang="en-US" sz="2400" dirty="0"/>
              <a:t>[CTY]-[PID]-Plan-RW.pdf </a:t>
            </a:r>
          </a:p>
          <a:p>
            <a:pPr marL="742950" lvl="1" indent="-285750">
              <a:buFont typeface="Arial" panose="020B0604020202020204" pitchFamily="34" charset="0"/>
              <a:buChar char="•"/>
            </a:pPr>
            <a:r>
              <a:rPr lang="en-US" sz="2400" dirty="0"/>
              <a:t>[CTY]-[PID]-Signatures.pdf</a:t>
            </a:r>
          </a:p>
          <a:p>
            <a:pPr marL="742950" lvl="1" indent="-285750">
              <a:buFont typeface="Arial" panose="020B0604020202020204" pitchFamily="34" charset="0"/>
              <a:buChar char="•"/>
            </a:pPr>
            <a:r>
              <a:rPr lang="en-US" sz="2400" dirty="0"/>
              <a:t>[CTY]-[PID]-SP-[Desc].pdf</a:t>
            </a:r>
          </a:p>
        </p:txBody>
      </p:sp>
    </p:spTree>
    <p:extLst>
      <p:ext uri="{BB962C8B-B14F-4D97-AF65-F5344CB8AC3E}">
        <p14:creationId xmlns:p14="http://schemas.microsoft.com/office/powerpoint/2010/main" val="70414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52317-3C9E-F883-DA77-F3E1276E2259}"/>
              </a:ext>
            </a:extLst>
          </p:cNvPr>
          <p:cNvSpPr>
            <a:spLocks noGrp="1"/>
          </p:cNvSpPr>
          <p:nvPr>
            <p:ph type="title"/>
          </p:nvPr>
        </p:nvSpPr>
        <p:spPr>
          <a:solidFill>
            <a:schemeClr val="accent6"/>
          </a:solidFill>
        </p:spPr>
        <p:txBody>
          <a:bodyPr/>
          <a:lstStyle/>
          <a:p>
            <a:r>
              <a:rPr lang="en-US" dirty="0"/>
              <a:t>ORD Versions and ODOTCEv02 </a:t>
            </a:r>
            <a:r>
              <a:rPr lang="en-US" dirty="0" err="1"/>
              <a:t>WorkSpace</a:t>
            </a:r>
            <a:endParaRPr lang="en-US" dirty="0"/>
          </a:p>
        </p:txBody>
      </p:sp>
      <p:sp>
        <p:nvSpPr>
          <p:cNvPr id="3" name="Content Placeholder 2">
            <a:extLst>
              <a:ext uri="{FF2B5EF4-FFF2-40B4-BE49-F238E27FC236}">
                <a16:creationId xmlns:a16="http://schemas.microsoft.com/office/drawing/2014/main" id="{E2F63F36-6F27-7E81-8377-F75C1C684853}"/>
              </a:ext>
            </a:extLst>
          </p:cNvPr>
          <p:cNvSpPr>
            <a:spLocks noGrp="1"/>
          </p:cNvSpPr>
          <p:nvPr>
            <p:ph idx="1"/>
          </p:nvPr>
        </p:nvSpPr>
        <p:spPr>
          <a:xfrm>
            <a:off x="179110" y="975518"/>
            <a:ext cx="11547835" cy="4906964"/>
          </a:xfrm>
        </p:spPr>
        <p:txBody>
          <a:bodyPr/>
          <a:lstStyle/>
          <a:p>
            <a:r>
              <a:rPr lang="en-US" dirty="0"/>
              <a:t>Last ODOTCEv02 </a:t>
            </a:r>
            <a:r>
              <a:rPr lang="en-US" dirty="0" err="1"/>
              <a:t>WorkSpace</a:t>
            </a:r>
            <a:r>
              <a:rPr lang="en-US" dirty="0"/>
              <a:t> Update: </a:t>
            </a:r>
            <a:r>
              <a:rPr lang="en-US" b="1" dirty="0"/>
              <a:t>July 23</a:t>
            </a:r>
            <a:r>
              <a:rPr lang="en-US" b="1" baseline="30000" dirty="0"/>
              <a:t>rd</a:t>
            </a:r>
            <a:r>
              <a:rPr lang="en-US" b="1" dirty="0"/>
              <a:t>, 2025</a:t>
            </a:r>
          </a:p>
          <a:p>
            <a:pPr lvl="1"/>
            <a:r>
              <a:rPr lang="en-US" dirty="0"/>
              <a:t>A couple </a:t>
            </a:r>
            <a:r>
              <a:rPr lang="en-US" dirty="0" err="1"/>
              <a:t>dgnlibs</a:t>
            </a:r>
            <a:r>
              <a:rPr lang="en-US" dirty="0"/>
              <a:t> were updated to ORD 2024 civil schema.</a:t>
            </a:r>
          </a:p>
          <a:p>
            <a:pPr lvl="2"/>
            <a:r>
              <a:rPr lang="en-US" dirty="0"/>
              <a:t>This makes it incompatible with ORD 10.12 (as well as ORD 2023)</a:t>
            </a:r>
          </a:p>
          <a:p>
            <a:pPr lvl="2"/>
            <a:r>
              <a:rPr lang="en-US" dirty="0"/>
              <a:t>Sync Tool has version control to maintain compatibility </a:t>
            </a:r>
          </a:p>
          <a:p>
            <a:pPr lvl="2"/>
            <a:endParaRPr lang="en-US" dirty="0"/>
          </a:p>
          <a:p>
            <a:pPr marL="914400" lvl="2" indent="0">
              <a:buNone/>
            </a:pPr>
            <a:endParaRPr lang="en-US" dirty="0"/>
          </a:p>
          <a:p>
            <a:pPr lvl="2"/>
            <a:r>
              <a:rPr lang="en-US" dirty="0"/>
              <a:t>Zip downloads</a:t>
            </a:r>
          </a:p>
        </p:txBody>
      </p:sp>
      <p:pic>
        <p:nvPicPr>
          <p:cNvPr id="5" name="Picture 4">
            <a:extLst>
              <a:ext uri="{FF2B5EF4-FFF2-40B4-BE49-F238E27FC236}">
                <a16:creationId xmlns:a16="http://schemas.microsoft.com/office/drawing/2014/main" id="{C63201DE-28B8-EA42-990D-DE82FC6EA300}"/>
              </a:ext>
            </a:extLst>
          </p:cNvPr>
          <p:cNvPicPr>
            <a:picLocks noChangeAspect="1"/>
          </p:cNvPicPr>
          <p:nvPr/>
        </p:nvPicPr>
        <p:blipFill>
          <a:blip r:embed="rId2"/>
          <a:stretch>
            <a:fillRect/>
          </a:stretch>
        </p:blipFill>
        <p:spPr>
          <a:xfrm>
            <a:off x="2359309" y="3155622"/>
            <a:ext cx="2278680" cy="1119583"/>
          </a:xfrm>
          <a:prstGeom prst="rect">
            <a:avLst/>
          </a:prstGeom>
        </p:spPr>
      </p:pic>
      <p:pic>
        <p:nvPicPr>
          <p:cNvPr id="8194" name="Picture 2">
            <a:extLst>
              <a:ext uri="{FF2B5EF4-FFF2-40B4-BE49-F238E27FC236}">
                <a16:creationId xmlns:a16="http://schemas.microsoft.com/office/drawing/2014/main" id="{706AD3E0-88C2-2CAC-37B6-C10F85A030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6895" y="4695395"/>
            <a:ext cx="7124700" cy="1990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03915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638E6-3A96-186E-FBF7-F1B1299C87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3F5FA1-E968-46E1-6F89-6F04BD9A0578}"/>
              </a:ext>
            </a:extLst>
          </p:cNvPr>
          <p:cNvSpPr>
            <a:spLocks noGrp="1"/>
          </p:cNvSpPr>
          <p:nvPr>
            <p:ph type="title"/>
          </p:nvPr>
        </p:nvSpPr>
        <p:spPr>
          <a:solidFill>
            <a:schemeClr val="accent6"/>
          </a:solidFill>
        </p:spPr>
        <p:txBody>
          <a:bodyPr/>
          <a:lstStyle/>
          <a:p>
            <a:r>
              <a:rPr lang="en-US" dirty="0"/>
              <a:t>ORD Versions</a:t>
            </a:r>
          </a:p>
        </p:txBody>
      </p:sp>
      <p:sp>
        <p:nvSpPr>
          <p:cNvPr id="3" name="Content Placeholder 2">
            <a:extLst>
              <a:ext uri="{FF2B5EF4-FFF2-40B4-BE49-F238E27FC236}">
                <a16:creationId xmlns:a16="http://schemas.microsoft.com/office/drawing/2014/main" id="{A7389D09-CD32-39BF-3A83-6F6F8B9F0DCB}"/>
              </a:ext>
            </a:extLst>
          </p:cNvPr>
          <p:cNvSpPr>
            <a:spLocks noGrp="1"/>
          </p:cNvSpPr>
          <p:nvPr>
            <p:ph idx="1"/>
          </p:nvPr>
        </p:nvSpPr>
        <p:spPr>
          <a:xfrm>
            <a:off x="179110" y="975518"/>
            <a:ext cx="11547835" cy="4906964"/>
          </a:xfrm>
        </p:spPr>
        <p:txBody>
          <a:bodyPr/>
          <a:lstStyle/>
          <a:p>
            <a:r>
              <a:rPr lang="en-US" dirty="0"/>
              <a:t>Just starting testing ORD 2024 (24.00.02.25)</a:t>
            </a:r>
          </a:p>
          <a:p>
            <a:pPr lvl="1"/>
            <a:r>
              <a:rPr lang="en-US" dirty="0"/>
              <a:t>This is a minor update and does not have a civil schema change, so this is not a compatibility issue with v24.00.00.205.</a:t>
            </a:r>
          </a:p>
          <a:p>
            <a:r>
              <a:rPr lang="en-US" dirty="0"/>
              <a:t>As always, your free to move to this version before ODOT.</a:t>
            </a:r>
          </a:p>
          <a:p>
            <a:pPr lvl="1"/>
            <a:r>
              <a:rPr lang="en-US" dirty="0"/>
              <a:t>Just make sure everyone working a given project is using a version with the same civil schema.</a:t>
            </a:r>
          </a:p>
          <a:p>
            <a:pPr lvl="1"/>
            <a:r>
              <a:rPr lang="en-US" dirty="0"/>
              <a:t>Reminder that ODOTS PW DS will only work with ORD 2024 or newer.</a:t>
            </a:r>
          </a:p>
          <a:p>
            <a:pPr lvl="2"/>
            <a:r>
              <a:rPr lang="en-US" dirty="0"/>
              <a:t>If your running older versions of ORD you WILL see problems.</a:t>
            </a:r>
          </a:p>
        </p:txBody>
      </p:sp>
    </p:spTree>
    <p:extLst>
      <p:ext uri="{BB962C8B-B14F-4D97-AF65-F5344CB8AC3E}">
        <p14:creationId xmlns:p14="http://schemas.microsoft.com/office/powerpoint/2010/main" val="1401629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a:extLst>
            <a:ext uri="{FF2B5EF4-FFF2-40B4-BE49-F238E27FC236}">
              <a16:creationId xmlns:a16="http://schemas.microsoft.com/office/drawing/2014/main" id="{C804175D-A1EF-D979-D54C-48C3185AB9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DE63C4-C270-2746-D399-F0099E620058}"/>
              </a:ext>
            </a:extLst>
          </p:cNvPr>
          <p:cNvSpPr>
            <a:spLocks noGrp="1"/>
          </p:cNvSpPr>
          <p:nvPr>
            <p:ph type="title"/>
          </p:nvPr>
        </p:nvSpPr>
        <p:spPr>
          <a:solidFill>
            <a:schemeClr val="accent6"/>
          </a:solidFill>
        </p:spPr>
        <p:txBody>
          <a:bodyPr/>
          <a:lstStyle/>
          <a:p>
            <a:r>
              <a:rPr lang="en-US" dirty="0"/>
              <a:t>Running Update Doc Format Change</a:t>
            </a:r>
          </a:p>
        </p:txBody>
      </p:sp>
      <p:sp>
        <p:nvSpPr>
          <p:cNvPr id="3" name="Content Placeholder 2">
            <a:extLst>
              <a:ext uri="{FF2B5EF4-FFF2-40B4-BE49-F238E27FC236}">
                <a16:creationId xmlns:a16="http://schemas.microsoft.com/office/drawing/2014/main" id="{47DB2F16-4363-C8C1-8096-C0C1E7C42B6A}"/>
              </a:ext>
            </a:extLst>
          </p:cNvPr>
          <p:cNvSpPr>
            <a:spLocks noGrp="1"/>
          </p:cNvSpPr>
          <p:nvPr>
            <p:ph idx="1"/>
          </p:nvPr>
        </p:nvSpPr>
        <p:spPr>
          <a:xfrm>
            <a:off x="179110" y="975517"/>
            <a:ext cx="11857935" cy="2386807"/>
          </a:xfrm>
        </p:spPr>
        <p:txBody>
          <a:bodyPr/>
          <a:lstStyle/>
          <a:p>
            <a:r>
              <a:rPr lang="en-US" dirty="0">
                <a:solidFill>
                  <a:schemeClr val="bg1"/>
                </a:solidFill>
              </a:rPr>
              <a:t>We are working on switching our running updates document to excel.</a:t>
            </a:r>
          </a:p>
          <a:p>
            <a:pPr lvl="1"/>
            <a:r>
              <a:rPr lang="en-US" dirty="0">
                <a:solidFill>
                  <a:schemeClr val="bg1"/>
                </a:solidFill>
              </a:rPr>
              <a:t>This document outlines all the changes we have made to our workspace</a:t>
            </a:r>
          </a:p>
          <a:p>
            <a:pPr lvl="1"/>
            <a:r>
              <a:rPr lang="en-US" dirty="0">
                <a:solidFill>
                  <a:schemeClr val="bg1"/>
                </a:solidFill>
              </a:rPr>
              <a:t>More granularity, more information, more functionality (filtering, sorting)</a:t>
            </a:r>
          </a:p>
        </p:txBody>
      </p:sp>
      <p:pic>
        <p:nvPicPr>
          <p:cNvPr id="9218" name="Picture 2">
            <a:extLst>
              <a:ext uri="{FF2B5EF4-FFF2-40B4-BE49-F238E27FC236}">
                <a16:creationId xmlns:a16="http://schemas.microsoft.com/office/drawing/2014/main" id="{B4CD2CC0-D809-08EF-08FB-7E560063D3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955" y="3535815"/>
            <a:ext cx="5291184" cy="2645592"/>
          </a:xfrm>
          <a:prstGeom prst="rect">
            <a:avLst/>
          </a:prstGeom>
          <a:noFill/>
          <a:extLst>
            <a:ext uri="{909E8E84-426E-40DD-AFC4-6F175D3DCCD1}">
              <a14:hiddenFill xmlns:a14="http://schemas.microsoft.com/office/drawing/2010/main">
                <a:solidFill>
                  <a:srgbClr val="FFFFFF"/>
                </a:solidFill>
              </a14:hiddenFill>
            </a:ext>
          </a:extLst>
        </p:spPr>
      </p:pic>
      <p:pic>
        <p:nvPicPr>
          <p:cNvPr id="9228" name="Picture 12">
            <a:extLst>
              <a:ext uri="{FF2B5EF4-FFF2-40B4-BE49-F238E27FC236}">
                <a16:creationId xmlns:a16="http://schemas.microsoft.com/office/drawing/2014/main" id="{D50FC393-5198-CF65-75DD-BC1252D652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5528" b="40771"/>
          <a:stretch>
            <a:fillRect/>
          </a:stretch>
        </p:blipFill>
        <p:spPr bwMode="auto">
          <a:xfrm>
            <a:off x="5775489" y="3835971"/>
            <a:ext cx="5421985" cy="811443"/>
          </a:xfrm>
          <a:prstGeom prst="rect">
            <a:avLst/>
          </a:prstGeom>
          <a:noFill/>
          <a:extLst>
            <a:ext uri="{909E8E84-426E-40DD-AFC4-6F175D3DCCD1}">
              <a14:hiddenFill xmlns:a14="http://schemas.microsoft.com/office/drawing/2010/main">
                <a:solidFill>
                  <a:srgbClr val="FFFFFF"/>
                </a:solidFill>
              </a14:hiddenFill>
            </a:ext>
          </a:extLst>
        </p:spPr>
      </p:pic>
      <p:pic>
        <p:nvPicPr>
          <p:cNvPr id="9230" name="Picture 14">
            <a:extLst>
              <a:ext uri="{FF2B5EF4-FFF2-40B4-BE49-F238E27FC236}">
                <a16:creationId xmlns:a16="http://schemas.microsoft.com/office/drawing/2014/main" id="{9B2E1350-18D3-D931-32D4-050800CE16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867" r="1272" b="33256"/>
          <a:stretch>
            <a:fillRect/>
          </a:stretch>
        </p:blipFill>
        <p:spPr bwMode="auto">
          <a:xfrm>
            <a:off x="5470294" y="4820904"/>
            <a:ext cx="6566751" cy="914401"/>
          </a:xfrm>
          <a:prstGeom prst="rect">
            <a:avLst/>
          </a:prstGeom>
          <a:noFill/>
          <a:extLst>
            <a:ext uri="{909E8E84-426E-40DD-AFC4-6F175D3DCCD1}">
              <a14:hiddenFill xmlns:a14="http://schemas.microsoft.com/office/drawing/2010/main">
                <a:solidFill>
                  <a:srgbClr val="FFFFFF"/>
                </a:solidFill>
              </a14:hiddenFill>
            </a:ext>
          </a:extLst>
        </p:spPr>
      </p:pic>
      <p:cxnSp>
        <p:nvCxnSpPr>
          <p:cNvPr id="16" name="Straight Connector 15">
            <a:extLst>
              <a:ext uri="{FF2B5EF4-FFF2-40B4-BE49-F238E27FC236}">
                <a16:creationId xmlns:a16="http://schemas.microsoft.com/office/drawing/2014/main" id="{33F414EE-44AC-5E09-BC76-F1222092B842}"/>
              </a:ext>
            </a:extLst>
          </p:cNvPr>
          <p:cNvCxnSpPr/>
          <p:nvPr/>
        </p:nvCxnSpPr>
        <p:spPr>
          <a:xfrm>
            <a:off x="5470294" y="3273730"/>
            <a:ext cx="0" cy="309434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36605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E712A-F92A-D8E7-20D3-96E1306C44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8CE66C-B9E9-79F2-8D4F-02E550BD725D}"/>
              </a:ext>
            </a:extLst>
          </p:cNvPr>
          <p:cNvSpPr>
            <a:spLocks noGrp="1"/>
          </p:cNvSpPr>
          <p:nvPr>
            <p:ph type="title"/>
          </p:nvPr>
        </p:nvSpPr>
        <p:spPr>
          <a:solidFill>
            <a:schemeClr val="accent6"/>
          </a:solidFill>
        </p:spPr>
        <p:txBody>
          <a:bodyPr/>
          <a:lstStyle/>
          <a:p>
            <a:r>
              <a:rPr lang="en-US" dirty="0"/>
              <a:t>Transoft Part 1 (Torus OHDOT Example)</a:t>
            </a:r>
          </a:p>
        </p:txBody>
      </p:sp>
      <p:sp>
        <p:nvSpPr>
          <p:cNvPr id="3" name="TextBox 2">
            <a:extLst>
              <a:ext uri="{FF2B5EF4-FFF2-40B4-BE49-F238E27FC236}">
                <a16:creationId xmlns:a16="http://schemas.microsoft.com/office/drawing/2014/main" id="{D6892B16-DF2C-04E3-9A07-A71A0F6E10CB}"/>
              </a:ext>
            </a:extLst>
          </p:cNvPr>
          <p:cNvSpPr txBox="1"/>
          <p:nvPr/>
        </p:nvSpPr>
        <p:spPr>
          <a:xfrm>
            <a:off x="609600" y="3810000"/>
            <a:ext cx="10972800" cy="904863"/>
          </a:xfrm>
          <a:prstGeom prst="rect">
            <a:avLst/>
          </a:prstGeom>
          <a:noFill/>
        </p:spPr>
        <p:txBody>
          <a:bodyPr wrap="square">
            <a:spAutoFit/>
          </a:bodyPr>
          <a:lstStyle/>
          <a:p>
            <a:pPr marR="0" lvl="0" algn="ctr" defTabSz="914400" rtl="0" eaLnBrk="1" fontAlgn="base" latinLnBrk="0" hangingPunct="1">
              <a:lnSpc>
                <a:spcPct val="100000"/>
              </a:lnSpc>
              <a:spcBef>
                <a:spcPct val="20000"/>
              </a:spcBef>
              <a:spcAft>
                <a:spcPct val="0"/>
              </a:spcAft>
              <a:buClrTx/>
              <a:buSzTx/>
              <a:tabLst/>
              <a:defRPr/>
            </a:pPr>
            <a:r>
              <a:rPr lang="en-US" sz="2400" kern="0" dirty="0">
                <a:solidFill>
                  <a:srgbClr val="000000"/>
                </a:solidFill>
                <a:latin typeface="Source Sans 3"/>
              </a:rPr>
              <a:t>Andrew Holloway P.E., ODOT Office of Roadway Engineering</a:t>
            </a:r>
          </a:p>
          <a:p>
            <a:pPr marR="0" lvl="0" algn="ctr" defTabSz="914400" rtl="0" eaLnBrk="1" fontAlgn="base" latinLnBrk="0" hangingPunct="1">
              <a:lnSpc>
                <a:spcPct val="100000"/>
              </a:lnSpc>
              <a:spcBef>
                <a:spcPct val="20000"/>
              </a:spcBef>
              <a:spcAft>
                <a:spcPct val="0"/>
              </a:spcAft>
              <a:buClrTx/>
              <a:buSzTx/>
              <a:tabLst/>
              <a:defRPr/>
            </a:pPr>
            <a:r>
              <a:rPr lang="en-US" sz="2400" kern="0" dirty="0">
                <a:solidFill>
                  <a:srgbClr val="000000"/>
                </a:solidFill>
                <a:latin typeface="Source Sans 3"/>
              </a:rPr>
              <a:t>Janz </a:t>
            </a:r>
            <a:r>
              <a:rPr lang="en-US" sz="2400" kern="0" dirty="0" err="1">
                <a:solidFill>
                  <a:srgbClr val="000000"/>
                </a:solidFill>
                <a:latin typeface="Source Sans 3"/>
              </a:rPr>
              <a:t>Arqueza</a:t>
            </a:r>
            <a:r>
              <a:rPr lang="en-US" sz="2400" kern="0" dirty="0">
                <a:solidFill>
                  <a:srgbClr val="000000"/>
                </a:solidFill>
                <a:latin typeface="Source Sans 3"/>
              </a:rPr>
              <a:t>, Transoft Solutions </a:t>
            </a:r>
            <a:endParaRPr kumimoji="0" lang="en-US" sz="2400" b="0" i="0" u="none" strike="noStrike" kern="0" cap="none" spc="0" normalizeH="0" baseline="0" noProof="0" dirty="0">
              <a:ln>
                <a:noFill/>
              </a:ln>
              <a:solidFill>
                <a:srgbClr val="000000"/>
              </a:solidFill>
              <a:effectLst/>
              <a:uLnTx/>
              <a:uFillTx/>
              <a:latin typeface="Source Sans 3"/>
              <a:ea typeface="+mn-ea"/>
              <a:cs typeface="+mn-cs"/>
            </a:endParaRPr>
          </a:p>
        </p:txBody>
      </p:sp>
    </p:spTree>
    <p:extLst>
      <p:ext uri="{BB962C8B-B14F-4D97-AF65-F5344CB8AC3E}">
        <p14:creationId xmlns:p14="http://schemas.microsoft.com/office/powerpoint/2010/main" val="8700573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52317-3C9E-F883-DA77-F3E1276E2259}"/>
              </a:ext>
            </a:extLst>
          </p:cNvPr>
          <p:cNvSpPr>
            <a:spLocks noGrp="1"/>
          </p:cNvSpPr>
          <p:nvPr>
            <p:ph type="title"/>
          </p:nvPr>
        </p:nvSpPr>
        <p:spPr>
          <a:xfrm>
            <a:off x="0" y="0"/>
            <a:ext cx="12192000" cy="914400"/>
          </a:xfrm>
        </p:spPr>
        <p:txBody>
          <a:bodyPr wrap="square" anchor="b">
            <a:normAutofit/>
          </a:bodyPr>
          <a:lstStyle/>
          <a:p>
            <a:r>
              <a:rPr lang="en-US" dirty="0"/>
              <a:t>Project Location</a:t>
            </a:r>
          </a:p>
        </p:txBody>
      </p:sp>
      <p:pic>
        <p:nvPicPr>
          <p:cNvPr id="19" name="Content Placeholder 18">
            <a:extLst>
              <a:ext uri="{FF2B5EF4-FFF2-40B4-BE49-F238E27FC236}">
                <a16:creationId xmlns:a16="http://schemas.microsoft.com/office/drawing/2014/main" id="{6B0C108C-2B11-BED8-EFEB-C25773B975DE}"/>
              </a:ext>
            </a:extLst>
          </p:cNvPr>
          <p:cNvPicPr>
            <a:picLocks noGrp="1" noChangeAspect="1"/>
          </p:cNvPicPr>
          <p:nvPr>
            <p:ph idx="1"/>
          </p:nvPr>
        </p:nvPicPr>
        <p:blipFill>
          <a:blip r:embed="rId2"/>
          <a:stretch>
            <a:fillRect/>
          </a:stretch>
        </p:blipFill>
        <p:spPr>
          <a:xfrm>
            <a:off x="1071117" y="1143000"/>
            <a:ext cx="10049765" cy="4906963"/>
          </a:xfrm>
          <a:prstGeom prst="rect">
            <a:avLst/>
          </a:prstGeom>
          <a:ln>
            <a:noFill/>
          </a:ln>
          <a:effectLst>
            <a:softEdge rad="112500"/>
          </a:effectLst>
        </p:spPr>
      </p:pic>
      <p:sp>
        <p:nvSpPr>
          <p:cNvPr id="20" name="Star: 5 Points 19">
            <a:extLst>
              <a:ext uri="{FF2B5EF4-FFF2-40B4-BE49-F238E27FC236}">
                <a16:creationId xmlns:a16="http://schemas.microsoft.com/office/drawing/2014/main" id="{727075F6-5114-AC01-9088-E3157DD64F4E}"/>
              </a:ext>
            </a:extLst>
          </p:cNvPr>
          <p:cNvSpPr/>
          <p:nvPr/>
        </p:nvSpPr>
        <p:spPr>
          <a:xfrm>
            <a:off x="7479102" y="2700068"/>
            <a:ext cx="155275" cy="172528"/>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allout: Bent Line 20">
            <a:extLst>
              <a:ext uri="{FF2B5EF4-FFF2-40B4-BE49-F238E27FC236}">
                <a16:creationId xmlns:a16="http://schemas.microsoft.com/office/drawing/2014/main" id="{24C93ACD-41FC-8CED-7FFA-0800DF4A60A7}"/>
              </a:ext>
            </a:extLst>
          </p:cNvPr>
          <p:cNvSpPr/>
          <p:nvPr/>
        </p:nvSpPr>
        <p:spPr>
          <a:xfrm>
            <a:off x="8626415" y="1699404"/>
            <a:ext cx="2191110" cy="1000664"/>
          </a:xfrm>
          <a:prstGeom prst="borderCallout2">
            <a:avLst>
              <a:gd name="adj1" fmla="val 19612"/>
              <a:gd name="adj2" fmla="val -65"/>
              <a:gd name="adj3" fmla="val 18750"/>
              <a:gd name="adj4" fmla="val -16667"/>
              <a:gd name="adj5" fmla="val 112500"/>
              <a:gd name="adj6" fmla="val -4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Intersection of SR-73 &amp; SR-503 in Butler County (District 8)</a:t>
            </a:r>
          </a:p>
        </p:txBody>
      </p:sp>
    </p:spTree>
    <p:extLst>
      <p:ext uri="{BB962C8B-B14F-4D97-AF65-F5344CB8AC3E}">
        <p14:creationId xmlns:p14="http://schemas.microsoft.com/office/powerpoint/2010/main" val="13737312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42393-44E0-BD14-C4FD-964CA2A14B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4B0C71-442B-9CC9-CD1B-03AA04CA6D8B}"/>
              </a:ext>
            </a:extLst>
          </p:cNvPr>
          <p:cNvSpPr>
            <a:spLocks noGrp="1"/>
          </p:cNvSpPr>
          <p:nvPr>
            <p:ph type="title"/>
          </p:nvPr>
        </p:nvSpPr>
        <p:spPr>
          <a:xfrm>
            <a:off x="0" y="0"/>
            <a:ext cx="12192000" cy="914400"/>
          </a:xfrm>
          <a:solidFill>
            <a:schemeClr val="accent2"/>
          </a:solidFill>
        </p:spPr>
        <p:txBody>
          <a:bodyPr wrap="square" anchor="b">
            <a:normAutofit/>
          </a:bodyPr>
          <a:lstStyle/>
          <a:p>
            <a:r>
              <a:rPr lang="en-US" dirty="0"/>
              <a:t>Project Location</a:t>
            </a:r>
          </a:p>
        </p:txBody>
      </p:sp>
      <p:pic>
        <p:nvPicPr>
          <p:cNvPr id="5" name="Content Placeholder 4">
            <a:extLst>
              <a:ext uri="{FF2B5EF4-FFF2-40B4-BE49-F238E27FC236}">
                <a16:creationId xmlns:a16="http://schemas.microsoft.com/office/drawing/2014/main" id="{3120A165-38E6-FDAE-6EAC-A50813575450}"/>
              </a:ext>
            </a:extLst>
          </p:cNvPr>
          <p:cNvPicPr>
            <a:picLocks noGrp="1" noChangeAspect="1"/>
          </p:cNvPicPr>
          <p:nvPr>
            <p:ph idx="1"/>
          </p:nvPr>
        </p:nvPicPr>
        <p:blipFill>
          <a:blip r:embed="rId2"/>
          <a:stretch>
            <a:fillRect/>
          </a:stretch>
        </p:blipFill>
        <p:spPr>
          <a:xfrm>
            <a:off x="2474624" y="1143000"/>
            <a:ext cx="7242752" cy="490696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1204769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3221B6-F863-8295-E494-5F23F761B284}"/>
              </a:ext>
            </a:extLst>
          </p:cNvPr>
          <p:cNvSpPr>
            <a:spLocks noGrp="1"/>
          </p:cNvSpPr>
          <p:nvPr>
            <p:ph type="title"/>
          </p:nvPr>
        </p:nvSpPr>
        <p:spPr/>
        <p:txBody>
          <a:bodyPr/>
          <a:lstStyle/>
          <a:p>
            <a:r>
              <a:rPr lang="en-US" dirty="0"/>
              <a:t>Project Background</a:t>
            </a:r>
          </a:p>
        </p:txBody>
      </p:sp>
      <p:pic>
        <p:nvPicPr>
          <p:cNvPr id="7" name="Content Placeholder 6">
            <a:extLst>
              <a:ext uri="{FF2B5EF4-FFF2-40B4-BE49-F238E27FC236}">
                <a16:creationId xmlns:a16="http://schemas.microsoft.com/office/drawing/2014/main" id="{6E447BA4-5D47-1C33-333A-101052705F3E}"/>
              </a:ext>
            </a:extLst>
          </p:cNvPr>
          <p:cNvPicPr>
            <a:picLocks noGrp="1" noChangeAspect="1"/>
          </p:cNvPicPr>
          <p:nvPr>
            <p:ph idx="1"/>
          </p:nvPr>
        </p:nvPicPr>
        <p:blipFill>
          <a:blip r:embed="rId2"/>
          <a:stretch>
            <a:fillRect/>
          </a:stretch>
        </p:blipFill>
        <p:spPr bwMode="auto">
          <a:xfrm>
            <a:off x="2367752" y="1007360"/>
            <a:ext cx="7456495" cy="51066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438744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B500BF-BF64-9CB7-F1DF-EAC9C2CCF6D6}"/>
              </a:ext>
            </a:extLst>
          </p:cNvPr>
          <p:cNvSpPr>
            <a:spLocks noGrp="1"/>
          </p:cNvSpPr>
          <p:nvPr>
            <p:ph type="title"/>
          </p:nvPr>
        </p:nvSpPr>
        <p:spPr/>
        <p:txBody>
          <a:bodyPr/>
          <a:lstStyle/>
          <a:p>
            <a:r>
              <a:rPr lang="en-US" dirty="0"/>
              <a:t>Project Details </a:t>
            </a:r>
          </a:p>
        </p:txBody>
      </p:sp>
      <p:graphicFrame>
        <p:nvGraphicFramePr>
          <p:cNvPr id="2" name="Table 1">
            <a:extLst>
              <a:ext uri="{FF2B5EF4-FFF2-40B4-BE49-F238E27FC236}">
                <a16:creationId xmlns:a16="http://schemas.microsoft.com/office/drawing/2014/main" id="{CA0C9923-0EF4-36C5-8A46-03EB7870FC8D}"/>
              </a:ext>
            </a:extLst>
          </p:cNvPr>
          <p:cNvGraphicFramePr>
            <a:graphicFrameLocks noGrp="1"/>
          </p:cNvGraphicFramePr>
          <p:nvPr/>
        </p:nvGraphicFramePr>
        <p:xfrm>
          <a:off x="344576" y="1535480"/>
          <a:ext cx="11502850" cy="3867150"/>
        </p:xfrm>
        <a:graphic>
          <a:graphicData uri="http://schemas.openxmlformats.org/drawingml/2006/table">
            <a:tbl>
              <a:tblPr firstRow="1" bandRow="1">
                <a:tableStyleId>{00A15C55-8517-42AA-B614-E9B94910E393}</a:tableStyleId>
              </a:tblPr>
              <a:tblGrid>
                <a:gridCol w="2300570">
                  <a:extLst>
                    <a:ext uri="{9D8B030D-6E8A-4147-A177-3AD203B41FA5}">
                      <a16:colId xmlns:a16="http://schemas.microsoft.com/office/drawing/2014/main" val="4114267658"/>
                    </a:ext>
                  </a:extLst>
                </a:gridCol>
                <a:gridCol w="2300570">
                  <a:extLst>
                    <a:ext uri="{9D8B030D-6E8A-4147-A177-3AD203B41FA5}">
                      <a16:colId xmlns:a16="http://schemas.microsoft.com/office/drawing/2014/main" val="2265669336"/>
                    </a:ext>
                  </a:extLst>
                </a:gridCol>
                <a:gridCol w="2300570">
                  <a:extLst>
                    <a:ext uri="{9D8B030D-6E8A-4147-A177-3AD203B41FA5}">
                      <a16:colId xmlns:a16="http://schemas.microsoft.com/office/drawing/2014/main" val="555565288"/>
                    </a:ext>
                  </a:extLst>
                </a:gridCol>
                <a:gridCol w="2300570">
                  <a:extLst>
                    <a:ext uri="{9D8B030D-6E8A-4147-A177-3AD203B41FA5}">
                      <a16:colId xmlns:a16="http://schemas.microsoft.com/office/drawing/2014/main" val="2919779077"/>
                    </a:ext>
                  </a:extLst>
                </a:gridCol>
                <a:gridCol w="2300570">
                  <a:extLst>
                    <a:ext uri="{9D8B030D-6E8A-4147-A177-3AD203B41FA5}">
                      <a16:colId xmlns:a16="http://schemas.microsoft.com/office/drawing/2014/main" val="951324163"/>
                    </a:ext>
                  </a:extLst>
                </a:gridCol>
              </a:tblGrid>
              <a:tr h="397412">
                <a:tc>
                  <a:txBody>
                    <a:bodyPr/>
                    <a:lstStyle/>
                    <a:p>
                      <a:pPr algn="ctr"/>
                      <a:r>
                        <a:rPr lang="en-US" sz="2800" dirty="0"/>
                        <a:t>Route</a:t>
                      </a:r>
                    </a:p>
                  </a:txBody>
                  <a:tcPr>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tcPr>
                </a:tc>
                <a:tc>
                  <a:txBody>
                    <a:bodyPr/>
                    <a:lstStyle/>
                    <a:p>
                      <a:pPr algn="ctr"/>
                      <a:r>
                        <a:rPr lang="en-US" sz="2800" dirty="0"/>
                        <a:t>Functional Class</a:t>
                      </a:r>
                    </a:p>
                  </a:txBody>
                  <a:tcPr>
                    <a:lnL w="38100" cap="flat" cmpd="sng" algn="ctr">
                      <a:solidFill>
                        <a:schemeClr val="bg1"/>
                      </a:solidFill>
                      <a:prstDash val="solid"/>
                      <a:round/>
                      <a:headEnd type="none" w="med" len="med"/>
                      <a:tailEnd type="none" w="med" len="med"/>
                    </a:lnL>
                  </a:tcPr>
                </a:tc>
                <a:tc>
                  <a:txBody>
                    <a:bodyPr/>
                    <a:lstStyle/>
                    <a:p>
                      <a:pPr algn="ctr"/>
                      <a:r>
                        <a:rPr lang="en-US" sz="2800" dirty="0"/>
                        <a:t>ADT</a:t>
                      </a:r>
                    </a:p>
                  </a:txBody>
                  <a:tcPr/>
                </a:tc>
                <a:tc>
                  <a:txBody>
                    <a:bodyPr/>
                    <a:lstStyle/>
                    <a:p>
                      <a:pPr algn="ctr"/>
                      <a:r>
                        <a:rPr lang="en-US" sz="2800" dirty="0"/>
                        <a:t>Truck %</a:t>
                      </a:r>
                    </a:p>
                  </a:txBody>
                  <a:tcPr/>
                </a:tc>
                <a:tc>
                  <a:txBody>
                    <a:bodyPr/>
                    <a:lstStyle/>
                    <a:p>
                      <a:pPr algn="ctr"/>
                      <a:r>
                        <a:rPr lang="en-US" sz="2800" dirty="0"/>
                        <a:t>Traffic Control</a:t>
                      </a:r>
                    </a:p>
                  </a:txBody>
                  <a:tcPr/>
                </a:tc>
                <a:extLst>
                  <a:ext uri="{0D108BD9-81ED-4DB2-BD59-A6C34878D82A}">
                    <a16:rowId xmlns:a16="http://schemas.microsoft.com/office/drawing/2014/main" val="1488213887"/>
                  </a:ext>
                </a:extLst>
              </a:tr>
              <a:tr h="965921">
                <a:tc>
                  <a:txBody>
                    <a:bodyPr/>
                    <a:lstStyle/>
                    <a:p>
                      <a:pPr algn="ctr"/>
                      <a:r>
                        <a:rPr lang="en-US" sz="2400" dirty="0"/>
                        <a:t>SR-73</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tcPr>
                </a:tc>
                <a:tc>
                  <a:txBody>
                    <a:bodyPr/>
                    <a:lstStyle/>
                    <a:p>
                      <a:pPr algn="ctr"/>
                      <a:r>
                        <a:rPr lang="en-US" sz="2400" dirty="0"/>
                        <a:t>Minor Arterial </a:t>
                      </a:r>
                    </a:p>
                  </a:txBody>
                  <a:tcPr>
                    <a:lnL w="38100" cap="flat" cmpd="sng" algn="ctr">
                      <a:solidFill>
                        <a:schemeClr val="bg1"/>
                      </a:solidFill>
                      <a:prstDash val="solid"/>
                      <a:round/>
                      <a:headEnd type="none" w="med" len="med"/>
                      <a:tailEnd type="none" w="med" len="med"/>
                    </a:lnL>
                  </a:tcPr>
                </a:tc>
                <a:tc>
                  <a:txBody>
                    <a:bodyPr/>
                    <a:lstStyle/>
                    <a:p>
                      <a:pPr algn="ctr"/>
                      <a:r>
                        <a:rPr lang="en-US" sz="2400" dirty="0"/>
                        <a:t>6046 vpd</a:t>
                      </a:r>
                    </a:p>
                  </a:txBody>
                  <a:tcPr/>
                </a:tc>
                <a:tc>
                  <a:txBody>
                    <a:bodyPr/>
                    <a:lstStyle/>
                    <a:p>
                      <a:pPr algn="ctr"/>
                      <a:r>
                        <a:rPr lang="en-US" sz="2400" dirty="0"/>
                        <a:t>8%</a:t>
                      </a:r>
                    </a:p>
                  </a:txBody>
                  <a:tcPr/>
                </a:tc>
                <a:tc>
                  <a:txBody>
                    <a:bodyPr/>
                    <a:lstStyle/>
                    <a:p>
                      <a:pPr algn="ctr"/>
                      <a:r>
                        <a:rPr lang="en-US" sz="2400" dirty="0"/>
                        <a:t>Flashing Yellow Intersection Control Beacon</a:t>
                      </a:r>
                    </a:p>
                  </a:txBody>
                  <a:tcPr/>
                </a:tc>
                <a:extLst>
                  <a:ext uri="{0D108BD9-81ED-4DB2-BD59-A6C34878D82A}">
                    <a16:rowId xmlns:a16="http://schemas.microsoft.com/office/drawing/2014/main" val="3477381588"/>
                  </a:ext>
                </a:extLst>
              </a:tr>
              <a:tr h="1733550">
                <a:tc>
                  <a:txBody>
                    <a:bodyPr/>
                    <a:lstStyle/>
                    <a:p>
                      <a:pPr algn="ctr"/>
                      <a:r>
                        <a:rPr lang="en-US" sz="2400" dirty="0"/>
                        <a:t>SR-503</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tcPr>
                </a:tc>
                <a:tc>
                  <a:txBody>
                    <a:bodyPr/>
                    <a:lstStyle/>
                    <a:p>
                      <a:pPr algn="ctr"/>
                      <a:r>
                        <a:rPr lang="en-US" sz="2400" dirty="0"/>
                        <a:t>Major Collector </a:t>
                      </a:r>
                    </a:p>
                  </a:txBody>
                  <a:tcPr>
                    <a:lnL w="38100" cap="flat" cmpd="sng" algn="ctr">
                      <a:solidFill>
                        <a:schemeClr val="bg1"/>
                      </a:solidFill>
                      <a:prstDash val="solid"/>
                      <a:round/>
                      <a:headEnd type="none" w="med" len="med"/>
                      <a:tailEnd type="none" w="med" len="med"/>
                    </a:lnL>
                  </a:tcPr>
                </a:tc>
                <a:tc>
                  <a:txBody>
                    <a:bodyPr/>
                    <a:lstStyle/>
                    <a:p>
                      <a:pPr algn="ctr"/>
                      <a:r>
                        <a:rPr lang="en-US" sz="2400" dirty="0"/>
                        <a:t>2907 vpd</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dirty="0"/>
                        <a:t>4%</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dirty="0"/>
                        <a:t>Stop Controlled/</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dirty="0"/>
                        <a:t>Flashing Red Intersection Control Beacon</a:t>
                      </a:r>
                    </a:p>
                  </a:txBody>
                  <a:tcPr/>
                </a:tc>
                <a:extLst>
                  <a:ext uri="{0D108BD9-81ED-4DB2-BD59-A6C34878D82A}">
                    <a16:rowId xmlns:a16="http://schemas.microsoft.com/office/drawing/2014/main" val="514172128"/>
                  </a:ext>
                </a:extLst>
              </a:tr>
            </a:tbl>
          </a:graphicData>
        </a:graphic>
      </p:graphicFrame>
    </p:spTree>
    <p:extLst>
      <p:ext uri="{BB962C8B-B14F-4D97-AF65-F5344CB8AC3E}">
        <p14:creationId xmlns:p14="http://schemas.microsoft.com/office/powerpoint/2010/main" val="6116392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5FB10-5BA4-908C-A417-13A95AC79070}"/>
            </a:ext>
          </a:extLst>
        </p:cNvPr>
        <p:cNvGrpSpPr/>
        <p:nvPr/>
      </p:nvGrpSpPr>
      <p:grpSpPr>
        <a:xfrm>
          <a:off x="0" y="0"/>
          <a:ext cx="0" cy="0"/>
          <a:chOff x="0" y="0"/>
          <a:chExt cx="0" cy="0"/>
        </a:xfrm>
      </p:grpSpPr>
      <p:pic>
        <p:nvPicPr>
          <p:cNvPr id="2" name="Video 1">
            <a:hlinkClick r:id="" action="ppaction://media"/>
            <a:extLst>
              <a:ext uri="{FF2B5EF4-FFF2-40B4-BE49-F238E27FC236}">
                <a16:creationId xmlns:a16="http://schemas.microsoft.com/office/drawing/2014/main" id="{7EEF3088-F001-C111-897E-9D2258B591AF}"/>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b="4167"/>
          <a:stretch>
            <a:fillRect/>
          </a:stretch>
        </p:blipFill>
        <p:spPr>
          <a:xfrm>
            <a:off x="0" y="142875"/>
            <a:ext cx="12192000" cy="6572250"/>
          </a:xfrm>
          <a:prstGeom prst="rect">
            <a:avLst/>
          </a:prstGeom>
        </p:spPr>
      </p:pic>
    </p:spTree>
    <p:extLst>
      <p:ext uri="{BB962C8B-B14F-4D97-AF65-F5344CB8AC3E}">
        <p14:creationId xmlns:p14="http://schemas.microsoft.com/office/powerpoint/2010/main" val="3218707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0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7208C-8A7F-71D8-F149-9553099CA632}"/>
              </a:ext>
            </a:extLst>
          </p:cNvPr>
          <p:cNvSpPr>
            <a:spLocks noGrp="1"/>
          </p:cNvSpPr>
          <p:nvPr>
            <p:ph type="title"/>
          </p:nvPr>
        </p:nvSpPr>
        <p:spPr/>
        <p:txBody>
          <a:bodyPr/>
          <a:lstStyle/>
          <a:p>
            <a:r>
              <a:rPr lang="en-US" dirty="0"/>
              <a:t>Fastest Path Checks</a:t>
            </a:r>
          </a:p>
        </p:txBody>
      </p:sp>
      <p:pic>
        <p:nvPicPr>
          <p:cNvPr id="5" name="Content Placeholder 4">
            <a:extLst>
              <a:ext uri="{FF2B5EF4-FFF2-40B4-BE49-F238E27FC236}">
                <a16:creationId xmlns:a16="http://schemas.microsoft.com/office/drawing/2014/main" id="{5E7131B3-E4C6-1626-DC3D-A69223412D8F}"/>
              </a:ext>
            </a:extLst>
          </p:cNvPr>
          <p:cNvPicPr>
            <a:picLocks noGrp="1" noChangeAspect="1"/>
          </p:cNvPicPr>
          <p:nvPr>
            <p:ph idx="1"/>
          </p:nvPr>
        </p:nvPicPr>
        <p:blipFill>
          <a:blip r:embed="rId2"/>
          <a:srcRect t="1553"/>
          <a:stretch>
            <a:fillRect/>
          </a:stretch>
        </p:blipFill>
        <p:spPr bwMode="auto">
          <a:xfrm>
            <a:off x="332309" y="995178"/>
            <a:ext cx="4250281" cy="5054786"/>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9FD502FA-10BD-069B-67DE-0E384E7BADD9}"/>
              </a:ext>
            </a:extLst>
          </p:cNvPr>
          <p:cNvPicPr>
            <a:picLocks noChangeAspect="1"/>
          </p:cNvPicPr>
          <p:nvPr/>
        </p:nvPicPr>
        <p:blipFill>
          <a:blip r:embed="rId3"/>
          <a:stretch>
            <a:fillRect/>
          </a:stretch>
        </p:blipFill>
        <p:spPr>
          <a:xfrm>
            <a:off x="8907314" y="3215210"/>
            <a:ext cx="2731490" cy="1089969"/>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001EEC07-3746-3A63-5600-7600631EAE40}"/>
              </a:ext>
            </a:extLst>
          </p:cNvPr>
          <p:cNvPicPr>
            <a:picLocks noChangeAspect="1"/>
          </p:cNvPicPr>
          <p:nvPr/>
        </p:nvPicPr>
        <p:blipFill>
          <a:blip r:embed="rId4"/>
          <a:stretch>
            <a:fillRect/>
          </a:stretch>
        </p:blipFill>
        <p:spPr>
          <a:xfrm>
            <a:off x="5361528" y="1824401"/>
            <a:ext cx="2547342" cy="2158918"/>
          </a:xfrm>
          <a:prstGeom prst="rect">
            <a:avLst/>
          </a:prstGeom>
        </p:spPr>
      </p:pic>
      <p:pic>
        <p:nvPicPr>
          <p:cNvPr id="11" name="Picture 10">
            <a:extLst>
              <a:ext uri="{FF2B5EF4-FFF2-40B4-BE49-F238E27FC236}">
                <a16:creationId xmlns:a16="http://schemas.microsoft.com/office/drawing/2014/main" id="{8B6E259A-E6D3-A57B-F9FD-F23AC4A6B0EE}"/>
              </a:ext>
            </a:extLst>
          </p:cNvPr>
          <p:cNvPicPr>
            <a:picLocks noChangeAspect="1"/>
          </p:cNvPicPr>
          <p:nvPr/>
        </p:nvPicPr>
        <p:blipFill>
          <a:blip r:embed="rId5"/>
          <a:stretch>
            <a:fillRect/>
          </a:stretch>
        </p:blipFill>
        <p:spPr>
          <a:xfrm>
            <a:off x="5361528" y="4305179"/>
            <a:ext cx="3258837" cy="1638421"/>
          </a:xfrm>
          <a:prstGeom prst="rect">
            <a:avLst/>
          </a:prstGeom>
        </p:spPr>
      </p:pic>
      <p:pic>
        <p:nvPicPr>
          <p:cNvPr id="13" name="Picture 12">
            <a:extLst>
              <a:ext uri="{FF2B5EF4-FFF2-40B4-BE49-F238E27FC236}">
                <a16:creationId xmlns:a16="http://schemas.microsoft.com/office/drawing/2014/main" id="{62C1C29C-A024-0DB9-0B0D-8409C6987C8F}"/>
              </a:ext>
            </a:extLst>
          </p:cNvPr>
          <p:cNvPicPr>
            <a:picLocks noChangeAspect="1"/>
          </p:cNvPicPr>
          <p:nvPr/>
        </p:nvPicPr>
        <p:blipFill>
          <a:blip r:embed="rId6"/>
          <a:stretch>
            <a:fillRect/>
          </a:stretch>
        </p:blipFill>
        <p:spPr>
          <a:xfrm>
            <a:off x="5371308" y="1077878"/>
            <a:ext cx="6018780" cy="54137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207502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D6ACE45-AB5D-D193-E0FA-3EAB3906DEA8}"/>
              </a:ext>
            </a:extLst>
          </p:cNvPr>
          <p:cNvSpPr>
            <a:spLocks noGrp="1"/>
          </p:cNvSpPr>
          <p:nvPr>
            <p:ph type="title"/>
          </p:nvPr>
        </p:nvSpPr>
        <p:spPr>
          <a:xfrm>
            <a:off x="0" y="0"/>
            <a:ext cx="12192000" cy="914400"/>
          </a:xfrm>
          <a:solidFill>
            <a:schemeClr val="accent6"/>
          </a:solidFill>
        </p:spPr>
        <p:txBody>
          <a:bodyPr/>
          <a:lstStyle/>
          <a:p>
            <a:r>
              <a:rPr lang="en-US" dirty="0"/>
              <a:t>Establish constraints </a:t>
            </a:r>
          </a:p>
        </p:txBody>
      </p:sp>
      <p:pic>
        <p:nvPicPr>
          <p:cNvPr id="5" name="Content Placeholder 4">
            <a:extLst>
              <a:ext uri="{FF2B5EF4-FFF2-40B4-BE49-F238E27FC236}">
                <a16:creationId xmlns:a16="http://schemas.microsoft.com/office/drawing/2014/main" id="{3943CB46-9062-A7EF-588B-0E7C1676B94E}"/>
              </a:ext>
            </a:extLst>
          </p:cNvPr>
          <p:cNvPicPr>
            <a:picLocks noGrp="1" noChangeAspect="1"/>
          </p:cNvPicPr>
          <p:nvPr>
            <p:ph idx="1"/>
          </p:nvPr>
        </p:nvPicPr>
        <p:blipFill>
          <a:blip r:embed="rId2"/>
          <a:srcRect t="798" b="12386"/>
          <a:stretch>
            <a:fillRect/>
          </a:stretch>
        </p:blipFill>
        <p:spPr bwMode="auto">
          <a:xfrm>
            <a:off x="838200" y="1143000"/>
            <a:ext cx="10515600" cy="490696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145280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8C339-D8F4-B3D0-A31B-3DFE0A55D3D4}"/>
            </a:ext>
          </a:extLst>
        </p:cNvPr>
        <p:cNvGrpSpPr/>
        <p:nvPr/>
      </p:nvGrpSpPr>
      <p:grpSpPr>
        <a:xfrm>
          <a:off x="0" y="0"/>
          <a:ext cx="0" cy="0"/>
          <a:chOff x="0" y="0"/>
          <a:chExt cx="0" cy="0"/>
        </a:xfrm>
      </p:grpSpPr>
      <p:pic>
        <p:nvPicPr>
          <p:cNvPr id="7" name="Fastest Path">
            <a:hlinkClick r:id="" action="ppaction://media"/>
            <a:extLst>
              <a:ext uri="{FF2B5EF4-FFF2-40B4-BE49-F238E27FC236}">
                <a16:creationId xmlns:a16="http://schemas.microsoft.com/office/drawing/2014/main" id="{C790BC53-E1E0-E85C-81DD-6F1BAAE716E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rcRect b="4108"/>
          <a:stretch>
            <a:fillRect/>
          </a:stretch>
        </p:blipFill>
        <p:spPr>
          <a:xfrm>
            <a:off x="0" y="140821"/>
            <a:ext cx="12192000" cy="6576358"/>
          </a:xfrm>
        </p:spPr>
      </p:pic>
    </p:spTree>
    <p:extLst>
      <p:ext uri="{BB962C8B-B14F-4D97-AF65-F5344CB8AC3E}">
        <p14:creationId xmlns:p14="http://schemas.microsoft.com/office/powerpoint/2010/main" val="2140885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13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AutoTurn">
            <a:hlinkClick r:id="" action="ppaction://media"/>
            <a:extLst>
              <a:ext uri="{FF2B5EF4-FFF2-40B4-BE49-F238E27FC236}">
                <a16:creationId xmlns:a16="http://schemas.microsoft.com/office/drawing/2014/main" id="{21815B6C-2B2C-4DC6-8618-302B80A9979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rcRect b="4497"/>
          <a:stretch>
            <a:fillRect/>
          </a:stretch>
        </p:blipFill>
        <p:spPr>
          <a:xfrm>
            <a:off x="0" y="154133"/>
            <a:ext cx="12192000" cy="6549733"/>
          </a:xfrm>
        </p:spPr>
      </p:pic>
    </p:spTree>
    <p:extLst>
      <p:ext uri="{BB962C8B-B14F-4D97-AF65-F5344CB8AC3E}">
        <p14:creationId xmlns:p14="http://schemas.microsoft.com/office/powerpoint/2010/main" val="2163342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96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39B3B-3841-0953-9E92-0364266592C9}"/>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93C7A18C-2C1F-3E6A-51C1-DB165625C008}"/>
              </a:ext>
            </a:extLst>
          </p:cNvPr>
          <p:cNvPicPr>
            <a:picLocks noChangeAspect="1"/>
          </p:cNvPicPr>
          <p:nvPr/>
        </p:nvPicPr>
        <p:blipFill>
          <a:blip r:embed="rId3"/>
          <a:stretch>
            <a:fillRect/>
          </a:stretch>
        </p:blipFill>
        <p:spPr>
          <a:xfrm>
            <a:off x="1228184" y="3626188"/>
            <a:ext cx="9183939" cy="2514601"/>
          </a:xfrm>
          <a:prstGeom prst="rect">
            <a:avLst/>
          </a:prstGeom>
          <a:ln>
            <a:noFill/>
          </a:ln>
          <a:effectLst>
            <a:softEdge rad="112500"/>
          </a:effectLst>
        </p:spPr>
      </p:pic>
      <p:sp>
        <p:nvSpPr>
          <p:cNvPr id="4" name="Title 3">
            <a:extLst>
              <a:ext uri="{FF2B5EF4-FFF2-40B4-BE49-F238E27FC236}">
                <a16:creationId xmlns:a16="http://schemas.microsoft.com/office/drawing/2014/main" id="{FFB4624A-7254-9CC1-5DEB-10A7E43DE103}"/>
              </a:ext>
            </a:extLst>
          </p:cNvPr>
          <p:cNvSpPr>
            <a:spLocks noGrp="1"/>
          </p:cNvSpPr>
          <p:nvPr>
            <p:ph type="title"/>
          </p:nvPr>
        </p:nvSpPr>
        <p:spPr>
          <a:solidFill>
            <a:srgbClr val="C365E1"/>
          </a:solidFill>
        </p:spPr>
        <p:txBody>
          <a:bodyPr/>
          <a:lstStyle/>
          <a:p>
            <a:r>
              <a:rPr lang="en-US" dirty="0"/>
              <a:t>Vertical Geometry </a:t>
            </a:r>
          </a:p>
        </p:txBody>
      </p:sp>
      <p:pic>
        <p:nvPicPr>
          <p:cNvPr id="3" name="Picture 2">
            <a:extLst>
              <a:ext uri="{FF2B5EF4-FFF2-40B4-BE49-F238E27FC236}">
                <a16:creationId xmlns:a16="http://schemas.microsoft.com/office/drawing/2014/main" id="{CDEFA548-ED59-63FC-A4C3-B4C5D78BE88A}"/>
              </a:ext>
            </a:extLst>
          </p:cNvPr>
          <p:cNvPicPr>
            <a:picLocks noChangeAspect="1"/>
          </p:cNvPicPr>
          <p:nvPr/>
        </p:nvPicPr>
        <p:blipFill>
          <a:blip r:embed="rId4"/>
          <a:stretch>
            <a:fillRect/>
          </a:stretch>
        </p:blipFill>
        <p:spPr>
          <a:xfrm>
            <a:off x="1228184" y="930106"/>
            <a:ext cx="9183938" cy="2620349"/>
          </a:xfrm>
          <a:prstGeom prst="rect">
            <a:avLst/>
          </a:prstGeom>
          <a:ln>
            <a:noFill/>
          </a:ln>
          <a:effectLst>
            <a:softEdge rad="112500"/>
          </a:effectLst>
        </p:spPr>
      </p:pic>
      <p:sp>
        <p:nvSpPr>
          <p:cNvPr id="8" name="Oval 7">
            <a:extLst>
              <a:ext uri="{FF2B5EF4-FFF2-40B4-BE49-F238E27FC236}">
                <a16:creationId xmlns:a16="http://schemas.microsoft.com/office/drawing/2014/main" id="{BB7782BC-65F5-A966-0241-ECA3058A0C5C}"/>
              </a:ext>
            </a:extLst>
          </p:cNvPr>
          <p:cNvSpPr/>
          <p:nvPr/>
        </p:nvSpPr>
        <p:spPr>
          <a:xfrm>
            <a:off x="7123175" y="1152142"/>
            <a:ext cx="2255365" cy="1271016"/>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926D22E-82FA-7F51-CE7A-E162D91F4DD8}"/>
              </a:ext>
            </a:extLst>
          </p:cNvPr>
          <p:cNvSpPr/>
          <p:nvPr/>
        </p:nvSpPr>
        <p:spPr>
          <a:xfrm>
            <a:off x="8796528" y="4462865"/>
            <a:ext cx="813816" cy="420624"/>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dirty="0"/>
              <a:t>North</a:t>
            </a:r>
          </a:p>
        </p:txBody>
      </p:sp>
      <p:sp>
        <p:nvSpPr>
          <p:cNvPr id="11" name="Rectangle 10">
            <a:extLst>
              <a:ext uri="{FF2B5EF4-FFF2-40B4-BE49-F238E27FC236}">
                <a16:creationId xmlns:a16="http://schemas.microsoft.com/office/drawing/2014/main" id="{E67C1656-E354-36BA-A486-476D88CDB357}"/>
              </a:ext>
            </a:extLst>
          </p:cNvPr>
          <p:cNvSpPr/>
          <p:nvPr/>
        </p:nvSpPr>
        <p:spPr>
          <a:xfrm>
            <a:off x="1569720" y="4042241"/>
            <a:ext cx="813816" cy="420624"/>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dirty="0"/>
              <a:t>West</a:t>
            </a:r>
          </a:p>
        </p:txBody>
      </p:sp>
      <p:sp>
        <p:nvSpPr>
          <p:cNvPr id="12" name="Rectangle 11">
            <a:extLst>
              <a:ext uri="{FF2B5EF4-FFF2-40B4-BE49-F238E27FC236}">
                <a16:creationId xmlns:a16="http://schemas.microsoft.com/office/drawing/2014/main" id="{BCE9F2DE-7A59-5F28-3274-38BDA56A88E1}"/>
              </a:ext>
            </a:extLst>
          </p:cNvPr>
          <p:cNvSpPr/>
          <p:nvPr/>
        </p:nvSpPr>
        <p:spPr>
          <a:xfrm>
            <a:off x="1496568" y="1849670"/>
            <a:ext cx="813816" cy="420624"/>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dirty="0"/>
              <a:t>East</a:t>
            </a:r>
          </a:p>
        </p:txBody>
      </p:sp>
      <p:sp>
        <p:nvSpPr>
          <p:cNvPr id="13" name="Rectangle 12">
            <a:extLst>
              <a:ext uri="{FF2B5EF4-FFF2-40B4-BE49-F238E27FC236}">
                <a16:creationId xmlns:a16="http://schemas.microsoft.com/office/drawing/2014/main" id="{2E2CB2AE-D35B-0585-5F21-0212B9CEAC7C}"/>
              </a:ext>
            </a:extLst>
          </p:cNvPr>
          <p:cNvSpPr/>
          <p:nvPr/>
        </p:nvSpPr>
        <p:spPr>
          <a:xfrm>
            <a:off x="9488424" y="1152143"/>
            <a:ext cx="813816" cy="420624"/>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dirty="0"/>
              <a:t>South</a:t>
            </a:r>
          </a:p>
        </p:txBody>
      </p:sp>
    </p:spTree>
    <p:extLst>
      <p:ext uri="{BB962C8B-B14F-4D97-AF65-F5344CB8AC3E}">
        <p14:creationId xmlns:p14="http://schemas.microsoft.com/office/powerpoint/2010/main" val="19291281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9407B-2DB4-2C0F-B065-0DBC23EC9B1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6975185-4DF1-0DE9-D78B-608CFB114EFD}"/>
              </a:ext>
            </a:extLst>
          </p:cNvPr>
          <p:cNvSpPr>
            <a:spLocks noGrp="1"/>
          </p:cNvSpPr>
          <p:nvPr>
            <p:ph type="title"/>
          </p:nvPr>
        </p:nvSpPr>
        <p:spPr>
          <a:solidFill>
            <a:srgbClr val="C365E1"/>
          </a:solidFill>
        </p:spPr>
        <p:txBody>
          <a:bodyPr/>
          <a:lstStyle/>
          <a:p>
            <a:r>
              <a:rPr lang="en-US" dirty="0"/>
              <a:t>Vertical Geometry </a:t>
            </a:r>
          </a:p>
        </p:txBody>
      </p:sp>
      <p:pic>
        <p:nvPicPr>
          <p:cNvPr id="7" name="Picture 6">
            <a:extLst>
              <a:ext uri="{FF2B5EF4-FFF2-40B4-BE49-F238E27FC236}">
                <a16:creationId xmlns:a16="http://schemas.microsoft.com/office/drawing/2014/main" id="{8F6B070D-4E3E-2C9F-70A4-9AA2E834D01C}"/>
              </a:ext>
            </a:extLst>
          </p:cNvPr>
          <p:cNvPicPr>
            <a:picLocks noChangeAspect="1"/>
          </p:cNvPicPr>
          <p:nvPr/>
        </p:nvPicPr>
        <p:blipFill>
          <a:blip r:embed="rId3"/>
          <a:stretch>
            <a:fillRect/>
          </a:stretch>
        </p:blipFill>
        <p:spPr>
          <a:xfrm>
            <a:off x="595755" y="1531906"/>
            <a:ext cx="10031225" cy="408679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866885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hange Geom">
            <a:hlinkClick r:id="" action="ppaction://media"/>
            <a:extLst>
              <a:ext uri="{FF2B5EF4-FFF2-40B4-BE49-F238E27FC236}">
                <a16:creationId xmlns:a16="http://schemas.microsoft.com/office/drawing/2014/main" id="{5D052C3A-0FFD-57C2-6A32-C9259D34E5B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rcRect b="4568"/>
          <a:stretch>
            <a:fillRect/>
          </a:stretch>
        </p:blipFill>
        <p:spPr>
          <a:xfrm>
            <a:off x="0" y="157162"/>
            <a:ext cx="12189812" cy="6543675"/>
          </a:xfrm>
        </p:spPr>
      </p:pic>
    </p:spTree>
    <p:extLst>
      <p:ext uri="{BB962C8B-B14F-4D97-AF65-F5344CB8AC3E}">
        <p14:creationId xmlns:p14="http://schemas.microsoft.com/office/powerpoint/2010/main" val="24619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36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737EA-EA76-C64C-A689-BE904D9745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E01719-C4C0-8635-EC99-7723B517C1E4}"/>
              </a:ext>
            </a:extLst>
          </p:cNvPr>
          <p:cNvSpPr>
            <a:spLocks noGrp="1"/>
          </p:cNvSpPr>
          <p:nvPr>
            <p:ph type="title"/>
          </p:nvPr>
        </p:nvSpPr>
        <p:spPr>
          <a:solidFill>
            <a:schemeClr val="accent1">
              <a:lumMod val="60000"/>
              <a:lumOff val="40000"/>
            </a:schemeClr>
          </a:solidFill>
        </p:spPr>
        <p:txBody>
          <a:bodyPr/>
          <a:lstStyle/>
          <a:p>
            <a:r>
              <a:rPr lang="en-US" dirty="0"/>
              <a:t>Torus Linework</a:t>
            </a:r>
          </a:p>
        </p:txBody>
      </p:sp>
      <p:pic>
        <p:nvPicPr>
          <p:cNvPr id="5" name="Content Placeholder 4">
            <a:extLst>
              <a:ext uri="{FF2B5EF4-FFF2-40B4-BE49-F238E27FC236}">
                <a16:creationId xmlns:a16="http://schemas.microsoft.com/office/drawing/2014/main" id="{9D433DB6-CCF5-BB9C-5467-C0D4C4E2C15A}"/>
              </a:ext>
            </a:extLst>
          </p:cNvPr>
          <p:cNvPicPr>
            <a:picLocks noGrp="1" noChangeAspect="1"/>
          </p:cNvPicPr>
          <p:nvPr>
            <p:ph idx="1"/>
          </p:nvPr>
        </p:nvPicPr>
        <p:blipFill>
          <a:blip r:embed="rId2"/>
          <a:stretch>
            <a:fillRect/>
          </a:stretch>
        </p:blipFill>
        <p:spPr bwMode="auto">
          <a:xfrm>
            <a:off x="501044" y="1257300"/>
            <a:ext cx="11189911" cy="4717908"/>
          </a:xfrm>
          <a:prstGeom prst="rect">
            <a:avLst/>
          </a:prstGeom>
          <a:ln>
            <a:noFill/>
          </a:ln>
          <a:effectLst>
            <a:outerShdw blurRad="292100" dist="139700" dir="2700000" algn="tl" rotWithShape="0">
              <a:srgbClr val="333333">
                <a:alpha val="65000"/>
              </a:srgbClr>
            </a:outerShdw>
          </a:effectLst>
        </p:spPr>
      </p:pic>
      <p:sp>
        <p:nvSpPr>
          <p:cNvPr id="6" name="Rectangle 5">
            <a:extLst>
              <a:ext uri="{FF2B5EF4-FFF2-40B4-BE49-F238E27FC236}">
                <a16:creationId xmlns:a16="http://schemas.microsoft.com/office/drawing/2014/main" id="{92B6DDC8-C609-E1A4-C065-EA673264AF3B}"/>
              </a:ext>
            </a:extLst>
          </p:cNvPr>
          <p:cNvSpPr/>
          <p:nvPr/>
        </p:nvSpPr>
        <p:spPr>
          <a:xfrm>
            <a:off x="676275" y="2914650"/>
            <a:ext cx="1123951" cy="21907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48200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E76E9-4FE8-16FE-7D8C-A186F89DE743}"/>
              </a:ext>
            </a:extLst>
          </p:cNvPr>
          <p:cNvSpPr>
            <a:spLocks noGrp="1"/>
          </p:cNvSpPr>
          <p:nvPr>
            <p:ph type="title"/>
          </p:nvPr>
        </p:nvSpPr>
        <p:spPr>
          <a:solidFill>
            <a:schemeClr val="accent1">
              <a:lumMod val="60000"/>
              <a:lumOff val="40000"/>
            </a:schemeClr>
          </a:solidFill>
        </p:spPr>
        <p:txBody>
          <a:bodyPr/>
          <a:lstStyle/>
          <a:p>
            <a:r>
              <a:rPr lang="en-US" dirty="0"/>
              <a:t>Proposed Linework</a:t>
            </a:r>
          </a:p>
        </p:txBody>
      </p:sp>
      <p:pic>
        <p:nvPicPr>
          <p:cNvPr id="5" name="Content Placeholder 4">
            <a:extLst>
              <a:ext uri="{FF2B5EF4-FFF2-40B4-BE49-F238E27FC236}">
                <a16:creationId xmlns:a16="http://schemas.microsoft.com/office/drawing/2014/main" id="{EDA4566B-A35C-D390-96B5-FC99A417927C}"/>
              </a:ext>
            </a:extLst>
          </p:cNvPr>
          <p:cNvPicPr>
            <a:picLocks noGrp="1" noChangeAspect="1"/>
          </p:cNvPicPr>
          <p:nvPr>
            <p:ph idx="1"/>
          </p:nvPr>
        </p:nvPicPr>
        <p:blipFill>
          <a:blip r:embed="rId2"/>
          <a:stretch>
            <a:fillRect/>
          </a:stretch>
        </p:blipFill>
        <p:spPr bwMode="auto">
          <a:xfrm>
            <a:off x="1447122" y="1143000"/>
            <a:ext cx="9297756" cy="49069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298635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4543D-9ADC-39FE-A8C0-2EAEE97D3C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D88B8A-B230-F3E5-2EF9-848FFF5D896A}"/>
              </a:ext>
            </a:extLst>
          </p:cNvPr>
          <p:cNvSpPr>
            <a:spLocks noGrp="1"/>
          </p:cNvSpPr>
          <p:nvPr>
            <p:ph type="title"/>
          </p:nvPr>
        </p:nvSpPr>
        <p:spPr>
          <a:solidFill>
            <a:srgbClr val="FAA306"/>
          </a:solidFill>
        </p:spPr>
        <p:txBody>
          <a:bodyPr/>
          <a:lstStyle/>
          <a:p>
            <a:r>
              <a:rPr lang="en-US" dirty="0"/>
              <a:t>Concept Plan</a:t>
            </a:r>
          </a:p>
        </p:txBody>
      </p:sp>
      <p:pic>
        <p:nvPicPr>
          <p:cNvPr id="7" name="Content Placeholder 6">
            <a:extLst>
              <a:ext uri="{FF2B5EF4-FFF2-40B4-BE49-F238E27FC236}">
                <a16:creationId xmlns:a16="http://schemas.microsoft.com/office/drawing/2014/main" id="{6B1DE33C-CE49-EE43-46C1-D5A0A60DAB55}"/>
              </a:ext>
            </a:extLst>
          </p:cNvPr>
          <p:cNvPicPr>
            <a:picLocks noGrp="1" noChangeAspect="1"/>
          </p:cNvPicPr>
          <p:nvPr>
            <p:ph idx="1"/>
          </p:nvPr>
        </p:nvPicPr>
        <p:blipFill>
          <a:blip r:embed="rId2"/>
          <a:srcRect l="510" r="628" b="1339"/>
          <a:stretch>
            <a:fillRect/>
          </a:stretch>
        </p:blipFill>
        <p:spPr bwMode="auto">
          <a:xfrm>
            <a:off x="2143125" y="1075600"/>
            <a:ext cx="7896225" cy="5029926"/>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7587665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CE465-265C-0E7F-BFC4-120B88F3AF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E7AF90-880B-37E7-CE73-2744115D96AD}"/>
              </a:ext>
            </a:extLst>
          </p:cNvPr>
          <p:cNvSpPr>
            <a:spLocks noGrp="1"/>
          </p:cNvSpPr>
          <p:nvPr>
            <p:ph type="title"/>
          </p:nvPr>
        </p:nvSpPr>
        <p:spPr/>
        <p:txBody>
          <a:bodyPr/>
          <a:lstStyle/>
          <a:p>
            <a:r>
              <a:rPr lang="en-US" dirty="0"/>
              <a:t>Discussion with Transoft</a:t>
            </a:r>
          </a:p>
        </p:txBody>
      </p:sp>
      <p:pic>
        <p:nvPicPr>
          <p:cNvPr id="5" name="Content Placeholder 4" descr="Boardroom with solid fill">
            <a:extLst>
              <a:ext uri="{FF2B5EF4-FFF2-40B4-BE49-F238E27FC236}">
                <a16:creationId xmlns:a16="http://schemas.microsoft.com/office/drawing/2014/main" id="{422016BE-475E-DE85-0A84-8CFED7899847}"/>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3433763" y="1386680"/>
            <a:ext cx="4937569" cy="4937569"/>
          </a:xfrm>
        </p:spPr>
      </p:pic>
      <p:pic>
        <p:nvPicPr>
          <p:cNvPr id="1026" name="Picture 2" descr="Home - Transoft Solutions">
            <a:extLst>
              <a:ext uri="{FF2B5EF4-FFF2-40B4-BE49-F238E27FC236}">
                <a16:creationId xmlns:a16="http://schemas.microsoft.com/office/drawing/2014/main" id="{F8450AFF-7F85-11B4-83C0-816AE0E01F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6225" y="1643323"/>
            <a:ext cx="2393489" cy="138741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DF079493-95CB-661D-9F4E-809D67C520EC}"/>
              </a:ext>
            </a:extLst>
          </p:cNvPr>
          <p:cNvPicPr>
            <a:picLocks noChangeAspect="1"/>
          </p:cNvPicPr>
          <p:nvPr/>
        </p:nvPicPr>
        <p:blipFill>
          <a:blip r:embed="rId5"/>
          <a:stretch>
            <a:fillRect/>
          </a:stretch>
        </p:blipFill>
        <p:spPr>
          <a:xfrm>
            <a:off x="1385889" y="2337029"/>
            <a:ext cx="2662237" cy="685090"/>
          </a:xfrm>
          <a:prstGeom prst="rect">
            <a:avLst/>
          </a:prstGeom>
        </p:spPr>
      </p:pic>
    </p:spTree>
    <p:extLst>
      <p:ext uri="{BB962C8B-B14F-4D97-AF65-F5344CB8AC3E}">
        <p14:creationId xmlns:p14="http://schemas.microsoft.com/office/powerpoint/2010/main" val="1604027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2A3DA-2403-87AD-89AA-E7412DC6A43A}"/>
              </a:ext>
            </a:extLst>
          </p:cNvPr>
          <p:cNvSpPr>
            <a:spLocks noGrp="1"/>
          </p:cNvSpPr>
          <p:nvPr>
            <p:ph type="title"/>
          </p:nvPr>
        </p:nvSpPr>
        <p:spPr/>
        <p:txBody>
          <a:bodyPr/>
          <a:lstStyle/>
          <a:p>
            <a:r>
              <a:rPr lang="en-US" dirty="0"/>
              <a:t>Networking Break 1</a:t>
            </a:r>
          </a:p>
        </p:txBody>
      </p:sp>
      <p:sp>
        <p:nvSpPr>
          <p:cNvPr id="4" name="Footer Placeholder 3">
            <a:extLst>
              <a:ext uri="{FF2B5EF4-FFF2-40B4-BE49-F238E27FC236}">
                <a16:creationId xmlns:a16="http://schemas.microsoft.com/office/drawing/2014/main" id="{744C0E64-7F86-3518-3B74-0DB2B1E9A180}"/>
              </a:ext>
            </a:extLst>
          </p:cNvPr>
          <p:cNvSpPr>
            <a:spLocks noGrp="1"/>
          </p:cNvSpPr>
          <p:nvPr>
            <p:ph type="ftr" sz="quarter" idx="3"/>
          </p:nvPr>
        </p:nvSpPr>
        <p:spPr/>
        <p:txBody>
          <a:bodyPr>
            <a:normAutofit/>
          </a:bodyPr>
          <a:lstStyle/>
          <a:p>
            <a:pPr>
              <a:defRPr/>
            </a:pPr>
            <a:r>
              <a:rPr lang="en-US"/>
              <a:t>Ohio DOT CADD Users Group Meeting 06-28-2023</a:t>
            </a:r>
            <a:endParaRPr lang="en-US" dirty="0"/>
          </a:p>
        </p:txBody>
      </p:sp>
      <p:pic>
        <p:nvPicPr>
          <p:cNvPr id="1026" name="Picture 2" descr="Networking Break">
            <a:extLst>
              <a:ext uri="{FF2B5EF4-FFF2-40B4-BE49-F238E27FC236}">
                <a16:creationId xmlns:a16="http://schemas.microsoft.com/office/drawing/2014/main" id="{B864D9DA-F8A4-9C5F-7DB4-FAD21C0BDD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2650" y="1926449"/>
            <a:ext cx="6838950" cy="38298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edefining Networking: How to Create Authentic Connections">
            <a:extLst>
              <a:ext uri="{FF2B5EF4-FFF2-40B4-BE49-F238E27FC236}">
                <a16:creationId xmlns:a16="http://schemas.microsoft.com/office/drawing/2014/main" id="{D21A6E76-580D-7AA6-C21E-89478EE446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1600" y="3878262"/>
            <a:ext cx="2133600"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9 Ways to Get More Out of Networking by Being Intentional">
            <a:extLst>
              <a:ext uri="{FF2B5EF4-FFF2-40B4-BE49-F238E27FC236}">
                <a16:creationId xmlns:a16="http://schemas.microsoft.com/office/drawing/2014/main" id="{1BD1D6A6-D76E-5DB6-C3B4-25B99A1F56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5771" y="4154829"/>
            <a:ext cx="2200275" cy="20764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LRIGHT THEN LET'S DO SOME NETWORKING - Alright Then Business Kid - Meme  Generator">
            <a:extLst>
              <a:ext uri="{FF2B5EF4-FFF2-40B4-BE49-F238E27FC236}">
                <a16:creationId xmlns:a16="http://schemas.microsoft.com/office/drawing/2014/main" id="{ABBEDB36-03AC-528D-58D6-3BB5D586EE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81321" y="873272"/>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Five Ways to Network as a College Student">
            <a:extLst>
              <a:ext uri="{FF2B5EF4-FFF2-40B4-BE49-F238E27FC236}">
                <a16:creationId xmlns:a16="http://schemas.microsoft.com/office/drawing/2014/main" id="{7FA00D66-697C-2CD5-059F-5F0E2BC7EF7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4338" y="1016708"/>
            <a:ext cx="2133600"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Networking Event Calendar for Southeastern Connecticut •">
            <a:extLst>
              <a:ext uri="{FF2B5EF4-FFF2-40B4-BE49-F238E27FC236}">
                <a16:creationId xmlns:a16="http://schemas.microsoft.com/office/drawing/2014/main" id="{E71889B7-C86C-B89A-D09A-82F3A258BA7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5800" y="4259604"/>
            <a:ext cx="2324100" cy="197167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Networking Tips for Software Developers | GetLinks">
            <a:extLst>
              <a:ext uri="{FF2B5EF4-FFF2-40B4-BE49-F238E27FC236}">
                <a16:creationId xmlns:a16="http://schemas.microsoft.com/office/drawing/2014/main" id="{98D59121-D754-CCFC-1984-AD163FDBF09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96233" y="968755"/>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5" name="Callout: Bent Line 4">
            <a:extLst>
              <a:ext uri="{FF2B5EF4-FFF2-40B4-BE49-F238E27FC236}">
                <a16:creationId xmlns:a16="http://schemas.microsoft.com/office/drawing/2014/main" id="{123E6B7A-904E-CFBA-CCBF-B4C8EE2FC410}"/>
              </a:ext>
            </a:extLst>
          </p:cNvPr>
          <p:cNvSpPr/>
          <p:nvPr/>
        </p:nvSpPr>
        <p:spPr>
          <a:xfrm>
            <a:off x="6873110" y="5509649"/>
            <a:ext cx="1507249" cy="779915"/>
          </a:xfrm>
          <a:prstGeom prst="borderCallout2">
            <a:avLst>
              <a:gd name="adj1" fmla="val 18750"/>
              <a:gd name="adj2" fmla="val -8333"/>
              <a:gd name="adj3" fmla="val 18750"/>
              <a:gd name="adj4" fmla="val -16667"/>
              <a:gd name="adj5" fmla="val -27332"/>
              <a:gd name="adj6" fmla="val -51120"/>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Don’t be this guy</a:t>
            </a:r>
          </a:p>
        </p:txBody>
      </p:sp>
    </p:spTree>
    <p:extLst>
      <p:ext uri="{BB962C8B-B14F-4D97-AF65-F5344CB8AC3E}">
        <p14:creationId xmlns:p14="http://schemas.microsoft.com/office/powerpoint/2010/main" val="6111628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6A7EF-8605-1A18-54BE-47CB3B2D23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3C6DD7-5799-CBA7-0920-45DFD500D5FC}"/>
              </a:ext>
            </a:extLst>
          </p:cNvPr>
          <p:cNvSpPr>
            <a:spLocks noGrp="1"/>
          </p:cNvSpPr>
          <p:nvPr>
            <p:ph type="title"/>
          </p:nvPr>
        </p:nvSpPr>
        <p:spPr>
          <a:solidFill>
            <a:schemeClr val="accent6"/>
          </a:solidFill>
        </p:spPr>
        <p:txBody>
          <a:bodyPr/>
          <a:lstStyle/>
          <a:p>
            <a:r>
              <a:rPr lang="en-US" dirty="0"/>
              <a:t>Transoft Part 2 (Torus Tutorial)</a:t>
            </a:r>
          </a:p>
        </p:txBody>
      </p:sp>
      <p:sp>
        <p:nvSpPr>
          <p:cNvPr id="3" name="TextBox 2">
            <a:extLst>
              <a:ext uri="{FF2B5EF4-FFF2-40B4-BE49-F238E27FC236}">
                <a16:creationId xmlns:a16="http://schemas.microsoft.com/office/drawing/2014/main" id="{9E20FB38-62F2-D0B3-2BA9-A645048D175F}"/>
              </a:ext>
            </a:extLst>
          </p:cNvPr>
          <p:cNvSpPr txBox="1"/>
          <p:nvPr/>
        </p:nvSpPr>
        <p:spPr>
          <a:xfrm>
            <a:off x="609600" y="3810000"/>
            <a:ext cx="10972800" cy="461665"/>
          </a:xfrm>
          <a:prstGeom prst="rect">
            <a:avLst/>
          </a:prstGeom>
          <a:noFill/>
        </p:spPr>
        <p:txBody>
          <a:bodyPr wrap="square">
            <a:spAutoFit/>
          </a:bodyPr>
          <a:lstStyle/>
          <a:p>
            <a:pPr marR="0" lvl="0" algn="ctr" defTabSz="914400" rtl="0" eaLnBrk="1" fontAlgn="base" latinLnBrk="0" hangingPunct="1">
              <a:lnSpc>
                <a:spcPct val="100000"/>
              </a:lnSpc>
              <a:spcBef>
                <a:spcPct val="20000"/>
              </a:spcBef>
              <a:spcAft>
                <a:spcPct val="0"/>
              </a:spcAft>
              <a:buClrTx/>
              <a:buSzTx/>
              <a:tabLst/>
              <a:defRPr/>
            </a:pPr>
            <a:r>
              <a:rPr lang="en-US" sz="2400" kern="0" dirty="0">
                <a:solidFill>
                  <a:srgbClr val="000000"/>
                </a:solidFill>
                <a:latin typeface="Source Sans 3"/>
              </a:rPr>
              <a:t>Transoft</a:t>
            </a:r>
            <a:endParaRPr kumimoji="0" lang="en-US" sz="2400" b="0" i="0" u="none" strike="noStrike" kern="0" cap="none" spc="0" normalizeH="0" baseline="0" noProof="0" dirty="0">
              <a:ln>
                <a:noFill/>
              </a:ln>
              <a:solidFill>
                <a:srgbClr val="000000"/>
              </a:solidFill>
              <a:effectLst/>
              <a:uLnTx/>
              <a:uFillTx/>
              <a:latin typeface="Source Sans 3"/>
              <a:ea typeface="+mn-ea"/>
              <a:cs typeface="+mn-cs"/>
            </a:endParaRPr>
          </a:p>
        </p:txBody>
      </p:sp>
    </p:spTree>
    <p:extLst>
      <p:ext uri="{BB962C8B-B14F-4D97-AF65-F5344CB8AC3E}">
        <p14:creationId xmlns:p14="http://schemas.microsoft.com/office/powerpoint/2010/main" val="42342164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3AE6C-C55A-8AC5-7F32-D5AA6A334F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239AD5-41F1-2FF1-D363-5973AE794339}"/>
              </a:ext>
            </a:extLst>
          </p:cNvPr>
          <p:cNvSpPr>
            <a:spLocks noGrp="1"/>
          </p:cNvSpPr>
          <p:nvPr>
            <p:ph type="title"/>
          </p:nvPr>
        </p:nvSpPr>
        <p:spPr>
          <a:solidFill>
            <a:schemeClr val="accent6"/>
          </a:solidFill>
        </p:spPr>
        <p:txBody>
          <a:bodyPr/>
          <a:lstStyle/>
          <a:p>
            <a:r>
              <a:rPr lang="en-US" dirty="0"/>
              <a:t>Transoft Part 3 (</a:t>
            </a:r>
            <a:r>
              <a:rPr lang="en-US" dirty="0" err="1"/>
              <a:t>AQCESSRamp</a:t>
            </a:r>
            <a:r>
              <a:rPr lang="en-US" dirty="0"/>
              <a:t> </a:t>
            </a:r>
            <a:r>
              <a:rPr lang="en-US" dirty="0" err="1"/>
              <a:t>DeMO</a:t>
            </a:r>
            <a:r>
              <a:rPr lang="en-US" dirty="0"/>
              <a:t>)</a:t>
            </a:r>
          </a:p>
        </p:txBody>
      </p:sp>
      <p:sp>
        <p:nvSpPr>
          <p:cNvPr id="3" name="TextBox 2">
            <a:extLst>
              <a:ext uri="{FF2B5EF4-FFF2-40B4-BE49-F238E27FC236}">
                <a16:creationId xmlns:a16="http://schemas.microsoft.com/office/drawing/2014/main" id="{B50E2762-CBA2-C960-5D0E-FB2C139DB9E9}"/>
              </a:ext>
            </a:extLst>
          </p:cNvPr>
          <p:cNvSpPr txBox="1"/>
          <p:nvPr/>
        </p:nvSpPr>
        <p:spPr>
          <a:xfrm>
            <a:off x="609600" y="3810000"/>
            <a:ext cx="10972800" cy="461665"/>
          </a:xfrm>
          <a:prstGeom prst="rect">
            <a:avLst/>
          </a:prstGeom>
          <a:noFill/>
        </p:spPr>
        <p:txBody>
          <a:bodyPr wrap="square">
            <a:spAutoFit/>
          </a:bodyPr>
          <a:lstStyle/>
          <a:p>
            <a:pPr marR="0" lvl="0" algn="ctr" defTabSz="914400" rtl="0" eaLnBrk="1" fontAlgn="base" latinLnBrk="0" hangingPunct="1">
              <a:lnSpc>
                <a:spcPct val="100000"/>
              </a:lnSpc>
              <a:spcBef>
                <a:spcPct val="20000"/>
              </a:spcBef>
              <a:spcAft>
                <a:spcPct val="0"/>
              </a:spcAft>
              <a:buClrTx/>
              <a:buSzTx/>
              <a:tabLst/>
              <a:defRPr/>
            </a:pPr>
            <a:r>
              <a:rPr lang="en-US" sz="2400" kern="0" dirty="0">
                <a:solidFill>
                  <a:srgbClr val="000000"/>
                </a:solidFill>
                <a:latin typeface="Source Sans 3"/>
              </a:rPr>
              <a:t>Transoft</a:t>
            </a:r>
            <a:endParaRPr kumimoji="0" lang="en-US" sz="2400" b="0" i="0" u="none" strike="noStrike" kern="0" cap="none" spc="0" normalizeH="0" baseline="0" noProof="0" dirty="0">
              <a:ln>
                <a:noFill/>
              </a:ln>
              <a:solidFill>
                <a:srgbClr val="000000"/>
              </a:solidFill>
              <a:effectLst/>
              <a:uLnTx/>
              <a:uFillTx/>
              <a:latin typeface="Source Sans 3"/>
              <a:ea typeface="+mn-ea"/>
              <a:cs typeface="+mn-cs"/>
            </a:endParaRPr>
          </a:p>
        </p:txBody>
      </p:sp>
    </p:spTree>
    <p:extLst>
      <p:ext uri="{BB962C8B-B14F-4D97-AF65-F5344CB8AC3E}">
        <p14:creationId xmlns:p14="http://schemas.microsoft.com/office/powerpoint/2010/main" val="8524479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2A3DA-2403-87AD-89AA-E7412DC6A43A}"/>
              </a:ext>
            </a:extLst>
          </p:cNvPr>
          <p:cNvSpPr>
            <a:spLocks noGrp="1"/>
          </p:cNvSpPr>
          <p:nvPr>
            <p:ph type="title"/>
          </p:nvPr>
        </p:nvSpPr>
        <p:spPr/>
        <p:txBody>
          <a:bodyPr/>
          <a:lstStyle/>
          <a:p>
            <a:r>
              <a:rPr lang="en-US" dirty="0"/>
              <a:t>Lunch Break</a:t>
            </a:r>
          </a:p>
        </p:txBody>
      </p:sp>
      <p:sp>
        <p:nvSpPr>
          <p:cNvPr id="4" name="Footer Placeholder 3">
            <a:extLst>
              <a:ext uri="{FF2B5EF4-FFF2-40B4-BE49-F238E27FC236}">
                <a16:creationId xmlns:a16="http://schemas.microsoft.com/office/drawing/2014/main" id="{744C0E64-7F86-3518-3B74-0DB2B1E9A180}"/>
              </a:ext>
            </a:extLst>
          </p:cNvPr>
          <p:cNvSpPr>
            <a:spLocks noGrp="1"/>
          </p:cNvSpPr>
          <p:nvPr>
            <p:ph type="ftr" sz="quarter" idx="3"/>
          </p:nvPr>
        </p:nvSpPr>
        <p:spPr/>
        <p:txBody>
          <a:bodyPr>
            <a:normAutofit/>
          </a:bodyPr>
          <a:lstStyle/>
          <a:p>
            <a:pPr>
              <a:defRPr/>
            </a:pPr>
            <a:r>
              <a:rPr lang="en-US"/>
              <a:t>Ohio DOT CADD Users Group Meeting 06-28-2023</a:t>
            </a:r>
            <a:endParaRPr lang="en-US" dirty="0"/>
          </a:p>
        </p:txBody>
      </p:sp>
      <p:pic>
        <p:nvPicPr>
          <p:cNvPr id="2050" name="Picture 2" descr="Lunch break finally - Oprah Winfrey &quot;You Get a Car&quot; | Make a Meme">
            <a:extLst>
              <a:ext uri="{FF2B5EF4-FFF2-40B4-BE49-F238E27FC236}">
                <a16:creationId xmlns:a16="http://schemas.microsoft.com/office/drawing/2014/main" id="{96F41AF0-5A13-B790-4849-94D6A71F14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1248614"/>
            <a:ext cx="2476500" cy="18478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UNCH BREAK FINALLY - Happy Squirrel | Make a Meme">
            <a:extLst>
              <a:ext uri="{FF2B5EF4-FFF2-40B4-BE49-F238E27FC236}">
                <a16:creationId xmlns:a16="http://schemas.microsoft.com/office/drawing/2014/main" id="{C7D05D91-ED23-08D6-A6FF-4049D9B300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1009650"/>
            <a:ext cx="1885950" cy="241935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eme: &quot;Wait, you guys have lunch breaks?&quot; - All Templates - Meme-arsenal.com">
            <a:extLst>
              <a:ext uri="{FF2B5EF4-FFF2-40B4-BE49-F238E27FC236}">
                <a16:creationId xmlns:a16="http://schemas.microsoft.com/office/drawing/2014/main" id="{D274782B-39B4-8476-58E8-3701F76209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9102" y="3705622"/>
            <a:ext cx="3076576" cy="236752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lunch break - Dr Evil Austin Powers | Make a Meme">
            <a:extLst>
              <a:ext uri="{FF2B5EF4-FFF2-40B4-BE49-F238E27FC236}">
                <a16:creationId xmlns:a16="http://schemas.microsoft.com/office/drawing/2014/main" id="{46EE0A45-87E3-3323-A66F-8990B49269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53400" y="1169897"/>
            <a:ext cx="3200400" cy="212972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Lunch break Ain't nobody got time for that! - aint nobody got time -  quickmeme">
            <a:extLst>
              <a:ext uri="{FF2B5EF4-FFF2-40B4-BE49-F238E27FC236}">
                <a16:creationId xmlns:a16="http://schemas.microsoft.com/office/drawing/2014/main" id="{8A14720D-A524-03D1-DD0C-6B57EFF2F4B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18645" y="3897683"/>
            <a:ext cx="2895600" cy="1987386"/>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Meme Creator - Funny Gotta be at work To leave on lunch break Meme  Generator at MemeCreator.org!">
            <a:extLst>
              <a:ext uri="{FF2B5EF4-FFF2-40B4-BE49-F238E27FC236}">
                <a16:creationId xmlns:a16="http://schemas.microsoft.com/office/drawing/2014/main" id="{DC7487B0-7D37-DE06-CC29-856B930C745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86327" y="1169897"/>
            <a:ext cx="3024387" cy="1926567"/>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Jackie M. on LinkedIn: #mentalhealth #health">
            <a:extLst>
              <a:ext uri="{FF2B5EF4-FFF2-40B4-BE49-F238E27FC236}">
                <a16:creationId xmlns:a16="http://schemas.microsoft.com/office/drawing/2014/main" id="{D26260B8-0E04-412C-82D4-64E500AA0C0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34355" y="3665273"/>
            <a:ext cx="3034126" cy="2293235"/>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descr="Going for a lunch break I'll be back - The Terminator | Make a Meme">
            <a:extLst>
              <a:ext uri="{FF2B5EF4-FFF2-40B4-BE49-F238E27FC236}">
                <a16:creationId xmlns:a16="http://schemas.microsoft.com/office/drawing/2014/main" id="{739FA91B-A034-BF65-C8AC-75BEF8A0A02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8777" r="5591"/>
          <a:stretch/>
        </p:blipFill>
        <p:spPr bwMode="auto">
          <a:xfrm>
            <a:off x="9588591" y="4068853"/>
            <a:ext cx="2414307" cy="1619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11522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E448A-6081-486D-384B-6042674FDA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035902-CFDB-92D0-38F2-A06721C1EF62}"/>
              </a:ext>
            </a:extLst>
          </p:cNvPr>
          <p:cNvSpPr>
            <a:spLocks noGrp="1"/>
          </p:cNvSpPr>
          <p:nvPr>
            <p:ph type="title"/>
          </p:nvPr>
        </p:nvSpPr>
        <p:spPr>
          <a:solidFill>
            <a:schemeClr val="accent6"/>
          </a:solidFill>
        </p:spPr>
        <p:txBody>
          <a:bodyPr/>
          <a:lstStyle/>
          <a:p>
            <a:r>
              <a:rPr lang="en-US" dirty="0"/>
              <a:t>SUE Level Standards</a:t>
            </a:r>
          </a:p>
        </p:txBody>
      </p:sp>
      <p:sp>
        <p:nvSpPr>
          <p:cNvPr id="3" name="TextBox 2">
            <a:extLst>
              <a:ext uri="{FF2B5EF4-FFF2-40B4-BE49-F238E27FC236}">
                <a16:creationId xmlns:a16="http://schemas.microsoft.com/office/drawing/2014/main" id="{99E35ED7-2AB1-542A-698F-CD195C158FA3}"/>
              </a:ext>
            </a:extLst>
          </p:cNvPr>
          <p:cNvSpPr txBox="1"/>
          <p:nvPr/>
        </p:nvSpPr>
        <p:spPr>
          <a:xfrm>
            <a:off x="609600" y="3810000"/>
            <a:ext cx="10972800" cy="461665"/>
          </a:xfrm>
          <a:prstGeom prst="rect">
            <a:avLst/>
          </a:prstGeom>
          <a:noFill/>
        </p:spPr>
        <p:txBody>
          <a:bodyPr wrap="square">
            <a:spAutoFit/>
          </a:bodyPr>
          <a:lstStyle/>
          <a:p>
            <a:pPr marR="0" lvl="0" algn="ctr" defTabSz="914400" rtl="0" eaLnBrk="1" fontAlgn="base" latinLnBrk="0" hangingPunct="1">
              <a:lnSpc>
                <a:spcPct val="100000"/>
              </a:lnSpc>
              <a:spcBef>
                <a:spcPct val="20000"/>
              </a:spcBef>
              <a:spcAft>
                <a:spcPct val="0"/>
              </a:spcAft>
              <a:buClrTx/>
              <a:buSzTx/>
              <a:tabLst/>
              <a:defRPr/>
            </a:pPr>
            <a:r>
              <a:rPr lang="en-US" sz="2400" kern="0" dirty="0">
                <a:solidFill>
                  <a:srgbClr val="000000"/>
                </a:solidFill>
                <a:latin typeface="Source Sans 3"/>
              </a:rPr>
              <a:t>John Drsek, PE</a:t>
            </a:r>
            <a:endParaRPr kumimoji="0" lang="en-US" sz="2400" b="0" i="0" u="none" strike="noStrike" kern="0" cap="none" spc="0" normalizeH="0" baseline="0" noProof="0" dirty="0">
              <a:ln>
                <a:noFill/>
              </a:ln>
              <a:solidFill>
                <a:srgbClr val="000000"/>
              </a:solidFill>
              <a:effectLst/>
              <a:uLnTx/>
              <a:uFillTx/>
              <a:latin typeface="Source Sans 3"/>
              <a:ea typeface="+mn-ea"/>
              <a:cs typeface="+mn-cs"/>
            </a:endParaRPr>
          </a:p>
        </p:txBody>
      </p:sp>
    </p:spTree>
    <p:extLst>
      <p:ext uri="{BB962C8B-B14F-4D97-AF65-F5344CB8AC3E}">
        <p14:creationId xmlns:p14="http://schemas.microsoft.com/office/powerpoint/2010/main" val="25008716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7D7B5-CC06-3E50-45E3-9AE7F9136C34}"/>
              </a:ext>
            </a:extLst>
          </p:cNvPr>
          <p:cNvSpPr>
            <a:spLocks noGrp="1"/>
          </p:cNvSpPr>
          <p:nvPr>
            <p:ph type="title"/>
          </p:nvPr>
        </p:nvSpPr>
        <p:spPr/>
        <p:txBody>
          <a:bodyPr/>
          <a:lstStyle/>
          <a:p>
            <a:r>
              <a:rPr lang="en-US" sz="3200" dirty="0"/>
              <a:t>L&amp;D V4 (2200 Subsurface Utility Locations Specification)</a:t>
            </a:r>
          </a:p>
        </p:txBody>
      </p:sp>
      <p:sp>
        <p:nvSpPr>
          <p:cNvPr id="3" name="Content Placeholder 2">
            <a:extLst>
              <a:ext uri="{FF2B5EF4-FFF2-40B4-BE49-F238E27FC236}">
                <a16:creationId xmlns:a16="http://schemas.microsoft.com/office/drawing/2014/main" id="{58D4122E-C7A7-917B-090C-82894A2F66EF}"/>
              </a:ext>
            </a:extLst>
          </p:cNvPr>
          <p:cNvSpPr>
            <a:spLocks noGrp="1"/>
          </p:cNvSpPr>
          <p:nvPr>
            <p:ph idx="1"/>
          </p:nvPr>
        </p:nvSpPr>
        <p:spPr>
          <a:xfrm>
            <a:off x="838200" y="1143000"/>
            <a:ext cx="6658155" cy="4906964"/>
          </a:xfrm>
        </p:spPr>
        <p:txBody>
          <a:bodyPr/>
          <a:lstStyle/>
          <a:p>
            <a:r>
              <a:rPr lang="en-US" dirty="0"/>
              <a:t>Ohio DOT Specification</a:t>
            </a:r>
          </a:p>
          <a:p>
            <a:pPr lvl="1"/>
            <a:r>
              <a:rPr lang="en-US" dirty="0"/>
              <a:t>Housed in </a:t>
            </a:r>
            <a:r>
              <a:rPr lang="en-US" dirty="0">
                <a:hlinkClick r:id="rId2"/>
              </a:rPr>
              <a:t>L&amp;D V4 </a:t>
            </a:r>
            <a:endParaRPr lang="en-US" dirty="0"/>
          </a:p>
          <a:p>
            <a:pPr lvl="2"/>
            <a:r>
              <a:rPr lang="en-US" dirty="0"/>
              <a:t>Formerly called “Subsurface Utility Location Services Specifications”</a:t>
            </a:r>
          </a:p>
          <a:p>
            <a:pPr lvl="2"/>
            <a:r>
              <a:rPr lang="en-US" dirty="0"/>
              <a:t>Based on ASCE 38-22</a:t>
            </a:r>
          </a:p>
          <a:p>
            <a:pPr lvl="3"/>
            <a:r>
              <a:rPr lang="en-US" dirty="0"/>
              <a:t>Standard Guideline for Investigating and Documenting Existing Utilities</a:t>
            </a:r>
          </a:p>
          <a:p>
            <a:pPr lvl="2"/>
            <a:endParaRPr lang="en-US" dirty="0"/>
          </a:p>
        </p:txBody>
      </p:sp>
      <p:pic>
        <p:nvPicPr>
          <p:cNvPr id="5" name="Picture 4">
            <a:extLst>
              <a:ext uri="{FF2B5EF4-FFF2-40B4-BE49-F238E27FC236}">
                <a16:creationId xmlns:a16="http://schemas.microsoft.com/office/drawing/2014/main" id="{F4BA037E-FC9E-261D-F5B5-210B0632C34D}"/>
              </a:ext>
            </a:extLst>
          </p:cNvPr>
          <p:cNvPicPr>
            <a:picLocks noChangeAspect="1"/>
          </p:cNvPicPr>
          <p:nvPr/>
        </p:nvPicPr>
        <p:blipFill>
          <a:blip r:embed="rId3"/>
          <a:stretch>
            <a:fillRect/>
          </a:stretch>
        </p:blipFill>
        <p:spPr>
          <a:xfrm>
            <a:off x="9738066" y="1030857"/>
            <a:ext cx="2193421" cy="2832183"/>
          </a:xfrm>
          <a:prstGeom prst="rect">
            <a:avLst/>
          </a:prstGeom>
          <a:ln>
            <a:noFill/>
          </a:ln>
          <a:effectLst>
            <a:outerShdw blurRad="292100" dist="139700" dir="2700000" algn="tl" rotWithShape="0">
              <a:srgbClr val="333333">
                <a:alpha val="65000"/>
              </a:srgbClr>
            </a:outerShdw>
          </a:effectLst>
        </p:spPr>
      </p:pic>
      <p:pic>
        <p:nvPicPr>
          <p:cNvPr id="1030" name="Picture 6" descr="30 Years of Subsurface Utility Engineering - T2 Utility Engineers : T2  Utility Engineers">
            <a:extLst>
              <a:ext uri="{FF2B5EF4-FFF2-40B4-BE49-F238E27FC236}">
                <a16:creationId xmlns:a16="http://schemas.microsoft.com/office/drawing/2014/main" id="{3A599D33-9DD6-42E7-DB56-0490D68C5F1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1614" t="8051" r="2109" b="6361"/>
          <a:stretch/>
        </p:blipFill>
        <p:spPr bwMode="auto">
          <a:xfrm>
            <a:off x="7651631" y="3217781"/>
            <a:ext cx="2295855" cy="283218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09037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2AC400-045E-745C-D4E3-0EAB7FEA37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469F11-EB51-A65E-1E4F-0E8917A7A1FC}"/>
              </a:ext>
            </a:extLst>
          </p:cNvPr>
          <p:cNvSpPr>
            <a:spLocks noGrp="1"/>
          </p:cNvSpPr>
          <p:nvPr>
            <p:ph type="title"/>
          </p:nvPr>
        </p:nvSpPr>
        <p:spPr/>
        <p:txBody>
          <a:bodyPr/>
          <a:lstStyle/>
          <a:p>
            <a:r>
              <a:rPr lang="en-US" sz="3200" dirty="0"/>
              <a:t>ASCE</a:t>
            </a:r>
            <a:r>
              <a:rPr lang="en-US" dirty="0"/>
              <a:t> 38-22</a:t>
            </a:r>
          </a:p>
        </p:txBody>
      </p:sp>
      <p:sp>
        <p:nvSpPr>
          <p:cNvPr id="3" name="Content Placeholder 2">
            <a:extLst>
              <a:ext uri="{FF2B5EF4-FFF2-40B4-BE49-F238E27FC236}">
                <a16:creationId xmlns:a16="http://schemas.microsoft.com/office/drawing/2014/main" id="{E0263EDE-2755-2B12-4DEE-B08E8EEE9AA6}"/>
              </a:ext>
            </a:extLst>
          </p:cNvPr>
          <p:cNvSpPr>
            <a:spLocks noGrp="1"/>
          </p:cNvSpPr>
          <p:nvPr>
            <p:ph idx="1"/>
          </p:nvPr>
        </p:nvSpPr>
        <p:spPr>
          <a:xfrm>
            <a:off x="448574" y="1143000"/>
            <a:ext cx="6331788" cy="4906964"/>
          </a:xfrm>
        </p:spPr>
        <p:txBody>
          <a:bodyPr/>
          <a:lstStyle/>
          <a:p>
            <a:r>
              <a:rPr lang="en-US" dirty="0"/>
              <a:t>Utility Quality Levels Overview</a:t>
            </a:r>
          </a:p>
          <a:p>
            <a:pPr lvl="1"/>
            <a:r>
              <a:rPr lang="en-US" dirty="0"/>
              <a:t>Emphasizes risk management, data reliability, and professional accountability.</a:t>
            </a:r>
          </a:p>
          <a:p>
            <a:pPr lvl="1"/>
            <a:r>
              <a:rPr lang="en-US" dirty="0"/>
              <a:t>Introduces a model-based approach to utility data.</a:t>
            </a:r>
          </a:p>
        </p:txBody>
      </p:sp>
      <p:graphicFrame>
        <p:nvGraphicFramePr>
          <p:cNvPr id="4" name="Diagram 3">
            <a:extLst>
              <a:ext uri="{FF2B5EF4-FFF2-40B4-BE49-F238E27FC236}">
                <a16:creationId xmlns:a16="http://schemas.microsoft.com/office/drawing/2014/main" id="{FC8E8559-FB4F-86D0-3A82-AEBA8356B775}"/>
              </a:ext>
            </a:extLst>
          </p:cNvPr>
          <p:cNvGraphicFramePr/>
          <p:nvPr/>
        </p:nvGraphicFramePr>
        <p:xfrm>
          <a:off x="6340413" y="1143000"/>
          <a:ext cx="6183223" cy="4995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90386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BFEED-E88F-3689-3B29-678DF2C7D559}"/>
              </a:ext>
            </a:extLst>
          </p:cNvPr>
          <p:cNvSpPr>
            <a:spLocks noGrp="1"/>
          </p:cNvSpPr>
          <p:nvPr>
            <p:ph type="title"/>
          </p:nvPr>
        </p:nvSpPr>
        <p:spPr/>
        <p:txBody>
          <a:bodyPr/>
          <a:lstStyle/>
          <a:p>
            <a:r>
              <a:rPr lang="en-US" dirty="0"/>
              <a:t>Quality Levels in OHDOTCEv02 </a:t>
            </a:r>
          </a:p>
        </p:txBody>
      </p:sp>
      <p:sp>
        <p:nvSpPr>
          <p:cNvPr id="3" name="Content Placeholder 2">
            <a:extLst>
              <a:ext uri="{FF2B5EF4-FFF2-40B4-BE49-F238E27FC236}">
                <a16:creationId xmlns:a16="http://schemas.microsoft.com/office/drawing/2014/main" id="{33960D3F-58C1-E6C3-B576-B54C371CDB37}"/>
              </a:ext>
            </a:extLst>
          </p:cNvPr>
          <p:cNvSpPr>
            <a:spLocks noGrp="1"/>
          </p:cNvSpPr>
          <p:nvPr>
            <p:ph idx="1"/>
          </p:nvPr>
        </p:nvSpPr>
        <p:spPr>
          <a:xfrm>
            <a:off x="161926" y="1143000"/>
            <a:ext cx="6229350" cy="2118518"/>
          </a:xfrm>
        </p:spPr>
        <p:txBody>
          <a:bodyPr/>
          <a:lstStyle/>
          <a:p>
            <a:r>
              <a:rPr lang="en-US" dirty="0"/>
              <a:t>New/Updated Field Codes</a:t>
            </a:r>
          </a:p>
          <a:p>
            <a:pPr lvl="1"/>
            <a:r>
              <a:rPr lang="en-US" dirty="0"/>
              <a:t>Split out Overhead and Underground</a:t>
            </a:r>
          </a:p>
          <a:p>
            <a:pPr lvl="2"/>
            <a:r>
              <a:rPr lang="en-US" dirty="0"/>
              <a:t>Underground Receives Quality</a:t>
            </a:r>
          </a:p>
          <a:p>
            <a:pPr lvl="2"/>
            <a:endParaRPr lang="en-US" dirty="0"/>
          </a:p>
          <a:p>
            <a:pPr lvl="1"/>
            <a:endParaRPr lang="en-US" dirty="0"/>
          </a:p>
        </p:txBody>
      </p:sp>
      <p:pic>
        <p:nvPicPr>
          <p:cNvPr id="5" name="Picture 4">
            <a:extLst>
              <a:ext uri="{FF2B5EF4-FFF2-40B4-BE49-F238E27FC236}">
                <a16:creationId xmlns:a16="http://schemas.microsoft.com/office/drawing/2014/main" id="{9D1B7DEA-5885-D0A4-9BEA-15A5EB2CB7A1}"/>
              </a:ext>
            </a:extLst>
          </p:cNvPr>
          <p:cNvPicPr>
            <a:picLocks noChangeAspect="1"/>
          </p:cNvPicPr>
          <p:nvPr/>
        </p:nvPicPr>
        <p:blipFill>
          <a:blip r:embed="rId2"/>
          <a:srcRect l="2233" r="2771" b="13998"/>
          <a:stretch>
            <a:fillRect/>
          </a:stretch>
        </p:blipFill>
        <p:spPr>
          <a:xfrm>
            <a:off x="6128132" y="1984076"/>
            <a:ext cx="5901942" cy="3452079"/>
          </a:xfrm>
          <a:prstGeom prst="rect">
            <a:avLst/>
          </a:prstGeom>
        </p:spPr>
      </p:pic>
      <p:graphicFrame>
        <p:nvGraphicFramePr>
          <p:cNvPr id="7" name="Table 6">
            <a:extLst>
              <a:ext uri="{FF2B5EF4-FFF2-40B4-BE49-F238E27FC236}">
                <a16:creationId xmlns:a16="http://schemas.microsoft.com/office/drawing/2014/main" id="{1D5F769F-2407-E039-A702-D8B55AE3FE22}"/>
              </a:ext>
            </a:extLst>
          </p:cNvPr>
          <p:cNvGraphicFramePr>
            <a:graphicFrameLocks noGrp="1"/>
          </p:cNvGraphicFramePr>
          <p:nvPr>
            <p:extLst>
              <p:ext uri="{D42A27DB-BD31-4B8C-83A1-F6EECF244321}">
                <p14:modId xmlns:p14="http://schemas.microsoft.com/office/powerpoint/2010/main" val="1955403587"/>
              </p:ext>
            </p:extLst>
          </p:nvPr>
        </p:nvGraphicFramePr>
        <p:xfrm>
          <a:off x="2196171" y="3296804"/>
          <a:ext cx="3654844" cy="2904623"/>
        </p:xfrm>
        <a:graphic>
          <a:graphicData uri="http://schemas.openxmlformats.org/drawingml/2006/table">
            <a:tbl>
              <a:tblPr>
                <a:tableStyleId>{16D9F66E-5EB9-4882-86FB-DCBF35E3C3E4}</a:tableStyleId>
              </a:tblPr>
              <a:tblGrid>
                <a:gridCol w="1387349">
                  <a:extLst>
                    <a:ext uri="{9D8B030D-6E8A-4147-A177-3AD203B41FA5}">
                      <a16:colId xmlns:a16="http://schemas.microsoft.com/office/drawing/2014/main" val="1563458585"/>
                    </a:ext>
                  </a:extLst>
                </a:gridCol>
                <a:gridCol w="2267495">
                  <a:extLst>
                    <a:ext uri="{9D8B030D-6E8A-4147-A177-3AD203B41FA5}">
                      <a16:colId xmlns:a16="http://schemas.microsoft.com/office/drawing/2014/main" val="1920389336"/>
                    </a:ext>
                  </a:extLst>
                </a:gridCol>
              </a:tblGrid>
              <a:tr h="224398">
                <a:tc>
                  <a:txBody>
                    <a:bodyPr/>
                    <a:lstStyle/>
                    <a:p>
                      <a:pPr algn="ctr" fontAlgn="ctr">
                        <a:buNone/>
                      </a:pPr>
                      <a:r>
                        <a:rPr lang="en-US" sz="1400" b="1" u="none" strike="noStrike">
                          <a:effectLst/>
                        </a:rPr>
                        <a:t>Field Code</a:t>
                      </a:r>
                      <a:endParaRPr lang="en-US" sz="1400" b="1"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b="1" u="none" strike="noStrike" dirty="0">
                          <a:effectLst/>
                        </a:rPr>
                        <a:t>Description</a:t>
                      </a:r>
                      <a:endParaRPr lang="en-US" sz="1400" b="1"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898428940"/>
                  </a:ext>
                </a:extLst>
              </a:tr>
              <a:tr h="224398">
                <a:tc>
                  <a:txBody>
                    <a:bodyPr/>
                    <a:lstStyle/>
                    <a:p>
                      <a:pPr algn="ctr" fontAlgn="ctr">
                        <a:buNone/>
                      </a:pPr>
                      <a:r>
                        <a:rPr lang="en-US" sz="1400" u="none" strike="noStrike">
                          <a:effectLst/>
                        </a:rPr>
                        <a:t>OCTVL</a:t>
                      </a:r>
                      <a:endParaRPr lang="en-US" sz="14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a:effectLst/>
                        </a:rPr>
                        <a:t>Overhead Cable TV Line</a:t>
                      </a:r>
                      <a:endParaRPr lang="en-US" sz="14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1728496652"/>
                  </a:ext>
                </a:extLst>
              </a:tr>
              <a:tr h="224398">
                <a:tc>
                  <a:txBody>
                    <a:bodyPr/>
                    <a:lstStyle/>
                    <a:p>
                      <a:pPr algn="ctr" fontAlgn="ctr">
                        <a:buNone/>
                      </a:pPr>
                      <a:r>
                        <a:rPr lang="en-US" sz="1400" u="none" strike="noStrike">
                          <a:effectLst/>
                        </a:rPr>
                        <a:t>OFO</a:t>
                      </a:r>
                      <a:endParaRPr lang="en-US" sz="14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dirty="0">
                          <a:effectLst/>
                        </a:rPr>
                        <a:t>Overhead Fiber Optic</a:t>
                      </a:r>
                      <a:endParaRPr lang="en-US" sz="1400" b="0"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190989524"/>
                  </a:ext>
                </a:extLst>
              </a:tr>
              <a:tr h="224398">
                <a:tc>
                  <a:txBody>
                    <a:bodyPr/>
                    <a:lstStyle/>
                    <a:p>
                      <a:pPr algn="ctr" fontAlgn="ctr">
                        <a:buNone/>
                      </a:pPr>
                      <a:r>
                        <a:rPr lang="en-US" sz="1400" u="none" strike="noStrike" dirty="0">
                          <a:effectLst/>
                        </a:rPr>
                        <a:t>OPL</a:t>
                      </a:r>
                      <a:endParaRPr lang="en-US" sz="14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a:effectLst/>
                        </a:rPr>
                        <a:t>Overhead Power Line</a:t>
                      </a:r>
                      <a:endParaRPr lang="en-US" sz="14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77900020"/>
                  </a:ext>
                </a:extLst>
              </a:tr>
              <a:tr h="224398">
                <a:tc>
                  <a:txBody>
                    <a:bodyPr/>
                    <a:lstStyle/>
                    <a:p>
                      <a:pPr algn="ctr" fontAlgn="ctr">
                        <a:buNone/>
                      </a:pPr>
                      <a:r>
                        <a:rPr lang="en-US" sz="1400" u="none" strike="noStrike">
                          <a:effectLst/>
                        </a:rPr>
                        <a:t>OTL</a:t>
                      </a:r>
                      <a:endParaRPr lang="en-US" sz="14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a:effectLst/>
                        </a:rPr>
                        <a:t>Overhead Telephone Line</a:t>
                      </a:r>
                      <a:endParaRPr lang="en-US" sz="14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954577651"/>
                  </a:ext>
                </a:extLst>
              </a:tr>
              <a:tr h="224398">
                <a:tc>
                  <a:txBody>
                    <a:bodyPr/>
                    <a:lstStyle/>
                    <a:p>
                      <a:pPr algn="ctr" fontAlgn="ctr">
                        <a:buNone/>
                      </a:pPr>
                      <a:r>
                        <a:rPr lang="en-US" sz="1400" u="none" strike="noStrike">
                          <a:effectLst/>
                        </a:rPr>
                        <a:t>OCL</a:t>
                      </a:r>
                      <a:endParaRPr lang="en-US" sz="14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a:effectLst/>
                        </a:rPr>
                        <a:t>Overhead Combined Line Utility</a:t>
                      </a:r>
                      <a:endParaRPr lang="en-US" sz="14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946195007"/>
                  </a:ext>
                </a:extLst>
              </a:tr>
              <a:tr h="224398">
                <a:tc>
                  <a:txBody>
                    <a:bodyPr/>
                    <a:lstStyle/>
                    <a:p>
                      <a:pPr algn="ctr" fontAlgn="ctr">
                        <a:buNone/>
                      </a:pPr>
                      <a:r>
                        <a:rPr lang="en-US" sz="1400" u="none" strike="noStrike" dirty="0">
                          <a:effectLst/>
                        </a:rPr>
                        <a:t>UCTVL</a:t>
                      </a:r>
                      <a:endParaRPr lang="en-US" sz="14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a:effectLst/>
                        </a:rPr>
                        <a:t>Underground Cable TV Line</a:t>
                      </a:r>
                      <a:endParaRPr lang="en-US" sz="14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954791892"/>
                  </a:ext>
                </a:extLst>
              </a:tr>
              <a:tr h="224398">
                <a:tc>
                  <a:txBody>
                    <a:bodyPr/>
                    <a:lstStyle/>
                    <a:p>
                      <a:pPr algn="ctr" fontAlgn="ctr">
                        <a:buNone/>
                      </a:pPr>
                      <a:r>
                        <a:rPr lang="en-US" sz="1400" u="none" strike="noStrike">
                          <a:effectLst/>
                        </a:rPr>
                        <a:t>UFO</a:t>
                      </a:r>
                      <a:endParaRPr lang="en-US" sz="14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a:effectLst/>
                        </a:rPr>
                        <a:t>Underground Fiber Optic</a:t>
                      </a:r>
                      <a:endParaRPr lang="en-US" sz="14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836310999"/>
                  </a:ext>
                </a:extLst>
              </a:tr>
              <a:tr h="224398">
                <a:tc>
                  <a:txBody>
                    <a:bodyPr/>
                    <a:lstStyle/>
                    <a:p>
                      <a:pPr algn="ctr" fontAlgn="ctr">
                        <a:buNone/>
                      </a:pPr>
                      <a:r>
                        <a:rPr lang="en-US" sz="1400" u="none" strike="noStrike">
                          <a:effectLst/>
                        </a:rPr>
                        <a:t>UPL</a:t>
                      </a:r>
                      <a:endParaRPr lang="en-US" sz="14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a:effectLst/>
                        </a:rPr>
                        <a:t>Underground Power Line</a:t>
                      </a:r>
                      <a:endParaRPr lang="en-US" sz="14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1818125026"/>
                  </a:ext>
                </a:extLst>
              </a:tr>
              <a:tr h="224398">
                <a:tc>
                  <a:txBody>
                    <a:bodyPr/>
                    <a:lstStyle/>
                    <a:p>
                      <a:pPr algn="ctr" fontAlgn="ctr">
                        <a:buNone/>
                      </a:pPr>
                      <a:r>
                        <a:rPr lang="en-US" sz="1400" u="none" strike="noStrike" dirty="0">
                          <a:effectLst/>
                        </a:rPr>
                        <a:t>UTL</a:t>
                      </a:r>
                      <a:endParaRPr lang="en-US" sz="14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a:effectLst/>
                        </a:rPr>
                        <a:t>Underground Telephone Line</a:t>
                      </a:r>
                      <a:endParaRPr lang="en-US" sz="14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895923154"/>
                  </a:ext>
                </a:extLst>
              </a:tr>
              <a:tr h="224398">
                <a:tc>
                  <a:txBody>
                    <a:bodyPr/>
                    <a:lstStyle/>
                    <a:p>
                      <a:pPr algn="ctr" fontAlgn="ctr">
                        <a:buNone/>
                      </a:pPr>
                      <a:r>
                        <a:rPr lang="en-US" sz="1400" u="none" strike="noStrike">
                          <a:effectLst/>
                        </a:rPr>
                        <a:t>GL</a:t>
                      </a:r>
                      <a:endParaRPr lang="en-US" sz="14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a:effectLst/>
                        </a:rPr>
                        <a:t>Gas Line</a:t>
                      </a:r>
                      <a:endParaRPr lang="en-US" sz="14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1798052445"/>
                  </a:ext>
                </a:extLst>
              </a:tr>
              <a:tr h="224398">
                <a:tc>
                  <a:txBody>
                    <a:bodyPr/>
                    <a:lstStyle/>
                    <a:p>
                      <a:pPr algn="ctr" fontAlgn="ctr">
                        <a:buNone/>
                      </a:pPr>
                      <a:r>
                        <a:rPr lang="en-US" sz="1400" u="none" strike="noStrike">
                          <a:effectLst/>
                        </a:rPr>
                        <a:t>WL</a:t>
                      </a:r>
                      <a:endParaRPr lang="en-US" sz="14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buNone/>
                      </a:pPr>
                      <a:r>
                        <a:rPr lang="en-US" sz="1400" u="none" strike="noStrike" dirty="0">
                          <a:effectLst/>
                        </a:rPr>
                        <a:t>Water Line</a:t>
                      </a:r>
                      <a:endParaRPr lang="en-US" sz="1400" b="0"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584499213"/>
                  </a:ext>
                </a:extLst>
              </a:tr>
            </a:tbl>
          </a:graphicData>
        </a:graphic>
      </p:graphicFrame>
      <p:graphicFrame>
        <p:nvGraphicFramePr>
          <p:cNvPr id="4" name="Table 3">
            <a:extLst>
              <a:ext uri="{FF2B5EF4-FFF2-40B4-BE49-F238E27FC236}">
                <a16:creationId xmlns:a16="http://schemas.microsoft.com/office/drawing/2014/main" id="{50838621-4FC3-B230-A54D-865EAB0AC595}"/>
              </a:ext>
            </a:extLst>
          </p:cNvPr>
          <p:cNvGraphicFramePr>
            <a:graphicFrameLocks noGrp="1"/>
          </p:cNvGraphicFramePr>
          <p:nvPr>
            <p:extLst>
              <p:ext uri="{D42A27DB-BD31-4B8C-83A1-F6EECF244321}">
                <p14:modId xmlns:p14="http://schemas.microsoft.com/office/powerpoint/2010/main" val="2954730113"/>
              </p:ext>
            </p:extLst>
          </p:nvPr>
        </p:nvGraphicFramePr>
        <p:xfrm>
          <a:off x="268561" y="3739324"/>
          <a:ext cx="1387349" cy="2019582"/>
        </p:xfrm>
        <a:graphic>
          <a:graphicData uri="http://schemas.openxmlformats.org/drawingml/2006/table">
            <a:tbl>
              <a:tblPr>
                <a:tableStyleId>{16D9F66E-5EB9-4882-86FB-DCBF35E3C3E4}</a:tableStyleId>
              </a:tblPr>
              <a:tblGrid>
                <a:gridCol w="1387349">
                  <a:extLst>
                    <a:ext uri="{9D8B030D-6E8A-4147-A177-3AD203B41FA5}">
                      <a16:colId xmlns:a16="http://schemas.microsoft.com/office/drawing/2014/main" val="1563458585"/>
                    </a:ext>
                  </a:extLst>
                </a:gridCol>
              </a:tblGrid>
              <a:tr h="224398">
                <a:tc>
                  <a:txBody>
                    <a:bodyPr/>
                    <a:lstStyle/>
                    <a:p>
                      <a:pPr algn="ctr" fontAlgn="ctr">
                        <a:buNone/>
                      </a:pPr>
                      <a:r>
                        <a:rPr lang="en-US" sz="1400" b="1" u="none" strike="noStrike" dirty="0">
                          <a:effectLst/>
                        </a:rPr>
                        <a:t> Old Field Code</a:t>
                      </a:r>
                      <a:endParaRPr lang="en-US" sz="1400" b="1"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898428940"/>
                  </a:ext>
                </a:extLst>
              </a:tr>
              <a:tr h="448796">
                <a:tc>
                  <a:txBody>
                    <a:bodyPr/>
                    <a:lstStyle/>
                    <a:p>
                      <a:pPr algn="ctr" fontAlgn="ctr">
                        <a:buNone/>
                      </a:pPr>
                      <a:r>
                        <a:rPr lang="en-US" sz="1400" u="none" strike="noStrike" dirty="0">
                          <a:effectLst/>
                        </a:rPr>
                        <a:t>CTVL</a:t>
                      </a:r>
                      <a:endParaRPr lang="en-US" sz="1400" b="0"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1728496652"/>
                  </a:ext>
                </a:extLst>
              </a:tr>
              <a:tr h="448796">
                <a:tc>
                  <a:txBody>
                    <a:bodyPr/>
                    <a:lstStyle/>
                    <a:p>
                      <a:pPr algn="ctr" fontAlgn="ctr">
                        <a:buNone/>
                      </a:pPr>
                      <a:r>
                        <a:rPr lang="en-US" sz="1400" b="0" i="0" u="none" strike="noStrike" dirty="0">
                          <a:solidFill>
                            <a:srgbClr val="000000"/>
                          </a:solidFill>
                          <a:effectLst/>
                          <a:latin typeface="Aptos Narrow" panose="020B0004020202020204" pitchFamily="34" charset="0"/>
                        </a:rPr>
                        <a:t>FO</a:t>
                      </a:r>
                    </a:p>
                  </a:txBody>
                  <a:tcPr marL="9525" marR="9525" marT="9525" marB="0" anchor="ctr"/>
                </a:tc>
                <a:extLst>
                  <a:ext uri="{0D108BD9-81ED-4DB2-BD59-A6C34878D82A}">
                    <a16:rowId xmlns:a16="http://schemas.microsoft.com/office/drawing/2014/main" val="277900020"/>
                  </a:ext>
                </a:extLst>
              </a:tr>
              <a:tr h="448796">
                <a:tc>
                  <a:txBody>
                    <a:bodyPr/>
                    <a:lstStyle/>
                    <a:p>
                      <a:pPr algn="ctr" fontAlgn="ctr">
                        <a:buNone/>
                      </a:pPr>
                      <a:r>
                        <a:rPr lang="en-US" sz="1400" b="0" i="0" u="none" strike="noStrike" dirty="0">
                          <a:solidFill>
                            <a:srgbClr val="000000"/>
                          </a:solidFill>
                          <a:effectLst/>
                          <a:latin typeface="Aptos Narrow" panose="020B0004020202020204" pitchFamily="34" charset="0"/>
                        </a:rPr>
                        <a:t>PL</a:t>
                      </a:r>
                    </a:p>
                  </a:txBody>
                  <a:tcPr marL="9525" marR="9525" marT="9525" marB="0" anchor="ctr"/>
                </a:tc>
                <a:extLst>
                  <a:ext uri="{0D108BD9-81ED-4DB2-BD59-A6C34878D82A}">
                    <a16:rowId xmlns:a16="http://schemas.microsoft.com/office/drawing/2014/main" val="946195007"/>
                  </a:ext>
                </a:extLst>
              </a:tr>
              <a:tr h="448796">
                <a:tc>
                  <a:txBody>
                    <a:bodyPr/>
                    <a:lstStyle/>
                    <a:p>
                      <a:pPr algn="ctr" fontAlgn="ctr">
                        <a:buNone/>
                      </a:pPr>
                      <a:r>
                        <a:rPr lang="en-US" sz="1400" b="0" i="0" u="none" strike="noStrike" dirty="0">
                          <a:solidFill>
                            <a:srgbClr val="000000"/>
                          </a:solidFill>
                          <a:effectLst/>
                          <a:latin typeface="Aptos Narrow" panose="020B0004020202020204" pitchFamily="34" charset="0"/>
                        </a:rPr>
                        <a:t>TL</a:t>
                      </a:r>
                    </a:p>
                  </a:txBody>
                  <a:tcPr marL="9525" marR="9525" marT="9525" marB="0" anchor="ctr"/>
                </a:tc>
                <a:extLst>
                  <a:ext uri="{0D108BD9-81ED-4DB2-BD59-A6C34878D82A}">
                    <a16:rowId xmlns:a16="http://schemas.microsoft.com/office/drawing/2014/main" val="836310999"/>
                  </a:ext>
                </a:extLst>
              </a:tr>
            </a:tbl>
          </a:graphicData>
        </a:graphic>
      </p:graphicFrame>
      <p:cxnSp>
        <p:nvCxnSpPr>
          <p:cNvPr id="8" name="Straight Arrow Connector 7">
            <a:extLst>
              <a:ext uri="{FF2B5EF4-FFF2-40B4-BE49-F238E27FC236}">
                <a16:creationId xmlns:a16="http://schemas.microsoft.com/office/drawing/2014/main" id="{5E65D993-E917-DB9A-1893-FCD0F8D1F4D5}"/>
              </a:ext>
            </a:extLst>
          </p:cNvPr>
          <p:cNvCxnSpPr/>
          <p:nvPr/>
        </p:nvCxnSpPr>
        <p:spPr>
          <a:xfrm>
            <a:off x="1655910" y="4185501"/>
            <a:ext cx="540261" cy="772998"/>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9" name="Straight Arrow Connector 8">
            <a:extLst>
              <a:ext uri="{FF2B5EF4-FFF2-40B4-BE49-F238E27FC236}">
                <a16:creationId xmlns:a16="http://schemas.microsoft.com/office/drawing/2014/main" id="{73676BF9-F53C-01DF-A030-9BD5F7F7AAA6}"/>
              </a:ext>
            </a:extLst>
          </p:cNvPr>
          <p:cNvCxnSpPr>
            <a:cxnSpLocks/>
          </p:cNvCxnSpPr>
          <p:nvPr/>
        </p:nvCxnSpPr>
        <p:spPr>
          <a:xfrm flipV="1">
            <a:off x="1655910" y="3596482"/>
            <a:ext cx="540261" cy="589019"/>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11" name="Straight Arrow Connector 10">
            <a:extLst>
              <a:ext uri="{FF2B5EF4-FFF2-40B4-BE49-F238E27FC236}">
                <a16:creationId xmlns:a16="http://schemas.microsoft.com/office/drawing/2014/main" id="{371944BD-DD92-4531-4D07-142DF370CB73}"/>
              </a:ext>
            </a:extLst>
          </p:cNvPr>
          <p:cNvCxnSpPr>
            <a:cxnSpLocks/>
          </p:cNvCxnSpPr>
          <p:nvPr/>
        </p:nvCxnSpPr>
        <p:spPr>
          <a:xfrm>
            <a:off x="1662896" y="4644303"/>
            <a:ext cx="533275" cy="521586"/>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12" name="Straight Arrow Connector 11">
            <a:extLst>
              <a:ext uri="{FF2B5EF4-FFF2-40B4-BE49-F238E27FC236}">
                <a16:creationId xmlns:a16="http://schemas.microsoft.com/office/drawing/2014/main" id="{2F9FCBAE-0D9F-BCFF-C6A9-07059D865024}"/>
              </a:ext>
            </a:extLst>
          </p:cNvPr>
          <p:cNvCxnSpPr>
            <a:cxnSpLocks/>
          </p:cNvCxnSpPr>
          <p:nvPr/>
        </p:nvCxnSpPr>
        <p:spPr>
          <a:xfrm flipV="1">
            <a:off x="1662896" y="3890992"/>
            <a:ext cx="533275" cy="753311"/>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17" name="Straight Arrow Connector 16">
            <a:extLst>
              <a:ext uri="{FF2B5EF4-FFF2-40B4-BE49-F238E27FC236}">
                <a16:creationId xmlns:a16="http://schemas.microsoft.com/office/drawing/2014/main" id="{FF387A97-3BD5-D084-A31F-D5B1859C8729}"/>
              </a:ext>
            </a:extLst>
          </p:cNvPr>
          <p:cNvCxnSpPr>
            <a:cxnSpLocks/>
          </p:cNvCxnSpPr>
          <p:nvPr/>
        </p:nvCxnSpPr>
        <p:spPr>
          <a:xfrm>
            <a:off x="1662896" y="5090480"/>
            <a:ext cx="533275" cy="314196"/>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18" name="Straight Arrow Connector 17">
            <a:extLst>
              <a:ext uri="{FF2B5EF4-FFF2-40B4-BE49-F238E27FC236}">
                <a16:creationId xmlns:a16="http://schemas.microsoft.com/office/drawing/2014/main" id="{DD0FF3D3-CF99-6F68-51D6-9D5A6A330ED0}"/>
              </a:ext>
            </a:extLst>
          </p:cNvPr>
          <p:cNvCxnSpPr>
            <a:cxnSpLocks/>
          </p:cNvCxnSpPr>
          <p:nvPr/>
        </p:nvCxnSpPr>
        <p:spPr>
          <a:xfrm flipV="1">
            <a:off x="1662896" y="4059978"/>
            <a:ext cx="533275" cy="1030502"/>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27" name="Straight Arrow Connector 26">
            <a:extLst>
              <a:ext uri="{FF2B5EF4-FFF2-40B4-BE49-F238E27FC236}">
                <a16:creationId xmlns:a16="http://schemas.microsoft.com/office/drawing/2014/main" id="{04461F73-4D5E-D610-B87C-10E8BD27F740}"/>
              </a:ext>
            </a:extLst>
          </p:cNvPr>
          <p:cNvCxnSpPr>
            <a:cxnSpLocks/>
          </p:cNvCxnSpPr>
          <p:nvPr/>
        </p:nvCxnSpPr>
        <p:spPr>
          <a:xfrm>
            <a:off x="1655910" y="5488349"/>
            <a:ext cx="540261" cy="148415"/>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28" name="Straight Arrow Connector 27">
            <a:extLst>
              <a:ext uri="{FF2B5EF4-FFF2-40B4-BE49-F238E27FC236}">
                <a16:creationId xmlns:a16="http://schemas.microsoft.com/office/drawing/2014/main" id="{1172BD8E-B6C8-0F41-2ABE-DED7D28FEB96}"/>
              </a:ext>
            </a:extLst>
          </p:cNvPr>
          <p:cNvCxnSpPr>
            <a:cxnSpLocks/>
          </p:cNvCxnSpPr>
          <p:nvPr/>
        </p:nvCxnSpPr>
        <p:spPr>
          <a:xfrm flipV="1">
            <a:off x="1655910" y="4343481"/>
            <a:ext cx="540261" cy="1144868"/>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29744616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5A3FF-3253-E889-7C1C-D47FA4403C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765CA4-EC04-1696-711E-B4AC91A5DB5A}"/>
              </a:ext>
            </a:extLst>
          </p:cNvPr>
          <p:cNvSpPr>
            <a:spLocks noGrp="1"/>
          </p:cNvSpPr>
          <p:nvPr>
            <p:ph type="title"/>
          </p:nvPr>
        </p:nvSpPr>
        <p:spPr/>
        <p:txBody>
          <a:bodyPr/>
          <a:lstStyle/>
          <a:p>
            <a:r>
              <a:rPr lang="en-US" dirty="0"/>
              <a:t>Quality Levels in OHDOTCEv02 </a:t>
            </a:r>
          </a:p>
        </p:txBody>
      </p:sp>
      <p:sp>
        <p:nvSpPr>
          <p:cNvPr id="3" name="Content Placeholder 2">
            <a:extLst>
              <a:ext uri="{FF2B5EF4-FFF2-40B4-BE49-F238E27FC236}">
                <a16:creationId xmlns:a16="http://schemas.microsoft.com/office/drawing/2014/main" id="{75B7B139-97D6-3A37-A4CA-9D4A30092F71}"/>
              </a:ext>
            </a:extLst>
          </p:cNvPr>
          <p:cNvSpPr>
            <a:spLocks noGrp="1"/>
          </p:cNvSpPr>
          <p:nvPr>
            <p:ph idx="1"/>
          </p:nvPr>
        </p:nvSpPr>
        <p:spPr>
          <a:xfrm>
            <a:off x="161926" y="1143000"/>
            <a:ext cx="4884527" cy="2438400"/>
          </a:xfrm>
        </p:spPr>
        <p:txBody>
          <a:bodyPr/>
          <a:lstStyle/>
          <a:p>
            <a:r>
              <a:rPr lang="en-US" sz="3600" dirty="0"/>
              <a:t>How do quality levels get assigned?</a:t>
            </a:r>
          </a:p>
          <a:p>
            <a:pPr lvl="1"/>
            <a:r>
              <a:rPr lang="en-US" sz="2400" dirty="0"/>
              <a:t>Attributes</a:t>
            </a:r>
          </a:p>
          <a:p>
            <a:pPr lvl="2"/>
            <a:r>
              <a:rPr lang="en-US" sz="2400" dirty="0"/>
              <a:t>Underground Quality level-based codes have a new attribute field for Quality</a:t>
            </a:r>
          </a:p>
          <a:p>
            <a:pPr lvl="3"/>
            <a:r>
              <a:rPr lang="en-US" sz="2000" dirty="0"/>
              <a:t>Default Quality is D if not entered into the survey import.</a:t>
            </a:r>
          </a:p>
          <a:p>
            <a:pPr lvl="2"/>
            <a:endParaRPr lang="en-US" dirty="0"/>
          </a:p>
          <a:p>
            <a:pPr lvl="1"/>
            <a:endParaRPr lang="en-US" dirty="0"/>
          </a:p>
        </p:txBody>
      </p:sp>
      <p:sp>
        <p:nvSpPr>
          <p:cNvPr id="4" name="AutoShape 2">
            <a:extLst>
              <a:ext uri="{FF2B5EF4-FFF2-40B4-BE49-F238E27FC236}">
                <a16:creationId xmlns:a16="http://schemas.microsoft.com/office/drawing/2014/main" id="{8AF8AB02-3706-3DE6-AFFF-2346FADD01D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a:extLst>
              <a:ext uri="{FF2B5EF4-FFF2-40B4-BE49-F238E27FC236}">
                <a16:creationId xmlns:a16="http://schemas.microsoft.com/office/drawing/2014/main" id="{C575C91E-6DBC-4B31-060E-EF863D456B19}"/>
              </a:ext>
            </a:extLst>
          </p:cNvPr>
          <p:cNvPicPr>
            <a:picLocks noChangeAspect="1"/>
          </p:cNvPicPr>
          <p:nvPr/>
        </p:nvPicPr>
        <p:blipFill>
          <a:blip r:embed="rId2"/>
          <a:stretch>
            <a:fillRect/>
          </a:stretch>
        </p:blipFill>
        <p:spPr>
          <a:xfrm>
            <a:off x="5046453" y="1043078"/>
            <a:ext cx="2652353" cy="2638245"/>
          </a:xfrm>
          <a:prstGeom prst="rect">
            <a:avLst/>
          </a:prstGeom>
        </p:spPr>
      </p:pic>
      <p:sp>
        <p:nvSpPr>
          <p:cNvPr id="8" name="Arrow: Right 7">
            <a:extLst>
              <a:ext uri="{FF2B5EF4-FFF2-40B4-BE49-F238E27FC236}">
                <a16:creationId xmlns:a16="http://schemas.microsoft.com/office/drawing/2014/main" id="{E41A96A6-051E-83DC-66E1-EC39C865E699}"/>
              </a:ext>
            </a:extLst>
          </p:cNvPr>
          <p:cNvSpPr/>
          <p:nvPr/>
        </p:nvSpPr>
        <p:spPr>
          <a:xfrm>
            <a:off x="8030768" y="2229928"/>
            <a:ext cx="957532" cy="595223"/>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87D2783D-F100-8060-CF68-E32C45C99F0C}"/>
              </a:ext>
            </a:extLst>
          </p:cNvPr>
          <p:cNvPicPr>
            <a:picLocks noChangeAspect="1"/>
          </p:cNvPicPr>
          <p:nvPr/>
        </p:nvPicPr>
        <p:blipFill>
          <a:blip r:embed="rId3"/>
          <a:srcRect b="24703"/>
          <a:stretch>
            <a:fillRect/>
          </a:stretch>
        </p:blipFill>
        <p:spPr>
          <a:xfrm>
            <a:off x="9320262" y="1043078"/>
            <a:ext cx="2620712" cy="2638245"/>
          </a:xfrm>
          <a:prstGeom prst="rect">
            <a:avLst/>
          </a:prstGeom>
        </p:spPr>
      </p:pic>
      <p:sp>
        <p:nvSpPr>
          <p:cNvPr id="10" name="Arrow: Right 9">
            <a:extLst>
              <a:ext uri="{FF2B5EF4-FFF2-40B4-BE49-F238E27FC236}">
                <a16:creationId xmlns:a16="http://schemas.microsoft.com/office/drawing/2014/main" id="{BA363CCC-DCD8-EA64-AED8-60E963F681B1}"/>
              </a:ext>
            </a:extLst>
          </p:cNvPr>
          <p:cNvSpPr/>
          <p:nvPr/>
        </p:nvSpPr>
        <p:spPr>
          <a:xfrm rot="5400000">
            <a:off x="10151851" y="3926817"/>
            <a:ext cx="957532" cy="595223"/>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C4CABA1-658E-C4DD-C1E5-21C1C3F4DDE2}"/>
              </a:ext>
            </a:extLst>
          </p:cNvPr>
          <p:cNvPicPr>
            <a:picLocks noChangeAspect="1"/>
          </p:cNvPicPr>
          <p:nvPr/>
        </p:nvPicPr>
        <p:blipFill>
          <a:blip r:embed="rId4"/>
          <a:srcRect r="16085"/>
          <a:stretch>
            <a:fillRect/>
          </a:stretch>
        </p:blipFill>
        <p:spPr>
          <a:xfrm>
            <a:off x="5074284" y="4767534"/>
            <a:ext cx="6866690" cy="1472473"/>
          </a:xfrm>
          <a:prstGeom prst="rect">
            <a:avLst/>
          </a:prstGeom>
        </p:spPr>
      </p:pic>
    </p:spTree>
    <p:extLst>
      <p:ext uri="{BB962C8B-B14F-4D97-AF65-F5344CB8AC3E}">
        <p14:creationId xmlns:p14="http://schemas.microsoft.com/office/powerpoint/2010/main" val="356438411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26D43A-4C0A-566D-63B8-7E71310EFE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72B1F1-80E0-B35C-2762-BC8A9690445F}"/>
              </a:ext>
            </a:extLst>
          </p:cNvPr>
          <p:cNvSpPr>
            <a:spLocks noGrp="1"/>
          </p:cNvSpPr>
          <p:nvPr>
            <p:ph type="title"/>
          </p:nvPr>
        </p:nvSpPr>
        <p:spPr/>
        <p:txBody>
          <a:bodyPr/>
          <a:lstStyle/>
          <a:p>
            <a:r>
              <a:rPr lang="en-US" dirty="0"/>
              <a:t>Example data with the new codes (Csv)</a:t>
            </a:r>
          </a:p>
        </p:txBody>
      </p:sp>
      <p:sp>
        <p:nvSpPr>
          <p:cNvPr id="4" name="AutoShape 2">
            <a:extLst>
              <a:ext uri="{FF2B5EF4-FFF2-40B4-BE49-F238E27FC236}">
                <a16:creationId xmlns:a16="http://schemas.microsoft.com/office/drawing/2014/main" id="{F32C0B4E-802D-2512-F000-2CDD0BA2856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13" name="Table 12">
            <a:extLst>
              <a:ext uri="{FF2B5EF4-FFF2-40B4-BE49-F238E27FC236}">
                <a16:creationId xmlns:a16="http://schemas.microsoft.com/office/drawing/2014/main" id="{D66651C6-67F4-7AA6-369E-C3B9B5B18EA4}"/>
              </a:ext>
            </a:extLst>
          </p:cNvPr>
          <p:cNvGraphicFramePr>
            <a:graphicFrameLocks noGrp="1"/>
          </p:cNvGraphicFramePr>
          <p:nvPr/>
        </p:nvGraphicFramePr>
        <p:xfrm>
          <a:off x="176872" y="1025455"/>
          <a:ext cx="11839721" cy="4206279"/>
        </p:xfrm>
        <a:graphic>
          <a:graphicData uri="http://schemas.openxmlformats.org/drawingml/2006/table">
            <a:tbl>
              <a:tblPr>
                <a:tableStyleId>{E8B1032C-EA38-4F05-BA0D-38AFFFC7BED3}</a:tableStyleId>
              </a:tblPr>
              <a:tblGrid>
                <a:gridCol w="388139">
                  <a:extLst>
                    <a:ext uri="{9D8B030D-6E8A-4147-A177-3AD203B41FA5}">
                      <a16:colId xmlns:a16="http://schemas.microsoft.com/office/drawing/2014/main" val="4172537376"/>
                    </a:ext>
                  </a:extLst>
                </a:gridCol>
                <a:gridCol w="553624">
                  <a:extLst>
                    <a:ext uri="{9D8B030D-6E8A-4147-A177-3AD203B41FA5}">
                      <a16:colId xmlns:a16="http://schemas.microsoft.com/office/drawing/2014/main" val="3131901732"/>
                    </a:ext>
                  </a:extLst>
                </a:gridCol>
                <a:gridCol w="469376">
                  <a:extLst>
                    <a:ext uri="{9D8B030D-6E8A-4147-A177-3AD203B41FA5}">
                      <a16:colId xmlns:a16="http://schemas.microsoft.com/office/drawing/2014/main" val="242453710"/>
                    </a:ext>
                  </a:extLst>
                </a:gridCol>
                <a:gridCol w="568668">
                  <a:extLst>
                    <a:ext uri="{9D8B030D-6E8A-4147-A177-3AD203B41FA5}">
                      <a16:colId xmlns:a16="http://schemas.microsoft.com/office/drawing/2014/main" val="3384198630"/>
                    </a:ext>
                  </a:extLst>
                </a:gridCol>
                <a:gridCol w="713091">
                  <a:extLst>
                    <a:ext uri="{9D8B030D-6E8A-4147-A177-3AD203B41FA5}">
                      <a16:colId xmlns:a16="http://schemas.microsoft.com/office/drawing/2014/main" val="2626107934"/>
                    </a:ext>
                  </a:extLst>
                </a:gridCol>
                <a:gridCol w="902647">
                  <a:extLst>
                    <a:ext uri="{9D8B030D-6E8A-4147-A177-3AD203B41FA5}">
                      <a16:colId xmlns:a16="http://schemas.microsoft.com/office/drawing/2014/main" val="1760897698"/>
                    </a:ext>
                  </a:extLst>
                </a:gridCol>
                <a:gridCol w="1071140">
                  <a:extLst>
                    <a:ext uri="{9D8B030D-6E8A-4147-A177-3AD203B41FA5}">
                      <a16:colId xmlns:a16="http://schemas.microsoft.com/office/drawing/2014/main" val="3552695478"/>
                    </a:ext>
                  </a:extLst>
                </a:gridCol>
                <a:gridCol w="902647">
                  <a:extLst>
                    <a:ext uri="{9D8B030D-6E8A-4147-A177-3AD203B41FA5}">
                      <a16:colId xmlns:a16="http://schemas.microsoft.com/office/drawing/2014/main" val="1474859578"/>
                    </a:ext>
                  </a:extLst>
                </a:gridCol>
                <a:gridCol w="890612">
                  <a:extLst>
                    <a:ext uri="{9D8B030D-6E8A-4147-A177-3AD203B41FA5}">
                      <a16:colId xmlns:a16="http://schemas.microsoft.com/office/drawing/2014/main" val="3139459312"/>
                    </a:ext>
                  </a:extLst>
                </a:gridCol>
                <a:gridCol w="902647">
                  <a:extLst>
                    <a:ext uri="{9D8B030D-6E8A-4147-A177-3AD203B41FA5}">
                      <a16:colId xmlns:a16="http://schemas.microsoft.com/office/drawing/2014/main" val="458682227"/>
                    </a:ext>
                  </a:extLst>
                </a:gridCol>
                <a:gridCol w="890612">
                  <a:extLst>
                    <a:ext uri="{9D8B030D-6E8A-4147-A177-3AD203B41FA5}">
                      <a16:colId xmlns:a16="http://schemas.microsoft.com/office/drawing/2014/main" val="2867388203"/>
                    </a:ext>
                  </a:extLst>
                </a:gridCol>
                <a:gridCol w="902647">
                  <a:extLst>
                    <a:ext uri="{9D8B030D-6E8A-4147-A177-3AD203B41FA5}">
                      <a16:colId xmlns:a16="http://schemas.microsoft.com/office/drawing/2014/main" val="2915099708"/>
                    </a:ext>
                  </a:extLst>
                </a:gridCol>
                <a:gridCol w="890612">
                  <a:extLst>
                    <a:ext uri="{9D8B030D-6E8A-4147-A177-3AD203B41FA5}">
                      <a16:colId xmlns:a16="http://schemas.microsoft.com/office/drawing/2014/main" val="502839945"/>
                    </a:ext>
                  </a:extLst>
                </a:gridCol>
                <a:gridCol w="902647">
                  <a:extLst>
                    <a:ext uri="{9D8B030D-6E8A-4147-A177-3AD203B41FA5}">
                      <a16:colId xmlns:a16="http://schemas.microsoft.com/office/drawing/2014/main" val="4255902182"/>
                    </a:ext>
                  </a:extLst>
                </a:gridCol>
                <a:gridCol w="890612">
                  <a:extLst>
                    <a:ext uri="{9D8B030D-6E8A-4147-A177-3AD203B41FA5}">
                      <a16:colId xmlns:a16="http://schemas.microsoft.com/office/drawing/2014/main" val="3049373496"/>
                    </a:ext>
                  </a:extLst>
                </a:gridCol>
              </a:tblGrid>
              <a:tr h="159057">
                <a:tc>
                  <a:txBody>
                    <a:bodyPr/>
                    <a:lstStyle/>
                    <a:p>
                      <a:pPr algn="ctr" fontAlgn="b">
                        <a:buNone/>
                      </a:pPr>
                      <a:r>
                        <a:rPr lang="en-US" sz="1100" b="1" u="none" strike="noStrike" dirty="0">
                          <a:solidFill>
                            <a:srgbClr val="000000"/>
                          </a:solidFill>
                          <a:effectLst/>
                        </a:rPr>
                        <a:t>Point</a:t>
                      </a:r>
                      <a:endParaRPr lang="en-US" sz="1100" b="1"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a:solidFill>
                            <a:srgbClr val="000000"/>
                          </a:solidFill>
                          <a:effectLst/>
                        </a:rPr>
                        <a:t>Northing</a:t>
                      </a:r>
                      <a:endParaRPr lang="en-US" sz="1100" b="1"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a:solidFill>
                            <a:srgbClr val="000000"/>
                          </a:solidFill>
                          <a:effectLst/>
                        </a:rPr>
                        <a:t>Easting</a:t>
                      </a:r>
                      <a:endParaRPr lang="en-US" sz="1100" b="1"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dirty="0">
                          <a:solidFill>
                            <a:srgbClr val="000000"/>
                          </a:solidFill>
                          <a:effectLst/>
                        </a:rPr>
                        <a:t>Elevation</a:t>
                      </a:r>
                      <a:endParaRPr lang="en-US" sz="1100" b="1"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a:solidFill>
                            <a:srgbClr val="000000"/>
                          </a:solidFill>
                          <a:effectLst/>
                        </a:rPr>
                        <a:t>Code</a:t>
                      </a:r>
                      <a:endParaRPr lang="en-US" sz="1100" b="1"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dirty="0">
                          <a:solidFill>
                            <a:srgbClr val="000000"/>
                          </a:solidFill>
                          <a:effectLst/>
                        </a:rPr>
                        <a:t>Attribute Name</a:t>
                      </a:r>
                      <a:endParaRPr lang="en-US" sz="1100" b="1"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a:solidFill>
                            <a:srgbClr val="000000"/>
                          </a:solidFill>
                          <a:effectLst/>
                        </a:rPr>
                        <a:t>Attribute Value</a:t>
                      </a:r>
                      <a:endParaRPr lang="en-US" sz="1100" b="1"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dirty="0">
                          <a:solidFill>
                            <a:srgbClr val="000000"/>
                          </a:solidFill>
                          <a:effectLst/>
                        </a:rPr>
                        <a:t>Attribute Name</a:t>
                      </a:r>
                      <a:endParaRPr lang="en-US" sz="1100" b="1"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a:solidFill>
                            <a:srgbClr val="000000"/>
                          </a:solidFill>
                          <a:effectLst/>
                        </a:rPr>
                        <a:t>Attribute Value</a:t>
                      </a:r>
                      <a:endParaRPr lang="en-US" sz="1100" b="1"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a:solidFill>
                            <a:srgbClr val="000000"/>
                          </a:solidFill>
                          <a:effectLst/>
                        </a:rPr>
                        <a:t>Attribute Name</a:t>
                      </a:r>
                      <a:endParaRPr lang="en-US" sz="1100" b="1"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a:solidFill>
                            <a:srgbClr val="000000"/>
                          </a:solidFill>
                          <a:effectLst/>
                        </a:rPr>
                        <a:t>Attribute Value</a:t>
                      </a:r>
                      <a:endParaRPr lang="en-US" sz="1100" b="1"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a:solidFill>
                            <a:srgbClr val="000000"/>
                          </a:solidFill>
                          <a:effectLst/>
                        </a:rPr>
                        <a:t>Attribute Name</a:t>
                      </a:r>
                      <a:endParaRPr lang="en-US" sz="1100" b="1"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a:solidFill>
                            <a:srgbClr val="000000"/>
                          </a:solidFill>
                          <a:effectLst/>
                        </a:rPr>
                        <a:t>Attribute Value</a:t>
                      </a:r>
                      <a:endParaRPr lang="en-US" sz="1100" b="1"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a:solidFill>
                            <a:srgbClr val="000000"/>
                          </a:solidFill>
                          <a:effectLst/>
                        </a:rPr>
                        <a:t>Attribute Name</a:t>
                      </a:r>
                      <a:endParaRPr lang="en-US" sz="1100" b="1"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1" u="none" strike="noStrike" dirty="0">
                          <a:solidFill>
                            <a:srgbClr val="000000"/>
                          </a:solidFill>
                          <a:effectLst/>
                        </a:rPr>
                        <a:t>Attribute Value</a:t>
                      </a:r>
                      <a:endParaRPr lang="en-US" sz="1100" b="1"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842997110"/>
                  </a:ext>
                </a:extLst>
              </a:tr>
              <a:tr h="159057">
                <a:tc>
                  <a:txBody>
                    <a:bodyPr/>
                    <a:lstStyle/>
                    <a:p>
                      <a:pPr algn="ctr" fontAlgn="b">
                        <a:buNone/>
                      </a:pPr>
                      <a:r>
                        <a:rPr lang="en-US" sz="1100" b="0" u="none" strike="noStrike" dirty="0">
                          <a:solidFill>
                            <a:srgbClr val="000000"/>
                          </a:solidFill>
                          <a:effectLst/>
                        </a:rPr>
                        <a:t>SV001</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1020</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1000</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1000</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OCTVL BL*</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TYPE</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Conventional</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NOTE</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TEST Note</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2009220948"/>
                  </a:ext>
                </a:extLst>
              </a:tr>
              <a:tr h="159057">
                <a:tc>
                  <a:txBody>
                    <a:bodyPr/>
                    <a:lstStyle/>
                    <a:p>
                      <a:pPr algn="ctr" fontAlgn="b">
                        <a:buNone/>
                      </a:pPr>
                      <a:r>
                        <a:rPr lang="en-US" sz="1100" b="0" u="none" strike="noStrike">
                          <a:solidFill>
                            <a:srgbClr val="000000"/>
                          </a:solidFill>
                          <a:effectLst/>
                        </a:rPr>
                        <a:t>SV002</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1020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1200</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OCTVL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TYPE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Conventional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2864564859"/>
                  </a:ext>
                </a:extLst>
              </a:tr>
              <a:tr h="159057">
                <a:tc>
                  <a:txBody>
                    <a:bodyPr/>
                    <a:lstStyle/>
                    <a:p>
                      <a:pPr algn="ctr" fontAlgn="b">
                        <a:buNone/>
                      </a:pPr>
                      <a:r>
                        <a:rPr lang="en-US" sz="1100" b="0" u="none" strike="noStrike">
                          <a:solidFill>
                            <a:srgbClr val="000000"/>
                          </a:solidFill>
                          <a:effectLst/>
                        </a:rPr>
                        <a:t>SV003</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1030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UCTVL BL*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A</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TYPE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Fiberoptic</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3516486063"/>
                  </a:ext>
                </a:extLst>
              </a:tr>
              <a:tr h="159057">
                <a:tc>
                  <a:txBody>
                    <a:bodyPr/>
                    <a:lstStyle/>
                    <a:p>
                      <a:pPr algn="ctr" fontAlgn="b">
                        <a:buNone/>
                      </a:pPr>
                      <a:r>
                        <a:rPr lang="en-US" sz="1100" b="0" u="none" strike="noStrike">
                          <a:solidFill>
                            <a:srgbClr val="000000"/>
                          </a:solidFill>
                          <a:effectLst/>
                        </a:rPr>
                        <a:t>SV004</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1030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UCTVL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A</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TYPE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Fiberoptic</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1991251452"/>
                  </a:ext>
                </a:extLst>
              </a:tr>
              <a:tr h="159057">
                <a:tc>
                  <a:txBody>
                    <a:bodyPr/>
                    <a:lstStyle/>
                    <a:p>
                      <a:pPr algn="ctr" fontAlgn="b">
                        <a:buNone/>
                      </a:pPr>
                      <a:r>
                        <a:rPr lang="en-US" sz="1100" b="0" u="none" strike="noStrike">
                          <a:solidFill>
                            <a:srgbClr val="000000"/>
                          </a:solidFill>
                          <a:effectLst/>
                        </a:rPr>
                        <a:t>SV005</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1040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OFO BL*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3147537207"/>
                  </a:ext>
                </a:extLst>
              </a:tr>
              <a:tr h="159057">
                <a:tc>
                  <a:txBody>
                    <a:bodyPr/>
                    <a:lstStyle/>
                    <a:p>
                      <a:pPr algn="ctr" fontAlgn="b">
                        <a:buNone/>
                      </a:pPr>
                      <a:r>
                        <a:rPr lang="en-US" sz="1100" b="0" u="none" strike="noStrike">
                          <a:solidFill>
                            <a:srgbClr val="000000"/>
                          </a:solidFill>
                          <a:effectLst/>
                        </a:rPr>
                        <a:t>SV006</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1040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OFO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625273157"/>
                  </a:ext>
                </a:extLst>
              </a:tr>
              <a:tr h="159057">
                <a:tc>
                  <a:txBody>
                    <a:bodyPr/>
                    <a:lstStyle/>
                    <a:p>
                      <a:pPr algn="ctr" fontAlgn="b">
                        <a:buNone/>
                      </a:pPr>
                      <a:r>
                        <a:rPr lang="en-US" sz="1100" b="0" u="none" strike="noStrike">
                          <a:solidFill>
                            <a:srgbClr val="000000"/>
                          </a:solidFill>
                          <a:effectLst/>
                        </a:rPr>
                        <a:t>SV007</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1050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UFO BL*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C</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3707177614"/>
                  </a:ext>
                </a:extLst>
              </a:tr>
              <a:tr h="159057">
                <a:tc>
                  <a:txBody>
                    <a:bodyPr/>
                    <a:lstStyle/>
                    <a:p>
                      <a:pPr algn="ctr" fontAlgn="b">
                        <a:buNone/>
                      </a:pPr>
                      <a:r>
                        <a:rPr lang="en-US" sz="1100" b="0" u="none" strike="noStrike">
                          <a:solidFill>
                            <a:srgbClr val="000000"/>
                          </a:solidFill>
                          <a:effectLst/>
                        </a:rPr>
                        <a:t>SV008</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1050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UFO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C</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2754622830"/>
                  </a:ext>
                </a:extLst>
              </a:tr>
              <a:tr h="159057">
                <a:tc>
                  <a:txBody>
                    <a:bodyPr/>
                    <a:lstStyle/>
                    <a:p>
                      <a:pPr algn="ctr" fontAlgn="b">
                        <a:buNone/>
                      </a:pPr>
                      <a:r>
                        <a:rPr lang="en-US" sz="1100" b="0" u="none" strike="noStrike">
                          <a:solidFill>
                            <a:srgbClr val="000000"/>
                          </a:solidFill>
                          <a:effectLst/>
                        </a:rPr>
                        <a:t>SV009</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1060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OPL BL*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VOLTAGE</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14400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3899394538"/>
                  </a:ext>
                </a:extLst>
              </a:tr>
              <a:tr h="159057">
                <a:tc>
                  <a:txBody>
                    <a:bodyPr/>
                    <a:lstStyle/>
                    <a:p>
                      <a:pPr algn="ctr" fontAlgn="b">
                        <a:buNone/>
                      </a:pPr>
                      <a:r>
                        <a:rPr lang="en-US" sz="1100" b="0" u="none" strike="noStrike">
                          <a:solidFill>
                            <a:srgbClr val="000000"/>
                          </a:solidFill>
                          <a:effectLst/>
                        </a:rPr>
                        <a:t>SV010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1060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OPL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VOLTAGE</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14400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2004817472"/>
                  </a:ext>
                </a:extLst>
              </a:tr>
              <a:tr h="159057">
                <a:tc>
                  <a:txBody>
                    <a:bodyPr/>
                    <a:lstStyle/>
                    <a:p>
                      <a:pPr algn="ctr" fontAlgn="b">
                        <a:buNone/>
                      </a:pPr>
                      <a:r>
                        <a:rPr lang="en-US" sz="1100" b="0" u="none" strike="noStrike">
                          <a:solidFill>
                            <a:srgbClr val="000000"/>
                          </a:solidFill>
                          <a:effectLst/>
                        </a:rPr>
                        <a:t>SV011</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1070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UPL BL*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C</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VOLTAGE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7200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470087732"/>
                  </a:ext>
                </a:extLst>
              </a:tr>
              <a:tr h="159057">
                <a:tc>
                  <a:txBody>
                    <a:bodyPr/>
                    <a:lstStyle/>
                    <a:p>
                      <a:pPr algn="ctr" fontAlgn="b">
                        <a:buNone/>
                      </a:pPr>
                      <a:r>
                        <a:rPr lang="en-US" sz="1100" b="0" u="none" strike="noStrike">
                          <a:solidFill>
                            <a:srgbClr val="000000"/>
                          </a:solidFill>
                          <a:effectLst/>
                        </a:rPr>
                        <a:t>SV012</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1070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UPL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C</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VOLTAGE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7200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3543060831"/>
                  </a:ext>
                </a:extLst>
              </a:tr>
              <a:tr h="159057">
                <a:tc>
                  <a:txBody>
                    <a:bodyPr/>
                    <a:lstStyle/>
                    <a:p>
                      <a:pPr algn="ctr" fontAlgn="b">
                        <a:buNone/>
                      </a:pPr>
                      <a:r>
                        <a:rPr lang="en-US" sz="1100" b="0" u="none" strike="noStrike">
                          <a:solidFill>
                            <a:srgbClr val="000000"/>
                          </a:solidFill>
                          <a:effectLst/>
                        </a:rPr>
                        <a:t>SV013</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1080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GL BL*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C</a:t>
                      </a: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MATERIAL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Polyethylene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PRESSURE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40 PSIG</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2500480364"/>
                  </a:ext>
                </a:extLst>
              </a:tr>
              <a:tr h="159057">
                <a:tc>
                  <a:txBody>
                    <a:bodyPr/>
                    <a:lstStyle/>
                    <a:p>
                      <a:pPr algn="ctr" fontAlgn="b">
                        <a:buNone/>
                      </a:pPr>
                      <a:r>
                        <a:rPr lang="en-US" sz="1100" b="0" u="none" strike="noStrike">
                          <a:solidFill>
                            <a:srgbClr val="000000"/>
                          </a:solidFill>
                          <a:effectLst/>
                        </a:rPr>
                        <a:t>SV014</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1080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GL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C</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MATERIAL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Polyethylene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PRESSURE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40 PSIG</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1941572700"/>
                  </a:ext>
                </a:extLst>
              </a:tr>
              <a:tr h="159057">
                <a:tc>
                  <a:txBody>
                    <a:bodyPr/>
                    <a:lstStyle/>
                    <a:p>
                      <a:pPr algn="ctr" fontAlgn="b">
                        <a:buNone/>
                      </a:pPr>
                      <a:r>
                        <a:rPr lang="en-US" sz="1100" b="0" u="none" strike="noStrike">
                          <a:solidFill>
                            <a:srgbClr val="000000"/>
                          </a:solidFill>
                          <a:effectLst/>
                        </a:rPr>
                        <a:t>SV015</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1090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OTL BL*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TYPE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Conventional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461666064"/>
                  </a:ext>
                </a:extLst>
              </a:tr>
              <a:tr h="159057">
                <a:tc>
                  <a:txBody>
                    <a:bodyPr/>
                    <a:lstStyle/>
                    <a:p>
                      <a:pPr algn="ctr" fontAlgn="b">
                        <a:buNone/>
                      </a:pPr>
                      <a:r>
                        <a:rPr lang="en-US" sz="1100" b="0" u="none" strike="noStrike">
                          <a:solidFill>
                            <a:srgbClr val="000000"/>
                          </a:solidFill>
                          <a:effectLst/>
                        </a:rPr>
                        <a:t>SV016</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1090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OTL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TYPE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Conventional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3188120740"/>
                  </a:ext>
                </a:extLst>
              </a:tr>
              <a:tr h="159057">
                <a:tc>
                  <a:txBody>
                    <a:bodyPr/>
                    <a:lstStyle/>
                    <a:p>
                      <a:pPr algn="ctr" fontAlgn="b">
                        <a:buNone/>
                      </a:pPr>
                      <a:r>
                        <a:rPr lang="en-US" sz="1100" b="0" u="none" strike="noStrike">
                          <a:solidFill>
                            <a:srgbClr val="000000"/>
                          </a:solidFill>
                          <a:effectLst/>
                        </a:rPr>
                        <a:t>SV017</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1100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UTL BL*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B</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TYPE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Fiberoptic</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3495723718"/>
                  </a:ext>
                </a:extLst>
              </a:tr>
              <a:tr h="159057">
                <a:tc>
                  <a:txBody>
                    <a:bodyPr/>
                    <a:lstStyle/>
                    <a:p>
                      <a:pPr algn="ctr" fontAlgn="b">
                        <a:buNone/>
                      </a:pPr>
                      <a:r>
                        <a:rPr lang="en-US" sz="1100" b="0" u="none" strike="noStrike">
                          <a:solidFill>
                            <a:srgbClr val="000000"/>
                          </a:solidFill>
                          <a:effectLst/>
                        </a:rPr>
                        <a:t>SV018</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1100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UTL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B</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TYPE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Fiberoptic</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104764688"/>
                  </a:ext>
                </a:extLst>
              </a:tr>
              <a:tr h="159057">
                <a:tc>
                  <a:txBody>
                    <a:bodyPr/>
                    <a:lstStyle/>
                    <a:p>
                      <a:pPr algn="ctr" fontAlgn="b">
                        <a:buNone/>
                      </a:pPr>
                      <a:r>
                        <a:rPr lang="en-US" sz="1100" b="0" u="none" strike="noStrike">
                          <a:solidFill>
                            <a:srgbClr val="000000"/>
                          </a:solidFill>
                          <a:effectLst/>
                        </a:rPr>
                        <a:t>SV019</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1110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WL BL*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SIZE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6"</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D</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MATERIAL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Ductile Iron</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PRESSURE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40 PSIG</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TEST Note</a:t>
                      </a: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2147112897"/>
                  </a:ext>
                </a:extLst>
              </a:tr>
              <a:tr h="159057">
                <a:tc>
                  <a:txBody>
                    <a:bodyPr/>
                    <a:lstStyle/>
                    <a:p>
                      <a:pPr algn="ctr" fontAlgn="b">
                        <a:buNone/>
                      </a:pPr>
                      <a:r>
                        <a:rPr lang="en-US" sz="1100" b="0" u="none" strike="noStrike">
                          <a:solidFill>
                            <a:srgbClr val="000000"/>
                          </a:solidFill>
                          <a:effectLst/>
                        </a:rPr>
                        <a:t>SV020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1110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WL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SIZE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6"</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QUALITY LEVEL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D</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MATERIAL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Ductile Iron</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PRESSURE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40 PSIG</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dirty="0">
                          <a:solidFill>
                            <a:srgbClr val="000000"/>
                          </a:solidFill>
                          <a:effectLst/>
                        </a:rPr>
                        <a:t>TEST Note</a:t>
                      </a: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1957249944"/>
                  </a:ext>
                </a:extLst>
              </a:tr>
              <a:tr h="159057">
                <a:tc>
                  <a:txBody>
                    <a:bodyPr/>
                    <a:lstStyle/>
                    <a:p>
                      <a:pPr algn="ctr" fontAlgn="b">
                        <a:buNone/>
                      </a:pPr>
                      <a:r>
                        <a:rPr lang="en-US" sz="1100" b="0" u="none" strike="noStrike">
                          <a:solidFill>
                            <a:srgbClr val="000000"/>
                          </a:solidFill>
                          <a:effectLst/>
                        </a:rPr>
                        <a:t>SV021</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1130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OCL BL*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TYPE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Electric and Cable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2991302136"/>
                  </a:ext>
                </a:extLst>
              </a:tr>
              <a:tr h="159057">
                <a:tc>
                  <a:txBody>
                    <a:bodyPr/>
                    <a:lstStyle/>
                    <a:p>
                      <a:pPr algn="ctr" fontAlgn="b">
                        <a:buNone/>
                      </a:pPr>
                      <a:r>
                        <a:rPr lang="en-US" sz="1100" b="0" u="none" strike="noStrike">
                          <a:solidFill>
                            <a:srgbClr val="000000"/>
                          </a:solidFill>
                          <a:effectLst/>
                        </a:rPr>
                        <a:t>SV022</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1130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1200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1000</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OCL EL*</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TYPE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Electric and Cable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r>
                        <a:rPr lang="en-US" sz="1100" b="0" u="none" strike="noStrike">
                          <a:solidFill>
                            <a:srgbClr val="000000"/>
                          </a:solidFill>
                          <a:effectLst/>
                        </a:rPr>
                        <a:t>TEST Note</a:t>
                      </a: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a:solidFill>
                          <a:srgbClr val="000000"/>
                        </a:solidFill>
                        <a:effectLst/>
                        <a:latin typeface="Aptos Narrow" panose="020B0004020202020204" pitchFamily="34" charset="0"/>
                      </a:endParaRPr>
                    </a:p>
                  </a:txBody>
                  <a:tcPr marL="7953" marR="7953" marT="7953" marB="0" anchor="ctr"/>
                </a:tc>
                <a:tc>
                  <a:txBody>
                    <a:bodyPr/>
                    <a:lstStyle/>
                    <a:p>
                      <a:pPr algn="ctr" fontAlgn="b">
                        <a:buNone/>
                      </a:pPr>
                      <a:endParaRPr lang="en-US" sz="1100" b="0" i="0" u="none" strike="noStrike" dirty="0">
                        <a:solidFill>
                          <a:srgbClr val="000000"/>
                        </a:solidFill>
                        <a:effectLst/>
                        <a:latin typeface="Aptos Narrow" panose="020B0004020202020204" pitchFamily="34" charset="0"/>
                      </a:endParaRPr>
                    </a:p>
                  </a:txBody>
                  <a:tcPr marL="7953" marR="7953" marT="7953" marB="0" anchor="ctr"/>
                </a:tc>
                <a:extLst>
                  <a:ext uri="{0D108BD9-81ED-4DB2-BD59-A6C34878D82A}">
                    <a16:rowId xmlns:a16="http://schemas.microsoft.com/office/drawing/2014/main" val="1273039549"/>
                  </a:ext>
                </a:extLst>
              </a:tr>
            </a:tbl>
          </a:graphicData>
        </a:graphic>
      </p:graphicFrame>
      <p:pic>
        <p:nvPicPr>
          <p:cNvPr id="7" name="Picture 6">
            <a:extLst>
              <a:ext uri="{FF2B5EF4-FFF2-40B4-BE49-F238E27FC236}">
                <a16:creationId xmlns:a16="http://schemas.microsoft.com/office/drawing/2014/main" id="{76605197-36AE-7627-76C6-F04A01F3C7CE}"/>
              </a:ext>
            </a:extLst>
          </p:cNvPr>
          <p:cNvPicPr>
            <a:picLocks noChangeAspect="1"/>
          </p:cNvPicPr>
          <p:nvPr/>
        </p:nvPicPr>
        <p:blipFill>
          <a:blip r:embed="rId2"/>
          <a:stretch>
            <a:fillRect/>
          </a:stretch>
        </p:blipFill>
        <p:spPr>
          <a:xfrm>
            <a:off x="8967584" y="344078"/>
            <a:ext cx="3047544" cy="5632515"/>
          </a:xfrm>
          <a:prstGeom prst="rect">
            <a:avLst/>
          </a:prstGeom>
        </p:spPr>
      </p:pic>
    </p:spTree>
    <p:extLst>
      <p:ext uri="{BB962C8B-B14F-4D97-AF65-F5344CB8AC3E}">
        <p14:creationId xmlns:p14="http://schemas.microsoft.com/office/powerpoint/2010/main" val="285435204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3AB04-AACC-ADF3-9E54-17FA457BE5C0}"/>
              </a:ext>
            </a:extLst>
          </p:cNvPr>
          <p:cNvSpPr>
            <a:spLocks noGrp="1"/>
          </p:cNvSpPr>
          <p:nvPr>
            <p:ph type="title"/>
          </p:nvPr>
        </p:nvSpPr>
        <p:spPr/>
        <p:txBody>
          <a:bodyPr/>
          <a:lstStyle/>
          <a:p>
            <a:r>
              <a:rPr lang="en-US" dirty="0"/>
              <a:t>Summary</a:t>
            </a:r>
          </a:p>
        </p:txBody>
      </p:sp>
      <p:graphicFrame>
        <p:nvGraphicFramePr>
          <p:cNvPr id="5" name="Diagram 4">
            <a:extLst>
              <a:ext uri="{FF2B5EF4-FFF2-40B4-BE49-F238E27FC236}">
                <a16:creationId xmlns:a16="http://schemas.microsoft.com/office/drawing/2014/main" id="{55BC102C-C9E2-D849-5211-58CAB7837CC1}"/>
              </a:ext>
            </a:extLst>
          </p:cNvPr>
          <p:cNvGraphicFramePr/>
          <p:nvPr>
            <p:extLst>
              <p:ext uri="{D42A27DB-BD31-4B8C-83A1-F6EECF244321}">
                <p14:modId xmlns:p14="http://schemas.microsoft.com/office/powerpoint/2010/main" val="2914537278"/>
              </p:ext>
            </p:extLst>
          </p:nvPr>
        </p:nvGraphicFramePr>
        <p:xfrm>
          <a:off x="259761" y="91440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52E29CBD-638A-D29D-7276-48D466AF2778}"/>
              </a:ext>
            </a:extLst>
          </p:cNvPr>
          <p:cNvGraphicFramePr/>
          <p:nvPr>
            <p:extLst>
              <p:ext uri="{D42A27DB-BD31-4B8C-83A1-F6EECF244321}">
                <p14:modId xmlns:p14="http://schemas.microsoft.com/office/powerpoint/2010/main" val="2141576115"/>
              </p:ext>
            </p:extLst>
          </p:nvPr>
        </p:nvGraphicFramePr>
        <p:xfrm>
          <a:off x="8597245" y="1112364"/>
          <a:ext cx="3334994" cy="47714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1329902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2D71-DCB9-3717-F33C-8CA9F3689F01}"/>
              </a:ext>
            </a:extLst>
          </p:cNvPr>
          <p:cNvSpPr>
            <a:spLocks noGrp="1"/>
          </p:cNvSpPr>
          <p:nvPr>
            <p:ph type="title"/>
          </p:nvPr>
        </p:nvSpPr>
        <p:spPr/>
        <p:txBody>
          <a:bodyPr/>
          <a:lstStyle/>
          <a:p>
            <a:r>
              <a:rPr lang="en-US" dirty="0"/>
              <a:t>Bonus field codes!</a:t>
            </a:r>
          </a:p>
        </p:txBody>
      </p:sp>
      <p:sp>
        <p:nvSpPr>
          <p:cNvPr id="3" name="Content Placeholder 2">
            <a:extLst>
              <a:ext uri="{FF2B5EF4-FFF2-40B4-BE49-F238E27FC236}">
                <a16:creationId xmlns:a16="http://schemas.microsoft.com/office/drawing/2014/main" id="{1B6E5BD3-55FD-440E-8FF7-964D9297ED01}"/>
              </a:ext>
            </a:extLst>
          </p:cNvPr>
          <p:cNvSpPr>
            <a:spLocks noGrp="1"/>
          </p:cNvSpPr>
          <p:nvPr>
            <p:ph idx="1"/>
          </p:nvPr>
        </p:nvSpPr>
        <p:spPr>
          <a:xfrm>
            <a:off x="2622430" y="1143000"/>
            <a:ext cx="7177178" cy="4906964"/>
          </a:xfrm>
        </p:spPr>
        <p:txBody>
          <a:bodyPr/>
          <a:lstStyle/>
          <a:p>
            <a:r>
              <a:rPr lang="en-US" sz="3600" dirty="0"/>
              <a:t>New Field Codes</a:t>
            </a:r>
          </a:p>
          <a:p>
            <a:pPr lvl="1"/>
            <a:r>
              <a:rPr lang="en-US" sz="2400" dirty="0"/>
              <a:t>PMTS</a:t>
            </a:r>
          </a:p>
          <a:p>
            <a:pPr lvl="2"/>
            <a:r>
              <a:rPr lang="en-US" sz="2400" dirty="0"/>
              <a:t>Pole Mounted Traffic Sensor</a:t>
            </a:r>
          </a:p>
          <a:p>
            <a:pPr lvl="1"/>
            <a:r>
              <a:rPr lang="en-US" sz="2400" dirty="0"/>
              <a:t>FLD</a:t>
            </a:r>
          </a:p>
          <a:p>
            <a:pPr lvl="2"/>
            <a:r>
              <a:rPr lang="en-US" sz="2400" dirty="0"/>
              <a:t>Cultivated Field</a:t>
            </a:r>
          </a:p>
          <a:p>
            <a:pPr lvl="1"/>
            <a:r>
              <a:rPr lang="en-US" sz="2400" dirty="0"/>
              <a:t>WALLN</a:t>
            </a:r>
          </a:p>
          <a:p>
            <a:pPr lvl="2"/>
            <a:r>
              <a:rPr lang="en-US" sz="2400" dirty="0"/>
              <a:t>Noise Wall</a:t>
            </a:r>
          </a:p>
          <a:p>
            <a:pPr lvl="1"/>
            <a:r>
              <a:rPr lang="en-US" sz="2400" dirty="0"/>
              <a:t>EOW</a:t>
            </a:r>
          </a:p>
          <a:p>
            <a:pPr lvl="2"/>
            <a:r>
              <a:rPr lang="en-US" sz="2400" dirty="0"/>
              <a:t>Edge of Water</a:t>
            </a:r>
          </a:p>
          <a:p>
            <a:pPr lvl="1"/>
            <a:r>
              <a:rPr lang="en-US" sz="2400" dirty="0"/>
              <a:t>AUTOMATIC &amp; MANUAL</a:t>
            </a:r>
          </a:p>
          <a:p>
            <a:pPr lvl="2"/>
            <a:r>
              <a:rPr lang="en-US" sz="2400" dirty="0"/>
              <a:t>Added for mobile mapping control use</a:t>
            </a:r>
          </a:p>
        </p:txBody>
      </p:sp>
      <p:sp>
        <p:nvSpPr>
          <p:cNvPr id="4" name="AutoShape 2">
            <a:extLst>
              <a:ext uri="{FF2B5EF4-FFF2-40B4-BE49-F238E27FC236}">
                <a16:creationId xmlns:a16="http://schemas.microsoft.com/office/drawing/2014/main" id="{5544E7A9-6BFC-9AB6-FA03-27174CF1C3AE}"/>
              </a:ext>
            </a:extLst>
          </p:cNvPr>
          <p:cNvSpPr>
            <a:spLocks noChangeAspect="1" noChangeArrowheads="1"/>
          </p:cNvSpPr>
          <p:nvPr/>
        </p:nvSpPr>
        <p:spPr bwMode="auto">
          <a:xfrm>
            <a:off x="5943600" y="3276600"/>
            <a:ext cx="2337758" cy="233775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a:extLst>
              <a:ext uri="{FF2B5EF4-FFF2-40B4-BE49-F238E27FC236}">
                <a16:creationId xmlns:a16="http://schemas.microsoft.com/office/drawing/2014/main" id="{EAE6AE08-95F2-CD1A-8415-09315AE773CE}"/>
              </a:ext>
            </a:extLst>
          </p:cNvPr>
          <p:cNvPicPr>
            <a:picLocks noChangeAspect="1"/>
          </p:cNvPicPr>
          <p:nvPr/>
        </p:nvPicPr>
        <p:blipFill>
          <a:blip r:embed="rId2"/>
          <a:srcRect l="36174" r="41100"/>
          <a:stretch>
            <a:fillRect/>
          </a:stretch>
        </p:blipFill>
        <p:spPr>
          <a:xfrm>
            <a:off x="9799608" y="1345437"/>
            <a:ext cx="1788541" cy="4426886"/>
          </a:xfrm>
          <a:prstGeom prst="rect">
            <a:avLst/>
          </a:prstGeom>
        </p:spPr>
      </p:pic>
      <p:pic>
        <p:nvPicPr>
          <p:cNvPr id="7" name="Picture 6">
            <a:extLst>
              <a:ext uri="{FF2B5EF4-FFF2-40B4-BE49-F238E27FC236}">
                <a16:creationId xmlns:a16="http://schemas.microsoft.com/office/drawing/2014/main" id="{E95AD750-5C0C-DA74-D331-FABA839657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8329" y="1816239"/>
            <a:ext cx="1028700" cy="58943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D902C7DC-B686-E531-961F-3C93F3D8C0F2}"/>
              </a:ext>
            </a:extLst>
          </p:cNvPr>
          <p:cNvPicPr>
            <a:picLocks noChangeAspect="1"/>
          </p:cNvPicPr>
          <p:nvPr/>
        </p:nvPicPr>
        <p:blipFill>
          <a:blip r:embed="rId4"/>
          <a:stretch>
            <a:fillRect/>
          </a:stretch>
        </p:blipFill>
        <p:spPr>
          <a:xfrm>
            <a:off x="126523" y="5452283"/>
            <a:ext cx="1100002" cy="640080"/>
          </a:xfrm>
          <a:prstGeom prst="rect">
            <a:avLst/>
          </a:prstGeom>
        </p:spPr>
      </p:pic>
      <p:pic>
        <p:nvPicPr>
          <p:cNvPr id="9" name="Picture 8">
            <a:extLst>
              <a:ext uri="{FF2B5EF4-FFF2-40B4-BE49-F238E27FC236}">
                <a16:creationId xmlns:a16="http://schemas.microsoft.com/office/drawing/2014/main" id="{23999701-9571-4301-81F2-6247092EA199}"/>
              </a:ext>
            </a:extLst>
          </p:cNvPr>
          <p:cNvPicPr>
            <a:picLocks noChangeAspect="1"/>
          </p:cNvPicPr>
          <p:nvPr/>
        </p:nvPicPr>
        <p:blipFill>
          <a:blip r:embed="rId5" cstate="print">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tretch>
            <a:fillRect/>
          </a:stretch>
        </p:blipFill>
        <p:spPr>
          <a:xfrm>
            <a:off x="1807090" y="5307330"/>
            <a:ext cx="815340" cy="815340"/>
          </a:xfrm>
          <a:prstGeom prst="rect">
            <a:avLst/>
          </a:prstGeom>
        </p:spPr>
      </p:pic>
      <p:pic>
        <p:nvPicPr>
          <p:cNvPr id="12" name="Picture 11">
            <a:extLst>
              <a:ext uri="{FF2B5EF4-FFF2-40B4-BE49-F238E27FC236}">
                <a16:creationId xmlns:a16="http://schemas.microsoft.com/office/drawing/2014/main" id="{5556FB56-6A5D-7C9F-3A69-B8D2B3C7A8C6}"/>
              </a:ext>
            </a:extLst>
          </p:cNvPr>
          <p:cNvPicPr>
            <a:picLocks noChangeAspect="1"/>
          </p:cNvPicPr>
          <p:nvPr/>
        </p:nvPicPr>
        <p:blipFill>
          <a:blip r:embed="rId7"/>
          <a:srcRect l="2181" r="83701" b="3538"/>
          <a:stretch>
            <a:fillRect/>
          </a:stretch>
        </p:blipFill>
        <p:spPr>
          <a:xfrm>
            <a:off x="424446" y="2841278"/>
            <a:ext cx="1604155" cy="341841"/>
          </a:xfrm>
          <a:prstGeom prst="rect">
            <a:avLst/>
          </a:prstGeom>
        </p:spPr>
      </p:pic>
      <p:pic>
        <p:nvPicPr>
          <p:cNvPr id="14" name="Picture 13">
            <a:extLst>
              <a:ext uri="{FF2B5EF4-FFF2-40B4-BE49-F238E27FC236}">
                <a16:creationId xmlns:a16="http://schemas.microsoft.com/office/drawing/2014/main" id="{242C73DF-F2ED-1301-052C-B9C58F768184}"/>
              </a:ext>
            </a:extLst>
          </p:cNvPr>
          <p:cNvPicPr>
            <a:picLocks noChangeAspect="1"/>
          </p:cNvPicPr>
          <p:nvPr/>
        </p:nvPicPr>
        <p:blipFill>
          <a:blip r:embed="rId8"/>
          <a:srcRect l="8463" t="323" r="71819"/>
          <a:stretch>
            <a:fillRect/>
          </a:stretch>
        </p:blipFill>
        <p:spPr>
          <a:xfrm>
            <a:off x="424444" y="4395793"/>
            <a:ext cx="1604155" cy="341841"/>
          </a:xfrm>
          <a:prstGeom prst="rect">
            <a:avLst/>
          </a:prstGeom>
        </p:spPr>
      </p:pic>
      <p:pic>
        <p:nvPicPr>
          <p:cNvPr id="16" name="Picture 15">
            <a:extLst>
              <a:ext uri="{FF2B5EF4-FFF2-40B4-BE49-F238E27FC236}">
                <a16:creationId xmlns:a16="http://schemas.microsoft.com/office/drawing/2014/main" id="{C2DE7926-DC23-D093-6886-9F93AEEBFE16}"/>
              </a:ext>
            </a:extLst>
          </p:cNvPr>
          <p:cNvPicPr>
            <a:picLocks noChangeAspect="1"/>
          </p:cNvPicPr>
          <p:nvPr/>
        </p:nvPicPr>
        <p:blipFill>
          <a:blip r:embed="rId9"/>
          <a:srcRect l="12454" t="-14414" r="68373"/>
          <a:stretch>
            <a:fillRect/>
          </a:stretch>
        </p:blipFill>
        <p:spPr>
          <a:xfrm>
            <a:off x="424443" y="3504090"/>
            <a:ext cx="1604155" cy="445772"/>
          </a:xfrm>
          <a:prstGeom prst="rect">
            <a:avLst/>
          </a:prstGeom>
        </p:spPr>
      </p:pic>
    </p:spTree>
    <p:extLst>
      <p:ext uri="{BB962C8B-B14F-4D97-AF65-F5344CB8AC3E}">
        <p14:creationId xmlns:p14="http://schemas.microsoft.com/office/powerpoint/2010/main" val="354977412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E4AC5-5D73-F276-ACC4-DCAC8F03DA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5D344F-08D0-B57C-7946-6B5B108CD072}"/>
              </a:ext>
            </a:extLst>
          </p:cNvPr>
          <p:cNvSpPr>
            <a:spLocks noGrp="1"/>
          </p:cNvSpPr>
          <p:nvPr>
            <p:ph type="title"/>
          </p:nvPr>
        </p:nvSpPr>
        <p:spPr/>
        <p:txBody>
          <a:bodyPr/>
          <a:lstStyle/>
          <a:p>
            <a:r>
              <a:rPr lang="en-US" dirty="0"/>
              <a:t>Where are the code lists?</a:t>
            </a:r>
          </a:p>
        </p:txBody>
      </p:sp>
      <p:sp>
        <p:nvSpPr>
          <p:cNvPr id="3" name="Content Placeholder 2">
            <a:extLst>
              <a:ext uri="{FF2B5EF4-FFF2-40B4-BE49-F238E27FC236}">
                <a16:creationId xmlns:a16="http://schemas.microsoft.com/office/drawing/2014/main" id="{11979823-6C01-163D-9CCF-9969C38D80C5}"/>
              </a:ext>
            </a:extLst>
          </p:cNvPr>
          <p:cNvSpPr>
            <a:spLocks noGrp="1"/>
          </p:cNvSpPr>
          <p:nvPr>
            <p:ph idx="1"/>
          </p:nvPr>
        </p:nvSpPr>
        <p:spPr>
          <a:xfrm>
            <a:off x="370936" y="1143000"/>
            <a:ext cx="6323162" cy="4906964"/>
          </a:xfrm>
        </p:spPr>
        <p:txBody>
          <a:bodyPr/>
          <a:lstStyle/>
          <a:p>
            <a:r>
              <a:rPr lang="en-US" sz="3200" dirty="0"/>
              <a:t>L&amp;D V4 Webpage or the OHDOTCEV02 Standards</a:t>
            </a:r>
          </a:p>
          <a:p>
            <a:pPr lvl="1"/>
            <a:r>
              <a:rPr lang="en-US" sz="2000" dirty="0"/>
              <a:t>Webpage</a:t>
            </a:r>
          </a:p>
          <a:p>
            <a:pPr lvl="2"/>
            <a:r>
              <a:rPr lang="en-US" sz="2000" dirty="0">
                <a:hlinkClick r:id="rId2"/>
              </a:rPr>
              <a:t>https://www.transportation.ohio.gov/working/engineering/cadd-mapping/location-design-vol-4</a:t>
            </a:r>
            <a:r>
              <a:rPr lang="en-US" sz="2000" dirty="0"/>
              <a:t> </a:t>
            </a:r>
          </a:p>
          <a:p>
            <a:pPr lvl="1"/>
            <a:r>
              <a:rPr lang="en-US" sz="2000" dirty="0"/>
              <a:t>OHDOTCEV02</a:t>
            </a:r>
          </a:p>
          <a:p>
            <a:pPr lvl="2"/>
            <a:r>
              <a:rPr lang="en-US" sz="2000" dirty="0"/>
              <a:t>\..\Standards\Survey Files\Field Codes\</a:t>
            </a:r>
          </a:p>
        </p:txBody>
      </p:sp>
      <p:graphicFrame>
        <p:nvGraphicFramePr>
          <p:cNvPr id="5" name="Table 4">
            <a:extLst>
              <a:ext uri="{FF2B5EF4-FFF2-40B4-BE49-F238E27FC236}">
                <a16:creationId xmlns:a16="http://schemas.microsoft.com/office/drawing/2014/main" id="{A7374414-01C9-D41C-F7A4-3A301C80B4D9}"/>
              </a:ext>
            </a:extLst>
          </p:cNvPr>
          <p:cNvGraphicFramePr>
            <a:graphicFrameLocks noGrp="1"/>
          </p:cNvGraphicFramePr>
          <p:nvPr/>
        </p:nvGraphicFramePr>
        <p:xfrm>
          <a:off x="6694098" y="1143000"/>
          <a:ext cx="5334002" cy="2814370"/>
        </p:xfrm>
        <a:graphic>
          <a:graphicData uri="http://schemas.openxmlformats.org/drawingml/2006/table">
            <a:tbl>
              <a:tblPr/>
              <a:tblGrid>
                <a:gridCol w="809090">
                  <a:extLst>
                    <a:ext uri="{9D8B030D-6E8A-4147-A177-3AD203B41FA5}">
                      <a16:colId xmlns:a16="http://schemas.microsoft.com/office/drawing/2014/main" val="595359234"/>
                    </a:ext>
                  </a:extLst>
                </a:gridCol>
                <a:gridCol w="497440">
                  <a:extLst>
                    <a:ext uri="{9D8B030D-6E8A-4147-A177-3AD203B41FA5}">
                      <a16:colId xmlns:a16="http://schemas.microsoft.com/office/drawing/2014/main" val="4294953735"/>
                    </a:ext>
                  </a:extLst>
                </a:gridCol>
                <a:gridCol w="653266">
                  <a:extLst>
                    <a:ext uri="{9D8B030D-6E8A-4147-A177-3AD203B41FA5}">
                      <a16:colId xmlns:a16="http://schemas.microsoft.com/office/drawing/2014/main" val="1295226456"/>
                    </a:ext>
                  </a:extLst>
                </a:gridCol>
                <a:gridCol w="533399">
                  <a:extLst>
                    <a:ext uri="{9D8B030D-6E8A-4147-A177-3AD203B41FA5}">
                      <a16:colId xmlns:a16="http://schemas.microsoft.com/office/drawing/2014/main" val="1866331584"/>
                    </a:ext>
                  </a:extLst>
                </a:gridCol>
                <a:gridCol w="1126734">
                  <a:extLst>
                    <a:ext uri="{9D8B030D-6E8A-4147-A177-3AD203B41FA5}">
                      <a16:colId xmlns:a16="http://schemas.microsoft.com/office/drawing/2014/main" val="1629557666"/>
                    </a:ext>
                  </a:extLst>
                </a:gridCol>
                <a:gridCol w="275691">
                  <a:extLst>
                    <a:ext uri="{9D8B030D-6E8A-4147-A177-3AD203B41FA5}">
                      <a16:colId xmlns:a16="http://schemas.microsoft.com/office/drawing/2014/main" val="433019337"/>
                    </a:ext>
                  </a:extLst>
                </a:gridCol>
                <a:gridCol w="1438382">
                  <a:extLst>
                    <a:ext uri="{9D8B030D-6E8A-4147-A177-3AD203B41FA5}">
                      <a16:colId xmlns:a16="http://schemas.microsoft.com/office/drawing/2014/main" val="606034545"/>
                    </a:ext>
                  </a:extLst>
                </a:gridCol>
              </a:tblGrid>
              <a:tr h="562874">
                <a:tc>
                  <a:txBody>
                    <a:bodyPr/>
                    <a:lstStyle/>
                    <a:p>
                      <a:pPr algn="ctr" fontAlgn="ctr">
                        <a:buNone/>
                      </a:pPr>
                      <a:r>
                        <a:rPr lang="en-US" sz="800" b="1" i="0" u="none" strike="noStrike">
                          <a:solidFill>
                            <a:srgbClr val="000000"/>
                          </a:solidFill>
                          <a:effectLst/>
                          <a:latin typeface="Calibri" panose="020F0502020204030204" pitchFamily="34" charset="0"/>
                        </a:rPr>
                        <a:t>CATEGORY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a:lstStyle/>
                    <a:p>
                      <a:pPr algn="l" fontAlgn="ctr">
                        <a:buNone/>
                      </a:pPr>
                      <a:r>
                        <a:rPr lang="en-US" sz="800" b="1" i="0" u="none" strike="noStrike">
                          <a:solidFill>
                            <a:srgbClr val="000000"/>
                          </a:solidFill>
                          <a:effectLst/>
                          <a:latin typeface="Calibri" panose="020F0502020204030204" pitchFamily="34" charset="0"/>
                        </a:rPr>
                        <a:t>CODE</a:t>
                      </a:r>
                    </a:p>
                  </a:txBody>
                  <a:tcPr marL="56619"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a:lstStyle/>
                    <a:p>
                      <a:pPr algn="l" fontAlgn="ctr">
                        <a:buNone/>
                      </a:pPr>
                      <a:r>
                        <a:rPr lang="en-US" sz="800" b="1" i="0" u="none" strike="noStrike">
                          <a:solidFill>
                            <a:srgbClr val="000000"/>
                          </a:solidFill>
                          <a:effectLst/>
                          <a:latin typeface="Calibri" panose="020F0502020204030204" pitchFamily="34" charset="0"/>
                        </a:rPr>
                        <a:t>DESCRIPTION</a:t>
                      </a:r>
                    </a:p>
                  </a:txBody>
                  <a:tcPr marL="56619"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a:lstStyle/>
                    <a:p>
                      <a:pPr algn="l" fontAlgn="ctr">
                        <a:buNone/>
                      </a:pPr>
                      <a:r>
                        <a:rPr lang="en-US" sz="800" b="1" i="0" u="none" strike="noStrike">
                          <a:solidFill>
                            <a:srgbClr val="000000"/>
                          </a:solidFill>
                          <a:effectLst/>
                          <a:latin typeface="Calibri" panose="020F0502020204030204" pitchFamily="34" charset="0"/>
                        </a:rPr>
                        <a:t>CELL</a:t>
                      </a:r>
                    </a:p>
                  </a:txBody>
                  <a:tcPr marL="56619"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a:lstStyle/>
                    <a:p>
                      <a:pPr algn="l" fontAlgn="ctr">
                        <a:buNone/>
                      </a:pPr>
                      <a:r>
                        <a:rPr lang="en-US" sz="800" b="1" i="0" u="none" strike="noStrike">
                          <a:solidFill>
                            <a:srgbClr val="000000"/>
                          </a:solidFill>
                          <a:effectLst/>
                          <a:latin typeface="Calibri" panose="020F0502020204030204" pitchFamily="34" charset="0"/>
                        </a:rPr>
                        <a:t>ATTRIBUTES</a:t>
                      </a:r>
                    </a:p>
                  </a:txBody>
                  <a:tcPr marL="56619"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a:lstStyle/>
                    <a:p>
                      <a:pPr algn="ctr" fontAlgn="ctr">
                        <a:buNone/>
                      </a:pPr>
                      <a:r>
                        <a:rPr lang="en-US" sz="800" b="1" i="0" u="none" strike="noStrike">
                          <a:solidFill>
                            <a:srgbClr val="000000"/>
                          </a:solidFill>
                          <a:effectLst/>
                          <a:latin typeface="Calibri" panose="020F0502020204030204" pitchFamily="34" charset="0"/>
                        </a:rPr>
                        <a:t>DTM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a:lstStyle/>
                    <a:p>
                      <a:pPr algn="ctr" fontAlgn="ctr">
                        <a:buNone/>
                      </a:pPr>
                      <a:r>
                        <a:rPr lang="en-US" sz="800" b="1" i="0" u="none" strike="noStrike">
                          <a:solidFill>
                            <a:srgbClr val="000000"/>
                          </a:solidFill>
                          <a:effectLst/>
                          <a:latin typeface="Calibri" panose="020F0502020204030204" pitchFamily="34" charset="0"/>
                        </a:rPr>
                        <a:t>SHOT LOCATION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226517618"/>
                  </a:ext>
                </a:extLst>
              </a:tr>
              <a:tr h="562874">
                <a:tc>
                  <a:txBody>
                    <a:bodyPr/>
                    <a:lstStyle/>
                    <a:p>
                      <a:pPr algn="ctr" fontAlgn="t">
                        <a:buNone/>
                      </a:pPr>
                      <a:r>
                        <a:rPr lang="en-US" sz="800" b="0" i="0" u="none" strike="noStrike">
                          <a:solidFill>
                            <a:srgbClr val="000000"/>
                          </a:solidFill>
                          <a:effectLst/>
                          <a:latin typeface="Calibri" panose="020F0502020204030204" pitchFamily="34" charset="0"/>
                        </a:rPr>
                        <a:t>AERIAL TARGETS</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900" b="1" i="0" u="none" strike="noStrike">
                          <a:solidFill>
                            <a:srgbClr val="000000"/>
                          </a:solidFill>
                          <a:effectLst/>
                          <a:latin typeface="Calibri" panose="020F0502020204030204" pitchFamily="34" charset="0"/>
                        </a:rPr>
                        <a:t>AERLCH</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0" i="0" u="none" strike="noStrike">
                          <a:solidFill>
                            <a:srgbClr val="000000"/>
                          </a:solidFill>
                          <a:effectLst/>
                          <a:latin typeface="Calibri" panose="020F0502020204030204" pitchFamily="34" charset="0"/>
                        </a:rPr>
                        <a:t>Aerial Lidar Check Shot Hard</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t">
                        <a:buNone/>
                      </a:pPr>
                      <a:r>
                        <a:rPr lang="en-US" sz="800" b="0" i="0" u="none" strike="noStrike">
                          <a:solidFill>
                            <a:srgbClr val="000000"/>
                          </a:solidFill>
                          <a:effectLst/>
                          <a:latin typeface="Calibri" panose="020F0502020204030204" pitchFamily="34" charset="0"/>
                        </a:rPr>
                        <a:t>Default "+"</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1" i="0" u="none" strike="noStrike">
                          <a:solidFill>
                            <a:srgbClr val="000000"/>
                          </a:solidFill>
                          <a:effectLst/>
                          <a:latin typeface="Calibri" panose="020F0502020204030204" pitchFamily="34" charset="0"/>
                        </a:rPr>
                        <a:t>Shot Location</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t">
                        <a:buNone/>
                      </a:pPr>
                      <a:r>
                        <a:rPr lang="en-US" sz="800" b="0" i="0" u="none" strike="noStrike">
                          <a:solidFill>
                            <a:srgbClr val="000000"/>
                          </a:solidFill>
                          <a:effectLst/>
                          <a:latin typeface="Calibri" panose="020F0502020204030204" pitchFamily="34" charset="0"/>
                        </a:rPr>
                        <a:t>DNI</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t">
                        <a:buNone/>
                      </a:pPr>
                      <a:r>
                        <a:rPr lang="en-US" sz="800" b="0" i="0" u="none" strike="noStrike">
                          <a:solidFill>
                            <a:srgbClr val="000000"/>
                          </a:solidFill>
                          <a:effectLst/>
                          <a:latin typeface="Calibri" panose="020F0502020204030204" pitchFamily="34" charset="0"/>
                        </a:rPr>
                        <a:t> </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2400008"/>
                  </a:ext>
                </a:extLst>
              </a:tr>
              <a:tr h="562874">
                <a:tc>
                  <a:txBody>
                    <a:bodyPr/>
                    <a:lstStyle/>
                    <a:p>
                      <a:pPr algn="ctr" fontAlgn="t">
                        <a:buNone/>
                      </a:pPr>
                      <a:r>
                        <a:rPr lang="en-US" sz="800" b="0" i="0" u="none" strike="noStrike">
                          <a:solidFill>
                            <a:srgbClr val="000000"/>
                          </a:solidFill>
                          <a:effectLst/>
                          <a:latin typeface="Calibri" panose="020F0502020204030204" pitchFamily="34" charset="0"/>
                        </a:rPr>
                        <a:t>AERIAL TARGETS</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900" b="1" i="0" u="none" strike="noStrike">
                          <a:solidFill>
                            <a:srgbClr val="000000"/>
                          </a:solidFill>
                          <a:effectLst/>
                          <a:latin typeface="Calibri" panose="020F0502020204030204" pitchFamily="34" charset="0"/>
                        </a:rPr>
                        <a:t>AERLCS</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0" i="0" u="none" strike="noStrike">
                          <a:solidFill>
                            <a:srgbClr val="000000"/>
                          </a:solidFill>
                          <a:effectLst/>
                          <a:latin typeface="Calibri" panose="020F0502020204030204" pitchFamily="34" charset="0"/>
                        </a:rPr>
                        <a:t>Aerial Lidar Check Shot Soft</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t">
                        <a:buNone/>
                      </a:pPr>
                      <a:r>
                        <a:rPr lang="en-US" sz="800" b="0" i="0" u="none" strike="noStrike">
                          <a:solidFill>
                            <a:srgbClr val="000000"/>
                          </a:solidFill>
                          <a:effectLst/>
                          <a:latin typeface="Calibri" panose="020F0502020204030204" pitchFamily="34" charset="0"/>
                        </a:rPr>
                        <a:t>Default "+"</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1" i="0" u="none" strike="noStrike">
                          <a:solidFill>
                            <a:srgbClr val="000000"/>
                          </a:solidFill>
                          <a:effectLst/>
                          <a:latin typeface="Calibri" panose="020F0502020204030204" pitchFamily="34" charset="0"/>
                        </a:rPr>
                        <a:t>Shot Location</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t">
                        <a:buNone/>
                      </a:pPr>
                      <a:r>
                        <a:rPr lang="en-US" sz="800" b="0" i="0" u="none" strike="noStrike">
                          <a:solidFill>
                            <a:srgbClr val="000000"/>
                          </a:solidFill>
                          <a:effectLst/>
                          <a:latin typeface="Calibri" panose="020F0502020204030204" pitchFamily="34" charset="0"/>
                        </a:rPr>
                        <a:t>DNI</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0" i="0" u="none" strike="noStrike">
                          <a:solidFill>
                            <a:srgbClr val="000000"/>
                          </a:solidFill>
                          <a:effectLst/>
                          <a:latin typeface="Calibri" panose="020F0502020204030204" pitchFamily="34" charset="0"/>
                        </a:rPr>
                        <a:t> </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9516782"/>
                  </a:ext>
                </a:extLst>
              </a:tr>
              <a:tr h="562874">
                <a:tc>
                  <a:txBody>
                    <a:bodyPr/>
                    <a:lstStyle/>
                    <a:p>
                      <a:pPr algn="ctr" fontAlgn="t">
                        <a:buNone/>
                      </a:pPr>
                      <a:r>
                        <a:rPr lang="en-US" sz="800" b="0" i="0" u="none" strike="noStrike" dirty="0">
                          <a:solidFill>
                            <a:srgbClr val="000000"/>
                          </a:solidFill>
                          <a:effectLst/>
                          <a:latin typeface="Calibri" panose="020F0502020204030204" pitchFamily="34" charset="0"/>
                        </a:rPr>
                        <a:t>AERIAL TARGETS</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900" b="1" i="0" u="none" strike="noStrike">
                          <a:solidFill>
                            <a:srgbClr val="000000"/>
                          </a:solidFill>
                          <a:effectLst/>
                          <a:latin typeface="Calibri" panose="020F0502020204030204" pitchFamily="34" charset="0"/>
                        </a:rPr>
                        <a:t>AERPP</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0" i="0" u="none" strike="noStrike">
                          <a:solidFill>
                            <a:srgbClr val="000000"/>
                          </a:solidFill>
                          <a:effectLst/>
                          <a:latin typeface="Calibri" panose="020F0502020204030204" pitchFamily="34" charset="0"/>
                        </a:rPr>
                        <a:t>Aerial Photo Point</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US" sz="800" b="0" i="0" u="none" strike="noStrike">
                          <a:solidFill>
                            <a:srgbClr val="000000"/>
                          </a:solidFill>
                          <a:effectLst/>
                          <a:latin typeface="Calibri" panose="020F0502020204030204" pitchFamily="34" charset="0"/>
                        </a:rPr>
                        <a:t>VCTRL</a:t>
                      </a:r>
                      <a:endParaRPr lang="en-US" sz="700" b="0" i="0" u="none" strike="noStrike">
                        <a:solidFill>
                          <a:srgbClr val="000000"/>
                        </a:solidFill>
                        <a:effectLst/>
                        <a:latin typeface="Calibri" panose="020F0502020204030204" pitchFamily="34" charset="0"/>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1" i="0" u="none" strike="noStrike">
                          <a:solidFill>
                            <a:srgbClr val="000000"/>
                          </a:solidFill>
                          <a:effectLst/>
                          <a:latin typeface="Calibri" panose="020F0502020204030204" pitchFamily="34" charset="0"/>
                        </a:rPr>
                        <a:t>Note1</a:t>
                      </a:r>
                      <a:r>
                        <a:rPr lang="en-US" sz="800" b="0" i="0" u="none" strike="noStrike">
                          <a:solidFill>
                            <a:srgbClr val="000000"/>
                          </a:solidFill>
                          <a:effectLst/>
                          <a:latin typeface="Calibri" panose="020F0502020204030204" pitchFamily="34" charset="0"/>
                        </a:rPr>
                        <a:t> - any notes</a:t>
                      </a:r>
                      <a:br>
                        <a:rPr lang="en-US" sz="800" b="0" i="0" u="none" strike="noStrike">
                          <a:solidFill>
                            <a:srgbClr val="000000"/>
                          </a:solidFill>
                          <a:effectLst/>
                          <a:latin typeface="Calibri" panose="020F0502020204030204" pitchFamily="34" charset="0"/>
                        </a:rPr>
                      </a:br>
                      <a:r>
                        <a:rPr lang="en-US" sz="800" b="1" i="0" u="none" strike="noStrike">
                          <a:solidFill>
                            <a:srgbClr val="000000"/>
                          </a:solidFill>
                          <a:effectLst/>
                          <a:latin typeface="Calibri" panose="020F0502020204030204" pitchFamily="34" charset="0"/>
                        </a:rPr>
                        <a:t>Note2</a:t>
                      </a:r>
                      <a:br>
                        <a:rPr lang="en-US" sz="800" b="1" i="0" u="none" strike="noStrike">
                          <a:solidFill>
                            <a:srgbClr val="000000"/>
                          </a:solidFill>
                          <a:effectLst/>
                          <a:latin typeface="Calibri" panose="020F0502020204030204" pitchFamily="34" charset="0"/>
                        </a:rPr>
                      </a:br>
                      <a:r>
                        <a:rPr lang="en-US" sz="800" b="1" i="0" u="none" strike="noStrike">
                          <a:solidFill>
                            <a:srgbClr val="000000"/>
                          </a:solidFill>
                          <a:effectLst/>
                          <a:latin typeface="Calibri" panose="020F0502020204030204" pitchFamily="34" charset="0"/>
                        </a:rPr>
                        <a:t>Note3</a:t>
                      </a:r>
                      <a:endParaRPr lang="en-US" sz="800" b="0" i="0" u="none" strike="noStrike">
                        <a:solidFill>
                          <a:srgbClr val="000000"/>
                        </a:solidFill>
                        <a:effectLst/>
                        <a:latin typeface="Calibri" panose="020F0502020204030204" pitchFamily="34" charset="0"/>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t">
                        <a:buNone/>
                      </a:pPr>
                      <a:r>
                        <a:rPr lang="en-US" sz="800" b="0" i="0" u="none" strike="noStrike">
                          <a:solidFill>
                            <a:srgbClr val="000000"/>
                          </a:solidFill>
                          <a:effectLst/>
                          <a:latin typeface="Calibri" panose="020F0502020204030204" pitchFamily="34" charset="0"/>
                        </a:rPr>
                        <a:t>DNI</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0" i="0" u="none" strike="noStrike">
                          <a:solidFill>
                            <a:srgbClr val="000000"/>
                          </a:solidFill>
                          <a:effectLst/>
                          <a:latin typeface="Calibri" panose="020F0502020204030204" pitchFamily="34" charset="0"/>
                        </a:rPr>
                        <a:t>The desired photo point.</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46218261"/>
                  </a:ext>
                </a:extLst>
              </a:tr>
              <a:tr h="562874">
                <a:tc>
                  <a:txBody>
                    <a:bodyPr/>
                    <a:lstStyle/>
                    <a:p>
                      <a:pPr algn="ctr" fontAlgn="t">
                        <a:buNone/>
                      </a:pPr>
                      <a:r>
                        <a:rPr lang="en-US" sz="800" b="0" i="0" u="none" strike="noStrike">
                          <a:solidFill>
                            <a:srgbClr val="000000"/>
                          </a:solidFill>
                          <a:effectLst/>
                          <a:latin typeface="Calibri" panose="020F0502020204030204" pitchFamily="34" charset="0"/>
                        </a:rPr>
                        <a:t>AERIAL TARGETS</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900" b="1" i="0" u="none" strike="noStrike">
                          <a:solidFill>
                            <a:srgbClr val="000000"/>
                          </a:solidFill>
                          <a:effectLst/>
                          <a:latin typeface="Calibri" panose="020F0502020204030204" pitchFamily="34" charset="0"/>
                        </a:rPr>
                        <a:t>AERTAR</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0" i="0" u="none" strike="noStrike">
                          <a:solidFill>
                            <a:srgbClr val="000000"/>
                          </a:solidFill>
                          <a:effectLst/>
                          <a:latin typeface="Calibri" panose="020F0502020204030204" pitchFamily="34" charset="0"/>
                        </a:rPr>
                        <a:t> Aerial Target Full</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US" sz="800" b="0" i="0" u="none" strike="noStrike" dirty="0">
                          <a:solidFill>
                            <a:srgbClr val="000000"/>
                          </a:solidFill>
                          <a:effectLst/>
                          <a:latin typeface="Calibri" panose="020F0502020204030204" pitchFamily="34" charset="0"/>
                        </a:rPr>
                        <a:t>FCTRL</a:t>
                      </a:r>
                      <a:endParaRPr lang="en-US" sz="700" b="0" i="0" u="none" strike="noStrike" dirty="0">
                        <a:solidFill>
                          <a:srgbClr val="000000"/>
                        </a:solidFill>
                        <a:effectLst/>
                        <a:latin typeface="Calibri" panose="020F0502020204030204" pitchFamily="34" charset="0"/>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1" i="0" u="none" strike="noStrike">
                          <a:solidFill>
                            <a:srgbClr val="000000"/>
                          </a:solidFill>
                          <a:effectLst/>
                          <a:latin typeface="Calibri" panose="020F0502020204030204" pitchFamily="34" charset="0"/>
                        </a:rPr>
                        <a:t>Target#</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t">
                        <a:buNone/>
                      </a:pPr>
                      <a:r>
                        <a:rPr lang="en-US" sz="800" b="0" i="0" u="none" strike="noStrike">
                          <a:solidFill>
                            <a:srgbClr val="000000"/>
                          </a:solidFill>
                          <a:effectLst/>
                          <a:latin typeface="Calibri" panose="020F0502020204030204" pitchFamily="34" charset="0"/>
                        </a:rPr>
                        <a:t>DNI</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US" sz="800" b="0" i="0" u="none" strike="noStrike" dirty="0">
                          <a:solidFill>
                            <a:srgbClr val="000000"/>
                          </a:solidFill>
                          <a:effectLst/>
                          <a:latin typeface="Calibri" panose="020F0502020204030204" pitchFamily="34" charset="0"/>
                        </a:rPr>
                        <a:t>The center of the target.</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39667664"/>
                  </a:ext>
                </a:extLst>
              </a:tr>
            </a:tbl>
          </a:graphicData>
        </a:graphic>
      </p:graphicFrame>
      <p:pic>
        <p:nvPicPr>
          <p:cNvPr id="17" name="Picture 16">
            <a:extLst>
              <a:ext uri="{FF2B5EF4-FFF2-40B4-BE49-F238E27FC236}">
                <a16:creationId xmlns:a16="http://schemas.microsoft.com/office/drawing/2014/main" id="{819A991A-8C36-D2C6-1D6A-20A259FBD708}"/>
              </a:ext>
            </a:extLst>
          </p:cNvPr>
          <p:cNvPicPr>
            <a:picLocks noChangeAspect="1"/>
          </p:cNvPicPr>
          <p:nvPr/>
        </p:nvPicPr>
        <p:blipFill>
          <a:blip r:embed="rId3"/>
          <a:stretch>
            <a:fillRect/>
          </a:stretch>
        </p:blipFill>
        <p:spPr>
          <a:xfrm>
            <a:off x="7928363" y="4460340"/>
            <a:ext cx="3029373" cy="1486107"/>
          </a:xfrm>
          <a:prstGeom prst="rect">
            <a:avLst/>
          </a:prstGeom>
        </p:spPr>
      </p:pic>
      <p:sp>
        <p:nvSpPr>
          <p:cNvPr id="19" name="TextBox 18">
            <a:extLst>
              <a:ext uri="{FF2B5EF4-FFF2-40B4-BE49-F238E27FC236}">
                <a16:creationId xmlns:a16="http://schemas.microsoft.com/office/drawing/2014/main" id="{6F7F7FC7-E1AF-CAB8-5452-200758988D40}"/>
              </a:ext>
            </a:extLst>
          </p:cNvPr>
          <p:cNvSpPr txBox="1"/>
          <p:nvPr/>
        </p:nvSpPr>
        <p:spPr>
          <a:xfrm>
            <a:off x="7553865" y="4047470"/>
            <a:ext cx="3614468" cy="276999"/>
          </a:xfrm>
          <a:prstGeom prst="rect">
            <a:avLst/>
          </a:prstGeom>
          <a:noFill/>
        </p:spPr>
        <p:txBody>
          <a:bodyPr wrap="square">
            <a:spAutoFit/>
          </a:bodyPr>
          <a:lstStyle/>
          <a:p>
            <a:pPr algn="ctr"/>
            <a:r>
              <a:rPr lang="en-US" sz="1200" dirty="0"/>
              <a:t>Updated Excel Sheet</a:t>
            </a:r>
          </a:p>
        </p:txBody>
      </p:sp>
    </p:spTree>
    <p:extLst>
      <p:ext uri="{BB962C8B-B14F-4D97-AF65-F5344CB8AC3E}">
        <p14:creationId xmlns:p14="http://schemas.microsoft.com/office/powerpoint/2010/main" val="159450059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5A545-2F6C-BE46-95E7-1D951AB255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C6BDAD-FDCE-908E-44FA-57AF4230BD30}"/>
              </a:ext>
            </a:extLst>
          </p:cNvPr>
          <p:cNvSpPr>
            <a:spLocks noGrp="1"/>
          </p:cNvSpPr>
          <p:nvPr>
            <p:ph type="title"/>
          </p:nvPr>
        </p:nvSpPr>
        <p:spPr>
          <a:solidFill>
            <a:schemeClr val="accent6"/>
          </a:solidFill>
        </p:spPr>
        <p:txBody>
          <a:bodyPr/>
          <a:lstStyle/>
          <a:p>
            <a:r>
              <a:rPr lang="en-US" dirty="0"/>
              <a:t>Defects/Issues </a:t>
            </a:r>
          </a:p>
        </p:txBody>
      </p:sp>
      <p:sp>
        <p:nvSpPr>
          <p:cNvPr id="3" name="TextBox 2">
            <a:extLst>
              <a:ext uri="{FF2B5EF4-FFF2-40B4-BE49-F238E27FC236}">
                <a16:creationId xmlns:a16="http://schemas.microsoft.com/office/drawing/2014/main" id="{8FB383A8-DF9F-B225-260C-70BD7F4D9113}"/>
              </a:ext>
            </a:extLst>
          </p:cNvPr>
          <p:cNvSpPr txBox="1"/>
          <p:nvPr/>
        </p:nvSpPr>
        <p:spPr>
          <a:xfrm>
            <a:off x="609600" y="3810000"/>
            <a:ext cx="10972800" cy="461665"/>
          </a:xfrm>
          <a:prstGeom prst="rect">
            <a:avLst/>
          </a:prstGeom>
          <a:noFill/>
        </p:spPr>
        <p:txBody>
          <a:bodyPr wrap="square">
            <a:spAutoFit/>
          </a:bodyPr>
          <a:lstStyle/>
          <a:p>
            <a:pPr marR="0" lvl="0" algn="ctr" defTabSz="914400" rtl="0" eaLnBrk="1" fontAlgn="base" latinLnBrk="0" hangingPunct="1">
              <a:lnSpc>
                <a:spcPct val="100000"/>
              </a:lnSpc>
              <a:spcBef>
                <a:spcPct val="20000"/>
              </a:spcBef>
              <a:spcAft>
                <a:spcPct val="0"/>
              </a:spcAft>
              <a:buClrTx/>
              <a:buSzTx/>
              <a:tabLst/>
              <a:defRPr/>
            </a:pPr>
            <a:r>
              <a:rPr lang="en-US" sz="2400" kern="0" dirty="0">
                <a:solidFill>
                  <a:srgbClr val="000000"/>
                </a:solidFill>
                <a:latin typeface="Source Sans 3"/>
              </a:rPr>
              <a:t>John Drsek, PE</a:t>
            </a:r>
            <a:endParaRPr kumimoji="0" lang="en-US" sz="2400" b="0" i="0" u="none" strike="noStrike" kern="0" cap="none" spc="0" normalizeH="0" baseline="0" noProof="0" dirty="0">
              <a:ln>
                <a:noFill/>
              </a:ln>
              <a:solidFill>
                <a:srgbClr val="000000"/>
              </a:solidFill>
              <a:effectLst/>
              <a:uLnTx/>
              <a:uFillTx/>
              <a:latin typeface="Source Sans 3"/>
              <a:ea typeface="+mn-ea"/>
              <a:cs typeface="+mn-cs"/>
            </a:endParaRPr>
          </a:p>
        </p:txBody>
      </p:sp>
    </p:spTree>
    <p:extLst>
      <p:ext uri="{BB962C8B-B14F-4D97-AF65-F5344CB8AC3E}">
        <p14:creationId xmlns:p14="http://schemas.microsoft.com/office/powerpoint/2010/main" val="11077997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55567-AEFA-587B-32D6-C95ACCDBE1CC}"/>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797E4CF9-9BD3-4C0C-5A5F-50EF43EF8776}"/>
              </a:ext>
            </a:extLst>
          </p:cNvPr>
          <p:cNvSpPr>
            <a:spLocks noGrp="1"/>
          </p:cNvSpPr>
          <p:nvPr>
            <p:ph idx="1"/>
          </p:nvPr>
        </p:nvSpPr>
        <p:spPr/>
        <p:txBody>
          <a:bodyPr/>
          <a:lstStyle/>
          <a:p>
            <a:r>
              <a:rPr lang="en-US" dirty="0"/>
              <a:t>Merge to Master dropping cells</a:t>
            </a:r>
          </a:p>
          <a:p>
            <a:pPr lvl="1"/>
            <a:r>
              <a:rPr lang="en-US" dirty="0"/>
              <a:t>Only going from 3d model to 2d model</a:t>
            </a:r>
          </a:p>
          <a:p>
            <a:pPr lvl="1"/>
            <a:r>
              <a:rPr lang="en-US" dirty="0"/>
              <a:t>Workaround 1: Export &gt; 2d.</a:t>
            </a:r>
          </a:p>
          <a:p>
            <a:pPr lvl="1"/>
            <a:r>
              <a:rPr lang="en-US" dirty="0"/>
              <a:t>Workaround 2: use Copy/paste tools instead</a:t>
            </a:r>
          </a:p>
          <a:p>
            <a:pPr lvl="1"/>
            <a:endParaRPr lang="en-US" dirty="0"/>
          </a:p>
          <a:p>
            <a:pPr lvl="1"/>
            <a:r>
              <a:rPr lang="en-US" dirty="0"/>
              <a:t>Introduced in ORD 24.0.0.205</a:t>
            </a:r>
          </a:p>
          <a:p>
            <a:pPr lvl="1"/>
            <a:r>
              <a:rPr lang="en-US" dirty="0"/>
              <a:t>Fixed in ORD 24.0.2.25</a:t>
            </a:r>
          </a:p>
        </p:txBody>
      </p:sp>
    </p:spTree>
    <p:extLst>
      <p:ext uri="{BB962C8B-B14F-4D97-AF65-F5344CB8AC3E}">
        <p14:creationId xmlns:p14="http://schemas.microsoft.com/office/powerpoint/2010/main" val="383608671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C910F-7EB8-A101-9F59-6C08DC2B7DF4}"/>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FADC4F7C-8BFE-C666-3C65-52FD263FD923}"/>
              </a:ext>
            </a:extLst>
          </p:cNvPr>
          <p:cNvSpPr>
            <a:spLocks noGrp="1"/>
          </p:cNvSpPr>
          <p:nvPr>
            <p:ph idx="1"/>
          </p:nvPr>
        </p:nvSpPr>
        <p:spPr>
          <a:xfrm>
            <a:off x="838199" y="1143000"/>
            <a:ext cx="10903085" cy="4906964"/>
          </a:xfrm>
        </p:spPr>
        <p:txBody>
          <a:bodyPr/>
          <a:lstStyle/>
          <a:p>
            <a:r>
              <a:rPr lang="en-US" dirty="0"/>
              <a:t>Snapping geometry to survey points toggles survey display off</a:t>
            </a:r>
          </a:p>
          <a:p>
            <a:pPr lvl="1"/>
            <a:r>
              <a:rPr lang="en-US" dirty="0"/>
              <a:t>Workaround 1: Turn off persist snaps before snapping to points.</a:t>
            </a:r>
          </a:p>
          <a:p>
            <a:pPr marL="457200" lvl="1" indent="0">
              <a:buNone/>
            </a:pPr>
            <a:endParaRPr lang="en-US" dirty="0"/>
          </a:p>
          <a:p>
            <a:pPr marL="457200" lvl="1" indent="0">
              <a:buNone/>
            </a:pPr>
            <a:endParaRPr lang="en-US" dirty="0"/>
          </a:p>
          <a:p>
            <a:pPr lvl="1"/>
            <a:r>
              <a:rPr lang="en-US" dirty="0"/>
              <a:t>Workaround 2: Turn points back on after snapping. (Survey Details)</a:t>
            </a:r>
          </a:p>
          <a:p>
            <a:pPr marL="457200" lvl="1" indent="0">
              <a:buNone/>
            </a:pPr>
            <a:endParaRPr lang="en-US" dirty="0"/>
          </a:p>
          <a:p>
            <a:pPr lvl="1"/>
            <a:r>
              <a:rPr lang="en-US" dirty="0"/>
              <a:t>Scheduled to be fixed in ORD 2025</a:t>
            </a:r>
          </a:p>
        </p:txBody>
      </p:sp>
      <p:pic>
        <p:nvPicPr>
          <p:cNvPr id="7" name="Picture 6">
            <a:extLst>
              <a:ext uri="{FF2B5EF4-FFF2-40B4-BE49-F238E27FC236}">
                <a16:creationId xmlns:a16="http://schemas.microsoft.com/office/drawing/2014/main" id="{6B91A032-29F1-A3CC-B202-7B2883499DE0}"/>
              </a:ext>
            </a:extLst>
          </p:cNvPr>
          <p:cNvPicPr>
            <a:picLocks noChangeAspect="1"/>
          </p:cNvPicPr>
          <p:nvPr/>
        </p:nvPicPr>
        <p:blipFill>
          <a:blip r:embed="rId2"/>
          <a:stretch>
            <a:fillRect/>
          </a:stretch>
        </p:blipFill>
        <p:spPr>
          <a:xfrm>
            <a:off x="1913041" y="2919476"/>
            <a:ext cx="5447619" cy="1019048"/>
          </a:xfrm>
          <a:prstGeom prst="rect">
            <a:avLst/>
          </a:prstGeom>
        </p:spPr>
      </p:pic>
      <p:pic>
        <p:nvPicPr>
          <p:cNvPr id="9" name="Picture 8">
            <a:extLst>
              <a:ext uri="{FF2B5EF4-FFF2-40B4-BE49-F238E27FC236}">
                <a16:creationId xmlns:a16="http://schemas.microsoft.com/office/drawing/2014/main" id="{1041ED8E-AB8B-6064-BC0D-DCE4F406B550}"/>
              </a:ext>
            </a:extLst>
          </p:cNvPr>
          <p:cNvPicPr>
            <a:picLocks noChangeAspect="1"/>
          </p:cNvPicPr>
          <p:nvPr/>
        </p:nvPicPr>
        <p:blipFill>
          <a:blip r:embed="rId3"/>
          <a:stretch>
            <a:fillRect/>
          </a:stretch>
        </p:blipFill>
        <p:spPr>
          <a:xfrm>
            <a:off x="7152817" y="4551815"/>
            <a:ext cx="2400000" cy="1295238"/>
          </a:xfrm>
          <a:prstGeom prst="rect">
            <a:avLst/>
          </a:prstGeom>
        </p:spPr>
      </p:pic>
    </p:spTree>
    <p:extLst>
      <p:ext uri="{BB962C8B-B14F-4D97-AF65-F5344CB8AC3E}">
        <p14:creationId xmlns:p14="http://schemas.microsoft.com/office/powerpoint/2010/main" val="56906984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8A6C0-235B-F1D3-5574-C04B78EE559A}"/>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E6FC070B-A583-9BD8-8546-7941260EAA27}"/>
              </a:ext>
            </a:extLst>
          </p:cNvPr>
          <p:cNvSpPr>
            <a:spLocks noGrp="1"/>
          </p:cNvSpPr>
          <p:nvPr>
            <p:ph idx="1"/>
          </p:nvPr>
        </p:nvSpPr>
        <p:spPr>
          <a:xfrm>
            <a:off x="535709" y="914400"/>
            <a:ext cx="11378151" cy="4906964"/>
          </a:xfrm>
        </p:spPr>
        <p:txBody>
          <a:bodyPr/>
          <a:lstStyle/>
          <a:p>
            <a:r>
              <a:rPr lang="en-US" dirty="0"/>
              <a:t>Can’t Edit Parametric Cells</a:t>
            </a:r>
          </a:p>
          <a:p>
            <a:pPr lvl="1"/>
            <a:r>
              <a:rPr lang="en-US" dirty="0"/>
              <a:t>IN ORD 2024 the variables are not shown, so no way to change them</a:t>
            </a:r>
          </a:p>
          <a:p>
            <a:pPr lvl="2"/>
            <a:r>
              <a:rPr lang="en-US" dirty="0"/>
              <a:t>Not an issue in MicroStation</a:t>
            </a:r>
          </a:p>
          <a:p>
            <a:pPr lvl="1"/>
            <a:r>
              <a:rPr lang="en-US" dirty="0"/>
              <a:t>Workaround: edit the cell definition directly to create a new variation</a:t>
            </a:r>
          </a:p>
        </p:txBody>
      </p:sp>
      <p:pic>
        <p:nvPicPr>
          <p:cNvPr id="1026" name="x_0-gcctx-d1-eea4ff6c117cf6f28c29a39fc93e25a5" descr="image">
            <a:extLst>
              <a:ext uri="{FF2B5EF4-FFF2-40B4-BE49-F238E27FC236}">
                <a16:creationId xmlns:a16="http://schemas.microsoft.com/office/drawing/2014/main" id="{73BF0C65-8AAC-078B-6D5A-975FCE51B4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165" y="3127463"/>
            <a:ext cx="4543777" cy="30828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x_0-gcctx-d1-061143e7db5ab6f547a1e62e143d7bee" descr="undefined">
            <a:extLst>
              <a:ext uri="{FF2B5EF4-FFF2-40B4-BE49-F238E27FC236}">
                <a16:creationId xmlns:a16="http://schemas.microsoft.com/office/drawing/2014/main" id="{20169CF3-B23D-C32F-F58B-194E52E3FC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7541" y="3127462"/>
            <a:ext cx="4754253" cy="3082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963639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6A46-F073-5275-AB6F-29F5DE53BC15}"/>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85EAF19D-010D-4D8D-3B7C-D87F977C7723}"/>
              </a:ext>
            </a:extLst>
          </p:cNvPr>
          <p:cNvSpPr>
            <a:spLocks noGrp="1"/>
          </p:cNvSpPr>
          <p:nvPr>
            <p:ph idx="1"/>
          </p:nvPr>
        </p:nvSpPr>
        <p:spPr>
          <a:xfrm>
            <a:off x="562841" y="975518"/>
            <a:ext cx="10796845" cy="4906964"/>
          </a:xfrm>
        </p:spPr>
        <p:txBody>
          <a:bodyPr/>
          <a:lstStyle/>
          <a:p>
            <a:r>
              <a:rPr lang="en-US" dirty="0"/>
              <a:t>Can’t Edit Parametric Cells Cont.</a:t>
            </a:r>
          </a:p>
          <a:p>
            <a:endParaRPr lang="en-US" dirty="0"/>
          </a:p>
          <a:p>
            <a:endParaRPr lang="en-US" dirty="0"/>
          </a:p>
          <a:p>
            <a:endParaRPr lang="en-US" dirty="0"/>
          </a:p>
          <a:p>
            <a:endParaRPr lang="en-US" dirty="0"/>
          </a:p>
          <a:p>
            <a:pPr marL="0" indent="0">
              <a:buNone/>
            </a:pPr>
            <a:endParaRPr lang="en-US" dirty="0"/>
          </a:p>
          <a:p>
            <a:r>
              <a:rPr lang="en-US" dirty="0"/>
              <a:t>Fixed in ORD 2025</a:t>
            </a:r>
          </a:p>
          <a:p>
            <a:endParaRPr lang="en-US" dirty="0"/>
          </a:p>
        </p:txBody>
      </p:sp>
      <p:pic>
        <p:nvPicPr>
          <p:cNvPr id="4" name="x_0-gcctx-d1-6a6edf3e0d734efd05d99d5a40396167" descr="image">
            <a:extLst>
              <a:ext uri="{FF2B5EF4-FFF2-40B4-BE49-F238E27FC236}">
                <a16:creationId xmlns:a16="http://schemas.microsoft.com/office/drawing/2014/main" id="{0E103448-7B44-DA68-7D81-42636DAB3A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38028" y="1564767"/>
            <a:ext cx="6609558" cy="4378833"/>
          </a:xfrm>
          <a:prstGeom prst="rect">
            <a:avLst/>
          </a:prstGeom>
          <a:solidFill>
            <a:srgbClr val="FFFFFF"/>
          </a:solidFill>
          <a:ln w="9525">
            <a:noFill/>
            <a:miter lim="800000"/>
            <a:headEnd/>
            <a:tailEnd/>
          </a:ln>
          <a:extLst>
            <a:ext uri="{91240B29-F687-4F45-9708-019B960494DF}">
              <a14:hiddenLine xmlns:a14="http://schemas.microsoft.com/office/drawing/2010/main" w="9525">
                <a:solidFill>
                  <a:srgbClr val="000000"/>
                </a:solidFill>
                <a:miter lim="800000"/>
                <a:headEnd/>
                <a:tailEnd/>
              </a14:hiddenLine>
            </a:ext>
          </a:extLst>
        </p:spPr>
      </p:pic>
      <p:pic>
        <p:nvPicPr>
          <p:cNvPr id="5" name="x_0-gcctx-d1-3d062af12df76a181d699930a8488d1e" descr="image">
            <a:extLst>
              <a:ext uri="{FF2B5EF4-FFF2-40B4-BE49-F238E27FC236}">
                <a16:creationId xmlns:a16="http://schemas.microsoft.com/office/drawing/2014/main" id="{42F4E505-9250-DE2C-00AE-A9D950F0E8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313" y="1880995"/>
            <a:ext cx="3755000" cy="3096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950407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82255-5DE0-64E0-8C51-A06B0DACECDE}"/>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5B6C3493-9ACB-BA7A-071A-088062584A04}"/>
              </a:ext>
            </a:extLst>
          </p:cNvPr>
          <p:cNvSpPr>
            <a:spLocks noGrp="1"/>
          </p:cNvSpPr>
          <p:nvPr>
            <p:ph idx="1"/>
          </p:nvPr>
        </p:nvSpPr>
        <p:spPr>
          <a:xfrm>
            <a:off x="333375" y="1143000"/>
            <a:ext cx="11687175" cy="4906964"/>
          </a:xfrm>
        </p:spPr>
        <p:txBody>
          <a:bodyPr/>
          <a:lstStyle/>
          <a:p>
            <a:r>
              <a:rPr lang="en-US" dirty="0"/>
              <a:t>Reminder: There are two cel files for parametric cells due to a bug introduced in ORD 10.12.</a:t>
            </a:r>
          </a:p>
          <a:p>
            <a:pPr lvl="1"/>
            <a:r>
              <a:rPr lang="en-US" dirty="0"/>
              <a:t>OHDOT_3D_Headwalls.cel (only use if in ORD 10.10 or earlier)</a:t>
            </a:r>
          </a:p>
          <a:p>
            <a:pPr lvl="1"/>
            <a:r>
              <a:rPr lang="en-US" dirty="0"/>
              <a:t>OHDOT_3D_Headwalls_ORD1012.cel  (use if in ORD 10.12 or newer)</a:t>
            </a:r>
          </a:p>
          <a:p>
            <a:r>
              <a:rPr lang="en-US" dirty="0"/>
              <a:t>We plan on renaming this files in a future update </a:t>
            </a:r>
          </a:p>
          <a:p>
            <a:pPr lvl="1"/>
            <a:r>
              <a:rPr lang="en-US" dirty="0"/>
              <a:t>OHDOT_3D_Headwalls.cel </a:t>
            </a:r>
            <a:r>
              <a:rPr lang="en-US" dirty="0">
                <a:sym typeface="Wingdings" panose="05000000000000000000" pitchFamily="2" charset="2"/>
              </a:rPr>
              <a:t> OHDOT_3D_Headwalls_ORD1010.cel</a:t>
            </a:r>
          </a:p>
          <a:p>
            <a:pPr lvl="1"/>
            <a:r>
              <a:rPr lang="en-US" dirty="0">
                <a:sym typeface="Wingdings" panose="05000000000000000000" pitchFamily="2" charset="2"/>
              </a:rPr>
              <a:t>OHDOT_3D_Headwalls_ORD1012.cel  OHDOT_3D_Headwalls.cel</a:t>
            </a:r>
            <a:endParaRPr lang="en-US" dirty="0"/>
          </a:p>
        </p:txBody>
      </p:sp>
    </p:spTree>
    <p:extLst>
      <p:ext uri="{BB962C8B-B14F-4D97-AF65-F5344CB8AC3E}">
        <p14:creationId xmlns:p14="http://schemas.microsoft.com/office/powerpoint/2010/main" val="388623163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ED8A1-2484-DEC2-C8B1-C4F3D268E460}"/>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0DC2931A-ECE5-AA23-0A89-983457DDDF1F}"/>
              </a:ext>
            </a:extLst>
          </p:cNvPr>
          <p:cNvSpPr>
            <a:spLocks noGrp="1"/>
          </p:cNvSpPr>
          <p:nvPr>
            <p:ph idx="1"/>
          </p:nvPr>
        </p:nvSpPr>
        <p:spPr>
          <a:xfrm>
            <a:off x="0" y="905071"/>
            <a:ext cx="11840066" cy="5733854"/>
          </a:xfrm>
        </p:spPr>
        <p:txBody>
          <a:bodyPr/>
          <a:lstStyle/>
          <a:p>
            <a:r>
              <a:rPr lang="en-US" dirty="0"/>
              <a:t>Drainage Conduit Symbology Problems (Default level)</a:t>
            </a:r>
          </a:p>
          <a:p>
            <a:pPr lvl="2"/>
            <a:r>
              <a:rPr lang="en-US" dirty="0"/>
              <a:t>Dependent on feature definition</a:t>
            </a:r>
          </a:p>
          <a:p>
            <a:pPr lvl="3"/>
            <a:r>
              <a:rPr lang="en-US" dirty="0"/>
              <a:t>Type-B-Round Metal</a:t>
            </a:r>
            <a:r>
              <a:rPr lang="en-US" dirty="0">
                <a:highlight>
                  <a:srgbClr val="FFFF00"/>
                </a:highlight>
              </a:rPr>
              <a:t> CL</a:t>
            </a:r>
            <a:r>
              <a:rPr lang="en-US" dirty="0"/>
              <a:t>-P</a:t>
            </a:r>
          </a:p>
          <a:p>
            <a:pPr lvl="4"/>
            <a:r>
              <a:rPr lang="en-US" dirty="0"/>
              <a:t>Shows center of pipe, not extents</a:t>
            </a:r>
          </a:p>
          <a:p>
            <a:pPr lvl="3"/>
            <a:r>
              <a:rPr lang="en-US" dirty="0"/>
              <a:t>Type-B-Round Metal-P</a:t>
            </a:r>
          </a:p>
          <a:p>
            <a:pPr lvl="4"/>
            <a:r>
              <a:rPr lang="en-US" dirty="0"/>
              <a:t>Shows extents of pipe, not center</a:t>
            </a:r>
          </a:p>
          <a:p>
            <a:pPr lvl="4"/>
            <a:endParaRPr lang="en-US" dirty="0"/>
          </a:p>
          <a:p>
            <a:pPr lvl="4"/>
            <a:endParaRPr lang="en-US" dirty="0"/>
          </a:p>
          <a:p>
            <a:pPr lvl="4"/>
            <a:endParaRPr lang="en-US" dirty="0"/>
          </a:p>
          <a:p>
            <a:pPr lvl="4"/>
            <a:endParaRPr lang="en-US" dirty="0"/>
          </a:p>
          <a:p>
            <a:pPr lvl="4"/>
            <a:endParaRPr lang="en-US" dirty="0"/>
          </a:p>
          <a:p>
            <a:pPr lvl="2"/>
            <a:r>
              <a:rPr lang="en-US" dirty="0"/>
              <a:t>Workaround: select elements and set level manually</a:t>
            </a:r>
          </a:p>
        </p:txBody>
      </p:sp>
      <p:grpSp>
        <p:nvGrpSpPr>
          <p:cNvPr id="15" name="Group 14">
            <a:extLst>
              <a:ext uri="{FF2B5EF4-FFF2-40B4-BE49-F238E27FC236}">
                <a16:creationId xmlns:a16="http://schemas.microsoft.com/office/drawing/2014/main" id="{80F34B29-925F-CA64-9D06-CCBE764758F9}"/>
              </a:ext>
            </a:extLst>
          </p:cNvPr>
          <p:cNvGrpSpPr/>
          <p:nvPr/>
        </p:nvGrpSpPr>
        <p:grpSpPr>
          <a:xfrm>
            <a:off x="7007536" y="2273540"/>
            <a:ext cx="4533333" cy="1771429"/>
            <a:chOff x="7007536" y="2351269"/>
            <a:chExt cx="4533333" cy="1771429"/>
          </a:xfrm>
        </p:grpSpPr>
        <p:pic>
          <p:nvPicPr>
            <p:cNvPr id="11" name="Picture 10">
              <a:extLst>
                <a:ext uri="{FF2B5EF4-FFF2-40B4-BE49-F238E27FC236}">
                  <a16:creationId xmlns:a16="http://schemas.microsoft.com/office/drawing/2014/main" id="{9F5AAF36-FED8-1646-A11B-2FB4DEA735C9}"/>
                </a:ext>
              </a:extLst>
            </p:cNvPr>
            <p:cNvPicPr>
              <a:picLocks noChangeAspect="1"/>
            </p:cNvPicPr>
            <p:nvPr/>
          </p:nvPicPr>
          <p:blipFill>
            <a:blip r:embed="rId2"/>
            <a:stretch>
              <a:fillRect/>
            </a:stretch>
          </p:blipFill>
          <p:spPr>
            <a:xfrm>
              <a:off x="7007536" y="2351269"/>
              <a:ext cx="4533333" cy="1771429"/>
            </a:xfrm>
            <a:prstGeom prst="rect">
              <a:avLst/>
            </a:prstGeom>
          </p:spPr>
        </p:pic>
        <p:sp>
          <p:nvSpPr>
            <p:cNvPr id="12" name="Rectangle 11">
              <a:extLst>
                <a:ext uri="{FF2B5EF4-FFF2-40B4-BE49-F238E27FC236}">
                  <a16:creationId xmlns:a16="http://schemas.microsoft.com/office/drawing/2014/main" id="{28596D3C-7BFE-8474-A384-3F55543F42AC}"/>
                </a:ext>
              </a:extLst>
            </p:cNvPr>
            <p:cNvSpPr/>
            <p:nvPr/>
          </p:nvSpPr>
          <p:spPr>
            <a:xfrm>
              <a:off x="9172280" y="3497344"/>
              <a:ext cx="1414021" cy="17911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DE719DF7-0DAE-F5E3-27CE-1C1A83983526}"/>
              </a:ext>
            </a:extLst>
          </p:cNvPr>
          <p:cNvGrpSpPr/>
          <p:nvPr/>
        </p:nvGrpSpPr>
        <p:grpSpPr>
          <a:xfrm>
            <a:off x="7026583" y="4129810"/>
            <a:ext cx="4514286" cy="1971429"/>
            <a:chOff x="7026583" y="4207539"/>
            <a:chExt cx="4514286" cy="1971429"/>
          </a:xfrm>
        </p:grpSpPr>
        <p:pic>
          <p:nvPicPr>
            <p:cNvPr id="9" name="Picture 8">
              <a:extLst>
                <a:ext uri="{FF2B5EF4-FFF2-40B4-BE49-F238E27FC236}">
                  <a16:creationId xmlns:a16="http://schemas.microsoft.com/office/drawing/2014/main" id="{AB5062D4-AA21-E3D4-1E8E-CC464C7EB2AE}"/>
                </a:ext>
              </a:extLst>
            </p:cNvPr>
            <p:cNvPicPr>
              <a:picLocks noChangeAspect="1"/>
            </p:cNvPicPr>
            <p:nvPr/>
          </p:nvPicPr>
          <p:blipFill>
            <a:blip r:embed="rId3"/>
            <a:stretch>
              <a:fillRect/>
            </a:stretch>
          </p:blipFill>
          <p:spPr>
            <a:xfrm>
              <a:off x="7026583" y="4207539"/>
              <a:ext cx="4514286" cy="1971429"/>
            </a:xfrm>
            <a:prstGeom prst="rect">
              <a:avLst/>
            </a:prstGeom>
          </p:spPr>
        </p:pic>
        <p:sp>
          <p:nvSpPr>
            <p:cNvPr id="13" name="Rectangle 12">
              <a:extLst>
                <a:ext uri="{FF2B5EF4-FFF2-40B4-BE49-F238E27FC236}">
                  <a16:creationId xmlns:a16="http://schemas.microsoft.com/office/drawing/2014/main" id="{87C6030F-B607-E66C-64AF-3B47FF071D85}"/>
                </a:ext>
              </a:extLst>
            </p:cNvPr>
            <p:cNvSpPr/>
            <p:nvPr/>
          </p:nvSpPr>
          <p:spPr>
            <a:xfrm>
              <a:off x="9245922" y="5427592"/>
              <a:ext cx="897320" cy="1508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6" name="Table 15">
            <a:extLst>
              <a:ext uri="{FF2B5EF4-FFF2-40B4-BE49-F238E27FC236}">
                <a16:creationId xmlns:a16="http://schemas.microsoft.com/office/drawing/2014/main" id="{56D3F478-BAC2-E1DF-8C5A-993802757498}"/>
              </a:ext>
            </a:extLst>
          </p:cNvPr>
          <p:cNvGraphicFramePr>
            <a:graphicFrameLocks noGrp="1"/>
          </p:cNvGraphicFramePr>
          <p:nvPr>
            <p:extLst>
              <p:ext uri="{D42A27DB-BD31-4B8C-83A1-F6EECF244321}">
                <p14:modId xmlns:p14="http://schemas.microsoft.com/office/powerpoint/2010/main" val="3655106566"/>
              </p:ext>
            </p:extLst>
          </p:nvPr>
        </p:nvGraphicFramePr>
        <p:xfrm>
          <a:off x="1620101" y="3862766"/>
          <a:ext cx="2692400" cy="2276475"/>
        </p:xfrm>
        <a:graphic>
          <a:graphicData uri="http://schemas.openxmlformats.org/drawingml/2006/table">
            <a:tbl>
              <a:tblPr/>
              <a:tblGrid>
                <a:gridCol w="1614804">
                  <a:extLst>
                    <a:ext uri="{9D8B030D-6E8A-4147-A177-3AD203B41FA5}">
                      <a16:colId xmlns:a16="http://schemas.microsoft.com/office/drawing/2014/main" val="3105569955"/>
                    </a:ext>
                  </a:extLst>
                </a:gridCol>
                <a:gridCol w="505421">
                  <a:extLst>
                    <a:ext uri="{9D8B030D-6E8A-4147-A177-3AD203B41FA5}">
                      <a16:colId xmlns:a16="http://schemas.microsoft.com/office/drawing/2014/main" val="1662674782"/>
                    </a:ext>
                  </a:extLst>
                </a:gridCol>
                <a:gridCol w="572175">
                  <a:extLst>
                    <a:ext uri="{9D8B030D-6E8A-4147-A177-3AD203B41FA5}">
                      <a16:colId xmlns:a16="http://schemas.microsoft.com/office/drawing/2014/main" val="1156628621"/>
                    </a:ext>
                  </a:extLst>
                </a:gridCol>
              </a:tblGrid>
              <a:tr h="190500">
                <a:tc rowSpan="3">
                  <a:txBody>
                    <a:bodyPr/>
                    <a:lstStyle/>
                    <a:p>
                      <a:pPr algn="ctr" fontAlgn="ctr">
                        <a:buNone/>
                      </a:pPr>
                      <a:r>
                        <a:rPr lang="en-US" sz="1100" b="1" i="0" u="none" strike="noStrike">
                          <a:solidFill>
                            <a:srgbClr val="000000"/>
                          </a:solidFill>
                          <a:effectLst/>
                          <a:latin typeface="Aptos Narrow" panose="020B0004020202020204" pitchFamily="34" charset="0"/>
                        </a:rPr>
                        <a:t>View</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noFill/>
                  </a:tcPr>
                </a:tc>
                <a:tc gridSpan="2">
                  <a:txBody>
                    <a:bodyPr/>
                    <a:lstStyle/>
                    <a:p>
                      <a:pPr algn="ctr" fontAlgn="b">
                        <a:buNone/>
                      </a:pPr>
                      <a:r>
                        <a:rPr lang="en-US" sz="1100" b="1" i="0" u="none" strike="noStrike">
                          <a:solidFill>
                            <a:srgbClr val="000000"/>
                          </a:solidFill>
                          <a:effectLst/>
                          <a:latin typeface="Aptos Narrow" panose="020B0004020202020204" pitchFamily="34" charset="0"/>
                        </a:rPr>
                        <a:t>Correct Level?</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US"/>
                    </a:p>
                  </a:txBody>
                  <a:tcPr/>
                </a:tc>
                <a:extLst>
                  <a:ext uri="{0D108BD9-81ED-4DB2-BD59-A6C34878D82A}">
                    <a16:rowId xmlns:a16="http://schemas.microsoft.com/office/drawing/2014/main" val="2013079754"/>
                  </a:ext>
                </a:extLst>
              </a:tr>
              <a:tr h="190500">
                <a:tc vMerge="1">
                  <a:txBody>
                    <a:bodyPr/>
                    <a:lstStyle/>
                    <a:p>
                      <a:endParaRPr lang="en-US"/>
                    </a:p>
                  </a:txBody>
                  <a:tcPr/>
                </a:tc>
                <a:tc gridSpan="2">
                  <a:txBody>
                    <a:bodyPr/>
                    <a:lstStyle/>
                    <a:p>
                      <a:pPr algn="ctr" fontAlgn="b">
                        <a:buNone/>
                      </a:pPr>
                      <a:r>
                        <a:rPr lang="en-US" sz="1100" b="1" i="0" u="none" strike="noStrike" dirty="0">
                          <a:solidFill>
                            <a:srgbClr val="000000"/>
                          </a:solidFill>
                          <a:effectLst/>
                          <a:latin typeface="Aptos Narrow" panose="020B0004020202020204" pitchFamily="34" charset="0"/>
                        </a:rPr>
                        <a:t>Conduit Feature</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US"/>
                    </a:p>
                  </a:txBody>
                  <a:tcPr/>
                </a:tc>
                <a:extLst>
                  <a:ext uri="{0D108BD9-81ED-4DB2-BD59-A6C34878D82A}">
                    <a16:rowId xmlns:a16="http://schemas.microsoft.com/office/drawing/2014/main" val="3756618953"/>
                  </a:ext>
                </a:extLst>
              </a:tr>
              <a:tr h="200025">
                <a:tc vMerge="1">
                  <a:txBody>
                    <a:bodyPr/>
                    <a:lstStyle/>
                    <a:p>
                      <a:endParaRPr lang="en-US"/>
                    </a:p>
                  </a:txBody>
                  <a:tcPr/>
                </a:tc>
                <a:tc>
                  <a:txBody>
                    <a:bodyPr/>
                    <a:lstStyle/>
                    <a:p>
                      <a:pPr algn="ctr" fontAlgn="b">
                        <a:buNone/>
                      </a:pPr>
                      <a:r>
                        <a:rPr lang="en-US" sz="1100" b="1" i="0" u="none" strike="noStrike">
                          <a:solidFill>
                            <a:srgbClr val="000000"/>
                          </a:solidFill>
                          <a:effectLst/>
                          <a:latin typeface="Aptos Narrow" panose="020B0004020202020204" pitchFamily="34" charset="0"/>
                        </a:rPr>
                        <a:t>CL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noFill/>
                  </a:tcPr>
                </a:tc>
                <a:tc>
                  <a:txBody>
                    <a:bodyPr/>
                    <a:lstStyle/>
                    <a:p>
                      <a:pPr algn="ctr" fontAlgn="b">
                        <a:buNone/>
                      </a:pPr>
                      <a:r>
                        <a:rPr lang="en-US" sz="1100" b="1" i="0" u="none" strike="noStrike">
                          <a:solidFill>
                            <a:srgbClr val="000000"/>
                          </a:solidFill>
                          <a:effectLst/>
                          <a:latin typeface="Aptos Narrow" panose="020B0004020202020204" pitchFamily="34" charset="0"/>
                        </a:rPr>
                        <a:t>Extents</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noFill/>
                  </a:tcPr>
                </a:tc>
                <a:extLst>
                  <a:ext uri="{0D108BD9-81ED-4DB2-BD59-A6C34878D82A}">
                    <a16:rowId xmlns:a16="http://schemas.microsoft.com/office/drawing/2014/main" val="764609001"/>
                  </a:ext>
                </a:extLst>
              </a:tr>
              <a:tr h="219075">
                <a:tc>
                  <a:txBody>
                    <a:bodyPr/>
                    <a:lstStyle/>
                    <a:p>
                      <a:pPr algn="l" fontAlgn="b">
                        <a:buNone/>
                      </a:pPr>
                      <a:r>
                        <a:rPr lang="en-US" sz="1100" b="0" i="0" u="none" strike="noStrike" dirty="0">
                          <a:solidFill>
                            <a:srgbClr val="000000"/>
                          </a:solidFill>
                          <a:effectLst/>
                          <a:latin typeface="Aptos Narrow" panose="020B0004020202020204" pitchFamily="34" charset="0"/>
                        </a:rPr>
                        <a:t>Plan</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23775646"/>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Profile</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92796238"/>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Profile Run</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32762710"/>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Projected Profile</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03383999"/>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Profile Connected Conduit</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91129119"/>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Profile 3D cut</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5261862"/>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XS</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28139411"/>
                  </a:ext>
                </a:extLst>
              </a:tr>
              <a:tr h="219075">
                <a:tc>
                  <a:txBody>
                    <a:bodyPr/>
                    <a:lstStyle/>
                    <a:p>
                      <a:pPr algn="l" fontAlgn="b">
                        <a:buNone/>
                      </a:pPr>
                      <a:r>
                        <a:rPr lang="en-US" sz="1100" b="0" i="0" u="none" strike="noStrike" dirty="0">
                          <a:solidFill>
                            <a:srgbClr val="000000"/>
                          </a:solidFill>
                          <a:effectLst/>
                          <a:latin typeface="Aptos Narrow" panose="020B0004020202020204" pitchFamily="34" charset="0"/>
                        </a:rPr>
                        <a:t>3D</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b">
                        <a:buNone/>
                      </a:pPr>
                      <a:r>
                        <a:rPr lang="en-US" sz="1100" b="0" i="0" u="none" strike="noStrike" dirty="0">
                          <a:solidFill>
                            <a:srgbClr val="000000"/>
                          </a:solidFill>
                          <a:effectLst/>
                          <a:latin typeface="Segoe UI Symbol" panose="020B0502040204020203" pitchFamily="34" charset="0"/>
                        </a:rPr>
                        <a: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83460782"/>
                  </a:ext>
                </a:extLst>
              </a:tr>
            </a:tbl>
          </a:graphicData>
        </a:graphic>
      </p:graphicFrame>
    </p:spTree>
    <p:extLst>
      <p:ext uri="{BB962C8B-B14F-4D97-AF65-F5344CB8AC3E}">
        <p14:creationId xmlns:p14="http://schemas.microsoft.com/office/powerpoint/2010/main" val="125133509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5FF7D2-9ACB-13E1-C588-D9CF0D1B90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716BEB-1B11-8CD1-CE95-9A05FBA69E15}"/>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CDE4C9C9-5C9C-2125-23D2-E91E27443AF8}"/>
              </a:ext>
            </a:extLst>
          </p:cNvPr>
          <p:cNvSpPr>
            <a:spLocks noGrp="1"/>
          </p:cNvSpPr>
          <p:nvPr>
            <p:ph idx="1"/>
          </p:nvPr>
        </p:nvSpPr>
        <p:spPr>
          <a:xfrm>
            <a:off x="169683" y="808036"/>
            <a:ext cx="11745797" cy="4906964"/>
          </a:xfrm>
        </p:spPr>
        <p:txBody>
          <a:bodyPr/>
          <a:lstStyle/>
          <a:p>
            <a:r>
              <a:rPr lang="en-US" dirty="0"/>
              <a:t>Outgoing Conduit Angle Changed by 180 degrees</a:t>
            </a:r>
          </a:p>
          <a:p>
            <a:pPr lvl="1"/>
            <a:r>
              <a:rPr lang="en-US" dirty="0"/>
              <a:t>The DU Item Type Sync app uses this angle to figure out the cardinal direction of the pipe from the node (North, North West, West…)</a:t>
            </a:r>
          </a:p>
          <a:p>
            <a:pPr lvl="1"/>
            <a:r>
              <a:rPr lang="en-US" dirty="0"/>
              <a:t>In ORD 2024, the Outgoing conduit angle is now reporting 180 degrees more then it did in ORD 10.12.</a:t>
            </a:r>
          </a:p>
          <a:p>
            <a:pPr lvl="2"/>
            <a:r>
              <a:rPr lang="en-US" dirty="0"/>
              <a:t>This results in the cardinal direction for outgoing conduit to be incorrect </a:t>
            </a:r>
            <a:r>
              <a:rPr lang="en-US" sz="2000" dirty="0"/>
              <a:t>(Example a pipe going East would incorrectly show West as the direction)</a:t>
            </a:r>
          </a:p>
          <a:p>
            <a:pPr marL="1371600" lvl="3" indent="0">
              <a:buNone/>
            </a:pPr>
            <a:endParaRPr lang="en-US" dirty="0"/>
          </a:p>
          <a:p>
            <a:pPr marL="1371600" lvl="3" indent="0">
              <a:buNone/>
            </a:pPr>
            <a:endParaRPr lang="en-US" dirty="0"/>
          </a:p>
          <a:p>
            <a:pPr marL="1371600" lvl="3" indent="0">
              <a:buNone/>
            </a:pPr>
            <a:endParaRPr lang="en-US" dirty="0"/>
          </a:p>
          <a:p>
            <a:pPr lvl="1"/>
            <a:r>
              <a:rPr lang="en-US" dirty="0"/>
              <a:t>The other conduit angle properties remain unchanged.</a:t>
            </a:r>
          </a:p>
          <a:p>
            <a:pPr lvl="1"/>
            <a:endParaRPr lang="en-US" dirty="0"/>
          </a:p>
        </p:txBody>
      </p:sp>
      <p:pic>
        <p:nvPicPr>
          <p:cNvPr id="5" name="Picture 4">
            <a:extLst>
              <a:ext uri="{FF2B5EF4-FFF2-40B4-BE49-F238E27FC236}">
                <a16:creationId xmlns:a16="http://schemas.microsoft.com/office/drawing/2014/main" id="{81D4864F-FE25-EC0D-969C-EC377537AECA}"/>
              </a:ext>
            </a:extLst>
          </p:cNvPr>
          <p:cNvPicPr>
            <a:picLocks noChangeAspect="1"/>
          </p:cNvPicPr>
          <p:nvPr/>
        </p:nvPicPr>
        <p:blipFill>
          <a:blip r:embed="rId2"/>
          <a:stretch>
            <a:fillRect/>
          </a:stretch>
        </p:blipFill>
        <p:spPr>
          <a:xfrm>
            <a:off x="1700462" y="4288952"/>
            <a:ext cx="7923809" cy="1180952"/>
          </a:xfrm>
          <a:prstGeom prst="rect">
            <a:avLst/>
          </a:prstGeom>
        </p:spPr>
      </p:pic>
    </p:spTree>
    <p:extLst>
      <p:ext uri="{BB962C8B-B14F-4D97-AF65-F5344CB8AC3E}">
        <p14:creationId xmlns:p14="http://schemas.microsoft.com/office/powerpoint/2010/main" val="77269058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79F6E-F4A4-0626-DBD7-79B0FF34AB2B}"/>
            </a:ext>
          </a:extLst>
        </p:cNvPr>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DE99C640-64AE-2F4A-CD34-4895A0F4071F}"/>
              </a:ext>
            </a:extLst>
          </p:cNvPr>
          <p:cNvSpPr txBox="1">
            <a:spLocks/>
          </p:cNvSpPr>
          <p:nvPr/>
        </p:nvSpPr>
        <p:spPr bwMode="auto">
          <a:xfrm>
            <a:off x="433724" y="4444994"/>
            <a:ext cx="7370584" cy="1823831"/>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457200" indent="-457200" algn="l" rtl="0" eaLnBrk="1" fontAlgn="base" hangingPunct="1">
              <a:spcBef>
                <a:spcPct val="20000"/>
              </a:spcBef>
              <a:spcAft>
                <a:spcPct val="0"/>
              </a:spcAft>
              <a:buFont typeface="Arial" panose="020B0604020202020204" pitchFamily="34" charset="0"/>
              <a:buChar char="•"/>
              <a:defRPr sz="4000" b="0">
                <a:solidFill>
                  <a:schemeClr val="tx1"/>
                </a:solidFill>
                <a:latin typeface="+mn-lt"/>
                <a:ea typeface="+mn-ea"/>
                <a:cs typeface="+mn-cs"/>
              </a:defRPr>
            </a:lvl1pPr>
            <a:lvl2pPr marL="914400" indent="-457200" algn="l" rtl="0" eaLnBrk="1" fontAlgn="base" hangingPunct="1">
              <a:spcBef>
                <a:spcPct val="20000"/>
              </a:spcBef>
              <a:spcAft>
                <a:spcPct val="0"/>
              </a:spcAft>
              <a:buFont typeface="Arial" panose="020B0604020202020204" pitchFamily="34" charset="0"/>
              <a:buChar char="•"/>
              <a:defRPr sz="2800">
                <a:solidFill>
                  <a:schemeClr val="tx1"/>
                </a:solidFill>
                <a:latin typeface="+mn-lt"/>
              </a:defRPr>
            </a:lvl2pPr>
            <a:lvl3pPr marL="1371600" indent="-457200" algn="l" rtl="0" eaLnBrk="1" fontAlgn="base" hangingPunct="1">
              <a:spcBef>
                <a:spcPct val="20000"/>
              </a:spcBef>
              <a:spcAft>
                <a:spcPct val="0"/>
              </a:spcAft>
              <a:buFont typeface="Arial" panose="020B0604020202020204" pitchFamily="34" charset="0"/>
              <a:buChar char="•"/>
              <a:defRPr sz="2800">
                <a:solidFill>
                  <a:schemeClr val="tx1"/>
                </a:solidFill>
                <a:latin typeface="+mn-lt"/>
              </a:defRPr>
            </a:lvl3pPr>
            <a:lvl4pPr marL="1828800" indent="-457200" algn="l" rtl="0" eaLnBrk="1" fontAlgn="base" hangingPunct="1">
              <a:spcBef>
                <a:spcPct val="20000"/>
              </a:spcBef>
              <a:spcAft>
                <a:spcPct val="0"/>
              </a:spcAft>
              <a:buFont typeface="Arial" panose="020B0604020202020204" pitchFamily="34" charset="0"/>
              <a:buChar char="•"/>
              <a:defRPr sz="2400">
                <a:solidFill>
                  <a:schemeClr val="tx1"/>
                </a:solidFill>
                <a:latin typeface="+mn-lt"/>
              </a:defRPr>
            </a:lvl4pPr>
            <a:lvl5pPr marL="2401888" indent="-396875" algn="l" rtl="0" eaLnBrk="1" fontAlgn="base" hangingPunct="1">
              <a:spcBef>
                <a:spcPct val="20000"/>
              </a:spcBef>
              <a:spcAft>
                <a:spcPct val="0"/>
              </a:spcAft>
              <a:buFont typeface="Arial" panose="020B0604020202020204" pitchFamily="34" charset="0"/>
              <a:buChar char="•"/>
              <a:tabLst>
                <a:tab pos="2401888" algn="l"/>
              </a:tabLst>
              <a:defRPr sz="2400">
                <a:solidFill>
                  <a:schemeClr val="tx1"/>
                </a:solidFill>
                <a:latin typeface="+mn-lt"/>
              </a:defRPr>
            </a:lvl5pPr>
            <a:lvl6pPr marL="2514600" indent="-228600" algn="l" rtl="0" eaLnBrk="1" fontAlgn="base" hangingPunct="1">
              <a:spcBef>
                <a:spcPct val="20000"/>
              </a:spcBef>
              <a:spcAft>
                <a:spcPct val="0"/>
              </a:spcAft>
              <a:buChar char="»"/>
              <a:defRPr sz="2000">
                <a:solidFill>
                  <a:schemeClr val="bg1"/>
                </a:solidFill>
                <a:latin typeface="+mn-lt"/>
              </a:defRPr>
            </a:lvl6pPr>
            <a:lvl7pPr marL="2971800" indent="-228600" algn="l" rtl="0" eaLnBrk="1" fontAlgn="base" hangingPunct="1">
              <a:spcBef>
                <a:spcPct val="20000"/>
              </a:spcBef>
              <a:spcAft>
                <a:spcPct val="0"/>
              </a:spcAft>
              <a:buChar char="»"/>
              <a:defRPr sz="2000">
                <a:solidFill>
                  <a:schemeClr val="bg1"/>
                </a:solidFill>
                <a:latin typeface="+mn-lt"/>
              </a:defRPr>
            </a:lvl7pPr>
            <a:lvl8pPr marL="3429000" indent="-228600" algn="l" rtl="0" eaLnBrk="1" fontAlgn="base" hangingPunct="1">
              <a:spcBef>
                <a:spcPct val="20000"/>
              </a:spcBef>
              <a:spcAft>
                <a:spcPct val="0"/>
              </a:spcAft>
              <a:buChar char="»"/>
              <a:defRPr sz="2000">
                <a:solidFill>
                  <a:schemeClr val="bg1"/>
                </a:solidFill>
                <a:latin typeface="+mn-lt"/>
              </a:defRPr>
            </a:lvl8pPr>
            <a:lvl9pPr marL="3886200" indent="-228600" algn="l" rtl="0" eaLnBrk="1" fontAlgn="base" hangingPunct="1">
              <a:spcBef>
                <a:spcPct val="20000"/>
              </a:spcBef>
              <a:spcAft>
                <a:spcPct val="0"/>
              </a:spcAft>
              <a:buChar char="»"/>
              <a:defRPr sz="2000">
                <a:solidFill>
                  <a:schemeClr val="bg1"/>
                </a:solidFill>
                <a:latin typeface="+mn-lt"/>
              </a:defRPr>
            </a:lvl9pPr>
          </a:lstStyle>
          <a:p>
            <a:pPr lvl="2"/>
            <a:r>
              <a:rPr lang="en-US" kern="0" dirty="0"/>
              <a:t>Angle property is only updated when node is changed, not just by opening a file, can’t assume angle is from 10.12 or 24</a:t>
            </a:r>
          </a:p>
        </p:txBody>
      </p:sp>
      <p:sp>
        <p:nvSpPr>
          <p:cNvPr id="13" name="Content Placeholder 2">
            <a:extLst>
              <a:ext uri="{FF2B5EF4-FFF2-40B4-BE49-F238E27FC236}">
                <a16:creationId xmlns:a16="http://schemas.microsoft.com/office/drawing/2014/main" id="{2F0CDFD5-D76F-A7EB-F5D7-D0510D6BE9C2}"/>
              </a:ext>
            </a:extLst>
          </p:cNvPr>
          <p:cNvSpPr txBox="1">
            <a:spLocks/>
          </p:cNvSpPr>
          <p:nvPr/>
        </p:nvSpPr>
        <p:spPr bwMode="auto">
          <a:xfrm>
            <a:off x="263951" y="3025081"/>
            <a:ext cx="11089849" cy="154691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457200" indent="-457200" algn="l" rtl="0" eaLnBrk="1" fontAlgn="base" hangingPunct="1">
              <a:spcBef>
                <a:spcPct val="20000"/>
              </a:spcBef>
              <a:spcAft>
                <a:spcPct val="0"/>
              </a:spcAft>
              <a:buFont typeface="Arial" panose="020B0604020202020204" pitchFamily="34" charset="0"/>
              <a:buChar char="•"/>
              <a:defRPr sz="4000" b="0">
                <a:solidFill>
                  <a:schemeClr val="tx1"/>
                </a:solidFill>
                <a:latin typeface="+mn-lt"/>
                <a:ea typeface="+mn-ea"/>
                <a:cs typeface="+mn-cs"/>
              </a:defRPr>
            </a:lvl1pPr>
            <a:lvl2pPr marL="914400" indent="-457200" algn="l" rtl="0" eaLnBrk="1" fontAlgn="base" hangingPunct="1">
              <a:spcBef>
                <a:spcPct val="20000"/>
              </a:spcBef>
              <a:spcAft>
                <a:spcPct val="0"/>
              </a:spcAft>
              <a:buFont typeface="Arial" panose="020B0604020202020204" pitchFamily="34" charset="0"/>
              <a:buChar char="•"/>
              <a:defRPr sz="2800">
                <a:solidFill>
                  <a:schemeClr val="tx1"/>
                </a:solidFill>
                <a:latin typeface="+mn-lt"/>
              </a:defRPr>
            </a:lvl2pPr>
            <a:lvl3pPr marL="1371600" indent="-457200" algn="l" rtl="0" eaLnBrk="1" fontAlgn="base" hangingPunct="1">
              <a:spcBef>
                <a:spcPct val="20000"/>
              </a:spcBef>
              <a:spcAft>
                <a:spcPct val="0"/>
              </a:spcAft>
              <a:buFont typeface="Arial" panose="020B0604020202020204" pitchFamily="34" charset="0"/>
              <a:buChar char="•"/>
              <a:defRPr sz="2800">
                <a:solidFill>
                  <a:schemeClr val="tx1"/>
                </a:solidFill>
                <a:latin typeface="+mn-lt"/>
              </a:defRPr>
            </a:lvl3pPr>
            <a:lvl4pPr marL="1828800" indent="-457200" algn="l" rtl="0" eaLnBrk="1" fontAlgn="base" hangingPunct="1">
              <a:spcBef>
                <a:spcPct val="20000"/>
              </a:spcBef>
              <a:spcAft>
                <a:spcPct val="0"/>
              </a:spcAft>
              <a:buFont typeface="Arial" panose="020B0604020202020204" pitchFamily="34" charset="0"/>
              <a:buChar char="•"/>
              <a:defRPr sz="2400">
                <a:solidFill>
                  <a:schemeClr val="tx1"/>
                </a:solidFill>
                <a:latin typeface="+mn-lt"/>
              </a:defRPr>
            </a:lvl4pPr>
            <a:lvl5pPr marL="2401888" indent="-396875" algn="l" rtl="0" eaLnBrk="1" fontAlgn="base" hangingPunct="1">
              <a:spcBef>
                <a:spcPct val="20000"/>
              </a:spcBef>
              <a:spcAft>
                <a:spcPct val="0"/>
              </a:spcAft>
              <a:buFont typeface="Arial" panose="020B0604020202020204" pitchFamily="34" charset="0"/>
              <a:buChar char="•"/>
              <a:tabLst>
                <a:tab pos="2401888" algn="l"/>
              </a:tabLst>
              <a:defRPr sz="2400">
                <a:solidFill>
                  <a:schemeClr val="tx1"/>
                </a:solidFill>
                <a:latin typeface="+mn-lt"/>
              </a:defRPr>
            </a:lvl5pPr>
            <a:lvl6pPr marL="2514600" indent="-228600" algn="l" rtl="0" eaLnBrk="1" fontAlgn="base" hangingPunct="1">
              <a:spcBef>
                <a:spcPct val="20000"/>
              </a:spcBef>
              <a:spcAft>
                <a:spcPct val="0"/>
              </a:spcAft>
              <a:buChar char="»"/>
              <a:defRPr sz="2000">
                <a:solidFill>
                  <a:schemeClr val="bg1"/>
                </a:solidFill>
                <a:latin typeface="+mn-lt"/>
              </a:defRPr>
            </a:lvl6pPr>
            <a:lvl7pPr marL="2971800" indent="-228600" algn="l" rtl="0" eaLnBrk="1" fontAlgn="base" hangingPunct="1">
              <a:spcBef>
                <a:spcPct val="20000"/>
              </a:spcBef>
              <a:spcAft>
                <a:spcPct val="0"/>
              </a:spcAft>
              <a:buChar char="»"/>
              <a:defRPr sz="2000">
                <a:solidFill>
                  <a:schemeClr val="bg1"/>
                </a:solidFill>
                <a:latin typeface="+mn-lt"/>
              </a:defRPr>
            </a:lvl7pPr>
            <a:lvl8pPr marL="3429000" indent="-228600" algn="l" rtl="0" eaLnBrk="1" fontAlgn="base" hangingPunct="1">
              <a:spcBef>
                <a:spcPct val="20000"/>
              </a:spcBef>
              <a:spcAft>
                <a:spcPct val="0"/>
              </a:spcAft>
              <a:buChar char="»"/>
              <a:defRPr sz="2000">
                <a:solidFill>
                  <a:schemeClr val="bg1"/>
                </a:solidFill>
                <a:latin typeface="+mn-lt"/>
              </a:defRPr>
            </a:lvl8pPr>
            <a:lvl9pPr marL="3886200" indent="-228600" algn="l" rtl="0" eaLnBrk="1" fontAlgn="base" hangingPunct="1">
              <a:spcBef>
                <a:spcPct val="20000"/>
              </a:spcBef>
              <a:spcAft>
                <a:spcPct val="0"/>
              </a:spcAft>
              <a:buChar char="»"/>
              <a:defRPr sz="2000">
                <a:solidFill>
                  <a:schemeClr val="bg1"/>
                </a:solidFill>
                <a:latin typeface="+mn-lt"/>
              </a:defRPr>
            </a:lvl9pPr>
          </a:lstStyle>
          <a:p>
            <a:pPr lvl="1"/>
            <a:endParaRPr lang="en-US" kern="0" dirty="0"/>
          </a:p>
          <a:p>
            <a:pPr lvl="1"/>
            <a:r>
              <a:rPr lang="en-US" kern="0" dirty="0"/>
              <a:t>Why not update the DU sync app to account for this based on running version? </a:t>
            </a:r>
          </a:p>
        </p:txBody>
      </p:sp>
      <p:sp>
        <p:nvSpPr>
          <p:cNvPr id="2" name="Title 1">
            <a:extLst>
              <a:ext uri="{FF2B5EF4-FFF2-40B4-BE49-F238E27FC236}">
                <a16:creationId xmlns:a16="http://schemas.microsoft.com/office/drawing/2014/main" id="{FAA0CA35-E20E-1260-16B2-18F56B4AE1C8}"/>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83DA6FA6-C851-3AB5-843D-897607230169}"/>
              </a:ext>
            </a:extLst>
          </p:cNvPr>
          <p:cNvSpPr>
            <a:spLocks noGrp="1"/>
          </p:cNvSpPr>
          <p:nvPr>
            <p:ph idx="1"/>
          </p:nvPr>
        </p:nvSpPr>
        <p:spPr>
          <a:xfrm>
            <a:off x="141402" y="1028699"/>
            <a:ext cx="12050598" cy="1653483"/>
          </a:xfrm>
        </p:spPr>
        <p:txBody>
          <a:bodyPr/>
          <a:lstStyle/>
          <a:p>
            <a:r>
              <a:rPr lang="en-US" dirty="0"/>
              <a:t>Outgoing Conduit Angle Changed by 180 degrees Cont.</a:t>
            </a:r>
          </a:p>
          <a:p>
            <a:pPr lvl="1"/>
            <a:r>
              <a:rPr lang="en-US" dirty="0"/>
              <a:t>Target to fix back in ORD 2025</a:t>
            </a:r>
          </a:p>
          <a:p>
            <a:pPr lvl="1"/>
            <a:r>
              <a:rPr lang="en-US" dirty="0"/>
              <a:t>Workaround: use DU Item Type Sync app to manually override value</a:t>
            </a:r>
          </a:p>
        </p:txBody>
      </p:sp>
      <p:pic>
        <p:nvPicPr>
          <p:cNvPr id="7" name="Picture 6">
            <a:extLst>
              <a:ext uri="{FF2B5EF4-FFF2-40B4-BE49-F238E27FC236}">
                <a16:creationId xmlns:a16="http://schemas.microsoft.com/office/drawing/2014/main" id="{61279590-803B-CBC8-8D06-0E467EFBFE95}"/>
              </a:ext>
            </a:extLst>
          </p:cNvPr>
          <p:cNvPicPr>
            <a:picLocks noChangeAspect="1"/>
          </p:cNvPicPr>
          <p:nvPr/>
        </p:nvPicPr>
        <p:blipFill>
          <a:blip r:embed="rId2"/>
          <a:stretch>
            <a:fillRect/>
          </a:stretch>
        </p:blipFill>
        <p:spPr>
          <a:xfrm>
            <a:off x="1350772" y="2796482"/>
            <a:ext cx="5638095" cy="800000"/>
          </a:xfrm>
          <a:prstGeom prst="rect">
            <a:avLst/>
          </a:prstGeom>
        </p:spPr>
      </p:pic>
      <p:pic>
        <p:nvPicPr>
          <p:cNvPr id="11" name="Picture 10">
            <a:extLst>
              <a:ext uri="{FF2B5EF4-FFF2-40B4-BE49-F238E27FC236}">
                <a16:creationId xmlns:a16="http://schemas.microsoft.com/office/drawing/2014/main" id="{BB9DB960-D111-5CDB-AA1D-C1E1DC668027}"/>
              </a:ext>
            </a:extLst>
          </p:cNvPr>
          <p:cNvPicPr>
            <a:picLocks noChangeAspect="1"/>
          </p:cNvPicPr>
          <p:nvPr/>
        </p:nvPicPr>
        <p:blipFill>
          <a:blip r:embed="rId3"/>
          <a:stretch>
            <a:fillRect/>
          </a:stretch>
        </p:blipFill>
        <p:spPr>
          <a:xfrm>
            <a:off x="8077775" y="4419483"/>
            <a:ext cx="1761905" cy="1438095"/>
          </a:xfrm>
          <a:prstGeom prst="rect">
            <a:avLst/>
          </a:prstGeom>
        </p:spPr>
      </p:pic>
      <p:graphicFrame>
        <p:nvGraphicFramePr>
          <p:cNvPr id="12" name="Table 11">
            <a:extLst>
              <a:ext uri="{FF2B5EF4-FFF2-40B4-BE49-F238E27FC236}">
                <a16:creationId xmlns:a16="http://schemas.microsoft.com/office/drawing/2014/main" id="{E797F1DD-28E8-3245-551F-52673A252AB4}"/>
              </a:ext>
            </a:extLst>
          </p:cNvPr>
          <p:cNvGraphicFramePr>
            <a:graphicFrameLocks noGrp="1"/>
          </p:cNvGraphicFramePr>
          <p:nvPr>
            <p:extLst>
              <p:ext uri="{D42A27DB-BD31-4B8C-83A1-F6EECF244321}">
                <p14:modId xmlns:p14="http://schemas.microsoft.com/office/powerpoint/2010/main" val="2786325244"/>
              </p:ext>
            </p:extLst>
          </p:nvPr>
        </p:nvGraphicFramePr>
        <p:xfrm>
          <a:off x="10043776" y="4175819"/>
          <a:ext cx="1714500" cy="1895475"/>
        </p:xfrm>
        <a:graphic>
          <a:graphicData uri="http://schemas.openxmlformats.org/drawingml/2006/table">
            <a:tbl>
              <a:tblPr/>
              <a:tblGrid>
                <a:gridCol w="609600">
                  <a:extLst>
                    <a:ext uri="{9D8B030D-6E8A-4147-A177-3AD203B41FA5}">
                      <a16:colId xmlns:a16="http://schemas.microsoft.com/office/drawing/2014/main" val="2690141784"/>
                    </a:ext>
                  </a:extLst>
                </a:gridCol>
                <a:gridCol w="1104900">
                  <a:extLst>
                    <a:ext uri="{9D8B030D-6E8A-4147-A177-3AD203B41FA5}">
                      <a16:colId xmlns:a16="http://schemas.microsoft.com/office/drawing/2014/main" val="3040079292"/>
                    </a:ext>
                  </a:extLst>
                </a:gridCol>
              </a:tblGrid>
              <a:tr h="200025">
                <a:tc>
                  <a:txBody>
                    <a:bodyPr/>
                    <a:lstStyle/>
                    <a:p>
                      <a:pPr algn="l" fontAlgn="b">
                        <a:buNone/>
                      </a:pPr>
                      <a:r>
                        <a:rPr lang="en-US" sz="1100" b="1" i="0" u="none" strike="noStrike">
                          <a:solidFill>
                            <a:srgbClr val="000000"/>
                          </a:solidFill>
                          <a:effectLst/>
                          <a:latin typeface="Aptos Narrow" panose="020B0004020202020204" pitchFamily="34" charset="0"/>
                        </a:rPr>
                        <a:t>Angle (</a:t>
                      </a:r>
                      <a:r>
                        <a:rPr lang="en-US" sz="1100" b="1" i="0" u="none" strike="noStrike">
                          <a:solidFill>
                            <a:srgbClr val="000000"/>
                          </a:solidFill>
                          <a:effectLst/>
                          <a:latin typeface="Times New Roman" panose="02020603050405020304" pitchFamily="18" charset="0"/>
                        </a:rPr>
                        <a:t>°</a:t>
                      </a:r>
                      <a:r>
                        <a:rPr lang="en-US" sz="1100" b="1" i="0" u="none" strike="noStrike">
                          <a:solidFill>
                            <a:srgbClr val="000000"/>
                          </a:solidFill>
                          <a:effectLst/>
                          <a:latin typeface="Aptos Narrow" panose="020B0004020202020204" pitchFamily="34" charset="0"/>
                        </a:rPr>
                        <a:t>)</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noFill/>
                  </a:tcPr>
                </a:tc>
                <a:tc>
                  <a:txBody>
                    <a:bodyPr/>
                    <a:lstStyle/>
                    <a:p>
                      <a:pPr algn="l" fontAlgn="b">
                        <a:buNone/>
                      </a:pPr>
                      <a:r>
                        <a:rPr lang="en-US" sz="1100" b="1" i="0" u="none" strike="noStrike" dirty="0" err="1">
                          <a:solidFill>
                            <a:srgbClr val="000000"/>
                          </a:solidFill>
                          <a:effectLst/>
                          <a:latin typeface="Aptos Narrow" panose="020B0004020202020204" pitchFamily="34" charset="0"/>
                        </a:rPr>
                        <a:t>Cardnal</a:t>
                      </a:r>
                      <a:r>
                        <a:rPr lang="en-US" sz="1100" b="1" i="0" u="none" strike="noStrike" dirty="0">
                          <a:solidFill>
                            <a:srgbClr val="000000"/>
                          </a:solidFill>
                          <a:effectLst/>
                          <a:latin typeface="Aptos Narrow" panose="020B0004020202020204" pitchFamily="34" charset="0"/>
                        </a:rPr>
                        <a:t> Direction</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noFill/>
                  </a:tcPr>
                </a:tc>
                <a:extLst>
                  <a:ext uri="{0D108BD9-81ED-4DB2-BD59-A6C34878D82A}">
                    <a16:rowId xmlns:a16="http://schemas.microsoft.com/office/drawing/2014/main" val="2320838626"/>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0</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US" sz="1100" b="0" i="0" u="none" strike="noStrike">
                          <a:solidFill>
                            <a:srgbClr val="000000"/>
                          </a:solidFill>
                          <a:effectLst/>
                          <a:latin typeface="Aptos Narrow" panose="020B0004020202020204" pitchFamily="34" charset="0"/>
                        </a:rPr>
                        <a:t>East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69630364"/>
                  </a:ext>
                </a:extLst>
              </a:tr>
              <a:tr h="219075">
                <a:tc>
                  <a:txBody>
                    <a:bodyPr/>
                    <a:lstStyle/>
                    <a:p>
                      <a:pPr algn="l" fontAlgn="b">
                        <a:buNone/>
                      </a:pPr>
                      <a:r>
                        <a:rPr lang="en-US" sz="1100" b="0" i="0" u="none" strike="noStrike">
                          <a:solidFill>
                            <a:srgbClr val="000000"/>
                          </a:solidFill>
                          <a:effectLst/>
                          <a:latin typeface="Aptos Narrow" panose="020B0004020202020204" pitchFamily="34" charset="0"/>
                        </a:rPr>
                        <a:t>45</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US" sz="1100" b="0" i="0" u="none" strike="noStrike">
                          <a:solidFill>
                            <a:srgbClr val="000000"/>
                          </a:solidFill>
                          <a:effectLst/>
                          <a:latin typeface="Aptos Narrow" panose="020B0004020202020204" pitchFamily="34" charset="0"/>
                        </a:rPr>
                        <a:t>North East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6218286"/>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90</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US" sz="1100" b="0" i="0" u="none" strike="noStrike">
                          <a:solidFill>
                            <a:srgbClr val="000000"/>
                          </a:solidFill>
                          <a:effectLst/>
                          <a:latin typeface="Aptos Narrow" panose="020B0004020202020204" pitchFamily="34" charset="0"/>
                        </a:rPr>
                        <a:t>North</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72331886"/>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135</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US" sz="1100" b="0" i="0" u="none" strike="noStrike" dirty="0">
                          <a:solidFill>
                            <a:srgbClr val="000000"/>
                          </a:solidFill>
                          <a:effectLst/>
                          <a:latin typeface="Aptos Narrow" panose="020B0004020202020204" pitchFamily="34" charset="0"/>
                        </a:rPr>
                        <a:t>North West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29336321"/>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180</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US" sz="1100" b="0" i="0" u="none" strike="noStrike">
                          <a:solidFill>
                            <a:srgbClr val="000000"/>
                          </a:solidFill>
                          <a:effectLst/>
                          <a:latin typeface="Aptos Narrow" panose="020B0004020202020204" pitchFamily="34" charset="0"/>
                        </a:rPr>
                        <a:t>West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76523885"/>
                  </a:ext>
                </a:extLst>
              </a:tr>
              <a:tr h="209550">
                <a:tc>
                  <a:txBody>
                    <a:bodyPr/>
                    <a:lstStyle/>
                    <a:p>
                      <a:pPr algn="l" fontAlgn="b">
                        <a:buNone/>
                      </a:pPr>
                      <a:r>
                        <a:rPr lang="en-US" sz="1100" b="0" i="0" u="none" strike="noStrike">
                          <a:solidFill>
                            <a:srgbClr val="000000"/>
                          </a:solidFill>
                          <a:effectLst/>
                          <a:latin typeface="Aptos Narrow" panose="020B0004020202020204" pitchFamily="34" charset="0"/>
                        </a:rPr>
                        <a:t>225</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US" sz="1100" b="0" i="0" u="none" strike="noStrike">
                          <a:solidFill>
                            <a:srgbClr val="000000"/>
                          </a:solidFill>
                          <a:effectLst/>
                          <a:latin typeface="Aptos Narrow" panose="020B0004020202020204" pitchFamily="34" charset="0"/>
                        </a:rPr>
                        <a:t>South West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31580812"/>
                  </a:ext>
                </a:extLst>
              </a:tr>
              <a:tr h="209550">
                <a:tc>
                  <a:txBody>
                    <a:bodyPr/>
                    <a:lstStyle/>
                    <a:p>
                      <a:pPr algn="l" fontAlgn="b">
                        <a:buNone/>
                      </a:pPr>
                      <a:r>
                        <a:rPr lang="en-US" sz="1100" b="0" i="0" u="none" strike="noStrike" dirty="0">
                          <a:solidFill>
                            <a:srgbClr val="000000"/>
                          </a:solidFill>
                          <a:effectLst/>
                          <a:latin typeface="Aptos Narrow" panose="020B0004020202020204" pitchFamily="34" charset="0"/>
                        </a:rPr>
                        <a:t>270</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US" sz="1100" b="0" i="0" u="none" strike="noStrike" dirty="0">
                          <a:solidFill>
                            <a:srgbClr val="000000"/>
                          </a:solidFill>
                          <a:effectLst/>
                          <a:latin typeface="Aptos Narrow" panose="020B0004020202020204" pitchFamily="34" charset="0"/>
                        </a:rPr>
                        <a:t>South</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63264267"/>
                  </a:ext>
                </a:extLst>
              </a:tr>
              <a:tr h="219075">
                <a:tc>
                  <a:txBody>
                    <a:bodyPr/>
                    <a:lstStyle/>
                    <a:p>
                      <a:pPr algn="l" fontAlgn="b">
                        <a:buNone/>
                      </a:pPr>
                      <a:r>
                        <a:rPr lang="en-US" sz="1100" b="0" i="0" u="none" strike="noStrike">
                          <a:solidFill>
                            <a:srgbClr val="000000"/>
                          </a:solidFill>
                          <a:effectLst/>
                          <a:latin typeface="Aptos Narrow" panose="020B0004020202020204" pitchFamily="34" charset="0"/>
                        </a:rPr>
                        <a:t>315</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buNone/>
                      </a:pPr>
                      <a:r>
                        <a:rPr lang="en-US" sz="1100" b="0" i="0" u="none" strike="noStrike" dirty="0">
                          <a:solidFill>
                            <a:srgbClr val="000000"/>
                          </a:solidFill>
                          <a:effectLst/>
                          <a:latin typeface="Aptos Narrow" panose="020B0004020202020204" pitchFamily="34" charset="0"/>
                        </a:rPr>
                        <a:t>South East</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62263483"/>
                  </a:ext>
                </a:extLst>
              </a:tr>
            </a:tbl>
          </a:graphicData>
        </a:graphic>
      </p:graphicFrame>
    </p:spTree>
    <p:extLst>
      <p:ext uri="{BB962C8B-B14F-4D97-AF65-F5344CB8AC3E}">
        <p14:creationId xmlns:p14="http://schemas.microsoft.com/office/powerpoint/2010/main" val="292950187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6EA02-5377-2AF9-BF20-1E7B976712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1AAB40-0FFE-3B86-3CB4-B7DDE234EA37}"/>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BBD3BD3E-7222-34AD-7163-72CA3A645787}"/>
              </a:ext>
            </a:extLst>
          </p:cNvPr>
          <p:cNvSpPr>
            <a:spLocks noGrp="1"/>
          </p:cNvSpPr>
          <p:nvPr>
            <p:ph idx="1"/>
          </p:nvPr>
        </p:nvSpPr>
        <p:spPr>
          <a:xfrm>
            <a:off x="141402" y="914400"/>
            <a:ext cx="12050598" cy="5167820"/>
          </a:xfrm>
        </p:spPr>
        <p:txBody>
          <a:bodyPr/>
          <a:lstStyle/>
          <a:p>
            <a:r>
              <a:rPr lang="en-US" dirty="0"/>
              <a:t>Outgoing Conduit Angle Changed by 180 degrees Cont.</a:t>
            </a:r>
          </a:p>
          <a:p>
            <a:pPr lvl="1"/>
            <a:r>
              <a:rPr lang="en-US" dirty="0"/>
              <a:t>DU Item Type Sync App updated to calculate direction directly from the start and end points of the connected conduit.</a:t>
            </a:r>
          </a:p>
          <a:p>
            <a:pPr lvl="2"/>
            <a:r>
              <a:rPr lang="en-US" dirty="0"/>
              <a:t>Currently only did this for the outgoing conduit direction</a:t>
            </a:r>
          </a:p>
          <a:p>
            <a:pPr lvl="2"/>
            <a:r>
              <a:rPr lang="en-US" dirty="0"/>
              <a:t>Version 1.0.1.2, pending release</a:t>
            </a:r>
          </a:p>
          <a:p>
            <a:pPr lvl="1"/>
            <a:r>
              <a:rPr lang="en-US" dirty="0"/>
              <a:t>This also includes an update to the OHDOT_DU Item Type library.</a:t>
            </a:r>
          </a:p>
          <a:p>
            <a:pPr lvl="1"/>
            <a:r>
              <a:rPr lang="en-US" dirty="0"/>
              <a:t>Once Released, open drainage basemap file and sync OHDOT_DU Item type library. Then open DU sync app and it will calculated the correct direction</a:t>
            </a:r>
          </a:p>
          <a:p>
            <a:pPr lvl="1"/>
            <a:endParaRPr lang="en-US" dirty="0"/>
          </a:p>
        </p:txBody>
      </p:sp>
      <p:pic>
        <p:nvPicPr>
          <p:cNvPr id="5" name="Picture 4">
            <a:extLst>
              <a:ext uri="{FF2B5EF4-FFF2-40B4-BE49-F238E27FC236}">
                <a16:creationId xmlns:a16="http://schemas.microsoft.com/office/drawing/2014/main" id="{6B5C785C-2B87-E1B1-1361-C74705A7FD1A}"/>
              </a:ext>
            </a:extLst>
          </p:cNvPr>
          <p:cNvPicPr>
            <a:picLocks noChangeAspect="1"/>
          </p:cNvPicPr>
          <p:nvPr/>
        </p:nvPicPr>
        <p:blipFill>
          <a:blip r:embed="rId2"/>
          <a:stretch>
            <a:fillRect/>
          </a:stretch>
        </p:blipFill>
        <p:spPr>
          <a:xfrm>
            <a:off x="3601934" y="5019777"/>
            <a:ext cx="1733333" cy="1323810"/>
          </a:xfrm>
          <a:prstGeom prst="rect">
            <a:avLst/>
          </a:prstGeom>
        </p:spPr>
      </p:pic>
      <p:pic>
        <p:nvPicPr>
          <p:cNvPr id="8" name="Picture 7">
            <a:extLst>
              <a:ext uri="{FF2B5EF4-FFF2-40B4-BE49-F238E27FC236}">
                <a16:creationId xmlns:a16="http://schemas.microsoft.com/office/drawing/2014/main" id="{4FAB01F5-E578-4D69-B491-773A903FB757}"/>
              </a:ext>
            </a:extLst>
          </p:cNvPr>
          <p:cNvPicPr>
            <a:picLocks noChangeAspect="1"/>
          </p:cNvPicPr>
          <p:nvPr/>
        </p:nvPicPr>
        <p:blipFill>
          <a:blip r:embed="rId3"/>
          <a:stretch>
            <a:fillRect/>
          </a:stretch>
        </p:blipFill>
        <p:spPr>
          <a:xfrm>
            <a:off x="5476669" y="5019777"/>
            <a:ext cx="1952381" cy="1619048"/>
          </a:xfrm>
          <a:prstGeom prst="rect">
            <a:avLst/>
          </a:prstGeom>
        </p:spPr>
      </p:pic>
    </p:spTree>
    <p:extLst>
      <p:ext uri="{BB962C8B-B14F-4D97-AF65-F5344CB8AC3E}">
        <p14:creationId xmlns:p14="http://schemas.microsoft.com/office/powerpoint/2010/main" val="229729786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FCAE80-4160-5BBD-ED1A-7855CCEC34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4A08D1-7CE9-6E44-B2D5-D002939EEE2D}"/>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C8A079F3-ABF5-E3B1-5BE3-36FE3E0BCE93}"/>
              </a:ext>
            </a:extLst>
          </p:cNvPr>
          <p:cNvSpPr>
            <a:spLocks noGrp="1"/>
          </p:cNvSpPr>
          <p:nvPr>
            <p:ph idx="1"/>
          </p:nvPr>
        </p:nvSpPr>
        <p:spPr>
          <a:xfrm>
            <a:off x="141402" y="1028699"/>
            <a:ext cx="12050598" cy="5167820"/>
          </a:xfrm>
        </p:spPr>
        <p:txBody>
          <a:bodyPr/>
          <a:lstStyle/>
          <a:p>
            <a:r>
              <a:rPr lang="en-US" dirty="0"/>
              <a:t>Outgoing Conduit Angle Changed by 180 degrees Cont.</a:t>
            </a:r>
          </a:p>
          <a:p>
            <a:pPr lvl="1"/>
            <a:r>
              <a:rPr lang="en-US" dirty="0"/>
              <a:t>How do I know if it's calculating the new way?</a:t>
            </a:r>
          </a:p>
        </p:txBody>
      </p:sp>
      <p:pic>
        <p:nvPicPr>
          <p:cNvPr id="10" name="Picture 9">
            <a:extLst>
              <a:ext uri="{FF2B5EF4-FFF2-40B4-BE49-F238E27FC236}">
                <a16:creationId xmlns:a16="http://schemas.microsoft.com/office/drawing/2014/main" id="{F96F441C-7C73-7D98-19DE-B5E8043092B2}"/>
              </a:ext>
            </a:extLst>
          </p:cNvPr>
          <p:cNvPicPr>
            <a:picLocks noChangeAspect="1"/>
          </p:cNvPicPr>
          <p:nvPr/>
        </p:nvPicPr>
        <p:blipFill>
          <a:blip r:embed="rId2"/>
          <a:stretch>
            <a:fillRect/>
          </a:stretch>
        </p:blipFill>
        <p:spPr>
          <a:xfrm>
            <a:off x="483674" y="2293630"/>
            <a:ext cx="7726990" cy="4087715"/>
          </a:xfrm>
          <a:prstGeom prst="rect">
            <a:avLst/>
          </a:prstGeom>
        </p:spPr>
      </p:pic>
      <p:pic>
        <p:nvPicPr>
          <p:cNvPr id="16" name="Picture 15">
            <a:extLst>
              <a:ext uri="{FF2B5EF4-FFF2-40B4-BE49-F238E27FC236}">
                <a16:creationId xmlns:a16="http://schemas.microsoft.com/office/drawing/2014/main" id="{5FC2ABCE-18A0-3130-51F2-64585447ABC9}"/>
              </a:ext>
            </a:extLst>
          </p:cNvPr>
          <p:cNvPicPr>
            <a:picLocks noChangeAspect="1"/>
          </p:cNvPicPr>
          <p:nvPr/>
        </p:nvPicPr>
        <p:blipFill>
          <a:blip r:embed="rId3"/>
          <a:stretch>
            <a:fillRect/>
          </a:stretch>
        </p:blipFill>
        <p:spPr>
          <a:xfrm>
            <a:off x="8433881" y="2940183"/>
            <a:ext cx="3307821" cy="232849"/>
          </a:xfrm>
          <a:prstGeom prst="rect">
            <a:avLst/>
          </a:prstGeom>
          <a:ln w="19050">
            <a:solidFill>
              <a:srgbClr val="FF0000"/>
            </a:solidFill>
          </a:ln>
        </p:spPr>
      </p:pic>
      <p:cxnSp>
        <p:nvCxnSpPr>
          <p:cNvPr id="6" name="Connector: Curved 5">
            <a:extLst>
              <a:ext uri="{FF2B5EF4-FFF2-40B4-BE49-F238E27FC236}">
                <a16:creationId xmlns:a16="http://schemas.microsoft.com/office/drawing/2014/main" id="{52170B34-45A8-B096-37D3-328215840809}"/>
              </a:ext>
            </a:extLst>
          </p:cNvPr>
          <p:cNvCxnSpPr>
            <a:cxnSpLocks/>
          </p:cNvCxnSpPr>
          <p:nvPr/>
        </p:nvCxnSpPr>
        <p:spPr>
          <a:xfrm rot="10800000" flipV="1">
            <a:off x="5959813" y="3054482"/>
            <a:ext cx="2474068" cy="552657"/>
          </a:xfrm>
          <a:prstGeom prst="curvedConnector3">
            <a:avLst>
              <a:gd name="adj1" fmla="val 99934"/>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16E3DBD9-FC99-4BCA-434B-FDC0403ECEF7}"/>
              </a:ext>
            </a:extLst>
          </p:cNvPr>
          <p:cNvSpPr txBox="1"/>
          <p:nvPr/>
        </p:nvSpPr>
        <p:spPr>
          <a:xfrm>
            <a:off x="4455787" y="3244334"/>
            <a:ext cx="1459149" cy="369332"/>
          </a:xfrm>
          <a:prstGeom prst="rect">
            <a:avLst/>
          </a:prstGeom>
          <a:noFill/>
        </p:spPr>
        <p:txBody>
          <a:bodyPr wrap="square" rtlCol="0">
            <a:spAutoFit/>
          </a:bodyPr>
          <a:lstStyle/>
          <a:p>
            <a:r>
              <a:rPr lang="en-US" b="1" dirty="0">
                <a:solidFill>
                  <a:srgbClr val="FF0000"/>
                </a:solidFill>
              </a:rPr>
              <a:t>Old Value</a:t>
            </a:r>
          </a:p>
        </p:txBody>
      </p:sp>
      <p:sp>
        <p:nvSpPr>
          <p:cNvPr id="17" name="TextBox 16">
            <a:extLst>
              <a:ext uri="{FF2B5EF4-FFF2-40B4-BE49-F238E27FC236}">
                <a16:creationId xmlns:a16="http://schemas.microsoft.com/office/drawing/2014/main" id="{7CFE4118-BE5D-7853-E3BA-541A3F6330E9}"/>
              </a:ext>
            </a:extLst>
          </p:cNvPr>
          <p:cNvSpPr txBox="1"/>
          <p:nvPr/>
        </p:nvSpPr>
        <p:spPr>
          <a:xfrm>
            <a:off x="8985115" y="2608952"/>
            <a:ext cx="1459149" cy="369332"/>
          </a:xfrm>
          <a:prstGeom prst="rect">
            <a:avLst/>
          </a:prstGeom>
          <a:noFill/>
        </p:spPr>
        <p:txBody>
          <a:bodyPr wrap="square" rtlCol="0">
            <a:spAutoFit/>
          </a:bodyPr>
          <a:lstStyle/>
          <a:p>
            <a:r>
              <a:rPr lang="en-US" b="1" dirty="0">
                <a:solidFill>
                  <a:srgbClr val="FF0000"/>
                </a:solidFill>
              </a:rPr>
              <a:t>New Value</a:t>
            </a:r>
          </a:p>
        </p:txBody>
      </p:sp>
    </p:spTree>
    <p:extLst>
      <p:ext uri="{BB962C8B-B14F-4D97-AF65-F5344CB8AC3E}">
        <p14:creationId xmlns:p14="http://schemas.microsoft.com/office/powerpoint/2010/main" val="234191837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BC586D-B3C6-7D2C-3012-AD92519BE3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C2AE04-BBE7-6CFE-258B-0B4F574A7770}"/>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3689DD8E-983A-63C8-6AAC-EDD7E4970E3C}"/>
              </a:ext>
            </a:extLst>
          </p:cNvPr>
          <p:cNvSpPr>
            <a:spLocks noGrp="1"/>
          </p:cNvSpPr>
          <p:nvPr>
            <p:ph idx="1"/>
          </p:nvPr>
        </p:nvSpPr>
        <p:spPr>
          <a:xfrm>
            <a:off x="153972" y="975518"/>
            <a:ext cx="11893484" cy="4906964"/>
          </a:xfrm>
        </p:spPr>
        <p:txBody>
          <a:bodyPr/>
          <a:lstStyle/>
          <a:p>
            <a:r>
              <a:rPr lang="en-US" sz="3200" dirty="0"/>
              <a:t>Drainage Pipes not showing in profile 3d Cuts</a:t>
            </a:r>
          </a:p>
          <a:p>
            <a:pPr lvl="1"/>
            <a:r>
              <a:rPr lang="en-US" sz="2000" dirty="0"/>
              <a:t>Related to fill and color for pipes that have a defined thickness</a:t>
            </a:r>
          </a:p>
          <a:p>
            <a:pPr lvl="1"/>
            <a:r>
              <a:rPr lang="en-US" sz="2000" dirty="0"/>
              <a:t>DGNLIB was updated to remove the closed linear settings from the Pipe-P element template. </a:t>
            </a:r>
          </a:p>
          <a:p>
            <a:pPr lvl="2"/>
            <a:r>
              <a:rPr lang="en-US" sz="2000" dirty="0"/>
              <a:t>This fixes the problem from happening in the future</a:t>
            </a:r>
          </a:p>
          <a:p>
            <a:pPr lvl="1"/>
            <a:r>
              <a:rPr lang="en-US" sz="2000" dirty="0"/>
              <a:t>For existing files </a:t>
            </a:r>
          </a:p>
          <a:p>
            <a:pPr marL="1428750" lvl="2" indent="-514350">
              <a:buFont typeface="+mj-lt"/>
              <a:buAutoNum type="arabicPeriod"/>
            </a:pPr>
            <a:r>
              <a:rPr lang="en-US" sz="2000" dirty="0"/>
              <a:t>Remove the closed linear settings form the Pipe-P element template in your </a:t>
            </a:r>
            <a:r>
              <a:rPr lang="en-US" sz="2000" dirty="0" err="1"/>
              <a:t>dgn</a:t>
            </a:r>
            <a:r>
              <a:rPr lang="en-US" sz="2000" dirty="0"/>
              <a:t> file</a:t>
            </a:r>
          </a:p>
          <a:p>
            <a:pPr marL="1428750" lvl="2" indent="-514350">
              <a:buFont typeface="+mj-lt"/>
              <a:buAutoNum type="arabicPeriod"/>
            </a:pPr>
            <a:r>
              <a:rPr lang="en-US" sz="2000" dirty="0"/>
              <a:t>You need to change the pipe Feature definition to something else and change it back to fix </a:t>
            </a:r>
          </a:p>
          <a:p>
            <a:pPr lvl="1"/>
            <a:endParaRPr lang="en-US" sz="2400" dirty="0"/>
          </a:p>
        </p:txBody>
      </p:sp>
      <p:pic>
        <p:nvPicPr>
          <p:cNvPr id="6146" name="Picture 6">
            <a:extLst>
              <a:ext uri="{FF2B5EF4-FFF2-40B4-BE49-F238E27FC236}">
                <a16:creationId xmlns:a16="http://schemas.microsoft.com/office/drawing/2014/main" id="{AAE7DCEF-FAC3-3E4B-C619-5801F0F553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9843" y="3820872"/>
            <a:ext cx="5186338" cy="25708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189747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FC5B9-F298-CD5D-B99D-F780027DED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2B9A55-23AC-0CF1-D26D-3A43BCBD4C8F}"/>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0941ED80-612E-2D20-CBC9-6DB09D871348}"/>
              </a:ext>
            </a:extLst>
          </p:cNvPr>
          <p:cNvSpPr>
            <a:spLocks noGrp="1"/>
          </p:cNvSpPr>
          <p:nvPr>
            <p:ph idx="1"/>
          </p:nvPr>
        </p:nvSpPr>
        <p:spPr>
          <a:xfrm>
            <a:off x="0" y="905823"/>
            <a:ext cx="10515600" cy="1716926"/>
          </a:xfrm>
        </p:spPr>
        <p:txBody>
          <a:bodyPr/>
          <a:lstStyle/>
          <a:p>
            <a:r>
              <a:rPr lang="en-US" dirty="0"/>
              <a:t>Two Named Boundary Dialogs</a:t>
            </a:r>
          </a:p>
          <a:p>
            <a:pPr lvl="1"/>
            <a:r>
              <a:rPr lang="en-US" dirty="0"/>
              <a:t>Be careful which named boundary dialog you open</a:t>
            </a:r>
          </a:p>
          <a:p>
            <a:pPr lvl="2"/>
            <a:r>
              <a:rPr lang="en-US" dirty="0"/>
              <a:t>Named boundary from fence tools will open the wrong dialog</a:t>
            </a:r>
          </a:p>
        </p:txBody>
      </p:sp>
      <p:pic>
        <p:nvPicPr>
          <p:cNvPr id="5" name="Picture 4">
            <a:extLst>
              <a:ext uri="{FF2B5EF4-FFF2-40B4-BE49-F238E27FC236}">
                <a16:creationId xmlns:a16="http://schemas.microsoft.com/office/drawing/2014/main" id="{17C84F87-DE4C-350B-0EE5-DD8CDC25B981}"/>
              </a:ext>
            </a:extLst>
          </p:cNvPr>
          <p:cNvPicPr>
            <a:picLocks noChangeAspect="1"/>
          </p:cNvPicPr>
          <p:nvPr/>
        </p:nvPicPr>
        <p:blipFill>
          <a:blip r:embed="rId2"/>
          <a:stretch>
            <a:fillRect/>
          </a:stretch>
        </p:blipFill>
        <p:spPr>
          <a:xfrm>
            <a:off x="1937603" y="3721794"/>
            <a:ext cx="9478256" cy="2510224"/>
          </a:xfrm>
          <a:prstGeom prst="rect">
            <a:avLst/>
          </a:prstGeom>
        </p:spPr>
      </p:pic>
      <p:pic>
        <p:nvPicPr>
          <p:cNvPr id="7" name="Picture 6">
            <a:extLst>
              <a:ext uri="{FF2B5EF4-FFF2-40B4-BE49-F238E27FC236}">
                <a16:creationId xmlns:a16="http://schemas.microsoft.com/office/drawing/2014/main" id="{9C7E4135-E0E9-821B-C92F-17FD06B24464}"/>
              </a:ext>
            </a:extLst>
          </p:cNvPr>
          <p:cNvPicPr>
            <a:picLocks noChangeAspect="1"/>
          </p:cNvPicPr>
          <p:nvPr/>
        </p:nvPicPr>
        <p:blipFill>
          <a:blip r:embed="rId3"/>
          <a:stretch>
            <a:fillRect/>
          </a:stretch>
        </p:blipFill>
        <p:spPr>
          <a:xfrm>
            <a:off x="65988" y="3879545"/>
            <a:ext cx="1731773" cy="2194722"/>
          </a:xfrm>
          <a:prstGeom prst="rect">
            <a:avLst/>
          </a:prstGeom>
        </p:spPr>
      </p:pic>
      <p:pic>
        <p:nvPicPr>
          <p:cNvPr id="11" name="Picture 10">
            <a:extLst>
              <a:ext uri="{FF2B5EF4-FFF2-40B4-BE49-F238E27FC236}">
                <a16:creationId xmlns:a16="http://schemas.microsoft.com/office/drawing/2014/main" id="{1E5B87D1-C0A6-B143-5C9B-880B47052890}"/>
              </a:ext>
            </a:extLst>
          </p:cNvPr>
          <p:cNvPicPr>
            <a:picLocks noChangeAspect="1"/>
          </p:cNvPicPr>
          <p:nvPr/>
        </p:nvPicPr>
        <p:blipFill>
          <a:blip r:embed="rId4"/>
          <a:stretch>
            <a:fillRect/>
          </a:stretch>
        </p:blipFill>
        <p:spPr>
          <a:xfrm>
            <a:off x="8147753" y="2609476"/>
            <a:ext cx="1571429" cy="1038095"/>
          </a:xfrm>
          <a:prstGeom prst="rect">
            <a:avLst/>
          </a:prstGeom>
        </p:spPr>
      </p:pic>
      <p:pic>
        <p:nvPicPr>
          <p:cNvPr id="15" name="Picture 14">
            <a:extLst>
              <a:ext uri="{FF2B5EF4-FFF2-40B4-BE49-F238E27FC236}">
                <a16:creationId xmlns:a16="http://schemas.microsoft.com/office/drawing/2014/main" id="{BB2E1B03-96A2-FE74-D636-7E8C9F169A74}"/>
              </a:ext>
            </a:extLst>
          </p:cNvPr>
          <p:cNvPicPr>
            <a:picLocks noChangeAspect="1"/>
          </p:cNvPicPr>
          <p:nvPr/>
        </p:nvPicPr>
        <p:blipFill>
          <a:blip r:embed="rId5"/>
          <a:stretch>
            <a:fillRect/>
          </a:stretch>
        </p:blipFill>
        <p:spPr>
          <a:xfrm>
            <a:off x="1457800" y="2516206"/>
            <a:ext cx="3800000" cy="1057143"/>
          </a:xfrm>
          <a:prstGeom prst="rect">
            <a:avLst/>
          </a:prstGeom>
        </p:spPr>
      </p:pic>
    </p:spTree>
    <p:extLst>
      <p:ext uri="{BB962C8B-B14F-4D97-AF65-F5344CB8AC3E}">
        <p14:creationId xmlns:p14="http://schemas.microsoft.com/office/powerpoint/2010/main" val="333038917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69ACE-2C25-6A09-820B-DE9F0235D2AF}"/>
              </a:ext>
            </a:extLst>
          </p:cNvPr>
          <p:cNvSpPr>
            <a:spLocks noGrp="1"/>
          </p:cNvSpPr>
          <p:nvPr>
            <p:ph type="title"/>
          </p:nvPr>
        </p:nvSpPr>
        <p:spPr/>
        <p:txBody>
          <a:bodyPr/>
          <a:lstStyle/>
          <a:p>
            <a:r>
              <a:rPr lang="en-US" dirty="0"/>
              <a:t>Defects/Issues</a:t>
            </a:r>
          </a:p>
        </p:txBody>
      </p:sp>
      <p:sp>
        <p:nvSpPr>
          <p:cNvPr id="3" name="Content Placeholder 2">
            <a:extLst>
              <a:ext uri="{FF2B5EF4-FFF2-40B4-BE49-F238E27FC236}">
                <a16:creationId xmlns:a16="http://schemas.microsoft.com/office/drawing/2014/main" id="{832A2614-A990-281B-6BAA-98B2A7579AE7}"/>
              </a:ext>
            </a:extLst>
          </p:cNvPr>
          <p:cNvSpPr>
            <a:spLocks noGrp="1"/>
          </p:cNvSpPr>
          <p:nvPr>
            <p:ph idx="1"/>
          </p:nvPr>
        </p:nvSpPr>
        <p:spPr>
          <a:xfrm>
            <a:off x="508261" y="822488"/>
            <a:ext cx="10515600" cy="4906964"/>
          </a:xfrm>
        </p:spPr>
        <p:txBody>
          <a:bodyPr/>
          <a:lstStyle/>
          <a:p>
            <a:r>
              <a:rPr lang="en-US" dirty="0"/>
              <a:t>Printing shows border around text</a:t>
            </a:r>
          </a:p>
          <a:p>
            <a:pPr lvl="1"/>
            <a:r>
              <a:rPr lang="en-US"/>
              <a:t>MS </a:t>
            </a:r>
            <a:r>
              <a:rPr lang="en-US" dirty="0"/>
              <a:t>update changed some things around printing</a:t>
            </a:r>
          </a:p>
          <a:p>
            <a:pPr lvl="2"/>
            <a:r>
              <a:rPr lang="en-US" dirty="0"/>
              <a:t>This made our pen tables print masked text with a border </a:t>
            </a:r>
          </a:p>
          <a:p>
            <a:pPr lvl="2"/>
            <a:r>
              <a:rPr lang="en-US" dirty="0"/>
              <a:t>ODOT updated pen tables to resolve this problem</a:t>
            </a:r>
          </a:p>
          <a:p>
            <a:pPr lvl="2"/>
            <a:r>
              <a:rPr lang="en-US" dirty="0"/>
              <a:t>If using a copy of ODOT’s pen tables, you need to disable the fill color in the output account </a:t>
            </a:r>
          </a:p>
          <a:p>
            <a:pPr lvl="2"/>
            <a:r>
              <a:rPr lang="en-US" dirty="0"/>
              <a:t>Or stop using Masked text!</a:t>
            </a:r>
          </a:p>
          <a:p>
            <a:pPr lvl="2"/>
            <a:endParaRPr lang="en-US" dirty="0"/>
          </a:p>
          <a:p>
            <a:pPr lvl="1"/>
            <a:endParaRPr lang="en-US" dirty="0"/>
          </a:p>
        </p:txBody>
      </p:sp>
      <p:pic>
        <p:nvPicPr>
          <p:cNvPr id="5" name="Picture 4">
            <a:extLst>
              <a:ext uri="{FF2B5EF4-FFF2-40B4-BE49-F238E27FC236}">
                <a16:creationId xmlns:a16="http://schemas.microsoft.com/office/drawing/2014/main" id="{95262130-ACEA-806E-899F-353A9B37D67A}"/>
              </a:ext>
            </a:extLst>
          </p:cNvPr>
          <p:cNvPicPr>
            <a:picLocks noChangeAspect="1"/>
          </p:cNvPicPr>
          <p:nvPr/>
        </p:nvPicPr>
        <p:blipFill>
          <a:blip r:embed="rId2"/>
          <a:stretch>
            <a:fillRect/>
          </a:stretch>
        </p:blipFill>
        <p:spPr>
          <a:xfrm>
            <a:off x="7289881" y="3840748"/>
            <a:ext cx="3894815" cy="2029087"/>
          </a:xfrm>
          <a:prstGeom prst="rect">
            <a:avLst/>
          </a:prstGeom>
        </p:spPr>
      </p:pic>
      <p:pic>
        <p:nvPicPr>
          <p:cNvPr id="7" name="Picture 6">
            <a:extLst>
              <a:ext uri="{FF2B5EF4-FFF2-40B4-BE49-F238E27FC236}">
                <a16:creationId xmlns:a16="http://schemas.microsoft.com/office/drawing/2014/main" id="{84C83A76-4D8D-6B3E-4858-BB262C5ED262}"/>
              </a:ext>
            </a:extLst>
          </p:cNvPr>
          <p:cNvPicPr>
            <a:picLocks noChangeAspect="1"/>
          </p:cNvPicPr>
          <p:nvPr/>
        </p:nvPicPr>
        <p:blipFill>
          <a:blip r:embed="rId3"/>
          <a:stretch>
            <a:fillRect/>
          </a:stretch>
        </p:blipFill>
        <p:spPr>
          <a:xfrm>
            <a:off x="1711570" y="4454594"/>
            <a:ext cx="4733222" cy="1888298"/>
          </a:xfrm>
          <a:prstGeom prst="rect">
            <a:avLst/>
          </a:prstGeom>
        </p:spPr>
      </p:pic>
    </p:spTree>
    <p:extLst>
      <p:ext uri="{BB962C8B-B14F-4D97-AF65-F5344CB8AC3E}">
        <p14:creationId xmlns:p14="http://schemas.microsoft.com/office/powerpoint/2010/main" val="49280743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8626C-701D-2510-ADAB-096908E36336}"/>
              </a:ext>
            </a:extLst>
          </p:cNvPr>
          <p:cNvSpPr>
            <a:spLocks noGrp="1"/>
          </p:cNvSpPr>
          <p:nvPr>
            <p:ph type="title"/>
          </p:nvPr>
        </p:nvSpPr>
        <p:spPr/>
        <p:txBody>
          <a:bodyPr/>
          <a:lstStyle/>
          <a:p>
            <a:r>
              <a:rPr lang="en-US" dirty="0"/>
              <a:t>Defect/Issues</a:t>
            </a:r>
          </a:p>
        </p:txBody>
      </p:sp>
      <p:sp>
        <p:nvSpPr>
          <p:cNvPr id="3" name="Content Placeholder 2">
            <a:extLst>
              <a:ext uri="{FF2B5EF4-FFF2-40B4-BE49-F238E27FC236}">
                <a16:creationId xmlns:a16="http://schemas.microsoft.com/office/drawing/2014/main" id="{6776198D-943A-B348-8862-76F902E6AFC9}"/>
              </a:ext>
            </a:extLst>
          </p:cNvPr>
          <p:cNvSpPr>
            <a:spLocks noGrp="1"/>
          </p:cNvSpPr>
          <p:nvPr>
            <p:ph idx="1"/>
          </p:nvPr>
        </p:nvSpPr>
        <p:spPr>
          <a:xfrm>
            <a:off x="753359" y="914400"/>
            <a:ext cx="10515600" cy="5210666"/>
          </a:xfrm>
        </p:spPr>
        <p:txBody>
          <a:bodyPr/>
          <a:lstStyle/>
          <a:p>
            <a:r>
              <a:rPr lang="en-US" dirty="0"/>
              <a:t>Annoying message if you keep Feature Definition Toolbar docked</a:t>
            </a:r>
          </a:p>
          <a:p>
            <a:endParaRPr lang="en-US" sz="3200" dirty="0"/>
          </a:p>
          <a:p>
            <a:endParaRPr lang="en-US" sz="3200" dirty="0"/>
          </a:p>
          <a:p>
            <a:endParaRPr lang="en-US" dirty="0"/>
          </a:p>
          <a:p>
            <a:pPr lvl="1"/>
            <a:r>
              <a:rPr lang="en-US" dirty="0"/>
              <a:t>If you have this toolbar docked/opened and you open or switch to a sheet or drawing model you will get this message box.</a:t>
            </a:r>
          </a:p>
          <a:p>
            <a:pPr lvl="1"/>
            <a:r>
              <a:rPr lang="en-US" dirty="0"/>
              <a:t>Bentley says this is works as design noting product stability.</a:t>
            </a:r>
          </a:p>
          <a:p>
            <a:pPr lvl="1"/>
            <a:r>
              <a:rPr lang="en-US" dirty="0"/>
              <a:t>So a toolbar that’s meant to be </a:t>
            </a:r>
            <a:r>
              <a:rPr lang="en-US" dirty="0" err="1"/>
              <a:t>docked..don’t</a:t>
            </a:r>
            <a:r>
              <a:rPr lang="en-US" dirty="0"/>
              <a:t> dock to avoid annoying message box.</a:t>
            </a:r>
          </a:p>
          <a:p>
            <a:endParaRPr lang="en-US" dirty="0"/>
          </a:p>
        </p:txBody>
      </p:sp>
      <p:pic>
        <p:nvPicPr>
          <p:cNvPr id="7172" name="Picture 4" descr="Graphical user interface, text, applicationAI-generated content may be incorrect.">
            <a:extLst>
              <a:ext uri="{FF2B5EF4-FFF2-40B4-BE49-F238E27FC236}">
                <a16:creationId xmlns:a16="http://schemas.microsoft.com/office/drawing/2014/main" id="{49CEC06C-56CD-42A3-1117-C5DC2FFD5B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5328" y="2211223"/>
            <a:ext cx="4298409" cy="1776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8126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8A59D-15CB-9791-38A0-2AADF65E56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0398FE-5FE5-DE80-23A9-9E9AA7113107}"/>
              </a:ext>
            </a:extLst>
          </p:cNvPr>
          <p:cNvSpPr>
            <a:spLocks noGrp="1"/>
          </p:cNvSpPr>
          <p:nvPr>
            <p:ph type="title"/>
          </p:nvPr>
        </p:nvSpPr>
        <p:spPr>
          <a:solidFill>
            <a:schemeClr val="accent6"/>
          </a:solidFill>
        </p:spPr>
        <p:txBody>
          <a:bodyPr/>
          <a:lstStyle/>
          <a:p>
            <a:r>
              <a:rPr lang="en-US" dirty="0"/>
              <a:t>Workspace Updates</a:t>
            </a:r>
          </a:p>
        </p:txBody>
      </p:sp>
      <p:sp>
        <p:nvSpPr>
          <p:cNvPr id="3" name="TextBox 2">
            <a:extLst>
              <a:ext uri="{FF2B5EF4-FFF2-40B4-BE49-F238E27FC236}">
                <a16:creationId xmlns:a16="http://schemas.microsoft.com/office/drawing/2014/main" id="{48CF862E-2205-19B7-2A08-85BE83F7C3AF}"/>
              </a:ext>
            </a:extLst>
          </p:cNvPr>
          <p:cNvSpPr txBox="1"/>
          <p:nvPr/>
        </p:nvSpPr>
        <p:spPr>
          <a:xfrm>
            <a:off x="609600" y="3810000"/>
            <a:ext cx="10972800" cy="461665"/>
          </a:xfrm>
          <a:prstGeom prst="rect">
            <a:avLst/>
          </a:prstGeom>
          <a:noFill/>
        </p:spPr>
        <p:txBody>
          <a:bodyPr wrap="square">
            <a:spAutoFit/>
          </a:bodyPr>
          <a:lstStyle/>
          <a:p>
            <a:pPr marR="0" lvl="0" algn="ctr" defTabSz="914400" rtl="0" eaLnBrk="1" fontAlgn="base" latinLnBrk="0" hangingPunct="1">
              <a:lnSpc>
                <a:spcPct val="100000"/>
              </a:lnSpc>
              <a:spcBef>
                <a:spcPct val="20000"/>
              </a:spcBef>
              <a:spcAft>
                <a:spcPct val="0"/>
              </a:spcAft>
              <a:buClrTx/>
              <a:buSzTx/>
              <a:tabLst/>
              <a:defRPr/>
            </a:pPr>
            <a:r>
              <a:rPr kumimoji="0" lang="en-US" sz="2400" b="0" i="0" u="none" strike="noStrike" kern="0" cap="none" spc="0" normalizeH="0" baseline="0" noProof="0" dirty="0">
                <a:ln>
                  <a:noFill/>
                </a:ln>
                <a:solidFill>
                  <a:srgbClr val="000000"/>
                </a:solidFill>
                <a:effectLst/>
                <a:uLnTx/>
                <a:uFillTx/>
                <a:latin typeface="Source Sans 3"/>
                <a:ea typeface="+mn-ea"/>
                <a:cs typeface="+mn-cs"/>
              </a:rPr>
              <a:t>Joshua Durbin, EI</a:t>
            </a:r>
          </a:p>
        </p:txBody>
      </p:sp>
    </p:spTree>
    <p:extLst>
      <p:ext uri="{BB962C8B-B14F-4D97-AF65-F5344CB8AC3E}">
        <p14:creationId xmlns:p14="http://schemas.microsoft.com/office/powerpoint/2010/main" val="391269550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EC584-9A0D-F4A5-2F43-AEF16596C418}"/>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9763BAFD-346F-8A32-7583-A205979BCA5A}"/>
              </a:ext>
            </a:extLst>
          </p:cNvPr>
          <p:cNvSpPr>
            <a:spLocks noGrp="1"/>
          </p:cNvSpPr>
          <p:nvPr>
            <p:ph idx="1"/>
          </p:nvPr>
        </p:nvSpPr>
        <p:spPr>
          <a:xfrm>
            <a:off x="838200" y="1143000"/>
            <a:ext cx="11353800" cy="4906964"/>
          </a:xfrm>
        </p:spPr>
        <p:txBody>
          <a:bodyPr/>
          <a:lstStyle/>
          <a:p>
            <a:r>
              <a:rPr lang="en-US" dirty="0"/>
              <a:t>Update Survey zips with corrections/new codes</a:t>
            </a:r>
          </a:p>
          <a:p>
            <a:r>
              <a:rPr lang="en-US" dirty="0"/>
              <a:t>OHDOT DU ItemType Sync App</a:t>
            </a:r>
          </a:p>
          <a:p>
            <a:pPr lvl="1"/>
            <a:r>
              <a:rPr lang="en-US" dirty="0"/>
              <a:t>Major update for ORD 2024</a:t>
            </a:r>
          </a:p>
          <a:p>
            <a:pPr lvl="1"/>
            <a:r>
              <a:rPr lang="en-US" dirty="0"/>
              <a:t>Huge Performance optimization throughout app (mins to secs)</a:t>
            </a:r>
          </a:p>
          <a:p>
            <a:pPr lvl="1"/>
            <a:r>
              <a:rPr lang="en-US" dirty="0"/>
              <a:t>Fixed some crashing issues</a:t>
            </a:r>
          </a:p>
          <a:p>
            <a:r>
              <a:rPr lang="en-US" dirty="0"/>
              <a:t>OHDOT Sheet Manager</a:t>
            </a:r>
          </a:p>
          <a:p>
            <a:pPr lvl="1"/>
            <a:r>
              <a:rPr lang="en-US" dirty="0"/>
              <a:t>Fixed bug that was preventing file from being copied out if a reference file is checked out</a:t>
            </a:r>
          </a:p>
        </p:txBody>
      </p:sp>
    </p:spTree>
    <p:extLst>
      <p:ext uri="{BB962C8B-B14F-4D97-AF65-F5344CB8AC3E}">
        <p14:creationId xmlns:p14="http://schemas.microsoft.com/office/powerpoint/2010/main" val="187462903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8B4C0-33A8-98F4-7400-48C5FCCAE3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7B3FA2-691B-F398-6A38-DE1E3C3EA306}"/>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904A4429-A0A2-CC53-0A50-3C3DD647AAF6}"/>
              </a:ext>
            </a:extLst>
          </p:cNvPr>
          <p:cNvSpPr>
            <a:spLocks noGrp="1"/>
          </p:cNvSpPr>
          <p:nvPr>
            <p:ph idx="1"/>
          </p:nvPr>
        </p:nvSpPr>
        <p:spPr>
          <a:xfrm>
            <a:off x="838200" y="1143000"/>
            <a:ext cx="11353800" cy="4906964"/>
          </a:xfrm>
        </p:spPr>
        <p:txBody>
          <a:bodyPr/>
          <a:lstStyle/>
          <a:p>
            <a:r>
              <a:rPr lang="en-US" dirty="0"/>
              <a:t>OHDOT_SCD app</a:t>
            </a:r>
          </a:p>
          <a:p>
            <a:pPr lvl="1"/>
            <a:r>
              <a:rPr lang="en-US" dirty="0"/>
              <a:t>Updated to populate date from FTP site instead of </a:t>
            </a:r>
            <a:r>
              <a:rPr lang="en-US" dirty="0" err="1"/>
              <a:t>sharepoint</a:t>
            </a:r>
            <a:r>
              <a:rPr lang="en-US" dirty="0"/>
              <a:t> site</a:t>
            </a:r>
          </a:p>
          <a:p>
            <a:pPr lvl="1"/>
            <a:r>
              <a:rPr lang="en-US" dirty="0"/>
              <a:t>Added backup to read SCD date from local workspace if it failed get date from FTP site</a:t>
            </a:r>
          </a:p>
          <a:p>
            <a:r>
              <a:rPr lang="en-US" dirty="0" err="1"/>
              <a:t>OHDOT_Note</a:t>
            </a:r>
            <a:r>
              <a:rPr lang="en-US" dirty="0"/>
              <a:t> app</a:t>
            </a:r>
          </a:p>
          <a:p>
            <a:pPr lvl="1"/>
            <a:r>
              <a:rPr lang="en-US" dirty="0"/>
              <a:t>FIXED NUMLOCK TOGGLE ISSUE!, I REPEAT FIXED NUMLOCK ISSUE!</a:t>
            </a:r>
          </a:p>
          <a:p>
            <a:pPr lvl="1"/>
            <a:r>
              <a:rPr lang="en-US" dirty="0"/>
              <a:t>Updated to populate data from FTP site instead of </a:t>
            </a:r>
            <a:r>
              <a:rPr lang="en-US" dirty="0" err="1"/>
              <a:t>sharepoint</a:t>
            </a:r>
            <a:r>
              <a:rPr lang="en-US" dirty="0"/>
              <a:t> site</a:t>
            </a:r>
          </a:p>
          <a:p>
            <a:pPr lvl="1"/>
            <a:r>
              <a:rPr lang="en-US" dirty="0"/>
              <a:t>Fixed backup to read notes data from workspace if failed to get data online</a:t>
            </a:r>
          </a:p>
          <a:p>
            <a:pPr lvl="1"/>
            <a:endParaRPr lang="en-US" dirty="0"/>
          </a:p>
        </p:txBody>
      </p:sp>
    </p:spTree>
    <p:extLst>
      <p:ext uri="{BB962C8B-B14F-4D97-AF65-F5344CB8AC3E}">
        <p14:creationId xmlns:p14="http://schemas.microsoft.com/office/powerpoint/2010/main" val="26639519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605F6C-C1E8-7297-F6AA-B45CA1693F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98579C-8E27-5E0A-62E5-3B7C22BEA745}"/>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EAA0C595-846D-BB1E-2296-F026E4A795D7}"/>
              </a:ext>
            </a:extLst>
          </p:cNvPr>
          <p:cNvSpPr>
            <a:spLocks noGrp="1"/>
          </p:cNvSpPr>
          <p:nvPr>
            <p:ph idx="1"/>
          </p:nvPr>
        </p:nvSpPr>
        <p:spPr>
          <a:xfrm>
            <a:off x="504825" y="1114425"/>
            <a:ext cx="11353800" cy="4906964"/>
          </a:xfrm>
        </p:spPr>
        <p:txBody>
          <a:bodyPr/>
          <a:lstStyle/>
          <a:p>
            <a:r>
              <a:rPr lang="en-US" sz="3600" dirty="0"/>
              <a:t>Create Design files app</a:t>
            </a:r>
          </a:p>
          <a:p>
            <a:pPr lvl="1"/>
            <a:r>
              <a:rPr lang="en-US" sz="2400" dirty="0"/>
              <a:t>Fixed bug that was listing local cached seed files that were deleted from </a:t>
            </a:r>
            <a:r>
              <a:rPr lang="en-US" sz="2400" dirty="0" err="1"/>
              <a:t>projectwise</a:t>
            </a:r>
            <a:endParaRPr lang="en-US" sz="2400" dirty="0"/>
          </a:p>
          <a:p>
            <a:pPr lvl="1"/>
            <a:r>
              <a:rPr lang="en-US" sz="2400" dirty="0"/>
              <a:t>Fixed bug that prevented new files from being created if a file that was deleted is still cached locally.</a:t>
            </a:r>
          </a:p>
          <a:p>
            <a:r>
              <a:rPr lang="en-US" sz="3600" dirty="0"/>
              <a:t>Indexer App</a:t>
            </a:r>
          </a:p>
          <a:p>
            <a:pPr lvl="1"/>
            <a:r>
              <a:rPr lang="en-US" sz="2400" dirty="0"/>
              <a:t>Fixed bug that was using document name from PW when creating zip instead of File name</a:t>
            </a:r>
          </a:p>
          <a:p>
            <a:pPr lvl="1"/>
            <a:r>
              <a:rPr lang="en-US" sz="2400" dirty="0"/>
              <a:t>Fixed bug that was deleting local copy of zip if it failed to upload zip into </a:t>
            </a:r>
            <a:r>
              <a:rPr lang="en-US" sz="2400" dirty="0" err="1"/>
              <a:t>projectwise</a:t>
            </a:r>
            <a:r>
              <a:rPr lang="en-US" sz="2400" dirty="0"/>
              <a:t>. </a:t>
            </a:r>
          </a:p>
          <a:p>
            <a:pPr lvl="1"/>
            <a:r>
              <a:rPr lang="en-US" sz="2400" dirty="0"/>
              <a:t>NOTE: don’t save to ONEDRIVE location, ongoing security issue</a:t>
            </a:r>
          </a:p>
        </p:txBody>
      </p:sp>
    </p:spTree>
    <p:extLst>
      <p:ext uri="{BB962C8B-B14F-4D97-AF65-F5344CB8AC3E}">
        <p14:creationId xmlns:p14="http://schemas.microsoft.com/office/powerpoint/2010/main" val="223638175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83B5FE-EE2D-9AFC-BC4D-784782B5C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21006C-0D6C-AD9C-3526-7F36E392613A}"/>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8BBC090B-0175-D55A-D092-1D8977286A16}"/>
              </a:ext>
            </a:extLst>
          </p:cNvPr>
          <p:cNvSpPr>
            <a:spLocks noGrp="1"/>
          </p:cNvSpPr>
          <p:nvPr>
            <p:ph idx="1"/>
          </p:nvPr>
        </p:nvSpPr>
        <p:spPr>
          <a:xfrm>
            <a:off x="838200" y="1143000"/>
            <a:ext cx="11353800" cy="4906964"/>
          </a:xfrm>
        </p:spPr>
        <p:txBody>
          <a:bodyPr/>
          <a:lstStyle/>
          <a:p>
            <a:r>
              <a:rPr lang="en-US" dirty="0"/>
              <a:t>Pen Tables </a:t>
            </a:r>
          </a:p>
          <a:p>
            <a:pPr lvl="1"/>
            <a:r>
              <a:rPr lang="en-US" dirty="0"/>
              <a:t>Disabled output fill color (fixes issue with masked text printing with border)</a:t>
            </a:r>
          </a:p>
          <a:p>
            <a:pPr lvl="1"/>
            <a:r>
              <a:rPr lang="en-US" dirty="0"/>
              <a:t>Text Substitution now includes Plot Driver, </a:t>
            </a:r>
            <a:r>
              <a:rPr lang="en-US" dirty="0" err="1"/>
              <a:t>PenTable</a:t>
            </a:r>
            <a:r>
              <a:rPr lang="en-US" dirty="0"/>
              <a:t>, Workspace, </a:t>
            </a:r>
            <a:r>
              <a:rPr lang="en-US" dirty="0" err="1"/>
              <a:t>Workset</a:t>
            </a:r>
            <a:r>
              <a:rPr lang="en-US" dirty="0"/>
              <a:t>, and product name</a:t>
            </a:r>
          </a:p>
          <a:p>
            <a:pPr lvl="1"/>
            <a:r>
              <a:rPr lang="en-US" dirty="0"/>
              <a:t>Changed username from windows username to the users connect username.</a:t>
            </a:r>
          </a:p>
          <a:p>
            <a:pPr lvl="1"/>
            <a:r>
              <a:rPr lang="en-US" dirty="0"/>
              <a:t>Fixed Text Substitution for file name to ensure it used the File name and not ProjectWise Document name.</a:t>
            </a:r>
          </a:p>
        </p:txBody>
      </p:sp>
    </p:spTree>
    <p:extLst>
      <p:ext uri="{BB962C8B-B14F-4D97-AF65-F5344CB8AC3E}">
        <p14:creationId xmlns:p14="http://schemas.microsoft.com/office/powerpoint/2010/main" val="144665970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0F5B7-F416-083B-520E-44504659B8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D27DE1-05D7-0AE9-3145-D396C960737B}"/>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23D13C40-D57A-E682-6B63-4BB005FB8990}"/>
              </a:ext>
            </a:extLst>
          </p:cNvPr>
          <p:cNvSpPr>
            <a:spLocks noGrp="1"/>
          </p:cNvSpPr>
          <p:nvPr>
            <p:ph idx="1"/>
          </p:nvPr>
        </p:nvSpPr>
        <p:spPr>
          <a:xfrm>
            <a:off x="838200" y="1143000"/>
            <a:ext cx="11353800" cy="4906964"/>
          </a:xfrm>
        </p:spPr>
        <p:txBody>
          <a:bodyPr/>
          <a:lstStyle/>
          <a:p>
            <a:r>
              <a:rPr lang="en-US" dirty="0" err="1"/>
              <a:t>GenSum</a:t>
            </a:r>
            <a:endParaRPr lang="en-US" dirty="0"/>
          </a:p>
          <a:p>
            <a:pPr lvl="1"/>
            <a:r>
              <a:rPr lang="en-US" dirty="0"/>
              <a:t>Changed Additional Description tot Supplemental description</a:t>
            </a:r>
          </a:p>
          <a:p>
            <a:pPr lvl="1"/>
            <a:r>
              <a:rPr lang="en-US" dirty="0"/>
              <a:t>Changed SUPLEMENTAL INFO TO SPECIAL INSTRUCTIONS</a:t>
            </a:r>
          </a:p>
          <a:p>
            <a:pPr lvl="1"/>
            <a:r>
              <a:rPr lang="en-US" dirty="0"/>
              <a:t>Fixed problem during create </a:t>
            </a:r>
            <a:r>
              <a:rPr lang="en-US" dirty="0" err="1"/>
              <a:t>gensum</a:t>
            </a:r>
            <a:r>
              <a:rPr lang="en-US" dirty="0"/>
              <a:t> process that was showing sheet numbers as dates</a:t>
            </a:r>
          </a:p>
          <a:p>
            <a:pPr lvl="1"/>
            <a:r>
              <a:rPr lang="en-US" dirty="0"/>
              <a:t>Updated custom sort to allow items in alternative headings to group</a:t>
            </a:r>
          </a:p>
          <a:p>
            <a:pPr lvl="2"/>
            <a:r>
              <a:rPr lang="en-US" dirty="0"/>
              <a:t>Example: Roadway alternative heading for item 202E01000</a:t>
            </a:r>
          </a:p>
          <a:p>
            <a:pPr lvl="3"/>
            <a:r>
              <a:rPr lang="en-US" dirty="0"/>
              <a:t>forced sorting RA202, </a:t>
            </a:r>
          </a:p>
          <a:p>
            <a:pPr lvl="3"/>
            <a:r>
              <a:rPr lang="en-US" dirty="0"/>
              <a:t>forced sorting to 2</a:t>
            </a:r>
            <a:r>
              <a:rPr lang="en-US" baseline="30000" dirty="0"/>
              <a:t>nd</a:t>
            </a:r>
            <a:r>
              <a:rPr lang="en-US" dirty="0"/>
              <a:t> alternative RA</a:t>
            </a:r>
            <a:r>
              <a:rPr lang="en-US" u="sng" dirty="0"/>
              <a:t>2</a:t>
            </a:r>
            <a:r>
              <a:rPr lang="en-US" dirty="0"/>
              <a:t>202</a:t>
            </a:r>
          </a:p>
          <a:p>
            <a:pPr lvl="3"/>
            <a:r>
              <a:rPr lang="en-US" dirty="0"/>
              <a:t>forced sorting to 3</a:t>
            </a:r>
            <a:r>
              <a:rPr lang="en-US" baseline="30000" dirty="0"/>
              <a:t>rd</a:t>
            </a:r>
            <a:r>
              <a:rPr lang="en-US" dirty="0"/>
              <a:t> alternative RA</a:t>
            </a:r>
            <a:r>
              <a:rPr lang="en-US" u="sng" dirty="0"/>
              <a:t>3</a:t>
            </a:r>
            <a:r>
              <a:rPr lang="en-US" dirty="0"/>
              <a:t>202</a:t>
            </a:r>
          </a:p>
          <a:p>
            <a:pPr lvl="2"/>
            <a:endParaRPr lang="en-US" dirty="0"/>
          </a:p>
        </p:txBody>
      </p:sp>
    </p:spTree>
    <p:extLst>
      <p:ext uri="{BB962C8B-B14F-4D97-AF65-F5344CB8AC3E}">
        <p14:creationId xmlns:p14="http://schemas.microsoft.com/office/powerpoint/2010/main" val="6966534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CF5A5-28FF-555B-DE5A-33BE6DE90E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07941C-C7CA-914E-6F71-9A01612C6BDB}"/>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146D92B5-0A2F-3216-697F-0C8E54DA46DC}"/>
              </a:ext>
            </a:extLst>
          </p:cNvPr>
          <p:cNvSpPr>
            <a:spLocks noGrp="1"/>
          </p:cNvSpPr>
          <p:nvPr>
            <p:ph idx="1"/>
          </p:nvPr>
        </p:nvSpPr>
        <p:spPr>
          <a:xfrm>
            <a:off x="838200" y="1143000"/>
            <a:ext cx="11353800" cy="4906964"/>
          </a:xfrm>
        </p:spPr>
        <p:txBody>
          <a:bodyPr/>
          <a:lstStyle/>
          <a:p>
            <a:r>
              <a:rPr lang="en-US" dirty="0" err="1"/>
              <a:t>GenSum</a:t>
            </a:r>
            <a:r>
              <a:rPr lang="en-US" dirty="0"/>
              <a:t> Cont.</a:t>
            </a:r>
          </a:p>
          <a:p>
            <a:pPr lvl="1"/>
            <a:r>
              <a:rPr lang="en-US" dirty="0"/>
              <a:t>Updated to highlight yellow if supplemental desc. Is optional and red if its required. Previously it only highlighted yellow</a:t>
            </a:r>
          </a:p>
          <a:p>
            <a:pPr lvl="1"/>
            <a:r>
              <a:rPr lang="en-US" dirty="0"/>
              <a:t>The Special Instructions now are prefixed with (Required)and (Optional) for if a supplemental desc is required/optional for an item</a:t>
            </a:r>
          </a:p>
          <a:p>
            <a:r>
              <a:rPr lang="en-US" dirty="0" err="1"/>
              <a:t>OHDOT_Sheets.cell</a:t>
            </a:r>
            <a:endParaRPr lang="en-US" dirty="0"/>
          </a:p>
          <a:p>
            <a:pPr lvl="1"/>
            <a:r>
              <a:rPr lang="en-US" dirty="0"/>
              <a:t>Corrected title sheet specification note to match 1302.12.2</a:t>
            </a:r>
          </a:p>
        </p:txBody>
      </p:sp>
    </p:spTree>
    <p:extLst>
      <p:ext uri="{BB962C8B-B14F-4D97-AF65-F5344CB8AC3E}">
        <p14:creationId xmlns:p14="http://schemas.microsoft.com/office/powerpoint/2010/main" val="156095637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A0ABBB-23CD-09A8-4B16-B7E9873686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33713F-A69F-ED4F-2A7B-48D60CD1A3F5}"/>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168B15D9-2EBC-0492-0432-8E26A1149B20}"/>
              </a:ext>
            </a:extLst>
          </p:cNvPr>
          <p:cNvSpPr>
            <a:spLocks noGrp="1"/>
          </p:cNvSpPr>
          <p:nvPr>
            <p:ph idx="1"/>
          </p:nvPr>
        </p:nvSpPr>
        <p:spPr>
          <a:xfrm>
            <a:off x="838200" y="1143000"/>
            <a:ext cx="11353800" cy="4906964"/>
          </a:xfrm>
        </p:spPr>
        <p:txBody>
          <a:bodyPr/>
          <a:lstStyle/>
          <a:p>
            <a:r>
              <a:rPr lang="en-US" sz="3600" dirty="0" err="1"/>
              <a:t>OHDOT_GUI.dgnlib</a:t>
            </a:r>
            <a:r>
              <a:rPr lang="en-US" sz="3600" dirty="0"/>
              <a:t>/</a:t>
            </a:r>
            <a:r>
              <a:rPr lang="en-US" sz="3600" dirty="0" err="1"/>
              <a:t>Applications.dgnlib</a:t>
            </a:r>
            <a:endParaRPr lang="en-US" sz="3600" dirty="0"/>
          </a:p>
          <a:p>
            <a:pPr lvl="1"/>
            <a:r>
              <a:rPr lang="en-US" sz="2400" dirty="0"/>
              <a:t>Moved named expressions and some ribbon customizations from OHDOT_GUI to </a:t>
            </a:r>
            <a:r>
              <a:rPr lang="en-US" sz="2400" dirty="0" err="1"/>
              <a:t>Applications.dgnlib</a:t>
            </a:r>
            <a:r>
              <a:rPr lang="en-US" sz="2400" dirty="0"/>
              <a:t> for consistency.</a:t>
            </a:r>
          </a:p>
          <a:p>
            <a:pPr lvl="1"/>
            <a:r>
              <a:rPr lang="en-US" sz="2400" dirty="0"/>
              <a:t>Updated Transoft workflow to with Auto-TURN 2024 and Torus 2025 </a:t>
            </a:r>
          </a:p>
          <a:p>
            <a:pPr lvl="1"/>
            <a:r>
              <a:rPr lang="en-US" sz="2400" dirty="0"/>
              <a:t>Updated workflow visibility to not show Transoft if no Transoft software is installed</a:t>
            </a:r>
          </a:p>
          <a:p>
            <a:r>
              <a:rPr lang="en-US" sz="3600" dirty="0"/>
              <a:t>OHDOT_v2_WorkSpace.cfg</a:t>
            </a:r>
          </a:p>
          <a:p>
            <a:pPr lvl="1"/>
            <a:r>
              <a:rPr lang="en-US" sz="2400" dirty="0"/>
              <a:t>Updated loading logic to check registry for 3</a:t>
            </a:r>
            <a:r>
              <a:rPr lang="en-US" sz="2400" baseline="30000" dirty="0"/>
              <a:t>rd</a:t>
            </a:r>
            <a:r>
              <a:rPr lang="en-US" sz="2400" dirty="0"/>
              <a:t> party apps (torus, auto-turn, </a:t>
            </a:r>
            <a:r>
              <a:rPr lang="en-US" sz="2400" dirty="0" err="1"/>
              <a:t>autotable</a:t>
            </a:r>
            <a:r>
              <a:rPr lang="en-US" sz="2400" dirty="0"/>
              <a:t>).</a:t>
            </a:r>
          </a:p>
          <a:p>
            <a:pPr lvl="1"/>
            <a:r>
              <a:rPr lang="en-US" sz="2400" dirty="0"/>
              <a:t>Also updated loading 3</a:t>
            </a:r>
            <a:r>
              <a:rPr lang="en-US" sz="2400" baseline="30000" dirty="0"/>
              <a:t>rd</a:t>
            </a:r>
            <a:r>
              <a:rPr lang="en-US" sz="2400" dirty="0"/>
              <a:t> party configs from install locations rather than needing to copy 3</a:t>
            </a:r>
            <a:r>
              <a:rPr lang="en-US" sz="2400" baseline="30000" dirty="0"/>
              <a:t>rd</a:t>
            </a:r>
            <a:r>
              <a:rPr lang="en-US" sz="2400" dirty="0"/>
              <a:t> party config files to ORD install locations.</a:t>
            </a:r>
          </a:p>
        </p:txBody>
      </p:sp>
    </p:spTree>
    <p:extLst>
      <p:ext uri="{BB962C8B-B14F-4D97-AF65-F5344CB8AC3E}">
        <p14:creationId xmlns:p14="http://schemas.microsoft.com/office/powerpoint/2010/main" val="314507915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14479-A9CA-CD92-9293-F1FA74497489}"/>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B39DA8EE-7E83-E6B7-A9EC-64BD819D8900}"/>
              </a:ext>
            </a:extLst>
          </p:cNvPr>
          <p:cNvSpPr>
            <a:spLocks noGrp="1"/>
          </p:cNvSpPr>
          <p:nvPr>
            <p:ph idx="1"/>
          </p:nvPr>
        </p:nvSpPr>
        <p:spPr/>
        <p:txBody>
          <a:bodyPr/>
          <a:lstStyle/>
          <a:p>
            <a:r>
              <a:rPr lang="en-US" dirty="0" err="1"/>
              <a:t>OHDOT_Text_dimension_Styles.dgnlib</a:t>
            </a:r>
            <a:endParaRPr lang="en-US" dirty="0"/>
          </a:p>
          <a:p>
            <a:pPr lvl="1"/>
            <a:r>
              <a:rPr lang="en-US" dirty="0"/>
              <a:t>Updated to ORD 2024 Schema</a:t>
            </a:r>
          </a:p>
          <a:p>
            <a:pPr lvl="1"/>
            <a:r>
              <a:rPr lang="en-US" dirty="0"/>
              <a:t>Added new “title” text styles and text favorites for column style XS Annotations </a:t>
            </a:r>
          </a:p>
          <a:p>
            <a:pPr lvl="1"/>
            <a:r>
              <a:rPr lang="en-US" dirty="0"/>
              <a:t>Added text favorite for Parcel Name</a:t>
            </a:r>
          </a:p>
          <a:p>
            <a:endParaRPr lang="en-US" dirty="0"/>
          </a:p>
        </p:txBody>
      </p:sp>
    </p:spTree>
    <p:extLst>
      <p:ext uri="{BB962C8B-B14F-4D97-AF65-F5344CB8AC3E}">
        <p14:creationId xmlns:p14="http://schemas.microsoft.com/office/powerpoint/2010/main" val="387712732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679BEA-020A-2B12-5637-2E7A845FE7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B20D28-4FA3-7EF3-E69C-B808508C1D9E}"/>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4D869708-CF97-6B5A-5779-31AAC040DDEC}"/>
              </a:ext>
            </a:extLst>
          </p:cNvPr>
          <p:cNvSpPr>
            <a:spLocks noGrp="1"/>
          </p:cNvSpPr>
          <p:nvPr>
            <p:ph idx="1"/>
          </p:nvPr>
        </p:nvSpPr>
        <p:spPr/>
        <p:txBody>
          <a:bodyPr/>
          <a:lstStyle/>
          <a:p>
            <a:r>
              <a:rPr lang="en-US" dirty="0" err="1"/>
              <a:t>OHDOT_Features</a:t>
            </a:r>
            <a:r>
              <a:rPr lang="en-US" dirty="0"/>
              <a:t> </a:t>
            </a:r>
            <a:r>
              <a:rPr lang="en-US" dirty="0" err="1"/>
              <a:t>DrainageAndUtilities.dgnlib</a:t>
            </a:r>
            <a:endParaRPr lang="en-US" dirty="0"/>
          </a:p>
          <a:p>
            <a:pPr lvl="1"/>
            <a:r>
              <a:rPr lang="en-US" dirty="0"/>
              <a:t>All element templates have color/</a:t>
            </a:r>
            <a:r>
              <a:rPr lang="en-US" dirty="0" err="1"/>
              <a:t>linestyle</a:t>
            </a:r>
            <a:r>
              <a:rPr lang="en-US" dirty="0"/>
              <a:t>/weight defined (fixes some display problems)</a:t>
            </a:r>
          </a:p>
          <a:p>
            <a:pPr lvl="1"/>
            <a:r>
              <a:rPr lang="en-US" dirty="0"/>
              <a:t>Set default element template for all point feature </a:t>
            </a:r>
            <a:r>
              <a:rPr lang="en-US" dirty="0" err="1"/>
              <a:t>symbologies</a:t>
            </a:r>
            <a:r>
              <a:rPr lang="en-US" dirty="0"/>
              <a:t> (fixed properties dialog showing incorrect symbology for node features)</a:t>
            </a:r>
          </a:p>
          <a:p>
            <a:pPr lvl="1"/>
            <a:r>
              <a:rPr lang="en-US" dirty="0"/>
              <a:t>Separated Land use FD to use their own feature symbology and element templates to put them on different levels from catchments</a:t>
            </a:r>
          </a:p>
          <a:p>
            <a:pPr lvl="1"/>
            <a:r>
              <a:rPr lang="en-US" dirty="0"/>
              <a:t>Updated compact database from every 10 opens to 50.</a:t>
            </a:r>
          </a:p>
        </p:txBody>
      </p:sp>
    </p:spTree>
    <p:extLst>
      <p:ext uri="{BB962C8B-B14F-4D97-AF65-F5344CB8AC3E}">
        <p14:creationId xmlns:p14="http://schemas.microsoft.com/office/powerpoint/2010/main" val="53798881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ACD318-8781-E9F1-FBCC-C47285E7D8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5D8B68-567C-4B8C-4FD6-26E303AF5679}"/>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3664319B-EEC2-50C9-C27F-EE9449D4F555}"/>
              </a:ext>
            </a:extLst>
          </p:cNvPr>
          <p:cNvSpPr>
            <a:spLocks noGrp="1"/>
          </p:cNvSpPr>
          <p:nvPr>
            <p:ph idx="1"/>
          </p:nvPr>
        </p:nvSpPr>
        <p:spPr/>
        <p:txBody>
          <a:bodyPr/>
          <a:lstStyle/>
          <a:p>
            <a:r>
              <a:rPr lang="en-US" dirty="0" err="1"/>
              <a:t>OHDOT_Feature</a:t>
            </a:r>
            <a:r>
              <a:rPr lang="en-US" dirty="0"/>
              <a:t> </a:t>
            </a:r>
            <a:r>
              <a:rPr lang="en-US" dirty="0" err="1"/>
              <a:t>Definitions.dgnlib</a:t>
            </a:r>
            <a:endParaRPr lang="en-US" dirty="0"/>
          </a:p>
          <a:p>
            <a:pPr lvl="1"/>
            <a:r>
              <a:rPr lang="en-US" dirty="0"/>
              <a:t>Updated to ORD 2024</a:t>
            </a:r>
          </a:p>
          <a:p>
            <a:pPr lvl="1"/>
            <a:r>
              <a:rPr lang="en-US" dirty="0"/>
              <a:t>Added new levels and </a:t>
            </a:r>
            <a:r>
              <a:rPr lang="en-US" dirty="0" err="1"/>
              <a:t>linestlyes</a:t>
            </a:r>
            <a:r>
              <a:rPr lang="en-US" dirty="0"/>
              <a:t> for…</a:t>
            </a:r>
          </a:p>
          <a:p>
            <a:pPr lvl="2"/>
            <a:r>
              <a:rPr lang="en-US" dirty="0"/>
              <a:t> Underground Utility Quality Levels</a:t>
            </a:r>
          </a:p>
          <a:p>
            <a:pPr lvl="2"/>
            <a:r>
              <a:rPr lang="en-US" dirty="0"/>
              <a:t>Cultivated field/crop limits</a:t>
            </a:r>
          </a:p>
          <a:p>
            <a:pPr lvl="2"/>
            <a:r>
              <a:rPr lang="en-US" dirty="0" err="1"/>
              <a:t>DR_X_LandUse</a:t>
            </a:r>
            <a:endParaRPr lang="en-US" dirty="0"/>
          </a:p>
          <a:p>
            <a:pPr lvl="2"/>
            <a:r>
              <a:rPr lang="en-US" dirty="0" err="1"/>
              <a:t>SN_P_Post</a:t>
            </a:r>
            <a:r>
              <a:rPr lang="en-US" dirty="0"/>
              <a:t>, </a:t>
            </a:r>
            <a:r>
              <a:rPr lang="en-US" dirty="0" err="1"/>
              <a:t>SN_X_Post</a:t>
            </a:r>
            <a:endParaRPr lang="en-US" dirty="0"/>
          </a:p>
          <a:p>
            <a:pPr lvl="1"/>
            <a:r>
              <a:rPr lang="en-US" dirty="0"/>
              <a:t>Added FD for 2-Post Sign Back to back</a:t>
            </a:r>
          </a:p>
          <a:p>
            <a:pPr lvl="1"/>
            <a:r>
              <a:rPr lang="en-US" dirty="0"/>
              <a:t>Created feature definitions for new utility quality levels</a:t>
            </a:r>
          </a:p>
          <a:p>
            <a:pPr lvl="1"/>
            <a:r>
              <a:rPr lang="en-US" dirty="0"/>
              <a:t>Several updates for Column Style earthwork XS sheet</a:t>
            </a:r>
          </a:p>
        </p:txBody>
      </p:sp>
    </p:spTree>
    <p:extLst>
      <p:ext uri="{BB962C8B-B14F-4D97-AF65-F5344CB8AC3E}">
        <p14:creationId xmlns:p14="http://schemas.microsoft.com/office/powerpoint/2010/main" val="302123140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FFA65-03B4-3C61-8E3F-4763E3CD3D86}"/>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631805C0-56BA-2BBE-D21B-AA1D2A1CB96A}"/>
              </a:ext>
            </a:extLst>
          </p:cNvPr>
          <p:cNvSpPr>
            <a:spLocks noGrp="1"/>
          </p:cNvSpPr>
          <p:nvPr>
            <p:ph idx="1"/>
          </p:nvPr>
        </p:nvSpPr>
        <p:spPr>
          <a:xfrm>
            <a:off x="285750" y="1085850"/>
            <a:ext cx="11620500" cy="4906964"/>
          </a:xfrm>
        </p:spPr>
        <p:txBody>
          <a:bodyPr/>
          <a:lstStyle/>
          <a:p>
            <a:r>
              <a:rPr lang="en-US" sz="3200" dirty="0" err="1"/>
              <a:t>OHDOT_Symbols.cel</a:t>
            </a:r>
            <a:endParaRPr lang="en-US" sz="3200" dirty="0"/>
          </a:p>
          <a:p>
            <a:pPr lvl="1"/>
            <a:r>
              <a:rPr lang="en-US" sz="2000" dirty="0"/>
              <a:t>Updated signpost cells to match new </a:t>
            </a:r>
            <a:r>
              <a:rPr lang="en-US" sz="2000" dirty="0" err="1"/>
              <a:t>SN_P_Post</a:t>
            </a:r>
            <a:r>
              <a:rPr lang="en-US" sz="2000" dirty="0"/>
              <a:t> and </a:t>
            </a:r>
            <a:r>
              <a:rPr lang="en-US" sz="2000" dirty="0" err="1"/>
              <a:t>SN_X_Post</a:t>
            </a:r>
            <a:r>
              <a:rPr lang="en-US" sz="2000" dirty="0"/>
              <a:t> levels</a:t>
            </a:r>
          </a:p>
          <a:p>
            <a:pPr lvl="1"/>
            <a:r>
              <a:rPr lang="en-US" sz="2000" dirty="0"/>
              <a:t>Created SG_PMTS_X and SG_PMTS_P cells (pole mounted traffic sensor)</a:t>
            </a:r>
          </a:p>
          <a:p>
            <a:r>
              <a:rPr lang="en-US" sz="3200" dirty="0" err="1"/>
              <a:t>OHDOT_Labels.cel</a:t>
            </a:r>
            <a:endParaRPr lang="en-US" sz="3200" dirty="0"/>
          </a:p>
          <a:p>
            <a:pPr lvl="1"/>
            <a:r>
              <a:rPr lang="en-US" sz="2000" dirty="0"/>
              <a:t>Removed from workspace. No longer needed due to place label command being reverted back to </a:t>
            </a:r>
            <a:r>
              <a:rPr lang="en-US" sz="2000" dirty="0" err="1"/>
              <a:t>microstation</a:t>
            </a:r>
            <a:r>
              <a:rPr lang="en-US" sz="2000" dirty="0"/>
              <a:t> version.</a:t>
            </a:r>
          </a:p>
          <a:p>
            <a:r>
              <a:rPr lang="en-US" sz="3200" dirty="0" err="1"/>
              <a:t>OHDOT_Sheets.cel</a:t>
            </a:r>
            <a:endParaRPr lang="en-US" sz="3200" dirty="0"/>
          </a:p>
          <a:p>
            <a:pPr lvl="1"/>
            <a:r>
              <a:rPr lang="en-US" sz="2000" dirty="0"/>
              <a:t>Added new cells for XS Quantity End Area and Volume</a:t>
            </a:r>
          </a:p>
          <a:p>
            <a:pPr lvl="1"/>
            <a:r>
              <a:rPr lang="en-US" sz="2000" dirty="0"/>
              <a:t>Copied XS Quantity Table from </a:t>
            </a:r>
            <a:r>
              <a:rPr lang="en-US" sz="2000" dirty="0" err="1"/>
              <a:t>OHDOT_Labels.cel</a:t>
            </a:r>
            <a:endParaRPr lang="en-US" sz="2000" dirty="0"/>
          </a:p>
          <a:p>
            <a:r>
              <a:rPr lang="en-US" sz="3200" dirty="0" err="1"/>
              <a:t>OHDOT_Drainage.cel</a:t>
            </a:r>
            <a:endParaRPr lang="en-US" sz="3200" dirty="0"/>
          </a:p>
          <a:p>
            <a:pPr lvl="1"/>
            <a:r>
              <a:rPr lang="en-US" sz="2000" dirty="0"/>
              <a:t>Scaled drainage flow arow cells for better legibility and consistent size</a:t>
            </a:r>
          </a:p>
        </p:txBody>
      </p:sp>
    </p:spTree>
    <p:extLst>
      <p:ext uri="{BB962C8B-B14F-4D97-AF65-F5344CB8AC3E}">
        <p14:creationId xmlns:p14="http://schemas.microsoft.com/office/powerpoint/2010/main" val="386530677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93295-7B78-1A36-BA0D-047022818308}"/>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3FDBB8B2-8ABC-1EEE-E1C0-45C04C2B5FC1}"/>
              </a:ext>
            </a:extLst>
          </p:cNvPr>
          <p:cNvSpPr>
            <a:spLocks noGrp="1"/>
          </p:cNvSpPr>
          <p:nvPr>
            <p:ph idx="1"/>
          </p:nvPr>
        </p:nvSpPr>
        <p:spPr>
          <a:xfrm>
            <a:off x="838200" y="1142999"/>
            <a:ext cx="10515600" cy="5133975"/>
          </a:xfrm>
        </p:spPr>
        <p:txBody>
          <a:bodyPr/>
          <a:lstStyle/>
          <a:p>
            <a:r>
              <a:rPr lang="en-US" dirty="0" err="1"/>
              <a:t>OHDOT_Tempalates.itl</a:t>
            </a:r>
            <a:endParaRPr lang="en-US" dirty="0"/>
          </a:p>
          <a:p>
            <a:pPr lvl="1"/>
            <a:r>
              <a:rPr lang="en-US" dirty="0"/>
              <a:t>Created Single Slope 81” barrier component</a:t>
            </a:r>
          </a:p>
          <a:p>
            <a:pPr lvl="1"/>
            <a:r>
              <a:rPr lang="en-US" dirty="0"/>
              <a:t>Created 301-8E asphalt and jointed concrete pavement shoulder </a:t>
            </a:r>
            <a:r>
              <a:rPr lang="en-US" dirty="0" err="1"/>
              <a:t>commponents</a:t>
            </a:r>
            <a:endParaRPr lang="en-US" dirty="0"/>
          </a:p>
          <a:p>
            <a:r>
              <a:rPr lang="en-US" dirty="0"/>
              <a:t>Survey Master</a:t>
            </a:r>
          </a:p>
          <a:p>
            <a:pPr lvl="1"/>
            <a:r>
              <a:rPr lang="en-US" dirty="0"/>
              <a:t>Major update released!</a:t>
            </a:r>
          </a:p>
          <a:p>
            <a:r>
              <a:rPr lang="en-US" dirty="0"/>
              <a:t>OCCS_OSIP_WMS</a:t>
            </a:r>
          </a:p>
          <a:p>
            <a:pPr lvl="1"/>
            <a:r>
              <a:rPr lang="en-US" dirty="0"/>
              <a:t>All files corrected for new OGRIP Service</a:t>
            </a:r>
          </a:p>
          <a:p>
            <a:pPr lvl="1"/>
            <a:r>
              <a:rPr lang="en-US" dirty="0"/>
              <a:t>Added .</a:t>
            </a:r>
            <a:r>
              <a:rPr lang="en-US" dirty="0" err="1"/>
              <a:t>xsw</a:t>
            </a:r>
            <a:r>
              <a:rPr lang="en-US" dirty="0"/>
              <a:t> sister files for each county</a:t>
            </a:r>
          </a:p>
        </p:txBody>
      </p:sp>
    </p:spTree>
    <p:extLst>
      <p:ext uri="{BB962C8B-B14F-4D97-AF65-F5344CB8AC3E}">
        <p14:creationId xmlns:p14="http://schemas.microsoft.com/office/powerpoint/2010/main" val="225679575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C675A-A4AA-3E87-4DB3-AE5CCF125AD0}"/>
              </a:ext>
            </a:extLst>
          </p:cNvPr>
          <p:cNvSpPr>
            <a:spLocks noGrp="1"/>
          </p:cNvSpPr>
          <p:nvPr>
            <p:ph type="title"/>
          </p:nvPr>
        </p:nvSpPr>
        <p:spPr/>
        <p:txBody>
          <a:bodyPr/>
          <a:lstStyle/>
          <a:p>
            <a:r>
              <a:rPr lang="en-US" dirty="0"/>
              <a:t>Workspace Updates</a:t>
            </a:r>
          </a:p>
        </p:txBody>
      </p:sp>
      <p:sp>
        <p:nvSpPr>
          <p:cNvPr id="3" name="Content Placeholder 2">
            <a:extLst>
              <a:ext uri="{FF2B5EF4-FFF2-40B4-BE49-F238E27FC236}">
                <a16:creationId xmlns:a16="http://schemas.microsoft.com/office/drawing/2014/main" id="{161356BB-1221-BD69-A032-BEA46BD617F3}"/>
              </a:ext>
            </a:extLst>
          </p:cNvPr>
          <p:cNvSpPr>
            <a:spLocks noGrp="1"/>
          </p:cNvSpPr>
          <p:nvPr>
            <p:ph idx="1"/>
          </p:nvPr>
        </p:nvSpPr>
        <p:spPr>
          <a:xfrm>
            <a:off x="838199" y="1143000"/>
            <a:ext cx="11001375" cy="4906964"/>
          </a:xfrm>
        </p:spPr>
        <p:txBody>
          <a:bodyPr/>
          <a:lstStyle/>
          <a:p>
            <a:r>
              <a:rPr lang="en-US" dirty="0" err="1"/>
              <a:t>OHDOT_SheetSeeds_SurvFt.dgnlib</a:t>
            </a:r>
            <a:endParaRPr lang="en-US" dirty="0"/>
          </a:p>
          <a:p>
            <a:pPr lvl="1"/>
            <a:r>
              <a:rPr lang="en-US" dirty="0"/>
              <a:t>Updated to ORD 2024</a:t>
            </a:r>
          </a:p>
          <a:p>
            <a:pPr lvl="1"/>
            <a:r>
              <a:rPr lang="en-US" dirty="0"/>
              <a:t>Added/Modified Cross Section Drawing seeds for column style earthwork XS sheet.</a:t>
            </a:r>
          </a:p>
          <a:p>
            <a:pPr lvl="1"/>
            <a:r>
              <a:rPr lang="en-US" dirty="0"/>
              <a:t>Renamed Cross Section X-Scale to Cross Section X-Scale (OLD EW Table)</a:t>
            </a:r>
          </a:p>
          <a:p>
            <a:r>
              <a:rPr lang="en-US" dirty="0"/>
              <a:t>Crash-DRAW Compatibility Fix</a:t>
            </a:r>
          </a:p>
          <a:p>
            <a:pPr lvl="1"/>
            <a:r>
              <a:rPr lang="en-US" dirty="0"/>
              <a:t>ORD 2024 fixes Crash-DRAW crashing issue on certain types of laptops/devices.</a:t>
            </a:r>
          </a:p>
          <a:p>
            <a:pPr lvl="1"/>
            <a:endParaRPr lang="en-US" dirty="0"/>
          </a:p>
        </p:txBody>
      </p:sp>
    </p:spTree>
    <p:extLst>
      <p:ext uri="{BB962C8B-B14F-4D97-AF65-F5344CB8AC3E}">
        <p14:creationId xmlns:p14="http://schemas.microsoft.com/office/powerpoint/2010/main" val="344640151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6047-1D32-3433-ED8C-F71841D0F1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F969E6-4BDE-C8D0-C3D9-D9A9A3691120}"/>
              </a:ext>
            </a:extLst>
          </p:cNvPr>
          <p:cNvSpPr>
            <a:spLocks noGrp="1"/>
          </p:cNvSpPr>
          <p:nvPr>
            <p:ph type="title"/>
          </p:nvPr>
        </p:nvSpPr>
        <p:spPr>
          <a:solidFill>
            <a:schemeClr val="accent6"/>
          </a:solidFill>
        </p:spPr>
        <p:txBody>
          <a:bodyPr/>
          <a:lstStyle/>
          <a:p>
            <a:r>
              <a:rPr lang="en-US" dirty="0"/>
              <a:t>Cross section SHEET Earthwork Format</a:t>
            </a:r>
          </a:p>
        </p:txBody>
      </p:sp>
      <p:sp>
        <p:nvSpPr>
          <p:cNvPr id="3" name="TextBox 2">
            <a:extLst>
              <a:ext uri="{FF2B5EF4-FFF2-40B4-BE49-F238E27FC236}">
                <a16:creationId xmlns:a16="http://schemas.microsoft.com/office/drawing/2014/main" id="{45F4A812-883B-D441-12B0-8FD119456A73}"/>
              </a:ext>
            </a:extLst>
          </p:cNvPr>
          <p:cNvSpPr txBox="1"/>
          <p:nvPr/>
        </p:nvSpPr>
        <p:spPr>
          <a:xfrm>
            <a:off x="609600" y="3810000"/>
            <a:ext cx="10972800" cy="461665"/>
          </a:xfrm>
          <a:prstGeom prst="rect">
            <a:avLst/>
          </a:prstGeom>
          <a:noFill/>
        </p:spPr>
        <p:txBody>
          <a:bodyPr wrap="square">
            <a:spAutoFit/>
          </a:bodyPr>
          <a:lstStyle/>
          <a:p>
            <a:pPr lvl="0" algn="ctr" fontAlgn="base">
              <a:spcBef>
                <a:spcPct val="20000"/>
              </a:spcBef>
              <a:spcAft>
                <a:spcPct val="0"/>
              </a:spcAft>
              <a:defRPr/>
            </a:pPr>
            <a:r>
              <a:rPr lang="en-US" sz="2400" kern="0" dirty="0">
                <a:solidFill>
                  <a:srgbClr val="000000"/>
                </a:solidFill>
              </a:rPr>
              <a:t>Matt Eiben, ODOT CADD &amp; Mapping Services</a:t>
            </a:r>
          </a:p>
        </p:txBody>
      </p:sp>
    </p:spTree>
    <p:extLst>
      <p:ext uri="{BB962C8B-B14F-4D97-AF65-F5344CB8AC3E}">
        <p14:creationId xmlns:p14="http://schemas.microsoft.com/office/powerpoint/2010/main" val="319729272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18C1E-2CBB-3DA1-B622-CAD55D92B8AD}"/>
              </a:ext>
            </a:extLst>
          </p:cNvPr>
          <p:cNvSpPr>
            <a:spLocks noGrp="1"/>
          </p:cNvSpPr>
          <p:nvPr>
            <p:ph type="title"/>
          </p:nvPr>
        </p:nvSpPr>
        <p:spPr/>
        <p:txBody>
          <a:bodyPr/>
          <a:lstStyle/>
          <a:p>
            <a:r>
              <a:rPr lang="en-US" dirty="0"/>
              <a:t>Cross section Earthwork Format</a:t>
            </a:r>
          </a:p>
        </p:txBody>
      </p:sp>
      <p:sp>
        <p:nvSpPr>
          <p:cNvPr id="3" name="Content Placeholder 2">
            <a:extLst>
              <a:ext uri="{FF2B5EF4-FFF2-40B4-BE49-F238E27FC236}">
                <a16:creationId xmlns:a16="http://schemas.microsoft.com/office/drawing/2014/main" id="{D8F75177-44E3-340F-7149-09028D1EF053}"/>
              </a:ext>
            </a:extLst>
          </p:cNvPr>
          <p:cNvSpPr>
            <a:spLocks noGrp="1"/>
          </p:cNvSpPr>
          <p:nvPr>
            <p:ph idx="1"/>
          </p:nvPr>
        </p:nvSpPr>
        <p:spPr/>
        <p:txBody>
          <a:bodyPr/>
          <a:lstStyle/>
          <a:p>
            <a:pPr marL="0" indent="0">
              <a:buNone/>
            </a:pPr>
            <a:r>
              <a:rPr lang="en-US" b="1" dirty="0"/>
              <a:t>July 2025</a:t>
            </a:r>
            <a:r>
              <a:rPr lang="en-US" dirty="0"/>
              <a:t> updates to </a:t>
            </a:r>
            <a:r>
              <a:rPr lang="en-US" b="1" dirty="0"/>
              <a:t>L&amp;D 3</a:t>
            </a:r>
            <a:r>
              <a:rPr lang="en-US" dirty="0"/>
              <a:t>*, </a:t>
            </a:r>
            <a:r>
              <a:rPr lang="en-US" b="1" dirty="0"/>
              <a:t>Sample Plans</a:t>
            </a:r>
            <a:r>
              <a:rPr lang="en-US" dirty="0"/>
              <a:t>, &amp; </a:t>
            </a:r>
            <a:r>
              <a:rPr lang="en-US" b="1" dirty="0"/>
              <a:t>workspace</a:t>
            </a:r>
            <a:r>
              <a:rPr lang="en-US" dirty="0"/>
              <a:t> included revisions to restore the XS sheet earthwork/seeding column format on the left/right edges of sheet as was historically produced for 100+ years. </a:t>
            </a:r>
          </a:p>
          <a:p>
            <a:endParaRPr lang="en-US" sz="2800" dirty="0"/>
          </a:p>
          <a:p>
            <a:endParaRPr lang="en-US" sz="2000" dirty="0"/>
          </a:p>
          <a:p>
            <a:pPr marL="0" indent="0">
              <a:buNone/>
            </a:pPr>
            <a:r>
              <a:rPr lang="en-US" sz="2400" dirty="0"/>
              <a:t>*L&amp;D 3 verbiage for </a:t>
            </a:r>
            <a:r>
              <a:rPr lang="en-US" sz="2400" i="1" dirty="0"/>
              <a:t>1310.3.1 Earthwork Calculations </a:t>
            </a:r>
            <a:r>
              <a:rPr lang="en-US" sz="2400" dirty="0"/>
              <a:t>&amp; </a:t>
            </a:r>
            <a:r>
              <a:rPr lang="en-US" sz="2400" i="1" dirty="0"/>
              <a:t>1310.3.4 Seeding Calculations</a:t>
            </a:r>
            <a:r>
              <a:rPr lang="en-US" sz="2400" dirty="0"/>
              <a:t> was never changed to reflect “table” format, so these changes align with L&amp;D again. </a:t>
            </a:r>
          </a:p>
        </p:txBody>
      </p:sp>
    </p:spTree>
    <p:extLst>
      <p:ext uri="{BB962C8B-B14F-4D97-AF65-F5344CB8AC3E}">
        <p14:creationId xmlns:p14="http://schemas.microsoft.com/office/powerpoint/2010/main" val="242278881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5966C-3F83-F786-0BB8-5B14485EC8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59A4A6-C579-EB8E-823A-99A0EAED6CA3}"/>
              </a:ext>
            </a:extLst>
          </p:cNvPr>
          <p:cNvSpPr>
            <a:spLocks noGrp="1"/>
          </p:cNvSpPr>
          <p:nvPr>
            <p:ph type="title"/>
          </p:nvPr>
        </p:nvSpPr>
        <p:spPr/>
        <p:txBody>
          <a:bodyPr/>
          <a:lstStyle/>
          <a:p>
            <a:r>
              <a:rPr lang="en-US" dirty="0"/>
              <a:t>“table” format example</a:t>
            </a:r>
          </a:p>
        </p:txBody>
      </p:sp>
      <p:pic>
        <p:nvPicPr>
          <p:cNvPr id="5" name="Picture 4" descr="Diagram, schematic&#10;&#10;AI-generated content may be incorrect.">
            <a:extLst>
              <a:ext uri="{FF2B5EF4-FFF2-40B4-BE49-F238E27FC236}">
                <a16:creationId xmlns:a16="http://schemas.microsoft.com/office/drawing/2014/main" id="{FE8CEE49-2FF7-236A-B6B0-876E7C7207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14400"/>
            <a:ext cx="9187452" cy="5944822"/>
          </a:xfrm>
          <a:prstGeom prst="rect">
            <a:avLst/>
          </a:prstGeom>
        </p:spPr>
      </p:pic>
      <p:pic>
        <p:nvPicPr>
          <p:cNvPr id="4" name="Content Placeholder 3" descr="Diagram, schematic&#10;&#10;AI-generated content may be incorrect.">
            <a:extLst>
              <a:ext uri="{FF2B5EF4-FFF2-40B4-BE49-F238E27FC236}">
                <a16:creationId xmlns:a16="http://schemas.microsoft.com/office/drawing/2014/main" id="{D9E06AB5-4D53-920C-3FC0-2E80D7F1600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78156" t="-424" r="3778" b="55743"/>
          <a:stretch/>
        </p:blipFill>
        <p:spPr>
          <a:xfrm>
            <a:off x="9299863" y="1194954"/>
            <a:ext cx="2791962" cy="4468091"/>
          </a:xfrm>
          <a:prstGeom prst="rect">
            <a:avLst/>
          </a:prstGeom>
        </p:spPr>
      </p:pic>
      <p:sp>
        <p:nvSpPr>
          <p:cNvPr id="6" name="Rectangle 5">
            <a:extLst>
              <a:ext uri="{FF2B5EF4-FFF2-40B4-BE49-F238E27FC236}">
                <a16:creationId xmlns:a16="http://schemas.microsoft.com/office/drawing/2014/main" id="{161D1D13-B6F9-4455-1E25-65B43A3976BF}"/>
              </a:ext>
            </a:extLst>
          </p:cNvPr>
          <p:cNvSpPr/>
          <p:nvPr/>
        </p:nvSpPr>
        <p:spPr>
          <a:xfrm>
            <a:off x="9445337" y="1413163"/>
            <a:ext cx="2130136" cy="727366"/>
          </a:xfrm>
          <a:custGeom>
            <a:avLst/>
            <a:gdLst>
              <a:gd name="connsiteX0" fmla="*/ 0 w 2130136"/>
              <a:gd name="connsiteY0" fmla="*/ 0 h 727366"/>
              <a:gd name="connsiteX1" fmla="*/ 511233 w 2130136"/>
              <a:gd name="connsiteY1" fmla="*/ 0 h 727366"/>
              <a:gd name="connsiteX2" fmla="*/ 1043767 w 2130136"/>
              <a:gd name="connsiteY2" fmla="*/ 0 h 727366"/>
              <a:gd name="connsiteX3" fmla="*/ 1597602 w 2130136"/>
              <a:gd name="connsiteY3" fmla="*/ 0 h 727366"/>
              <a:gd name="connsiteX4" fmla="*/ 2130136 w 2130136"/>
              <a:gd name="connsiteY4" fmla="*/ 0 h 727366"/>
              <a:gd name="connsiteX5" fmla="*/ 2130136 w 2130136"/>
              <a:gd name="connsiteY5" fmla="*/ 370957 h 727366"/>
              <a:gd name="connsiteX6" fmla="*/ 2130136 w 2130136"/>
              <a:gd name="connsiteY6" fmla="*/ 727366 h 727366"/>
              <a:gd name="connsiteX7" fmla="*/ 1554999 w 2130136"/>
              <a:gd name="connsiteY7" fmla="*/ 727366 h 727366"/>
              <a:gd name="connsiteX8" fmla="*/ 979863 w 2130136"/>
              <a:gd name="connsiteY8" fmla="*/ 727366 h 727366"/>
              <a:gd name="connsiteX9" fmla="*/ 0 w 2130136"/>
              <a:gd name="connsiteY9" fmla="*/ 727366 h 727366"/>
              <a:gd name="connsiteX10" fmla="*/ 0 w 2130136"/>
              <a:gd name="connsiteY10" fmla="*/ 370957 h 727366"/>
              <a:gd name="connsiteX11" fmla="*/ 0 w 2130136"/>
              <a:gd name="connsiteY11" fmla="*/ 0 h 727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30136" h="727366" fill="none" extrusionOk="0">
                <a:moveTo>
                  <a:pt x="0" y="0"/>
                </a:moveTo>
                <a:cubicBezTo>
                  <a:pt x="147927" y="-4640"/>
                  <a:pt x="297736" y="18015"/>
                  <a:pt x="511233" y="0"/>
                </a:cubicBezTo>
                <a:cubicBezTo>
                  <a:pt x="724730" y="-18015"/>
                  <a:pt x="878549" y="24758"/>
                  <a:pt x="1043767" y="0"/>
                </a:cubicBezTo>
                <a:cubicBezTo>
                  <a:pt x="1208985" y="-24758"/>
                  <a:pt x="1452025" y="46116"/>
                  <a:pt x="1597602" y="0"/>
                </a:cubicBezTo>
                <a:cubicBezTo>
                  <a:pt x="1743180" y="-46116"/>
                  <a:pt x="1870425" y="3675"/>
                  <a:pt x="2130136" y="0"/>
                </a:cubicBezTo>
                <a:cubicBezTo>
                  <a:pt x="2166075" y="164789"/>
                  <a:pt x="2125629" y="231348"/>
                  <a:pt x="2130136" y="370957"/>
                </a:cubicBezTo>
                <a:cubicBezTo>
                  <a:pt x="2134643" y="510566"/>
                  <a:pt x="2110158" y="580419"/>
                  <a:pt x="2130136" y="727366"/>
                </a:cubicBezTo>
                <a:cubicBezTo>
                  <a:pt x="1867448" y="795093"/>
                  <a:pt x="1800088" y="701604"/>
                  <a:pt x="1554999" y="727366"/>
                </a:cubicBezTo>
                <a:cubicBezTo>
                  <a:pt x="1309910" y="753128"/>
                  <a:pt x="1176429" y="719709"/>
                  <a:pt x="979863" y="727366"/>
                </a:cubicBezTo>
                <a:cubicBezTo>
                  <a:pt x="783297" y="735023"/>
                  <a:pt x="247684" y="715907"/>
                  <a:pt x="0" y="727366"/>
                </a:cubicBezTo>
                <a:cubicBezTo>
                  <a:pt x="-38260" y="606324"/>
                  <a:pt x="29592" y="502737"/>
                  <a:pt x="0" y="370957"/>
                </a:cubicBezTo>
                <a:cubicBezTo>
                  <a:pt x="-29592" y="239177"/>
                  <a:pt x="37751" y="88021"/>
                  <a:pt x="0" y="0"/>
                </a:cubicBezTo>
                <a:close/>
              </a:path>
              <a:path w="2130136" h="727366" stroke="0" extrusionOk="0">
                <a:moveTo>
                  <a:pt x="0" y="0"/>
                </a:moveTo>
                <a:cubicBezTo>
                  <a:pt x="178620" y="-46085"/>
                  <a:pt x="385263" y="16338"/>
                  <a:pt x="511233" y="0"/>
                </a:cubicBezTo>
                <a:cubicBezTo>
                  <a:pt x="637203" y="-16338"/>
                  <a:pt x="796561" y="34183"/>
                  <a:pt x="979863" y="0"/>
                </a:cubicBezTo>
                <a:cubicBezTo>
                  <a:pt x="1163165" y="-34183"/>
                  <a:pt x="1364523" y="47640"/>
                  <a:pt x="1554999" y="0"/>
                </a:cubicBezTo>
                <a:cubicBezTo>
                  <a:pt x="1745475" y="-47640"/>
                  <a:pt x="1975297" y="61281"/>
                  <a:pt x="2130136" y="0"/>
                </a:cubicBezTo>
                <a:cubicBezTo>
                  <a:pt x="2141954" y="113619"/>
                  <a:pt x="2130069" y="189204"/>
                  <a:pt x="2130136" y="356409"/>
                </a:cubicBezTo>
                <a:cubicBezTo>
                  <a:pt x="2130203" y="523614"/>
                  <a:pt x="2112078" y="573980"/>
                  <a:pt x="2130136" y="727366"/>
                </a:cubicBezTo>
                <a:cubicBezTo>
                  <a:pt x="1866016" y="753361"/>
                  <a:pt x="1809998" y="705745"/>
                  <a:pt x="1597602" y="727366"/>
                </a:cubicBezTo>
                <a:cubicBezTo>
                  <a:pt x="1385206" y="748987"/>
                  <a:pt x="1190180" y="681796"/>
                  <a:pt x="1022465" y="727366"/>
                </a:cubicBezTo>
                <a:cubicBezTo>
                  <a:pt x="854750" y="772936"/>
                  <a:pt x="785669" y="722764"/>
                  <a:pt x="553835" y="727366"/>
                </a:cubicBezTo>
                <a:cubicBezTo>
                  <a:pt x="322001" y="731968"/>
                  <a:pt x="118234" y="683473"/>
                  <a:pt x="0" y="727366"/>
                </a:cubicBezTo>
                <a:cubicBezTo>
                  <a:pt x="-2329" y="614755"/>
                  <a:pt x="6519" y="449976"/>
                  <a:pt x="0" y="363683"/>
                </a:cubicBezTo>
                <a:cubicBezTo>
                  <a:pt x="-6519" y="277390"/>
                  <a:pt x="6385" y="178961"/>
                  <a:pt x="0" y="0"/>
                </a:cubicBezTo>
                <a:close/>
              </a:path>
            </a:pathLst>
          </a:custGeom>
          <a:solidFill>
            <a:srgbClr val="FFFF00">
              <a:alpha val="30000"/>
            </a:srgbClr>
          </a:solidFill>
          <a:ln w="38100">
            <a:solidFill>
              <a:srgbClr val="FF000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387C1D9-EE98-E428-9E1A-A7AE9D0E2888}"/>
              </a:ext>
            </a:extLst>
          </p:cNvPr>
          <p:cNvSpPr/>
          <p:nvPr/>
        </p:nvSpPr>
        <p:spPr>
          <a:xfrm>
            <a:off x="9445337" y="4499263"/>
            <a:ext cx="2130136" cy="727366"/>
          </a:xfrm>
          <a:custGeom>
            <a:avLst/>
            <a:gdLst>
              <a:gd name="connsiteX0" fmla="*/ 0 w 2130136"/>
              <a:gd name="connsiteY0" fmla="*/ 0 h 727366"/>
              <a:gd name="connsiteX1" fmla="*/ 553835 w 2130136"/>
              <a:gd name="connsiteY1" fmla="*/ 0 h 727366"/>
              <a:gd name="connsiteX2" fmla="*/ 1043767 w 2130136"/>
              <a:gd name="connsiteY2" fmla="*/ 0 h 727366"/>
              <a:gd name="connsiteX3" fmla="*/ 1512397 w 2130136"/>
              <a:gd name="connsiteY3" fmla="*/ 0 h 727366"/>
              <a:gd name="connsiteX4" fmla="*/ 2130136 w 2130136"/>
              <a:gd name="connsiteY4" fmla="*/ 0 h 727366"/>
              <a:gd name="connsiteX5" fmla="*/ 2130136 w 2130136"/>
              <a:gd name="connsiteY5" fmla="*/ 370957 h 727366"/>
              <a:gd name="connsiteX6" fmla="*/ 2130136 w 2130136"/>
              <a:gd name="connsiteY6" fmla="*/ 727366 h 727366"/>
              <a:gd name="connsiteX7" fmla="*/ 1597602 w 2130136"/>
              <a:gd name="connsiteY7" fmla="*/ 727366 h 727366"/>
              <a:gd name="connsiteX8" fmla="*/ 1107671 w 2130136"/>
              <a:gd name="connsiteY8" fmla="*/ 727366 h 727366"/>
              <a:gd name="connsiteX9" fmla="*/ 617739 w 2130136"/>
              <a:gd name="connsiteY9" fmla="*/ 727366 h 727366"/>
              <a:gd name="connsiteX10" fmla="*/ 0 w 2130136"/>
              <a:gd name="connsiteY10" fmla="*/ 727366 h 727366"/>
              <a:gd name="connsiteX11" fmla="*/ 0 w 2130136"/>
              <a:gd name="connsiteY11" fmla="*/ 378230 h 727366"/>
              <a:gd name="connsiteX12" fmla="*/ 0 w 2130136"/>
              <a:gd name="connsiteY12" fmla="*/ 0 h 727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30136" h="727366" fill="none" extrusionOk="0">
                <a:moveTo>
                  <a:pt x="0" y="0"/>
                </a:moveTo>
                <a:cubicBezTo>
                  <a:pt x="202052" y="-25920"/>
                  <a:pt x="377370" y="-5018"/>
                  <a:pt x="553835" y="0"/>
                </a:cubicBezTo>
                <a:cubicBezTo>
                  <a:pt x="730300" y="5018"/>
                  <a:pt x="937007" y="3286"/>
                  <a:pt x="1043767" y="0"/>
                </a:cubicBezTo>
                <a:cubicBezTo>
                  <a:pt x="1150527" y="-3286"/>
                  <a:pt x="1404492" y="-22874"/>
                  <a:pt x="1512397" y="0"/>
                </a:cubicBezTo>
                <a:cubicBezTo>
                  <a:pt x="1620302" y="22874"/>
                  <a:pt x="1953194" y="-5282"/>
                  <a:pt x="2130136" y="0"/>
                </a:cubicBezTo>
                <a:cubicBezTo>
                  <a:pt x="2126348" y="94334"/>
                  <a:pt x="2143851" y="248809"/>
                  <a:pt x="2130136" y="370957"/>
                </a:cubicBezTo>
                <a:cubicBezTo>
                  <a:pt x="2116421" y="493105"/>
                  <a:pt x="2116278" y="643486"/>
                  <a:pt x="2130136" y="727366"/>
                </a:cubicBezTo>
                <a:cubicBezTo>
                  <a:pt x="1945795" y="707674"/>
                  <a:pt x="1797203" y="749174"/>
                  <a:pt x="1597602" y="727366"/>
                </a:cubicBezTo>
                <a:cubicBezTo>
                  <a:pt x="1398001" y="705558"/>
                  <a:pt x="1313458" y="743732"/>
                  <a:pt x="1107671" y="727366"/>
                </a:cubicBezTo>
                <a:cubicBezTo>
                  <a:pt x="901885" y="711000"/>
                  <a:pt x="756075" y="745863"/>
                  <a:pt x="617739" y="727366"/>
                </a:cubicBezTo>
                <a:cubicBezTo>
                  <a:pt x="479403" y="708869"/>
                  <a:pt x="138821" y="715023"/>
                  <a:pt x="0" y="727366"/>
                </a:cubicBezTo>
                <a:cubicBezTo>
                  <a:pt x="9289" y="626466"/>
                  <a:pt x="1512" y="474962"/>
                  <a:pt x="0" y="378230"/>
                </a:cubicBezTo>
                <a:cubicBezTo>
                  <a:pt x="-1512" y="281498"/>
                  <a:pt x="18182" y="150788"/>
                  <a:pt x="0" y="0"/>
                </a:cubicBezTo>
                <a:close/>
              </a:path>
              <a:path w="2130136" h="727366" stroke="0" extrusionOk="0">
                <a:moveTo>
                  <a:pt x="0" y="0"/>
                </a:moveTo>
                <a:cubicBezTo>
                  <a:pt x="190568" y="14775"/>
                  <a:pt x="263582" y="-12874"/>
                  <a:pt x="468630" y="0"/>
                </a:cubicBezTo>
                <a:cubicBezTo>
                  <a:pt x="673678" y="12874"/>
                  <a:pt x="843255" y="270"/>
                  <a:pt x="937260" y="0"/>
                </a:cubicBezTo>
                <a:cubicBezTo>
                  <a:pt x="1031265" y="-270"/>
                  <a:pt x="1260151" y="-19169"/>
                  <a:pt x="1448492" y="0"/>
                </a:cubicBezTo>
                <a:cubicBezTo>
                  <a:pt x="1636833" y="19169"/>
                  <a:pt x="1805818" y="5546"/>
                  <a:pt x="2130136" y="0"/>
                </a:cubicBezTo>
                <a:cubicBezTo>
                  <a:pt x="2146298" y="160030"/>
                  <a:pt x="2145255" y="194225"/>
                  <a:pt x="2130136" y="370957"/>
                </a:cubicBezTo>
                <a:cubicBezTo>
                  <a:pt x="2115017" y="547689"/>
                  <a:pt x="2113909" y="567338"/>
                  <a:pt x="2130136" y="727366"/>
                </a:cubicBezTo>
                <a:cubicBezTo>
                  <a:pt x="1953432" y="711615"/>
                  <a:pt x="1727962" y="721210"/>
                  <a:pt x="1618903" y="727366"/>
                </a:cubicBezTo>
                <a:cubicBezTo>
                  <a:pt x="1509844" y="733522"/>
                  <a:pt x="1179461" y="719642"/>
                  <a:pt x="1043767" y="727366"/>
                </a:cubicBezTo>
                <a:cubicBezTo>
                  <a:pt x="908073" y="735090"/>
                  <a:pt x="637904" y="742305"/>
                  <a:pt x="532534" y="727366"/>
                </a:cubicBezTo>
                <a:cubicBezTo>
                  <a:pt x="427164" y="712427"/>
                  <a:pt x="248316" y="731338"/>
                  <a:pt x="0" y="727366"/>
                </a:cubicBezTo>
                <a:cubicBezTo>
                  <a:pt x="-15311" y="640146"/>
                  <a:pt x="10513" y="472645"/>
                  <a:pt x="0" y="356409"/>
                </a:cubicBezTo>
                <a:cubicBezTo>
                  <a:pt x="-10513" y="240173"/>
                  <a:pt x="6786" y="76119"/>
                  <a:pt x="0" y="0"/>
                </a:cubicBezTo>
                <a:close/>
              </a:path>
            </a:pathLst>
          </a:custGeom>
          <a:solidFill>
            <a:srgbClr val="FFFF00">
              <a:alpha val="30000"/>
            </a:srgbClr>
          </a:solidFill>
          <a:ln w="38100">
            <a:solidFill>
              <a:srgbClr val="FF0000"/>
            </a:solidFill>
            <a:extLst>
              <a:ext uri="{C807C97D-BFC1-408E-A445-0C87EB9F89A2}">
                <ask:lineSketchStyleProps xmlns:ask="http://schemas.microsoft.com/office/drawing/2018/sketchyshapes" sd="1048302887">
                  <a:prstGeom prst="rec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736CB7A8-EEB8-1D1A-5D09-502D50CE1120}"/>
              </a:ext>
            </a:extLst>
          </p:cNvPr>
          <p:cNvCxnSpPr>
            <a:cxnSpLocks/>
          </p:cNvCxnSpPr>
          <p:nvPr/>
        </p:nvCxnSpPr>
        <p:spPr>
          <a:xfrm>
            <a:off x="9187452" y="914400"/>
            <a:ext cx="0" cy="5943600"/>
          </a:xfrm>
          <a:prstGeom prst="line">
            <a:avLst/>
          </a:prstGeom>
          <a:ln w="50800">
            <a:prstDash val="dash"/>
          </a:ln>
        </p:spPr>
        <p:style>
          <a:lnRef idx="3">
            <a:schemeClr val="accent6"/>
          </a:lnRef>
          <a:fillRef idx="0">
            <a:schemeClr val="accent6"/>
          </a:fillRef>
          <a:effectRef idx="2">
            <a:schemeClr val="accent6"/>
          </a:effectRef>
          <a:fontRef idx="minor">
            <a:schemeClr val="tx1"/>
          </a:fontRef>
        </p:style>
      </p:cxnSp>
      <p:sp>
        <p:nvSpPr>
          <p:cNvPr id="3" name="Rectangle 2">
            <a:extLst>
              <a:ext uri="{FF2B5EF4-FFF2-40B4-BE49-F238E27FC236}">
                <a16:creationId xmlns:a16="http://schemas.microsoft.com/office/drawing/2014/main" id="{AF712EE1-22FE-63AC-F041-8834FCAAE543}"/>
              </a:ext>
            </a:extLst>
          </p:cNvPr>
          <p:cNvSpPr/>
          <p:nvPr/>
        </p:nvSpPr>
        <p:spPr>
          <a:xfrm>
            <a:off x="7243011" y="996593"/>
            <a:ext cx="1428089" cy="2589088"/>
          </a:xfrm>
          <a:custGeom>
            <a:avLst/>
            <a:gdLst>
              <a:gd name="connsiteX0" fmla="*/ 0 w 1428089"/>
              <a:gd name="connsiteY0" fmla="*/ 0 h 2589088"/>
              <a:gd name="connsiteX1" fmla="*/ 461749 w 1428089"/>
              <a:gd name="connsiteY1" fmla="*/ 0 h 2589088"/>
              <a:gd name="connsiteX2" fmla="*/ 894936 w 1428089"/>
              <a:gd name="connsiteY2" fmla="*/ 0 h 2589088"/>
              <a:gd name="connsiteX3" fmla="*/ 1428089 w 1428089"/>
              <a:gd name="connsiteY3" fmla="*/ 0 h 2589088"/>
              <a:gd name="connsiteX4" fmla="*/ 1428089 w 1428089"/>
              <a:gd name="connsiteY4" fmla="*/ 491927 h 2589088"/>
              <a:gd name="connsiteX5" fmla="*/ 1428089 w 1428089"/>
              <a:gd name="connsiteY5" fmla="*/ 957963 h 2589088"/>
              <a:gd name="connsiteX6" fmla="*/ 1428089 w 1428089"/>
              <a:gd name="connsiteY6" fmla="*/ 1423998 h 2589088"/>
              <a:gd name="connsiteX7" fmla="*/ 1428089 w 1428089"/>
              <a:gd name="connsiteY7" fmla="*/ 1941816 h 2589088"/>
              <a:gd name="connsiteX8" fmla="*/ 1428089 w 1428089"/>
              <a:gd name="connsiteY8" fmla="*/ 2589088 h 2589088"/>
              <a:gd name="connsiteX9" fmla="*/ 980621 w 1428089"/>
              <a:gd name="connsiteY9" fmla="*/ 2589088 h 2589088"/>
              <a:gd name="connsiteX10" fmla="*/ 504591 w 1428089"/>
              <a:gd name="connsiteY10" fmla="*/ 2589088 h 2589088"/>
              <a:gd name="connsiteX11" fmla="*/ 0 w 1428089"/>
              <a:gd name="connsiteY11" fmla="*/ 2589088 h 2589088"/>
              <a:gd name="connsiteX12" fmla="*/ 0 w 1428089"/>
              <a:gd name="connsiteY12" fmla="*/ 2097161 h 2589088"/>
              <a:gd name="connsiteX13" fmla="*/ 0 w 1428089"/>
              <a:gd name="connsiteY13" fmla="*/ 1605235 h 2589088"/>
              <a:gd name="connsiteX14" fmla="*/ 0 w 1428089"/>
              <a:gd name="connsiteY14" fmla="*/ 1035635 h 2589088"/>
              <a:gd name="connsiteX15" fmla="*/ 0 w 1428089"/>
              <a:gd name="connsiteY15" fmla="*/ 466036 h 2589088"/>
              <a:gd name="connsiteX16" fmla="*/ 0 w 1428089"/>
              <a:gd name="connsiteY16" fmla="*/ 0 h 2589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28089" h="2589088" extrusionOk="0">
                <a:moveTo>
                  <a:pt x="0" y="0"/>
                </a:moveTo>
                <a:cubicBezTo>
                  <a:pt x="140015" y="-20510"/>
                  <a:pt x="319659" y="51392"/>
                  <a:pt x="461749" y="0"/>
                </a:cubicBezTo>
                <a:cubicBezTo>
                  <a:pt x="603839" y="-51392"/>
                  <a:pt x="698513" y="38723"/>
                  <a:pt x="894936" y="0"/>
                </a:cubicBezTo>
                <a:cubicBezTo>
                  <a:pt x="1091359" y="-38723"/>
                  <a:pt x="1185080" y="12726"/>
                  <a:pt x="1428089" y="0"/>
                </a:cubicBezTo>
                <a:cubicBezTo>
                  <a:pt x="1481962" y="131902"/>
                  <a:pt x="1409083" y="334903"/>
                  <a:pt x="1428089" y="491927"/>
                </a:cubicBezTo>
                <a:cubicBezTo>
                  <a:pt x="1447095" y="648951"/>
                  <a:pt x="1419594" y="801465"/>
                  <a:pt x="1428089" y="957963"/>
                </a:cubicBezTo>
                <a:cubicBezTo>
                  <a:pt x="1436584" y="1114461"/>
                  <a:pt x="1383719" y="1286113"/>
                  <a:pt x="1428089" y="1423998"/>
                </a:cubicBezTo>
                <a:cubicBezTo>
                  <a:pt x="1472459" y="1561884"/>
                  <a:pt x="1422550" y="1749136"/>
                  <a:pt x="1428089" y="1941816"/>
                </a:cubicBezTo>
                <a:cubicBezTo>
                  <a:pt x="1433628" y="2134496"/>
                  <a:pt x="1424048" y="2393966"/>
                  <a:pt x="1428089" y="2589088"/>
                </a:cubicBezTo>
                <a:cubicBezTo>
                  <a:pt x="1271834" y="2618625"/>
                  <a:pt x="1161468" y="2550274"/>
                  <a:pt x="980621" y="2589088"/>
                </a:cubicBezTo>
                <a:cubicBezTo>
                  <a:pt x="799774" y="2627902"/>
                  <a:pt x="655857" y="2587977"/>
                  <a:pt x="504591" y="2589088"/>
                </a:cubicBezTo>
                <a:cubicBezTo>
                  <a:pt x="353325" y="2590199"/>
                  <a:pt x="152752" y="2586180"/>
                  <a:pt x="0" y="2589088"/>
                </a:cubicBezTo>
                <a:cubicBezTo>
                  <a:pt x="-14270" y="2388418"/>
                  <a:pt x="43012" y="2250474"/>
                  <a:pt x="0" y="2097161"/>
                </a:cubicBezTo>
                <a:cubicBezTo>
                  <a:pt x="-43012" y="1943848"/>
                  <a:pt x="1961" y="1761333"/>
                  <a:pt x="0" y="1605235"/>
                </a:cubicBezTo>
                <a:cubicBezTo>
                  <a:pt x="-1961" y="1449137"/>
                  <a:pt x="9933" y="1236965"/>
                  <a:pt x="0" y="1035635"/>
                </a:cubicBezTo>
                <a:cubicBezTo>
                  <a:pt x="-9933" y="834305"/>
                  <a:pt x="54856" y="688094"/>
                  <a:pt x="0" y="466036"/>
                </a:cubicBezTo>
                <a:cubicBezTo>
                  <a:pt x="-54856" y="243978"/>
                  <a:pt x="801" y="216316"/>
                  <a:pt x="0" y="0"/>
                </a:cubicBezTo>
                <a:close/>
              </a:path>
            </a:pathLst>
          </a:custGeom>
          <a:noFill/>
          <a:ln w="38100" cap="rnd" cmpd="sng" algn="ctr">
            <a:solidFill>
              <a:srgbClr val="FF0000"/>
            </a:solidFill>
            <a:prstDash val="solid"/>
            <a:round/>
            <a:headEnd type="none" w="med" len="med"/>
            <a:tailEnd type="none" w="med" len="med"/>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0">
            <a:scrgbClr r="0" g="0" b="0"/>
          </a:lnRef>
          <a:fillRef idx="0">
            <a:scrgbClr r="0" g="0" b="0"/>
          </a:fillRef>
          <a:effectRef idx="0">
            <a:scrgbClr r="0" g="0" b="0"/>
          </a:effectRef>
          <a:fontRef idx="minor">
            <a:schemeClr val="accent1"/>
          </a:fontRef>
        </p:style>
        <p:txBody>
          <a:bodyPr rtlCol="0" anchor="ctr"/>
          <a:lstStyle/>
          <a:p>
            <a:pPr algn="ctr"/>
            <a:endParaRPr lang="en-US"/>
          </a:p>
        </p:txBody>
      </p:sp>
    </p:spTree>
    <p:extLst>
      <p:ext uri="{BB962C8B-B14F-4D97-AF65-F5344CB8AC3E}">
        <p14:creationId xmlns:p14="http://schemas.microsoft.com/office/powerpoint/2010/main" val="23931430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10B184-2793-582A-1B8E-EDE5321899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F10E57-9E18-9F70-EC52-5A11455524F0}"/>
              </a:ext>
            </a:extLst>
          </p:cNvPr>
          <p:cNvSpPr>
            <a:spLocks noGrp="1"/>
          </p:cNvSpPr>
          <p:nvPr>
            <p:ph type="title"/>
          </p:nvPr>
        </p:nvSpPr>
        <p:spPr/>
        <p:txBody>
          <a:bodyPr/>
          <a:lstStyle/>
          <a:p>
            <a:r>
              <a:rPr lang="en-US" dirty="0"/>
              <a:t>“column” format example</a:t>
            </a:r>
          </a:p>
        </p:txBody>
      </p:sp>
      <p:pic>
        <p:nvPicPr>
          <p:cNvPr id="5" name="Content Placeholder 4" descr="Chart&#10;&#10;AI-generated content may be incorrect.">
            <a:extLst>
              <a:ext uri="{FF2B5EF4-FFF2-40B4-BE49-F238E27FC236}">
                <a16:creationId xmlns:a16="http://schemas.microsoft.com/office/drawing/2014/main" id="{7B1FC4CA-F946-0AD3-3E80-753DF55C789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03218" y="914400"/>
            <a:ext cx="9185563" cy="5943600"/>
          </a:xfrm>
        </p:spPr>
      </p:pic>
      <p:sp>
        <p:nvSpPr>
          <p:cNvPr id="6" name="Rectangle 5">
            <a:extLst>
              <a:ext uri="{FF2B5EF4-FFF2-40B4-BE49-F238E27FC236}">
                <a16:creationId xmlns:a16="http://schemas.microsoft.com/office/drawing/2014/main" id="{2B7F2D5F-B5A7-4513-0361-B43817621D46}"/>
              </a:ext>
            </a:extLst>
          </p:cNvPr>
          <p:cNvSpPr/>
          <p:nvPr/>
        </p:nvSpPr>
        <p:spPr>
          <a:xfrm>
            <a:off x="9507682" y="1039092"/>
            <a:ext cx="665018" cy="5673435"/>
          </a:xfrm>
          <a:custGeom>
            <a:avLst/>
            <a:gdLst>
              <a:gd name="connsiteX0" fmla="*/ 0 w 665018"/>
              <a:gd name="connsiteY0" fmla="*/ 0 h 5673435"/>
              <a:gd name="connsiteX1" fmla="*/ 312558 w 665018"/>
              <a:gd name="connsiteY1" fmla="*/ 0 h 5673435"/>
              <a:gd name="connsiteX2" fmla="*/ 665018 w 665018"/>
              <a:gd name="connsiteY2" fmla="*/ 0 h 5673435"/>
              <a:gd name="connsiteX3" fmla="*/ 665018 w 665018"/>
              <a:gd name="connsiteY3" fmla="*/ 397140 h 5673435"/>
              <a:gd name="connsiteX4" fmla="*/ 665018 w 665018"/>
              <a:gd name="connsiteY4" fmla="*/ 1021218 h 5673435"/>
              <a:gd name="connsiteX5" fmla="*/ 665018 w 665018"/>
              <a:gd name="connsiteY5" fmla="*/ 1418359 h 5673435"/>
              <a:gd name="connsiteX6" fmla="*/ 665018 w 665018"/>
              <a:gd name="connsiteY6" fmla="*/ 2042437 h 5673435"/>
              <a:gd name="connsiteX7" fmla="*/ 665018 w 665018"/>
              <a:gd name="connsiteY7" fmla="*/ 2496311 h 5673435"/>
              <a:gd name="connsiteX8" fmla="*/ 665018 w 665018"/>
              <a:gd name="connsiteY8" fmla="*/ 2893452 h 5673435"/>
              <a:gd name="connsiteX9" fmla="*/ 665018 w 665018"/>
              <a:gd name="connsiteY9" fmla="*/ 3347327 h 5673435"/>
              <a:gd name="connsiteX10" fmla="*/ 665018 w 665018"/>
              <a:gd name="connsiteY10" fmla="*/ 3971404 h 5673435"/>
              <a:gd name="connsiteX11" fmla="*/ 665018 w 665018"/>
              <a:gd name="connsiteY11" fmla="*/ 4425279 h 5673435"/>
              <a:gd name="connsiteX12" fmla="*/ 665018 w 665018"/>
              <a:gd name="connsiteY12" fmla="*/ 4822420 h 5673435"/>
              <a:gd name="connsiteX13" fmla="*/ 665018 w 665018"/>
              <a:gd name="connsiteY13" fmla="*/ 5673435 h 5673435"/>
              <a:gd name="connsiteX14" fmla="*/ 339159 w 665018"/>
              <a:gd name="connsiteY14" fmla="*/ 5673435 h 5673435"/>
              <a:gd name="connsiteX15" fmla="*/ 0 w 665018"/>
              <a:gd name="connsiteY15" fmla="*/ 5673435 h 5673435"/>
              <a:gd name="connsiteX16" fmla="*/ 0 w 665018"/>
              <a:gd name="connsiteY16" fmla="*/ 5106092 h 5673435"/>
              <a:gd name="connsiteX17" fmla="*/ 0 w 665018"/>
              <a:gd name="connsiteY17" fmla="*/ 4538748 h 5673435"/>
              <a:gd name="connsiteX18" fmla="*/ 0 w 665018"/>
              <a:gd name="connsiteY18" fmla="*/ 4141608 h 5673435"/>
              <a:gd name="connsiteX19" fmla="*/ 0 w 665018"/>
              <a:gd name="connsiteY19" fmla="*/ 3574264 h 5673435"/>
              <a:gd name="connsiteX20" fmla="*/ 0 w 665018"/>
              <a:gd name="connsiteY20" fmla="*/ 2893452 h 5673435"/>
              <a:gd name="connsiteX21" fmla="*/ 0 w 665018"/>
              <a:gd name="connsiteY21" fmla="*/ 2382843 h 5673435"/>
              <a:gd name="connsiteX22" fmla="*/ 0 w 665018"/>
              <a:gd name="connsiteY22" fmla="*/ 1872234 h 5673435"/>
              <a:gd name="connsiteX23" fmla="*/ 0 w 665018"/>
              <a:gd name="connsiteY23" fmla="*/ 1304890 h 5673435"/>
              <a:gd name="connsiteX24" fmla="*/ 0 w 665018"/>
              <a:gd name="connsiteY24" fmla="*/ 680812 h 5673435"/>
              <a:gd name="connsiteX25" fmla="*/ 0 w 665018"/>
              <a:gd name="connsiteY25" fmla="*/ 0 h 5673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65018" h="5673435" fill="none" extrusionOk="0">
                <a:moveTo>
                  <a:pt x="0" y="0"/>
                </a:moveTo>
                <a:cubicBezTo>
                  <a:pt x="90015" y="-16645"/>
                  <a:pt x="163373" y="10578"/>
                  <a:pt x="312558" y="0"/>
                </a:cubicBezTo>
                <a:cubicBezTo>
                  <a:pt x="461743" y="-10578"/>
                  <a:pt x="498204" y="8139"/>
                  <a:pt x="665018" y="0"/>
                </a:cubicBezTo>
                <a:cubicBezTo>
                  <a:pt x="667215" y="157529"/>
                  <a:pt x="663635" y="207828"/>
                  <a:pt x="665018" y="397140"/>
                </a:cubicBezTo>
                <a:cubicBezTo>
                  <a:pt x="666401" y="586452"/>
                  <a:pt x="613273" y="759057"/>
                  <a:pt x="665018" y="1021218"/>
                </a:cubicBezTo>
                <a:cubicBezTo>
                  <a:pt x="716763" y="1283379"/>
                  <a:pt x="663444" y="1254065"/>
                  <a:pt x="665018" y="1418359"/>
                </a:cubicBezTo>
                <a:cubicBezTo>
                  <a:pt x="666592" y="1582653"/>
                  <a:pt x="595056" y="1827663"/>
                  <a:pt x="665018" y="2042437"/>
                </a:cubicBezTo>
                <a:cubicBezTo>
                  <a:pt x="734980" y="2257211"/>
                  <a:pt x="631210" y="2401350"/>
                  <a:pt x="665018" y="2496311"/>
                </a:cubicBezTo>
                <a:cubicBezTo>
                  <a:pt x="698826" y="2591272"/>
                  <a:pt x="622472" y="2760176"/>
                  <a:pt x="665018" y="2893452"/>
                </a:cubicBezTo>
                <a:cubicBezTo>
                  <a:pt x="707564" y="3026728"/>
                  <a:pt x="663642" y="3240932"/>
                  <a:pt x="665018" y="3347327"/>
                </a:cubicBezTo>
                <a:cubicBezTo>
                  <a:pt x="666394" y="3453722"/>
                  <a:pt x="647270" y="3695071"/>
                  <a:pt x="665018" y="3971404"/>
                </a:cubicBezTo>
                <a:cubicBezTo>
                  <a:pt x="682766" y="4247737"/>
                  <a:pt x="619009" y="4267411"/>
                  <a:pt x="665018" y="4425279"/>
                </a:cubicBezTo>
                <a:cubicBezTo>
                  <a:pt x="711027" y="4583148"/>
                  <a:pt x="630479" y="4648841"/>
                  <a:pt x="665018" y="4822420"/>
                </a:cubicBezTo>
                <a:cubicBezTo>
                  <a:pt x="699557" y="4995999"/>
                  <a:pt x="634403" y="5425199"/>
                  <a:pt x="665018" y="5673435"/>
                </a:cubicBezTo>
                <a:cubicBezTo>
                  <a:pt x="537150" y="5681581"/>
                  <a:pt x="419779" y="5639398"/>
                  <a:pt x="339159" y="5673435"/>
                </a:cubicBezTo>
                <a:cubicBezTo>
                  <a:pt x="258539" y="5707472"/>
                  <a:pt x="96774" y="5657662"/>
                  <a:pt x="0" y="5673435"/>
                </a:cubicBezTo>
                <a:cubicBezTo>
                  <a:pt x="-31374" y="5444009"/>
                  <a:pt x="49333" y="5329097"/>
                  <a:pt x="0" y="5106092"/>
                </a:cubicBezTo>
                <a:cubicBezTo>
                  <a:pt x="-49333" y="4883087"/>
                  <a:pt x="29506" y="4808107"/>
                  <a:pt x="0" y="4538748"/>
                </a:cubicBezTo>
                <a:cubicBezTo>
                  <a:pt x="-29506" y="4269389"/>
                  <a:pt x="1138" y="4277999"/>
                  <a:pt x="0" y="4141608"/>
                </a:cubicBezTo>
                <a:cubicBezTo>
                  <a:pt x="-1138" y="4005217"/>
                  <a:pt x="61032" y="3733732"/>
                  <a:pt x="0" y="3574264"/>
                </a:cubicBezTo>
                <a:cubicBezTo>
                  <a:pt x="-61032" y="3414796"/>
                  <a:pt x="12420" y="3110281"/>
                  <a:pt x="0" y="2893452"/>
                </a:cubicBezTo>
                <a:cubicBezTo>
                  <a:pt x="-12420" y="2676623"/>
                  <a:pt x="52693" y="2494604"/>
                  <a:pt x="0" y="2382843"/>
                </a:cubicBezTo>
                <a:cubicBezTo>
                  <a:pt x="-52693" y="2271082"/>
                  <a:pt x="2671" y="2065829"/>
                  <a:pt x="0" y="1872234"/>
                </a:cubicBezTo>
                <a:cubicBezTo>
                  <a:pt x="-2671" y="1678639"/>
                  <a:pt x="43875" y="1458944"/>
                  <a:pt x="0" y="1304890"/>
                </a:cubicBezTo>
                <a:cubicBezTo>
                  <a:pt x="-43875" y="1150836"/>
                  <a:pt x="4691" y="916704"/>
                  <a:pt x="0" y="680812"/>
                </a:cubicBezTo>
                <a:cubicBezTo>
                  <a:pt x="-4691" y="444920"/>
                  <a:pt x="44090" y="263513"/>
                  <a:pt x="0" y="0"/>
                </a:cubicBezTo>
                <a:close/>
              </a:path>
              <a:path w="665018" h="5673435" stroke="0" extrusionOk="0">
                <a:moveTo>
                  <a:pt x="0" y="0"/>
                </a:moveTo>
                <a:cubicBezTo>
                  <a:pt x="119529" y="-9299"/>
                  <a:pt x="211422" y="4348"/>
                  <a:pt x="325859" y="0"/>
                </a:cubicBezTo>
                <a:cubicBezTo>
                  <a:pt x="440296" y="-4348"/>
                  <a:pt x="548377" y="28640"/>
                  <a:pt x="665018" y="0"/>
                </a:cubicBezTo>
                <a:cubicBezTo>
                  <a:pt x="723414" y="242530"/>
                  <a:pt x="651130" y="432803"/>
                  <a:pt x="665018" y="680812"/>
                </a:cubicBezTo>
                <a:cubicBezTo>
                  <a:pt x="678906" y="928821"/>
                  <a:pt x="642861" y="994006"/>
                  <a:pt x="665018" y="1248156"/>
                </a:cubicBezTo>
                <a:cubicBezTo>
                  <a:pt x="687175" y="1502306"/>
                  <a:pt x="643350" y="1570895"/>
                  <a:pt x="665018" y="1702031"/>
                </a:cubicBezTo>
                <a:cubicBezTo>
                  <a:pt x="686686" y="1833167"/>
                  <a:pt x="653391" y="2041548"/>
                  <a:pt x="665018" y="2155905"/>
                </a:cubicBezTo>
                <a:cubicBezTo>
                  <a:pt x="676645" y="2270262"/>
                  <a:pt x="649298" y="2538569"/>
                  <a:pt x="665018" y="2723249"/>
                </a:cubicBezTo>
                <a:cubicBezTo>
                  <a:pt x="680738" y="2907929"/>
                  <a:pt x="651728" y="3086842"/>
                  <a:pt x="665018" y="3290592"/>
                </a:cubicBezTo>
                <a:cubicBezTo>
                  <a:pt x="678308" y="3494342"/>
                  <a:pt x="639413" y="3643724"/>
                  <a:pt x="665018" y="3744467"/>
                </a:cubicBezTo>
                <a:cubicBezTo>
                  <a:pt x="690623" y="3845211"/>
                  <a:pt x="648755" y="3998277"/>
                  <a:pt x="665018" y="4198342"/>
                </a:cubicBezTo>
                <a:cubicBezTo>
                  <a:pt x="681281" y="4398408"/>
                  <a:pt x="657104" y="4605050"/>
                  <a:pt x="665018" y="4765685"/>
                </a:cubicBezTo>
                <a:cubicBezTo>
                  <a:pt x="672932" y="4926320"/>
                  <a:pt x="615744" y="5375080"/>
                  <a:pt x="665018" y="5673435"/>
                </a:cubicBezTo>
                <a:cubicBezTo>
                  <a:pt x="533634" y="5696054"/>
                  <a:pt x="429250" y="5639267"/>
                  <a:pt x="352460" y="5673435"/>
                </a:cubicBezTo>
                <a:cubicBezTo>
                  <a:pt x="275670" y="5707603"/>
                  <a:pt x="95252" y="5671916"/>
                  <a:pt x="0" y="5673435"/>
                </a:cubicBezTo>
                <a:cubicBezTo>
                  <a:pt x="-3994" y="5546942"/>
                  <a:pt x="18535" y="5323076"/>
                  <a:pt x="0" y="5219560"/>
                </a:cubicBezTo>
                <a:cubicBezTo>
                  <a:pt x="-18535" y="5116044"/>
                  <a:pt x="30993" y="4930674"/>
                  <a:pt x="0" y="4652217"/>
                </a:cubicBezTo>
                <a:cubicBezTo>
                  <a:pt x="-30993" y="4373760"/>
                  <a:pt x="41623" y="4369261"/>
                  <a:pt x="0" y="4141608"/>
                </a:cubicBezTo>
                <a:cubicBezTo>
                  <a:pt x="-41623" y="3913955"/>
                  <a:pt x="18744" y="3869798"/>
                  <a:pt x="0" y="3744467"/>
                </a:cubicBezTo>
                <a:cubicBezTo>
                  <a:pt x="-18744" y="3619136"/>
                  <a:pt x="41719" y="3458253"/>
                  <a:pt x="0" y="3290592"/>
                </a:cubicBezTo>
                <a:cubicBezTo>
                  <a:pt x="-41719" y="3122932"/>
                  <a:pt x="39681" y="2973453"/>
                  <a:pt x="0" y="2836718"/>
                </a:cubicBezTo>
                <a:cubicBezTo>
                  <a:pt x="-39681" y="2699983"/>
                  <a:pt x="44691" y="2529466"/>
                  <a:pt x="0" y="2326108"/>
                </a:cubicBezTo>
                <a:cubicBezTo>
                  <a:pt x="-44691" y="2122750"/>
                  <a:pt x="63406" y="1944075"/>
                  <a:pt x="0" y="1645296"/>
                </a:cubicBezTo>
                <a:cubicBezTo>
                  <a:pt x="-63406" y="1346517"/>
                  <a:pt x="42356" y="1333739"/>
                  <a:pt x="0" y="1077953"/>
                </a:cubicBezTo>
                <a:cubicBezTo>
                  <a:pt x="-42356" y="822167"/>
                  <a:pt x="53834" y="785891"/>
                  <a:pt x="0" y="567344"/>
                </a:cubicBezTo>
                <a:cubicBezTo>
                  <a:pt x="-53834" y="348797"/>
                  <a:pt x="1977" y="150764"/>
                  <a:pt x="0" y="0"/>
                </a:cubicBezTo>
                <a:close/>
              </a:path>
            </a:pathLst>
          </a:custGeom>
          <a:solidFill>
            <a:srgbClr val="FFFF00">
              <a:alpha val="30000"/>
            </a:srgbClr>
          </a:solidFill>
          <a:ln w="38100">
            <a:solidFill>
              <a:srgbClr val="FF000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18F93E58-D599-46A8-B68B-8A8B918F87E2}"/>
              </a:ext>
            </a:extLst>
          </p:cNvPr>
          <p:cNvSpPr/>
          <p:nvPr/>
        </p:nvSpPr>
        <p:spPr>
          <a:xfrm>
            <a:off x="1901537" y="1039092"/>
            <a:ext cx="332508" cy="5673435"/>
          </a:xfrm>
          <a:custGeom>
            <a:avLst/>
            <a:gdLst>
              <a:gd name="connsiteX0" fmla="*/ 0 w 332508"/>
              <a:gd name="connsiteY0" fmla="*/ 0 h 5673435"/>
              <a:gd name="connsiteX1" fmla="*/ 332508 w 332508"/>
              <a:gd name="connsiteY1" fmla="*/ 0 h 5673435"/>
              <a:gd name="connsiteX2" fmla="*/ 332508 w 332508"/>
              <a:gd name="connsiteY2" fmla="*/ 567344 h 5673435"/>
              <a:gd name="connsiteX3" fmla="*/ 332508 w 332508"/>
              <a:gd name="connsiteY3" fmla="*/ 1021218 h 5673435"/>
              <a:gd name="connsiteX4" fmla="*/ 332508 w 332508"/>
              <a:gd name="connsiteY4" fmla="*/ 1645296 h 5673435"/>
              <a:gd name="connsiteX5" fmla="*/ 332508 w 332508"/>
              <a:gd name="connsiteY5" fmla="*/ 2099171 h 5673435"/>
              <a:gd name="connsiteX6" fmla="*/ 332508 w 332508"/>
              <a:gd name="connsiteY6" fmla="*/ 2723249 h 5673435"/>
              <a:gd name="connsiteX7" fmla="*/ 332508 w 332508"/>
              <a:gd name="connsiteY7" fmla="*/ 3120389 h 5673435"/>
              <a:gd name="connsiteX8" fmla="*/ 332508 w 332508"/>
              <a:gd name="connsiteY8" fmla="*/ 3744467 h 5673435"/>
              <a:gd name="connsiteX9" fmla="*/ 332508 w 332508"/>
              <a:gd name="connsiteY9" fmla="*/ 4198342 h 5673435"/>
              <a:gd name="connsiteX10" fmla="*/ 332508 w 332508"/>
              <a:gd name="connsiteY10" fmla="*/ 4595482 h 5673435"/>
              <a:gd name="connsiteX11" fmla="*/ 332508 w 332508"/>
              <a:gd name="connsiteY11" fmla="*/ 5049357 h 5673435"/>
              <a:gd name="connsiteX12" fmla="*/ 332508 w 332508"/>
              <a:gd name="connsiteY12" fmla="*/ 5673435 h 5673435"/>
              <a:gd name="connsiteX13" fmla="*/ 0 w 332508"/>
              <a:gd name="connsiteY13" fmla="*/ 5673435 h 5673435"/>
              <a:gd name="connsiteX14" fmla="*/ 0 w 332508"/>
              <a:gd name="connsiteY14" fmla="*/ 5276295 h 5673435"/>
              <a:gd name="connsiteX15" fmla="*/ 0 w 332508"/>
              <a:gd name="connsiteY15" fmla="*/ 4652217 h 5673435"/>
              <a:gd name="connsiteX16" fmla="*/ 0 w 332508"/>
              <a:gd name="connsiteY16" fmla="*/ 4255076 h 5673435"/>
              <a:gd name="connsiteX17" fmla="*/ 0 w 332508"/>
              <a:gd name="connsiteY17" fmla="*/ 3857936 h 5673435"/>
              <a:gd name="connsiteX18" fmla="*/ 0 w 332508"/>
              <a:gd name="connsiteY18" fmla="*/ 3177124 h 5673435"/>
              <a:gd name="connsiteX19" fmla="*/ 0 w 332508"/>
              <a:gd name="connsiteY19" fmla="*/ 2609780 h 5673435"/>
              <a:gd name="connsiteX20" fmla="*/ 0 w 332508"/>
              <a:gd name="connsiteY20" fmla="*/ 2212640 h 5673435"/>
              <a:gd name="connsiteX21" fmla="*/ 0 w 332508"/>
              <a:gd name="connsiteY21" fmla="*/ 1645296 h 5673435"/>
              <a:gd name="connsiteX22" fmla="*/ 0 w 332508"/>
              <a:gd name="connsiteY22" fmla="*/ 964484 h 5673435"/>
              <a:gd name="connsiteX23" fmla="*/ 0 w 332508"/>
              <a:gd name="connsiteY23" fmla="*/ 0 h 5673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2508" h="5673435" fill="none" extrusionOk="0">
                <a:moveTo>
                  <a:pt x="0" y="0"/>
                </a:moveTo>
                <a:cubicBezTo>
                  <a:pt x="99975" y="-24617"/>
                  <a:pt x="180001" y="8561"/>
                  <a:pt x="332508" y="0"/>
                </a:cubicBezTo>
                <a:cubicBezTo>
                  <a:pt x="381851" y="182107"/>
                  <a:pt x="275510" y="298891"/>
                  <a:pt x="332508" y="567344"/>
                </a:cubicBezTo>
                <a:cubicBezTo>
                  <a:pt x="389506" y="835797"/>
                  <a:pt x="310858" y="833528"/>
                  <a:pt x="332508" y="1021218"/>
                </a:cubicBezTo>
                <a:cubicBezTo>
                  <a:pt x="354158" y="1208908"/>
                  <a:pt x="307548" y="1370569"/>
                  <a:pt x="332508" y="1645296"/>
                </a:cubicBezTo>
                <a:cubicBezTo>
                  <a:pt x="357468" y="1920023"/>
                  <a:pt x="314710" y="1948434"/>
                  <a:pt x="332508" y="2099171"/>
                </a:cubicBezTo>
                <a:cubicBezTo>
                  <a:pt x="350306" y="2249909"/>
                  <a:pt x="280763" y="2461088"/>
                  <a:pt x="332508" y="2723249"/>
                </a:cubicBezTo>
                <a:cubicBezTo>
                  <a:pt x="384253" y="2985410"/>
                  <a:pt x="322336" y="2965058"/>
                  <a:pt x="332508" y="3120389"/>
                </a:cubicBezTo>
                <a:cubicBezTo>
                  <a:pt x="342680" y="3275720"/>
                  <a:pt x="262546" y="3529693"/>
                  <a:pt x="332508" y="3744467"/>
                </a:cubicBezTo>
                <a:cubicBezTo>
                  <a:pt x="402470" y="3959241"/>
                  <a:pt x="307310" y="4095824"/>
                  <a:pt x="332508" y="4198342"/>
                </a:cubicBezTo>
                <a:cubicBezTo>
                  <a:pt x="357706" y="4300861"/>
                  <a:pt x="327696" y="4470895"/>
                  <a:pt x="332508" y="4595482"/>
                </a:cubicBezTo>
                <a:cubicBezTo>
                  <a:pt x="337320" y="4720069"/>
                  <a:pt x="331132" y="4942962"/>
                  <a:pt x="332508" y="5049357"/>
                </a:cubicBezTo>
                <a:cubicBezTo>
                  <a:pt x="333884" y="5155752"/>
                  <a:pt x="318205" y="5396700"/>
                  <a:pt x="332508" y="5673435"/>
                </a:cubicBezTo>
                <a:cubicBezTo>
                  <a:pt x="182273" y="5678219"/>
                  <a:pt x="121444" y="5670391"/>
                  <a:pt x="0" y="5673435"/>
                </a:cubicBezTo>
                <a:cubicBezTo>
                  <a:pt x="-18901" y="5526821"/>
                  <a:pt x="24400" y="5404661"/>
                  <a:pt x="0" y="5276295"/>
                </a:cubicBezTo>
                <a:cubicBezTo>
                  <a:pt x="-24400" y="5147929"/>
                  <a:pt x="59171" y="4826690"/>
                  <a:pt x="0" y="4652217"/>
                </a:cubicBezTo>
                <a:cubicBezTo>
                  <a:pt x="-59171" y="4477744"/>
                  <a:pt x="4747" y="4407046"/>
                  <a:pt x="0" y="4255076"/>
                </a:cubicBezTo>
                <a:cubicBezTo>
                  <a:pt x="-4747" y="4103106"/>
                  <a:pt x="6499" y="4039846"/>
                  <a:pt x="0" y="3857936"/>
                </a:cubicBezTo>
                <a:cubicBezTo>
                  <a:pt x="-6499" y="3676026"/>
                  <a:pt x="74797" y="3456056"/>
                  <a:pt x="0" y="3177124"/>
                </a:cubicBezTo>
                <a:cubicBezTo>
                  <a:pt x="-74797" y="2898192"/>
                  <a:pt x="29506" y="2879139"/>
                  <a:pt x="0" y="2609780"/>
                </a:cubicBezTo>
                <a:cubicBezTo>
                  <a:pt x="-29506" y="2340421"/>
                  <a:pt x="1138" y="2349031"/>
                  <a:pt x="0" y="2212640"/>
                </a:cubicBezTo>
                <a:cubicBezTo>
                  <a:pt x="-1138" y="2076249"/>
                  <a:pt x="61032" y="1804764"/>
                  <a:pt x="0" y="1645296"/>
                </a:cubicBezTo>
                <a:cubicBezTo>
                  <a:pt x="-61032" y="1485828"/>
                  <a:pt x="12420" y="1181313"/>
                  <a:pt x="0" y="964484"/>
                </a:cubicBezTo>
                <a:cubicBezTo>
                  <a:pt x="-12420" y="747655"/>
                  <a:pt x="72307" y="362872"/>
                  <a:pt x="0" y="0"/>
                </a:cubicBezTo>
                <a:close/>
              </a:path>
              <a:path w="332508" h="5673435" stroke="0" extrusionOk="0">
                <a:moveTo>
                  <a:pt x="0" y="0"/>
                </a:moveTo>
                <a:cubicBezTo>
                  <a:pt x="99619" y="-19994"/>
                  <a:pt x="212858" y="13043"/>
                  <a:pt x="332508" y="0"/>
                </a:cubicBezTo>
                <a:cubicBezTo>
                  <a:pt x="379123" y="166276"/>
                  <a:pt x="305867" y="255924"/>
                  <a:pt x="332508" y="397140"/>
                </a:cubicBezTo>
                <a:cubicBezTo>
                  <a:pt x="359149" y="538356"/>
                  <a:pt x="320729" y="828488"/>
                  <a:pt x="332508" y="1077953"/>
                </a:cubicBezTo>
                <a:cubicBezTo>
                  <a:pt x="344287" y="1327418"/>
                  <a:pt x="308550" y="1394869"/>
                  <a:pt x="332508" y="1645296"/>
                </a:cubicBezTo>
                <a:cubicBezTo>
                  <a:pt x="356466" y="1895723"/>
                  <a:pt x="310840" y="1968035"/>
                  <a:pt x="332508" y="2099171"/>
                </a:cubicBezTo>
                <a:cubicBezTo>
                  <a:pt x="354176" y="2230307"/>
                  <a:pt x="324382" y="2432973"/>
                  <a:pt x="332508" y="2553046"/>
                </a:cubicBezTo>
                <a:cubicBezTo>
                  <a:pt x="340634" y="2673119"/>
                  <a:pt x="311792" y="2940916"/>
                  <a:pt x="332508" y="3120389"/>
                </a:cubicBezTo>
                <a:cubicBezTo>
                  <a:pt x="353224" y="3299862"/>
                  <a:pt x="321536" y="3482200"/>
                  <a:pt x="332508" y="3687733"/>
                </a:cubicBezTo>
                <a:cubicBezTo>
                  <a:pt x="343480" y="3893266"/>
                  <a:pt x="306903" y="4040865"/>
                  <a:pt x="332508" y="4141608"/>
                </a:cubicBezTo>
                <a:cubicBezTo>
                  <a:pt x="358113" y="4242352"/>
                  <a:pt x="310586" y="4397580"/>
                  <a:pt x="332508" y="4595482"/>
                </a:cubicBezTo>
                <a:cubicBezTo>
                  <a:pt x="354430" y="4793384"/>
                  <a:pt x="326888" y="4996975"/>
                  <a:pt x="332508" y="5162826"/>
                </a:cubicBezTo>
                <a:cubicBezTo>
                  <a:pt x="338128" y="5328677"/>
                  <a:pt x="328530" y="5451076"/>
                  <a:pt x="332508" y="5673435"/>
                </a:cubicBezTo>
                <a:cubicBezTo>
                  <a:pt x="195191" y="5703078"/>
                  <a:pt x="109270" y="5641386"/>
                  <a:pt x="0" y="5673435"/>
                </a:cubicBezTo>
                <a:cubicBezTo>
                  <a:pt x="-22611" y="5469233"/>
                  <a:pt x="23423" y="5155906"/>
                  <a:pt x="0" y="4992623"/>
                </a:cubicBezTo>
                <a:cubicBezTo>
                  <a:pt x="-23423" y="4829340"/>
                  <a:pt x="21256" y="4519988"/>
                  <a:pt x="0" y="4311811"/>
                </a:cubicBezTo>
                <a:cubicBezTo>
                  <a:pt x="-21256" y="4103634"/>
                  <a:pt x="28917" y="4024069"/>
                  <a:pt x="0" y="3744467"/>
                </a:cubicBezTo>
                <a:cubicBezTo>
                  <a:pt x="-28917" y="3464865"/>
                  <a:pt x="41623" y="3461511"/>
                  <a:pt x="0" y="3233858"/>
                </a:cubicBezTo>
                <a:cubicBezTo>
                  <a:pt x="-41623" y="3006205"/>
                  <a:pt x="21622" y="2954923"/>
                  <a:pt x="0" y="2836718"/>
                </a:cubicBezTo>
                <a:cubicBezTo>
                  <a:pt x="-21622" y="2718513"/>
                  <a:pt x="41719" y="2550504"/>
                  <a:pt x="0" y="2382843"/>
                </a:cubicBezTo>
                <a:cubicBezTo>
                  <a:pt x="-41719" y="2215183"/>
                  <a:pt x="33166" y="2066466"/>
                  <a:pt x="0" y="1928968"/>
                </a:cubicBezTo>
                <a:cubicBezTo>
                  <a:pt x="-33166" y="1791470"/>
                  <a:pt x="45152" y="1613879"/>
                  <a:pt x="0" y="1418359"/>
                </a:cubicBezTo>
                <a:cubicBezTo>
                  <a:pt x="-45152" y="1222839"/>
                  <a:pt x="63406" y="1036326"/>
                  <a:pt x="0" y="737547"/>
                </a:cubicBezTo>
                <a:cubicBezTo>
                  <a:pt x="-63406" y="438768"/>
                  <a:pt x="82038" y="323972"/>
                  <a:pt x="0" y="0"/>
                </a:cubicBezTo>
                <a:close/>
              </a:path>
            </a:pathLst>
          </a:custGeom>
          <a:solidFill>
            <a:srgbClr val="FFFF00">
              <a:alpha val="30000"/>
            </a:srgbClr>
          </a:solidFill>
          <a:ln w="38100">
            <a:solidFill>
              <a:srgbClr val="FF000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108978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DB0E9-575B-E1F7-DBD7-4E6948B2262F}"/>
              </a:ext>
            </a:extLst>
          </p:cNvPr>
          <p:cNvSpPr>
            <a:spLocks noGrp="1"/>
          </p:cNvSpPr>
          <p:nvPr>
            <p:ph type="title"/>
          </p:nvPr>
        </p:nvSpPr>
        <p:spPr/>
        <p:txBody>
          <a:bodyPr/>
          <a:lstStyle/>
          <a:p>
            <a:r>
              <a:rPr lang="en-US" dirty="0"/>
              <a:t>Why? </a:t>
            </a:r>
          </a:p>
        </p:txBody>
      </p:sp>
      <p:sp>
        <p:nvSpPr>
          <p:cNvPr id="3" name="Content Placeholder 2">
            <a:extLst>
              <a:ext uri="{FF2B5EF4-FFF2-40B4-BE49-F238E27FC236}">
                <a16:creationId xmlns:a16="http://schemas.microsoft.com/office/drawing/2014/main" id="{D4126265-862C-7A27-DE1F-51D6BF7A4836}"/>
              </a:ext>
            </a:extLst>
          </p:cNvPr>
          <p:cNvSpPr>
            <a:spLocks noGrp="1"/>
          </p:cNvSpPr>
          <p:nvPr>
            <p:ph idx="1"/>
          </p:nvPr>
        </p:nvSpPr>
        <p:spPr/>
        <p:txBody>
          <a:bodyPr/>
          <a:lstStyle/>
          <a:p>
            <a:r>
              <a:rPr lang="en-US" sz="3200" dirty="0"/>
              <a:t>Bentley’s ORD earthwork table </a:t>
            </a:r>
            <a:br>
              <a:rPr lang="en-US" sz="3200" dirty="0"/>
            </a:br>
            <a:r>
              <a:rPr lang="en-US" sz="3200" dirty="0"/>
              <a:t>example was difficult to work with </a:t>
            </a:r>
            <a:br>
              <a:rPr lang="en-US" sz="3200" dirty="0"/>
            </a:br>
            <a:r>
              <a:rPr lang="en-US" sz="3200" dirty="0"/>
              <a:t>especially when:</a:t>
            </a:r>
          </a:p>
          <a:p>
            <a:pPr lvl="1"/>
            <a:r>
              <a:rPr lang="en-US" dirty="0"/>
              <a:t>Including additional areas/volumes for </a:t>
            </a:r>
            <a:br>
              <a:rPr lang="en-US" dirty="0"/>
            </a:br>
            <a:r>
              <a:rPr lang="en-US" dirty="0"/>
              <a:t>Roads for Maintaining Traffic, Item 204, </a:t>
            </a:r>
            <a:br>
              <a:rPr lang="en-US" dirty="0"/>
            </a:br>
            <a:r>
              <a:rPr lang="en-US" dirty="0"/>
              <a:t>geotextile fabric, </a:t>
            </a:r>
            <a:r>
              <a:rPr lang="en-US" dirty="0" err="1"/>
              <a:t>etc</a:t>
            </a:r>
            <a:r>
              <a:rPr lang="en-US" dirty="0"/>
              <a:t>…</a:t>
            </a:r>
          </a:p>
          <a:p>
            <a:pPr lvl="1"/>
            <a:r>
              <a:rPr lang="en-US" dirty="0"/>
              <a:t>Adding or deducting for drives or intersections </a:t>
            </a:r>
            <a:br>
              <a:rPr lang="en-US" dirty="0"/>
            </a:br>
            <a:r>
              <a:rPr lang="en-US" dirty="0"/>
              <a:t>between sections. </a:t>
            </a:r>
          </a:p>
          <a:p>
            <a:pPr lvl="1"/>
            <a:r>
              <a:rPr lang="en-US" dirty="0"/>
              <a:t>Adding match lines; too troublesome, they get in </a:t>
            </a:r>
            <a:br>
              <a:rPr lang="en-US" dirty="0"/>
            </a:br>
            <a:r>
              <a:rPr lang="en-US" dirty="0"/>
              <a:t>the way and take up space for linework and annotations.  </a:t>
            </a:r>
          </a:p>
          <a:p>
            <a:endParaRPr lang="en-US" dirty="0"/>
          </a:p>
        </p:txBody>
      </p:sp>
      <p:pic>
        <p:nvPicPr>
          <p:cNvPr id="5" name="Picture 4">
            <a:extLst>
              <a:ext uri="{FF2B5EF4-FFF2-40B4-BE49-F238E27FC236}">
                <a16:creationId xmlns:a16="http://schemas.microsoft.com/office/drawing/2014/main" id="{26ED448F-B206-498C-05FF-DC2B05172C15}"/>
              </a:ext>
            </a:extLst>
          </p:cNvPr>
          <p:cNvPicPr>
            <a:picLocks noChangeAspect="1"/>
          </p:cNvPicPr>
          <p:nvPr/>
        </p:nvPicPr>
        <p:blipFill>
          <a:blip r:embed="rId2"/>
          <a:stretch>
            <a:fillRect/>
          </a:stretch>
        </p:blipFill>
        <p:spPr>
          <a:xfrm>
            <a:off x="7855825" y="1143000"/>
            <a:ext cx="4132662" cy="2212148"/>
          </a:xfrm>
          <a:prstGeom prst="rect">
            <a:avLst/>
          </a:prstGeom>
        </p:spPr>
      </p:pic>
    </p:spTree>
    <p:extLst>
      <p:ext uri="{BB962C8B-B14F-4D97-AF65-F5344CB8AC3E}">
        <p14:creationId xmlns:p14="http://schemas.microsoft.com/office/powerpoint/2010/main" val="44379671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DC5A7-1E3C-DE45-AF92-86B090DF0102}"/>
              </a:ext>
            </a:extLst>
          </p:cNvPr>
          <p:cNvSpPr>
            <a:spLocks noGrp="1"/>
          </p:cNvSpPr>
          <p:nvPr>
            <p:ph type="title"/>
          </p:nvPr>
        </p:nvSpPr>
        <p:spPr/>
        <p:txBody>
          <a:bodyPr/>
          <a:lstStyle/>
          <a:p>
            <a:r>
              <a:rPr lang="en-US" dirty="0"/>
              <a:t>Sample plan example – previous </a:t>
            </a:r>
            <a:r>
              <a:rPr lang="en-US" dirty="0" err="1"/>
              <a:t>cadd</a:t>
            </a:r>
            <a:r>
              <a:rPr lang="en-US" dirty="0"/>
              <a:t> standards</a:t>
            </a:r>
          </a:p>
        </p:txBody>
      </p:sp>
      <p:sp>
        <p:nvSpPr>
          <p:cNvPr id="3" name="Content Placeholder 2">
            <a:extLst>
              <a:ext uri="{FF2B5EF4-FFF2-40B4-BE49-F238E27FC236}">
                <a16:creationId xmlns:a16="http://schemas.microsoft.com/office/drawing/2014/main" id="{89D40863-0977-E53E-A638-E46ED0A22821}"/>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72DB2802-CBF4-21E1-6BEC-B338FA77203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504499" y="922625"/>
            <a:ext cx="9183002" cy="5927148"/>
          </a:xfrm>
          <a:prstGeom prst="rect">
            <a:avLst/>
          </a:prstGeom>
        </p:spPr>
      </p:pic>
    </p:spTree>
    <p:extLst>
      <p:ext uri="{BB962C8B-B14F-4D97-AF65-F5344CB8AC3E}">
        <p14:creationId xmlns:p14="http://schemas.microsoft.com/office/powerpoint/2010/main" val="125816191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456F6-7E8A-E529-25AD-73265A0776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95B4AF-B93F-FD64-CEAE-DB3CCDE3FDB0}"/>
              </a:ext>
            </a:extLst>
          </p:cNvPr>
          <p:cNvSpPr>
            <a:spLocks noGrp="1"/>
          </p:cNvSpPr>
          <p:nvPr>
            <p:ph type="title"/>
          </p:nvPr>
        </p:nvSpPr>
        <p:spPr/>
        <p:txBody>
          <a:bodyPr/>
          <a:lstStyle/>
          <a:p>
            <a:r>
              <a:rPr lang="en-US" dirty="0"/>
              <a:t>Sample plan example – present </a:t>
            </a:r>
            <a:r>
              <a:rPr lang="en-US" dirty="0" err="1"/>
              <a:t>cadd</a:t>
            </a:r>
            <a:r>
              <a:rPr lang="en-US" dirty="0"/>
              <a:t> standards</a:t>
            </a:r>
          </a:p>
        </p:txBody>
      </p:sp>
      <p:sp>
        <p:nvSpPr>
          <p:cNvPr id="3" name="Content Placeholder 2">
            <a:extLst>
              <a:ext uri="{FF2B5EF4-FFF2-40B4-BE49-F238E27FC236}">
                <a16:creationId xmlns:a16="http://schemas.microsoft.com/office/drawing/2014/main" id="{C6774CB8-24E3-F057-6694-EDC821F331E9}"/>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3C0666C3-5AEB-F085-B8C5-3F3A092E3A2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504499" y="914400"/>
            <a:ext cx="9183002" cy="5943599"/>
          </a:xfrm>
          <a:prstGeom prst="rect">
            <a:avLst/>
          </a:prstGeom>
        </p:spPr>
      </p:pic>
    </p:spTree>
    <p:extLst>
      <p:ext uri="{BB962C8B-B14F-4D97-AF65-F5344CB8AC3E}">
        <p14:creationId xmlns:p14="http://schemas.microsoft.com/office/powerpoint/2010/main" val="18112316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0AF2B-5B9C-E7B8-2ACB-34B12CC6FB19}"/>
              </a:ext>
            </a:extLst>
          </p:cNvPr>
          <p:cNvSpPr>
            <a:spLocks noGrp="1"/>
          </p:cNvSpPr>
          <p:nvPr>
            <p:ph type="title"/>
          </p:nvPr>
        </p:nvSpPr>
        <p:spPr/>
        <p:txBody>
          <a:bodyPr/>
          <a:lstStyle/>
          <a:p>
            <a:r>
              <a:rPr lang="en-US" dirty="0"/>
              <a:t>What did we do? </a:t>
            </a:r>
          </a:p>
        </p:txBody>
      </p:sp>
      <p:sp>
        <p:nvSpPr>
          <p:cNvPr id="3" name="Content Placeholder 2">
            <a:extLst>
              <a:ext uri="{FF2B5EF4-FFF2-40B4-BE49-F238E27FC236}">
                <a16:creationId xmlns:a16="http://schemas.microsoft.com/office/drawing/2014/main" id="{91F083CE-4925-CF0E-5433-22626E1552E9}"/>
              </a:ext>
            </a:extLst>
          </p:cNvPr>
          <p:cNvSpPr>
            <a:spLocks noGrp="1"/>
          </p:cNvSpPr>
          <p:nvPr>
            <p:ph idx="1"/>
          </p:nvPr>
        </p:nvSpPr>
        <p:spPr/>
        <p:txBody>
          <a:bodyPr/>
          <a:lstStyle/>
          <a:p>
            <a:r>
              <a:rPr lang="en-US" sz="3200" dirty="0"/>
              <a:t>Reformatted/New Drawing Seeds. </a:t>
            </a:r>
          </a:p>
          <a:p>
            <a:r>
              <a:rPr lang="en-US" sz="3200" dirty="0"/>
              <a:t>Reformatted/New Annotation Groups. </a:t>
            </a:r>
          </a:p>
          <a:p>
            <a:r>
              <a:rPr lang="en-US" sz="3200" dirty="0"/>
              <a:t>Created new cells for cut &amp; fill end areas &amp; volumes. </a:t>
            </a:r>
          </a:p>
          <a:p>
            <a:endParaRPr lang="en-US" sz="3200" dirty="0"/>
          </a:p>
          <a:p>
            <a:endParaRPr lang="en-US" sz="3600" dirty="0"/>
          </a:p>
        </p:txBody>
      </p:sp>
      <p:pic>
        <p:nvPicPr>
          <p:cNvPr id="9" name="Picture 8">
            <a:extLst>
              <a:ext uri="{FF2B5EF4-FFF2-40B4-BE49-F238E27FC236}">
                <a16:creationId xmlns:a16="http://schemas.microsoft.com/office/drawing/2014/main" id="{931B963B-6F24-2CDF-6796-387F16C23F1C}"/>
              </a:ext>
            </a:extLst>
          </p:cNvPr>
          <p:cNvPicPr>
            <a:picLocks noChangeAspect="1"/>
          </p:cNvPicPr>
          <p:nvPr/>
        </p:nvPicPr>
        <p:blipFill>
          <a:blip r:embed="rId2"/>
          <a:stretch>
            <a:fillRect/>
          </a:stretch>
        </p:blipFill>
        <p:spPr>
          <a:xfrm>
            <a:off x="4066161" y="3025136"/>
            <a:ext cx="4838731" cy="2873960"/>
          </a:xfrm>
          <a:prstGeom prst="rect">
            <a:avLst/>
          </a:prstGeom>
        </p:spPr>
      </p:pic>
    </p:spTree>
    <p:extLst>
      <p:ext uri="{BB962C8B-B14F-4D97-AF65-F5344CB8AC3E}">
        <p14:creationId xmlns:p14="http://schemas.microsoft.com/office/powerpoint/2010/main" val="65535961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D6A212-5234-5D0C-E2E3-7C00140AB4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38C771-C3FA-2FDA-3187-225B805F7572}"/>
              </a:ext>
            </a:extLst>
          </p:cNvPr>
          <p:cNvSpPr>
            <a:spLocks noGrp="1"/>
          </p:cNvSpPr>
          <p:nvPr>
            <p:ph type="title"/>
          </p:nvPr>
        </p:nvSpPr>
        <p:spPr/>
        <p:txBody>
          <a:bodyPr/>
          <a:lstStyle/>
          <a:p>
            <a:r>
              <a:rPr lang="en-US" dirty="0"/>
              <a:t>What did we do? </a:t>
            </a:r>
          </a:p>
        </p:txBody>
      </p:sp>
      <p:sp>
        <p:nvSpPr>
          <p:cNvPr id="3" name="Content Placeholder 2">
            <a:extLst>
              <a:ext uri="{FF2B5EF4-FFF2-40B4-BE49-F238E27FC236}">
                <a16:creationId xmlns:a16="http://schemas.microsoft.com/office/drawing/2014/main" id="{80A1B56A-A97D-210F-772D-41C5BD1B3C26}"/>
              </a:ext>
            </a:extLst>
          </p:cNvPr>
          <p:cNvSpPr>
            <a:spLocks noGrp="1"/>
          </p:cNvSpPr>
          <p:nvPr>
            <p:ph idx="1"/>
          </p:nvPr>
        </p:nvSpPr>
        <p:spPr/>
        <p:txBody>
          <a:bodyPr/>
          <a:lstStyle/>
          <a:p>
            <a:r>
              <a:rPr lang="en-US" sz="3200" dirty="0"/>
              <a:t>Renamed “table” format Drawing Seeds </a:t>
            </a:r>
            <a:br>
              <a:rPr lang="en-US" sz="3200" dirty="0"/>
            </a:br>
            <a:r>
              <a:rPr lang="en-US" sz="3200" dirty="0"/>
              <a:t>to begin with ~ (tilde) &amp; include </a:t>
            </a:r>
            <a:br>
              <a:rPr lang="en-US" sz="3200" dirty="0"/>
            </a:br>
            <a:r>
              <a:rPr lang="en-US" sz="3200" dirty="0"/>
              <a:t>“(OLD EW TABLE)” in the names. </a:t>
            </a:r>
          </a:p>
          <a:p>
            <a:r>
              <a:rPr lang="en-US" sz="3200" dirty="0"/>
              <a:t>Renamed “table” format Annotation </a:t>
            </a:r>
            <a:br>
              <a:rPr lang="en-US" sz="3200" dirty="0"/>
            </a:br>
            <a:r>
              <a:rPr lang="en-US" sz="3200" dirty="0"/>
              <a:t>Groups to begin “z” &amp; include </a:t>
            </a:r>
            <a:br>
              <a:rPr lang="en-US" sz="3200" dirty="0"/>
            </a:br>
            <a:r>
              <a:rPr lang="en-US" sz="3200" dirty="0"/>
              <a:t>“(OLD EW TABLE)” in the names. </a:t>
            </a:r>
          </a:p>
          <a:p>
            <a:r>
              <a:rPr lang="en-US" sz="3200" dirty="0"/>
              <a:t>New “column” format Drawing Seeds &amp; </a:t>
            </a:r>
            <a:br>
              <a:rPr lang="en-US" sz="3200" dirty="0"/>
            </a:br>
            <a:r>
              <a:rPr lang="en-US" sz="3200" dirty="0"/>
              <a:t>Annotation Groups use same names </a:t>
            </a:r>
            <a:br>
              <a:rPr lang="en-US" sz="3200" dirty="0"/>
            </a:br>
            <a:r>
              <a:rPr lang="en-US" sz="3200" dirty="0"/>
              <a:t>as previously used. </a:t>
            </a:r>
          </a:p>
          <a:p>
            <a:endParaRPr lang="en-US" sz="3600" dirty="0"/>
          </a:p>
        </p:txBody>
      </p:sp>
      <p:pic>
        <p:nvPicPr>
          <p:cNvPr id="5" name="Picture 4">
            <a:extLst>
              <a:ext uri="{FF2B5EF4-FFF2-40B4-BE49-F238E27FC236}">
                <a16:creationId xmlns:a16="http://schemas.microsoft.com/office/drawing/2014/main" id="{7F9D4152-E9E6-27B2-22C2-A33A6E09CED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143749" y="715794"/>
            <a:ext cx="3402191" cy="2268126"/>
          </a:xfrm>
          <a:prstGeom prst="rect">
            <a:avLst/>
          </a:prstGeom>
        </p:spPr>
      </p:pic>
      <p:pic>
        <p:nvPicPr>
          <p:cNvPr id="7" name="Picture 6">
            <a:extLst>
              <a:ext uri="{FF2B5EF4-FFF2-40B4-BE49-F238E27FC236}">
                <a16:creationId xmlns:a16="http://schemas.microsoft.com/office/drawing/2014/main" id="{AFDAFC07-90EE-3690-A469-7EADEEAAE8C1}"/>
              </a:ext>
            </a:extLst>
          </p:cNvPr>
          <p:cNvPicPr>
            <a:picLocks noChangeAspect="1"/>
          </p:cNvPicPr>
          <p:nvPr/>
        </p:nvPicPr>
        <p:blipFill>
          <a:blip r:embed="rId3"/>
          <a:stretch>
            <a:fillRect/>
          </a:stretch>
        </p:blipFill>
        <p:spPr>
          <a:xfrm>
            <a:off x="8471030" y="3212520"/>
            <a:ext cx="2747628" cy="3165923"/>
          </a:xfrm>
          <a:prstGeom prst="rect">
            <a:avLst/>
          </a:prstGeom>
        </p:spPr>
      </p:pic>
    </p:spTree>
    <p:extLst>
      <p:ext uri="{BB962C8B-B14F-4D97-AF65-F5344CB8AC3E}">
        <p14:creationId xmlns:p14="http://schemas.microsoft.com/office/powerpoint/2010/main" val="153664906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46736-AC2B-2674-0556-67A2624E6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D61DA5-6B4F-6456-6EC8-E96CAEC59A14}"/>
              </a:ext>
            </a:extLst>
          </p:cNvPr>
          <p:cNvSpPr>
            <a:spLocks noGrp="1"/>
          </p:cNvSpPr>
          <p:nvPr>
            <p:ph type="title"/>
          </p:nvPr>
        </p:nvSpPr>
        <p:spPr/>
        <p:txBody>
          <a:bodyPr/>
          <a:lstStyle/>
          <a:p>
            <a:r>
              <a:rPr lang="en-US" dirty="0"/>
              <a:t>What did we do? </a:t>
            </a:r>
          </a:p>
        </p:txBody>
      </p:sp>
      <p:sp>
        <p:nvSpPr>
          <p:cNvPr id="3" name="Content Placeholder 2">
            <a:extLst>
              <a:ext uri="{FF2B5EF4-FFF2-40B4-BE49-F238E27FC236}">
                <a16:creationId xmlns:a16="http://schemas.microsoft.com/office/drawing/2014/main" id="{F343A0CB-8C83-C35D-3B36-4EE7BC0B4FEE}"/>
              </a:ext>
            </a:extLst>
          </p:cNvPr>
          <p:cNvSpPr>
            <a:spLocks noGrp="1"/>
          </p:cNvSpPr>
          <p:nvPr>
            <p:ph idx="1"/>
          </p:nvPr>
        </p:nvSpPr>
        <p:spPr/>
        <p:txBody>
          <a:bodyPr/>
          <a:lstStyle/>
          <a:p>
            <a:r>
              <a:rPr lang="en-US" sz="3200" dirty="0"/>
              <a:t>Moved offset and datum elevation </a:t>
            </a:r>
            <a:br>
              <a:rPr lang="en-US" sz="3200" dirty="0"/>
            </a:br>
            <a:r>
              <a:rPr lang="en-US" sz="3200" dirty="0"/>
              <a:t>labels inside grid for better white </a:t>
            </a:r>
            <a:br>
              <a:rPr lang="en-US" sz="3200" dirty="0"/>
            </a:br>
            <a:r>
              <a:rPr lang="en-US" sz="3200" dirty="0"/>
              <a:t>space management.</a:t>
            </a:r>
          </a:p>
          <a:p>
            <a:r>
              <a:rPr lang="en-US" sz="3200" dirty="0"/>
              <a:t>First section now aligns with </a:t>
            </a:r>
            <a:br>
              <a:rPr lang="en-US" sz="3200" dirty="0"/>
            </a:br>
            <a:r>
              <a:rPr lang="en-US" sz="3200" dirty="0"/>
              <a:t>bottom sheet border. </a:t>
            </a:r>
          </a:p>
          <a:p>
            <a:r>
              <a:rPr lang="en-US" sz="3200" dirty="0"/>
              <a:t>Decreased spacing between sections to attempt </a:t>
            </a:r>
            <a:br>
              <a:rPr lang="en-US" sz="3200" dirty="0"/>
            </a:br>
            <a:r>
              <a:rPr lang="en-US" sz="3200" dirty="0"/>
              <a:t>fit more sections on a sheet. </a:t>
            </a:r>
          </a:p>
          <a:p>
            <a:pPr lvl="1"/>
            <a:r>
              <a:rPr lang="en-US" dirty="0"/>
              <a:t>This was configuration variable change so applies to both formats. </a:t>
            </a:r>
          </a:p>
          <a:p>
            <a:pPr lvl="1"/>
            <a:r>
              <a:rPr lang="en-US" dirty="0"/>
              <a:t>See Ideas Slide and vote for top grid fix. </a:t>
            </a:r>
          </a:p>
        </p:txBody>
      </p:sp>
      <p:pic>
        <p:nvPicPr>
          <p:cNvPr id="6" name="Picture 5">
            <a:extLst>
              <a:ext uri="{FF2B5EF4-FFF2-40B4-BE49-F238E27FC236}">
                <a16:creationId xmlns:a16="http://schemas.microsoft.com/office/drawing/2014/main" id="{6628180A-925A-2B7D-0405-516BDA53FB6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470843" y="987357"/>
            <a:ext cx="4289898" cy="2762157"/>
          </a:xfrm>
          <a:prstGeom prst="rect">
            <a:avLst/>
          </a:prstGeom>
        </p:spPr>
      </p:pic>
    </p:spTree>
    <p:extLst>
      <p:ext uri="{BB962C8B-B14F-4D97-AF65-F5344CB8AC3E}">
        <p14:creationId xmlns:p14="http://schemas.microsoft.com/office/powerpoint/2010/main" val="230971011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A7876-B24D-3799-6B37-88213C7DD9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D9DE99-CC8C-37C2-0DBF-34F924A3BACD}"/>
              </a:ext>
            </a:extLst>
          </p:cNvPr>
          <p:cNvSpPr>
            <a:spLocks noGrp="1"/>
          </p:cNvSpPr>
          <p:nvPr>
            <p:ph type="title"/>
          </p:nvPr>
        </p:nvSpPr>
        <p:spPr/>
        <p:txBody>
          <a:bodyPr/>
          <a:lstStyle/>
          <a:p>
            <a:r>
              <a:rPr lang="en-US" dirty="0"/>
              <a:t>What did we do? </a:t>
            </a:r>
          </a:p>
        </p:txBody>
      </p:sp>
      <p:sp>
        <p:nvSpPr>
          <p:cNvPr id="3" name="Content Placeholder 2">
            <a:extLst>
              <a:ext uri="{FF2B5EF4-FFF2-40B4-BE49-F238E27FC236}">
                <a16:creationId xmlns:a16="http://schemas.microsoft.com/office/drawing/2014/main" id="{E24B5737-97A2-DBC9-B9B8-468B80321EB8}"/>
              </a:ext>
            </a:extLst>
          </p:cNvPr>
          <p:cNvSpPr>
            <a:spLocks noGrp="1"/>
          </p:cNvSpPr>
          <p:nvPr>
            <p:ph idx="1"/>
          </p:nvPr>
        </p:nvSpPr>
        <p:spPr/>
        <p:txBody>
          <a:bodyPr/>
          <a:lstStyle/>
          <a:p>
            <a:r>
              <a:rPr lang="en-US" sz="3200" dirty="0"/>
              <a:t>Named Boundary offset values changed from table format. </a:t>
            </a:r>
          </a:p>
          <a:p>
            <a:r>
              <a:rPr lang="en-US" sz="3200" dirty="0"/>
              <a:t>Named Boundary Left Offset values</a:t>
            </a:r>
            <a:br>
              <a:rPr lang="en-US" sz="3200" dirty="0"/>
            </a:br>
            <a:r>
              <a:rPr lang="en-US" sz="3200" dirty="0"/>
              <a:t>-XX.999999 are intentional; it stops </a:t>
            </a:r>
            <a:br>
              <a:rPr lang="en-US" sz="3200" dirty="0"/>
            </a:br>
            <a:r>
              <a:rPr lang="en-US" sz="3200" dirty="0"/>
              <a:t>the left offset labels at border edge</a:t>
            </a:r>
            <a:br>
              <a:rPr lang="en-US" sz="3200" dirty="0"/>
            </a:br>
            <a:r>
              <a:rPr lang="en-US" sz="3200" dirty="0"/>
              <a:t>from overlapping with the datum </a:t>
            </a:r>
            <a:br>
              <a:rPr lang="en-US" sz="3200" dirty="0"/>
            </a:br>
            <a:r>
              <a:rPr lang="en-US" sz="3200" dirty="0"/>
              <a:t>elevation label. </a:t>
            </a:r>
          </a:p>
          <a:p>
            <a:r>
              <a:rPr lang="en-US" sz="3200" dirty="0"/>
              <a:t>Removed the PGL/XGL prefixes. </a:t>
            </a:r>
          </a:p>
          <a:p>
            <a:pPr marL="0" indent="0">
              <a:buNone/>
            </a:pPr>
            <a:endParaRPr lang="en-US" sz="3200" dirty="0"/>
          </a:p>
          <a:p>
            <a:endParaRPr lang="en-US" sz="3600" dirty="0"/>
          </a:p>
        </p:txBody>
      </p:sp>
      <p:pic>
        <p:nvPicPr>
          <p:cNvPr id="10" name="Picture 9">
            <a:extLst>
              <a:ext uri="{FF2B5EF4-FFF2-40B4-BE49-F238E27FC236}">
                <a16:creationId xmlns:a16="http://schemas.microsoft.com/office/drawing/2014/main" id="{197E6E80-395F-D443-5B70-7AC1CB48BEF6}"/>
              </a:ext>
            </a:extLst>
          </p:cNvPr>
          <p:cNvPicPr>
            <a:picLocks noChangeAspect="1"/>
          </p:cNvPicPr>
          <p:nvPr/>
        </p:nvPicPr>
        <p:blipFill>
          <a:blip r:embed="rId2"/>
          <a:stretch>
            <a:fillRect/>
          </a:stretch>
        </p:blipFill>
        <p:spPr>
          <a:xfrm>
            <a:off x="7505571" y="1854086"/>
            <a:ext cx="4520439" cy="2730883"/>
          </a:xfrm>
          <a:prstGeom prst="rect">
            <a:avLst/>
          </a:prstGeom>
        </p:spPr>
      </p:pic>
    </p:spTree>
    <p:extLst>
      <p:ext uri="{BB962C8B-B14F-4D97-AF65-F5344CB8AC3E}">
        <p14:creationId xmlns:p14="http://schemas.microsoft.com/office/powerpoint/2010/main" val="168126970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822B7-39C9-CB0D-8370-18654AB137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9AE247-DA5F-B6A1-8732-00C564C3A763}"/>
              </a:ext>
            </a:extLst>
          </p:cNvPr>
          <p:cNvSpPr>
            <a:spLocks noGrp="1"/>
          </p:cNvSpPr>
          <p:nvPr>
            <p:ph type="title"/>
          </p:nvPr>
        </p:nvSpPr>
        <p:spPr/>
        <p:txBody>
          <a:bodyPr/>
          <a:lstStyle/>
          <a:p>
            <a:r>
              <a:rPr lang="en-US" dirty="0"/>
              <a:t>What did we do? </a:t>
            </a:r>
          </a:p>
        </p:txBody>
      </p:sp>
      <p:sp>
        <p:nvSpPr>
          <p:cNvPr id="3" name="Content Placeholder 2">
            <a:extLst>
              <a:ext uri="{FF2B5EF4-FFF2-40B4-BE49-F238E27FC236}">
                <a16:creationId xmlns:a16="http://schemas.microsoft.com/office/drawing/2014/main" id="{E57B31D7-E755-1AA0-2FD5-930B799D444E}"/>
              </a:ext>
            </a:extLst>
          </p:cNvPr>
          <p:cNvSpPr>
            <a:spLocks noGrp="1"/>
          </p:cNvSpPr>
          <p:nvPr>
            <p:ph idx="1"/>
          </p:nvPr>
        </p:nvSpPr>
        <p:spPr/>
        <p:txBody>
          <a:bodyPr/>
          <a:lstStyle/>
          <a:p>
            <a:r>
              <a:rPr lang="en-US" sz="3200" dirty="0"/>
              <a:t>Added a Minor Grid Annotation </a:t>
            </a:r>
            <a:br>
              <a:rPr lang="en-US" sz="3200" dirty="0"/>
            </a:br>
            <a:r>
              <a:rPr lang="en-US" sz="3200" dirty="0"/>
              <a:t>Definition to the Annotation </a:t>
            </a:r>
            <a:br>
              <a:rPr lang="en-US" sz="3200" dirty="0"/>
            </a:br>
            <a:r>
              <a:rPr lang="en-US" sz="3200" dirty="0"/>
              <a:t>Groups. </a:t>
            </a:r>
          </a:p>
          <a:p>
            <a:pPr lvl="1"/>
            <a:r>
              <a:rPr lang="en-US" dirty="0"/>
              <a:t>However, it’s not enabled by default.</a:t>
            </a:r>
          </a:p>
          <a:p>
            <a:pPr lvl="1"/>
            <a:r>
              <a:rPr lang="en-US" dirty="0"/>
              <a:t>To enable change Minor Grid Line </a:t>
            </a:r>
            <a:br>
              <a:rPr lang="en-US" dirty="0"/>
            </a:br>
            <a:r>
              <a:rPr lang="en-US" dirty="0"/>
              <a:t>Properties for Horizontal &amp; Vertical </a:t>
            </a:r>
            <a:br>
              <a:rPr lang="en-US" dirty="0"/>
            </a:br>
            <a:r>
              <a:rPr lang="en-US" dirty="0"/>
              <a:t>Grid “Full Line.”</a:t>
            </a:r>
          </a:p>
          <a:p>
            <a:pPr lvl="1"/>
            <a:r>
              <a:rPr lang="en-US" dirty="0"/>
              <a:t>Use is optional.</a:t>
            </a:r>
          </a:p>
          <a:p>
            <a:pPr lvl="1"/>
            <a:r>
              <a:rPr lang="en-US" dirty="0"/>
              <a:t>Some users have requested this</a:t>
            </a:r>
            <a:br>
              <a:rPr lang="en-US" dirty="0"/>
            </a:br>
            <a:r>
              <a:rPr lang="en-US" dirty="0"/>
              <a:t>functionality. </a:t>
            </a:r>
          </a:p>
          <a:p>
            <a:pPr marL="0" indent="0">
              <a:buNone/>
            </a:pPr>
            <a:endParaRPr lang="en-US" sz="3200" dirty="0"/>
          </a:p>
          <a:p>
            <a:endParaRPr lang="en-US" sz="3600" dirty="0"/>
          </a:p>
        </p:txBody>
      </p:sp>
      <p:pic>
        <p:nvPicPr>
          <p:cNvPr id="7" name="Picture 6">
            <a:extLst>
              <a:ext uri="{FF2B5EF4-FFF2-40B4-BE49-F238E27FC236}">
                <a16:creationId xmlns:a16="http://schemas.microsoft.com/office/drawing/2014/main" id="{F676D3B5-38E9-B104-F63D-F787B1FA62B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471475" y="3490120"/>
            <a:ext cx="4545428" cy="3005520"/>
          </a:xfrm>
          <a:prstGeom prst="rect">
            <a:avLst/>
          </a:prstGeom>
        </p:spPr>
      </p:pic>
      <p:pic>
        <p:nvPicPr>
          <p:cNvPr id="9" name="Picture 8">
            <a:extLst>
              <a:ext uri="{FF2B5EF4-FFF2-40B4-BE49-F238E27FC236}">
                <a16:creationId xmlns:a16="http://schemas.microsoft.com/office/drawing/2014/main" id="{0C0BA457-BD28-AEB7-3F24-8A4284BA9C8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471475" y="312533"/>
            <a:ext cx="4545427" cy="3055348"/>
          </a:xfrm>
          <a:prstGeom prst="rect">
            <a:avLst/>
          </a:prstGeom>
        </p:spPr>
      </p:pic>
    </p:spTree>
    <p:extLst>
      <p:ext uri="{BB962C8B-B14F-4D97-AF65-F5344CB8AC3E}">
        <p14:creationId xmlns:p14="http://schemas.microsoft.com/office/powerpoint/2010/main" val="335026169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E1993-0C68-6329-C94D-0038645653DA}"/>
              </a:ext>
            </a:extLst>
          </p:cNvPr>
          <p:cNvSpPr>
            <a:spLocks noGrp="1"/>
          </p:cNvSpPr>
          <p:nvPr>
            <p:ph type="title"/>
          </p:nvPr>
        </p:nvSpPr>
        <p:spPr/>
        <p:txBody>
          <a:bodyPr/>
          <a:lstStyle/>
          <a:p>
            <a:r>
              <a:rPr lang="en-US" dirty="0"/>
              <a:t>Old “table” format example</a:t>
            </a:r>
          </a:p>
        </p:txBody>
      </p:sp>
      <p:pic>
        <p:nvPicPr>
          <p:cNvPr id="5" name="Content Placeholder 4" descr="Calendar&#10;&#10;AI-generated content may be incorrect.">
            <a:extLst>
              <a:ext uri="{FF2B5EF4-FFF2-40B4-BE49-F238E27FC236}">
                <a16:creationId xmlns:a16="http://schemas.microsoft.com/office/drawing/2014/main" id="{9E2089EA-D7D6-4D75-8D0A-8AA4EF42B4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05366" y="917180"/>
            <a:ext cx="9181267" cy="5940820"/>
          </a:xfrm>
        </p:spPr>
      </p:pic>
    </p:spTree>
    <p:extLst>
      <p:ext uri="{BB962C8B-B14F-4D97-AF65-F5344CB8AC3E}">
        <p14:creationId xmlns:p14="http://schemas.microsoft.com/office/powerpoint/2010/main" val="197541297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E613E9-8BFD-CB4D-D0BB-6988866929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03BC08-0418-5E88-31DC-E94CC6991B86}"/>
              </a:ext>
            </a:extLst>
          </p:cNvPr>
          <p:cNvSpPr>
            <a:spLocks noGrp="1"/>
          </p:cNvSpPr>
          <p:nvPr>
            <p:ph type="title"/>
          </p:nvPr>
        </p:nvSpPr>
        <p:spPr/>
        <p:txBody>
          <a:bodyPr/>
          <a:lstStyle/>
          <a:p>
            <a:r>
              <a:rPr lang="en-US" dirty="0"/>
              <a:t>New again “column” format example</a:t>
            </a:r>
          </a:p>
        </p:txBody>
      </p:sp>
      <p:pic>
        <p:nvPicPr>
          <p:cNvPr id="7" name="Content Placeholder 6" descr="Calendar&#10;&#10;AI-generated content may be incorrect.">
            <a:extLst>
              <a:ext uri="{FF2B5EF4-FFF2-40B4-BE49-F238E27FC236}">
                <a16:creationId xmlns:a16="http://schemas.microsoft.com/office/drawing/2014/main" id="{606D16D7-9905-933C-8700-465B1478E07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00502" y="914400"/>
            <a:ext cx="9190996" cy="5947116"/>
          </a:xfrm>
        </p:spPr>
      </p:pic>
    </p:spTree>
    <p:extLst>
      <p:ext uri="{BB962C8B-B14F-4D97-AF65-F5344CB8AC3E}">
        <p14:creationId xmlns:p14="http://schemas.microsoft.com/office/powerpoint/2010/main" val="352791498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719CB-B5FD-EF85-1306-7CA346560F06}"/>
              </a:ext>
            </a:extLst>
          </p:cNvPr>
          <p:cNvSpPr>
            <a:spLocks noGrp="1"/>
          </p:cNvSpPr>
          <p:nvPr>
            <p:ph type="title"/>
          </p:nvPr>
        </p:nvSpPr>
        <p:spPr/>
        <p:txBody>
          <a:bodyPr/>
          <a:lstStyle/>
          <a:p>
            <a:r>
              <a:rPr lang="en-US" dirty="0"/>
              <a:t>When to implement on projects?</a:t>
            </a:r>
          </a:p>
        </p:txBody>
      </p:sp>
      <p:sp>
        <p:nvSpPr>
          <p:cNvPr id="3" name="Content Placeholder 2">
            <a:extLst>
              <a:ext uri="{FF2B5EF4-FFF2-40B4-BE49-F238E27FC236}">
                <a16:creationId xmlns:a16="http://schemas.microsoft.com/office/drawing/2014/main" id="{AB21393E-1817-8460-858F-4E467EF808CC}"/>
              </a:ext>
            </a:extLst>
          </p:cNvPr>
          <p:cNvSpPr>
            <a:spLocks noGrp="1"/>
          </p:cNvSpPr>
          <p:nvPr>
            <p:ph idx="1"/>
          </p:nvPr>
        </p:nvSpPr>
        <p:spPr/>
        <p:txBody>
          <a:bodyPr/>
          <a:lstStyle/>
          <a:p>
            <a:r>
              <a:rPr lang="en-US" dirty="0"/>
              <a:t>When should we implement on projects already in production?</a:t>
            </a:r>
          </a:p>
          <a:p>
            <a:pPr lvl="1"/>
            <a:r>
              <a:rPr lang="en-US" dirty="0"/>
              <a:t>If XS sheets were already cut, continue with table format. Annotation Groups already copied in your XS .</a:t>
            </a:r>
            <a:r>
              <a:rPr lang="en-US" dirty="0" err="1"/>
              <a:t>dgn</a:t>
            </a:r>
            <a:r>
              <a:rPr lang="en-US" dirty="0"/>
              <a:t>. </a:t>
            </a:r>
          </a:p>
          <a:p>
            <a:pPr lvl="1"/>
            <a:r>
              <a:rPr lang="en-US" dirty="0"/>
              <a:t>Project has 50% of the XS created with table format, use seed for the “(OLD EW TABLE)” formatting so they match and you’re not recreating XS sheets. </a:t>
            </a:r>
          </a:p>
          <a:p>
            <a:pPr lvl="1"/>
            <a:r>
              <a:rPr lang="en-US" dirty="0"/>
              <a:t>Potential challenge: if need to add additional sections within same .</a:t>
            </a:r>
            <a:r>
              <a:rPr lang="en-US" dirty="0" err="1"/>
              <a:t>dgn</a:t>
            </a:r>
            <a:r>
              <a:rPr lang="en-US" dirty="0"/>
              <a:t>.  </a:t>
            </a:r>
          </a:p>
          <a:p>
            <a:pPr lvl="1"/>
            <a:endParaRPr lang="en-US" dirty="0"/>
          </a:p>
        </p:txBody>
      </p:sp>
    </p:spTree>
    <p:extLst>
      <p:ext uri="{BB962C8B-B14F-4D97-AF65-F5344CB8AC3E}">
        <p14:creationId xmlns:p14="http://schemas.microsoft.com/office/powerpoint/2010/main" val="174360882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8892B-A7F7-C52E-E376-4C3AB062A352}"/>
              </a:ext>
            </a:extLst>
          </p:cNvPr>
          <p:cNvSpPr>
            <a:spLocks noGrp="1"/>
          </p:cNvSpPr>
          <p:nvPr>
            <p:ph type="title"/>
          </p:nvPr>
        </p:nvSpPr>
        <p:spPr/>
        <p:txBody>
          <a:bodyPr/>
          <a:lstStyle/>
          <a:p>
            <a:r>
              <a:rPr lang="en-US" dirty="0"/>
              <a:t>Miscellaneous cross Section Defects</a:t>
            </a:r>
          </a:p>
        </p:txBody>
      </p:sp>
      <p:sp>
        <p:nvSpPr>
          <p:cNvPr id="3" name="Content Placeholder 2">
            <a:extLst>
              <a:ext uri="{FF2B5EF4-FFF2-40B4-BE49-F238E27FC236}">
                <a16:creationId xmlns:a16="http://schemas.microsoft.com/office/drawing/2014/main" id="{541C80C2-F3FC-F407-ACFA-A7CD6BEB8E36}"/>
              </a:ext>
            </a:extLst>
          </p:cNvPr>
          <p:cNvSpPr>
            <a:spLocks noGrp="1"/>
          </p:cNvSpPr>
          <p:nvPr>
            <p:ph idx="1"/>
          </p:nvPr>
        </p:nvSpPr>
        <p:spPr>
          <a:xfrm>
            <a:off x="838200" y="1143000"/>
            <a:ext cx="11158728" cy="4906964"/>
          </a:xfrm>
        </p:spPr>
        <p:txBody>
          <a:bodyPr/>
          <a:lstStyle/>
          <a:p>
            <a:r>
              <a:rPr lang="en-US" sz="3600" dirty="0"/>
              <a:t>End area/volume text justification does not honor center justification; it’s being left justified. </a:t>
            </a:r>
          </a:p>
          <a:p>
            <a:pPr lvl="1"/>
            <a:r>
              <a:rPr lang="en-US" dirty="0"/>
              <a:t>You couldn’t notice this with the table format. </a:t>
            </a:r>
          </a:p>
          <a:p>
            <a:r>
              <a:rPr lang="en-US" sz="3600" dirty="0"/>
              <a:t>ORD 2024 - 2.0:1 (vs. 2:1) slope ratio annotations. </a:t>
            </a:r>
          </a:p>
          <a:p>
            <a:pPr lvl="1"/>
            <a:r>
              <a:rPr lang="en-US" dirty="0"/>
              <a:t>See Q&amp;A #11 - </a:t>
            </a:r>
            <a:r>
              <a:rPr lang="en-US" dirty="0">
                <a:hlinkClick r:id="rId2"/>
              </a:rPr>
              <a:t>Ohio DOT &amp; Consultants - FAQs &amp; Common/Known Issues of ODOT's Migration to Bentley's OpenX 202</a:t>
            </a:r>
          </a:p>
          <a:p>
            <a:r>
              <a:rPr lang="en-US" sz="3600" dirty="0"/>
              <a:t>ORD 2024 - Recutting XS sheets using the “</a:t>
            </a:r>
            <a:r>
              <a:rPr lang="en-US" sz="3600" i="1" dirty="0"/>
              <a:t>Create Cross Section Sheets from Drawings</a:t>
            </a:r>
            <a:r>
              <a:rPr lang="en-US" sz="3600" dirty="0"/>
              <a:t>” option, the first section on each sheet is always place far off the sheet. </a:t>
            </a:r>
          </a:p>
        </p:txBody>
      </p:sp>
    </p:spTree>
    <p:extLst>
      <p:ext uri="{BB962C8B-B14F-4D97-AF65-F5344CB8AC3E}">
        <p14:creationId xmlns:p14="http://schemas.microsoft.com/office/powerpoint/2010/main" val="392638612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F68D9-9A0B-8674-C4D8-06A62CC86A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9FAFCD-3E0D-9805-A1E6-19042D5C2BEA}"/>
              </a:ext>
            </a:extLst>
          </p:cNvPr>
          <p:cNvSpPr>
            <a:spLocks noGrp="1"/>
          </p:cNvSpPr>
          <p:nvPr>
            <p:ph type="title"/>
          </p:nvPr>
        </p:nvSpPr>
        <p:spPr/>
        <p:txBody>
          <a:bodyPr/>
          <a:lstStyle/>
          <a:p>
            <a:r>
              <a:rPr lang="en-US" dirty="0"/>
              <a:t>Bentley Civil Ideas Portal – cross sections</a:t>
            </a:r>
          </a:p>
        </p:txBody>
      </p:sp>
      <p:sp>
        <p:nvSpPr>
          <p:cNvPr id="3" name="Content Placeholder 2">
            <a:extLst>
              <a:ext uri="{FF2B5EF4-FFF2-40B4-BE49-F238E27FC236}">
                <a16:creationId xmlns:a16="http://schemas.microsoft.com/office/drawing/2014/main" id="{F3787556-D64E-1483-FFB3-8A7A063CE9B3}"/>
              </a:ext>
            </a:extLst>
          </p:cNvPr>
          <p:cNvSpPr>
            <a:spLocks noGrp="1"/>
          </p:cNvSpPr>
          <p:nvPr>
            <p:ph idx="1"/>
          </p:nvPr>
        </p:nvSpPr>
        <p:spPr/>
        <p:txBody>
          <a:bodyPr/>
          <a:lstStyle/>
          <a:p>
            <a:r>
              <a:rPr lang="en-US" sz="3200" dirty="0">
                <a:hlinkClick r:id="rId2"/>
              </a:rPr>
              <a:t>ORD Seeding Reports Like GEOPAK</a:t>
            </a:r>
            <a:endParaRPr lang="en-US" sz="3200" dirty="0"/>
          </a:p>
          <a:p>
            <a:r>
              <a:rPr lang="en-US" sz="3200" dirty="0">
                <a:hlinkClick r:id="rId3"/>
              </a:rPr>
              <a:t>End Area Earthwork Corrections for Curvature</a:t>
            </a:r>
            <a:endParaRPr lang="en-US" sz="3200" dirty="0"/>
          </a:p>
          <a:p>
            <a:r>
              <a:rPr lang="en-US" sz="3200" dirty="0">
                <a:hlinkClick r:id="rId4"/>
              </a:rPr>
              <a:t>Ability to Delete specific Annotation group instance instead of all instances</a:t>
            </a:r>
            <a:endParaRPr lang="en-US" sz="3200" dirty="0"/>
          </a:p>
          <a:p>
            <a:r>
              <a:rPr lang="en-US" sz="3200" dirty="0">
                <a:hlinkClick r:id="rId5"/>
              </a:rPr>
              <a:t>Ability to annotate models over a station range</a:t>
            </a:r>
            <a:endParaRPr lang="en-US" sz="3200" dirty="0"/>
          </a:p>
          <a:p>
            <a:r>
              <a:rPr lang="en-US" sz="3200" dirty="0">
                <a:hlinkClick r:id="rId6"/>
              </a:rPr>
              <a:t>Place Cross Section Named Boundary/Create Drawing - round top grid to nearest major interval</a:t>
            </a:r>
            <a:endParaRPr lang="en-US" sz="3200" dirty="0"/>
          </a:p>
          <a:p>
            <a:r>
              <a:rPr lang="en-US" sz="3200" dirty="0">
                <a:hlinkClick r:id="rId7"/>
              </a:rPr>
              <a:t>Split Cross Sections if Elements in Model Extend Outside of Default Width</a:t>
            </a:r>
            <a:endParaRPr lang="en-US" sz="3200" dirty="0"/>
          </a:p>
        </p:txBody>
      </p:sp>
    </p:spTree>
    <p:extLst>
      <p:ext uri="{BB962C8B-B14F-4D97-AF65-F5344CB8AC3E}">
        <p14:creationId xmlns:p14="http://schemas.microsoft.com/office/powerpoint/2010/main" val="18071202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17A0-1EE0-C4B4-AD52-4F9BBBCDB389}"/>
              </a:ext>
            </a:extLst>
          </p:cNvPr>
          <p:cNvSpPr>
            <a:spLocks noGrp="1"/>
          </p:cNvSpPr>
          <p:nvPr>
            <p:ph type="title"/>
          </p:nvPr>
        </p:nvSpPr>
        <p:spPr/>
        <p:txBody>
          <a:bodyPr/>
          <a:lstStyle/>
          <a:p>
            <a:r>
              <a:rPr lang="en-US" dirty="0"/>
              <a:t>Cross section – reminders!!! </a:t>
            </a:r>
          </a:p>
        </p:txBody>
      </p:sp>
      <p:sp>
        <p:nvSpPr>
          <p:cNvPr id="3" name="Content Placeholder 2">
            <a:extLst>
              <a:ext uri="{FF2B5EF4-FFF2-40B4-BE49-F238E27FC236}">
                <a16:creationId xmlns:a16="http://schemas.microsoft.com/office/drawing/2014/main" id="{71A6AE64-2181-C755-A35F-C0A75AB3B1E8}"/>
              </a:ext>
            </a:extLst>
          </p:cNvPr>
          <p:cNvSpPr>
            <a:spLocks noGrp="1"/>
          </p:cNvSpPr>
          <p:nvPr>
            <p:ph idx="1"/>
          </p:nvPr>
        </p:nvSpPr>
        <p:spPr>
          <a:xfrm>
            <a:off x="838200" y="1125416"/>
            <a:ext cx="10515600" cy="4906964"/>
          </a:xfrm>
        </p:spPr>
        <p:txBody>
          <a:bodyPr/>
          <a:lstStyle/>
          <a:p>
            <a:r>
              <a:rPr lang="en-US" dirty="0"/>
              <a:t>L&amp;D Vol. 3, 1310.2 has not changed due to ORD workflows… </a:t>
            </a:r>
          </a:p>
          <a:p>
            <a:endParaRPr lang="en-US" dirty="0"/>
          </a:p>
          <a:p>
            <a:endParaRPr lang="en-US" dirty="0"/>
          </a:p>
        </p:txBody>
      </p:sp>
      <p:pic>
        <p:nvPicPr>
          <p:cNvPr id="5" name="Picture 4">
            <a:extLst>
              <a:ext uri="{FF2B5EF4-FFF2-40B4-BE49-F238E27FC236}">
                <a16:creationId xmlns:a16="http://schemas.microsoft.com/office/drawing/2014/main" id="{2F7F59BB-6F4E-809C-9479-3C5590E76548}"/>
              </a:ext>
            </a:extLst>
          </p:cNvPr>
          <p:cNvPicPr>
            <a:picLocks noChangeAspect="1"/>
          </p:cNvPicPr>
          <p:nvPr/>
        </p:nvPicPr>
        <p:blipFill>
          <a:blip r:embed="rId2"/>
          <a:stretch>
            <a:fillRect/>
          </a:stretch>
        </p:blipFill>
        <p:spPr>
          <a:xfrm>
            <a:off x="1936359" y="2727256"/>
            <a:ext cx="8161020" cy="3005328"/>
          </a:xfrm>
          <a:prstGeom prst="rect">
            <a:avLst/>
          </a:prstGeom>
        </p:spPr>
      </p:pic>
    </p:spTree>
    <p:extLst>
      <p:ext uri="{BB962C8B-B14F-4D97-AF65-F5344CB8AC3E}">
        <p14:creationId xmlns:p14="http://schemas.microsoft.com/office/powerpoint/2010/main" val="384616242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BD2D5-79CE-BECC-39F2-713F0D747009}"/>
              </a:ext>
            </a:extLst>
          </p:cNvPr>
          <p:cNvSpPr>
            <a:spLocks noGrp="1"/>
          </p:cNvSpPr>
          <p:nvPr>
            <p:ph type="title"/>
          </p:nvPr>
        </p:nvSpPr>
        <p:spPr/>
        <p:txBody>
          <a:bodyPr/>
          <a:lstStyle/>
          <a:p>
            <a:r>
              <a:rPr lang="en-US" dirty="0"/>
              <a:t>Cross section – reminders!!! </a:t>
            </a:r>
          </a:p>
        </p:txBody>
      </p:sp>
      <p:sp>
        <p:nvSpPr>
          <p:cNvPr id="3" name="Content Placeholder 2">
            <a:extLst>
              <a:ext uri="{FF2B5EF4-FFF2-40B4-BE49-F238E27FC236}">
                <a16:creationId xmlns:a16="http://schemas.microsoft.com/office/drawing/2014/main" id="{8EC14F65-D3CF-FB02-6256-FE840D5835DD}"/>
              </a:ext>
            </a:extLst>
          </p:cNvPr>
          <p:cNvSpPr>
            <a:spLocks noGrp="1"/>
          </p:cNvSpPr>
          <p:nvPr>
            <p:ph idx="1"/>
          </p:nvPr>
        </p:nvSpPr>
        <p:spPr/>
        <p:txBody>
          <a:bodyPr/>
          <a:lstStyle/>
          <a:p>
            <a:pPr marL="0" indent="0">
              <a:buNone/>
            </a:pPr>
            <a:r>
              <a:rPr lang="en-US" sz="3600" b="1" dirty="0">
                <a:solidFill>
                  <a:srgbClr val="00B050"/>
                </a:solidFill>
              </a:rPr>
              <a:t>Sections should look like this:</a:t>
            </a:r>
          </a:p>
          <a:p>
            <a:pPr marL="0" indent="0">
              <a:buNone/>
            </a:pPr>
            <a:endParaRPr lang="en-US" sz="3600" dirty="0"/>
          </a:p>
          <a:p>
            <a:pPr marL="0" indent="0">
              <a:buNone/>
            </a:pPr>
            <a:endParaRPr lang="en-US" sz="3600" dirty="0"/>
          </a:p>
          <a:p>
            <a:pPr marL="0" indent="0">
              <a:buNone/>
            </a:pPr>
            <a:endParaRPr lang="en-US" sz="3600" dirty="0"/>
          </a:p>
          <a:p>
            <a:pPr marL="0" indent="0">
              <a:buNone/>
            </a:pPr>
            <a:r>
              <a:rPr lang="en-US" sz="3600" b="1" dirty="0">
                <a:solidFill>
                  <a:srgbClr val="FF0000"/>
                </a:solidFill>
              </a:rPr>
              <a:t>Not like this: </a:t>
            </a:r>
          </a:p>
        </p:txBody>
      </p:sp>
      <p:pic>
        <p:nvPicPr>
          <p:cNvPr id="5" name="Picture 4">
            <a:extLst>
              <a:ext uri="{FF2B5EF4-FFF2-40B4-BE49-F238E27FC236}">
                <a16:creationId xmlns:a16="http://schemas.microsoft.com/office/drawing/2014/main" id="{DB87CB49-FB2C-26EF-8016-48C09C14A670}"/>
              </a:ext>
            </a:extLst>
          </p:cNvPr>
          <p:cNvPicPr>
            <a:picLocks noChangeAspect="1"/>
          </p:cNvPicPr>
          <p:nvPr/>
        </p:nvPicPr>
        <p:blipFill>
          <a:blip r:embed="rId2"/>
          <a:stretch>
            <a:fillRect/>
          </a:stretch>
        </p:blipFill>
        <p:spPr>
          <a:xfrm>
            <a:off x="1524000" y="1887571"/>
            <a:ext cx="9144000" cy="1823211"/>
          </a:xfrm>
          <a:prstGeom prst="rect">
            <a:avLst/>
          </a:prstGeom>
        </p:spPr>
      </p:pic>
      <p:pic>
        <p:nvPicPr>
          <p:cNvPr id="7" name="Picture 6">
            <a:extLst>
              <a:ext uri="{FF2B5EF4-FFF2-40B4-BE49-F238E27FC236}">
                <a16:creationId xmlns:a16="http://schemas.microsoft.com/office/drawing/2014/main" id="{C315438C-F6E1-32BA-909C-E5C2F34DAD1F}"/>
              </a:ext>
            </a:extLst>
          </p:cNvPr>
          <p:cNvPicPr>
            <a:picLocks noChangeAspect="1"/>
          </p:cNvPicPr>
          <p:nvPr/>
        </p:nvPicPr>
        <p:blipFill>
          <a:blip r:embed="rId3"/>
          <a:stretch>
            <a:fillRect/>
          </a:stretch>
        </p:blipFill>
        <p:spPr>
          <a:xfrm>
            <a:off x="1524000" y="4455353"/>
            <a:ext cx="9144000" cy="1823211"/>
          </a:xfrm>
          <a:prstGeom prst="rect">
            <a:avLst/>
          </a:prstGeom>
        </p:spPr>
      </p:pic>
      <p:pic>
        <p:nvPicPr>
          <p:cNvPr id="9" name="Graphic 8" descr="Smiling face outline with solid fill">
            <a:extLst>
              <a:ext uri="{FF2B5EF4-FFF2-40B4-BE49-F238E27FC236}">
                <a16:creationId xmlns:a16="http://schemas.microsoft.com/office/drawing/2014/main" id="{E55BAC65-4067-7B99-B795-0E1EC8F5B58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638800" y="1600200"/>
            <a:ext cx="914400" cy="914400"/>
          </a:xfrm>
          <a:prstGeom prst="rect">
            <a:avLst/>
          </a:prstGeom>
        </p:spPr>
      </p:pic>
      <p:pic>
        <p:nvPicPr>
          <p:cNvPr id="11" name="Graphic 10" descr="Sad face outline with solid fill">
            <a:extLst>
              <a:ext uri="{FF2B5EF4-FFF2-40B4-BE49-F238E27FC236}">
                <a16:creationId xmlns:a16="http://schemas.microsoft.com/office/drawing/2014/main" id="{36E497C6-F117-BBD9-DFD5-724380887CA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638800" y="4171954"/>
            <a:ext cx="914400" cy="914400"/>
          </a:xfrm>
          <a:prstGeom prst="rect">
            <a:avLst/>
          </a:prstGeom>
        </p:spPr>
      </p:pic>
    </p:spTree>
    <p:extLst>
      <p:ext uri="{BB962C8B-B14F-4D97-AF65-F5344CB8AC3E}">
        <p14:creationId xmlns:p14="http://schemas.microsoft.com/office/powerpoint/2010/main" val="84391200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B6C9E-5896-48F5-D75E-325B5E81EE57}"/>
              </a:ext>
            </a:extLst>
          </p:cNvPr>
          <p:cNvSpPr>
            <a:spLocks noGrp="1"/>
          </p:cNvSpPr>
          <p:nvPr>
            <p:ph type="title"/>
          </p:nvPr>
        </p:nvSpPr>
        <p:spPr/>
        <p:txBody>
          <a:bodyPr/>
          <a:lstStyle/>
          <a:p>
            <a:r>
              <a:rPr lang="en-US" dirty="0"/>
              <a:t>Cross section – reminders!!! </a:t>
            </a:r>
          </a:p>
        </p:txBody>
      </p:sp>
      <p:sp>
        <p:nvSpPr>
          <p:cNvPr id="3" name="Content Placeholder 2">
            <a:extLst>
              <a:ext uri="{FF2B5EF4-FFF2-40B4-BE49-F238E27FC236}">
                <a16:creationId xmlns:a16="http://schemas.microsoft.com/office/drawing/2014/main" id="{6F632A62-44A9-8C49-FAC7-6805928D2C88}"/>
              </a:ext>
            </a:extLst>
          </p:cNvPr>
          <p:cNvSpPr>
            <a:spLocks noGrp="1"/>
          </p:cNvSpPr>
          <p:nvPr>
            <p:ph idx="1"/>
          </p:nvPr>
        </p:nvSpPr>
        <p:spPr>
          <a:xfrm>
            <a:off x="838200" y="1143000"/>
            <a:ext cx="10581410" cy="4906964"/>
          </a:xfrm>
        </p:spPr>
        <p:txBody>
          <a:bodyPr/>
          <a:lstStyle/>
          <a:p>
            <a:pPr marL="0" indent="0">
              <a:buNone/>
            </a:pPr>
            <a:r>
              <a:rPr lang="en-US" sz="3600" dirty="0"/>
              <a:t>Currently, subgrade components are not</a:t>
            </a:r>
            <a:br>
              <a:rPr lang="en-US" sz="3600" dirty="0"/>
            </a:br>
            <a:r>
              <a:rPr lang="en-US" sz="3600" dirty="0"/>
              <a:t>included in our template/component library.</a:t>
            </a:r>
          </a:p>
          <a:p>
            <a:pPr marL="0" indent="0">
              <a:buNone/>
            </a:pPr>
            <a:endParaRPr lang="en-US" sz="3600" dirty="0"/>
          </a:p>
          <a:p>
            <a:pPr marL="0" indent="0">
              <a:buNone/>
            </a:pPr>
            <a:r>
              <a:rPr lang="en-US" sz="3600" b="1" dirty="0"/>
              <a:t>Add Subgrade Component to Template KB/wiki</a:t>
            </a:r>
          </a:p>
          <a:p>
            <a:pPr marL="0" indent="0">
              <a:buNone/>
            </a:pPr>
            <a:r>
              <a:rPr lang="en-US" sz="2800" dirty="0">
                <a:hlinkClick r:id="rId2"/>
              </a:rPr>
              <a:t>https://bentleysystems.service-now.com/community?id=kb_article_view&amp;sysparm_article=KB0024526</a:t>
            </a:r>
            <a:r>
              <a:rPr lang="en-US" sz="2800" dirty="0"/>
              <a:t> </a:t>
            </a:r>
          </a:p>
          <a:p>
            <a:endParaRPr lang="en-US" dirty="0"/>
          </a:p>
        </p:txBody>
      </p:sp>
    </p:spTree>
    <p:extLst>
      <p:ext uri="{BB962C8B-B14F-4D97-AF65-F5344CB8AC3E}">
        <p14:creationId xmlns:p14="http://schemas.microsoft.com/office/powerpoint/2010/main" val="1616082248"/>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6E479-FB2F-992C-DE2D-CCFA45B18977}"/>
              </a:ext>
            </a:extLst>
          </p:cNvPr>
          <p:cNvSpPr>
            <a:spLocks noGrp="1"/>
          </p:cNvSpPr>
          <p:nvPr>
            <p:ph type="title"/>
          </p:nvPr>
        </p:nvSpPr>
        <p:spPr/>
        <p:txBody>
          <a:bodyPr/>
          <a:lstStyle/>
          <a:p>
            <a:r>
              <a:rPr lang="en-US" dirty="0"/>
              <a:t>future cross section item</a:t>
            </a:r>
          </a:p>
        </p:txBody>
      </p:sp>
      <p:sp>
        <p:nvSpPr>
          <p:cNvPr id="3" name="Content Placeholder 2">
            <a:extLst>
              <a:ext uri="{FF2B5EF4-FFF2-40B4-BE49-F238E27FC236}">
                <a16:creationId xmlns:a16="http://schemas.microsoft.com/office/drawing/2014/main" id="{C2FEF871-1F1F-1B56-26F6-49399D02C80A}"/>
              </a:ext>
            </a:extLst>
          </p:cNvPr>
          <p:cNvSpPr>
            <a:spLocks noGrp="1"/>
          </p:cNvSpPr>
          <p:nvPr>
            <p:ph idx="1"/>
          </p:nvPr>
        </p:nvSpPr>
        <p:spPr/>
        <p:txBody>
          <a:bodyPr/>
          <a:lstStyle/>
          <a:p>
            <a:r>
              <a:rPr lang="en-US" dirty="0"/>
              <a:t>Possible future change</a:t>
            </a:r>
          </a:p>
          <a:p>
            <a:pPr lvl="1"/>
            <a:r>
              <a:rPr lang="en-US" dirty="0"/>
              <a:t>Look at modification to annotation group to not display pavement cross slopes.</a:t>
            </a:r>
          </a:p>
          <a:p>
            <a:pPr lvl="1"/>
            <a:r>
              <a:rPr lang="en-US" dirty="0"/>
              <a:t>I have a method that should work but may not be foolproof. </a:t>
            </a:r>
          </a:p>
          <a:p>
            <a:pPr lvl="1"/>
            <a:r>
              <a:rPr lang="en-US" dirty="0"/>
              <a:t>If you have something that has been working for you, please contact me. </a:t>
            </a:r>
          </a:p>
        </p:txBody>
      </p:sp>
    </p:spTree>
    <p:extLst>
      <p:ext uri="{BB962C8B-B14F-4D97-AF65-F5344CB8AC3E}">
        <p14:creationId xmlns:p14="http://schemas.microsoft.com/office/powerpoint/2010/main" val="387836815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2A3DA-2403-87AD-89AA-E7412DC6A43A}"/>
              </a:ext>
            </a:extLst>
          </p:cNvPr>
          <p:cNvSpPr>
            <a:spLocks noGrp="1"/>
          </p:cNvSpPr>
          <p:nvPr>
            <p:ph type="title"/>
          </p:nvPr>
        </p:nvSpPr>
        <p:spPr/>
        <p:txBody>
          <a:bodyPr/>
          <a:lstStyle/>
          <a:p>
            <a:r>
              <a:rPr lang="en-US" dirty="0"/>
              <a:t>Networking Break 2</a:t>
            </a:r>
          </a:p>
        </p:txBody>
      </p:sp>
      <p:sp>
        <p:nvSpPr>
          <p:cNvPr id="4" name="Footer Placeholder 3">
            <a:extLst>
              <a:ext uri="{FF2B5EF4-FFF2-40B4-BE49-F238E27FC236}">
                <a16:creationId xmlns:a16="http://schemas.microsoft.com/office/drawing/2014/main" id="{744C0E64-7F86-3518-3B74-0DB2B1E9A180}"/>
              </a:ext>
            </a:extLst>
          </p:cNvPr>
          <p:cNvSpPr>
            <a:spLocks noGrp="1"/>
          </p:cNvSpPr>
          <p:nvPr>
            <p:ph type="ftr" sz="quarter" idx="3"/>
          </p:nvPr>
        </p:nvSpPr>
        <p:spPr/>
        <p:txBody>
          <a:bodyPr>
            <a:normAutofit/>
          </a:bodyPr>
          <a:lstStyle/>
          <a:p>
            <a:pPr>
              <a:defRPr/>
            </a:pPr>
            <a:r>
              <a:rPr lang="en-US"/>
              <a:t>Ohio DOT CADD Users Group Meeting 06-28-2023</a:t>
            </a:r>
            <a:endParaRPr lang="en-US" dirty="0"/>
          </a:p>
        </p:txBody>
      </p:sp>
      <p:pic>
        <p:nvPicPr>
          <p:cNvPr id="1026" name="Picture 2" descr="Networking Break">
            <a:extLst>
              <a:ext uri="{FF2B5EF4-FFF2-40B4-BE49-F238E27FC236}">
                <a16:creationId xmlns:a16="http://schemas.microsoft.com/office/drawing/2014/main" id="{B864D9DA-F8A4-9C5F-7DB4-FAD21C0BDD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2650" y="1926449"/>
            <a:ext cx="6838950" cy="38298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edefining Networking: How to Create Authentic Connections">
            <a:extLst>
              <a:ext uri="{FF2B5EF4-FFF2-40B4-BE49-F238E27FC236}">
                <a16:creationId xmlns:a16="http://schemas.microsoft.com/office/drawing/2014/main" id="{D21A6E76-580D-7AA6-C21E-89478EE446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1600" y="3878262"/>
            <a:ext cx="2133600"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9 Ways to Get More Out of Networking by Being Intentional">
            <a:extLst>
              <a:ext uri="{FF2B5EF4-FFF2-40B4-BE49-F238E27FC236}">
                <a16:creationId xmlns:a16="http://schemas.microsoft.com/office/drawing/2014/main" id="{1BD1D6A6-D76E-5DB6-C3B4-25B99A1F56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5771" y="4154829"/>
            <a:ext cx="2200275" cy="20764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LRIGHT THEN LET'S DO SOME NETWORKING - Alright Then Business Kid - Meme  Generator">
            <a:extLst>
              <a:ext uri="{FF2B5EF4-FFF2-40B4-BE49-F238E27FC236}">
                <a16:creationId xmlns:a16="http://schemas.microsoft.com/office/drawing/2014/main" id="{ABBEDB36-03AC-528D-58D6-3BB5D586EE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81321" y="873272"/>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Five Ways to Network as a College Student">
            <a:extLst>
              <a:ext uri="{FF2B5EF4-FFF2-40B4-BE49-F238E27FC236}">
                <a16:creationId xmlns:a16="http://schemas.microsoft.com/office/drawing/2014/main" id="{7FA00D66-697C-2CD5-059F-5F0E2BC7EF7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4338" y="1016708"/>
            <a:ext cx="2133600"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Networking Event Calendar for Southeastern Connecticut •">
            <a:extLst>
              <a:ext uri="{FF2B5EF4-FFF2-40B4-BE49-F238E27FC236}">
                <a16:creationId xmlns:a16="http://schemas.microsoft.com/office/drawing/2014/main" id="{E71889B7-C86C-B89A-D09A-82F3A258BA7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5800" y="4259604"/>
            <a:ext cx="2324100" cy="197167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Networking Tips for Software Developers | GetLinks">
            <a:extLst>
              <a:ext uri="{FF2B5EF4-FFF2-40B4-BE49-F238E27FC236}">
                <a16:creationId xmlns:a16="http://schemas.microsoft.com/office/drawing/2014/main" id="{98D59121-D754-CCFC-1984-AD163FDBF09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96233" y="968755"/>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5" name="Callout: Bent Line 4">
            <a:extLst>
              <a:ext uri="{FF2B5EF4-FFF2-40B4-BE49-F238E27FC236}">
                <a16:creationId xmlns:a16="http://schemas.microsoft.com/office/drawing/2014/main" id="{123E6B7A-904E-CFBA-CCBF-B4C8EE2FC410}"/>
              </a:ext>
            </a:extLst>
          </p:cNvPr>
          <p:cNvSpPr/>
          <p:nvPr/>
        </p:nvSpPr>
        <p:spPr>
          <a:xfrm>
            <a:off x="6873110" y="5509649"/>
            <a:ext cx="1507249" cy="779915"/>
          </a:xfrm>
          <a:prstGeom prst="borderCallout2">
            <a:avLst>
              <a:gd name="adj1" fmla="val 18750"/>
              <a:gd name="adj2" fmla="val -8333"/>
              <a:gd name="adj3" fmla="val 18750"/>
              <a:gd name="adj4" fmla="val -16667"/>
              <a:gd name="adj5" fmla="val -27332"/>
              <a:gd name="adj6" fmla="val -51120"/>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Don’t be this guy</a:t>
            </a:r>
          </a:p>
        </p:txBody>
      </p:sp>
    </p:spTree>
    <p:extLst>
      <p:ext uri="{BB962C8B-B14F-4D97-AF65-F5344CB8AC3E}">
        <p14:creationId xmlns:p14="http://schemas.microsoft.com/office/powerpoint/2010/main" val="55505944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903B8-7460-2287-09A8-8439482911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4671B5-96A5-8BAA-4D34-3929049E4F7F}"/>
              </a:ext>
            </a:extLst>
          </p:cNvPr>
          <p:cNvSpPr>
            <a:spLocks noGrp="1"/>
          </p:cNvSpPr>
          <p:nvPr>
            <p:ph type="title"/>
          </p:nvPr>
        </p:nvSpPr>
        <p:spPr>
          <a:xfrm>
            <a:off x="609600" y="1994171"/>
            <a:ext cx="10972800" cy="1815830"/>
          </a:xfrm>
          <a:solidFill>
            <a:schemeClr val="accent6"/>
          </a:solidFill>
        </p:spPr>
        <p:txBody>
          <a:bodyPr/>
          <a:lstStyle/>
          <a:p>
            <a:r>
              <a:rPr lang="en-US" dirty="0"/>
              <a:t>Level of development /</a:t>
            </a:r>
            <a:br>
              <a:rPr lang="en-US" dirty="0"/>
            </a:br>
            <a:r>
              <a:rPr lang="en-US" dirty="0"/>
              <a:t>model element breakdown</a:t>
            </a:r>
            <a:br>
              <a:rPr lang="en-US" dirty="0"/>
            </a:br>
            <a:r>
              <a:rPr lang="en-US" dirty="0"/>
              <a:t>Overview</a:t>
            </a:r>
          </a:p>
        </p:txBody>
      </p:sp>
      <p:sp>
        <p:nvSpPr>
          <p:cNvPr id="3" name="TextBox 2">
            <a:extLst>
              <a:ext uri="{FF2B5EF4-FFF2-40B4-BE49-F238E27FC236}">
                <a16:creationId xmlns:a16="http://schemas.microsoft.com/office/drawing/2014/main" id="{9C28478E-BD86-7AE7-B826-3F2D2A21E045}"/>
              </a:ext>
            </a:extLst>
          </p:cNvPr>
          <p:cNvSpPr txBox="1"/>
          <p:nvPr/>
        </p:nvSpPr>
        <p:spPr>
          <a:xfrm>
            <a:off x="609600" y="3810000"/>
            <a:ext cx="10972800" cy="461665"/>
          </a:xfrm>
          <a:prstGeom prst="rect">
            <a:avLst/>
          </a:prstGeom>
          <a:noFill/>
        </p:spPr>
        <p:txBody>
          <a:bodyPr wrap="square">
            <a:spAutoFit/>
          </a:bodyPr>
          <a:lstStyle/>
          <a:p>
            <a:pPr lvl="0" algn="ctr" fontAlgn="base">
              <a:spcBef>
                <a:spcPct val="20000"/>
              </a:spcBef>
              <a:spcAft>
                <a:spcPct val="0"/>
              </a:spcAft>
              <a:defRPr/>
            </a:pPr>
            <a:r>
              <a:rPr lang="en-US" sz="2400" kern="0" dirty="0">
                <a:solidFill>
                  <a:srgbClr val="000000"/>
                </a:solidFill>
              </a:rPr>
              <a:t>Matt Eiben, ODOT CADD &amp; Mapping Services</a:t>
            </a:r>
          </a:p>
        </p:txBody>
      </p:sp>
    </p:spTree>
    <p:extLst>
      <p:ext uri="{BB962C8B-B14F-4D97-AF65-F5344CB8AC3E}">
        <p14:creationId xmlns:p14="http://schemas.microsoft.com/office/powerpoint/2010/main" val="273010263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27F4-7F3B-AE0D-1C0D-EF425BCDCB34}"/>
              </a:ext>
            </a:extLst>
          </p:cNvPr>
          <p:cNvSpPr>
            <a:spLocks noGrp="1"/>
          </p:cNvSpPr>
          <p:nvPr>
            <p:ph type="title"/>
          </p:nvPr>
        </p:nvSpPr>
        <p:spPr/>
        <p:txBody>
          <a:bodyPr/>
          <a:lstStyle/>
          <a:p>
            <a:r>
              <a:rPr lang="en-US" dirty="0"/>
              <a:t>LOD/MEB Overview</a:t>
            </a:r>
          </a:p>
        </p:txBody>
      </p:sp>
      <p:sp>
        <p:nvSpPr>
          <p:cNvPr id="3" name="Content Placeholder 2">
            <a:extLst>
              <a:ext uri="{FF2B5EF4-FFF2-40B4-BE49-F238E27FC236}">
                <a16:creationId xmlns:a16="http://schemas.microsoft.com/office/drawing/2014/main" id="{A26BE20A-48E6-61B9-999F-87D8601453F7}"/>
              </a:ext>
            </a:extLst>
          </p:cNvPr>
          <p:cNvSpPr>
            <a:spLocks noGrp="1"/>
          </p:cNvSpPr>
          <p:nvPr>
            <p:ph idx="1"/>
          </p:nvPr>
        </p:nvSpPr>
        <p:spPr/>
        <p:txBody>
          <a:bodyPr/>
          <a:lstStyle/>
          <a:p>
            <a:r>
              <a:rPr lang="en-US" dirty="0"/>
              <a:t>As part of our digital project delivery efforts &amp; </a:t>
            </a:r>
            <a:r>
              <a:rPr lang="en-US" b="1" dirty="0">
                <a:hlinkClick r:id="rId2"/>
              </a:rPr>
              <a:t>BIM Strategy Plan</a:t>
            </a:r>
            <a:r>
              <a:rPr lang="en-US" dirty="0"/>
              <a:t>, we needed to develop a framework for </a:t>
            </a:r>
            <a:r>
              <a:rPr lang="en-US" b="1" dirty="0"/>
              <a:t>Level of Development</a:t>
            </a:r>
            <a:r>
              <a:rPr lang="en-US" dirty="0"/>
              <a:t> (LOD) and </a:t>
            </a:r>
            <a:r>
              <a:rPr lang="en-US" b="1" dirty="0"/>
              <a:t>Model Element Breakdown</a:t>
            </a:r>
            <a:r>
              <a:rPr lang="en-US" dirty="0"/>
              <a:t> (MEB). </a:t>
            </a:r>
          </a:p>
          <a:p>
            <a:r>
              <a:rPr lang="en-US" dirty="0"/>
              <a:t>Michael Baker International prepared:</a:t>
            </a:r>
            <a:br>
              <a:rPr lang="en-US" dirty="0"/>
            </a:br>
            <a:r>
              <a:rPr lang="en-US" dirty="0"/>
              <a:t>	</a:t>
            </a:r>
            <a:r>
              <a:rPr lang="en-US" i="1" dirty="0"/>
              <a:t>Level Of Development &amp; Model Element 	Breakdown Report, June 30, 2025. </a:t>
            </a:r>
          </a:p>
          <a:p>
            <a:endParaRPr lang="en-US" dirty="0"/>
          </a:p>
        </p:txBody>
      </p:sp>
    </p:spTree>
    <p:extLst>
      <p:ext uri="{BB962C8B-B14F-4D97-AF65-F5344CB8AC3E}">
        <p14:creationId xmlns:p14="http://schemas.microsoft.com/office/powerpoint/2010/main" val="1790492207"/>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CEF5C-5FC9-A16B-9A5C-6818A15E33D0}"/>
              </a:ext>
            </a:extLst>
          </p:cNvPr>
          <p:cNvSpPr>
            <a:spLocks noGrp="1"/>
          </p:cNvSpPr>
          <p:nvPr>
            <p:ph type="title"/>
          </p:nvPr>
        </p:nvSpPr>
        <p:spPr/>
        <p:txBody>
          <a:bodyPr/>
          <a:lstStyle/>
          <a:p>
            <a:r>
              <a:rPr lang="en-US" dirty="0"/>
              <a:t>WHAT IS LEVEL OF DEVELOPMENT (LOD)?</a:t>
            </a:r>
          </a:p>
        </p:txBody>
      </p:sp>
      <p:sp>
        <p:nvSpPr>
          <p:cNvPr id="3" name="Content Placeholder 2">
            <a:extLst>
              <a:ext uri="{FF2B5EF4-FFF2-40B4-BE49-F238E27FC236}">
                <a16:creationId xmlns:a16="http://schemas.microsoft.com/office/drawing/2014/main" id="{315D895D-14F3-97E2-4978-4A3FDA76FD65}"/>
              </a:ext>
            </a:extLst>
          </p:cNvPr>
          <p:cNvSpPr>
            <a:spLocks noGrp="1"/>
          </p:cNvSpPr>
          <p:nvPr>
            <p:ph idx="1"/>
          </p:nvPr>
        </p:nvSpPr>
        <p:spPr/>
        <p:txBody>
          <a:bodyPr/>
          <a:lstStyle/>
          <a:p>
            <a:r>
              <a:rPr lang="en-US" sz="3600" dirty="0"/>
              <a:t>Also known as Level of Information Need (LOIN) but LOIN has more “info.” attached to model elements. </a:t>
            </a:r>
          </a:p>
          <a:p>
            <a:r>
              <a:rPr lang="en-US" sz="3600" dirty="0"/>
              <a:t>Communicates the reliability of interpreting model elements at different project stages. </a:t>
            </a:r>
          </a:p>
          <a:p>
            <a:r>
              <a:rPr lang="en-US" sz="3600" dirty="0"/>
              <a:t>A method for managing risk by transparently conveying confidence and accuracy during the letting process and standardizing modeling practices during design development.</a:t>
            </a:r>
          </a:p>
          <a:p>
            <a:endParaRPr lang="en-US" sz="3600" dirty="0"/>
          </a:p>
        </p:txBody>
      </p:sp>
    </p:spTree>
    <p:extLst>
      <p:ext uri="{BB962C8B-B14F-4D97-AF65-F5344CB8AC3E}">
        <p14:creationId xmlns:p14="http://schemas.microsoft.com/office/powerpoint/2010/main" val="338576559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A0F2D-38A0-5625-0574-E7A898D1D4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A2D26B-C572-FBE2-CD1E-A8B04BB87ADE}"/>
              </a:ext>
            </a:extLst>
          </p:cNvPr>
          <p:cNvSpPr>
            <a:spLocks noGrp="1"/>
          </p:cNvSpPr>
          <p:nvPr>
            <p:ph type="title"/>
          </p:nvPr>
        </p:nvSpPr>
        <p:spPr/>
        <p:txBody>
          <a:bodyPr/>
          <a:lstStyle/>
          <a:p>
            <a:r>
              <a:rPr lang="en-US" dirty="0"/>
              <a:t>WHAT IS LEVEL OF DEVELOPMENT (LOD)?</a:t>
            </a:r>
          </a:p>
        </p:txBody>
      </p:sp>
      <p:sp>
        <p:nvSpPr>
          <p:cNvPr id="3" name="Content Placeholder 2">
            <a:extLst>
              <a:ext uri="{FF2B5EF4-FFF2-40B4-BE49-F238E27FC236}">
                <a16:creationId xmlns:a16="http://schemas.microsoft.com/office/drawing/2014/main" id="{FA5FF4F1-E2E7-494A-0431-A77F9CC7FCD1}"/>
              </a:ext>
            </a:extLst>
          </p:cNvPr>
          <p:cNvSpPr>
            <a:spLocks noGrp="1"/>
          </p:cNvSpPr>
          <p:nvPr>
            <p:ph idx="1"/>
          </p:nvPr>
        </p:nvSpPr>
        <p:spPr/>
        <p:txBody>
          <a:bodyPr/>
          <a:lstStyle/>
          <a:p>
            <a:r>
              <a:rPr lang="en-US" sz="3600" dirty="0"/>
              <a:t>Generally, LOD is represented on a scale of </a:t>
            </a:r>
            <a:r>
              <a:rPr lang="en-US" sz="3600" b="1" dirty="0"/>
              <a:t>100</a:t>
            </a:r>
            <a:r>
              <a:rPr lang="en-US" sz="3600" dirty="0"/>
              <a:t> (low) to </a:t>
            </a:r>
            <a:r>
              <a:rPr lang="en-US" sz="3600" b="1" dirty="0"/>
              <a:t>500</a:t>
            </a:r>
            <a:r>
              <a:rPr lang="en-US" sz="3600" dirty="0"/>
              <a:t> (high) which provides clarity on the following aspects of model objects:</a:t>
            </a:r>
          </a:p>
          <a:p>
            <a:pPr lvl="1"/>
            <a:r>
              <a:rPr lang="en-US" dirty="0"/>
              <a:t>Dimensional representation of an object (2D vs. 3D).</a:t>
            </a:r>
          </a:p>
          <a:p>
            <a:pPr lvl="1"/>
            <a:r>
              <a:rPr lang="en-US" dirty="0"/>
              <a:t>Measurement attributes (size, shape, orientation).</a:t>
            </a:r>
          </a:p>
          <a:p>
            <a:pPr lvl="1"/>
            <a:r>
              <a:rPr lang="en-US" dirty="0"/>
              <a:t>Reliability of how the model element interfaces with other objects.</a:t>
            </a:r>
          </a:p>
          <a:p>
            <a:pPr lvl="1"/>
            <a:r>
              <a:rPr lang="en-US" dirty="0"/>
              <a:t>Additional features, such as whether the object has been developed through analysis, provide detail and instructions for fabrication or contain asset information as attributes.</a:t>
            </a:r>
          </a:p>
        </p:txBody>
      </p:sp>
    </p:spTree>
    <p:extLst>
      <p:ext uri="{BB962C8B-B14F-4D97-AF65-F5344CB8AC3E}">
        <p14:creationId xmlns:p14="http://schemas.microsoft.com/office/powerpoint/2010/main" val="3348358262"/>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7F359-BE58-B24F-84F2-2976CD51C5D6}"/>
              </a:ext>
            </a:extLst>
          </p:cNvPr>
          <p:cNvSpPr>
            <a:spLocks noGrp="1"/>
          </p:cNvSpPr>
          <p:nvPr>
            <p:ph type="title"/>
          </p:nvPr>
        </p:nvSpPr>
        <p:spPr/>
        <p:txBody>
          <a:bodyPr/>
          <a:lstStyle/>
          <a:p>
            <a:r>
              <a:rPr lang="en-US" dirty="0"/>
              <a:t>WHY IS LOD IMPORTANT?</a:t>
            </a:r>
          </a:p>
        </p:txBody>
      </p:sp>
      <p:sp>
        <p:nvSpPr>
          <p:cNvPr id="3" name="Content Placeholder 2">
            <a:extLst>
              <a:ext uri="{FF2B5EF4-FFF2-40B4-BE49-F238E27FC236}">
                <a16:creationId xmlns:a16="http://schemas.microsoft.com/office/drawing/2014/main" id="{E910AEF2-25E5-E521-5050-56F56A1FAB72}"/>
              </a:ext>
            </a:extLst>
          </p:cNvPr>
          <p:cNvSpPr>
            <a:spLocks noGrp="1"/>
          </p:cNvSpPr>
          <p:nvPr>
            <p:ph idx="1"/>
          </p:nvPr>
        </p:nvSpPr>
        <p:spPr/>
        <p:txBody>
          <a:bodyPr/>
          <a:lstStyle/>
          <a:p>
            <a:r>
              <a:rPr lang="en-US" sz="3600" dirty="0"/>
              <a:t>LOD is essential for clarity and consistency in BIM workflows. </a:t>
            </a:r>
          </a:p>
          <a:p>
            <a:r>
              <a:rPr lang="en-US" sz="3600" dirty="0"/>
              <a:t>It helps project teams articulate the progression of model elements, ensuring that stakeholders understand the usability and limitations of the data they receive. </a:t>
            </a:r>
          </a:p>
          <a:p>
            <a:r>
              <a:rPr lang="en-US" sz="3600" dirty="0"/>
              <a:t>Without LOD, misinterpretations can lead to costly errors and inefficiencies.</a:t>
            </a:r>
          </a:p>
        </p:txBody>
      </p:sp>
    </p:spTree>
    <p:extLst>
      <p:ext uri="{BB962C8B-B14F-4D97-AF65-F5344CB8AC3E}">
        <p14:creationId xmlns:p14="http://schemas.microsoft.com/office/powerpoint/2010/main" val="235841132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20478-7346-09E0-FFDA-E47447AF7C10}"/>
              </a:ext>
            </a:extLst>
          </p:cNvPr>
          <p:cNvSpPr>
            <a:spLocks noGrp="1"/>
          </p:cNvSpPr>
          <p:nvPr>
            <p:ph type="title"/>
          </p:nvPr>
        </p:nvSpPr>
        <p:spPr/>
        <p:txBody>
          <a:bodyPr/>
          <a:lstStyle/>
          <a:p>
            <a:r>
              <a:rPr kumimoji="0" lang="en-US" sz="3600" b="1" i="0" u="none" strike="noStrike" kern="0" cap="all" spc="0" normalizeH="0" baseline="0" noProof="0" dirty="0" err="1">
                <a:ln>
                  <a:noFill/>
                </a:ln>
                <a:solidFill>
                  <a:prstClr val="white"/>
                </a:solidFill>
                <a:effectLst/>
                <a:uLnTx/>
                <a:uFillTx/>
                <a:latin typeface="Source Sans 3"/>
                <a:ea typeface="+mj-ea"/>
                <a:cs typeface="+mj-cs"/>
              </a:rPr>
              <a:t>Aashto</a:t>
            </a:r>
            <a:r>
              <a:rPr kumimoji="0" lang="en-US" sz="3600" b="1" i="0" u="none" strike="noStrike" kern="0" cap="all" spc="0" normalizeH="0" baseline="0" noProof="0" dirty="0">
                <a:ln>
                  <a:noFill/>
                </a:ln>
                <a:solidFill>
                  <a:prstClr val="white"/>
                </a:solidFill>
                <a:effectLst/>
                <a:uLnTx/>
                <a:uFillTx/>
                <a:latin typeface="Source Sans 3"/>
                <a:ea typeface="+mj-ea"/>
                <a:cs typeface="+mj-cs"/>
              </a:rPr>
              <a:t> &amp; </a:t>
            </a:r>
            <a:r>
              <a:rPr kumimoji="0" lang="en-US" sz="3600" b="1" i="0" u="none" strike="noStrike" kern="0" cap="all" spc="0" normalizeH="0" baseline="0" noProof="0" dirty="0" err="1">
                <a:ln>
                  <a:noFill/>
                </a:ln>
                <a:solidFill>
                  <a:prstClr val="white"/>
                </a:solidFill>
                <a:effectLst/>
                <a:uLnTx/>
                <a:uFillTx/>
                <a:latin typeface="Source Sans 3"/>
                <a:ea typeface="+mj-ea"/>
                <a:cs typeface="+mj-cs"/>
              </a:rPr>
              <a:t>jtcees</a:t>
            </a:r>
            <a:r>
              <a:rPr kumimoji="0" lang="en-US" sz="3600" b="1" i="0" u="none" strike="noStrike" kern="0" cap="all" spc="0" normalizeH="0" baseline="0" noProof="0" dirty="0">
                <a:ln>
                  <a:noFill/>
                </a:ln>
                <a:solidFill>
                  <a:prstClr val="white"/>
                </a:solidFill>
                <a:effectLst/>
                <a:uLnTx/>
                <a:uFillTx/>
                <a:latin typeface="Source Sans 3"/>
                <a:ea typeface="+mj-ea"/>
                <a:cs typeface="+mj-cs"/>
              </a:rPr>
              <a:t> fundamental </a:t>
            </a:r>
            <a:r>
              <a:rPr kumimoji="0" lang="en-US" sz="3600" b="1" i="0" u="none" strike="noStrike" kern="0" cap="all" spc="0" normalizeH="0" baseline="0" noProof="0" dirty="0" err="1">
                <a:ln>
                  <a:noFill/>
                </a:ln>
                <a:solidFill>
                  <a:prstClr val="white"/>
                </a:solidFill>
                <a:effectLst/>
                <a:uLnTx/>
                <a:uFillTx/>
                <a:latin typeface="Source Sans 3"/>
                <a:ea typeface="+mj-ea"/>
                <a:cs typeface="+mj-cs"/>
              </a:rPr>
              <a:t>lod</a:t>
            </a:r>
            <a:r>
              <a:rPr kumimoji="0" lang="en-US" sz="3600" b="1" i="0" u="none" strike="noStrike" kern="0" cap="all" spc="0" normalizeH="0" baseline="0" noProof="0" dirty="0">
                <a:ln>
                  <a:noFill/>
                </a:ln>
                <a:solidFill>
                  <a:prstClr val="white"/>
                </a:solidFill>
                <a:effectLst/>
                <a:uLnTx/>
                <a:uFillTx/>
                <a:latin typeface="Source Sans 3"/>
                <a:ea typeface="+mj-ea"/>
                <a:cs typeface="+mj-cs"/>
              </a:rPr>
              <a:t> definitions</a:t>
            </a:r>
            <a:endParaRPr lang="en-US" sz="2200" spc="-100" dirty="0"/>
          </a:p>
        </p:txBody>
      </p:sp>
      <p:sp>
        <p:nvSpPr>
          <p:cNvPr id="4" name="TextBox 3">
            <a:extLst>
              <a:ext uri="{FF2B5EF4-FFF2-40B4-BE49-F238E27FC236}">
                <a16:creationId xmlns:a16="http://schemas.microsoft.com/office/drawing/2014/main" id="{61328706-82AB-43D7-953B-B0791F8B194D}"/>
              </a:ext>
            </a:extLst>
          </p:cNvPr>
          <p:cNvSpPr txBox="1"/>
          <p:nvPr/>
        </p:nvSpPr>
        <p:spPr>
          <a:xfrm>
            <a:off x="1867709" y="6186792"/>
            <a:ext cx="7694579" cy="584775"/>
          </a:xfrm>
          <a:prstGeom prst="rect">
            <a:avLst/>
          </a:prstGeom>
          <a:noFill/>
        </p:spPr>
        <p:txBody>
          <a:bodyPr wrap="square">
            <a:spAutoFit/>
          </a:bodyPr>
          <a:lstStyle/>
          <a:p>
            <a:r>
              <a:rPr lang="en-US" sz="1600" dirty="0"/>
              <a:t>AASHTO – American Association of State Highway and Transportation Officials </a:t>
            </a:r>
            <a:br>
              <a:rPr lang="en-US" sz="1600" dirty="0"/>
            </a:br>
            <a:r>
              <a:rPr lang="en-US" sz="1600" dirty="0"/>
              <a:t>JTCEES – Joint Technical Committee on Electronic Engineer Standards</a:t>
            </a:r>
          </a:p>
        </p:txBody>
      </p:sp>
      <p:pic>
        <p:nvPicPr>
          <p:cNvPr id="8" name="Content Placeholder 4" descr="A black background with blue lines&#10;&#10;AI-generated content may be incorrect.">
            <a:extLst>
              <a:ext uri="{FF2B5EF4-FFF2-40B4-BE49-F238E27FC236}">
                <a16:creationId xmlns:a16="http://schemas.microsoft.com/office/drawing/2014/main" id="{86E2CBA0-D12A-86F5-E8D9-F420BB29D8D2}"/>
              </a:ext>
            </a:extLst>
          </p:cNvPr>
          <p:cNvPicPr>
            <a:picLocks noChangeAspect="1"/>
          </p:cNvPicPr>
          <p:nvPr/>
        </p:nvPicPr>
        <p:blipFill>
          <a:blip r:embed="rId2"/>
          <a:stretch>
            <a:fillRect/>
          </a:stretch>
        </p:blipFill>
        <p:spPr>
          <a:xfrm>
            <a:off x="390387" y="1006172"/>
            <a:ext cx="11411226" cy="5180620"/>
          </a:xfrm>
          <a:prstGeom prst="rect">
            <a:avLst/>
          </a:prstGeom>
        </p:spPr>
      </p:pic>
    </p:spTree>
    <p:extLst>
      <p:ext uri="{BB962C8B-B14F-4D97-AF65-F5344CB8AC3E}">
        <p14:creationId xmlns:p14="http://schemas.microsoft.com/office/powerpoint/2010/main" val="102095136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C1D0F-E38B-4ACB-7C31-242C3C176255}"/>
              </a:ext>
            </a:extLst>
          </p:cNvPr>
          <p:cNvSpPr>
            <a:spLocks noGrp="1"/>
          </p:cNvSpPr>
          <p:nvPr>
            <p:ph type="title"/>
          </p:nvPr>
        </p:nvSpPr>
        <p:spPr/>
        <p:txBody>
          <a:bodyPr/>
          <a:lstStyle/>
          <a:p>
            <a:r>
              <a:rPr lang="en-US" dirty="0" err="1"/>
              <a:t>Odot</a:t>
            </a:r>
            <a:r>
              <a:rPr lang="en-US" dirty="0"/>
              <a:t> base LOD DEFINITIONS</a:t>
            </a:r>
          </a:p>
        </p:txBody>
      </p:sp>
      <p:pic>
        <p:nvPicPr>
          <p:cNvPr id="5" name="Content Placeholder 4">
            <a:extLst>
              <a:ext uri="{FF2B5EF4-FFF2-40B4-BE49-F238E27FC236}">
                <a16:creationId xmlns:a16="http://schemas.microsoft.com/office/drawing/2014/main" id="{95D54AAF-BCB1-3A8A-86A6-FC78329B3AB3}"/>
              </a:ext>
            </a:extLst>
          </p:cNvPr>
          <p:cNvPicPr>
            <a:picLocks noGrp="1" noChangeAspect="1"/>
          </p:cNvPicPr>
          <p:nvPr>
            <p:ph idx="1"/>
          </p:nvPr>
        </p:nvPicPr>
        <p:blipFill>
          <a:blip r:embed="rId2"/>
          <a:stretch>
            <a:fillRect/>
          </a:stretch>
        </p:blipFill>
        <p:spPr bwMode="auto">
          <a:xfrm>
            <a:off x="609600" y="914400"/>
            <a:ext cx="10972800" cy="3458415"/>
          </a:xfrm>
          <a:prstGeom prst="rect">
            <a:avLst/>
          </a:prstGeom>
          <a:noFill/>
          <a:ln w="9525">
            <a:noFill/>
            <a:miter lim="800000"/>
            <a:headEnd/>
            <a:tailEnd/>
          </a:ln>
        </p:spPr>
      </p:pic>
    </p:spTree>
    <p:extLst>
      <p:ext uri="{BB962C8B-B14F-4D97-AF65-F5344CB8AC3E}">
        <p14:creationId xmlns:p14="http://schemas.microsoft.com/office/powerpoint/2010/main" val="222506964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0F0AD-86F7-3D26-28FB-F0399456E3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052835-9240-17D5-BE48-9E008FF48E23}"/>
              </a:ext>
            </a:extLst>
          </p:cNvPr>
          <p:cNvSpPr>
            <a:spLocks noGrp="1"/>
          </p:cNvSpPr>
          <p:nvPr>
            <p:ph type="title"/>
          </p:nvPr>
        </p:nvSpPr>
        <p:spPr/>
        <p:txBody>
          <a:bodyPr/>
          <a:lstStyle/>
          <a:p>
            <a:r>
              <a:rPr lang="en-US" dirty="0" err="1"/>
              <a:t>Odot</a:t>
            </a:r>
            <a:r>
              <a:rPr lang="en-US" dirty="0"/>
              <a:t> base LOD DEFINITIONS</a:t>
            </a:r>
          </a:p>
        </p:txBody>
      </p:sp>
      <p:pic>
        <p:nvPicPr>
          <p:cNvPr id="4" name="Picture 3">
            <a:extLst>
              <a:ext uri="{FF2B5EF4-FFF2-40B4-BE49-F238E27FC236}">
                <a16:creationId xmlns:a16="http://schemas.microsoft.com/office/drawing/2014/main" id="{7A0B9DAF-F807-30E2-F95F-E688C678BD79}"/>
              </a:ext>
            </a:extLst>
          </p:cNvPr>
          <p:cNvPicPr>
            <a:picLocks noChangeAspect="1"/>
          </p:cNvPicPr>
          <p:nvPr/>
        </p:nvPicPr>
        <p:blipFill>
          <a:blip r:embed="rId2"/>
          <a:stretch>
            <a:fillRect/>
          </a:stretch>
        </p:blipFill>
        <p:spPr>
          <a:xfrm>
            <a:off x="609600" y="914400"/>
            <a:ext cx="10972800" cy="3059164"/>
          </a:xfrm>
          <a:prstGeom prst="rect">
            <a:avLst/>
          </a:prstGeom>
        </p:spPr>
      </p:pic>
    </p:spTree>
    <p:extLst>
      <p:ext uri="{BB962C8B-B14F-4D97-AF65-F5344CB8AC3E}">
        <p14:creationId xmlns:p14="http://schemas.microsoft.com/office/powerpoint/2010/main" val="245079320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D666-8D4B-9759-EE04-D3B3408B63CF}"/>
              </a:ext>
            </a:extLst>
          </p:cNvPr>
          <p:cNvSpPr>
            <a:spLocks noGrp="1"/>
          </p:cNvSpPr>
          <p:nvPr>
            <p:ph type="title"/>
          </p:nvPr>
        </p:nvSpPr>
        <p:spPr/>
        <p:txBody>
          <a:bodyPr/>
          <a:lstStyle/>
          <a:p>
            <a:r>
              <a:rPr lang="en-US" dirty="0" err="1"/>
              <a:t>Odot</a:t>
            </a:r>
            <a:r>
              <a:rPr lang="en-US" dirty="0"/>
              <a:t> base LOD DEFINITIONS</a:t>
            </a:r>
          </a:p>
        </p:txBody>
      </p:sp>
      <p:pic>
        <p:nvPicPr>
          <p:cNvPr id="5" name="Content Placeholder 4">
            <a:extLst>
              <a:ext uri="{FF2B5EF4-FFF2-40B4-BE49-F238E27FC236}">
                <a16:creationId xmlns:a16="http://schemas.microsoft.com/office/drawing/2014/main" id="{DD7A15B1-E34E-A6A4-920A-32753D7207D5}"/>
              </a:ext>
            </a:extLst>
          </p:cNvPr>
          <p:cNvPicPr>
            <a:picLocks noGrp="1" noChangeAspect="1"/>
          </p:cNvPicPr>
          <p:nvPr>
            <p:ph idx="1"/>
          </p:nvPr>
        </p:nvPicPr>
        <p:blipFill>
          <a:blip r:embed="rId2"/>
          <a:stretch>
            <a:fillRect/>
          </a:stretch>
        </p:blipFill>
        <p:spPr bwMode="auto">
          <a:xfrm>
            <a:off x="609600" y="914400"/>
            <a:ext cx="10972800" cy="3458415"/>
          </a:xfrm>
          <a:prstGeom prst="rect">
            <a:avLst/>
          </a:prstGeom>
          <a:noFill/>
          <a:ln w="9525">
            <a:noFill/>
            <a:miter lim="800000"/>
            <a:headEnd/>
            <a:tailEnd/>
          </a:ln>
        </p:spPr>
      </p:pic>
    </p:spTree>
    <p:extLst>
      <p:ext uri="{BB962C8B-B14F-4D97-AF65-F5344CB8AC3E}">
        <p14:creationId xmlns:p14="http://schemas.microsoft.com/office/powerpoint/2010/main" val="3742416755"/>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FFC0-1EC5-6BDF-3A0C-67A7EF6B9536}"/>
              </a:ext>
            </a:extLst>
          </p:cNvPr>
          <p:cNvSpPr>
            <a:spLocks noGrp="1"/>
          </p:cNvSpPr>
          <p:nvPr>
            <p:ph type="title"/>
          </p:nvPr>
        </p:nvSpPr>
        <p:spPr/>
        <p:txBody>
          <a:bodyPr/>
          <a:lstStyle/>
          <a:p>
            <a:r>
              <a:rPr lang="en-US" dirty="0" err="1"/>
              <a:t>Odot</a:t>
            </a:r>
            <a:r>
              <a:rPr lang="en-US" dirty="0"/>
              <a:t> base LOD DEFINITIONS</a:t>
            </a:r>
          </a:p>
        </p:txBody>
      </p:sp>
      <p:pic>
        <p:nvPicPr>
          <p:cNvPr id="5" name="Content Placeholder 4">
            <a:extLst>
              <a:ext uri="{FF2B5EF4-FFF2-40B4-BE49-F238E27FC236}">
                <a16:creationId xmlns:a16="http://schemas.microsoft.com/office/drawing/2014/main" id="{F038D620-4572-B0F6-AC9E-303751A764CD}"/>
              </a:ext>
            </a:extLst>
          </p:cNvPr>
          <p:cNvPicPr>
            <a:picLocks noGrp="1" noChangeAspect="1"/>
          </p:cNvPicPr>
          <p:nvPr>
            <p:ph idx="1"/>
          </p:nvPr>
        </p:nvPicPr>
        <p:blipFill>
          <a:blip r:embed="rId2"/>
          <a:stretch>
            <a:fillRect/>
          </a:stretch>
        </p:blipFill>
        <p:spPr bwMode="auto">
          <a:xfrm>
            <a:off x="609600" y="914400"/>
            <a:ext cx="10972800" cy="3458415"/>
          </a:xfrm>
          <a:prstGeom prst="rect">
            <a:avLst/>
          </a:prstGeom>
          <a:noFill/>
          <a:ln w="9525">
            <a:noFill/>
            <a:miter lim="800000"/>
            <a:headEnd/>
            <a:tailEnd/>
          </a:ln>
        </p:spPr>
      </p:pic>
    </p:spTree>
    <p:extLst>
      <p:ext uri="{BB962C8B-B14F-4D97-AF65-F5344CB8AC3E}">
        <p14:creationId xmlns:p14="http://schemas.microsoft.com/office/powerpoint/2010/main" val="3050066202"/>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0289D-509F-2970-7665-98FCC3AB6E10}"/>
              </a:ext>
            </a:extLst>
          </p:cNvPr>
          <p:cNvSpPr>
            <a:spLocks noGrp="1"/>
          </p:cNvSpPr>
          <p:nvPr>
            <p:ph type="title"/>
          </p:nvPr>
        </p:nvSpPr>
        <p:spPr/>
        <p:txBody>
          <a:bodyPr/>
          <a:lstStyle/>
          <a:p>
            <a:r>
              <a:rPr lang="en-US" dirty="0" err="1"/>
              <a:t>Odot</a:t>
            </a:r>
            <a:r>
              <a:rPr lang="en-US" dirty="0"/>
              <a:t> base LOD DEFINITIONS</a:t>
            </a:r>
          </a:p>
        </p:txBody>
      </p:sp>
      <p:pic>
        <p:nvPicPr>
          <p:cNvPr id="5" name="Content Placeholder 4">
            <a:extLst>
              <a:ext uri="{FF2B5EF4-FFF2-40B4-BE49-F238E27FC236}">
                <a16:creationId xmlns:a16="http://schemas.microsoft.com/office/drawing/2014/main" id="{9FB4BCF4-5EC0-EAB3-8580-6A133D7BCB96}"/>
              </a:ext>
            </a:extLst>
          </p:cNvPr>
          <p:cNvPicPr>
            <a:picLocks noGrp="1" noChangeAspect="1"/>
          </p:cNvPicPr>
          <p:nvPr>
            <p:ph idx="1"/>
          </p:nvPr>
        </p:nvPicPr>
        <p:blipFill>
          <a:blip r:embed="rId2"/>
          <a:stretch>
            <a:fillRect/>
          </a:stretch>
        </p:blipFill>
        <p:spPr bwMode="auto">
          <a:xfrm>
            <a:off x="609600" y="914400"/>
            <a:ext cx="10972800" cy="3458415"/>
          </a:xfrm>
          <a:prstGeom prst="rect">
            <a:avLst/>
          </a:prstGeom>
          <a:noFill/>
          <a:ln w="9525">
            <a:noFill/>
            <a:miter lim="800000"/>
            <a:headEnd/>
            <a:tailEnd/>
          </a:ln>
        </p:spPr>
      </p:pic>
    </p:spTree>
    <p:extLst>
      <p:ext uri="{BB962C8B-B14F-4D97-AF65-F5344CB8AC3E}">
        <p14:creationId xmlns:p14="http://schemas.microsoft.com/office/powerpoint/2010/main" val="3725289721"/>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3A9A-6693-F555-0C91-2C777A163DC3}"/>
              </a:ext>
            </a:extLst>
          </p:cNvPr>
          <p:cNvSpPr>
            <a:spLocks noGrp="1"/>
          </p:cNvSpPr>
          <p:nvPr>
            <p:ph type="title"/>
          </p:nvPr>
        </p:nvSpPr>
        <p:spPr/>
        <p:txBody>
          <a:bodyPr/>
          <a:lstStyle/>
          <a:p>
            <a:r>
              <a:rPr lang="en-US" dirty="0"/>
              <a:t>LOD DEFINITION MATRIX</a:t>
            </a:r>
          </a:p>
        </p:txBody>
      </p:sp>
      <p:pic>
        <p:nvPicPr>
          <p:cNvPr id="4" name="Content Placeholder 3">
            <a:extLst>
              <a:ext uri="{FF2B5EF4-FFF2-40B4-BE49-F238E27FC236}">
                <a16:creationId xmlns:a16="http://schemas.microsoft.com/office/drawing/2014/main" id="{F66758BE-3560-D7CB-1CA3-6F36D4940268}"/>
              </a:ext>
            </a:extLst>
          </p:cNvPr>
          <p:cNvPicPr>
            <a:picLocks noGrp="1" noChangeAspect="1"/>
          </p:cNvPicPr>
          <p:nvPr>
            <p:ph idx="1"/>
          </p:nvPr>
        </p:nvPicPr>
        <p:blipFill>
          <a:blip r:embed="rId2"/>
          <a:stretch>
            <a:fillRect/>
          </a:stretch>
        </p:blipFill>
        <p:spPr>
          <a:xfrm>
            <a:off x="152400" y="1330921"/>
            <a:ext cx="11887200" cy="2570953"/>
          </a:xfrm>
          <a:prstGeom prst="rect">
            <a:avLst/>
          </a:prstGeom>
        </p:spPr>
      </p:pic>
    </p:spTree>
    <p:extLst>
      <p:ext uri="{BB962C8B-B14F-4D97-AF65-F5344CB8AC3E}">
        <p14:creationId xmlns:p14="http://schemas.microsoft.com/office/powerpoint/2010/main" val="2758553795"/>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0A2D2-67E1-D7E2-4D7D-AB75F73D7BDB}"/>
              </a:ext>
            </a:extLst>
          </p:cNvPr>
          <p:cNvSpPr>
            <a:spLocks noGrp="1"/>
          </p:cNvSpPr>
          <p:nvPr>
            <p:ph type="title"/>
          </p:nvPr>
        </p:nvSpPr>
        <p:spPr/>
        <p:txBody>
          <a:bodyPr/>
          <a:lstStyle/>
          <a:p>
            <a:r>
              <a:rPr lang="en-US" dirty="0"/>
              <a:t>What is model element Breakdown (</a:t>
            </a:r>
            <a:r>
              <a:rPr lang="en-US" dirty="0" err="1"/>
              <a:t>meb</a:t>
            </a:r>
            <a:r>
              <a:rPr lang="en-US" dirty="0"/>
              <a:t>)?</a:t>
            </a:r>
          </a:p>
        </p:txBody>
      </p:sp>
      <p:sp>
        <p:nvSpPr>
          <p:cNvPr id="3" name="Content Placeholder 2">
            <a:extLst>
              <a:ext uri="{FF2B5EF4-FFF2-40B4-BE49-F238E27FC236}">
                <a16:creationId xmlns:a16="http://schemas.microsoft.com/office/drawing/2014/main" id="{B806B65B-B85E-B827-543A-2DF854609B1F}"/>
              </a:ext>
            </a:extLst>
          </p:cNvPr>
          <p:cNvSpPr>
            <a:spLocks noGrp="1"/>
          </p:cNvSpPr>
          <p:nvPr>
            <p:ph idx="1"/>
          </p:nvPr>
        </p:nvSpPr>
        <p:spPr/>
        <p:txBody>
          <a:bodyPr/>
          <a:lstStyle/>
          <a:p>
            <a:r>
              <a:rPr lang="en-US" sz="3600" dirty="0"/>
              <a:t>MEB is the organization of elements within a digital model and their LOD at different submissions, or stages, within the project lifecycle. </a:t>
            </a:r>
          </a:p>
          <a:p>
            <a:r>
              <a:rPr lang="en-US" sz="3600" dirty="0"/>
              <a:t>It also groups elements into categories and classes which further standardizes BIM implementation.</a:t>
            </a:r>
          </a:p>
          <a:p>
            <a:r>
              <a:rPr lang="en-US" sz="3600" dirty="0"/>
              <a:t>Through MEB tools, LOD can be communicated to downstream users.</a:t>
            </a:r>
          </a:p>
        </p:txBody>
      </p:sp>
    </p:spTree>
    <p:extLst>
      <p:ext uri="{BB962C8B-B14F-4D97-AF65-F5344CB8AC3E}">
        <p14:creationId xmlns:p14="http://schemas.microsoft.com/office/powerpoint/2010/main" val="2933163993"/>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652D6-F479-CF0B-65A8-46E99CE22AF9}"/>
              </a:ext>
            </a:extLst>
          </p:cNvPr>
          <p:cNvSpPr>
            <a:spLocks noGrp="1"/>
          </p:cNvSpPr>
          <p:nvPr>
            <p:ph type="title"/>
          </p:nvPr>
        </p:nvSpPr>
        <p:spPr/>
        <p:txBody>
          <a:bodyPr/>
          <a:lstStyle/>
          <a:p>
            <a:r>
              <a:rPr lang="en-US" dirty="0"/>
              <a:t>TEXAS DOT MEB TOOL EXAMPLE</a:t>
            </a:r>
          </a:p>
        </p:txBody>
      </p:sp>
      <p:pic>
        <p:nvPicPr>
          <p:cNvPr id="4" name="Picture 3">
            <a:extLst>
              <a:ext uri="{FF2B5EF4-FFF2-40B4-BE49-F238E27FC236}">
                <a16:creationId xmlns:a16="http://schemas.microsoft.com/office/drawing/2014/main" id="{01B9ACE5-5C11-71C8-EAD4-C53ABEE48B4C}"/>
              </a:ext>
            </a:extLst>
          </p:cNvPr>
          <p:cNvPicPr>
            <a:picLocks noChangeAspect="1"/>
          </p:cNvPicPr>
          <p:nvPr/>
        </p:nvPicPr>
        <p:blipFill>
          <a:blip r:embed="rId2"/>
          <a:stretch>
            <a:fillRect/>
          </a:stretch>
        </p:blipFill>
        <p:spPr>
          <a:xfrm>
            <a:off x="1063926" y="1351657"/>
            <a:ext cx="10064147" cy="2077343"/>
          </a:xfrm>
          <a:prstGeom prst="rect">
            <a:avLst/>
          </a:prstGeom>
        </p:spPr>
      </p:pic>
    </p:spTree>
    <p:extLst>
      <p:ext uri="{BB962C8B-B14F-4D97-AF65-F5344CB8AC3E}">
        <p14:creationId xmlns:p14="http://schemas.microsoft.com/office/powerpoint/2010/main" val="1608124422"/>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C4381-2101-07CE-76B7-8309E1B8D0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D62639-1251-6A1B-A1A9-9815D565DFBA}"/>
              </a:ext>
            </a:extLst>
          </p:cNvPr>
          <p:cNvSpPr>
            <a:spLocks noGrp="1"/>
          </p:cNvSpPr>
          <p:nvPr>
            <p:ph type="title"/>
          </p:nvPr>
        </p:nvSpPr>
        <p:spPr/>
        <p:txBody>
          <a:bodyPr/>
          <a:lstStyle/>
          <a:p>
            <a:r>
              <a:rPr lang="en-US" dirty="0">
                <a:solidFill>
                  <a:prstClr val="white"/>
                </a:solidFill>
              </a:rPr>
              <a:t>ODOT MEB TOOL</a:t>
            </a:r>
            <a:endParaRPr lang="en-US" dirty="0"/>
          </a:p>
        </p:txBody>
      </p:sp>
      <p:sp>
        <p:nvSpPr>
          <p:cNvPr id="3" name="Content Placeholder 2">
            <a:extLst>
              <a:ext uri="{FF2B5EF4-FFF2-40B4-BE49-F238E27FC236}">
                <a16:creationId xmlns:a16="http://schemas.microsoft.com/office/drawing/2014/main" id="{D87C86BF-92CA-34DC-0EB3-0C9C66E65D08}"/>
              </a:ext>
            </a:extLst>
          </p:cNvPr>
          <p:cNvSpPr>
            <a:spLocks noGrp="1"/>
          </p:cNvSpPr>
          <p:nvPr>
            <p:ph idx="1"/>
          </p:nvPr>
        </p:nvSpPr>
        <p:spPr/>
        <p:txBody>
          <a:bodyPr/>
          <a:lstStyle/>
          <a:p>
            <a:r>
              <a:rPr lang="en-US" sz="3600" dirty="0"/>
              <a:t>In addition to the LOD definitions and matrix, ODOT has developed a template MEB spreadsheet. </a:t>
            </a:r>
          </a:p>
          <a:p>
            <a:r>
              <a:rPr lang="en-US" sz="3600" dirty="0"/>
              <a:t>The MEB is broken into groups corresponding to ODOT’s C&amp;MS:</a:t>
            </a:r>
          </a:p>
          <a:p>
            <a:pPr lvl="1"/>
            <a:r>
              <a:rPr lang="en-US" sz="2400" dirty="0"/>
              <a:t>CMS 200: Earthwork</a:t>
            </a:r>
          </a:p>
          <a:p>
            <a:pPr lvl="1"/>
            <a:r>
              <a:rPr lang="en-US" sz="2400" dirty="0"/>
              <a:t>CMS 300: Subgrade Treatments and Base</a:t>
            </a:r>
          </a:p>
          <a:p>
            <a:pPr lvl="1"/>
            <a:r>
              <a:rPr lang="en-US" sz="2400" dirty="0"/>
              <a:t>CMS 400: Surface Courses and Pavements</a:t>
            </a:r>
          </a:p>
          <a:p>
            <a:pPr lvl="1"/>
            <a:r>
              <a:rPr lang="en-US" sz="2400" dirty="0"/>
              <a:t>CMS 500: Structures</a:t>
            </a:r>
          </a:p>
          <a:p>
            <a:pPr lvl="1"/>
            <a:r>
              <a:rPr lang="en-US" sz="2400" dirty="0"/>
              <a:t>CMS 600: Incidentals (Linear Elements, Lighting, Signs, Traffic Signals)</a:t>
            </a:r>
          </a:p>
          <a:p>
            <a:pPr lvl="1"/>
            <a:r>
              <a:rPr lang="en-US" sz="2400" dirty="0"/>
              <a:t>CMS 640: Pavement Marking</a:t>
            </a:r>
          </a:p>
          <a:p>
            <a:pPr lvl="1"/>
            <a:r>
              <a:rPr lang="en-US" sz="2400" dirty="0"/>
              <a:t>CMS 650: Roadsides</a:t>
            </a:r>
          </a:p>
          <a:p>
            <a:endParaRPr lang="en-US" sz="3600" dirty="0"/>
          </a:p>
        </p:txBody>
      </p:sp>
    </p:spTree>
    <p:extLst>
      <p:ext uri="{BB962C8B-B14F-4D97-AF65-F5344CB8AC3E}">
        <p14:creationId xmlns:p14="http://schemas.microsoft.com/office/powerpoint/2010/main" val="2199854454"/>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C7A3F-9A46-C537-D2AB-A63EF75A59EE}"/>
              </a:ext>
            </a:extLst>
          </p:cNvPr>
          <p:cNvSpPr>
            <a:spLocks noGrp="1"/>
          </p:cNvSpPr>
          <p:nvPr>
            <p:ph type="title"/>
          </p:nvPr>
        </p:nvSpPr>
        <p:spPr/>
        <p:txBody>
          <a:bodyPr/>
          <a:lstStyle/>
          <a:p>
            <a:r>
              <a:rPr lang="en-US" dirty="0">
                <a:solidFill>
                  <a:prstClr val="white"/>
                </a:solidFill>
              </a:rPr>
              <a:t>ODOT MEB TOOL</a:t>
            </a:r>
            <a:endParaRPr lang="en-US" dirty="0"/>
          </a:p>
        </p:txBody>
      </p:sp>
      <p:sp>
        <p:nvSpPr>
          <p:cNvPr id="3" name="Content Placeholder 2">
            <a:extLst>
              <a:ext uri="{FF2B5EF4-FFF2-40B4-BE49-F238E27FC236}">
                <a16:creationId xmlns:a16="http://schemas.microsoft.com/office/drawing/2014/main" id="{B4ADC98F-2B08-B78A-2C0F-28896829E24A}"/>
              </a:ext>
            </a:extLst>
          </p:cNvPr>
          <p:cNvSpPr>
            <a:spLocks noGrp="1"/>
          </p:cNvSpPr>
          <p:nvPr>
            <p:ph idx="1"/>
          </p:nvPr>
        </p:nvSpPr>
        <p:spPr/>
        <p:txBody>
          <a:bodyPr/>
          <a:lstStyle/>
          <a:p>
            <a:r>
              <a:rPr lang="en-US" sz="3600" dirty="0"/>
              <a:t>The intent for this tool is for design teams to refer to the guidance provided and document the model development to ensure model elements meet target LOD thresholds. </a:t>
            </a:r>
          </a:p>
          <a:p>
            <a:r>
              <a:rPr lang="en-US" sz="3600" dirty="0"/>
              <a:t>This tool, either fully or in part, is also provided as project-specific documentation to the contractor when model files are included as part of the construction package. </a:t>
            </a:r>
          </a:p>
          <a:p>
            <a:endParaRPr lang="en-US" sz="3600" dirty="0"/>
          </a:p>
        </p:txBody>
      </p:sp>
    </p:spTree>
    <p:extLst>
      <p:ext uri="{BB962C8B-B14F-4D97-AF65-F5344CB8AC3E}">
        <p14:creationId xmlns:p14="http://schemas.microsoft.com/office/powerpoint/2010/main" val="1932335118"/>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DF3C9-7CC2-13AA-A68B-B559A745B38B}"/>
              </a:ext>
            </a:extLst>
          </p:cNvPr>
          <p:cNvSpPr>
            <a:spLocks noGrp="1"/>
          </p:cNvSpPr>
          <p:nvPr>
            <p:ph type="title"/>
          </p:nvPr>
        </p:nvSpPr>
        <p:spPr/>
        <p:txBody>
          <a:bodyPr/>
          <a:lstStyle/>
          <a:p>
            <a:r>
              <a:rPr lang="en-US" dirty="0">
                <a:solidFill>
                  <a:prstClr val="white"/>
                </a:solidFill>
                <a:latin typeface="Source Sans 3"/>
              </a:rPr>
              <a:t>O</a:t>
            </a:r>
            <a:r>
              <a:rPr kumimoji="0" lang="en-US" sz="3600" b="1" i="0" u="none" strike="noStrike" kern="0" cap="all" spc="0" normalizeH="0" baseline="0" noProof="0" dirty="0">
                <a:ln>
                  <a:noFill/>
                </a:ln>
                <a:solidFill>
                  <a:prstClr val="white"/>
                </a:solidFill>
                <a:effectLst/>
                <a:uLnTx/>
                <a:uFillTx/>
                <a:latin typeface="Source Sans 3"/>
                <a:ea typeface="+mj-ea"/>
                <a:cs typeface="+mj-cs"/>
              </a:rPr>
              <a:t>DOT MEB TOOL EXAMPLE</a:t>
            </a:r>
            <a:endParaRPr lang="en-US" dirty="0"/>
          </a:p>
        </p:txBody>
      </p:sp>
      <p:graphicFrame>
        <p:nvGraphicFramePr>
          <p:cNvPr id="5" name="Content Placeholder 4">
            <a:extLst>
              <a:ext uri="{FF2B5EF4-FFF2-40B4-BE49-F238E27FC236}">
                <a16:creationId xmlns:a16="http://schemas.microsoft.com/office/drawing/2014/main" id="{2A58323E-C6D5-F3A2-5328-330E3F6B49FF}"/>
              </a:ext>
            </a:extLst>
          </p:cNvPr>
          <p:cNvGraphicFramePr>
            <a:graphicFrameLocks noGrp="1"/>
          </p:cNvGraphicFramePr>
          <p:nvPr>
            <p:ph idx="1"/>
          </p:nvPr>
        </p:nvGraphicFramePr>
        <p:xfrm>
          <a:off x="311286" y="1070042"/>
          <a:ext cx="11517548" cy="5178140"/>
        </p:xfrm>
        <a:graphic>
          <a:graphicData uri="http://schemas.openxmlformats.org/drawingml/2006/table">
            <a:tbl>
              <a:tblPr/>
              <a:tblGrid>
                <a:gridCol w="1147863">
                  <a:extLst>
                    <a:ext uri="{9D8B030D-6E8A-4147-A177-3AD203B41FA5}">
                      <a16:colId xmlns:a16="http://schemas.microsoft.com/office/drawing/2014/main" val="942806013"/>
                    </a:ext>
                  </a:extLst>
                </a:gridCol>
                <a:gridCol w="1789889">
                  <a:extLst>
                    <a:ext uri="{9D8B030D-6E8A-4147-A177-3AD203B41FA5}">
                      <a16:colId xmlns:a16="http://schemas.microsoft.com/office/drawing/2014/main" val="2477540224"/>
                    </a:ext>
                  </a:extLst>
                </a:gridCol>
                <a:gridCol w="640065">
                  <a:extLst>
                    <a:ext uri="{9D8B030D-6E8A-4147-A177-3AD203B41FA5}">
                      <a16:colId xmlns:a16="http://schemas.microsoft.com/office/drawing/2014/main" val="3671450552"/>
                    </a:ext>
                  </a:extLst>
                </a:gridCol>
                <a:gridCol w="377530">
                  <a:extLst>
                    <a:ext uri="{9D8B030D-6E8A-4147-A177-3AD203B41FA5}">
                      <a16:colId xmlns:a16="http://schemas.microsoft.com/office/drawing/2014/main" val="3978648546"/>
                    </a:ext>
                  </a:extLst>
                </a:gridCol>
                <a:gridCol w="377530">
                  <a:extLst>
                    <a:ext uri="{9D8B030D-6E8A-4147-A177-3AD203B41FA5}">
                      <a16:colId xmlns:a16="http://schemas.microsoft.com/office/drawing/2014/main" val="2582077897"/>
                    </a:ext>
                  </a:extLst>
                </a:gridCol>
                <a:gridCol w="342680">
                  <a:extLst>
                    <a:ext uri="{9D8B030D-6E8A-4147-A177-3AD203B41FA5}">
                      <a16:colId xmlns:a16="http://schemas.microsoft.com/office/drawing/2014/main" val="1138731992"/>
                    </a:ext>
                  </a:extLst>
                </a:gridCol>
                <a:gridCol w="522734">
                  <a:extLst>
                    <a:ext uri="{9D8B030D-6E8A-4147-A177-3AD203B41FA5}">
                      <a16:colId xmlns:a16="http://schemas.microsoft.com/office/drawing/2014/main" val="2984875950"/>
                    </a:ext>
                  </a:extLst>
                </a:gridCol>
                <a:gridCol w="1562390">
                  <a:extLst>
                    <a:ext uri="{9D8B030D-6E8A-4147-A177-3AD203B41FA5}">
                      <a16:colId xmlns:a16="http://schemas.microsoft.com/office/drawing/2014/main" val="61995039"/>
                    </a:ext>
                  </a:extLst>
                </a:gridCol>
                <a:gridCol w="1632087">
                  <a:extLst>
                    <a:ext uri="{9D8B030D-6E8A-4147-A177-3AD203B41FA5}">
                      <a16:colId xmlns:a16="http://schemas.microsoft.com/office/drawing/2014/main" val="1557680818"/>
                    </a:ext>
                  </a:extLst>
                </a:gridCol>
                <a:gridCol w="1562390">
                  <a:extLst>
                    <a:ext uri="{9D8B030D-6E8A-4147-A177-3AD203B41FA5}">
                      <a16:colId xmlns:a16="http://schemas.microsoft.com/office/drawing/2014/main" val="3335665598"/>
                    </a:ext>
                  </a:extLst>
                </a:gridCol>
                <a:gridCol w="1562390">
                  <a:extLst>
                    <a:ext uri="{9D8B030D-6E8A-4147-A177-3AD203B41FA5}">
                      <a16:colId xmlns:a16="http://schemas.microsoft.com/office/drawing/2014/main" val="2867858963"/>
                    </a:ext>
                  </a:extLst>
                </a:gridCol>
              </a:tblGrid>
              <a:tr h="319090">
                <a:tc gridSpan="11">
                  <a:txBody>
                    <a:bodyPr/>
                    <a:lstStyle/>
                    <a:p>
                      <a:pPr algn="ctr" fontAlgn="ctr">
                        <a:buNone/>
                      </a:pPr>
                      <a:r>
                        <a:rPr lang="en-US" sz="1000" b="1" i="0" u="none" strike="noStrike" dirty="0">
                          <a:solidFill>
                            <a:srgbClr val="000000"/>
                          </a:solidFill>
                          <a:effectLst/>
                          <a:latin typeface="Source Sans 3"/>
                        </a:rPr>
                        <a:t>CMS 400 - Surface Courses and Pavements</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026063886"/>
                  </a:ext>
                </a:extLst>
              </a:tr>
              <a:tr h="243117">
                <a:tc rowSpan="2">
                  <a:txBody>
                    <a:bodyPr/>
                    <a:lstStyle/>
                    <a:p>
                      <a:pPr algn="ctr" fontAlgn="ctr">
                        <a:buNone/>
                      </a:pPr>
                      <a:r>
                        <a:rPr lang="en-US" sz="900" b="1" i="0" u="none" strike="noStrike" dirty="0">
                          <a:solidFill>
                            <a:srgbClr val="FFFFFF"/>
                          </a:solidFill>
                          <a:effectLst/>
                          <a:latin typeface="Source Sans 3"/>
                        </a:rPr>
                        <a:t>Specification Number</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rowSpan="2">
                  <a:txBody>
                    <a:bodyPr/>
                    <a:lstStyle/>
                    <a:p>
                      <a:pPr algn="ctr" fontAlgn="ctr">
                        <a:buNone/>
                      </a:pPr>
                      <a:r>
                        <a:rPr lang="en-US" sz="900" b="1" i="0" u="none" strike="noStrike" dirty="0">
                          <a:solidFill>
                            <a:srgbClr val="FFFFFF"/>
                          </a:solidFill>
                          <a:effectLst/>
                          <a:latin typeface="Source Sans 3"/>
                        </a:rPr>
                        <a:t>Model Element Name</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rowSpan="2">
                  <a:txBody>
                    <a:bodyPr/>
                    <a:lstStyle/>
                    <a:p>
                      <a:pPr algn="ctr" fontAlgn="ctr">
                        <a:buNone/>
                      </a:pPr>
                      <a:r>
                        <a:rPr lang="en-US" sz="900" b="1" i="0" u="none" strike="noStrike" dirty="0">
                          <a:solidFill>
                            <a:srgbClr val="FFFFFF"/>
                          </a:solidFill>
                          <a:effectLst/>
                          <a:latin typeface="Source Sans 3"/>
                        </a:rPr>
                        <a:t>Method of Measurement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rowSpan="2">
                  <a:txBody>
                    <a:bodyPr/>
                    <a:lstStyle/>
                    <a:p>
                      <a:pPr algn="ctr" fontAlgn="ctr">
                        <a:buNone/>
                      </a:pPr>
                      <a:r>
                        <a:rPr lang="en-US" sz="900" b="1" i="0" u="none" strike="noStrike">
                          <a:solidFill>
                            <a:srgbClr val="FFFFFF"/>
                          </a:solidFill>
                          <a:effectLst/>
                          <a:latin typeface="Source Sans 3"/>
                        </a:rPr>
                        <a:t>Included in Project?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rowSpan="2">
                  <a:txBody>
                    <a:bodyPr/>
                    <a:lstStyle/>
                    <a:p>
                      <a:pPr algn="ctr" fontAlgn="ctr">
                        <a:buNone/>
                      </a:pPr>
                      <a:r>
                        <a:rPr lang="en-US" sz="900" b="1" i="0" u="none" strike="noStrike">
                          <a:solidFill>
                            <a:srgbClr val="FFFFFF"/>
                          </a:solidFill>
                          <a:effectLst/>
                          <a:latin typeface="Source Sans 3"/>
                        </a:rPr>
                        <a:t>LOD </a:t>
                      </a:r>
                      <a:br>
                        <a:rPr lang="en-US" sz="900" b="1" i="0" u="none" strike="noStrike">
                          <a:solidFill>
                            <a:srgbClr val="FFFFFF"/>
                          </a:solidFill>
                          <a:effectLst/>
                          <a:latin typeface="Source Sans 3"/>
                        </a:rPr>
                      </a:br>
                      <a:r>
                        <a:rPr lang="en-US" sz="900" b="1" i="0" u="none" strike="noStrike">
                          <a:solidFill>
                            <a:srgbClr val="FFFFFF"/>
                          </a:solidFill>
                          <a:effectLst/>
                          <a:latin typeface="Source Sans 3"/>
                        </a:rPr>
                        <a:t>Minimum</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rowSpan="2">
                  <a:txBody>
                    <a:bodyPr/>
                    <a:lstStyle/>
                    <a:p>
                      <a:pPr algn="ctr" fontAlgn="ctr">
                        <a:buNone/>
                      </a:pPr>
                      <a:r>
                        <a:rPr lang="en-US" sz="900" b="1" i="0" u="none" strike="noStrike">
                          <a:solidFill>
                            <a:srgbClr val="FFFFFF"/>
                          </a:solidFill>
                          <a:effectLst/>
                          <a:latin typeface="Source Sans 3"/>
                        </a:rPr>
                        <a:t>2D/3D</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rowSpan="2">
                  <a:txBody>
                    <a:bodyPr/>
                    <a:lstStyle/>
                    <a:p>
                      <a:pPr algn="ctr" fontAlgn="ctr">
                        <a:buNone/>
                      </a:pPr>
                      <a:r>
                        <a:rPr lang="en-US" sz="900" b="1" i="0" u="none" strike="noStrike">
                          <a:solidFill>
                            <a:srgbClr val="FFFFFF"/>
                          </a:solidFill>
                          <a:effectLst/>
                          <a:latin typeface="Source Sans 3"/>
                        </a:rPr>
                        <a:t>Reference Specification Number(s)</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rowSpan="2">
                  <a:txBody>
                    <a:bodyPr/>
                    <a:lstStyle/>
                    <a:p>
                      <a:pPr algn="ctr" fontAlgn="ctr">
                        <a:buNone/>
                      </a:pPr>
                      <a:r>
                        <a:rPr lang="en-US" sz="900" b="1" i="0" u="none" strike="noStrike">
                          <a:solidFill>
                            <a:srgbClr val="FFFFFF"/>
                          </a:solidFill>
                          <a:effectLst/>
                          <a:latin typeface="Source Sans 3"/>
                        </a:rPr>
                        <a:t>Comments/Notes</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gridSpan="3">
                  <a:txBody>
                    <a:bodyPr/>
                    <a:lstStyle/>
                    <a:p>
                      <a:pPr algn="ctr" fontAlgn="ctr">
                        <a:buNone/>
                      </a:pPr>
                      <a:r>
                        <a:rPr lang="en-US" sz="900" b="1" i="0" u="none" strike="noStrike">
                          <a:solidFill>
                            <a:srgbClr val="FFFFFF"/>
                          </a:solidFill>
                          <a:effectLst/>
                          <a:latin typeface="Source Sans 3"/>
                        </a:rPr>
                        <a:t>Modeling Criteria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394912307"/>
                  </a:ext>
                </a:extLst>
              </a:tr>
              <a:tr h="486236">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p>
                      <a:pPr algn="ctr" fontAlgn="ctr">
                        <a:buNone/>
                      </a:pPr>
                      <a:r>
                        <a:rPr lang="en-US" sz="900" b="1" i="0" u="none" strike="noStrike">
                          <a:solidFill>
                            <a:srgbClr val="FFFFFF"/>
                          </a:solidFill>
                          <a:effectLst/>
                          <a:latin typeface="Source Sans 3"/>
                        </a:rPr>
                        <a:t>60% Submission</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a:txBody>
                    <a:bodyPr/>
                    <a:lstStyle/>
                    <a:p>
                      <a:pPr algn="ctr" fontAlgn="ctr">
                        <a:buNone/>
                      </a:pPr>
                      <a:r>
                        <a:rPr lang="en-US" sz="900" b="1" i="0" u="none" strike="noStrike">
                          <a:solidFill>
                            <a:srgbClr val="FFFFFF"/>
                          </a:solidFill>
                          <a:effectLst/>
                          <a:latin typeface="Source Sans 3"/>
                        </a:rPr>
                        <a:t>90% Submission</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tc>
                  <a:txBody>
                    <a:bodyPr/>
                    <a:lstStyle/>
                    <a:p>
                      <a:pPr algn="ctr" fontAlgn="ctr">
                        <a:buNone/>
                      </a:pPr>
                      <a:r>
                        <a:rPr lang="en-US" sz="900" b="1" i="0" u="none" strike="noStrike">
                          <a:solidFill>
                            <a:srgbClr val="FFFFFF"/>
                          </a:solidFill>
                          <a:effectLst/>
                          <a:latin typeface="Source Sans 3"/>
                        </a:rPr>
                        <a:t>Final Federated Model</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9969"/>
                    </a:solidFill>
                  </a:tcPr>
                </a:tc>
                <a:extLst>
                  <a:ext uri="{0D108BD9-81ED-4DB2-BD59-A6C34878D82A}">
                    <a16:rowId xmlns:a16="http://schemas.microsoft.com/office/drawing/2014/main" val="3528063159"/>
                  </a:ext>
                </a:extLst>
              </a:tr>
              <a:tr h="343911">
                <a:tc>
                  <a:txBody>
                    <a:bodyPr/>
                    <a:lstStyle/>
                    <a:p>
                      <a:pPr algn="ctr" fontAlgn="ctr">
                        <a:buNone/>
                      </a:pPr>
                      <a:r>
                        <a:rPr lang="en-US" sz="800" b="0" i="0" u="none" strike="noStrike">
                          <a:solidFill>
                            <a:srgbClr val="000000"/>
                          </a:solidFill>
                          <a:effectLst/>
                          <a:latin typeface="Source Sans 3"/>
                        </a:rPr>
                        <a:t>401</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Asphalt Concrete Field Operations</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dirty="0">
                          <a:solidFill>
                            <a:srgbClr val="000000"/>
                          </a:solidFill>
                          <a:effectLst/>
                          <a:latin typeface="Source Sans 3"/>
                        </a:rPr>
                        <a:t>No</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440, 702, 705</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Not a pay item.</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extLst>
                  <a:ext uri="{0D108BD9-81ED-4DB2-BD59-A6C34878D82A}">
                    <a16:rowId xmlns:a16="http://schemas.microsoft.com/office/drawing/2014/main" val="3243044195"/>
                  </a:ext>
                </a:extLst>
              </a:tr>
              <a:tr h="343911">
                <a:tc>
                  <a:txBody>
                    <a:bodyPr/>
                    <a:lstStyle/>
                    <a:p>
                      <a:pPr algn="ctr" fontAlgn="ctr">
                        <a:buNone/>
                      </a:pPr>
                      <a:r>
                        <a:rPr lang="en-US" sz="800" b="0" i="0" u="none" strike="noStrike">
                          <a:solidFill>
                            <a:srgbClr val="000000"/>
                          </a:solidFill>
                          <a:effectLst/>
                          <a:latin typeface="Source Sans 3"/>
                        </a:rPr>
                        <a:t>402</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Asphalt Concrete Mixing Plants</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No</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dirty="0">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dirty="0">
                          <a:solidFill>
                            <a:srgbClr val="000000"/>
                          </a:solidFill>
                          <a:effectLst/>
                          <a:latin typeface="Source Sans 3"/>
                        </a:rPr>
                        <a:t>Not a pay item.</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285492432"/>
                  </a:ext>
                </a:extLst>
              </a:tr>
              <a:tr h="343911">
                <a:tc>
                  <a:txBody>
                    <a:bodyPr/>
                    <a:lstStyle/>
                    <a:p>
                      <a:pPr algn="ctr" fontAlgn="ctr">
                        <a:buNone/>
                      </a:pPr>
                      <a:r>
                        <a:rPr lang="en-US" sz="800" b="0" i="0" u="none" strike="noStrike">
                          <a:solidFill>
                            <a:srgbClr val="000000"/>
                          </a:solidFill>
                          <a:effectLst/>
                          <a:latin typeface="Source Sans 3"/>
                        </a:rPr>
                        <a:t>403</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Asphalt Concrete Quality Assurance</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No</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dirty="0">
                          <a:solidFill>
                            <a:srgbClr val="000000"/>
                          </a:solidFill>
                          <a:effectLst/>
                          <a:latin typeface="Source Sans 3"/>
                        </a:rPr>
                        <a:t>Not a pay item.</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extLst>
                  <a:ext uri="{0D108BD9-81ED-4DB2-BD59-A6C34878D82A}">
                    <a16:rowId xmlns:a16="http://schemas.microsoft.com/office/drawing/2014/main" val="1529727042"/>
                  </a:ext>
                </a:extLst>
              </a:tr>
              <a:tr h="433053">
                <a:tc>
                  <a:txBody>
                    <a:bodyPr/>
                    <a:lstStyle/>
                    <a:p>
                      <a:pPr algn="ctr" fontAlgn="ctr">
                        <a:buNone/>
                      </a:pPr>
                      <a:r>
                        <a:rPr lang="en-US" sz="800" b="0" i="0" u="none" strike="noStrike">
                          <a:solidFill>
                            <a:srgbClr val="000000"/>
                          </a:solidFill>
                          <a:effectLst/>
                          <a:latin typeface="Source Sans 3"/>
                        </a:rPr>
                        <a:t>407</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Tack Coat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GAL</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Yes</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200</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2D</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dirty="0">
                          <a:solidFill>
                            <a:srgbClr val="000000"/>
                          </a:solidFill>
                          <a:effectLst/>
                          <a:latin typeface="Source Sans 3"/>
                        </a:rPr>
                        <a:t>Child of an asphalt layer. Quantity is calculated with an application rate (gallons per square yard) over the entire asphalt layer.</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dirty="0">
                          <a:solidFill>
                            <a:srgbClr val="000000"/>
                          </a:solidFill>
                          <a:effectLst/>
                          <a:latin typeface="Source Sans 3"/>
                        </a:rPr>
                        <a:t>Volume based on preliminary pavement limits and assumed application rate.</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Volume based on refined pavement limits and assumed application rate.</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Volume based on final pavement limits and assumed application rate.</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508602099"/>
                  </a:ext>
                </a:extLst>
              </a:tr>
              <a:tr h="343911">
                <a:tc>
                  <a:txBody>
                    <a:bodyPr/>
                    <a:lstStyle/>
                    <a:p>
                      <a:pPr algn="ctr"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Tack Coat</a:t>
                      </a:r>
                    </a:p>
                  </a:txBody>
                  <a:tcPr marL="46316"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GAL</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ctr" fontAlgn="ctr">
                        <a:buNone/>
                      </a:pPr>
                      <a:r>
                        <a:rPr lang="en-US" sz="800" b="0" i="1" u="none" strike="noStrike">
                          <a:solidFill>
                            <a:srgbClr val="000000"/>
                          </a:solidFill>
                          <a:effectLst/>
                          <a:latin typeface="Source Sans 3"/>
                        </a:rPr>
                        <a:t>Yes</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ctr" fontAlgn="ctr">
                        <a:buNone/>
                      </a:pPr>
                      <a:r>
                        <a:rPr lang="en-US" sz="800" b="0" i="1" u="none" strike="noStrike">
                          <a:solidFill>
                            <a:srgbClr val="000000"/>
                          </a:solidFill>
                          <a:effectLst/>
                          <a:latin typeface="Source Sans 3"/>
                        </a:rPr>
                        <a:t>200</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ctr"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dirty="0">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extLst>
                  <a:ext uri="{0D108BD9-81ED-4DB2-BD59-A6C34878D82A}">
                    <a16:rowId xmlns:a16="http://schemas.microsoft.com/office/drawing/2014/main" val="2617001737"/>
                  </a:ext>
                </a:extLst>
              </a:tr>
              <a:tr h="343911">
                <a:tc>
                  <a:txBody>
                    <a:bodyPr/>
                    <a:lstStyle/>
                    <a:p>
                      <a:pPr algn="ctr"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tc>
                  <a:txBody>
                    <a:bodyPr/>
                    <a:lstStyle/>
                    <a:p>
                      <a:pPr algn="l" fontAlgn="ctr">
                        <a:buNone/>
                      </a:pPr>
                      <a:r>
                        <a:rPr lang="en-US" sz="800" b="0" i="1" u="none" strike="noStrike">
                          <a:solidFill>
                            <a:srgbClr val="000000"/>
                          </a:solidFill>
                          <a:effectLst/>
                          <a:latin typeface="Source Sans 3"/>
                        </a:rPr>
                        <a:t>Non-Tracking Tack Coat</a:t>
                      </a:r>
                    </a:p>
                  </a:txBody>
                  <a:tcPr marL="46316"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tc>
                  <a:txBody>
                    <a:bodyPr/>
                    <a:lstStyle/>
                    <a:p>
                      <a:pPr algn="l" fontAlgn="ctr">
                        <a:buNone/>
                      </a:pPr>
                      <a:r>
                        <a:rPr lang="en-US" sz="800" b="0" i="1" u="none" strike="noStrike">
                          <a:solidFill>
                            <a:srgbClr val="000000"/>
                          </a:solidFill>
                          <a:effectLst/>
                          <a:latin typeface="Source Sans 3"/>
                        </a:rPr>
                        <a:t>GAL</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tc>
                  <a:txBody>
                    <a:bodyPr/>
                    <a:lstStyle/>
                    <a:p>
                      <a:pPr algn="ctr" fontAlgn="ctr">
                        <a:buNone/>
                      </a:pPr>
                      <a:r>
                        <a:rPr lang="en-US" sz="800" b="0" i="1" u="none" strike="noStrike">
                          <a:solidFill>
                            <a:srgbClr val="000000"/>
                          </a:solidFill>
                          <a:effectLst/>
                          <a:latin typeface="Source Sans 3"/>
                        </a:rPr>
                        <a:t>No</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tc>
                  <a:txBody>
                    <a:bodyPr/>
                    <a:lstStyle/>
                    <a:p>
                      <a:pPr algn="ctr" fontAlgn="ctr">
                        <a:buNone/>
                      </a:pPr>
                      <a:r>
                        <a:rPr lang="en-US" sz="800" b="0" i="1" u="none" strike="noStrike">
                          <a:solidFill>
                            <a:srgbClr val="000000"/>
                          </a:solidFill>
                          <a:effectLst/>
                          <a:latin typeface="Source Sans 3"/>
                        </a:rPr>
                        <a:t>200</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tc>
                  <a:txBody>
                    <a:bodyPr/>
                    <a:lstStyle/>
                    <a:p>
                      <a:pPr algn="ctr"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tc>
                  <a:txBody>
                    <a:bodyPr/>
                    <a:lstStyle/>
                    <a:p>
                      <a:pPr algn="l" fontAlgn="ctr">
                        <a:buNone/>
                      </a:pPr>
                      <a:r>
                        <a:rPr lang="en-US" sz="800" b="0" i="1" u="none" strike="noStrike" dirty="0">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B3AF"/>
                    </a:solidFill>
                  </a:tcPr>
                </a:tc>
                <a:extLst>
                  <a:ext uri="{0D108BD9-81ED-4DB2-BD59-A6C34878D82A}">
                    <a16:rowId xmlns:a16="http://schemas.microsoft.com/office/drawing/2014/main" val="2096064688"/>
                  </a:ext>
                </a:extLst>
              </a:tr>
              <a:tr h="343911">
                <a:tc>
                  <a:txBody>
                    <a:bodyPr/>
                    <a:lstStyle/>
                    <a:p>
                      <a:pPr algn="ctr"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Tack Coat, 702.13</a:t>
                      </a:r>
                    </a:p>
                  </a:txBody>
                  <a:tcPr marL="46316"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GAL</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ctr" fontAlgn="ctr">
                        <a:buNone/>
                      </a:pPr>
                      <a:r>
                        <a:rPr lang="en-US" sz="800" b="0" i="1" u="none" strike="noStrike">
                          <a:solidFill>
                            <a:srgbClr val="000000"/>
                          </a:solidFill>
                          <a:effectLst/>
                          <a:latin typeface="Source Sans 3"/>
                        </a:rPr>
                        <a:t>No</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ctr" fontAlgn="ctr">
                        <a:buNone/>
                      </a:pPr>
                      <a:r>
                        <a:rPr lang="en-US" sz="800" b="0" i="1" u="none" strike="noStrike">
                          <a:solidFill>
                            <a:srgbClr val="000000"/>
                          </a:solidFill>
                          <a:effectLst/>
                          <a:latin typeface="Source Sans 3"/>
                        </a:rPr>
                        <a:t>200</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ctr"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dirty="0">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tc>
                  <a:txBody>
                    <a:bodyPr/>
                    <a:lstStyle/>
                    <a:p>
                      <a:pPr algn="l" fontAlgn="ctr">
                        <a:buNone/>
                      </a:pPr>
                      <a:r>
                        <a:rPr lang="en-US" sz="800" b="0" i="1"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E9D9"/>
                    </a:solidFill>
                  </a:tcPr>
                </a:tc>
                <a:extLst>
                  <a:ext uri="{0D108BD9-81ED-4DB2-BD59-A6C34878D82A}">
                    <a16:rowId xmlns:a16="http://schemas.microsoft.com/office/drawing/2014/main" val="2111479161"/>
                  </a:ext>
                </a:extLst>
              </a:tr>
              <a:tr h="433053">
                <a:tc>
                  <a:txBody>
                    <a:bodyPr/>
                    <a:lstStyle/>
                    <a:p>
                      <a:pPr algn="ctr" fontAlgn="ctr">
                        <a:buNone/>
                      </a:pPr>
                      <a:r>
                        <a:rPr lang="en-US" sz="800" b="0" i="0" u="none" strike="noStrike">
                          <a:solidFill>
                            <a:srgbClr val="000000"/>
                          </a:solidFill>
                          <a:effectLst/>
                          <a:latin typeface="Source Sans 3"/>
                        </a:rPr>
                        <a:t>408</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Prime Coat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GAL</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No</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300</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3D</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Child of an asphalt layer. Quantity is calculated with an application rate (gallons per square yard) over the entire asphalt layer.</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Volume based on preliminary pavement limits and assumed application rate.</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dirty="0">
                          <a:solidFill>
                            <a:srgbClr val="000000"/>
                          </a:solidFill>
                          <a:effectLst/>
                          <a:latin typeface="Source Sans 3"/>
                        </a:rPr>
                        <a:t>Volume based on refined pavement limits and assumed application rate.</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dirty="0">
                          <a:solidFill>
                            <a:srgbClr val="000000"/>
                          </a:solidFill>
                          <a:effectLst/>
                          <a:latin typeface="Source Sans 3"/>
                        </a:rPr>
                        <a:t>Volume based on final pavement limits and assumed application rate.</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extLst>
                  <a:ext uri="{0D108BD9-81ED-4DB2-BD59-A6C34878D82A}">
                    <a16:rowId xmlns:a16="http://schemas.microsoft.com/office/drawing/2014/main" val="674544948"/>
                  </a:ext>
                </a:extLst>
              </a:tr>
              <a:tr h="343911">
                <a:tc>
                  <a:txBody>
                    <a:bodyPr/>
                    <a:lstStyle/>
                    <a:p>
                      <a:pPr algn="ctr" fontAlgn="ctr">
                        <a:buNone/>
                      </a:pPr>
                      <a:r>
                        <a:rPr lang="en-US" sz="800" b="0" i="0" u="none" strike="noStrike">
                          <a:solidFill>
                            <a:srgbClr val="000000"/>
                          </a:solidFill>
                          <a:effectLst/>
                          <a:latin typeface="Source Sans 3"/>
                        </a:rPr>
                        <a:t>409</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Sawing and Sealing Asphalt Concrete Pavement Joints</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FT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No</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200</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2D</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705</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Linestring for each pavement joint. Length based on preliminary jointing plan.</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Linestring for each pavement joint. Length based on refined jointing plan.</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dirty="0" err="1">
                          <a:solidFill>
                            <a:srgbClr val="000000"/>
                          </a:solidFill>
                          <a:effectLst/>
                          <a:latin typeface="Source Sans 3"/>
                        </a:rPr>
                        <a:t>Linestring</a:t>
                      </a:r>
                      <a:r>
                        <a:rPr lang="en-US" sz="800" b="0" i="0" u="none" strike="noStrike" dirty="0">
                          <a:solidFill>
                            <a:srgbClr val="000000"/>
                          </a:solidFill>
                          <a:effectLst/>
                          <a:latin typeface="Source Sans 3"/>
                        </a:rPr>
                        <a:t> for each pavement joint. Length based on final jointing plan.</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881451426"/>
                  </a:ext>
                </a:extLst>
              </a:tr>
              <a:tr h="343911">
                <a:tc>
                  <a:txBody>
                    <a:bodyPr/>
                    <a:lstStyle/>
                    <a:p>
                      <a:pPr algn="ctr" fontAlgn="ctr">
                        <a:buNone/>
                      </a:pPr>
                      <a:r>
                        <a:rPr lang="en-US" sz="800" b="0" i="0" u="none" strike="noStrike">
                          <a:solidFill>
                            <a:srgbClr val="000000"/>
                          </a:solidFill>
                          <a:effectLst/>
                          <a:latin typeface="Source Sans 3"/>
                        </a:rPr>
                        <a:t>410</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Traffic Compacted Surface</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CY, TON</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No</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ctr"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703</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Quantity comes from notes and is not included in model.</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tc>
                  <a:txBody>
                    <a:bodyPr/>
                    <a:lstStyle/>
                    <a:p>
                      <a:pPr algn="l" fontAlgn="ctr">
                        <a:buNone/>
                      </a:pPr>
                      <a:r>
                        <a:rPr lang="en-US" sz="800" b="0" i="0" u="none" strike="noStrike" dirty="0">
                          <a:solidFill>
                            <a:srgbClr val="000000"/>
                          </a:solidFill>
                          <a:effectLst/>
                          <a:latin typeface="Source Sans 3"/>
                        </a:rPr>
                        <a:t>NA</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C5D6"/>
                    </a:solidFill>
                  </a:tcPr>
                </a:tc>
                <a:extLst>
                  <a:ext uri="{0D108BD9-81ED-4DB2-BD59-A6C34878D82A}">
                    <a16:rowId xmlns:a16="http://schemas.microsoft.com/office/drawing/2014/main" val="940873080"/>
                  </a:ext>
                </a:extLst>
              </a:tr>
              <a:tr h="343911">
                <a:tc>
                  <a:txBody>
                    <a:bodyPr/>
                    <a:lstStyle/>
                    <a:p>
                      <a:pPr algn="ctr" fontAlgn="ctr">
                        <a:buNone/>
                      </a:pPr>
                      <a:r>
                        <a:rPr lang="en-US" sz="800" b="0" i="0" u="none" strike="noStrike">
                          <a:solidFill>
                            <a:srgbClr val="000000"/>
                          </a:solidFill>
                          <a:effectLst/>
                          <a:latin typeface="Source Sans 3"/>
                        </a:rPr>
                        <a:t>411</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Stabilized Crushed Aggregate</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CY</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No</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300</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US" sz="800" b="0" i="0" u="none" strike="noStrike">
                          <a:solidFill>
                            <a:srgbClr val="000000"/>
                          </a:solidFill>
                          <a:effectLst/>
                          <a:latin typeface="Source Sans 3"/>
                        </a:rPr>
                        <a:t>3D</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Area based on preliminary pavement limits. Depth based on preliminary pavement design.</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a:solidFill>
                            <a:srgbClr val="000000"/>
                          </a:solidFill>
                          <a:effectLst/>
                          <a:latin typeface="Source Sans 3"/>
                        </a:rPr>
                        <a:t>Area based on refined pavement limits. Depth based on refined pavement design.</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buNone/>
                      </a:pPr>
                      <a:r>
                        <a:rPr lang="en-US" sz="800" b="0" i="0" u="none" strike="noStrike" dirty="0">
                          <a:solidFill>
                            <a:srgbClr val="000000"/>
                          </a:solidFill>
                          <a:effectLst/>
                          <a:latin typeface="Source Sans 3"/>
                        </a:rPr>
                        <a:t>Area based on final pavement limits. Depth based on final pavement design.</a:t>
                      </a:r>
                    </a:p>
                  </a:txBody>
                  <a:tcPr marL="3860" marR="3860" marT="386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651918948"/>
                  </a:ext>
                </a:extLst>
              </a:tr>
            </a:tbl>
          </a:graphicData>
        </a:graphic>
      </p:graphicFrame>
    </p:spTree>
    <p:extLst>
      <p:ext uri="{BB962C8B-B14F-4D97-AF65-F5344CB8AC3E}">
        <p14:creationId xmlns:p14="http://schemas.microsoft.com/office/powerpoint/2010/main" val="1076381462"/>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41414-4B4A-2ADB-277F-1B8E78E01A97}"/>
              </a:ext>
            </a:extLst>
          </p:cNvPr>
          <p:cNvSpPr>
            <a:spLocks noGrp="1"/>
          </p:cNvSpPr>
          <p:nvPr>
            <p:ph type="title"/>
          </p:nvPr>
        </p:nvSpPr>
        <p:spPr/>
        <p:txBody>
          <a:bodyPr/>
          <a:lstStyle/>
          <a:p>
            <a:r>
              <a:rPr lang="en-US" dirty="0"/>
              <a:t>Recommendations &amp; Next steps</a:t>
            </a:r>
          </a:p>
        </p:txBody>
      </p:sp>
      <p:sp>
        <p:nvSpPr>
          <p:cNvPr id="3" name="Content Placeholder 2">
            <a:extLst>
              <a:ext uri="{FF2B5EF4-FFF2-40B4-BE49-F238E27FC236}">
                <a16:creationId xmlns:a16="http://schemas.microsoft.com/office/drawing/2014/main" id="{BE58B175-AABA-2C47-05F7-1A0E8AEEB2A0}"/>
              </a:ext>
            </a:extLst>
          </p:cNvPr>
          <p:cNvSpPr>
            <a:spLocks noGrp="1"/>
          </p:cNvSpPr>
          <p:nvPr>
            <p:ph idx="1"/>
          </p:nvPr>
        </p:nvSpPr>
        <p:spPr/>
        <p:txBody>
          <a:bodyPr/>
          <a:lstStyle/>
          <a:p>
            <a:r>
              <a:rPr lang="en-US" dirty="0"/>
              <a:t>Work/Task Groups to review MEB table. </a:t>
            </a:r>
          </a:p>
          <a:p>
            <a:r>
              <a:rPr lang="en-US" dirty="0"/>
              <a:t>Develop structures MEB table. </a:t>
            </a:r>
          </a:p>
          <a:p>
            <a:r>
              <a:rPr lang="en-US" dirty="0"/>
              <a:t>Validate LOD definitions and element through pilot projects. </a:t>
            </a:r>
          </a:p>
          <a:p>
            <a:r>
              <a:rPr lang="en-US" dirty="0"/>
              <a:t>Change Management for LOD implementation and adoption. </a:t>
            </a:r>
          </a:p>
          <a:p>
            <a:r>
              <a:rPr lang="en-US" dirty="0"/>
              <a:t>Stay tuned, more to come… </a:t>
            </a:r>
          </a:p>
        </p:txBody>
      </p:sp>
    </p:spTree>
    <p:extLst>
      <p:ext uri="{BB962C8B-B14F-4D97-AF65-F5344CB8AC3E}">
        <p14:creationId xmlns:p14="http://schemas.microsoft.com/office/powerpoint/2010/main" val="2460664285"/>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68BB0-58BF-232A-6E7D-18F5A473A923}"/>
              </a:ext>
            </a:extLst>
          </p:cNvPr>
          <p:cNvSpPr>
            <a:spLocks noGrp="1"/>
          </p:cNvSpPr>
          <p:nvPr>
            <p:ph type="title"/>
          </p:nvPr>
        </p:nvSpPr>
        <p:spPr/>
        <p:txBody>
          <a:bodyPr/>
          <a:lstStyle/>
          <a:p>
            <a:r>
              <a:rPr lang="en-US" dirty="0"/>
              <a:t>Heep LOIN (Level of Info. Need) and ISO-19650 webinar</a:t>
            </a:r>
          </a:p>
        </p:txBody>
      </p:sp>
      <p:sp>
        <p:nvSpPr>
          <p:cNvPr id="3" name="Content Placeholder 2">
            <a:extLst>
              <a:ext uri="{FF2B5EF4-FFF2-40B4-BE49-F238E27FC236}">
                <a16:creationId xmlns:a16="http://schemas.microsoft.com/office/drawing/2014/main" id="{9E2AA1D5-142F-E54E-8C26-611503EE0DE1}"/>
              </a:ext>
            </a:extLst>
          </p:cNvPr>
          <p:cNvSpPr>
            <a:spLocks noGrp="1"/>
          </p:cNvSpPr>
          <p:nvPr>
            <p:ph idx="1"/>
          </p:nvPr>
        </p:nvSpPr>
        <p:spPr>
          <a:xfrm>
            <a:off x="8125906" y="1143000"/>
            <a:ext cx="3563332" cy="4906964"/>
          </a:xfrm>
        </p:spPr>
        <p:txBody>
          <a:bodyPr/>
          <a:lstStyle/>
          <a:p>
            <a:pPr marL="0" indent="0">
              <a:buNone/>
            </a:pPr>
            <a:r>
              <a:rPr lang="en-US" sz="2400" dirty="0">
                <a:hlinkClick r:id="rId2"/>
              </a:rPr>
              <a:t>https://www.heep.org/sigs</a:t>
            </a:r>
            <a:r>
              <a:rPr lang="en-US" sz="2400" dirty="0"/>
              <a:t> </a:t>
            </a:r>
          </a:p>
        </p:txBody>
      </p:sp>
      <p:pic>
        <p:nvPicPr>
          <p:cNvPr id="5" name="Picture 4">
            <a:extLst>
              <a:ext uri="{FF2B5EF4-FFF2-40B4-BE49-F238E27FC236}">
                <a16:creationId xmlns:a16="http://schemas.microsoft.com/office/drawing/2014/main" id="{C71BF535-F3B9-0865-82B6-9CD6E1A2498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41020" y="1028258"/>
            <a:ext cx="7343481" cy="5604236"/>
          </a:xfrm>
          <a:prstGeom prst="rect">
            <a:avLst/>
          </a:prstGeom>
        </p:spPr>
      </p:pic>
    </p:spTree>
    <p:extLst>
      <p:ext uri="{BB962C8B-B14F-4D97-AF65-F5344CB8AC3E}">
        <p14:creationId xmlns:p14="http://schemas.microsoft.com/office/powerpoint/2010/main" val="778736857"/>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27B857-F2EF-9F3E-3B7C-7F02ACE16E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19BD61-F898-D69D-BDD4-0874547911AD}"/>
              </a:ext>
            </a:extLst>
          </p:cNvPr>
          <p:cNvSpPr>
            <a:spLocks noGrp="1"/>
          </p:cNvSpPr>
          <p:nvPr>
            <p:ph type="title"/>
          </p:nvPr>
        </p:nvSpPr>
        <p:spPr>
          <a:solidFill>
            <a:schemeClr val="accent6"/>
          </a:solidFill>
        </p:spPr>
        <p:txBody>
          <a:bodyPr/>
          <a:lstStyle/>
          <a:p>
            <a:r>
              <a:rPr lang="en-US" dirty="0"/>
              <a:t>Plan Quality</a:t>
            </a:r>
          </a:p>
        </p:txBody>
      </p:sp>
      <p:sp>
        <p:nvSpPr>
          <p:cNvPr id="3" name="TextBox 2">
            <a:extLst>
              <a:ext uri="{FF2B5EF4-FFF2-40B4-BE49-F238E27FC236}">
                <a16:creationId xmlns:a16="http://schemas.microsoft.com/office/drawing/2014/main" id="{FAB7655A-D415-89F4-C8D4-9529AE928BAA}"/>
              </a:ext>
            </a:extLst>
          </p:cNvPr>
          <p:cNvSpPr txBox="1"/>
          <p:nvPr/>
        </p:nvSpPr>
        <p:spPr>
          <a:xfrm>
            <a:off x="609600" y="3810000"/>
            <a:ext cx="10972800" cy="461665"/>
          </a:xfrm>
          <a:prstGeom prst="rect">
            <a:avLst/>
          </a:prstGeom>
          <a:noFill/>
        </p:spPr>
        <p:txBody>
          <a:bodyPr wrap="square">
            <a:spAutoFit/>
          </a:bodyPr>
          <a:lstStyle/>
          <a:p>
            <a:pPr lvl="0" algn="ctr" fontAlgn="base">
              <a:spcBef>
                <a:spcPct val="20000"/>
              </a:spcBef>
              <a:spcAft>
                <a:spcPct val="0"/>
              </a:spcAft>
              <a:defRPr/>
            </a:pPr>
            <a:r>
              <a:rPr kumimoji="0" lang="en-US" sz="2400" b="0" i="0" u="none" strike="noStrike" kern="0" cap="none" spc="0" normalizeH="0" baseline="0" noProof="0" dirty="0">
                <a:ln>
                  <a:noFill/>
                </a:ln>
                <a:solidFill>
                  <a:srgbClr val="000000"/>
                </a:solidFill>
                <a:effectLst/>
                <a:uLnTx/>
                <a:uFillTx/>
                <a:latin typeface="Source Sans 3"/>
                <a:ea typeface="+mn-ea"/>
                <a:cs typeface="+mn-cs"/>
              </a:rPr>
              <a:t>Matt Eiben</a:t>
            </a:r>
            <a:r>
              <a:rPr lang="en-US" sz="2400" kern="0" dirty="0">
                <a:solidFill>
                  <a:srgbClr val="000000"/>
                </a:solidFill>
              </a:rPr>
              <a:t>, ODOT CADD &amp; Mapping Services</a:t>
            </a:r>
            <a:endParaRPr kumimoji="0" lang="en-US" sz="2400" b="0" i="0" u="none" strike="noStrike" kern="0" cap="none" spc="0" normalizeH="0" baseline="0" noProof="0" dirty="0">
              <a:ln>
                <a:noFill/>
              </a:ln>
              <a:solidFill>
                <a:srgbClr val="000000"/>
              </a:solidFill>
              <a:effectLst/>
              <a:uLnTx/>
              <a:uFillTx/>
              <a:latin typeface="Source Sans 3"/>
              <a:ea typeface="+mn-ea"/>
              <a:cs typeface="+mn-cs"/>
            </a:endParaRPr>
          </a:p>
        </p:txBody>
      </p:sp>
    </p:spTree>
    <p:extLst>
      <p:ext uri="{BB962C8B-B14F-4D97-AF65-F5344CB8AC3E}">
        <p14:creationId xmlns:p14="http://schemas.microsoft.com/office/powerpoint/2010/main" val="2934849705"/>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40CBF-1243-A57E-E7BC-67C3C6059540}"/>
              </a:ext>
            </a:extLst>
          </p:cNvPr>
          <p:cNvSpPr>
            <a:spLocks noGrp="1"/>
          </p:cNvSpPr>
          <p:nvPr>
            <p:ph type="title"/>
          </p:nvPr>
        </p:nvSpPr>
        <p:spPr/>
        <p:txBody>
          <a:bodyPr/>
          <a:lstStyle/>
          <a:p>
            <a:r>
              <a:rPr lang="en-US" dirty="0"/>
              <a:t>Plan quality</a:t>
            </a:r>
          </a:p>
        </p:txBody>
      </p:sp>
      <p:sp>
        <p:nvSpPr>
          <p:cNvPr id="3" name="Content Placeholder 2">
            <a:extLst>
              <a:ext uri="{FF2B5EF4-FFF2-40B4-BE49-F238E27FC236}">
                <a16:creationId xmlns:a16="http://schemas.microsoft.com/office/drawing/2014/main" id="{8A79BF9F-E679-DEB7-5189-1F787254F640}"/>
              </a:ext>
            </a:extLst>
          </p:cNvPr>
          <p:cNvSpPr>
            <a:spLocks noGrp="1"/>
          </p:cNvSpPr>
          <p:nvPr>
            <p:ph idx="1"/>
          </p:nvPr>
        </p:nvSpPr>
        <p:spPr>
          <a:xfrm>
            <a:off x="838200" y="1143000"/>
            <a:ext cx="10515600" cy="5088118"/>
          </a:xfrm>
        </p:spPr>
        <p:txBody>
          <a:bodyPr/>
          <a:lstStyle/>
          <a:p>
            <a:r>
              <a:rPr lang="en-US" sz="3600" dirty="0"/>
              <a:t>Preventable plan quality errors and omissions have been observed at all stages of a project's lifecycle. </a:t>
            </a:r>
          </a:p>
          <a:p>
            <a:r>
              <a:rPr lang="en-US" sz="3600" dirty="0"/>
              <a:t>ODOT has been in discussions with ACEC about how as an industry we can make our plan quality better.  </a:t>
            </a:r>
          </a:p>
          <a:p>
            <a:r>
              <a:rPr lang="en-US" sz="3600" dirty="0"/>
              <a:t>Contractors have been building more risk into their bids due to plan quality. </a:t>
            </a:r>
          </a:p>
        </p:txBody>
      </p:sp>
    </p:spTree>
    <p:extLst>
      <p:ext uri="{BB962C8B-B14F-4D97-AF65-F5344CB8AC3E}">
        <p14:creationId xmlns:p14="http://schemas.microsoft.com/office/powerpoint/2010/main" val="694169708"/>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D4ABD-558F-3606-D4F6-AC77C325254B}"/>
              </a:ext>
            </a:extLst>
          </p:cNvPr>
          <p:cNvSpPr>
            <a:spLocks noGrp="1"/>
          </p:cNvSpPr>
          <p:nvPr>
            <p:ph type="title"/>
          </p:nvPr>
        </p:nvSpPr>
        <p:spPr/>
        <p:txBody>
          <a:bodyPr/>
          <a:lstStyle/>
          <a:p>
            <a:r>
              <a:rPr kumimoji="0" lang="en-US" sz="3600" b="1" i="0" u="none" strike="noStrike" kern="0" cap="all" spc="0" normalizeH="0" baseline="0" noProof="0" dirty="0">
                <a:ln>
                  <a:noFill/>
                </a:ln>
                <a:solidFill>
                  <a:prstClr val="white"/>
                </a:solidFill>
                <a:effectLst/>
                <a:uLnTx/>
                <a:uFillTx/>
                <a:latin typeface="Source Sans 3"/>
                <a:ea typeface="+mj-ea"/>
                <a:cs typeface="+mj-cs"/>
              </a:rPr>
              <a:t>Not just an </a:t>
            </a:r>
            <a:r>
              <a:rPr kumimoji="0" lang="en-US" sz="3600" b="1" i="0" u="none" strike="noStrike" kern="0" cap="all" spc="0" normalizeH="0" baseline="0" noProof="0" dirty="0" err="1">
                <a:ln>
                  <a:noFill/>
                </a:ln>
                <a:solidFill>
                  <a:prstClr val="white"/>
                </a:solidFill>
                <a:effectLst/>
                <a:uLnTx/>
                <a:uFillTx/>
                <a:latin typeface="Source Sans 3"/>
                <a:ea typeface="+mj-ea"/>
                <a:cs typeface="+mj-cs"/>
              </a:rPr>
              <a:t>Odot</a:t>
            </a:r>
            <a:r>
              <a:rPr kumimoji="0" lang="en-US" sz="3600" b="1" i="0" u="none" strike="noStrike" kern="0" cap="all" spc="0" normalizeH="0" baseline="0" noProof="0" dirty="0">
                <a:ln>
                  <a:noFill/>
                </a:ln>
                <a:solidFill>
                  <a:prstClr val="white"/>
                </a:solidFill>
                <a:effectLst/>
                <a:uLnTx/>
                <a:uFillTx/>
                <a:latin typeface="Source Sans 3"/>
                <a:ea typeface="+mj-ea"/>
                <a:cs typeface="+mj-cs"/>
              </a:rPr>
              <a:t> problem, industry-wide</a:t>
            </a:r>
            <a:endParaRPr lang="en-US" dirty="0"/>
          </a:p>
        </p:txBody>
      </p:sp>
      <p:sp>
        <p:nvSpPr>
          <p:cNvPr id="3" name="Content Placeholder 2">
            <a:extLst>
              <a:ext uri="{FF2B5EF4-FFF2-40B4-BE49-F238E27FC236}">
                <a16:creationId xmlns:a16="http://schemas.microsoft.com/office/drawing/2014/main" id="{69EF5443-46BF-6BD5-EA84-EFC9A9EF4334}"/>
              </a:ext>
            </a:extLst>
          </p:cNvPr>
          <p:cNvSpPr>
            <a:spLocks noGrp="1"/>
          </p:cNvSpPr>
          <p:nvPr>
            <p:ph idx="1"/>
          </p:nvPr>
        </p:nvSpPr>
        <p:spPr>
          <a:xfrm>
            <a:off x="6453980" y="1143000"/>
            <a:ext cx="4899820" cy="4906964"/>
          </a:xfrm>
        </p:spPr>
        <p:txBody>
          <a:bodyPr/>
          <a:lstStyle/>
          <a:p>
            <a:pPr marL="0" indent="0">
              <a:buNone/>
            </a:pPr>
            <a:r>
              <a:rPr lang="en-US" sz="2400" dirty="0">
                <a:hlinkClick r:id="rId2"/>
              </a:rPr>
              <a:t>https://www.linkedin.com/pulse/why-design-drawings-getting-worse-explained-aec-igor-goriatchev-irezf/</a:t>
            </a:r>
            <a:r>
              <a:rPr lang="en-US" sz="2400" dirty="0"/>
              <a:t> </a:t>
            </a:r>
          </a:p>
        </p:txBody>
      </p:sp>
      <p:pic>
        <p:nvPicPr>
          <p:cNvPr id="5" name="Picture 4">
            <a:extLst>
              <a:ext uri="{FF2B5EF4-FFF2-40B4-BE49-F238E27FC236}">
                <a16:creationId xmlns:a16="http://schemas.microsoft.com/office/drawing/2014/main" id="{7F1238B6-872B-2245-D17A-C1CEF006393B}"/>
              </a:ext>
            </a:extLst>
          </p:cNvPr>
          <p:cNvPicPr>
            <a:picLocks noChangeAspect="1"/>
          </p:cNvPicPr>
          <p:nvPr/>
        </p:nvPicPr>
        <p:blipFill>
          <a:blip r:embed="rId3"/>
          <a:stretch>
            <a:fillRect/>
          </a:stretch>
        </p:blipFill>
        <p:spPr>
          <a:xfrm>
            <a:off x="1271858" y="914399"/>
            <a:ext cx="4918140" cy="5590095"/>
          </a:xfrm>
          <a:prstGeom prst="rect">
            <a:avLst/>
          </a:prstGeom>
        </p:spPr>
      </p:pic>
    </p:spTree>
    <p:extLst>
      <p:ext uri="{BB962C8B-B14F-4D97-AF65-F5344CB8AC3E}">
        <p14:creationId xmlns:p14="http://schemas.microsoft.com/office/powerpoint/2010/main" val="518080532"/>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C5F4-2F84-0F73-F3EF-BCEA9B503EE9}"/>
              </a:ext>
            </a:extLst>
          </p:cNvPr>
          <p:cNvSpPr>
            <a:spLocks noGrp="1"/>
          </p:cNvSpPr>
          <p:nvPr>
            <p:ph type="title"/>
          </p:nvPr>
        </p:nvSpPr>
        <p:spPr/>
        <p:txBody>
          <a:bodyPr/>
          <a:lstStyle/>
          <a:p>
            <a:r>
              <a:rPr lang="en-US" dirty="0"/>
              <a:t>Not just an </a:t>
            </a:r>
            <a:r>
              <a:rPr lang="en-US" dirty="0" err="1"/>
              <a:t>Odot</a:t>
            </a:r>
            <a:r>
              <a:rPr lang="en-US" dirty="0"/>
              <a:t> problem, industry-wide</a:t>
            </a:r>
          </a:p>
        </p:txBody>
      </p:sp>
      <p:sp>
        <p:nvSpPr>
          <p:cNvPr id="3" name="Content Placeholder 2">
            <a:extLst>
              <a:ext uri="{FF2B5EF4-FFF2-40B4-BE49-F238E27FC236}">
                <a16:creationId xmlns:a16="http://schemas.microsoft.com/office/drawing/2014/main" id="{81630A8C-3991-9B8B-F0C2-7F19B5B951A5}"/>
              </a:ext>
            </a:extLst>
          </p:cNvPr>
          <p:cNvSpPr>
            <a:spLocks noGrp="1"/>
          </p:cNvSpPr>
          <p:nvPr>
            <p:ph idx="1"/>
          </p:nvPr>
        </p:nvSpPr>
        <p:spPr/>
        <p:txBody>
          <a:bodyPr/>
          <a:lstStyle/>
          <a:p>
            <a:pPr marL="0" indent="0">
              <a:buNone/>
            </a:pPr>
            <a:r>
              <a:rPr lang="en-US" b="1" dirty="0"/>
              <a:t>Loss of Practical Skills &amp; Hands-On Knowledge</a:t>
            </a:r>
          </a:p>
          <a:p>
            <a:r>
              <a:rPr lang="en-US" sz="3200" dirty="0"/>
              <a:t>Today’s design teams might be sharp on software, but they often lack practical experience in construction, or even basic drafting &amp; plan preparation.</a:t>
            </a:r>
          </a:p>
          <a:p>
            <a:r>
              <a:rPr lang="en-US" sz="3200" dirty="0"/>
              <a:t>Gone are the days when people used to work their way up, learning the nuts and bolts of construction before moving into design roles. </a:t>
            </a:r>
          </a:p>
          <a:p>
            <a:r>
              <a:rPr lang="en-US" sz="3200" dirty="0"/>
              <a:t>This shift suggests that drawings may look polished, but they do not consider practical challenges arising on-site. </a:t>
            </a:r>
          </a:p>
          <a:p>
            <a:pPr marL="0" indent="0">
              <a:buNone/>
            </a:pPr>
            <a:endParaRPr lang="en-US" sz="3200" dirty="0"/>
          </a:p>
        </p:txBody>
      </p:sp>
    </p:spTree>
    <p:extLst>
      <p:ext uri="{BB962C8B-B14F-4D97-AF65-F5344CB8AC3E}">
        <p14:creationId xmlns:p14="http://schemas.microsoft.com/office/powerpoint/2010/main" val="513079624"/>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989F27-E2B2-F319-3448-DA410712E3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32C08B-1046-44D4-B128-B80344442700}"/>
              </a:ext>
            </a:extLst>
          </p:cNvPr>
          <p:cNvSpPr>
            <a:spLocks noGrp="1"/>
          </p:cNvSpPr>
          <p:nvPr>
            <p:ph type="title"/>
          </p:nvPr>
        </p:nvSpPr>
        <p:spPr/>
        <p:txBody>
          <a:bodyPr/>
          <a:lstStyle/>
          <a:p>
            <a:r>
              <a:rPr lang="en-US" dirty="0"/>
              <a:t>Not just an </a:t>
            </a:r>
            <a:r>
              <a:rPr lang="en-US" dirty="0" err="1"/>
              <a:t>Odot</a:t>
            </a:r>
            <a:r>
              <a:rPr lang="en-US" dirty="0"/>
              <a:t> problem, industry-wide</a:t>
            </a:r>
          </a:p>
        </p:txBody>
      </p:sp>
      <p:sp>
        <p:nvSpPr>
          <p:cNvPr id="3" name="Content Placeholder 2">
            <a:extLst>
              <a:ext uri="{FF2B5EF4-FFF2-40B4-BE49-F238E27FC236}">
                <a16:creationId xmlns:a16="http://schemas.microsoft.com/office/drawing/2014/main" id="{608AEBF4-F676-0930-5AB3-13AE0D945615}"/>
              </a:ext>
            </a:extLst>
          </p:cNvPr>
          <p:cNvSpPr>
            <a:spLocks noGrp="1"/>
          </p:cNvSpPr>
          <p:nvPr>
            <p:ph idx="1"/>
          </p:nvPr>
        </p:nvSpPr>
        <p:spPr/>
        <p:txBody>
          <a:bodyPr/>
          <a:lstStyle/>
          <a:p>
            <a:pPr marL="0" indent="0">
              <a:buNone/>
            </a:pPr>
            <a:r>
              <a:rPr lang="en-US" b="1" dirty="0"/>
              <a:t>Over-reliance on Automation and BIM Tool</a:t>
            </a:r>
          </a:p>
          <a:p>
            <a:r>
              <a:rPr lang="en-US" sz="3200" dirty="0"/>
              <a:t>Unwanted side effect has been a lack of critical thinking when it comes to drafting.</a:t>
            </a:r>
          </a:p>
          <a:p>
            <a:r>
              <a:rPr lang="en-US" sz="3200" dirty="0"/>
              <a:t>Automation can drive technically correct drawings that may miss the big picture.</a:t>
            </a:r>
          </a:p>
          <a:p>
            <a:r>
              <a:rPr lang="en-US" sz="3200" dirty="0"/>
              <a:t>Drawings often become muddled when using powerful software, and misunderstandings occur in the field. For a long time, competent pros could catch this.</a:t>
            </a:r>
          </a:p>
          <a:p>
            <a:pPr marL="0" indent="0">
              <a:buNone/>
            </a:pPr>
            <a:endParaRPr lang="en-US" sz="3200" dirty="0"/>
          </a:p>
        </p:txBody>
      </p:sp>
    </p:spTree>
    <p:extLst>
      <p:ext uri="{BB962C8B-B14F-4D97-AF65-F5344CB8AC3E}">
        <p14:creationId xmlns:p14="http://schemas.microsoft.com/office/powerpoint/2010/main" val="2849839928"/>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AD550B-4435-C95E-482C-4884808854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1850AB-3079-E6E4-3152-B3377FAE15FB}"/>
              </a:ext>
            </a:extLst>
          </p:cNvPr>
          <p:cNvSpPr>
            <a:spLocks noGrp="1"/>
          </p:cNvSpPr>
          <p:nvPr>
            <p:ph type="title"/>
          </p:nvPr>
        </p:nvSpPr>
        <p:spPr/>
        <p:txBody>
          <a:bodyPr/>
          <a:lstStyle/>
          <a:p>
            <a:r>
              <a:rPr lang="en-US" dirty="0"/>
              <a:t>Not just an </a:t>
            </a:r>
            <a:r>
              <a:rPr lang="en-US" dirty="0" err="1"/>
              <a:t>Odot</a:t>
            </a:r>
            <a:r>
              <a:rPr lang="en-US" dirty="0"/>
              <a:t> problem, industry-wide</a:t>
            </a:r>
          </a:p>
        </p:txBody>
      </p:sp>
      <p:sp>
        <p:nvSpPr>
          <p:cNvPr id="3" name="Content Placeholder 2">
            <a:extLst>
              <a:ext uri="{FF2B5EF4-FFF2-40B4-BE49-F238E27FC236}">
                <a16:creationId xmlns:a16="http://schemas.microsoft.com/office/drawing/2014/main" id="{2D5339F2-1752-324F-D36C-46B3B114EC59}"/>
              </a:ext>
            </a:extLst>
          </p:cNvPr>
          <p:cNvSpPr>
            <a:spLocks noGrp="1"/>
          </p:cNvSpPr>
          <p:nvPr>
            <p:ph idx="1"/>
          </p:nvPr>
        </p:nvSpPr>
        <p:spPr/>
        <p:txBody>
          <a:bodyPr/>
          <a:lstStyle/>
          <a:p>
            <a:pPr marL="0" indent="0">
              <a:buNone/>
            </a:pPr>
            <a:r>
              <a:rPr lang="en-US" b="1" dirty="0"/>
              <a:t>Speed vs. Quality</a:t>
            </a:r>
          </a:p>
          <a:p>
            <a:r>
              <a:rPr lang="en-US" sz="3200" dirty="0"/>
              <a:t>Teams are being pushed to complete more in less time.</a:t>
            </a:r>
          </a:p>
          <a:p>
            <a:r>
              <a:rPr lang="en-US" sz="3200" dirty="0"/>
              <a:t>When designers and detailers race against time, the quality of drawings suffers.</a:t>
            </a:r>
          </a:p>
          <a:p>
            <a:r>
              <a:rPr lang="en-US" sz="3200" dirty="0"/>
              <a:t>Modeling on such a rushed timeline may lack review and check details in which mistakes are caught. These mistakes then appear on site when the work actually starts.</a:t>
            </a:r>
          </a:p>
          <a:p>
            <a:r>
              <a:rPr lang="en-US" sz="3200" dirty="0"/>
              <a:t>Key information that otherwise may have been checked to meet a deadline is skimmed over, leading to costly rework or delays. </a:t>
            </a:r>
          </a:p>
        </p:txBody>
      </p:sp>
    </p:spTree>
    <p:extLst>
      <p:ext uri="{BB962C8B-B14F-4D97-AF65-F5344CB8AC3E}">
        <p14:creationId xmlns:p14="http://schemas.microsoft.com/office/powerpoint/2010/main" val="3190280874"/>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44FDC-EE1F-F9C1-999B-E3DC5C817E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F02AC6-8F9B-EDCE-E10E-9F783B4C9E12}"/>
              </a:ext>
            </a:extLst>
          </p:cNvPr>
          <p:cNvSpPr>
            <a:spLocks noGrp="1"/>
          </p:cNvSpPr>
          <p:nvPr>
            <p:ph type="title"/>
          </p:nvPr>
        </p:nvSpPr>
        <p:spPr/>
        <p:txBody>
          <a:bodyPr/>
          <a:lstStyle/>
          <a:p>
            <a:r>
              <a:rPr lang="en-US" dirty="0"/>
              <a:t>Not just an </a:t>
            </a:r>
            <a:r>
              <a:rPr lang="en-US" dirty="0" err="1"/>
              <a:t>Odot</a:t>
            </a:r>
            <a:r>
              <a:rPr lang="en-US" dirty="0"/>
              <a:t> problem, industry-wide</a:t>
            </a:r>
          </a:p>
        </p:txBody>
      </p:sp>
      <p:sp>
        <p:nvSpPr>
          <p:cNvPr id="3" name="Content Placeholder 2">
            <a:extLst>
              <a:ext uri="{FF2B5EF4-FFF2-40B4-BE49-F238E27FC236}">
                <a16:creationId xmlns:a16="http://schemas.microsoft.com/office/drawing/2014/main" id="{EE67991B-E083-81EC-0F0D-6AA85672185A}"/>
              </a:ext>
            </a:extLst>
          </p:cNvPr>
          <p:cNvSpPr>
            <a:spLocks noGrp="1"/>
          </p:cNvSpPr>
          <p:nvPr>
            <p:ph idx="1"/>
          </p:nvPr>
        </p:nvSpPr>
        <p:spPr/>
        <p:txBody>
          <a:bodyPr/>
          <a:lstStyle/>
          <a:p>
            <a:pPr marL="0" indent="0">
              <a:buNone/>
            </a:pPr>
            <a:r>
              <a:rPr lang="en-US" b="1" spc="-120" dirty="0"/>
              <a:t>Remote Work and the Loss of In-Person Mentorship</a:t>
            </a:r>
          </a:p>
          <a:p>
            <a:r>
              <a:rPr lang="en-US" sz="3200" dirty="0"/>
              <a:t>Changed how we receive training and mentorship. </a:t>
            </a:r>
          </a:p>
          <a:p>
            <a:r>
              <a:rPr lang="en-US" sz="3200" dirty="0"/>
              <a:t>Online meetings and emails, can’t replicate the same learning experience as face-to-face mentorship.</a:t>
            </a:r>
          </a:p>
          <a:p>
            <a:r>
              <a:rPr lang="en-US" sz="3200" dirty="0"/>
              <a:t>Junior designers never have the opportunity to acquire the practical knowledge that would have made their drawings accurate. The result is drawings devoid of the depth and cohesion they previously had.</a:t>
            </a:r>
          </a:p>
          <a:p>
            <a:pPr marL="0" indent="0">
              <a:buNone/>
            </a:pPr>
            <a:endParaRPr lang="en-US" sz="3200" dirty="0"/>
          </a:p>
        </p:txBody>
      </p:sp>
    </p:spTree>
    <p:extLst>
      <p:ext uri="{BB962C8B-B14F-4D97-AF65-F5344CB8AC3E}">
        <p14:creationId xmlns:p14="http://schemas.microsoft.com/office/powerpoint/2010/main" val="2272123917"/>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92ED0-294C-0F65-00EC-96276EB721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CC557A-76D8-3BDF-BE15-E319CE65ED7A}"/>
              </a:ext>
            </a:extLst>
          </p:cNvPr>
          <p:cNvSpPr>
            <a:spLocks noGrp="1"/>
          </p:cNvSpPr>
          <p:nvPr>
            <p:ph type="title"/>
          </p:nvPr>
        </p:nvSpPr>
        <p:spPr/>
        <p:txBody>
          <a:bodyPr/>
          <a:lstStyle/>
          <a:p>
            <a:r>
              <a:rPr lang="en-US" dirty="0"/>
              <a:t>Not just an </a:t>
            </a:r>
            <a:r>
              <a:rPr lang="en-US" dirty="0" err="1"/>
              <a:t>Odot</a:t>
            </a:r>
            <a:r>
              <a:rPr lang="en-US" dirty="0"/>
              <a:t> problem, industry-wide</a:t>
            </a:r>
          </a:p>
        </p:txBody>
      </p:sp>
      <p:sp>
        <p:nvSpPr>
          <p:cNvPr id="3" name="Content Placeholder 2">
            <a:extLst>
              <a:ext uri="{FF2B5EF4-FFF2-40B4-BE49-F238E27FC236}">
                <a16:creationId xmlns:a16="http://schemas.microsoft.com/office/drawing/2014/main" id="{628F3FA7-C4FF-5418-F630-275AA8BECB6F}"/>
              </a:ext>
            </a:extLst>
          </p:cNvPr>
          <p:cNvSpPr>
            <a:spLocks noGrp="1"/>
          </p:cNvSpPr>
          <p:nvPr>
            <p:ph idx="1"/>
          </p:nvPr>
        </p:nvSpPr>
        <p:spPr/>
        <p:txBody>
          <a:bodyPr/>
          <a:lstStyle/>
          <a:p>
            <a:pPr marL="0" indent="0">
              <a:buNone/>
            </a:pPr>
            <a:r>
              <a:rPr lang="en-US" b="1" dirty="0"/>
              <a:t>Budget Cuts and the Push for “Cheaper, Faster”</a:t>
            </a:r>
          </a:p>
          <a:p>
            <a:r>
              <a:rPr lang="en-US" sz="3200" dirty="0"/>
              <a:t>When budgets are cut short, quality is mostly sacrificed.</a:t>
            </a:r>
          </a:p>
          <a:p>
            <a:r>
              <a:rPr lang="en-US" sz="3200" dirty="0"/>
              <a:t>Less time, fewer resources, and much pressure affect drawing quality.</a:t>
            </a:r>
          </a:p>
          <a:p>
            <a:r>
              <a:rPr lang="en-US" sz="3200" dirty="0"/>
              <a:t>Many say, “You get what you pay for,” as reduced fees result in rushed, incomplete, or inconsistent drawings.</a:t>
            </a:r>
          </a:p>
          <a:p>
            <a:r>
              <a:rPr lang="en-US" sz="3200" dirty="0"/>
              <a:t>Budget cuts also cut down on the time available for quality control.</a:t>
            </a:r>
          </a:p>
        </p:txBody>
      </p:sp>
    </p:spTree>
    <p:extLst>
      <p:ext uri="{BB962C8B-B14F-4D97-AF65-F5344CB8AC3E}">
        <p14:creationId xmlns:p14="http://schemas.microsoft.com/office/powerpoint/2010/main" val="2781808988"/>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E7761A-F814-4ABD-76B8-5B9C148A4D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6E3047-94F6-E388-9E6F-57BFD5618F27}"/>
              </a:ext>
            </a:extLst>
          </p:cNvPr>
          <p:cNvSpPr>
            <a:spLocks noGrp="1"/>
          </p:cNvSpPr>
          <p:nvPr>
            <p:ph type="title"/>
          </p:nvPr>
        </p:nvSpPr>
        <p:spPr/>
        <p:txBody>
          <a:bodyPr/>
          <a:lstStyle/>
          <a:p>
            <a:r>
              <a:rPr lang="en-US" dirty="0"/>
              <a:t>Not just an </a:t>
            </a:r>
            <a:r>
              <a:rPr lang="en-US" dirty="0" err="1"/>
              <a:t>Odot</a:t>
            </a:r>
            <a:r>
              <a:rPr lang="en-US" dirty="0"/>
              <a:t> problem, industry-wide</a:t>
            </a:r>
          </a:p>
        </p:txBody>
      </p:sp>
      <p:sp>
        <p:nvSpPr>
          <p:cNvPr id="3" name="Content Placeholder 2">
            <a:extLst>
              <a:ext uri="{FF2B5EF4-FFF2-40B4-BE49-F238E27FC236}">
                <a16:creationId xmlns:a16="http://schemas.microsoft.com/office/drawing/2014/main" id="{5FBC5EAB-1FA5-96A3-3B6D-38EC605342DB}"/>
              </a:ext>
            </a:extLst>
          </p:cNvPr>
          <p:cNvSpPr>
            <a:spLocks noGrp="1"/>
          </p:cNvSpPr>
          <p:nvPr>
            <p:ph idx="1"/>
          </p:nvPr>
        </p:nvSpPr>
        <p:spPr/>
        <p:txBody>
          <a:bodyPr/>
          <a:lstStyle/>
          <a:p>
            <a:pPr marL="0" indent="0">
              <a:buNone/>
            </a:pPr>
            <a:r>
              <a:rPr lang="en-US" b="1" dirty="0"/>
              <a:t>“Just Get It Done” Mentality</a:t>
            </a:r>
          </a:p>
          <a:p>
            <a:r>
              <a:rPr lang="en-US" sz="3200" dirty="0"/>
              <a:t>Increasingly leaning toward a “just make it work” perspective, where teams are forced to deliver projects without having nailed down all of the details. </a:t>
            </a:r>
          </a:p>
          <a:p>
            <a:r>
              <a:rPr lang="en-US" sz="3200" dirty="0"/>
              <a:t>Incomplete drawings being rushed out the door to meet deadlines, followed by endless RFIs from the field. </a:t>
            </a:r>
          </a:p>
          <a:p>
            <a:r>
              <a:rPr lang="en-US" sz="3200" dirty="0"/>
              <a:t>Instead of thorough, coordinated models, we’re left with drawings that require additional clarification on-site, slowing down progress and adding costs.</a:t>
            </a:r>
          </a:p>
          <a:p>
            <a:endParaRPr lang="en-US" sz="3200" dirty="0"/>
          </a:p>
        </p:txBody>
      </p:sp>
    </p:spTree>
    <p:extLst>
      <p:ext uri="{BB962C8B-B14F-4D97-AF65-F5344CB8AC3E}">
        <p14:creationId xmlns:p14="http://schemas.microsoft.com/office/powerpoint/2010/main" val="2195119604"/>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2B481-4449-5BC6-BFDD-B4D6CEB7E176}"/>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AFBA3AFB-66D1-0F64-A94D-22D8EB299FE1}"/>
              </a:ext>
            </a:extLst>
          </p:cNvPr>
          <p:cNvSpPr>
            <a:spLocks noGrp="1"/>
          </p:cNvSpPr>
          <p:nvPr>
            <p:ph idx="1"/>
          </p:nvPr>
        </p:nvSpPr>
        <p:spPr/>
        <p:txBody>
          <a:bodyPr/>
          <a:lstStyle/>
          <a:p>
            <a:r>
              <a:rPr lang="en-US" dirty="0"/>
              <a:t>How many of you are familiar with L&amp;D 3 Section 1202 Drafting ?</a:t>
            </a:r>
          </a:p>
          <a:p>
            <a:pPr lvl="1"/>
            <a:r>
              <a:rPr lang="en-US" dirty="0"/>
              <a:t>It’s not the bible of drafting standards but provides great guidance for basics things that are often done poorly. </a:t>
            </a:r>
          </a:p>
          <a:p>
            <a:r>
              <a:rPr lang="en-US" dirty="0"/>
              <a:t>When was the last time you reviewed it ?</a:t>
            </a:r>
          </a:p>
          <a:p>
            <a:r>
              <a:rPr lang="en-US" dirty="0"/>
              <a:t>When was the last time you referred a colleague to this section for guidance ? </a:t>
            </a:r>
          </a:p>
        </p:txBody>
      </p:sp>
    </p:spTree>
    <p:extLst>
      <p:ext uri="{BB962C8B-B14F-4D97-AF65-F5344CB8AC3E}">
        <p14:creationId xmlns:p14="http://schemas.microsoft.com/office/powerpoint/2010/main" val="96488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7EB4D-7E74-FE9E-8D9F-48004ED51F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D71708-6542-4ED6-0437-56D95E41269F}"/>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A8DB7619-9D1B-95A5-F712-22AF43B40A7C}"/>
              </a:ext>
            </a:extLst>
          </p:cNvPr>
          <p:cNvSpPr>
            <a:spLocks noGrp="1"/>
          </p:cNvSpPr>
          <p:nvPr>
            <p:ph idx="1"/>
          </p:nvPr>
        </p:nvSpPr>
        <p:spPr/>
        <p:txBody>
          <a:bodyPr/>
          <a:lstStyle/>
          <a:p>
            <a:pPr marL="0" indent="0">
              <a:buNone/>
            </a:pPr>
            <a:r>
              <a:rPr lang="en-US" b="1" dirty="0"/>
              <a:t>1202.1 Plan Scales</a:t>
            </a:r>
          </a:p>
          <a:p>
            <a:r>
              <a:rPr lang="en-US" sz="3200" dirty="0"/>
              <a:t>Prepare plans keeping in mind that a 22”x34” full-size plan sheet may be reproduced to an 11”x17”print. </a:t>
            </a:r>
          </a:p>
          <a:p>
            <a:r>
              <a:rPr lang="en-US" sz="3200" dirty="0"/>
              <a:t>It is recommended that plan sheet scales normally be limited to the following: 1:1, 1:5, 1:10, 1:20, 1:50, 1:100, 1:200, 1:500 or 1:1000.</a:t>
            </a:r>
          </a:p>
        </p:txBody>
      </p:sp>
    </p:spTree>
    <p:extLst>
      <p:ext uri="{BB962C8B-B14F-4D97-AF65-F5344CB8AC3E}">
        <p14:creationId xmlns:p14="http://schemas.microsoft.com/office/powerpoint/2010/main" val="376948335"/>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3875E-F762-C7CF-651D-F20FC8D4BF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CAC254-59A1-F6A5-1554-A99E31DA52C0}"/>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8AAC3AE2-0F33-BCBA-1E08-1DD39F96B5CE}"/>
              </a:ext>
            </a:extLst>
          </p:cNvPr>
          <p:cNvSpPr>
            <a:spLocks noGrp="1"/>
          </p:cNvSpPr>
          <p:nvPr>
            <p:ph idx="1"/>
          </p:nvPr>
        </p:nvSpPr>
        <p:spPr/>
        <p:txBody>
          <a:bodyPr/>
          <a:lstStyle/>
          <a:p>
            <a:pPr marL="0" indent="0">
              <a:buNone/>
            </a:pPr>
            <a:r>
              <a:rPr lang="en-US" b="1" dirty="0"/>
              <a:t>1202.2 Lettering</a:t>
            </a:r>
          </a:p>
          <a:p>
            <a:r>
              <a:rPr lang="en-US" sz="3200" dirty="0"/>
              <a:t>Lettering should be oriented in such a </a:t>
            </a:r>
            <a:br>
              <a:rPr lang="en-US" sz="3200" dirty="0"/>
            </a:br>
            <a:r>
              <a:rPr lang="en-US" sz="3200" dirty="0"/>
              <a:t>manner that it can be read from either </a:t>
            </a:r>
            <a:br>
              <a:rPr lang="en-US" sz="3200" dirty="0"/>
            </a:br>
            <a:r>
              <a:rPr lang="en-US" sz="3200" dirty="0"/>
              <a:t>the bottom or right side of the plan sheet.</a:t>
            </a:r>
          </a:p>
        </p:txBody>
      </p:sp>
      <p:pic>
        <p:nvPicPr>
          <p:cNvPr id="5" name="Picture 4" descr="Diagram&#10;&#10;AI-generated content may be incorrect.">
            <a:extLst>
              <a:ext uri="{FF2B5EF4-FFF2-40B4-BE49-F238E27FC236}">
                <a16:creationId xmlns:a16="http://schemas.microsoft.com/office/drawing/2014/main" id="{A4EB4BF5-0918-00BB-612B-51FEA26F60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1728" y="3596482"/>
            <a:ext cx="4615543" cy="2986528"/>
          </a:xfrm>
          <a:prstGeom prst="rect">
            <a:avLst/>
          </a:prstGeom>
        </p:spPr>
      </p:pic>
      <p:pic>
        <p:nvPicPr>
          <p:cNvPr id="4" name="Picture 3" descr="Diagram&#10;&#10;AI-generated content may be incorrect.">
            <a:extLst>
              <a:ext uri="{FF2B5EF4-FFF2-40B4-BE49-F238E27FC236}">
                <a16:creationId xmlns:a16="http://schemas.microsoft.com/office/drawing/2014/main" id="{826DF9B4-0532-0D05-5462-3240B8314F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044543" y="2103218"/>
            <a:ext cx="4615543" cy="2986528"/>
          </a:xfrm>
          <a:prstGeom prst="rect">
            <a:avLst/>
          </a:prstGeom>
        </p:spPr>
      </p:pic>
    </p:spTree>
    <p:extLst>
      <p:ext uri="{BB962C8B-B14F-4D97-AF65-F5344CB8AC3E}">
        <p14:creationId xmlns:p14="http://schemas.microsoft.com/office/powerpoint/2010/main" val="352783474"/>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AB233F-02EB-EF7C-BB3D-C8BA21601A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C120A2-95D9-FD62-E96C-C804291CE395}"/>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7C141FBE-D63C-8793-D2D6-1D36B9F3D0FB}"/>
              </a:ext>
            </a:extLst>
          </p:cNvPr>
          <p:cNvSpPr>
            <a:spLocks noGrp="1"/>
          </p:cNvSpPr>
          <p:nvPr>
            <p:ph idx="1"/>
          </p:nvPr>
        </p:nvSpPr>
        <p:spPr/>
        <p:txBody>
          <a:bodyPr/>
          <a:lstStyle/>
          <a:p>
            <a:pPr marL="0" indent="0">
              <a:buNone/>
            </a:pPr>
            <a:r>
              <a:rPr lang="en-US" b="1" dirty="0"/>
              <a:t>1202.3 Cross-Section Grids </a:t>
            </a:r>
          </a:p>
          <a:p>
            <a:r>
              <a:rPr lang="en-US" sz="3200" dirty="0"/>
              <a:t>Letters and lines should be bolder when they are superimposed over cross-section grids.</a:t>
            </a:r>
          </a:p>
          <a:p>
            <a:pPr marL="0" indent="0">
              <a:buNone/>
            </a:pPr>
            <a:r>
              <a:rPr lang="en-US" b="1" dirty="0"/>
              <a:t>1202.4 Drafting Conventions </a:t>
            </a:r>
          </a:p>
          <a:p>
            <a:r>
              <a:rPr lang="en-US" dirty="0"/>
              <a:t>The preferred standard drafting guidelines for roadway construction plans. </a:t>
            </a:r>
            <a:endParaRPr lang="en-US" sz="3200" dirty="0"/>
          </a:p>
        </p:txBody>
      </p:sp>
    </p:spTree>
    <p:extLst>
      <p:ext uri="{BB962C8B-B14F-4D97-AF65-F5344CB8AC3E}">
        <p14:creationId xmlns:p14="http://schemas.microsoft.com/office/powerpoint/2010/main" val="2528174520"/>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A9F9BD-882C-14CD-6AD9-A3D4AC634C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1B0AB8-6AB7-10D0-90D6-AAD71E371DD8}"/>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80CDFC29-8FE3-9478-DC56-3174BC275FCF}"/>
              </a:ext>
            </a:extLst>
          </p:cNvPr>
          <p:cNvSpPr>
            <a:spLocks noGrp="1"/>
          </p:cNvSpPr>
          <p:nvPr>
            <p:ph idx="1"/>
          </p:nvPr>
        </p:nvSpPr>
        <p:spPr/>
        <p:txBody>
          <a:bodyPr/>
          <a:lstStyle/>
          <a:p>
            <a:pPr marL="0" indent="0">
              <a:buNone/>
            </a:pPr>
            <a:r>
              <a:rPr lang="en-US" b="1" dirty="0"/>
              <a:t>1202.4.1 Text Orientation </a:t>
            </a:r>
          </a:p>
          <a:p>
            <a:r>
              <a:rPr lang="en-US" sz="3200" dirty="0"/>
              <a:t>Text on inclined lines should be </a:t>
            </a:r>
            <a:br>
              <a:rPr lang="en-US" sz="3200" dirty="0"/>
            </a:br>
            <a:r>
              <a:rPr lang="en-US" sz="3200" dirty="0"/>
              <a:t>orientated as shown.</a:t>
            </a:r>
          </a:p>
        </p:txBody>
      </p:sp>
      <p:pic>
        <p:nvPicPr>
          <p:cNvPr id="4" name="Picture 3" descr="Figure showing proper text orientation on inclined lines. ">
            <a:extLst>
              <a:ext uri="{FF2B5EF4-FFF2-40B4-BE49-F238E27FC236}">
                <a16:creationId xmlns:a16="http://schemas.microsoft.com/office/drawing/2014/main" id="{6A94B49E-6420-0BC1-E5C7-02B05FA5316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40915" y="1284514"/>
            <a:ext cx="4674142" cy="4430486"/>
          </a:xfrm>
          <a:prstGeom prst="rect">
            <a:avLst/>
          </a:prstGeom>
          <a:noFill/>
        </p:spPr>
      </p:pic>
    </p:spTree>
    <p:extLst>
      <p:ext uri="{BB962C8B-B14F-4D97-AF65-F5344CB8AC3E}">
        <p14:creationId xmlns:p14="http://schemas.microsoft.com/office/powerpoint/2010/main" val="3772240909"/>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D99E9B-5A4F-D2FC-3CCC-90B1BB7FD6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22E9D1-D3C7-4910-F566-6475C2CBD039}"/>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F874399F-81EE-F909-E4D2-08C69D3678F7}"/>
              </a:ext>
            </a:extLst>
          </p:cNvPr>
          <p:cNvSpPr>
            <a:spLocks noGrp="1"/>
          </p:cNvSpPr>
          <p:nvPr>
            <p:ph idx="1"/>
          </p:nvPr>
        </p:nvSpPr>
        <p:spPr/>
        <p:txBody>
          <a:bodyPr/>
          <a:lstStyle/>
          <a:p>
            <a:pPr marL="0" indent="0">
              <a:buNone/>
            </a:pPr>
            <a:r>
              <a:rPr lang="en-US" b="1" dirty="0"/>
              <a:t>1202.4.2 Placement of Leaders from Notes </a:t>
            </a:r>
          </a:p>
          <a:p>
            <a:r>
              <a:rPr lang="en-US" sz="3200" dirty="0"/>
              <a:t>Leader lines should originate from </a:t>
            </a:r>
            <a:r>
              <a:rPr lang="en-US" sz="3200" u="sng" dirty="0"/>
              <a:t>the first/top line on the left</a:t>
            </a:r>
            <a:r>
              <a:rPr lang="en-US" sz="3200" dirty="0"/>
              <a:t>, the </a:t>
            </a:r>
            <a:r>
              <a:rPr lang="en-US" sz="3200" u="sng" dirty="0"/>
              <a:t>last/bottom line on the right</a:t>
            </a:r>
            <a:r>
              <a:rPr lang="en-US" sz="3200" dirty="0"/>
              <a:t>.</a:t>
            </a:r>
          </a:p>
          <a:p>
            <a:r>
              <a:rPr lang="en-US" sz="3200" dirty="0"/>
              <a:t>The leader should generally be an </a:t>
            </a:r>
            <a:r>
              <a:rPr lang="en-US" sz="3200" u="sng" dirty="0"/>
              <a:t>inclined straight line</a:t>
            </a:r>
            <a:r>
              <a:rPr lang="en-US" sz="3200" dirty="0"/>
              <a:t>.</a:t>
            </a:r>
          </a:p>
          <a:p>
            <a:r>
              <a:rPr lang="en-US" sz="3200" dirty="0"/>
              <a:t>Where space prohibits the use of straight leader lines, curved leaders may be used. Curves should be smooth and simple.</a:t>
            </a:r>
          </a:p>
          <a:p>
            <a:pPr marL="0" indent="0">
              <a:buNone/>
            </a:pPr>
            <a:endParaRPr lang="en-US" sz="3200" dirty="0"/>
          </a:p>
        </p:txBody>
      </p:sp>
    </p:spTree>
    <p:extLst>
      <p:ext uri="{BB962C8B-B14F-4D97-AF65-F5344CB8AC3E}">
        <p14:creationId xmlns:p14="http://schemas.microsoft.com/office/powerpoint/2010/main" val="1628901717"/>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1E29E-5C8E-4853-42B4-8E8C4EE622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6A61DD-A17A-8A68-C196-0180F0C06FA5}"/>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FB1790FF-F288-C781-F9F1-C2CDD3E98208}"/>
              </a:ext>
            </a:extLst>
          </p:cNvPr>
          <p:cNvSpPr>
            <a:spLocks noGrp="1"/>
          </p:cNvSpPr>
          <p:nvPr>
            <p:ph idx="1"/>
          </p:nvPr>
        </p:nvSpPr>
        <p:spPr/>
        <p:txBody>
          <a:bodyPr/>
          <a:lstStyle/>
          <a:p>
            <a:pPr marL="0" indent="0">
              <a:buNone/>
            </a:pPr>
            <a:r>
              <a:rPr lang="en-US" b="1" dirty="0"/>
              <a:t>1202.4.2 Placement of Leaders from Notes </a:t>
            </a:r>
          </a:p>
          <a:p>
            <a:pPr marL="0" indent="0">
              <a:buNone/>
            </a:pPr>
            <a:endParaRPr lang="en-US" sz="3200" dirty="0"/>
          </a:p>
        </p:txBody>
      </p:sp>
      <p:pic>
        <p:nvPicPr>
          <p:cNvPr id="4" name="Picture 3" descr="Diagram, correct and incorrect examples of placement of leader lines from notes.">
            <a:extLst>
              <a:ext uri="{FF2B5EF4-FFF2-40B4-BE49-F238E27FC236}">
                <a16:creationId xmlns:a16="http://schemas.microsoft.com/office/drawing/2014/main" id="{CB548E99-290E-BEB4-AA35-D332B97F7DD3}"/>
              </a:ext>
            </a:extLst>
          </p:cNvPr>
          <p:cNvPicPr>
            <a:picLocks noChangeAspect="1"/>
          </p:cNvPicPr>
          <p:nvPr/>
        </p:nvPicPr>
        <p:blipFill>
          <a:blip r:embed="rId2"/>
          <a:stretch>
            <a:fillRect/>
          </a:stretch>
        </p:blipFill>
        <p:spPr>
          <a:xfrm>
            <a:off x="3134269" y="1836977"/>
            <a:ext cx="5923462" cy="4933937"/>
          </a:xfrm>
          <a:prstGeom prst="rect">
            <a:avLst/>
          </a:prstGeom>
        </p:spPr>
      </p:pic>
    </p:spTree>
    <p:extLst>
      <p:ext uri="{BB962C8B-B14F-4D97-AF65-F5344CB8AC3E}">
        <p14:creationId xmlns:p14="http://schemas.microsoft.com/office/powerpoint/2010/main" val="3759326325"/>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A58C0E-7057-8B8A-58CD-1C76F5C6C4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8D2ED7-631C-964E-16CE-99F35F5A2473}"/>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626B53E0-E956-FED3-3F6C-E24B7D34B510}"/>
              </a:ext>
            </a:extLst>
          </p:cNvPr>
          <p:cNvSpPr>
            <a:spLocks noGrp="1"/>
          </p:cNvSpPr>
          <p:nvPr>
            <p:ph idx="1"/>
          </p:nvPr>
        </p:nvSpPr>
        <p:spPr/>
        <p:txBody>
          <a:bodyPr/>
          <a:lstStyle/>
          <a:p>
            <a:pPr marL="0" indent="0">
              <a:buNone/>
            </a:pPr>
            <a:r>
              <a:rPr lang="en-US" b="1" dirty="0"/>
              <a:t>1202.4.3 Placement of Leaders to, or from, a Circular Object</a:t>
            </a:r>
          </a:p>
          <a:p>
            <a:r>
              <a:rPr lang="en-US" sz="3200" dirty="0"/>
              <a:t>A leader to, or from, a circular</a:t>
            </a:r>
            <a:br>
              <a:rPr lang="en-US" sz="3200" dirty="0"/>
            </a:br>
            <a:r>
              <a:rPr lang="en-US" sz="3200" dirty="0"/>
              <a:t>object should extend radially, </a:t>
            </a:r>
            <a:br>
              <a:rPr lang="en-US" sz="3200" dirty="0"/>
            </a:br>
            <a:r>
              <a:rPr lang="en-US" sz="3200" dirty="0"/>
              <a:t>so that if extended it would </a:t>
            </a:r>
            <a:br>
              <a:rPr lang="en-US" sz="3200" dirty="0"/>
            </a:br>
            <a:r>
              <a:rPr lang="en-US" sz="3200" dirty="0"/>
              <a:t>pass through the center of </a:t>
            </a:r>
            <a:br>
              <a:rPr lang="en-US" sz="3200" dirty="0"/>
            </a:br>
            <a:r>
              <a:rPr lang="en-US" sz="3200" dirty="0"/>
              <a:t>the circle.</a:t>
            </a:r>
          </a:p>
        </p:txBody>
      </p:sp>
      <p:pic>
        <p:nvPicPr>
          <p:cNvPr id="5" name="Picture 4" descr="1202-4-3">
            <a:extLst>
              <a:ext uri="{FF2B5EF4-FFF2-40B4-BE49-F238E27FC236}">
                <a16:creationId xmlns:a16="http://schemas.microsoft.com/office/drawing/2014/main" id="{3B3B23BA-862B-9510-609D-A298DA6A7220}"/>
              </a:ext>
            </a:extLst>
          </p:cNvPr>
          <p:cNvPicPr>
            <a:picLocks noChangeAspect="1"/>
          </p:cNvPicPr>
          <p:nvPr/>
        </p:nvPicPr>
        <p:blipFill>
          <a:blip r:embed="rId2" cstate="print">
            <a:extLst>
              <a:ext uri="{28A0092B-C50C-407E-A947-70E740481C1C}">
                <a14:useLocalDpi xmlns:a14="http://schemas.microsoft.com/office/drawing/2010/main" val="0"/>
              </a:ext>
            </a:extLst>
          </a:blip>
          <a:srcRect t="11966" b="11111"/>
          <a:stretch>
            <a:fillRect/>
          </a:stretch>
        </p:blipFill>
        <p:spPr bwMode="auto">
          <a:xfrm>
            <a:off x="6479358" y="2264227"/>
            <a:ext cx="5124813" cy="3047839"/>
          </a:xfrm>
          <a:prstGeom prst="rect">
            <a:avLst/>
          </a:prstGeom>
          <a:noFill/>
          <a:ln>
            <a:noFill/>
          </a:ln>
        </p:spPr>
      </p:pic>
    </p:spTree>
    <p:extLst>
      <p:ext uri="{BB962C8B-B14F-4D97-AF65-F5344CB8AC3E}">
        <p14:creationId xmlns:p14="http://schemas.microsoft.com/office/powerpoint/2010/main" val="1880669051"/>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681C2-E6F6-63AC-64FC-CFA8773C12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EA8357-061B-C5CC-9437-2E6C2E19981C}"/>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161206C6-25E2-1F18-C53C-F5CAA8592803}"/>
              </a:ext>
            </a:extLst>
          </p:cNvPr>
          <p:cNvSpPr>
            <a:spLocks noGrp="1"/>
          </p:cNvSpPr>
          <p:nvPr>
            <p:ph idx="1"/>
          </p:nvPr>
        </p:nvSpPr>
        <p:spPr/>
        <p:txBody>
          <a:bodyPr/>
          <a:lstStyle/>
          <a:p>
            <a:pPr marL="0" indent="0">
              <a:buNone/>
            </a:pPr>
            <a:r>
              <a:rPr lang="en-US" b="1" dirty="0"/>
              <a:t>1202.4.4 Terminators</a:t>
            </a:r>
          </a:p>
          <a:p>
            <a:r>
              <a:rPr lang="en-US" sz="3200" dirty="0"/>
              <a:t>Leaders should terminate with an arrowhead when pointing to an object or to an edge.</a:t>
            </a:r>
          </a:p>
          <a:p>
            <a:r>
              <a:rPr lang="en-US" sz="3200" dirty="0"/>
              <a:t>Should terminate as shown when pointing to a surface or layer.</a:t>
            </a:r>
          </a:p>
        </p:txBody>
      </p:sp>
      <p:pic>
        <p:nvPicPr>
          <p:cNvPr id="4" name="Picture 3" descr="1202-4-4">
            <a:extLst>
              <a:ext uri="{FF2B5EF4-FFF2-40B4-BE49-F238E27FC236}">
                <a16:creationId xmlns:a16="http://schemas.microsoft.com/office/drawing/2014/main" id="{D78EADC7-92E4-0912-A216-4714EEE6B8A4}"/>
              </a:ext>
            </a:extLst>
          </p:cNvPr>
          <p:cNvPicPr>
            <a:picLocks noChangeAspect="1"/>
          </p:cNvPicPr>
          <p:nvPr/>
        </p:nvPicPr>
        <p:blipFill>
          <a:blip r:embed="rId2" cstate="print">
            <a:extLst>
              <a:ext uri="{28A0092B-C50C-407E-A947-70E740481C1C}">
                <a14:useLocalDpi xmlns:a14="http://schemas.microsoft.com/office/drawing/2010/main" val="0"/>
              </a:ext>
            </a:extLst>
          </a:blip>
          <a:srcRect t="28009" b="29045"/>
          <a:stretch>
            <a:fillRect/>
          </a:stretch>
        </p:blipFill>
        <p:spPr bwMode="auto">
          <a:xfrm>
            <a:off x="2536869" y="3429000"/>
            <a:ext cx="8446818" cy="2801314"/>
          </a:xfrm>
          <a:prstGeom prst="rect">
            <a:avLst/>
          </a:prstGeom>
          <a:noFill/>
          <a:ln>
            <a:noFill/>
          </a:ln>
        </p:spPr>
      </p:pic>
    </p:spTree>
    <p:extLst>
      <p:ext uri="{BB962C8B-B14F-4D97-AF65-F5344CB8AC3E}">
        <p14:creationId xmlns:p14="http://schemas.microsoft.com/office/powerpoint/2010/main" val="154150820"/>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B80A8-5D26-DEA9-48F3-567BA9985B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C49278-9C1E-EE20-3E2E-716D6862CCFC}"/>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B3FB2D5F-6EB0-2283-D8DB-47B304F760C7}"/>
              </a:ext>
            </a:extLst>
          </p:cNvPr>
          <p:cNvSpPr>
            <a:spLocks noGrp="1"/>
          </p:cNvSpPr>
          <p:nvPr>
            <p:ph idx="1"/>
          </p:nvPr>
        </p:nvSpPr>
        <p:spPr/>
        <p:txBody>
          <a:bodyPr/>
          <a:lstStyle/>
          <a:p>
            <a:pPr marL="0" indent="0">
              <a:buNone/>
            </a:pPr>
            <a:r>
              <a:rPr lang="en-US" b="1" dirty="0"/>
              <a:t>1202.4.5 Placement of Balloons</a:t>
            </a:r>
          </a:p>
          <a:p>
            <a:r>
              <a:rPr lang="en-US" sz="3200" dirty="0"/>
              <a:t>Balloons on typical sections should be aligned as much as possible. </a:t>
            </a:r>
          </a:p>
          <a:p>
            <a:r>
              <a:rPr lang="en-US" sz="3200" dirty="0"/>
              <a:t>The leader lines extending from the bubbles to pavement layers should be vertical, where possible. </a:t>
            </a:r>
          </a:p>
          <a:p>
            <a:r>
              <a:rPr lang="en-US" sz="3200" dirty="0"/>
              <a:t>Other items, such as guardrail and underdrains may be labeled with straight, inclined, leaders. </a:t>
            </a:r>
          </a:p>
          <a:p>
            <a:r>
              <a:rPr lang="en-US" sz="3200" dirty="0"/>
              <a:t>All leaders should end with a terminator.</a:t>
            </a:r>
          </a:p>
        </p:txBody>
      </p:sp>
    </p:spTree>
    <p:extLst>
      <p:ext uri="{BB962C8B-B14F-4D97-AF65-F5344CB8AC3E}">
        <p14:creationId xmlns:p14="http://schemas.microsoft.com/office/powerpoint/2010/main" val="1175124232"/>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7223C-21AD-3C07-F664-9764254CE1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A14ECC-0826-AD08-70C2-8BE552E9EC9B}"/>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95C7DCD0-2AA6-B15B-D18D-70B198E0F145}"/>
              </a:ext>
            </a:extLst>
          </p:cNvPr>
          <p:cNvSpPr>
            <a:spLocks noGrp="1"/>
          </p:cNvSpPr>
          <p:nvPr>
            <p:ph idx="1"/>
          </p:nvPr>
        </p:nvSpPr>
        <p:spPr/>
        <p:txBody>
          <a:bodyPr/>
          <a:lstStyle/>
          <a:p>
            <a:pPr marL="0" indent="0">
              <a:buNone/>
            </a:pPr>
            <a:r>
              <a:rPr lang="en-US" b="1" dirty="0"/>
              <a:t>1202.4.5 Placement of Balloons</a:t>
            </a:r>
          </a:p>
        </p:txBody>
      </p:sp>
      <p:pic>
        <p:nvPicPr>
          <p:cNvPr id="4" name="Picture 3" descr="1202-4-5">
            <a:extLst>
              <a:ext uri="{FF2B5EF4-FFF2-40B4-BE49-F238E27FC236}">
                <a16:creationId xmlns:a16="http://schemas.microsoft.com/office/drawing/2014/main" id="{45F25AC5-92F6-4A61-F7F5-E80B5B9142CC}"/>
              </a:ext>
            </a:extLst>
          </p:cNvPr>
          <p:cNvPicPr>
            <a:picLocks noChangeAspect="1"/>
          </p:cNvPicPr>
          <p:nvPr/>
        </p:nvPicPr>
        <p:blipFill>
          <a:blip r:embed="rId2" cstate="print">
            <a:extLst>
              <a:ext uri="{28A0092B-C50C-407E-A947-70E740481C1C}">
                <a14:useLocalDpi xmlns:a14="http://schemas.microsoft.com/office/drawing/2010/main" val="0"/>
              </a:ext>
            </a:extLst>
          </a:blip>
          <a:srcRect t="2075" b="55602"/>
          <a:stretch>
            <a:fillRect/>
          </a:stretch>
        </p:blipFill>
        <p:spPr bwMode="auto">
          <a:xfrm>
            <a:off x="1637618" y="1730329"/>
            <a:ext cx="7772400" cy="2538195"/>
          </a:xfrm>
          <a:prstGeom prst="rect">
            <a:avLst/>
          </a:prstGeom>
          <a:noFill/>
          <a:ln>
            <a:noFill/>
          </a:ln>
        </p:spPr>
      </p:pic>
      <p:pic>
        <p:nvPicPr>
          <p:cNvPr id="5" name="Picture 4" descr="1202-4-5">
            <a:extLst>
              <a:ext uri="{FF2B5EF4-FFF2-40B4-BE49-F238E27FC236}">
                <a16:creationId xmlns:a16="http://schemas.microsoft.com/office/drawing/2014/main" id="{ECCDD587-568C-FD7B-391D-5C8FFB43307C}"/>
              </a:ext>
            </a:extLst>
          </p:cNvPr>
          <p:cNvPicPr>
            <a:picLocks noChangeAspect="1"/>
          </p:cNvPicPr>
          <p:nvPr/>
        </p:nvPicPr>
        <p:blipFill>
          <a:blip r:embed="rId3" cstate="print">
            <a:extLst>
              <a:ext uri="{28A0092B-C50C-407E-A947-70E740481C1C}">
                <a14:useLocalDpi xmlns:a14="http://schemas.microsoft.com/office/drawing/2010/main" val="0"/>
              </a:ext>
            </a:extLst>
          </a:blip>
          <a:srcRect t="52905" b="4149"/>
          <a:stretch>
            <a:fillRect/>
          </a:stretch>
        </p:blipFill>
        <p:spPr bwMode="auto">
          <a:xfrm>
            <a:off x="1631493" y="4268524"/>
            <a:ext cx="7772400" cy="2577543"/>
          </a:xfrm>
          <a:prstGeom prst="rect">
            <a:avLst/>
          </a:prstGeom>
          <a:noFill/>
          <a:ln>
            <a:noFill/>
          </a:ln>
        </p:spPr>
      </p:pic>
    </p:spTree>
    <p:extLst>
      <p:ext uri="{BB962C8B-B14F-4D97-AF65-F5344CB8AC3E}">
        <p14:creationId xmlns:p14="http://schemas.microsoft.com/office/powerpoint/2010/main" val="3283698790"/>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B36FF-0BD1-E346-F866-01A0B77D49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94ECA2-F5AA-1134-6DF6-F38F7567F2C7}"/>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5A5DD5F4-E6C6-19D9-8405-DF9551DDA0D9}"/>
              </a:ext>
            </a:extLst>
          </p:cNvPr>
          <p:cNvSpPr>
            <a:spLocks noGrp="1"/>
          </p:cNvSpPr>
          <p:nvPr>
            <p:ph idx="1"/>
          </p:nvPr>
        </p:nvSpPr>
        <p:spPr/>
        <p:txBody>
          <a:bodyPr/>
          <a:lstStyle/>
          <a:p>
            <a:pPr marL="0" indent="0">
              <a:buNone/>
            </a:pPr>
            <a:r>
              <a:rPr lang="en-US" b="1" dirty="0"/>
              <a:t>1202.4.7 </a:t>
            </a:r>
            <a:r>
              <a:rPr lang="en-US" b="1" dirty="0" err="1"/>
              <a:t>Overdrafting</a:t>
            </a:r>
            <a:r>
              <a:rPr lang="en-US" b="1" dirty="0"/>
              <a:t> </a:t>
            </a:r>
          </a:p>
          <a:p>
            <a:r>
              <a:rPr lang="en-US" sz="3200" dirty="0"/>
              <a:t>It is preferable to place dimensions outside areas which contain cross-hatching and other line work. </a:t>
            </a:r>
          </a:p>
          <a:p>
            <a:r>
              <a:rPr lang="en-US" sz="3200" dirty="0"/>
              <a:t>Where not possible, the cross-hatching, or line work, should be broken around the text.  </a:t>
            </a:r>
          </a:p>
          <a:p>
            <a:r>
              <a:rPr lang="en-US" sz="3200" dirty="0"/>
              <a:t>Hatch lines should never cross through text, however, certain critical line work elements, such as centerlines may pass through text.</a:t>
            </a:r>
          </a:p>
          <a:p>
            <a:r>
              <a:rPr lang="en-US" sz="3200" i="1" dirty="0"/>
              <a:t>Masked text doesn’t give you permission to place text over linework! </a:t>
            </a:r>
          </a:p>
        </p:txBody>
      </p:sp>
    </p:spTree>
    <p:extLst>
      <p:ext uri="{BB962C8B-B14F-4D97-AF65-F5344CB8AC3E}">
        <p14:creationId xmlns:p14="http://schemas.microsoft.com/office/powerpoint/2010/main" val="1979981542"/>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2A37E-1431-9C21-CCDE-1524A59813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390169-21BD-F305-AF70-A321A4BB119C}"/>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A6250321-0D14-BED4-BF1D-25661C0698D8}"/>
              </a:ext>
            </a:extLst>
          </p:cNvPr>
          <p:cNvSpPr>
            <a:spLocks noGrp="1"/>
          </p:cNvSpPr>
          <p:nvPr>
            <p:ph idx="1"/>
          </p:nvPr>
        </p:nvSpPr>
        <p:spPr/>
        <p:txBody>
          <a:bodyPr/>
          <a:lstStyle/>
          <a:p>
            <a:pPr marL="0" indent="0">
              <a:buNone/>
            </a:pPr>
            <a:r>
              <a:rPr lang="en-US" b="1" dirty="0"/>
              <a:t>1202.4.7 </a:t>
            </a:r>
            <a:r>
              <a:rPr lang="en-US" b="1" dirty="0" err="1"/>
              <a:t>Overdrafting</a:t>
            </a:r>
            <a:r>
              <a:rPr lang="en-US" b="1" dirty="0"/>
              <a:t> </a:t>
            </a:r>
          </a:p>
        </p:txBody>
      </p:sp>
      <p:pic>
        <p:nvPicPr>
          <p:cNvPr id="4" name="Picture 3" descr="Diagram, Showing preferred, acceptable and incorrect examples of overdrafting.">
            <a:extLst>
              <a:ext uri="{FF2B5EF4-FFF2-40B4-BE49-F238E27FC236}">
                <a16:creationId xmlns:a16="http://schemas.microsoft.com/office/drawing/2014/main" id="{6FE1C33C-3543-7785-317D-B93EEB4A5B49}"/>
              </a:ext>
            </a:extLst>
          </p:cNvPr>
          <p:cNvPicPr>
            <a:picLocks noChangeAspect="1"/>
          </p:cNvPicPr>
          <p:nvPr/>
        </p:nvPicPr>
        <p:blipFill>
          <a:blip r:embed="rId2">
            <a:extLst>
              <a:ext uri="{28A0092B-C50C-407E-A947-70E740481C1C}">
                <a14:useLocalDpi xmlns:a14="http://schemas.microsoft.com/office/drawing/2010/main" val="0"/>
              </a:ext>
            </a:extLst>
          </a:blip>
          <a:srcRect b="31773"/>
          <a:stretch>
            <a:fillRect/>
          </a:stretch>
        </p:blipFill>
        <p:spPr bwMode="auto">
          <a:xfrm>
            <a:off x="570139" y="1846488"/>
            <a:ext cx="5438775" cy="4432076"/>
          </a:xfrm>
          <a:prstGeom prst="rect">
            <a:avLst/>
          </a:prstGeom>
          <a:noFill/>
          <a:ln>
            <a:noFill/>
          </a:ln>
        </p:spPr>
      </p:pic>
      <p:pic>
        <p:nvPicPr>
          <p:cNvPr id="5" name="Picture 4" descr="Diagram, Showing preferred, acceptable and incorrect examples of overdrafting.">
            <a:extLst>
              <a:ext uri="{FF2B5EF4-FFF2-40B4-BE49-F238E27FC236}">
                <a16:creationId xmlns:a16="http://schemas.microsoft.com/office/drawing/2014/main" id="{1CA1387F-62E4-317C-C527-6AAB7C0E41D4}"/>
              </a:ext>
            </a:extLst>
          </p:cNvPr>
          <p:cNvPicPr>
            <a:picLocks noChangeAspect="1"/>
          </p:cNvPicPr>
          <p:nvPr/>
        </p:nvPicPr>
        <p:blipFill>
          <a:blip r:embed="rId2">
            <a:extLst>
              <a:ext uri="{28A0092B-C50C-407E-A947-70E740481C1C}">
                <a14:useLocalDpi xmlns:a14="http://schemas.microsoft.com/office/drawing/2010/main" val="0"/>
              </a:ext>
            </a:extLst>
          </a:blip>
          <a:srcRect t="66925"/>
          <a:stretch>
            <a:fillRect/>
          </a:stretch>
        </p:blipFill>
        <p:spPr bwMode="auto">
          <a:xfrm>
            <a:off x="6435499" y="2869409"/>
            <a:ext cx="5438775" cy="2148567"/>
          </a:xfrm>
          <a:prstGeom prst="rect">
            <a:avLst/>
          </a:prstGeom>
          <a:noFill/>
          <a:ln>
            <a:noFill/>
          </a:ln>
        </p:spPr>
      </p:pic>
    </p:spTree>
    <p:extLst>
      <p:ext uri="{BB962C8B-B14F-4D97-AF65-F5344CB8AC3E}">
        <p14:creationId xmlns:p14="http://schemas.microsoft.com/office/powerpoint/2010/main" val="2966231689"/>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610CC-B390-6618-8566-7BB40E2E7F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F40AC2-6583-00FF-FCA7-65B8B679415D}"/>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30D5DB47-5D37-9315-2CC8-4EE44E8B457E}"/>
              </a:ext>
            </a:extLst>
          </p:cNvPr>
          <p:cNvSpPr>
            <a:spLocks noGrp="1"/>
          </p:cNvSpPr>
          <p:nvPr>
            <p:ph idx="1"/>
          </p:nvPr>
        </p:nvSpPr>
        <p:spPr/>
        <p:txBody>
          <a:bodyPr/>
          <a:lstStyle/>
          <a:p>
            <a:pPr marL="0" indent="0">
              <a:buNone/>
            </a:pPr>
            <a:r>
              <a:rPr lang="en-US" b="1" dirty="0"/>
              <a:t>1202.4.11 Placement of Dimension Text  </a:t>
            </a:r>
          </a:p>
          <a:p>
            <a:r>
              <a:rPr lang="en-US" sz="3200" dirty="0"/>
              <a:t>Text should be placed above a solid dimension line and oriented parallel to the line.  </a:t>
            </a:r>
          </a:p>
          <a:p>
            <a:r>
              <a:rPr lang="en-US" sz="3200" dirty="0"/>
              <a:t>Horizontal text shall be read parallel to the bottom edge of the sheet. </a:t>
            </a:r>
          </a:p>
          <a:p>
            <a:r>
              <a:rPr lang="en-US" sz="3200" dirty="0"/>
              <a:t>Vertical text shall be read parallel to the right edge of the sheet.  </a:t>
            </a:r>
          </a:p>
          <a:p>
            <a:r>
              <a:rPr lang="en-US" sz="3200" dirty="0"/>
              <a:t>Text in dimension strings should be placed at the same level. </a:t>
            </a:r>
          </a:p>
        </p:txBody>
      </p:sp>
    </p:spTree>
    <p:extLst>
      <p:ext uri="{BB962C8B-B14F-4D97-AF65-F5344CB8AC3E}">
        <p14:creationId xmlns:p14="http://schemas.microsoft.com/office/powerpoint/2010/main" val="2136241229"/>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A7E49B-F7CF-7ADC-441E-7D2885793E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0596EF-FA58-2503-CF3A-F7C79AA0B0C6}"/>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794E69D8-BF24-A173-873E-F63962CB664A}"/>
              </a:ext>
            </a:extLst>
          </p:cNvPr>
          <p:cNvSpPr>
            <a:spLocks noGrp="1"/>
          </p:cNvSpPr>
          <p:nvPr>
            <p:ph idx="1"/>
          </p:nvPr>
        </p:nvSpPr>
        <p:spPr/>
        <p:txBody>
          <a:bodyPr/>
          <a:lstStyle/>
          <a:p>
            <a:pPr marL="0" indent="0">
              <a:buNone/>
            </a:pPr>
            <a:r>
              <a:rPr lang="en-US" b="1" dirty="0"/>
              <a:t>1202.4.11 Placement of Dimension Text  </a:t>
            </a:r>
          </a:p>
        </p:txBody>
      </p:sp>
      <p:pic>
        <p:nvPicPr>
          <p:cNvPr id="4" name="Picture 3" descr="1202-4-11a">
            <a:extLst>
              <a:ext uri="{FF2B5EF4-FFF2-40B4-BE49-F238E27FC236}">
                <a16:creationId xmlns:a16="http://schemas.microsoft.com/office/drawing/2014/main" id="{70044A78-E299-4E7A-92F5-C84F458370FF}"/>
              </a:ext>
            </a:extLst>
          </p:cNvPr>
          <p:cNvPicPr>
            <a:picLocks noChangeAspect="1"/>
          </p:cNvPicPr>
          <p:nvPr/>
        </p:nvPicPr>
        <p:blipFill>
          <a:blip r:embed="rId2" cstate="print">
            <a:extLst>
              <a:ext uri="{28A0092B-C50C-407E-A947-70E740481C1C}">
                <a14:useLocalDpi xmlns:a14="http://schemas.microsoft.com/office/drawing/2010/main" val="0"/>
              </a:ext>
            </a:extLst>
          </a:blip>
          <a:srcRect t="25519" b="26764"/>
          <a:stretch>
            <a:fillRect/>
          </a:stretch>
        </p:blipFill>
        <p:spPr bwMode="auto">
          <a:xfrm>
            <a:off x="1310039" y="2050596"/>
            <a:ext cx="9571921" cy="3533775"/>
          </a:xfrm>
          <a:prstGeom prst="rect">
            <a:avLst/>
          </a:prstGeom>
          <a:noFill/>
          <a:ln>
            <a:noFill/>
          </a:ln>
        </p:spPr>
      </p:pic>
    </p:spTree>
    <p:extLst>
      <p:ext uri="{BB962C8B-B14F-4D97-AF65-F5344CB8AC3E}">
        <p14:creationId xmlns:p14="http://schemas.microsoft.com/office/powerpoint/2010/main" val="1506779184"/>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4155A-6860-ABBD-6C58-31A9869F25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243ACA-702F-B6E8-CA4E-2D6414AD35C6}"/>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92B94F5D-9A63-A959-F117-F53DF8715D86}"/>
              </a:ext>
            </a:extLst>
          </p:cNvPr>
          <p:cNvSpPr>
            <a:spLocks noGrp="1"/>
          </p:cNvSpPr>
          <p:nvPr>
            <p:ph idx="1"/>
          </p:nvPr>
        </p:nvSpPr>
        <p:spPr/>
        <p:txBody>
          <a:bodyPr/>
          <a:lstStyle/>
          <a:p>
            <a:pPr marL="0" indent="0">
              <a:buNone/>
            </a:pPr>
            <a:r>
              <a:rPr lang="en-US" b="1" dirty="0"/>
              <a:t>1202.4.11 Placement of Dimension Text  </a:t>
            </a:r>
          </a:p>
        </p:txBody>
      </p:sp>
      <p:pic>
        <p:nvPicPr>
          <p:cNvPr id="5" name="Picture 4" descr="1202-4-11b">
            <a:extLst>
              <a:ext uri="{FF2B5EF4-FFF2-40B4-BE49-F238E27FC236}">
                <a16:creationId xmlns:a16="http://schemas.microsoft.com/office/drawing/2014/main" id="{ECD18226-0F6D-0C2B-D18D-0207D1B9D2FE}"/>
              </a:ext>
            </a:extLst>
          </p:cNvPr>
          <p:cNvPicPr>
            <a:picLocks noChangeAspect="1"/>
          </p:cNvPicPr>
          <p:nvPr/>
        </p:nvPicPr>
        <p:blipFill>
          <a:blip r:embed="rId2" cstate="print">
            <a:extLst>
              <a:ext uri="{28A0092B-C50C-407E-A947-70E740481C1C}">
                <a14:useLocalDpi xmlns:a14="http://schemas.microsoft.com/office/drawing/2010/main" val="0"/>
              </a:ext>
            </a:extLst>
          </a:blip>
          <a:srcRect t="19502" b="20747"/>
          <a:stretch>
            <a:fillRect/>
          </a:stretch>
        </p:blipFill>
        <p:spPr bwMode="auto">
          <a:xfrm>
            <a:off x="1433512" y="1815421"/>
            <a:ext cx="9324975" cy="4310743"/>
          </a:xfrm>
          <a:prstGeom prst="rect">
            <a:avLst/>
          </a:prstGeom>
          <a:noFill/>
          <a:ln>
            <a:noFill/>
          </a:ln>
        </p:spPr>
      </p:pic>
    </p:spTree>
    <p:extLst>
      <p:ext uri="{BB962C8B-B14F-4D97-AF65-F5344CB8AC3E}">
        <p14:creationId xmlns:p14="http://schemas.microsoft.com/office/powerpoint/2010/main" val="3707869955"/>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EED67-7029-5E75-6540-C3881B0BD6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0E7D34-58FB-0412-394C-8B5CD488D13F}"/>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48EACA12-A6D8-B636-5859-CB27F81C7BAB}"/>
              </a:ext>
            </a:extLst>
          </p:cNvPr>
          <p:cNvSpPr>
            <a:spLocks noGrp="1"/>
          </p:cNvSpPr>
          <p:nvPr>
            <p:ph idx="1"/>
          </p:nvPr>
        </p:nvSpPr>
        <p:spPr/>
        <p:txBody>
          <a:bodyPr/>
          <a:lstStyle/>
          <a:p>
            <a:pPr marL="0" indent="0">
              <a:buNone/>
            </a:pPr>
            <a:r>
              <a:rPr lang="en-US" b="1" dirty="0"/>
              <a:t>1202.4.13 Dimensions in Crowded Conditions</a:t>
            </a:r>
          </a:p>
          <a:p>
            <a:r>
              <a:rPr lang="en-US" sz="3200" dirty="0"/>
              <a:t>In crowded conditions, gaps in extension lines near arrowheads may be left as shown below, in order to clarify the dimensions.</a:t>
            </a:r>
          </a:p>
        </p:txBody>
      </p:sp>
      <p:pic>
        <p:nvPicPr>
          <p:cNvPr id="4" name="Picture 3" descr="Example of, in crowded conditions, gaps in extention lines near arrowheads may be left in order to clarify the dimensions. ">
            <a:extLst>
              <a:ext uri="{FF2B5EF4-FFF2-40B4-BE49-F238E27FC236}">
                <a16:creationId xmlns:a16="http://schemas.microsoft.com/office/drawing/2014/main" id="{103AD0F6-602D-A3F6-3FA4-3E8F9ABA6B5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31127" y="3188607"/>
            <a:ext cx="4403271" cy="3669393"/>
          </a:xfrm>
          <a:prstGeom prst="rect">
            <a:avLst/>
          </a:prstGeom>
          <a:noFill/>
          <a:ln>
            <a:noFill/>
          </a:ln>
        </p:spPr>
      </p:pic>
    </p:spTree>
    <p:extLst>
      <p:ext uri="{BB962C8B-B14F-4D97-AF65-F5344CB8AC3E}">
        <p14:creationId xmlns:p14="http://schemas.microsoft.com/office/powerpoint/2010/main" val="686930267"/>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45ADF-3E80-B6E5-D4CD-DBFA627F55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A0B7E6-900E-D5D4-6760-938559088A8B}"/>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A90A943F-B428-8E50-C728-9769B0648B9C}"/>
              </a:ext>
            </a:extLst>
          </p:cNvPr>
          <p:cNvSpPr>
            <a:spLocks noGrp="1"/>
          </p:cNvSpPr>
          <p:nvPr>
            <p:ph idx="1"/>
          </p:nvPr>
        </p:nvSpPr>
        <p:spPr/>
        <p:txBody>
          <a:bodyPr/>
          <a:lstStyle/>
          <a:p>
            <a:pPr marL="0" indent="0">
              <a:buNone/>
            </a:pPr>
            <a:r>
              <a:rPr lang="en-US" b="1" dirty="0"/>
              <a:t>1202.4.16 Dimensioning an Object </a:t>
            </a:r>
          </a:p>
          <a:p>
            <a:r>
              <a:rPr lang="en-US" sz="3200" dirty="0"/>
              <a:t>Place shorter dimensions nearest to the object outline.</a:t>
            </a:r>
          </a:p>
          <a:p>
            <a:r>
              <a:rPr lang="en-US" sz="3200" dirty="0"/>
              <a:t>Crossing extension lines is acceptable. </a:t>
            </a:r>
          </a:p>
          <a:p>
            <a:r>
              <a:rPr lang="en-US" sz="3200" u="sng" dirty="0"/>
              <a:t>Dimension lines should not cross extension </a:t>
            </a:r>
            <a:r>
              <a:rPr lang="en-US" sz="3200" dirty="0"/>
              <a:t>lines.</a:t>
            </a:r>
          </a:p>
          <a:p>
            <a:r>
              <a:rPr lang="en-US" sz="3200" dirty="0"/>
              <a:t>Extension lines should not be shortened.  </a:t>
            </a:r>
          </a:p>
          <a:p>
            <a:r>
              <a:rPr lang="en-US" sz="3200" dirty="0"/>
              <a:t>Dimension line should never coincide with or form a continuation of any line of the drawing.  </a:t>
            </a:r>
          </a:p>
          <a:p>
            <a:r>
              <a:rPr lang="en-US" sz="3200" dirty="0"/>
              <a:t>If possible, dimensions should always be placed off the object.</a:t>
            </a:r>
          </a:p>
        </p:txBody>
      </p:sp>
    </p:spTree>
    <p:extLst>
      <p:ext uri="{BB962C8B-B14F-4D97-AF65-F5344CB8AC3E}">
        <p14:creationId xmlns:p14="http://schemas.microsoft.com/office/powerpoint/2010/main" val="2388211136"/>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42EF5-6588-21B0-7655-A661D15676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153400-45B3-6DF9-A741-DB36F21C5C52}"/>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B7A31E54-9054-6DE8-8AC9-A4E8F5238651}"/>
              </a:ext>
            </a:extLst>
          </p:cNvPr>
          <p:cNvSpPr>
            <a:spLocks noGrp="1"/>
          </p:cNvSpPr>
          <p:nvPr>
            <p:ph idx="1"/>
          </p:nvPr>
        </p:nvSpPr>
        <p:spPr/>
        <p:txBody>
          <a:bodyPr/>
          <a:lstStyle/>
          <a:p>
            <a:pPr marL="0" indent="0">
              <a:buNone/>
            </a:pPr>
            <a:r>
              <a:rPr lang="en-US" b="1" dirty="0"/>
              <a:t>1202.4.16 Dimensioning an Object </a:t>
            </a:r>
          </a:p>
        </p:txBody>
      </p:sp>
      <p:pic>
        <p:nvPicPr>
          <p:cNvPr id="4" name="Picture 3" descr="1202-4-16a">
            <a:extLst>
              <a:ext uri="{FF2B5EF4-FFF2-40B4-BE49-F238E27FC236}">
                <a16:creationId xmlns:a16="http://schemas.microsoft.com/office/drawing/2014/main" id="{A63B862C-DBB2-717F-4BC9-5324C907CAA0}"/>
              </a:ext>
            </a:extLst>
          </p:cNvPr>
          <p:cNvPicPr>
            <a:picLocks noChangeAspect="1"/>
          </p:cNvPicPr>
          <p:nvPr/>
        </p:nvPicPr>
        <p:blipFill>
          <a:blip r:embed="rId2" cstate="print">
            <a:extLst>
              <a:ext uri="{28A0092B-C50C-407E-A947-70E740481C1C}">
                <a14:useLocalDpi xmlns:a14="http://schemas.microsoft.com/office/drawing/2010/main" val="0"/>
              </a:ext>
            </a:extLst>
          </a:blip>
          <a:srcRect t="20955" b="21785"/>
          <a:stretch>
            <a:fillRect/>
          </a:stretch>
        </p:blipFill>
        <p:spPr bwMode="auto">
          <a:xfrm>
            <a:off x="2819670" y="1784238"/>
            <a:ext cx="5127113" cy="2270759"/>
          </a:xfrm>
          <a:prstGeom prst="rect">
            <a:avLst/>
          </a:prstGeom>
          <a:noFill/>
          <a:ln>
            <a:noFill/>
          </a:ln>
        </p:spPr>
      </p:pic>
      <p:pic>
        <p:nvPicPr>
          <p:cNvPr id="5" name="Picture 4" descr="1202-4-16b">
            <a:extLst>
              <a:ext uri="{FF2B5EF4-FFF2-40B4-BE49-F238E27FC236}">
                <a16:creationId xmlns:a16="http://schemas.microsoft.com/office/drawing/2014/main" id="{AAFD2694-3028-E1AF-B500-E98B7A49FBFC}"/>
              </a:ext>
            </a:extLst>
          </p:cNvPr>
          <p:cNvPicPr>
            <a:picLocks noChangeAspect="1"/>
          </p:cNvPicPr>
          <p:nvPr/>
        </p:nvPicPr>
        <p:blipFill>
          <a:blip r:embed="rId3" cstate="print">
            <a:extLst>
              <a:ext uri="{28A0092B-C50C-407E-A947-70E740481C1C}">
                <a14:useLocalDpi xmlns:a14="http://schemas.microsoft.com/office/drawing/2010/main" val="0"/>
              </a:ext>
            </a:extLst>
          </a:blip>
          <a:srcRect t="20747" b="23236"/>
          <a:stretch>
            <a:fillRect/>
          </a:stretch>
        </p:blipFill>
        <p:spPr bwMode="auto">
          <a:xfrm>
            <a:off x="2819670" y="4420442"/>
            <a:ext cx="5239385" cy="2270760"/>
          </a:xfrm>
          <a:prstGeom prst="rect">
            <a:avLst/>
          </a:prstGeom>
          <a:noFill/>
          <a:ln>
            <a:noFill/>
          </a:ln>
        </p:spPr>
      </p:pic>
    </p:spTree>
    <p:extLst>
      <p:ext uri="{BB962C8B-B14F-4D97-AF65-F5344CB8AC3E}">
        <p14:creationId xmlns:p14="http://schemas.microsoft.com/office/powerpoint/2010/main" val="1729600917"/>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B9932-A7DE-EBF3-3533-DD2E1F5C9E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D209A0-44AB-544E-81CB-406FB1A1E32B}"/>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374F19EF-C066-D6E2-97E5-55A3C768801A}"/>
              </a:ext>
            </a:extLst>
          </p:cNvPr>
          <p:cNvSpPr>
            <a:spLocks noGrp="1"/>
          </p:cNvSpPr>
          <p:nvPr>
            <p:ph idx="1"/>
          </p:nvPr>
        </p:nvSpPr>
        <p:spPr/>
        <p:txBody>
          <a:bodyPr/>
          <a:lstStyle/>
          <a:p>
            <a:pPr marL="0" indent="0">
              <a:buNone/>
            </a:pPr>
            <a:r>
              <a:rPr lang="en-US" b="1" dirty="0"/>
              <a:t>1202.4.17 Crossing Dimension Lines </a:t>
            </a:r>
          </a:p>
          <a:p>
            <a:r>
              <a:rPr lang="en-US" sz="3200" dirty="0"/>
              <a:t>Extension lines should not be broken. </a:t>
            </a:r>
          </a:p>
          <a:p>
            <a:r>
              <a:rPr lang="en-US" sz="3200" dirty="0"/>
              <a:t>Lines should not be centered at object </a:t>
            </a:r>
            <a:br>
              <a:rPr lang="en-US" sz="3200" dirty="0"/>
            </a:br>
            <a:r>
              <a:rPr lang="en-US" sz="3200" dirty="0"/>
              <a:t>edges.</a:t>
            </a:r>
          </a:p>
          <a:p>
            <a:r>
              <a:rPr lang="en-US" sz="3200" dirty="0"/>
              <a:t>Crossing extension lines is acceptable. </a:t>
            </a:r>
          </a:p>
        </p:txBody>
      </p:sp>
      <p:pic>
        <p:nvPicPr>
          <p:cNvPr id="4" name="Picture 3" descr="1202-4-17">
            <a:extLst>
              <a:ext uri="{FF2B5EF4-FFF2-40B4-BE49-F238E27FC236}">
                <a16:creationId xmlns:a16="http://schemas.microsoft.com/office/drawing/2014/main" id="{6F57F23D-B2CC-2EB5-5A45-7D27D896E09D}"/>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41261" y="1717015"/>
            <a:ext cx="3353748" cy="4332949"/>
          </a:xfrm>
          <a:prstGeom prst="rect">
            <a:avLst/>
          </a:prstGeom>
          <a:noFill/>
          <a:ln>
            <a:noFill/>
          </a:ln>
        </p:spPr>
      </p:pic>
    </p:spTree>
    <p:extLst>
      <p:ext uri="{BB962C8B-B14F-4D97-AF65-F5344CB8AC3E}">
        <p14:creationId xmlns:p14="http://schemas.microsoft.com/office/powerpoint/2010/main" val="2095732131"/>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6BD578-4D46-4505-283F-60C4CDBB9A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8890A0-E4D6-25C3-CBE1-5EB9C7F3B08C}"/>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sp>
        <p:nvSpPr>
          <p:cNvPr id="3" name="Content Placeholder 2">
            <a:extLst>
              <a:ext uri="{FF2B5EF4-FFF2-40B4-BE49-F238E27FC236}">
                <a16:creationId xmlns:a16="http://schemas.microsoft.com/office/drawing/2014/main" id="{AF25A1C9-EB25-3269-A21C-1023A539FFD2}"/>
              </a:ext>
            </a:extLst>
          </p:cNvPr>
          <p:cNvSpPr>
            <a:spLocks noGrp="1"/>
          </p:cNvSpPr>
          <p:nvPr>
            <p:ph idx="1"/>
          </p:nvPr>
        </p:nvSpPr>
        <p:spPr/>
        <p:txBody>
          <a:bodyPr/>
          <a:lstStyle/>
          <a:p>
            <a:pPr marL="0" indent="0">
              <a:buNone/>
            </a:pPr>
            <a:r>
              <a:rPr lang="en-US" b="1" dirty="0"/>
              <a:t>1202.4.18 Grouped Dimensions</a:t>
            </a:r>
          </a:p>
          <a:p>
            <a:r>
              <a:rPr lang="en-US" sz="3200" dirty="0"/>
              <a:t>Grouped dimensions should be in line, evenly spaced and off the object being dimensioned. </a:t>
            </a:r>
          </a:p>
        </p:txBody>
      </p:sp>
      <p:pic>
        <p:nvPicPr>
          <p:cNvPr id="6" name="Picture 5" descr="1202-4-18">
            <a:extLst>
              <a:ext uri="{FF2B5EF4-FFF2-40B4-BE49-F238E27FC236}">
                <a16:creationId xmlns:a16="http://schemas.microsoft.com/office/drawing/2014/main" id="{9DCCA485-610A-3944-035F-AAB0ED0A1B29}"/>
              </a:ext>
            </a:extLst>
          </p:cNvPr>
          <p:cNvPicPr>
            <a:picLocks noChangeAspect="1"/>
          </p:cNvPicPr>
          <p:nvPr/>
        </p:nvPicPr>
        <p:blipFill>
          <a:blip r:embed="rId2" cstate="print">
            <a:extLst>
              <a:ext uri="{28A0092B-C50C-407E-A947-70E740481C1C}">
                <a14:useLocalDpi xmlns:a14="http://schemas.microsoft.com/office/drawing/2010/main" val="0"/>
              </a:ext>
            </a:extLst>
          </a:blip>
          <a:srcRect l="1926" t="42908" r="2728"/>
          <a:stretch>
            <a:fillRect/>
          </a:stretch>
        </p:blipFill>
        <p:spPr bwMode="auto">
          <a:xfrm>
            <a:off x="5697550" y="2919072"/>
            <a:ext cx="6399019" cy="2963410"/>
          </a:xfrm>
          <a:prstGeom prst="rect">
            <a:avLst/>
          </a:prstGeom>
          <a:noFill/>
          <a:ln>
            <a:noFill/>
          </a:ln>
        </p:spPr>
      </p:pic>
      <p:pic>
        <p:nvPicPr>
          <p:cNvPr id="5" name="Picture 4" descr="1202-4-18">
            <a:extLst>
              <a:ext uri="{FF2B5EF4-FFF2-40B4-BE49-F238E27FC236}">
                <a16:creationId xmlns:a16="http://schemas.microsoft.com/office/drawing/2014/main" id="{ABE80408-18CD-A39E-14ED-0FE241770928}"/>
              </a:ext>
            </a:extLst>
          </p:cNvPr>
          <p:cNvPicPr>
            <a:picLocks noChangeAspect="1"/>
          </p:cNvPicPr>
          <p:nvPr/>
        </p:nvPicPr>
        <p:blipFill>
          <a:blip r:embed="rId2" cstate="print">
            <a:extLst>
              <a:ext uri="{28A0092B-C50C-407E-A947-70E740481C1C}">
                <a14:useLocalDpi xmlns:a14="http://schemas.microsoft.com/office/drawing/2010/main" val="0"/>
              </a:ext>
            </a:extLst>
          </a:blip>
          <a:srcRect l="1926" r="2728" b="46576"/>
          <a:stretch>
            <a:fillRect/>
          </a:stretch>
        </p:blipFill>
        <p:spPr bwMode="auto">
          <a:xfrm>
            <a:off x="0" y="3086554"/>
            <a:ext cx="6065429" cy="2628446"/>
          </a:xfrm>
          <a:prstGeom prst="rect">
            <a:avLst/>
          </a:prstGeom>
          <a:noFill/>
          <a:ln>
            <a:noFill/>
          </a:ln>
        </p:spPr>
      </p:pic>
      <p:sp>
        <p:nvSpPr>
          <p:cNvPr id="8" name="Rectangle 7">
            <a:extLst>
              <a:ext uri="{FF2B5EF4-FFF2-40B4-BE49-F238E27FC236}">
                <a16:creationId xmlns:a16="http://schemas.microsoft.com/office/drawing/2014/main" id="{D6F5B78A-5EC9-5FE6-BC6A-7FA4DDFFF74D}"/>
              </a:ext>
            </a:extLst>
          </p:cNvPr>
          <p:cNvSpPr/>
          <p:nvPr/>
        </p:nvSpPr>
        <p:spPr>
          <a:xfrm>
            <a:off x="2405743" y="5127171"/>
            <a:ext cx="1001486" cy="755311"/>
          </a:xfrm>
          <a:prstGeom prst="rect">
            <a:avLst/>
          </a:prstGeom>
          <a:ln>
            <a:no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US" dirty="0"/>
          </a:p>
        </p:txBody>
      </p:sp>
      <p:sp>
        <p:nvSpPr>
          <p:cNvPr id="9" name="Rectangle 8">
            <a:extLst>
              <a:ext uri="{FF2B5EF4-FFF2-40B4-BE49-F238E27FC236}">
                <a16:creationId xmlns:a16="http://schemas.microsoft.com/office/drawing/2014/main" id="{EA0F79F7-B6E2-5C85-ED8A-DFBE00B6AAED}"/>
              </a:ext>
            </a:extLst>
          </p:cNvPr>
          <p:cNvSpPr/>
          <p:nvPr/>
        </p:nvSpPr>
        <p:spPr>
          <a:xfrm>
            <a:off x="10853057" y="2673689"/>
            <a:ext cx="1001486" cy="755311"/>
          </a:xfrm>
          <a:prstGeom prst="rect">
            <a:avLst/>
          </a:prstGeom>
          <a:ln>
            <a:no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2618118687"/>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E43DF-8D36-EC11-CD06-E8CC56EFF2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D31108-F786-527E-2029-1EFFC1081487}"/>
              </a:ext>
            </a:extLst>
          </p:cNvPr>
          <p:cNvSpPr>
            <a:spLocks noGrp="1"/>
          </p:cNvSpPr>
          <p:nvPr>
            <p:ph type="title"/>
          </p:nvPr>
        </p:nvSpPr>
        <p:spPr/>
        <p:txBody>
          <a:bodyPr/>
          <a:lstStyle/>
          <a:p>
            <a:r>
              <a:rPr lang="en-US" dirty="0"/>
              <a:t>Back to basics - Drafting 101 per </a:t>
            </a:r>
            <a:r>
              <a:rPr lang="en-US" dirty="0" err="1"/>
              <a:t>l&amp;d</a:t>
            </a:r>
            <a:r>
              <a:rPr lang="en-US" dirty="0"/>
              <a:t> 3 Section 1202</a:t>
            </a:r>
          </a:p>
        </p:txBody>
      </p:sp>
      <p:pic>
        <p:nvPicPr>
          <p:cNvPr id="5" name="Picture 4" descr="1202-4-19">
            <a:extLst>
              <a:ext uri="{FF2B5EF4-FFF2-40B4-BE49-F238E27FC236}">
                <a16:creationId xmlns:a16="http://schemas.microsoft.com/office/drawing/2014/main" id="{823BB39D-A9F7-104D-D63C-591198AC2B8F}"/>
              </a:ext>
            </a:extLst>
          </p:cNvPr>
          <p:cNvPicPr>
            <a:picLocks noChangeAspect="1"/>
          </p:cNvPicPr>
          <p:nvPr/>
        </p:nvPicPr>
        <p:blipFill>
          <a:blip r:embed="rId2" cstate="print">
            <a:extLst>
              <a:ext uri="{28A0092B-C50C-407E-A947-70E740481C1C}">
                <a14:useLocalDpi xmlns:a14="http://schemas.microsoft.com/office/drawing/2010/main" val="0"/>
              </a:ext>
            </a:extLst>
          </a:blip>
          <a:srcRect l="11557" r="11397"/>
          <a:stretch>
            <a:fillRect/>
          </a:stretch>
        </p:blipFill>
        <p:spPr bwMode="auto">
          <a:xfrm>
            <a:off x="6265375" y="1009934"/>
            <a:ext cx="5817869" cy="5848066"/>
          </a:xfrm>
          <a:prstGeom prst="rect">
            <a:avLst/>
          </a:prstGeom>
          <a:noFill/>
          <a:ln>
            <a:noFill/>
          </a:ln>
        </p:spPr>
      </p:pic>
      <p:sp>
        <p:nvSpPr>
          <p:cNvPr id="3" name="Content Placeholder 2">
            <a:extLst>
              <a:ext uri="{FF2B5EF4-FFF2-40B4-BE49-F238E27FC236}">
                <a16:creationId xmlns:a16="http://schemas.microsoft.com/office/drawing/2014/main" id="{F02AD5C8-C1F1-CD02-256C-EE5CA43ADA06}"/>
              </a:ext>
            </a:extLst>
          </p:cNvPr>
          <p:cNvSpPr>
            <a:spLocks noGrp="1"/>
          </p:cNvSpPr>
          <p:nvPr>
            <p:ph idx="1"/>
          </p:nvPr>
        </p:nvSpPr>
        <p:spPr/>
        <p:txBody>
          <a:bodyPr/>
          <a:lstStyle/>
          <a:p>
            <a:pPr marL="0" indent="0">
              <a:buNone/>
            </a:pPr>
            <a:r>
              <a:rPr lang="en-US" b="1" dirty="0"/>
              <a:t>1202.4.19 Use of “Typical”</a:t>
            </a:r>
          </a:p>
          <a:p>
            <a:r>
              <a:rPr lang="en-US" sz="3200" dirty="0"/>
              <a:t>For symmetrical objects </a:t>
            </a:r>
            <a:br>
              <a:rPr lang="en-US" sz="3200" dirty="0"/>
            </a:br>
            <a:r>
              <a:rPr lang="en-US" sz="3200" dirty="0"/>
              <a:t>and repetitive dimensions, </a:t>
            </a:r>
            <a:br>
              <a:rPr lang="en-US" sz="3200" dirty="0"/>
            </a:br>
            <a:r>
              <a:rPr lang="en-US" sz="3200" dirty="0"/>
              <a:t>use the word “typical” to </a:t>
            </a:r>
            <a:br>
              <a:rPr lang="en-US" sz="3200" dirty="0"/>
            </a:br>
            <a:r>
              <a:rPr lang="en-US" sz="3200" dirty="0"/>
              <a:t>simplify dimensioning, </a:t>
            </a:r>
            <a:br>
              <a:rPr lang="en-US" sz="3200" dirty="0"/>
            </a:br>
            <a:r>
              <a:rPr lang="en-US" sz="3200" dirty="0"/>
              <a:t>as shown:</a:t>
            </a:r>
          </a:p>
          <a:p>
            <a:pPr marL="0" indent="0">
              <a:buNone/>
            </a:pPr>
            <a:r>
              <a:rPr lang="en-US" sz="3200" dirty="0"/>
              <a:t> </a:t>
            </a:r>
          </a:p>
        </p:txBody>
      </p:sp>
    </p:spTree>
    <p:extLst>
      <p:ext uri="{BB962C8B-B14F-4D97-AF65-F5344CB8AC3E}">
        <p14:creationId xmlns:p14="http://schemas.microsoft.com/office/powerpoint/2010/main" val="3282362354"/>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7DC8E3-0ABD-E1F3-B463-14C80CEF45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91AD47-A60D-895D-F8E8-FABFB7287641}"/>
              </a:ext>
            </a:extLst>
          </p:cNvPr>
          <p:cNvSpPr>
            <a:spLocks noGrp="1"/>
          </p:cNvSpPr>
          <p:nvPr>
            <p:ph type="title"/>
          </p:nvPr>
        </p:nvSpPr>
        <p:spPr/>
        <p:txBody>
          <a:bodyPr/>
          <a:lstStyle/>
          <a:p>
            <a:r>
              <a:rPr lang="en-US" dirty="0"/>
              <a:t>Back to basics - Drafting 101</a:t>
            </a:r>
          </a:p>
        </p:txBody>
      </p:sp>
      <p:pic>
        <p:nvPicPr>
          <p:cNvPr id="2050" name="Picture 2" descr="Technical Drawing">
            <a:extLst>
              <a:ext uri="{FF2B5EF4-FFF2-40B4-BE49-F238E27FC236}">
                <a16:creationId xmlns:a16="http://schemas.microsoft.com/office/drawing/2014/main" id="{43773C73-3040-20BC-41BD-A74015500D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6939" y="1047750"/>
            <a:ext cx="3911221" cy="506634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C8FCEF16-B347-2865-7645-54534673660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62338" y="1047750"/>
            <a:ext cx="3929871" cy="5066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777547"/>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391ECC-785E-7142-076D-747DD922475C}"/>
              </a:ext>
            </a:extLst>
          </p:cNvPr>
          <p:cNvSpPr>
            <a:spLocks noGrp="1"/>
          </p:cNvSpPr>
          <p:nvPr>
            <p:ph type="title"/>
          </p:nvPr>
        </p:nvSpPr>
        <p:spPr/>
        <p:txBody>
          <a:bodyPr/>
          <a:lstStyle/>
          <a:p>
            <a:r>
              <a:rPr lang="en-US"/>
              <a:t>Thank you</a:t>
            </a:r>
          </a:p>
        </p:txBody>
      </p:sp>
    </p:spTree>
    <p:extLst>
      <p:ext uri="{BB962C8B-B14F-4D97-AF65-F5344CB8AC3E}">
        <p14:creationId xmlns:p14="http://schemas.microsoft.com/office/powerpoint/2010/main" val="4160985550"/>
      </p:ext>
    </p:extLst>
  </p:cSld>
  <p:clrMapOvr>
    <a:masterClrMapping/>
  </p:clrMapOvr>
</p:sld>
</file>

<file path=ppt/theme/theme1.xml><?xml version="1.0" encoding="utf-8"?>
<a:theme xmlns:a="http://schemas.openxmlformats.org/drawingml/2006/main" name="ODOT-HoIA-Theme-1">
  <a:themeElements>
    <a:clrScheme name="Heart-of-It-All">
      <a:dk1>
        <a:srgbClr val="000000"/>
      </a:dk1>
      <a:lt1>
        <a:sysClr val="window" lastClr="FFFFFF"/>
      </a:lt1>
      <a:dk2>
        <a:srgbClr val="0E3F75"/>
      </a:dk2>
      <a:lt2>
        <a:srgbClr val="D6D2C4"/>
      </a:lt2>
      <a:accent1>
        <a:srgbClr val="C12637"/>
      </a:accent1>
      <a:accent2>
        <a:srgbClr val="0098D3"/>
      </a:accent2>
      <a:accent3>
        <a:srgbClr val="EBA70E"/>
      </a:accent3>
      <a:accent4>
        <a:srgbClr val="69C2C6"/>
      </a:accent4>
      <a:accent5>
        <a:srgbClr val="DC5829"/>
      </a:accent5>
      <a:accent6>
        <a:srgbClr val="009969"/>
      </a:accent6>
      <a:hlink>
        <a:srgbClr val="40BAC8"/>
      </a:hlink>
      <a:folHlink>
        <a:srgbClr val="152F5F"/>
      </a:folHlink>
    </a:clrScheme>
    <a:fontScheme name="Source Sans">
      <a:majorFont>
        <a:latin typeface="Source Sans 3"/>
        <a:ea typeface=""/>
        <a:cs typeface=""/>
      </a:majorFont>
      <a:minorFont>
        <a:latin typeface="Source Sans 3"/>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1" id="{581F4EB7-8D7C-410F-A1BE-D6D25EAF6E78}" vid="{B20F4076-F13F-4390-A241-5ED76CF9AA07}"/>
    </a:ext>
  </a:extLst>
</a:theme>
</file>

<file path=ppt/theme/theme2.xml><?xml version="1.0" encoding="utf-8"?>
<a:theme xmlns:a="http://schemas.openxmlformats.org/drawingml/2006/main" name="1_ODOT-HoIA-Theme-1">
  <a:themeElements>
    <a:clrScheme name="Heart-of-It-All">
      <a:dk1>
        <a:srgbClr val="000000"/>
      </a:dk1>
      <a:lt1>
        <a:sysClr val="window" lastClr="FFFFFF"/>
      </a:lt1>
      <a:dk2>
        <a:srgbClr val="0E3F75"/>
      </a:dk2>
      <a:lt2>
        <a:srgbClr val="D6D2C4"/>
      </a:lt2>
      <a:accent1>
        <a:srgbClr val="C12637"/>
      </a:accent1>
      <a:accent2>
        <a:srgbClr val="0098D3"/>
      </a:accent2>
      <a:accent3>
        <a:srgbClr val="EBA70E"/>
      </a:accent3>
      <a:accent4>
        <a:srgbClr val="69C2C6"/>
      </a:accent4>
      <a:accent5>
        <a:srgbClr val="DC5829"/>
      </a:accent5>
      <a:accent6>
        <a:srgbClr val="009969"/>
      </a:accent6>
      <a:hlink>
        <a:srgbClr val="40BAC8"/>
      </a:hlink>
      <a:folHlink>
        <a:srgbClr val="152F5F"/>
      </a:folHlink>
    </a:clrScheme>
    <a:fontScheme name="Source Sans">
      <a:majorFont>
        <a:latin typeface="Source Sans 3"/>
        <a:ea typeface=""/>
        <a:cs typeface=""/>
      </a:majorFont>
      <a:minorFont>
        <a:latin typeface="Source Sans 3"/>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1" id="{581F4EB7-8D7C-410F-A1BE-D6D25EAF6E78}" vid="{739742CC-550C-4370-A9FF-735E374C623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CADDMapping_ODOT-Heart-Of-It-All-16-9-Light-Template</Template>
  <TotalTime>5366</TotalTime>
  <Words>9217</Words>
  <Application>Microsoft Office PowerPoint</Application>
  <PresentationFormat>Widescreen</PresentationFormat>
  <Paragraphs>1439</Paragraphs>
  <Slides>167</Slides>
  <Notes>4</Notes>
  <HiddenSlides>0</HiddenSlides>
  <MMClips>4</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167</vt:i4>
      </vt:variant>
    </vt:vector>
  </HeadingPairs>
  <TitlesOfParts>
    <vt:vector size="181" baseType="lpstr">
      <vt:lpstr>Aptos</vt:lpstr>
      <vt:lpstr>Aptos Narrow</vt:lpstr>
      <vt:lpstr>Arial</vt:lpstr>
      <vt:lpstr>Calibri</vt:lpstr>
      <vt:lpstr>Cambria</vt:lpstr>
      <vt:lpstr>Century Gothic</vt:lpstr>
      <vt:lpstr>Georgia</vt:lpstr>
      <vt:lpstr>Segoe UI Symbol</vt:lpstr>
      <vt:lpstr>Source Sans 3</vt:lpstr>
      <vt:lpstr>Source Sans 3 Black</vt:lpstr>
      <vt:lpstr>Times New Roman</vt:lpstr>
      <vt:lpstr>Wingdings</vt:lpstr>
      <vt:lpstr>ODOT-HoIA-Theme-1</vt:lpstr>
      <vt:lpstr>1_ODOT-HoIA-Theme-1</vt:lpstr>
      <vt:lpstr>Ohio DOT CADD Users Group – Aug. 27th, 2025</vt:lpstr>
      <vt:lpstr>House Keeping Items</vt:lpstr>
      <vt:lpstr>Welcome and Updates</vt:lpstr>
      <vt:lpstr>Agenda</vt:lpstr>
      <vt:lpstr>BIM Projects-Update</vt:lpstr>
      <vt:lpstr>BIM Strategic Plan</vt:lpstr>
      <vt:lpstr>ODOT W.O.R.K.S.</vt:lpstr>
      <vt:lpstr>Project Description</vt:lpstr>
      <vt:lpstr>Project Team</vt:lpstr>
      <vt:lpstr>Key initiatives</vt:lpstr>
      <vt:lpstr>Project Goals</vt:lpstr>
      <vt:lpstr>Project Goals</vt:lpstr>
      <vt:lpstr>Project Goals</vt:lpstr>
      <vt:lpstr>Project Goals</vt:lpstr>
      <vt:lpstr>Project Goals</vt:lpstr>
      <vt:lpstr>PowerPoint Presentation</vt:lpstr>
      <vt:lpstr>PowerPoint Presentation</vt:lpstr>
      <vt:lpstr>PowerPoint Presentation</vt:lpstr>
      <vt:lpstr>PowerPoint Presentation</vt:lpstr>
      <vt:lpstr>PowerPoint Presentation</vt:lpstr>
      <vt:lpstr>ADCMS</vt:lpstr>
      <vt:lpstr>BIM Projects</vt:lpstr>
      <vt:lpstr>Bim Projects</vt:lpstr>
      <vt:lpstr>Bim Projects</vt:lpstr>
      <vt:lpstr>BIM Projects</vt:lpstr>
      <vt:lpstr>BIM Projects</vt:lpstr>
      <vt:lpstr>BIM PROJECTS</vt:lpstr>
      <vt:lpstr>Updates-Blueprints</vt:lpstr>
      <vt:lpstr>L&amp;D vol 3 Updates-plan set update</vt:lpstr>
      <vt:lpstr>L&amp;D vol 3 Updates-plan set update</vt:lpstr>
      <vt:lpstr>L&amp;D Vol 3 Plan Set Reminders</vt:lpstr>
      <vt:lpstr>ORD Versions and ODOTCEv02 WorkSpace</vt:lpstr>
      <vt:lpstr>ORD Versions</vt:lpstr>
      <vt:lpstr>Running Update Doc Format Change</vt:lpstr>
      <vt:lpstr>Transoft Part 1 (Torus OHDOT Example)</vt:lpstr>
      <vt:lpstr>Project Location</vt:lpstr>
      <vt:lpstr>Project Location</vt:lpstr>
      <vt:lpstr>Project Background</vt:lpstr>
      <vt:lpstr>Project Details </vt:lpstr>
      <vt:lpstr>PowerPoint Presentation</vt:lpstr>
      <vt:lpstr>Fastest Path Checks</vt:lpstr>
      <vt:lpstr>Establish constraints </vt:lpstr>
      <vt:lpstr>PowerPoint Presentation</vt:lpstr>
      <vt:lpstr>PowerPoint Presentation</vt:lpstr>
      <vt:lpstr>Vertical Geometry </vt:lpstr>
      <vt:lpstr>Vertical Geometry </vt:lpstr>
      <vt:lpstr>PowerPoint Presentation</vt:lpstr>
      <vt:lpstr>Torus Linework</vt:lpstr>
      <vt:lpstr>Proposed Linework</vt:lpstr>
      <vt:lpstr>Concept Plan</vt:lpstr>
      <vt:lpstr>Discussion with Transoft</vt:lpstr>
      <vt:lpstr>Networking Break 1</vt:lpstr>
      <vt:lpstr>Transoft Part 2 (Torus Tutorial)</vt:lpstr>
      <vt:lpstr>Transoft Part 3 (AQCESSRamp DeMO)</vt:lpstr>
      <vt:lpstr>Lunch Break</vt:lpstr>
      <vt:lpstr>SUE Level Standards</vt:lpstr>
      <vt:lpstr>L&amp;D V4 (2200 Subsurface Utility Locations Specification)</vt:lpstr>
      <vt:lpstr>ASCE 38-22</vt:lpstr>
      <vt:lpstr>Quality Levels in OHDOTCEv02 </vt:lpstr>
      <vt:lpstr>Quality Levels in OHDOTCEv02 </vt:lpstr>
      <vt:lpstr>Example data with the new codes (Csv)</vt:lpstr>
      <vt:lpstr>Summary</vt:lpstr>
      <vt:lpstr>Bonus field codes!</vt:lpstr>
      <vt:lpstr>Where are the code lists?</vt:lpstr>
      <vt:lpstr>Defects/Issues </vt:lpstr>
      <vt:lpstr>Defects/Issues</vt:lpstr>
      <vt:lpstr>Defects/issues</vt:lpstr>
      <vt:lpstr>Defects/issues</vt:lpstr>
      <vt:lpstr>Defects/Issues</vt:lpstr>
      <vt:lpstr>Defects/Issues</vt:lpstr>
      <vt:lpstr>Defects/Issues</vt:lpstr>
      <vt:lpstr>Defects/Issues</vt:lpstr>
      <vt:lpstr>Defects/Issues</vt:lpstr>
      <vt:lpstr>Defects/Issues</vt:lpstr>
      <vt:lpstr>Defects/Issues</vt:lpstr>
      <vt:lpstr>Defects/Issues</vt:lpstr>
      <vt:lpstr>Defects/Issues</vt:lpstr>
      <vt:lpstr>Defects/Issues</vt:lpstr>
      <vt:lpstr>Defect/Issues</vt:lpstr>
      <vt:lpstr>Workspace Updates</vt:lpstr>
      <vt:lpstr>Workspace Updates</vt:lpstr>
      <vt:lpstr>Workspace Updates</vt:lpstr>
      <vt:lpstr>Workspace Updates</vt:lpstr>
      <vt:lpstr>Workspace Updates</vt:lpstr>
      <vt:lpstr>Workspace Updates</vt:lpstr>
      <vt:lpstr>Workspace Updates</vt:lpstr>
      <vt:lpstr>Workspace Updates</vt:lpstr>
      <vt:lpstr>Workspace Updates</vt:lpstr>
      <vt:lpstr>Workspace Updates</vt:lpstr>
      <vt:lpstr>Workspace Updates</vt:lpstr>
      <vt:lpstr>Workspace Updates</vt:lpstr>
      <vt:lpstr>Workspace Updates</vt:lpstr>
      <vt:lpstr>Workspace Updates</vt:lpstr>
      <vt:lpstr>Cross section SHEET Earthwork Format</vt:lpstr>
      <vt:lpstr>Cross section Earthwork Format</vt:lpstr>
      <vt:lpstr>“table” format example</vt:lpstr>
      <vt:lpstr>“column” format example</vt:lpstr>
      <vt:lpstr>Why? </vt:lpstr>
      <vt:lpstr>Sample plan example – previous cadd standards</vt:lpstr>
      <vt:lpstr>Sample plan example – present cadd standards</vt:lpstr>
      <vt:lpstr>What did we do? </vt:lpstr>
      <vt:lpstr>What did we do? </vt:lpstr>
      <vt:lpstr>What did we do? </vt:lpstr>
      <vt:lpstr>What did we do? </vt:lpstr>
      <vt:lpstr>What did we do? </vt:lpstr>
      <vt:lpstr>Old “table” format example</vt:lpstr>
      <vt:lpstr>New again “column” format example</vt:lpstr>
      <vt:lpstr>When to implement on projects?</vt:lpstr>
      <vt:lpstr>Miscellaneous cross Section Defects</vt:lpstr>
      <vt:lpstr>Bentley Civil Ideas Portal – cross sections</vt:lpstr>
      <vt:lpstr>Cross section – reminders!!! </vt:lpstr>
      <vt:lpstr>Cross section – reminders!!! </vt:lpstr>
      <vt:lpstr>Cross section – reminders!!! </vt:lpstr>
      <vt:lpstr>future cross section item</vt:lpstr>
      <vt:lpstr>Networking Break 2</vt:lpstr>
      <vt:lpstr>Level of development / model element breakdown Overview</vt:lpstr>
      <vt:lpstr>LOD/MEB Overview</vt:lpstr>
      <vt:lpstr>WHAT IS LEVEL OF DEVELOPMENT (LOD)?</vt:lpstr>
      <vt:lpstr>WHAT IS LEVEL OF DEVELOPMENT (LOD)?</vt:lpstr>
      <vt:lpstr>WHY IS LOD IMPORTANT?</vt:lpstr>
      <vt:lpstr>Aashto &amp; jtcees fundamental lod definitions</vt:lpstr>
      <vt:lpstr>Odot base LOD DEFINITIONS</vt:lpstr>
      <vt:lpstr>Odot base LOD DEFINITIONS</vt:lpstr>
      <vt:lpstr>Odot base LOD DEFINITIONS</vt:lpstr>
      <vt:lpstr>Odot base LOD DEFINITIONS</vt:lpstr>
      <vt:lpstr>Odot base LOD DEFINITIONS</vt:lpstr>
      <vt:lpstr>LOD DEFINITION MATRIX</vt:lpstr>
      <vt:lpstr>What is model element Breakdown (meb)?</vt:lpstr>
      <vt:lpstr>TEXAS DOT MEB TOOL EXAMPLE</vt:lpstr>
      <vt:lpstr>ODOT MEB TOOL</vt:lpstr>
      <vt:lpstr>ODOT MEB TOOL</vt:lpstr>
      <vt:lpstr>ODOT MEB TOOL EXAMPLE</vt:lpstr>
      <vt:lpstr>Recommendations &amp; Next steps</vt:lpstr>
      <vt:lpstr>Heep LOIN (Level of Info. Need) and ISO-19650 webinar</vt:lpstr>
      <vt:lpstr>Plan Quality</vt:lpstr>
      <vt:lpstr>Plan quality</vt:lpstr>
      <vt:lpstr>Not just an Odot problem, industry-wide</vt:lpstr>
      <vt:lpstr>Not just an Odot problem, industry-wide</vt:lpstr>
      <vt:lpstr>Not just an Odot problem, industry-wide</vt:lpstr>
      <vt:lpstr>Not just an Odot problem, industry-wide</vt:lpstr>
      <vt:lpstr>Not just an Odot problem, industry-wide</vt:lpstr>
      <vt:lpstr>Not just an Odot problem, industry-wide</vt:lpstr>
      <vt:lpstr>Not just an Odot problem, industry-wide</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 per l&amp;d 3 Section 1202</vt:lpstr>
      <vt:lpstr>Back to basics - Drafting 101</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Drsek, John</dc:creator>
  <cp:lastModifiedBy>Drsek, John</cp:lastModifiedBy>
  <cp:revision>21</cp:revision>
  <dcterms:created xsi:type="dcterms:W3CDTF">2025-08-18T10:46:11Z</dcterms:created>
  <dcterms:modified xsi:type="dcterms:W3CDTF">2025-08-29T13:46:22Z</dcterms:modified>
</cp:coreProperties>
</file>