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5" r:id="rId7"/>
    <p:sldId id="266" r:id="rId8"/>
    <p:sldId id="260" r:id="rId9"/>
    <p:sldId id="261" r:id="rId10"/>
    <p:sldId id="267" r:id="rId11"/>
    <p:sldId id="26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161B9-8B16-473F-994D-98284BB98FE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EC29A0-3880-4898-8D22-026D367E27FA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48” pipe (D-18) installed under Bach Buxton Road, North of SR 32, May 2022</a:t>
          </a:r>
        </a:p>
      </dgm:t>
    </dgm:pt>
    <dgm:pt modelId="{75138073-2456-460F-9AA1-40002219EE3E}" type="parTrans" cxnId="{2D86EDDE-85AB-4DB9-B181-D57BB59ECF22}">
      <dgm:prSet/>
      <dgm:spPr/>
      <dgm:t>
        <a:bodyPr/>
        <a:lstStyle/>
        <a:p>
          <a:endParaRPr lang="en-US"/>
        </a:p>
      </dgm:t>
    </dgm:pt>
    <dgm:pt modelId="{D3911A8C-4C1C-4443-9B8E-FD0BCFD6E31F}" type="sibTrans" cxnId="{2D86EDDE-85AB-4DB9-B181-D57BB59ECF22}">
      <dgm:prSet/>
      <dgm:spPr/>
      <dgm:t>
        <a:bodyPr/>
        <a:lstStyle/>
        <a:p>
          <a:endParaRPr lang="en-US"/>
        </a:p>
      </dgm:t>
    </dgm:pt>
    <dgm:pt modelId="{4ACFFE6E-7F38-4479-8BE3-64EFA9FBB492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Built before Bach Buxton Road fill was placed. Max fill is 26-27’ over 48” pipe. Fill completed August 2022</a:t>
          </a:r>
        </a:p>
      </dgm:t>
    </dgm:pt>
    <dgm:pt modelId="{510B5CFD-FB69-4AAA-B0BC-9A5B62855D46}" type="parTrans" cxnId="{D9ECE45B-CE0A-46C9-8199-8CE936D82F47}">
      <dgm:prSet/>
      <dgm:spPr/>
      <dgm:t>
        <a:bodyPr/>
        <a:lstStyle/>
        <a:p>
          <a:endParaRPr lang="en-US"/>
        </a:p>
      </dgm:t>
    </dgm:pt>
    <dgm:pt modelId="{85385DD1-077A-4DCC-A0C7-11C1A0080715}" type="sibTrans" cxnId="{D9ECE45B-CE0A-46C9-8199-8CE936D82F47}">
      <dgm:prSet/>
      <dgm:spPr/>
      <dgm:t>
        <a:bodyPr/>
        <a:lstStyle/>
        <a:p>
          <a:endParaRPr lang="en-US"/>
        </a:p>
      </dgm:t>
    </dgm:pt>
    <dgm:pt modelId="{1C0F9549-BBAA-4108-83E2-1A3E422BB409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Encountered unsuitable soils, performed 1’ undercut of material, replaced with ODOT 57s after discussion with ODOT (CMS 611.05)</a:t>
          </a:r>
        </a:p>
      </dgm:t>
    </dgm:pt>
    <dgm:pt modelId="{1B78BC1B-6651-44BD-8931-CB3065C1AA34}" type="parTrans" cxnId="{161AAABE-CC78-44FA-B091-E4F009A6B325}">
      <dgm:prSet/>
      <dgm:spPr/>
      <dgm:t>
        <a:bodyPr/>
        <a:lstStyle/>
        <a:p>
          <a:endParaRPr lang="en-US"/>
        </a:p>
      </dgm:t>
    </dgm:pt>
    <dgm:pt modelId="{2B9A400C-8E07-4594-901E-73DE0D17268F}" type="sibTrans" cxnId="{161AAABE-CC78-44FA-B091-E4F009A6B325}">
      <dgm:prSet/>
      <dgm:spPr/>
      <dgm:t>
        <a:bodyPr/>
        <a:lstStyle/>
        <a:p>
          <a:endParaRPr lang="en-US"/>
        </a:p>
      </dgm:t>
    </dgm:pt>
    <dgm:pt modelId="{CB74BEE0-30A8-4DD7-91B0-7209077EAEDD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Pipe developed 12” sag, 10% deflection, by the time the first inspection was performed Oct 2022</a:t>
          </a:r>
        </a:p>
      </dgm:t>
    </dgm:pt>
    <dgm:pt modelId="{F9F0B2A7-5D93-4FEB-9FB8-5E0A2C70BED0}" type="parTrans" cxnId="{19B74663-1A4D-43B3-B5FC-AA35DBF501CF}">
      <dgm:prSet/>
      <dgm:spPr/>
      <dgm:t>
        <a:bodyPr/>
        <a:lstStyle/>
        <a:p>
          <a:endParaRPr lang="en-US"/>
        </a:p>
      </dgm:t>
    </dgm:pt>
    <dgm:pt modelId="{F8956BBD-054F-4A4E-A7BC-62442EA4F658}" type="sibTrans" cxnId="{19B74663-1A4D-43B3-B5FC-AA35DBF501CF}">
      <dgm:prSet/>
      <dgm:spPr/>
      <dgm:t>
        <a:bodyPr/>
        <a:lstStyle/>
        <a:p>
          <a:endParaRPr lang="en-US"/>
        </a:p>
      </dgm:t>
    </dgm:pt>
    <dgm:pt modelId="{EEA1BE76-43B9-40AF-9856-51C4A67E3808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Determined to monitor the pipe for the remainder of job. January 2025 report shows 13% deflection; CMS 611.13 allows max of 12% before total replacement</a:t>
          </a:r>
        </a:p>
      </dgm:t>
    </dgm:pt>
    <dgm:pt modelId="{BA7D76A2-135A-41F2-9FC8-A2775E335411}" type="parTrans" cxnId="{3F8968C0-4D0A-47E5-B623-969BCB1CA09C}">
      <dgm:prSet/>
      <dgm:spPr/>
      <dgm:t>
        <a:bodyPr/>
        <a:lstStyle/>
        <a:p>
          <a:endParaRPr lang="en-US"/>
        </a:p>
      </dgm:t>
    </dgm:pt>
    <dgm:pt modelId="{DDE792A5-3EDA-4AD2-876E-F001C888BBDC}" type="sibTrans" cxnId="{3F8968C0-4D0A-47E5-B623-969BCB1CA09C}">
      <dgm:prSet/>
      <dgm:spPr/>
      <dgm:t>
        <a:bodyPr/>
        <a:lstStyle/>
        <a:p>
          <a:endParaRPr lang="en-US"/>
        </a:p>
      </dgm:t>
    </dgm:pt>
    <dgm:pt modelId="{EA0DD68D-EF4E-4736-8452-945E013E9C18}" type="pres">
      <dgm:prSet presAssocID="{312161B9-8B16-473F-994D-98284BB98FE7}" presName="linear" presStyleCnt="0">
        <dgm:presLayoutVars>
          <dgm:animLvl val="lvl"/>
          <dgm:resizeHandles val="exact"/>
        </dgm:presLayoutVars>
      </dgm:prSet>
      <dgm:spPr/>
    </dgm:pt>
    <dgm:pt modelId="{1FFF863E-2DE6-482C-A06E-FFE39934268F}" type="pres">
      <dgm:prSet presAssocID="{4CEC29A0-3880-4898-8D22-026D367E27F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489427D-68AC-4E23-A59B-5CC8658D7165}" type="pres">
      <dgm:prSet presAssocID="{D3911A8C-4C1C-4443-9B8E-FD0BCFD6E31F}" presName="spacer" presStyleCnt="0"/>
      <dgm:spPr/>
    </dgm:pt>
    <dgm:pt modelId="{1FA9E97F-1883-4FAB-A951-06674A5286F5}" type="pres">
      <dgm:prSet presAssocID="{4ACFFE6E-7F38-4479-8BE3-64EFA9FBB49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14CC0D8-397D-4A0B-9E95-104B5210D3C0}" type="pres">
      <dgm:prSet presAssocID="{85385DD1-077A-4DCC-A0C7-11C1A0080715}" presName="spacer" presStyleCnt="0"/>
      <dgm:spPr/>
    </dgm:pt>
    <dgm:pt modelId="{772FC8FE-E1EE-4632-9E98-78E9B20B5E8B}" type="pres">
      <dgm:prSet presAssocID="{1C0F9549-BBAA-4108-83E2-1A3E422BB40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99F29F1-DD23-4FAB-8088-BD1914BEE68B}" type="pres">
      <dgm:prSet presAssocID="{2B9A400C-8E07-4594-901E-73DE0D17268F}" presName="spacer" presStyleCnt="0"/>
      <dgm:spPr/>
    </dgm:pt>
    <dgm:pt modelId="{3F3A754C-AB9E-47A5-950B-AA8B8F19BD17}" type="pres">
      <dgm:prSet presAssocID="{CB74BEE0-30A8-4DD7-91B0-7209077EAED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2DBA0CA-32BE-4433-BE14-68DC4A144F6E}" type="pres">
      <dgm:prSet presAssocID="{F8956BBD-054F-4A4E-A7BC-62442EA4F658}" presName="spacer" presStyleCnt="0"/>
      <dgm:spPr/>
    </dgm:pt>
    <dgm:pt modelId="{F0685397-8AFA-4960-9337-B7264D73E676}" type="pres">
      <dgm:prSet presAssocID="{EEA1BE76-43B9-40AF-9856-51C4A67E380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6A03706-74F0-410F-ABC9-CCCA5CD6C8A3}" type="presOf" srcId="{CB74BEE0-30A8-4DD7-91B0-7209077EAEDD}" destId="{3F3A754C-AB9E-47A5-950B-AA8B8F19BD17}" srcOrd="0" destOrd="0" presId="urn:microsoft.com/office/officeart/2005/8/layout/vList2"/>
    <dgm:cxn modelId="{98053F15-BE69-4E9F-A4EF-CE49658ED4F8}" type="presOf" srcId="{4ACFFE6E-7F38-4479-8BE3-64EFA9FBB492}" destId="{1FA9E97F-1883-4FAB-A951-06674A5286F5}" srcOrd="0" destOrd="0" presId="urn:microsoft.com/office/officeart/2005/8/layout/vList2"/>
    <dgm:cxn modelId="{490B9928-5730-4F96-B751-E20A3B21487A}" type="presOf" srcId="{1C0F9549-BBAA-4108-83E2-1A3E422BB409}" destId="{772FC8FE-E1EE-4632-9E98-78E9B20B5E8B}" srcOrd="0" destOrd="0" presId="urn:microsoft.com/office/officeart/2005/8/layout/vList2"/>
    <dgm:cxn modelId="{4E83AB31-A1A0-4307-B7E2-E6D30CAEA078}" type="presOf" srcId="{EEA1BE76-43B9-40AF-9856-51C4A67E3808}" destId="{F0685397-8AFA-4960-9337-B7264D73E676}" srcOrd="0" destOrd="0" presId="urn:microsoft.com/office/officeart/2005/8/layout/vList2"/>
    <dgm:cxn modelId="{D9ECE45B-CE0A-46C9-8199-8CE936D82F47}" srcId="{312161B9-8B16-473F-994D-98284BB98FE7}" destId="{4ACFFE6E-7F38-4479-8BE3-64EFA9FBB492}" srcOrd="1" destOrd="0" parTransId="{510B5CFD-FB69-4AAA-B0BC-9A5B62855D46}" sibTransId="{85385DD1-077A-4DCC-A0C7-11C1A0080715}"/>
    <dgm:cxn modelId="{19B74663-1A4D-43B3-B5FC-AA35DBF501CF}" srcId="{312161B9-8B16-473F-994D-98284BB98FE7}" destId="{CB74BEE0-30A8-4DD7-91B0-7209077EAEDD}" srcOrd="3" destOrd="0" parTransId="{F9F0B2A7-5D93-4FEB-9FB8-5E0A2C70BED0}" sibTransId="{F8956BBD-054F-4A4E-A7BC-62442EA4F658}"/>
    <dgm:cxn modelId="{0B66F745-9E3D-4198-B64A-06AF4A8057BE}" type="presOf" srcId="{4CEC29A0-3880-4898-8D22-026D367E27FA}" destId="{1FFF863E-2DE6-482C-A06E-FFE39934268F}" srcOrd="0" destOrd="0" presId="urn:microsoft.com/office/officeart/2005/8/layout/vList2"/>
    <dgm:cxn modelId="{161AAABE-CC78-44FA-B091-E4F009A6B325}" srcId="{312161B9-8B16-473F-994D-98284BB98FE7}" destId="{1C0F9549-BBAA-4108-83E2-1A3E422BB409}" srcOrd="2" destOrd="0" parTransId="{1B78BC1B-6651-44BD-8931-CB3065C1AA34}" sibTransId="{2B9A400C-8E07-4594-901E-73DE0D17268F}"/>
    <dgm:cxn modelId="{3F8968C0-4D0A-47E5-B623-969BCB1CA09C}" srcId="{312161B9-8B16-473F-994D-98284BB98FE7}" destId="{EEA1BE76-43B9-40AF-9856-51C4A67E3808}" srcOrd="4" destOrd="0" parTransId="{BA7D76A2-135A-41F2-9FC8-A2775E335411}" sibTransId="{DDE792A5-3EDA-4AD2-876E-F001C888BBDC}"/>
    <dgm:cxn modelId="{2D86EDDE-85AB-4DB9-B181-D57BB59ECF22}" srcId="{312161B9-8B16-473F-994D-98284BB98FE7}" destId="{4CEC29A0-3880-4898-8D22-026D367E27FA}" srcOrd="0" destOrd="0" parTransId="{75138073-2456-460F-9AA1-40002219EE3E}" sibTransId="{D3911A8C-4C1C-4443-9B8E-FD0BCFD6E31F}"/>
    <dgm:cxn modelId="{C88F8DF0-376B-457C-B3C0-CF7CF9C3BFE2}" type="presOf" srcId="{312161B9-8B16-473F-994D-98284BB98FE7}" destId="{EA0DD68D-EF4E-4736-8452-945E013E9C18}" srcOrd="0" destOrd="0" presId="urn:microsoft.com/office/officeart/2005/8/layout/vList2"/>
    <dgm:cxn modelId="{48BB5850-8093-4E83-B273-8126BFA01DCC}" type="presParOf" srcId="{EA0DD68D-EF4E-4736-8452-945E013E9C18}" destId="{1FFF863E-2DE6-482C-A06E-FFE39934268F}" srcOrd="0" destOrd="0" presId="urn:microsoft.com/office/officeart/2005/8/layout/vList2"/>
    <dgm:cxn modelId="{6D92F268-0093-4DE6-93C5-B8C1C3B43BA7}" type="presParOf" srcId="{EA0DD68D-EF4E-4736-8452-945E013E9C18}" destId="{7489427D-68AC-4E23-A59B-5CC8658D7165}" srcOrd="1" destOrd="0" presId="urn:microsoft.com/office/officeart/2005/8/layout/vList2"/>
    <dgm:cxn modelId="{F683D457-D0A1-4659-9545-2E44B8F5AE91}" type="presParOf" srcId="{EA0DD68D-EF4E-4736-8452-945E013E9C18}" destId="{1FA9E97F-1883-4FAB-A951-06674A5286F5}" srcOrd="2" destOrd="0" presId="urn:microsoft.com/office/officeart/2005/8/layout/vList2"/>
    <dgm:cxn modelId="{955045D5-8C12-4982-BBF1-03FC87FD79F7}" type="presParOf" srcId="{EA0DD68D-EF4E-4736-8452-945E013E9C18}" destId="{414CC0D8-397D-4A0B-9E95-104B5210D3C0}" srcOrd="3" destOrd="0" presId="urn:microsoft.com/office/officeart/2005/8/layout/vList2"/>
    <dgm:cxn modelId="{2C6A8C76-AAFF-4BE9-AB55-EF3B67C0B05B}" type="presParOf" srcId="{EA0DD68D-EF4E-4736-8452-945E013E9C18}" destId="{772FC8FE-E1EE-4632-9E98-78E9B20B5E8B}" srcOrd="4" destOrd="0" presId="urn:microsoft.com/office/officeart/2005/8/layout/vList2"/>
    <dgm:cxn modelId="{419CFC30-44DC-4C7B-9C26-31F047D5F917}" type="presParOf" srcId="{EA0DD68D-EF4E-4736-8452-945E013E9C18}" destId="{F99F29F1-DD23-4FAB-8088-BD1914BEE68B}" srcOrd="5" destOrd="0" presId="urn:microsoft.com/office/officeart/2005/8/layout/vList2"/>
    <dgm:cxn modelId="{6C099326-78F6-4CA5-B4DC-0CC38C4FEC9C}" type="presParOf" srcId="{EA0DD68D-EF4E-4736-8452-945E013E9C18}" destId="{3F3A754C-AB9E-47A5-950B-AA8B8F19BD17}" srcOrd="6" destOrd="0" presId="urn:microsoft.com/office/officeart/2005/8/layout/vList2"/>
    <dgm:cxn modelId="{981FAA55-C69F-45AB-8271-63205560DDA3}" type="presParOf" srcId="{EA0DD68D-EF4E-4736-8452-945E013E9C18}" destId="{B2DBA0CA-32BE-4433-BE14-68DC4A144F6E}" srcOrd="7" destOrd="0" presId="urn:microsoft.com/office/officeart/2005/8/layout/vList2"/>
    <dgm:cxn modelId="{04FE6994-008A-464C-B567-8E4B7C219C0D}" type="presParOf" srcId="{EA0DD68D-EF4E-4736-8452-945E013E9C18}" destId="{F0685397-8AFA-4960-9337-B7264D73E67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863E-2DE6-482C-A06E-FFE39934268F}">
      <dsp:nvSpPr>
        <dsp:cNvPr id="0" name=""/>
        <dsp:cNvSpPr/>
      </dsp:nvSpPr>
      <dsp:spPr>
        <a:xfrm>
          <a:off x="0" y="46139"/>
          <a:ext cx="6253721" cy="950990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48” pipe (D-18) installed under Bach Buxton Road, North of SR 32, May 2022</a:t>
          </a:r>
        </a:p>
      </dsp:txBody>
      <dsp:txXfrm>
        <a:off x="46424" y="92563"/>
        <a:ext cx="6160873" cy="858142"/>
      </dsp:txXfrm>
    </dsp:sp>
    <dsp:sp modelId="{1FA9E97F-1883-4FAB-A951-06674A5286F5}">
      <dsp:nvSpPr>
        <dsp:cNvPr id="0" name=""/>
        <dsp:cNvSpPr/>
      </dsp:nvSpPr>
      <dsp:spPr>
        <a:xfrm>
          <a:off x="0" y="1046090"/>
          <a:ext cx="6253721" cy="950990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Built before Bach Buxton Road fill was placed. Max fill is 26-27’ over 48” pipe. Fill completed August 2022</a:t>
          </a:r>
        </a:p>
      </dsp:txBody>
      <dsp:txXfrm>
        <a:off x="46424" y="1092514"/>
        <a:ext cx="6160873" cy="858142"/>
      </dsp:txXfrm>
    </dsp:sp>
    <dsp:sp modelId="{772FC8FE-E1EE-4632-9E98-78E9B20B5E8B}">
      <dsp:nvSpPr>
        <dsp:cNvPr id="0" name=""/>
        <dsp:cNvSpPr/>
      </dsp:nvSpPr>
      <dsp:spPr>
        <a:xfrm>
          <a:off x="0" y="2046041"/>
          <a:ext cx="6253721" cy="950990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Encountered unsuitable soils, performed 1’ undercut of material, replaced with ODOT 57s after discussion with ODOT (CMS 611.05)</a:t>
          </a:r>
        </a:p>
      </dsp:txBody>
      <dsp:txXfrm>
        <a:off x="46424" y="2092465"/>
        <a:ext cx="6160873" cy="858142"/>
      </dsp:txXfrm>
    </dsp:sp>
    <dsp:sp modelId="{3F3A754C-AB9E-47A5-950B-AA8B8F19BD17}">
      <dsp:nvSpPr>
        <dsp:cNvPr id="0" name=""/>
        <dsp:cNvSpPr/>
      </dsp:nvSpPr>
      <dsp:spPr>
        <a:xfrm>
          <a:off x="0" y="3045991"/>
          <a:ext cx="6253721" cy="950990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Pipe developed 12” sag, 10% deflection, by the time the first inspection was performed Oct 2022</a:t>
          </a:r>
        </a:p>
      </dsp:txBody>
      <dsp:txXfrm>
        <a:off x="46424" y="3092415"/>
        <a:ext cx="6160873" cy="858142"/>
      </dsp:txXfrm>
    </dsp:sp>
    <dsp:sp modelId="{F0685397-8AFA-4960-9337-B7264D73E676}">
      <dsp:nvSpPr>
        <dsp:cNvPr id="0" name=""/>
        <dsp:cNvSpPr/>
      </dsp:nvSpPr>
      <dsp:spPr>
        <a:xfrm>
          <a:off x="0" y="4045942"/>
          <a:ext cx="6253721" cy="950990"/>
        </a:xfrm>
        <a:prstGeom prst="round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Determined to monitor the pipe for the remainder of job. January 2025 report shows 13% deflection; CMS 611.13 allows max of 12% before total replacement</a:t>
          </a:r>
        </a:p>
      </dsp:txBody>
      <dsp:txXfrm>
        <a:off x="46424" y="4092366"/>
        <a:ext cx="6160873" cy="858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3901-CE72-49FD-9791-6B5AD3509DB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0E4-5508-4377-876F-BD257043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4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3901-CE72-49FD-9791-6B5AD3509DB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0E4-5508-4377-876F-BD257043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7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3901-CE72-49FD-9791-6B5AD3509DB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0E4-5508-4377-876F-BD257043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2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3901-CE72-49FD-9791-6B5AD3509DB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0E4-5508-4377-876F-BD257043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6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3901-CE72-49FD-9791-6B5AD3509DB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0E4-5508-4377-876F-BD257043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3901-CE72-49FD-9791-6B5AD3509DB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0E4-5508-4377-876F-BD257043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1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3901-CE72-49FD-9791-6B5AD3509DB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0E4-5508-4377-876F-BD257043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1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3901-CE72-49FD-9791-6B5AD3509DB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0E4-5508-4377-876F-BD257043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6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3901-CE72-49FD-9791-6B5AD3509DB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0E4-5508-4377-876F-BD257043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5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3901-CE72-49FD-9791-6B5AD3509DB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0E4-5508-4377-876F-BD257043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4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3901-CE72-49FD-9791-6B5AD3509DB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20E4-5508-4377-876F-BD257043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3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0453901-CE72-49FD-9791-6B5AD3509DBE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FA6820E4-5508-4377-876F-BD257043A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3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549FA0-8E6A-4EF3-E009-A0344AA7D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ODOT District 8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48” Pipe Remove and Replace Dispute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651F4-7011-8EB9-1941-9450C5E90C7E}"/>
              </a:ext>
            </a:extLst>
          </p:cNvPr>
          <p:cNvSpPr txBox="1"/>
          <p:nvPr/>
        </p:nvSpPr>
        <p:spPr>
          <a:xfrm>
            <a:off x="4395784" y="4982229"/>
            <a:ext cx="340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Project CLE103954 21-0591</a:t>
            </a:r>
          </a:p>
        </p:txBody>
      </p:sp>
    </p:spTree>
    <p:extLst>
      <p:ext uri="{BB962C8B-B14F-4D97-AF65-F5344CB8AC3E}">
        <p14:creationId xmlns:p14="http://schemas.microsoft.com/office/powerpoint/2010/main" val="165995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1F409-BB0B-D38B-32F6-5B77F5501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US" sz="4800"/>
              <a:t>Backstory on Pipe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8B8FFAAC-23CD-8675-39C2-E78B7C47D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804855"/>
              </p:ext>
            </p:extLst>
          </p:nvPr>
        </p:nvGraphicFramePr>
        <p:xfrm>
          <a:off x="4915947" y="866583"/>
          <a:ext cx="6253722" cy="5043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323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A1E188-BA97-4BC1-9C68-5874CC603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AD54B1-B5F5-7ABF-9FAF-B88C597F4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72A97A-EDD0-F9C4-94E8-BFE49B9D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6BEF0-2742-C514-8035-2D7CC5C0C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4AB885-C501-33F2-7A7E-BEA6DA17F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7D5DB7-3436-A942-33BE-DA7836ECB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F9A960-F285-5E9B-301F-C768ED05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/>
              <a:t>Determination on Pipe Thus Far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C431B-67C0-E132-1C23-0A04FC4F1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558" y="1885279"/>
            <a:ext cx="9724031" cy="4378810"/>
          </a:xfrm>
        </p:spPr>
        <p:txBody>
          <a:bodyPr anchor="ctr">
            <a:normAutofit/>
          </a:bodyPr>
          <a:lstStyle/>
          <a:p>
            <a:r>
              <a:rPr lang="en-US" dirty="0"/>
              <a:t>Pipe is to be removed and replaced due to &gt;12% deflection</a:t>
            </a:r>
          </a:p>
          <a:p>
            <a:r>
              <a:rPr lang="en-US" dirty="0"/>
              <a:t>Pipe as is can not handle flow of a 10 year rain event</a:t>
            </a:r>
          </a:p>
          <a:p>
            <a:r>
              <a:rPr lang="en-US" dirty="0"/>
              <a:t>CIPP Liner can not be used to due to structural concerns and reduction in capacity for a 10 year rain event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247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634F2B-A390-7948-0A4C-9EA6B65AD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610F312-5C13-B33C-5B0E-71E92D49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0D8968-8CE0-5E89-F3FE-B2A422964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35EFD2-B470-AE86-015E-2C8856E93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44EC7-8BFF-900D-B400-D2D316C97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567273-3375-14DB-0941-2C3E3B563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C65FD5-B8A5-A4C2-DB04-B0C33912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Pipe Fill/Structural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959CD-7D76-7127-A9D1-C1A547FA7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558" y="2184652"/>
            <a:ext cx="9724031" cy="4378810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/>
              <a:t>Pipe is only rated for 25’ of fill using 57s as backfill</a:t>
            </a:r>
          </a:p>
          <a:p>
            <a:r>
              <a:rPr lang="en-US" sz="2000" dirty="0"/>
              <a:t>Pipe supplier has stated that the pipe is potentially being pushed past its structural capacity</a:t>
            </a:r>
          </a:p>
          <a:p>
            <a:r>
              <a:rPr lang="en-US" sz="2000" dirty="0"/>
              <a:t>Per 611.02, ODOT gives contractor options in selecting pipe</a:t>
            </a:r>
          </a:p>
          <a:p>
            <a:pPr lvl="1"/>
            <a:r>
              <a:rPr lang="en-US" sz="2000" dirty="0"/>
              <a:t>Selected pipe, while accepted has more fill than it’s rated for</a:t>
            </a:r>
          </a:p>
          <a:p>
            <a:r>
              <a:rPr lang="en-US" sz="2000" dirty="0"/>
              <a:t>Pipe Trench depth only shown as 8’. </a:t>
            </a:r>
          </a:p>
          <a:p>
            <a:pPr lvl="1"/>
            <a:r>
              <a:rPr lang="en-US" sz="2000" dirty="0"/>
              <a:t>True at time of installation, but not the full scope of what the pipe would be subjected to once Bach Buxton fill was complete (&gt;25’ of cover).</a:t>
            </a:r>
          </a:p>
          <a:p>
            <a:r>
              <a:rPr lang="en-US" sz="2000" dirty="0"/>
              <a:t>Concerns of further settlement if pipe joints separate over time</a:t>
            </a:r>
          </a:p>
          <a:p>
            <a:pPr lvl="1"/>
            <a:r>
              <a:rPr lang="en-US" sz="2000" dirty="0"/>
              <a:t>Could lead to issues transferring up to the pavement over time</a:t>
            </a:r>
          </a:p>
          <a:p>
            <a:pPr lvl="1"/>
            <a:r>
              <a:rPr lang="en-US" sz="2000" dirty="0"/>
              <a:t>Could become a maintenance issue if further settlement or joint separation occurs.</a:t>
            </a:r>
          </a:p>
          <a:p>
            <a:r>
              <a:rPr lang="en-US" sz="2000" dirty="0"/>
              <a:t>CIPP can not be performed due to lack of structural calculations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687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C8BA1A-395F-8E98-C375-CD0A0CF0E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24" y="198978"/>
            <a:ext cx="12039600" cy="309191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C8FC1B-A3BE-9A57-5369-1A661D7FA545}"/>
              </a:ext>
            </a:extLst>
          </p:cNvPr>
          <p:cNvGrpSpPr/>
          <p:nvPr/>
        </p:nvGrpSpPr>
        <p:grpSpPr>
          <a:xfrm>
            <a:off x="438481" y="308489"/>
            <a:ext cx="3209975" cy="880232"/>
            <a:chOff x="121329" y="-1555309"/>
            <a:chExt cx="5136471" cy="131274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81E0EEA-1DF8-9F85-B958-12899129424C}"/>
                </a:ext>
              </a:extLst>
            </p:cNvPr>
            <p:cNvSpPr/>
            <p:nvPr/>
          </p:nvSpPr>
          <p:spPr>
            <a:xfrm>
              <a:off x="121329" y="-1555309"/>
              <a:ext cx="5136471" cy="13127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: Rounded Corners 4">
              <a:extLst>
                <a:ext uri="{FF2B5EF4-FFF2-40B4-BE49-F238E27FC236}">
                  <a16:creationId xmlns:a16="http://schemas.microsoft.com/office/drawing/2014/main" id="{BE57A0ED-4DB0-4A6E-F0DB-9EF55A4EA9CB}"/>
                </a:ext>
              </a:extLst>
            </p:cNvPr>
            <p:cNvSpPr txBox="1"/>
            <p:nvPr/>
          </p:nvSpPr>
          <p:spPr>
            <a:xfrm>
              <a:off x="449752" y="-1491227"/>
              <a:ext cx="4479623" cy="11845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dirty="0"/>
                <a:t>Cross section showing pipe had &gt;25’ of fill</a:t>
              </a:r>
              <a:endParaRPr lang="en-US" sz="2000" kern="1200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7812AD4-C4FA-DA92-79B9-29C935851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47" y="3483730"/>
            <a:ext cx="6901851" cy="31619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14D722A-C843-599B-5DC2-ACE313961012}"/>
              </a:ext>
            </a:extLst>
          </p:cNvPr>
          <p:cNvGrpSpPr/>
          <p:nvPr/>
        </p:nvGrpSpPr>
        <p:grpSpPr>
          <a:xfrm>
            <a:off x="7415784" y="4398264"/>
            <a:ext cx="3763472" cy="962921"/>
            <a:chOff x="7974899" y="2842899"/>
            <a:chExt cx="5136471" cy="13127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986372E-1612-1AC1-965A-D782A59210C9}"/>
                </a:ext>
              </a:extLst>
            </p:cNvPr>
            <p:cNvSpPr/>
            <p:nvPr/>
          </p:nvSpPr>
          <p:spPr>
            <a:xfrm>
              <a:off x="7974899" y="2842899"/>
              <a:ext cx="5136471" cy="13127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A30CE116-96C9-09FF-5144-EA2E20F4C7F7}"/>
                </a:ext>
              </a:extLst>
            </p:cNvPr>
            <p:cNvSpPr txBox="1"/>
            <p:nvPr/>
          </p:nvSpPr>
          <p:spPr>
            <a:xfrm>
              <a:off x="8239093" y="2940894"/>
              <a:ext cx="4740490" cy="11845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marL="0" lvl="0" indent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Max fill over pipe is 25’ per ADS using 57s as backfill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46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81F79-B2F2-DC13-837C-6EC6A8093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49" y="1318013"/>
            <a:ext cx="11496675" cy="158138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CDDEAE-E36A-093B-2F9C-3CA7EC9BF180}"/>
              </a:ext>
            </a:extLst>
          </p:cNvPr>
          <p:cNvSpPr/>
          <p:nvPr/>
        </p:nvSpPr>
        <p:spPr>
          <a:xfrm>
            <a:off x="5397226" y="280214"/>
            <a:ext cx="4353135" cy="112009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Accepted 611 plan showing trench dept of 8’ for D-18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4B341E-5685-04A5-26ED-DB7B8695B02A}"/>
              </a:ext>
            </a:extLst>
          </p:cNvPr>
          <p:cNvCxnSpPr>
            <a:cxnSpLocks/>
          </p:cNvCxnSpPr>
          <p:nvPr/>
        </p:nvCxnSpPr>
        <p:spPr>
          <a:xfrm flipH="1">
            <a:off x="6083807" y="1318013"/>
            <a:ext cx="624841" cy="1367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8FA092-C5F5-3A18-38AA-3F04BB46BC3F}"/>
              </a:ext>
            </a:extLst>
          </p:cNvPr>
          <p:cNvSpPr/>
          <p:nvPr/>
        </p:nvSpPr>
        <p:spPr>
          <a:xfrm>
            <a:off x="3907239" y="3123000"/>
            <a:ext cx="4353135" cy="109238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If there was a column showing height of cover (&gt;25’) the pipe would not have been accepted.</a:t>
            </a:r>
          </a:p>
        </p:txBody>
      </p:sp>
    </p:spTree>
    <p:extLst>
      <p:ext uri="{BB962C8B-B14F-4D97-AF65-F5344CB8AC3E}">
        <p14:creationId xmlns:p14="http://schemas.microsoft.com/office/powerpoint/2010/main" val="338092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96AE9C-6936-6108-3F1C-3146BBDE2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9C78AFB-3D5F-2335-360D-5B436C5FC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5CB176-BD21-100D-3E5B-8D4C0AA40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97D97D-C3BC-8F4C-3C41-42EA22F5E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FAE1A4-802D-C8C0-1B32-FEFDE61CF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C21D5E-743D-E0CD-F099-E3A8758B7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E52CA-00EE-630D-A825-274617CC5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Hydraulic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95822-B271-903E-A986-B22D7E1A2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7" y="1891970"/>
            <a:ext cx="3836818" cy="437881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Pipe as is with sag and with CIPP liner can not adequately handle the capacity that would be produced from a 10-year flood, per ODOT Hydraulic Engineer calculations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03B40-699B-9C09-ADFE-17A7481DF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895" y="1622745"/>
            <a:ext cx="6120914" cy="517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7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79996E-F20A-B081-E6E0-6A0F2CF6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1F98D-3632-DEC5-1ACA-1A1B6183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558" y="1885279"/>
            <a:ext cx="9724031" cy="4378810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Contractor’s Responsibility to provide suitable bedding prior to placing pipe (611.05)</a:t>
            </a:r>
          </a:p>
          <a:p>
            <a:r>
              <a:rPr lang="en-US" sz="2400" dirty="0"/>
              <a:t>Cover fill was left off the 611 installation plan. If this information was provided at the time both ADS and ODOT would not have accepted the ADS N-12 pipe (611.04.B).</a:t>
            </a:r>
          </a:p>
          <a:p>
            <a:r>
              <a:rPr lang="en-US" sz="2400" dirty="0"/>
              <a:t>If pipe continues to move, pipe joints could separate. Backfill could infiltrate into the pipe creating voids in the backfill and roadway settlement.</a:t>
            </a:r>
          </a:p>
          <a:p>
            <a:r>
              <a:rPr lang="en-US" sz="2400" dirty="0"/>
              <a:t>Could become a maintenance issue if further settlement/sag/bulging occurs</a:t>
            </a:r>
          </a:p>
          <a:p>
            <a:r>
              <a:rPr lang="en-US" sz="2400" dirty="0"/>
              <a:t>Pipe as it exist can not handle 10-year rain events, which is the intended design criteria of the pipe.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3406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CAA8B5-27B5-75EC-790D-29B859BE6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6B37C0-4DFF-4109-D8C3-7D829D621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3B9023-4146-E707-126A-99C58D57F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5C0F40-D4E0-CB58-0F12-A687D2364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DE43FC-4464-31A6-A508-0E364C730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3D835A-1149-6F1A-803E-E76294BD3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2905F-A497-379B-4195-E2C1A96D2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ODOT’s 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CA82F-573E-52DE-73AB-686DC4231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558" y="1885279"/>
            <a:ext cx="9724031" cy="21838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It is the contractor’s responsibility to make corrections to work that did not perform as expected due to factors within </a:t>
            </a:r>
            <a:r>
              <a:rPr lang="en-US" sz="3600"/>
              <a:t>their control.</a:t>
            </a:r>
            <a:endParaRPr lang="en-US" sz="3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3937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6725E19FB02B4895B4D5E3DC6F3275" ma:contentTypeVersion="" ma:contentTypeDescription="Create a new document." ma:contentTypeScope="" ma:versionID="7121ae54ba23c543ed62d12ecb72d80c">
  <xsd:schema xmlns:xsd="http://www.w3.org/2001/XMLSchema" xmlns:xs="http://www.w3.org/2001/XMLSchema" xmlns:p="http://schemas.microsoft.com/office/2006/metadata/properties" xmlns:ns2="16ac4250-2d35-460b-8912-21b63ce1b663" targetNamespace="http://schemas.microsoft.com/office/2006/metadata/properties" ma:root="true" ma:fieldsID="3a500640bed7012174e005c89f082c10" ns2:_="">
    <xsd:import namespace="16ac4250-2d35-460b-8912-21b63ce1b663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c4250-2d35-460b-8912-21b63ce1b6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CD8C30-96FD-4764-8287-E6F04A09F1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ac4250-2d35-460b-8912-21b63ce1b6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E0FB01-BF31-4AC6-8F3D-38DFBB20E8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E7858F-8DD6-42F4-B5BB-DA14B84B4BE1}">
  <ds:schemaRefs>
    <ds:schemaRef ds:uri="16ac4250-2d35-460b-8912-21b63ce1b66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541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ODOT District 8  48” Pipe Remove and Replace Dispute</vt:lpstr>
      <vt:lpstr>Backstory on Pipe</vt:lpstr>
      <vt:lpstr>Determination on Pipe Thus Far</vt:lpstr>
      <vt:lpstr>Pipe Fill/Structural Issues</vt:lpstr>
      <vt:lpstr>PowerPoint Presentation</vt:lpstr>
      <vt:lpstr>PowerPoint Presentation</vt:lpstr>
      <vt:lpstr>Hydraulic Issues</vt:lpstr>
      <vt:lpstr>Conclusion</vt:lpstr>
      <vt:lpstr>ODOT’s Stance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Bradford, Joshua</dc:creator>
  <cp:lastModifiedBy>Bradford, Joshua</cp:lastModifiedBy>
  <cp:revision>1</cp:revision>
  <dcterms:created xsi:type="dcterms:W3CDTF">2025-07-14T15:48:57Z</dcterms:created>
  <dcterms:modified xsi:type="dcterms:W3CDTF">2025-07-14T18:48:28Z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0x010100266725E19FB02B4895B4D5E3DC6F3275</vt:lpwstr>
  </property>
</Properties>
</file>