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9" r:id="rId3"/>
    <p:sldId id="290" r:id="rId4"/>
    <p:sldId id="292" r:id="rId5"/>
    <p:sldId id="291" r:id="rId6"/>
    <p:sldId id="271" r:id="rId7"/>
    <p:sldId id="293" r:id="rId8"/>
    <p:sldId id="272" r:id="rId9"/>
    <p:sldId id="294" r:id="rId10"/>
    <p:sldId id="295" r:id="rId11"/>
    <p:sldId id="268" r:id="rId12"/>
    <p:sldId id="296" r:id="rId13"/>
    <p:sldId id="297" r:id="rId14"/>
    <p:sldId id="280" r:id="rId15"/>
    <p:sldId id="266" r:id="rId16"/>
    <p:sldId id="269" r:id="rId17"/>
    <p:sldId id="270" r:id="rId18"/>
    <p:sldId id="298" r:id="rId19"/>
    <p:sldId id="274" r:id="rId20"/>
    <p:sldId id="288" r:id="rId21"/>
    <p:sldId id="273" r:id="rId22"/>
    <p:sldId id="275" r:id="rId23"/>
    <p:sldId id="299" r:id="rId24"/>
    <p:sldId id="279" r:id="rId25"/>
    <p:sldId id="300" r:id="rId26"/>
    <p:sldId id="289" r:id="rId27"/>
    <p:sldId id="301" r:id="rId28"/>
    <p:sldId id="302" r:id="rId29"/>
    <p:sldId id="303" r:id="rId30"/>
    <p:sldId id="282" r:id="rId31"/>
    <p:sldId id="286" r:id="rId32"/>
    <p:sldId id="281" r:id="rId33"/>
    <p:sldId id="283" r:id="rId34"/>
    <p:sldId id="284" r:id="rId35"/>
    <p:sldId id="304" r:id="rId36"/>
    <p:sldId id="276" r:id="rId37"/>
    <p:sldId id="267" r:id="rId38"/>
    <p:sldId id="264" r:id="rId39"/>
    <p:sldId id="26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2C83"/>
    <a:srgbClr val="1F1919"/>
    <a:srgbClr val="000000"/>
    <a:srgbClr val="B85218"/>
    <a:srgbClr val="EBAC03"/>
    <a:srgbClr val="9A6E32"/>
    <a:srgbClr val="7D4827"/>
    <a:srgbClr val="E5E0A4"/>
    <a:srgbClr val="804E2D"/>
    <a:srgbClr val="814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E8251-E982-4F51-A05B-1E841CAC1642}" v="24" dt="2026-02-27T19:32:26.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97" d="100"/>
          <a:sy n="97" d="100"/>
        </p:scale>
        <p:origin x="1056" y="306"/>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Daniel" userId="63003d8b-ba9b-4d64-834a-0623e178984a" providerId="ADAL" clId="{DB785558-E937-48F3-ACC8-4BA2AE721579}"/>
    <pc:docChg chg="custSel modSld">
      <pc:chgData name="Miller, Daniel" userId="63003d8b-ba9b-4d64-834a-0623e178984a" providerId="ADAL" clId="{DB785558-E937-48F3-ACC8-4BA2AE721579}" dt="2026-02-27T19:32:26.519" v="33" actId="14100"/>
      <pc:docMkLst>
        <pc:docMk/>
      </pc:docMkLst>
      <pc:sldChg chg="addSp delSp modSp mod">
        <pc:chgData name="Miller, Daniel" userId="63003d8b-ba9b-4d64-834a-0623e178984a" providerId="ADAL" clId="{DB785558-E937-48F3-ACC8-4BA2AE721579}" dt="2026-02-27T19:32:26.519" v="33" actId="14100"/>
        <pc:sldMkLst>
          <pc:docMk/>
          <pc:sldMk cId="3878426932" sldId="267"/>
        </pc:sldMkLst>
        <pc:spChg chg="del">
          <ac:chgData name="Miller, Daniel" userId="63003d8b-ba9b-4d64-834a-0623e178984a" providerId="ADAL" clId="{DB785558-E937-48F3-ACC8-4BA2AE721579}" dt="2026-02-27T19:30:05.637" v="24" actId="478"/>
          <ac:spMkLst>
            <pc:docMk/>
            <pc:sldMk cId="3878426932" sldId="267"/>
            <ac:spMk id="5" creationId="{27491C44-4D95-6804-FFAC-266DB5963AB9}"/>
          </ac:spMkLst>
        </pc:spChg>
        <pc:picChg chg="add del mod">
          <ac:chgData name="Miller, Daniel" userId="63003d8b-ba9b-4d64-834a-0623e178984a" providerId="ADAL" clId="{DB785558-E937-48F3-ACC8-4BA2AE721579}" dt="2026-02-27T19:31:48.233" v="28" actId="478"/>
          <ac:picMkLst>
            <pc:docMk/>
            <pc:sldMk cId="3878426932" sldId="267"/>
            <ac:picMk id="1026" creationId="{791102A1-F785-D2DC-6896-5FD6E51E21B9}"/>
          </ac:picMkLst>
        </pc:picChg>
        <pc:picChg chg="add mod">
          <ac:chgData name="Miller, Daniel" userId="63003d8b-ba9b-4d64-834a-0623e178984a" providerId="ADAL" clId="{DB785558-E937-48F3-ACC8-4BA2AE721579}" dt="2026-02-27T19:32:26.519" v="33" actId="14100"/>
          <ac:picMkLst>
            <pc:docMk/>
            <pc:sldMk cId="3878426932" sldId="267"/>
            <ac:picMk id="1028" creationId="{545B9734-5DEF-6F58-0588-D3C7DD202728}"/>
          </ac:picMkLst>
        </pc:picChg>
      </pc:sldChg>
      <pc:sldChg chg="delSp modSp mod delAnim">
        <pc:chgData name="Miller, Daniel" userId="63003d8b-ba9b-4d64-834a-0623e178984a" providerId="ADAL" clId="{DB785558-E937-48F3-ACC8-4BA2AE721579}" dt="2026-02-25T17:56:32.580" v="23" actId="20577"/>
        <pc:sldMkLst>
          <pc:docMk/>
          <pc:sldMk cId="1223413147" sldId="283"/>
        </pc:sldMkLst>
        <pc:spChg chg="mod">
          <ac:chgData name="Miller, Daniel" userId="63003d8b-ba9b-4d64-834a-0623e178984a" providerId="ADAL" clId="{DB785558-E937-48F3-ACC8-4BA2AE721579}" dt="2026-02-25T17:56:32.580" v="23" actId="20577"/>
          <ac:spMkLst>
            <pc:docMk/>
            <pc:sldMk cId="1223413147" sldId="283"/>
            <ac:spMk id="3" creationId="{FADA0FD9-AEDC-94D7-BFAF-9B57251F83D1}"/>
          </ac:spMkLst>
        </pc:spChg>
      </pc:sldChg>
      <pc:sldChg chg="delSp modSp mod">
        <pc:chgData name="Miller, Daniel" userId="63003d8b-ba9b-4d64-834a-0623e178984a" providerId="ADAL" clId="{DB785558-E937-48F3-ACC8-4BA2AE721579}" dt="2026-02-25T17:55:22.436" v="4" actId="478"/>
        <pc:sldMkLst>
          <pc:docMk/>
          <pc:sldMk cId="3615612188" sldId="289"/>
        </pc:sldMkLst>
        <pc:spChg chg="mod">
          <ac:chgData name="Miller, Daniel" userId="63003d8b-ba9b-4d64-834a-0623e178984a" providerId="ADAL" clId="{DB785558-E937-48F3-ACC8-4BA2AE721579}" dt="2026-02-25T17:55:13.458" v="3" actId="20577"/>
          <ac:spMkLst>
            <pc:docMk/>
            <pc:sldMk cId="3615612188" sldId="289"/>
            <ac:spMk id="3" creationId="{68834B9B-1108-D472-8F79-57499D0217A1}"/>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AD244-877F-4983-8527-F7E91A80D531}"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5DADD777-CA7B-4C4F-A2F4-4270EC478E9F}">
      <dgm:prSet/>
      <dgm:spPr/>
      <dgm:t>
        <a:bodyPr/>
        <a:lstStyle/>
        <a:p>
          <a:r>
            <a:rPr lang="en-US" b="0" dirty="0"/>
            <a:t>Not all encompassing..</a:t>
          </a:r>
          <a:endParaRPr lang="en-US" dirty="0"/>
        </a:p>
      </dgm:t>
    </dgm:pt>
    <dgm:pt modelId="{ECAADE99-1C43-4C88-99A3-B00B3B272D21}" type="parTrans" cxnId="{BBBEA7F5-E7C5-4967-B2EC-7F534A2FD7E7}">
      <dgm:prSet/>
      <dgm:spPr/>
      <dgm:t>
        <a:bodyPr/>
        <a:lstStyle/>
        <a:p>
          <a:endParaRPr lang="en-US"/>
        </a:p>
      </dgm:t>
    </dgm:pt>
    <dgm:pt modelId="{78211FF3-0C35-43A6-8A9D-18E0AAA62244}" type="sibTrans" cxnId="{BBBEA7F5-E7C5-4967-B2EC-7F534A2FD7E7}">
      <dgm:prSet/>
      <dgm:spPr/>
      <dgm:t>
        <a:bodyPr/>
        <a:lstStyle/>
        <a:p>
          <a:endParaRPr lang="en-US"/>
        </a:p>
      </dgm:t>
    </dgm:pt>
    <dgm:pt modelId="{DD273202-7DE5-47A8-90AD-B8DEC9677228}">
      <dgm:prSet/>
      <dgm:spPr/>
      <dgm:t>
        <a:bodyPr/>
        <a:lstStyle/>
        <a:p>
          <a:r>
            <a:rPr lang="en-US" b="0" dirty="0"/>
            <a:t>Key topics impacting ODOT transportation projects utilizing Federal Funding in Ohio</a:t>
          </a:r>
          <a:endParaRPr lang="en-US" dirty="0"/>
        </a:p>
      </dgm:t>
    </dgm:pt>
    <dgm:pt modelId="{1C622D0B-6A91-488C-805F-EE570C4EAE54}" type="parTrans" cxnId="{00A8D20A-9AB0-4503-A7DE-2182B91F3A4B}">
      <dgm:prSet/>
      <dgm:spPr/>
      <dgm:t>
        <a:bodyPr/>
        <a:lstStyle/>
        <a:p>
          <a:endParaRPr lang="en-US"/>
        </a:p>
      </dgm:t>
    </dgm:pt>
    <dgm:pt modelId="{4A7E9823-C57D-4D1E-94B8-5013C79BCE67}" type="sibTrans" cxnId="{00A8D20A-9AB0-4503-A7DE-2182B91F3A4B}">
      <dgm:prSet/>
      <dgm:spPr/>
      <dgm:t>
        <a:bodyPr/>
        <a:lstStyle/>
        <a:p>
          <a:endParaRPr lang="en-US"/>
        </a:p>
      </dgm:t>
    </dgm:pt>
    <dgm:pt modelId="{E9C48B2D-9C9D-4D84-858C-FD2DE49AB12A}" type="pres">
      <dgm:prSet presAssocID="{835AD244-877F-4983-8527-F7E91A80D531}" presName="hierChild1" presStyleCnt="0">
        <dgm:presLayoutVars>
          <dgm:chPref val="1"/>
          <dgm:dir/>
          <dgm:animOne val="branch"/>
          <dgm:animLvl val="lvl"/>
          <dgm:resizeHandles/>
        </dgm:presLayoutVars>
      </dgm:prSet>
      <dgm:spPr/>
    </dgm:pt>
    <dgm:pt modelId="{C55F5622-6865-4E55-AE3B-330DA0A84374}" type="pres">
      <dgm:prSet presAssocID="{5DADD777-CA7B-4C4F-A2F4-4270EC478E9F}" presName="hierRoot1" presStyleCnt="0"/>
      <dgm:spPr/>
    </dgm:pt>
    <dgm:pt modelId="{F42BAB42-CC88-4F50-929C-FC35C7F2EF0C}" type="pres">
      <dgm:prSet presAssocID="{5DADD777-CA7B-4C4F-A2F4-4270EC478E9F}" presName="composite" presStyleCnt="0"/>
      <dgm:spPr/>
    </dgm:pt>
    <dgm:pt modelId="{27CF9E06-D40A-454C-8173-0B92E461F093}" type="pres">
      <dgm:prSet presAssocID="{5DADD777-CA7B-4C4F-A2F4-4270EC478E9F}" presName="background" presStyleLbl="node0" presStyleIdx="0" presStyleCnt="2">
        <dgm:style>
          <a:lnRef idx="2">
            <a:schemeClr val="dk1">
              <a:shade val="15000"/>
            </a:schemeClr>
          </a:lnRef>
          <a:fillRef idx="1">
            <a:schemeClr val="dk1"/>
          </a:fillRef>
          <a:effectRef idx="0">
            <a:schemeClr val="dk1"/>
          </a:effectRef>
          <a:fontRef idx="minor">
            <a:schemeClr val="lt1"/>
          </a:fontRef>
        </dgm:style>
      </dgm:prSet>
      <dgm:spPr/>
    </dgm:pt>
    <dgm:pt modelId="{707C67E2-C561-4228-BD88-6795FD9DEAE9}" type="pres">
      <dgm:prSet presAssocID="{5DADD777-CA7B-4C4F-A2F4-4270EC478E9F}" presName="text" presStyleLbl="fgAcc0" presStyleIdx="0" presStyleCnt="2">
        <dgm:presLayoutVars>
          <dgm:chPref val="3"/>
        </dgm:presLayoutVars>
      </dgm:prSet>
      <dgm:spPr/>
    </dgm:pt>
    <dgm:pt modelId="{E7DCD456-7C0B-443C-890D-7FECD02AE1CC}" type="pres">
      <dgm:prSet presAssocID="{5DADD777-CA7B-4C4F-A2F4-4270EC478E9F}" presName="hierChild2" presStyleCnt="0"/>
      <dgm:spPr/>
    </dgm:pt>
    <dgm:pt modelId="{2D98A92B-0AF0-43C6-9491-0228E5625798}" type="pres">
      <dgm:prSet presAssocID="{DD273202-7DE5-47A8-90AD-B8DEC9677228}" presName="hierRoot1" presStyleCnt="0"/>
      <dgm:spPr/>
    </dgm:pt>
    <dgm:pt modelId="{A0CF7BBB-004A-4076-BF4B-2A0B53D0CEE4}" type="pres">
      <dgm:prSet presAssocID="{DD273202-7DE5-47A8-90AD-B8DEC9677228}" presName="composite" presStyleCnt="0"/>
      <dgm:spPr/>
    </dgm:pt>
    <dgm:pt modelId="{8E72478E-FFD6-436A-B870-F9CB5DD8F8D7}" type="pres">
      <dgm:prSet presAssocID="{DD273202-7DE5-47A8-90AD-B8DEC9677228}" presName="background" presStyleLbl="node0" presStyleIdx="1" presStyleCnt="2"/>
      <dgm:spPr>
        <a:solidFill>
          <a:schemeClr val="tx1"/>
        </a:solidFill>
      </dgm:spPr>
    </dgm:pt>
    <dgm:pt modelId="{E8C00AB7-90FC-4B7D-B03D-979E4E16143D}" type="pres">
      <dgm:prSet presAssocID="{DD273202-7DE5-47A8-90AD-B8DEC9677228}" presName="text" presStyleLbl="fgAcc0" presStyleIdx="1" presStyleCnt="2">
        <dgm:presLayoutVars>
          <dgm:chPref val="3"/>
        </dgm:presLayoutVars>
      </dgm:prSet>
      <dgm:spPr/>
    </dgm:pt>
    <dgm:pt modelId="{F80E9461-4AF0-4EBA-8CDE-0456B48054E2}" type="pres">
      <dgm:prSet presAssocID="{DD273202-7DE5-47A8-90AD-B8DEC9677228}" presName="hierChild2" presStyleCnt="0"/>
      <dgm:spPr/>
    </dgm:pt>
  </dgm:ptLst>
  <dgm:cxnLst>
    <dgm:cxn modelId="{5BC82708-69BC-425A-9087-0776717DD58B}" type="presOf" srcId="{5DADD777-CA7B-4C4F-A2F4-4270EC478E9F}" destId="{707C67E2-C561-4228-BD88-6795FD9DEAE9}" srcOrd="0" destOrd="0" presId="urn:microsoft.com/office/officeart/2005/8/layout/hierarchy1"/>
    <dgm:cxn modelId="{00A8D20A-9AB0-4503-A7DE-2182B91F3A4B}" srcId="{835AD244-877F-4983-8527-F7E91A80D531}" destId="{DD273202-7DE5-47A8-90AD-B8DEC9677228}" srcOrd="1" destOrd="0" parTransId="{1C622D0B-6A91-488C-805F-EE570C4EAE54}" sibTransId="{4A7E9823-C57D-4D1E-94B8-5013C79BCE67}"/>
    <dgm:cxn modelId="{297C065F-CBFD-4D3A-9FE6-D10FAE875320}" type="presOf" srcId="{835AD244-877F-4983-8527-F7E91A80D531}" destId="{E9C48B2D-9C9D-4D84-858C-FD2DE49AB12A}" srcOrd="0" destOrd="0" presId="urn:microsoft.com/office/officeart/2005/8/layout/hierarchy1"/>
    <dgm:cxn modelId="{E28001E9-4960-4B7B-A338-2A64DCD73B8C}" type="presOf" srcId="{DD273202-7DE5-47A8-90AD-B8DEC9677228}" destId="{E8C00AB7-90FC-4B7D-B03D-979E4E16143D}" srcOrd="0" destOrd="0" presId="urn:microsoft.com/office/officeart/2005/8/layout/hierarchy1"/>
    <dgm:cxn modelId="{BBBEA7F5-E7C5-4967-B2EC-7F534A2FD7E7}" srcId="{835AD244-877F-4983-8527-F7E91A80D531}" destId="{5DADD777-CA7B-4C4F-A2F4-4270EC478E9F}" srcOrd="0" destOrd="0" parTransId="{ECAADE99-1C43-4C88-99A3-B00B3B272D21}" sibTransId="{78211FF3-0C35-43A6-8A9D-18E0AAA62244}"/>
    <dgm:cxn modelId="{D8B0857C-18A0-400C-9502-E7CA8481CD46}" type="presParOf" srcId="{E9C48B2D-9C9D-4D84-858C-FD2DE49AB12A}" destId="{C55F5622-6865-4E55-AE3B-330DA0A84374}" srcOrd="0" destOrd="0" presId="urn:microsoft.com/office/officeart/2005/8/layout/hierarchy1"/>
    <dgm:cxn modelId="{735F90AE-0B83-4574-9FDE-AC3224C1EE7E}" type="presParOf" srcId="{C55F5622-6865-4E55-AE3B-330DA0A84374}" destId="{F42BAB42-CC88-4F50-929C-FC35C7F2EF0C}" srcOrd="0" destOrd="0" presId="urn:microsoft.com/office/officeart/2005/8/layout/hierarchy1"/>
    <dgm:cxn modelId="{45B18184-FEDC-4C73-8CA4-9C6F54488C90}" type="presParOf" srcId="{F42BAB42-CC88-4F50-929C-FC35C7F2EF0C}" destId="{27CF9E06-D40A-454C-8173-0B92E461F093}" srcOrd="0" destOrd="0" presId="urn:microsoft.com/office/officeart/2005/8/layout/hierarchy1"/>
    <dgm:cxn modelId="{60E52BC2-F95A-459D-BD0B-04E671121457}" type="presParOf" srcId="{F42BAB42-CC88-4F50-929C-FC35C7F2EF0C}" destId="{707C67E2-C561-4228-BD88-6795FD9DEAE9}" srcOrd="1" destOrd="0" presId="urn:microsoft.com/office/officeart/2005/8/layout/hierarchy1"/>
    <dgm:cxn modelId="{DE8FBE0A-B6EE-427E-A57B-1FAC95C65387}" type="presParOf" srcId="{C55F5622-6865-4E55-AE3B-330DA0A84374}" destId="{E7DCD456-7C0B-443C-890D-7FECD02AE1CC}" srcOrd="1" destOrd="0" presId="urn:microsoft.com/office/officeart/2005/8/layout/hierarchy1"/>
    <dgm:cxn modelId="{0D0AAAE4-0800-473C-8B39-6055358AA298}" type="presParOf" srcId="{E9C48B2D-9C9D-4D84-858C-FD2DE49AB12A}" destId="{2D98A92B-0AF0-43C6-9491-0228E5625798}" srcOrd="1" destOrd="0" presId="urn:microsoft.com/office/officeart/2005/8/layout/hierarchy1"/>
    <dgm:cxn modelId="{BA0419CC-CF19-42F8-BDF6-880522B16924}" type="presParOf" srcId="{2D98A92B-0AF0-43C6-9491-0228E5625798}" destId="{A0CF7BBB-004A-4076-BF4B-2A0B53D0CEE4}" srcOrd="0" destOrd="0" presId="urn:microsoft.com/office/officeart/2005/8/layout/hierarchy1"/>
    <dgm:cxn modelId="{3C216321-2DF9-4764-B6D8-2175C0824BEA}" type="presParOf" srcId="{A0CF7BBB-004A-4076-BF4B-2A0B53D0CEE4}" destId="{8E72478E-FFD6-436A-B870-F9CB5DD8F8D7}" srcOrd="0" destOrd="0" presId="urn:microsoft.com/office/officeart/2005/8/layout/hierarchy1"/>
    <dgm:cxn modelId="{AF1AE24A-D71B-4F59-948A-4868D106B638}" type="presParOf" srcId="{A0CF7BBB-004A-4076-BF4B-2A0B53D0CEE4}" destId="{E8C00AB7-90FC-4B7D-B03D-979E4E16143D}" srcOrd="1" destOrd="0" presId="urn:microsoft.com/office/officeart/2005/8/layout/hierarchy1"/>
    <dgm:cxn modelId="{F55A0D77-7D5A-47C1-8C92-2DF1D1D723AF}" type="presParOf" srcId="{2D98A92B-0AF0-43C6-9491-0228E5625798}" destId="{F80E9461-4AF0-4EBA-8CDE-0456B48054E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24F22C-F0FB-4CFA-9436-211C2AB8B61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D828EEC-12E2-4FA7-BFE5-F44CE11645CF}">
      <dgm:prSet custT="1"/>
      <dgm:spPr>
        <a:gradFill rotWithShape="0">
          <a:gsLst>
            <a:gs pos="0">
              <a:srgbClr val="00B0F0"/>
            </a:gs>
            <a:gs pos="48000">
              <a:schemeClr val="bg1"/>
            </a:gs>
            <a:gs pos="100000">
              <a:srgbClr val="C00000"/>
            </a:gs>
          </a:gsLst>
          <a:lin ang="6000000" scaled="0"/>
        </a:gradFill>
        <a:ln>
          <a:solidFill>
            <a:schemeClr val="tx1"/>
          </a:solidFill>
        </a:ln>
      </dgm:spPr>
      <dgm:t>
        <a:bodyPr/>
        <a:lstStyle/>
        <a:p>
          <a:pPr algn="ctr">
            <a:lnSpc>
              <a:spcPct val="100000"/>
            </a:lnSpc>
          </a:pPr>
          <a:r>
            <a:rPr lang="en-US" sz="4000" b="0" dirty="0">
              <a:solidFill>
                <a:schemeClr val="tx1"/>
              </a:solidFill>
            </a:rPr>
            <a:t>Enacted under IIJA (2021)</a:t>
          </a:r>
        </a:p>
        <a:p>
          <a:pPr algn="ctr">
            <a:lnSpc>
              <a:spcPct val="90000"/>
            </a:lnSpc>
          </a:pPr>
          <a:r>
            <a:rPr lang="en-US" sz="2400" b="0" dirty="0">
              <a:solidFill>
                <a:schemeClr val="tx1"/>
              </a:solidFill>
            </a:rPr>
            <a:t>Infrastructure Investment and Jobs Act</a:t>
          </a:r>
        </a:p>
        <a:p>
          <a:pPr algn="ctr">
            <a:lnSpc>
              <a:spcPct val="90000"/>
            </a:lnSpc>
          </a:pPr>
          <a:r>
            <a:rPr lang="en-US" sz="2400" b="0" dirty="0">
              <a:solidFill>
                <a:schemeClr val="tx1"/>
              </a:solidFill>
            </a:rPr>
            <a:t>aka - Bipartisan Infrastructure Law (BIL)</a:t>
          </a:r>
          <a:endParaRPr lang="en-US" sz="2800" b="0" dirty="0">
            <a:solidFill>
              <a:schemeClr val="tx1"/>
            </a:solidFill>
          </a:endParaRPr>
        </a:p>
      </dgm:t>
    </dgm:pt>
    <dgm:pt modelId="{021585AA-00F7-48B2-B155-C653A9B06467}" type="parTrans" cxnId="{FE342F36-2F39-4F7E-966F-154E1FEF478B}">
      <dgm:prSet/>
      <dgm:spPr/>
      <dgm:t>
        <a:bodyPr/>
        <a:lstStyle/>
        <a:p>
          <a:endParaRPr lang="en-US"/>
        </a:p>
      </dgm:t>
    </dgm:pt>
    <dgm:pt modelId="{BBEA924A-F774-420E-804C-FFCBFC878063}" type="sibTrans" cxnId="{FE342F36-2F39-4F7E-966F-154E1FEF478B}">
      <dgm:prSet/>
      <dgm:spPr/>
      <dgm:t>
        <a:bodyPr/>
        <a:lstStyle/>
        <a:p>
          <a:endParaRPr lang="en-US"/>
        </a:p>
      </dgm:t>
    </dgm:pt>
    <dgm:pt modelId="{8E3D5F5D-F7AE-45AD-84B3-9A4FDAAFB7C3}">
      <dgm:prSet custT="1"/>
      <dgm:spPr>
        <a:gradFill rotWithShape="0">
          <a:gsLst>
            <a:gs pos="0">
              <a:srgbClr val="C00000"/>
            </a:gs>
            <a:gs pos="48000">
              <a:prstClr val="white"/>
            </a:gs>
            <a:gs pos="100000">
              <a:srgbClr val="00B0F0"/>
            </a:gs>
          </a:gsLst>
          <a:lin ang="0" scaled="0"/>
        </a:gradFill>
        <a:ln>
          <a:solidFill>
            <a:srgbClr val="000000"/>
          </a:solidFill>
        </a:ln>
        <a:effectLst>
          <a:outerShdw blurRad="40000" dist="23000" dir="5400000" rotWithShape="0">
            <a:srgbClr val="000000">
              <a:alpha val="35000"/>
            </a:srgbClr>
          </a:outerShdw>
        </a:effectLst>
      </dgm:spPr>
      <dgm:t>
        <a:bodyPr spcFirstLastPara="0" vert="horz" wrap="square" lIns="121920" tIns="121920" rIns="121920" bIns="121920" numCol="1" spcCol="1270" anchor="ctr" anchorCtr="0"/>
        <a:lstStyle/>
        <a:p>
          <a:pPr marL="0" lvl="0" indent="0" algn="ctr" defTabSz="1422400">
            <a:lnSpc>
              <a:spcPct val="90000"/>
            </a:lnSpc>
            <a:spcBef>
              <a:spcPct val="0"/>
            </a:spcBef>
            <a:spcAft>
              <a:spcPct val="35000"/>
            </a:spcAft>
            <a:buNone/>
          </a:pPr>
          <a:r>
            <a:rPr lang="en-US" sz="4000" b="0" kern="1200" dirty="0">
              <a:solidFill>
                <a:srgbClr val="000000"/>
              </a:solidFill>
              <a:latin typeface="Source Sans 3"/>
              <a:ea typeface="+mn-ea"/>
              <a:cs typeface="+mn-cs"/>
            </a:rPr>
            <a:t>Strengthens domestic sourcing for infrastructure improvement projects</a:t>
          </a:r>
        </a:p>
      </dgm:t>
    </dgm:pt>
    <dgm:pt modelId="{C779B623-08BD-418A-9C44-0BDAD932B1A6}" type="parTrans" cxnId="{264E3CDB-FEFC-4B33-B33B-97E2CE66005D}">
      <dgm:prSet/>
      <dgm:spPr/>
      <dgm:t>
        <a:bodyPr/>
        <a:lstStyle/>
        <a:p>
          <a:endParaRPr lang="en-US"/>
        </a:p>
      </dgm:t>
    </dgm:pt>
    <dgm:pt modelId="{79280115-C2EF-45C0-9EA8-8C010FAD4A30}" type="sibTrans" cxnId="{264E3CDB-FEFC-4B33-B33B-97E2CE66005D}">
      <dgm:prSet/>
      <dgm:spPr/>
      <dgm:t>
        <a:bodyPr/>
        <a:lstStyle/>
        <a:p>
          <a:endParaRPr lang="en-US"/>
        </a:p>
      </dgm:t>
    </dgm:pt>
    <dgm:pt modelId="{A0D9A3D1-8A7B-45FC-886B-F57A83E9197E}">
      <dgm:prSet custT="1"/>
      <dgm:spPr>
        <a:gradFill rotWithShape="0">
          <a:gsLst>
            <a:gs pos="0">
              <a:srgbClr val="00B0F0"/>
            </a:gs>
            <a:gs pos="48000">
              <a:prstClr val="white"/>
            </a:gs>
            <a:gs pos="100000">
              <a:srgbClr val="C00000"/>
            </a:gs>
          </a:gsLst>
          <a:lin ang="15000000" scaled="0"/>
        </a:gradFill>
        <a:ln>
          <a:solidFill>
            <a:srgbClr val="000000"/>
          </a:solidFill>
        </a:ln>
        <a:effectLst>
          <a:outerShdw blurRad="40000" dist="23000" dir="5400000" rotWithShape="0">
            <a:srgbClr val="000000">
              <a:alpha val="35000"/>
            </a:srgbClr>
          </a:outerShdw>
        </a:effectLst>
      </dgm:spPr>
      <dgm:t>
        <a:bodyPr spcFirstLastPara="0" vert="horz" wrap="square" lIns="121920" tIns="121920" rIns="121920" bIns="121920" numCol="1" spcCol="1270" anchor="ctr" anchorCtr="0"/>
        <a:lstStyle/>
        <a:p>
          <a:pPr marL="0" lvl="0" indent="0" algn="ctr" defTabSz="1422400">
            <a:lnSpc>
              <a:spcPct val="90000"/>
            </a:lnSpc>
            <a:spcBef>
              <a:spcPct val="0"/>
            </a:spcBef>
            <a:spcAft>
              <a:spcPct val="35000"/>
            </a:spcAft>
            <a:buNone/>
          </a:pPr>
          <a:r>
            <a:rPr lang="en-US" sz="4000" b="0" kern="1200" dirty="0">
              <a:solidFill>
                <a:srgbClr val="000000"/>
              </a:solidFill>
              <a:latin typeface="Source Sans 3"/>
              <a:ea typeface="+mn-ea"/>
              <a:cs typeface="+mn-cs"/>
            </a:rPr>
            <a:t>Applies to iron, steel, manufactured products &amp; construction materials</a:t>
          </a:r>
        </a:p>
      </dgm:t>
    </dgm:pt>
    <dgm:pt modelId="{91A8B064-DB3D-4B13-B139-9347CD707037}" type="parTrans" cxnId="{A38663D2-55D2-45C4-A553-150C56D28032}">
      <dgm:prSet/>
      <dgm:spPr/>
      <dgm:t>
        <a:bodyPr/>
        <a:lstStyle/>
        <a:p>
          <a:endParaRPr lang="en-US"/>
        </a:p>
      </dgm:t>
    </dgm:pt>
    <dgm:pt modelId="{203A818C-D8F9-4DC9-9C8D-701742DF1CD1}" type="sibTrans" cxnId="{A38663D2-55D2-45C4-A553-150C56D28032}">
      <dgm:prSet/>
      <dgm:spPr/>
      <dgm:t>
        <a:bodyPr/>
        <a:lstStyle/>
        <a:p>
          <a:endParaRPr lang="en-US"/>
        </a:p>
      </dgm:t>
    </dgm:pt>
    <dgm:pt modelId="{62379A62-A2FF-4111-BE49-0EB5F2DF781A}" type="pres">
      <dgm:prSet presAssocID="{8B24F22C-F0FB-4CFA-9436-211C2AB8B61A}" presName="linear" presStyleCnt="0">
        <dgm:presLayoutVars>
          <dgm:animLvl val="lvl"/>
          <dgm:resizeHandles val="exact"/>
        </dgm:presLayoutVars>
      </dgm:prSet>
      <dgm:spPr/>
    </dgm:pt>
    <dgm:pt modelId="{BAEA4A6C-D285-4432-BAE1-8D1AAD3C4F65}" type="pres">
      <dgm:prSet presAssocID="{7D828EEC-12E2-4FA7-BFE5-F44CE11645CF}" presName="parentText" presStyleLbl="node1" presStyleIdx="0" presStyleCnt="3" custLinFactNeighborY="27519">
        <dgm:presLayoutVars>
          <dgm:chMax val="0"/>
          <dgm:bulletEnabled val="1"/>
        </dgm:presLayoutVars>
      </dgm:prSet>
      <dgm:spPr/>
    </dgm:pt>
    <dgm:pt modelId="{AB33BF00-C780-4846-ACC4-21D48B159662}" type="pres">
      <dgm:prSet presAssocID="{BBEA924A-F774-420E-804C-FFCBFC878063}" presName="spacer" presStyleCnt="0"/>
      <dgm:spPr/>
    </dgm:pt>
    <dgm:pt modelId="{62C096FC-29F9-46C9-BC6C-B821DCE7BA57}" type="pres">
      <dgm:prSet presAssocID="{8E3D5F5D-F7AE-45AD-84B3-9A4FDAAFB7C3}" presName="parentText" presStyleLbl="node1" presStyleIdx="1" presStyleCnt="3" custLinFactY="441" custLinFactNeighborY="100000">
        <dgm:presLayoutVars>
          <dgm:chMax val="0"/>
          <dgm:bulletEnabled val="1"/>
        </dgm:presLayoutVars>
      </dgm:prSet>
      <dgm:spPr>
        <a:xfrm>
          <a:off x="0" y="2511082"/>
          <a:ext cx="10515600" cy="965250"/>
        </a:xfrm>
        <a:prstGeom prst="roundRect">
          <a:avLst/>
        </a:prstGeom>
      </dgm:spPr>
    </dgm:pt>
    <dgm:pt modelId="{0FEBEB62-E0EE-41A7-9C24-356FAA12153B}" type="pres">
      <dgm:prSet presAssocID="{79280115-C2EF-45C0-9EA8-8C010FAD4A30}" presName="spacer" presStyleCnt="0"/>
      <dgm:spPr/>
    </dgm:pt>
    <dgm:pt modelId="{6257DB0E-1E7D-445A-866D-D12E9383CE09}" type="pres">
      <dgm:prSet presAssocID="{A0D9A3D1-8A7B-45FC-886B-F57A83E9197E}" presName="parentText" presStyleLbl="node1" presStyleIdx="2" presStyleCnt="3" custLinFactY="3939" custLinFactNeighborY="100000">
        <dgm:presLayoutVars>
          <dgm:chMax val="0"/>
          <dgm:bulletEnabled val="1"/>
        </dgm:presLayoutVars>
      </dgm:prSet>
      <dgm:spPr>
        <a:xfrm>
          <a:off x="0" y="3789802"/>
          <a:ext cx="10515600" cy="1085760"/>
        </a:xfrm>
        <a:prstGeom prst="roundRect">
          <a:avLst/>
        </a:prstGeom>
      </dgm:spPr>
    </dgm:pt>
  </dgm:ptLst>
  <dgm:cxnLst>
    <dgm:cxn modelId="{FE342F36-2F39-4F7E-966F-154E1FEF478B}" srcId="{8B24F22C-F0FB-4CFA-9436-211C2AB8B61A}" destId="{7D828EEC-12E2-4FA7-BFE5-F44CE11645CF}" srcOrd="0" destOrd="0" parTransId="{021585AA-00F7-48B2-B155-C653A9B06467}" sibTransId="{BBEA924A-F774-420E-804C-FFCBFC878063}"/>
    <dgm:cxn modelId="{27D02A48-4403-492A-B0FE-0B85BB47E086}" type="presOf" srcId="{7D828EEC-12E2-4FA7-BFE5-F44CE11645CF}" destId="{BAEA4A6C-D285-4432-BAE1-8D1AAD3C4F65}" srcOrd="0" destOrd="0" presId="urn:microsoft.com/office/officeart/2005/8/layout/vList2"/>
    <dgm:cxn modelId="{F3E240B1-AD58-4C9B-BF68-2831EC66D5ED}" type="presOf" srcId="{A0D9A3D1-8A7B-45FC-886B-F57A83E9197E}" destId="{6257DB0E-1E7D-445A-866D-D12E9383CE09}" srcOrd="0" destOrd="0" presId="urn:microsoft.com/office/officeart/2005/8/layout/vList2"/>
    <dgm:cxn modelId="{4CE17AC9-FBFC-4B19-8106-708626EFAAB0}" type="presOf" srcId="{8E3D5F5D-F7AE-45AD-84B3-9A4FDAAFB7C3}" destId="{62C096FC-29F9-46C9-BC6C-B821DCE7BA57}" srcOrd="0" destOrd="0" presId="urn:microsoft.com/office/officeart/2005/8/layout/vList2"/>
    <dgm:cxn modelId="{A38663D2-55D2-45C4-A553-150C56D28032}" srcId="{8B24F22C-F0FB-4CFA-9436-211C2AB8B61A}" destId="{A0D9A3D1-8A7B-45FC-886B-F57A83E9197E}" srcOrd="2" destOrd="0" parTransId="{91A8B064-DB3D-4B13-B139-9347CD707037}" sibTransId="{203A818C-D8F9-4DC9-9C8D-701742DF1CD1}"/>
    <dgm:cxn modelId="{264E3CDB-FEFC-4B33-B33B-97E2CE66005D}" srcId="{8B24F22C-F0FB-4CFA-9436-211C2AB8B61A}" destId="{8E3D5F5D-F7AE-45AD-84B3-9A4FDAAFB7C3}" srcOrd="1" destOrd="0" parTransId="{C779B623-08BD-418A-9C44-0BDAD932B1A6}" sibTransId="{79280115-C2EF-45C0-9EA8-8C010FAD4A30}"/>
    <dgm:cxn modelId="{306298EB-EB6C-4387-9020-B456D64AA8A1}" type="presOf" srcId="{8B24F22C-F0FB-4CFA-9436-211C2AB8B61A}" destId="{62379A62-A2FF-4111-BE49-0EB5F2DF781A}" srcOrd="0" destOrd="0" presId="urn:microsoft.com/office/officeart/2005/8/layout/vList2"/>
    <dgm:cxn modelId="{B0C144E6-8810-453D-9BAD-E0F0F1FF7AB2}" type="presParOf" srcId="{62379A62-A2FF-4111-BE49-0EB5F2DF781A}" destId="{BAEA4A6C-D285-4432-BAE1-8D1AAD3C4F65}" srcOrd="0" destOrd="0" presId="urn:microsoft.com/office/officeart/2005/8/layout/vList2"/>
    <dgm:cxn modelId="{28CC7779-BC41-4CD5-A41C-4F6ADCAB0712}" type="presParOf" srcId="{62379A62-A2FF-4111-BE49-0EB5F2DF781A}" destId="{AB33BF00-C780-4846-ACC4-21D48B159662}" srcOrd="1" destOrd="0" presId="urn:microsoft.com/office/officeart/2005/8/layout/vList2"/>
    <dgm:cxn modelId="{8DF310D4-ECCF-4DF5-90B9-40ECF06879F3}" type="presParOf" srcId="{62379A62-A2FF-4111-BE49-0EB5F2DF781A}" destId="{62C096FC-29F9-46C9-BC6C-B821DCE7BA57}" srcOrd="2" destOrd="0" presId="urn:microsoft.com/office/officeart/2005/8/layout/vList2"/>
    <dgm:cxn modelId="{E2534CB1-030A-4580-A5B7-B547BE1C2EA6}" type="presParOf" srcId="{62379A62-A2FF-4111-BE49-0EB5F2DF781A}" destId="{0FEBEB62-E0EE-41A7-9C24-356FAA12153B}" srcOrd="3" destOrd="0" presId="urn:microsoft.com/office/officeart/2005/8/layout/vList2"/>
    <dgm:cxn modelId="{DB6858C6-0D9D-45E6-A501-6F8A1F5EFB37}" type="presParOf" srcId="{62379A62-A2FF-4111-BE49-0EB5F2DF781A}" destId="{6257DB0E-1E7D-445A-866D-D12E9383CE0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1F60E0-55F4-45CD-9E7D-2D3031A99855}" type="doc">
      <dgm:prSet loTypeId="urn:microsoft.com/office/officeart/2018/2/layout/IconVerticalSolidList" loCatId="icon" qsTypeId="urn:microsoft.com/office/officeart/2005/8/quickstyle/3d1" qsCatId="3D" csTypeId="urn:microsoft.com/office/officeart/2005/8/colors/colorful2" csCatId="colorful" phldr="1"/>
      <dgm:spPr/>
      <dgm:t>
        <a:bodyPr/>
        <a:lstStyle/>
        <a:p>
          <a:endParaRPr lang="en-US"/>
        </a:p>
      </dgm:t>
    </dgm:pt>
    <dgm:pt modelId="{29042979-0279-477A-9C7A-CAAC634143A1}">
      <dgm:prSet/>
      <dgm:spPr/>
      <dgm:t>
        <a:bodyPr/>
        <a:lstStyle/>
        <a:p>
          <a:pPr>
            <a:lnSpc>
              <a:spcPct val="100000"/>
            </a:lnSpc>
          </a:pPr>
          <a:r>
            <a:rPr lang="en-US" b="1" dirty="0"/>
            <a:t>Applies to federally funded infrastructure</a:t>
          </a:r>
        </a:p>
      </dgm:t>
    </dgm:pt>
    <dgm:pt modelId="{C7E09EF7-8502-43D0-82B4-E19A23B268A6}" type="parTrans" cxnId="{D6C3046C-07B1-4D74-956F-F3BBF2E5726A}">
      <dgm:prSet/>
      <dgm:spPr/>
      <dgm:t>
        <a:bodyPr/>
        <a:lstStyle/>
        <a:p>
          <a:endParaRPr lang="en-US"/>
        </a:p>
      </dgm:t>
    </dgm:pt>
    <dgm:pt modelId="{6490F65C-F144-4EC1-B4AF-1D4EC5D060B0}" type="sibTrans" cxnId="{D6C3046C-07B1-4D74-956F-F3BBF2E5726A}">
      <dgm:prSet/>
      <dgm:spPr/>
      <dgm:t>
        <a:bodyPr/>
        <a:lstStyle/>
        <a:p>
          <a:endParaRPr lang="en-US"/>
        </a:p>
      </dgm:t>
    </dgm:pt>
    <dgm:pt modelId="{9C8761D4-2B26-45F5-9E52-31236D07345F}">
      <dgm:prSet/>
      <dgm:spPr/>
      <dgm:t>
        <a:bodyPr/>
        <a:lstStyle/>
        <a:p>
          <a:pPr>
            <a:lnSpc>
              <a:spcPct val="100000"/>
            </a:lnSpc>
          </a:pPr>
          <a:r>
            <a:rPr lang="en-US" b="1" i="0" dirty="0"/>
            <a:t>$500,000 threshold</a:t>
          </a:r>
        </a:p>
      </dgm:t>
    </dgm:pt>
    <dgm:pt modelId="{8181D1D8-EFC2-4462-B42F-3665899BDBAC}" type="parTrans" cxnId="{BA9C6994-1353-4364-A1E8-CD2DFB92FF4F}">
      <dgm:prSet/>
      <dgm:spPr/>
      <dgm:t>
        <a:bodyPr/>
        <a:lstStyle/>
        <a:p>
          <a:endParaRPr lang="en-US"/>
        </a:p>
      </dgm:t>
    </dgm:pt>
    <dgm:pt modelId="{07A75BDB-826D-450F-B934-E57F37A03E7C}" type="sibTrans" cxnId="{BA9C6994-1353-4364-A1E8-CD2DFB92FF4F}">
      <dgm:prSet/>
      <dgm:spPr/>
      <dgm:t>
        <a:bodyPr/>
        <a:lstStyle/>
        <a:p>
          <a:endParaRPr lang="en-US"/>
        </a:p>
      </dgm:t>
    </dgm:pt>
    <dgm:pt modelId="{731AA938-51CD-49EC-80C8-AC5CA4B71CBE}">
      <dgm:prSet/>
      <dgm:spPr/>
      <dgm:t>
        <a:bodyPr/>
        <a:lstStyle/>
        <a:p>
          <a:pPr>
            <a:lnSpc>
              <a:spcPct val="100000"/>
            </a:lnSpc>
          </a:pPr>
          <a:r>
            <a:rPr lang="en-US" b="1" dirty="0"/>
            <a:t>Non-compliance risks federal funding</a:t>
          </a:r>
        </a:p>
      </dgm:t>
    </dgm:pt>
    <dgm:pt modelId="{05C4F769-FF52-42A6-82B0-B82B362C09C8}" type="parTrans" cxnId="{B889C306-11CE-4B52-990A-1E2CBD12B296}">
      <dgm:prSet/>
      <dgm:spPr/>
      <dgm:t>
        <a:bodyPr/>
        <a:lstStyle/>
        <a:p>
          <a:endParaRPr lang="en-US"/>
        </a:p>
      </dgm:t>
    </dgm:pt>
    <dgm:pt modelId="{48026AFB-1F46-450E-8AB6-A1BCEF61278A}" type="sibTrans" cxnId="{B889C306-11CE-4B52-990A-1E2CBD12B296}">
      <dgm:prSet/>
      <dgm:spPr/>
      <dgm:t>
        <a:bodyPr/>
        <a:lstStyle/>
        <a:p>
          <a:endParaRPr lang="en-US"/>
        </a:p>
      </dgm:t>
    </dgm:pt>
    <dgm:pt modelId="{3438136A-478E-4574-BFA1-85AC06DC7A79}" type="pres">
      <dgm:prSet presAssocID="{7A1F60E0-55F4-45CD-9E7D-2D3031A99855}" presName="root" presStyleCnt="0">
        <dgm:presLayoutVars>
          <dgm:dir/>
          <dgm:resizeHandles val="exact"/>
        </dgm:presLayoutVars>
      </dgm:prSet>
      <dgm:spPr/>
    </dgm:pt>
    <dgm:pt modelId="{5DB936E3-0558-4AC3-87A5-114EAE7A31CE}" type="pres">
      <dgm:prSet presAssocID="{29042979-0279-477A-9C7A-CAAC634143A1}" presName="compNode" presStyleCnt="0"/>
      <dgm:spPr/>
    </dgm:pt>
    <dgm:pt modelId="{2980E128-0DFE-49F2-922F-3EC9116FFCC3}" type="pres">
      <dgm:prSet presAssocID="{29042979-0279-477A-9C7A-CAAC634143A1}" presName="bgRect" presStyleLbl="bgShp" presStyleIdx="0" presStyleCnt="3"/>
      <dgm:spPr/>
    </dgm:pt>
    <dgm:pt modelId="{64489207-6089-4F0B-BDE4-01FD2103D530}" type="pres">
      <dgm:prSet presAssocID="{29042979-0279-477A-9C7A-CAAC634143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4607F05D-F8F7-4D7B-A84C-C822C4B33F86}" type="pres">
      <dgm:prSet presAssocID="{29042979-0279-477A-9C7A-CAAC634143A1}" presName="spaceRect" presStyleCnt="0"/>
      <dgm:spPr/>
    </dgm:pt>
    <dgm:pt modelId="{5965B1F8-CBA8-4FE5-B68F-4AE890F7D35A}" type="pres">
      <dgm:prSet presAssocID="{29042979-0279-477A-9C7A-CAAC634143A1}" presName="parTx" presStyleLbl="revTx" presStyleIdx="0" presStyleCnt="3">
        <dgm:presLayoutVars>
          <dgm:chMax val="0"/>
          <dgm:chPref val="0"/>
        </dgm:presLayoutVars>
      </dgm:prSet>
      <dgm:spPr/>
    </dgm:pt>
    <dgm:pt modelId="{0CF37FC0-7ACA-4A53-84DD-7860FC9ABA74}" type="pres">
      <dgm:prSet presAssocID="{6490F65C-F144-4EC1-B4AF-1D4EC5D060B0}" presName="sibTrans" presStyleCnt="0"/>
      <dgm:spPr/>
    </dgm:pt>
    <dgm:pt modelId="{CCACECBA-D35A-4259-B982-732F1D392376}" type="pres">
      <dgm:prSet presAssocID="{9C8761D4-2B26-45F5-9E52-31236D07345F}" presName="compNode" presStyleCnt="0"/>
      <dgm:spPr/>
    </dgm:pt>
    <dgm:pt modelId="{7E023B1B-36C1-4E87-9DF2-9E35B1F0990B}" type="pres">
      <dgm:prSet presAssocID="{9C8761D4-2B26-45F5-9E52-31236D07345F}" presName="bgRect" presStyleLbl="bgShp" presStyleIdx="1" presStyleCnt="3"/>
      <dgm:spPr/>
    </dgm:pt>
    <dgm:pt modelId="{32A73F08-9FFC-4012-8B8E-CE2C35A2CEDB}" type="pres">
      <dgm:prSet presAssocID="{9C8761D4-2B26-45F5-9E52-31236D0734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08202FFF-5CBA-40DD-A3D6-BA1E51DA27F2}" type="pres">
      <dgm:prSet presAssocID="{9C8761D4-2B26-45F5-9E52-31236D07345F}" presName="spaceRect" presStyleCnt="0"/>
      <dgm:spPr/>
    </dgm:pt>
    <dgm:pt modelId="{9C48EC4A-36F8-44CF-AF08-0B8E960AB472}" type="pres">
      <dgm:prSet presAssocID="{9C8761D4-2B26-45F5-9E52-31236D07345F}" presName="parTx" presStyleLbl="revTx" presStyleIdx="1" presStyleCnt="3">
        <dgm:presLayoutVars>
          <dgm:chMax val="0"/>
          <dgm:chPref val="0"/>
        </dgm:presLayoutVars>
      </dgm:prSet>
      <dgm:spPr/>
    </dgm:pt>
    <dgm:pt modelId="{62D7C1AA-8C79-4759-AA55-314892DC8046}" type="pres">
      <dgm:prSet presAssocID="{07A75BDB-826D-450F-B934-E57F37A03E7C}" presName="sibTrans" presStyleCnt="0"/>
      <dgm:spPr/>
    </dgm:pt>
    <dgm:pt modelId="{8E12BD15-8A49-40C7-8EBE-BAF1383184CB}" type="pres">
      <dgm:prSet presAssocID="{731AA938-51CD-49EC-80C8-AC5CA4B71CBE}" presName="compNode" presStyleCnt="0"/>
      <dgm:spPr/>
    </dgm:pt>
    <dgm:pt modelId="{B9E7D1D2-18AC-44F4-A98A-3E8A2A08D8E7}" type="pres">
      <dgm:prSet presAssocID="{731AA938-51CD-49EC-80C8-AC5CA4B71CBE}" presName="bgRect" presStyleLbl="bgShp" presStyleIdx="2" presStyleCnt="3"/>
      <dgm:spPr/>
    </dgm:pt>
    <dgm:pt modelId="{DB2504AE-95D3-4763-9536-B859E5DB16B3}" type="pres">
      <dgm:prSet presAssocID="{731AA938-51CD-49EC-80C8-AC5CA4B71CBE}"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ying Money outline"/>
        </a:ext>
      </dgm:extLst>
    </dgm:pt>
    <dgm:pt modelId="{FFC9A2A1-1DAA-4C5A-BDDE-182152F108E1}" type="pres">
      <dgm:prSet presAssocID="{731AA938-51CD-49EC-80C8-AC5CA4B71CBE}" presName="spaceRect" presStyleCnt="0"/>
      <dgm:spPr/>
    </dgm:pt>
    <dgm:pt modelId="{4631160C-0542-4B72-92F6-1E4A74094FAF}" type="pres">
      <dgm:prSet presAssocID="{731AA938-51CD-49EC-80C8-AC5CA4B71CBE}" presName="parTx" presStyleLbl="revTx" presStyleIdx="2" presStyleCnt="3">
        <dgm:presLayoutVars>
          <dgm:chMax val="0"/>
          <dgm:chPref val="0"/>
        </dgm:presLayoutVars>
      </dgm:prSet>
      <dgm:spPr/>
    </dgm:pt>
  </dgm:ptLst>
  <dgm:cxnLst>
    <dgm:cxn modelId="{B889C306-11CE-4B52-990A-1E2CBD12B296}" srcId="{7A1F60E0-55F4-45CD-9E7D-2D3031A99855}" destId="{731AA938-51CD-49EC-80C8-AC5CA4B71CBE}" srcOrd="2" destOrd="0" parTransId="{05C4F769-FF52-42A6-82B0-B82B362C09C8}" sibTransId="{48026AFB-1F46-450E-8AB6-A1BCEF61278A}"/>
    <dgm:cxn modelId="{FE943A26-3229-4E84-9623-C1B3B3263BA4}" type="presOf" srcId="{7A1F60E0-55F4-45CD-9E7D-2D3031A99855}" destId="{3438136A-478E-4574-BFA1-85AC06DC7A79}" srcOrd="0" destOrd="0" presId="urn:microsoft.com/office/officeart/2018/2/layout/IconVerticalSolidList"/>
    <dgm:cxn modelId="{E046683C-7BDA-4A00-B861-FD30A60BE585}" type="presOf" srcId="{9C8761D4-2B26-45F5-9E52-31236D07345F}" destId="{9C48EC4A-36F8-44CF-AF08-0B8E960AB472}" srcOrd="0" destOrd="0" presId="urn:microsoft.com/office/officeart/2018/2/layout/IconVerticalSolidList"/>
    <dgm:cxn modelId="{DC0FEC3D-AF7E-49A7-81CB-52727C06FB3F}" type="presOf" srcId="{731AA938-51CD-49EC-80C8-AC5CA4B71CBE}" destId="{4631160C-0542-4B72-92F6-1E4A74094FAF}" srcOrd="0" destOrd="0" presId="urn:microsoft.com/office/officeart/2018/2/layout/IconVerticalSolidList"/>
    <dgm:cxn modelId="{D6C3046C-07B1-4D74-956F-F3BBF2E5726A}" srcId="{7A1F60E0-55F4-45CD-9E7D-2D3031A99855}" destId="{29042979-0279-477A-9C7A-CAAC634143A1}" srcOrd="0" destOrd="0" parTransId="{C7E09EF7-8502-43D0-82B4-E19A23B268A6}" sibTransId="{6490F65C-F144-4EC1-B4AF-1D4EC5D060B0}"/>
    <dgm:cxn modelId="{BA9C6994-1353-4364-A1E8-CD2DFB92FF4F}" srcId="{7A1F60E0-55F4-45CD-9E7D-2D3031A99855}" destId="{9C8761D4-2B26-45F5-9E52-31236D07345F}" srcOrd="1" destOrd="0" parTransId="{8181D1D8-EFC2-4462-B42F-3665899BDBAC}" sibTransId="{07A75BDB-826D-450F-B934-E57F37A03E7C}"/>
    <dgm:cxn modelId="{F9C775C6-0D17-4992-96CF-D7787D8DEE70}" type="presOf" srcId="{29042979-0279-477A-9C7A-CAAC634143A1}" destId="{5965B1F8-CBA8-4FE5-B68F-4AE890F7D35A}" srcOrd="0" destOrd="0" presId="urn:microsoft.com/office/officeart/2018/2/layout/IconVerticalSolidList"/>
    <dgm:cxn modelId="{35EA0A9A-98B8-4BF7-92F2-360ED6B4963A}" type="presParOf" srcId="{3438136A-478E-4574-BFA1-85AC06DC7A79}" destId="{5DB936E3-0558-4AC3-87A5-114EAE7A31CE}" srcOrd="0" destOrd="0" presId="urn:microsoft.com/office/officeart/2018/2/layout/IconVerticalSolidList"/>
    <dgm:cxn modelId="{67071473-1F0B-4840-9E49-251534A59C33}" type="presParOf" srcId="{5DB936E3-0558-4AC3-87A5-114EAE7A31CE}" destId="{2980E128-0DFE-49F2-922F-3EC9116FFCC3}" srcOrd="0" destOrd="0" presId="urn:microsoft.com/office/officeart/2018/2/layout/IconVerticalSolidList"/>
    <dgm:cxn modelId="{4B9A0A43-E143-4A99-B6C6-7E03C9215D0C}" type="presParOf" srcId="{5DB936E3-0558-4AC3-87A5-114EAE7A31CE}" destId="{64489207-6089-4F0B-BDE4-01FD2103D530}" srcOrd="1" destOrd="0" presId="urn:microsoft.com/office/officeart/2018/2/layout/IconVerticalSolidList"/>
    <dgm:cxn modelId="{2F8A0C6B-6C44-455E-BAEC-BB0592A7776A}" type="presParOf" srcId="{5DB936E3-0558-4AC3-87A5-114EAE7A31CE}" destId="{4607F05D-F8F7-4D7B-A84C-C822C4B33F86}" srcOrd="2" destOrd="0" presId="urn:microsoft.com/office/officeart/2018/2/layout/IconVerticalSolidList"/>
    <dgm:cxn modelId="{285A1414-2A50-43A8-B875-E0D1D8391C0F}" type="presParOf" srcId="{5DB936E3-0558-4AC3-87A5-114EAE7A31CE}" destId="{5965B1F8-CBA8-4FE5-B68F-4AE890F7D35A}" srcOrd="3" destOrd="0" presId="urn:microsoft.com/office/officeart/2018/2/layout/IconVerticalSolidList"/>
    <dgm:cxn modelId="{A861F726-2693-421F-9276-378E309C5CC3}" type="presParOf" srcId="{3438136A-478E-4574-BFA1-85AC06DC7A79}" destId="{0CF37FC0-7ACA-4A53-84DD-7860FC9ABA74}" srcOrd="1" destOrd="0" presId="urn:microsoft.com/office/officeart/2018/2/layout/IconVerticalSolidList"/>
    <dgm:cxn modelId="{0BF08D22-9628-4BF2-8637-493E93FB8E4D}" type="presParOf" srcId="{3438136A-478E-4574-BFA1-85AC06DC7A79}" destId="{CCACECBA-D35A-4259-B982-732F1D392376}" srcOrd="2" destOrd="0" presId="urn:microsoft.com/office/officeart/2018/2/layout/IconVerticalSolidList"/>
    <dgm:cxn modelId="{B6FBC6B1-C22B-4E25-9342-520863B1EC66}" type="presParOf" srcId="{CCACECBA-D35A-4259-B982-732F1D392376}" destId="{7E023B1B-36C1-4E87-9DF2-9E35B1F0990B}" srcOrd="0" destOrd="0" presId="urn:microsoft.com/office/officeart/2018/2/layout/IconVerticalSolidList"/>
    <dgm:cxn modelId="{B3FA5867-2DB0-4547-95F1-B350DF3353D3}" type="presParOf" srcId="{CCACECBA-D35A-4259-B982-732F1D392376}" destId="{32A73F08-9FFC-4012-8B8E-CE2C35A2CEDB}" srcOrd="1" destOrd="0" presId="urn:microsoft.com/office/officeart/2018/2/layout/IconVerticalSolidList"/>
    <dgm:cxn modelId="{3B12BAA1-DE3F-4E6F-9749-46DCF2534288}" type="presParOf" srcId="{CCACECBA-D35A-4259-B982-732F1D392376}" destId="{08202FFF-5CBA-40DD-A3D6-BA1E51DA27F2}" srcOrd="2" destOrd="0" presId="urn:microsoft.com/office/officeart/2018/2/layout/IconVerticalSolidList"/>
    <dgm:cxn modelId="{417F4221-D999-4E57-AC20-7E5685F91600}" type="presParOf" srcId="{CCACECBA-D35A-4259-B982-732F1D392376}" destId="{9C48EC4A-36F8-44CF-AF08-0B8E960AB472}" srcOrd="3" destOrd="0" presId="urn:microsoft.com/office/officeart/2018/2/layout/IconVerticalSolidList"/>
    <dgm:cxn modelId="{0CCC43DF-05C4-45D7-9928-2CAFA905460B}" type="presParOf" srcId="{3438136A-478E-4574-BFA1-85AC06DC7A79}" destId="{62D7C1AA-8C79-4759-AA55-314892DC8046}" srcOrd="3" destOrd="0" presId="urn:microsoft.com/office/officeart/2018/2/layout/IconVerticalSolidList"/>
    <dgm:cxn modelId="{431C8511-B477-4E19-BFC0-1CBFA3980E9A}" type="presParOf" srcId="{3438136A-478E-4574-BFA1-85AC06DC7A79}" destId="{8E12BD15-8A49-40C7-8EBE-BAF1383184CB}" srcOrd="4" destOrd="0" presId="urn:microsoft.com/office/officeart/2018/2/layout/IconVerticalSolidList"/>
    <dgm:cxn modelId="{58709D4F-D6B5-4ED8-965E-B4923D5D0D5B}" type="presParOf" srcId="{8E12BD15-8A49-40C7-8EBE-BAF1383184CB}" destId="{B9E7D1D2-18AC-44F4-A98A-3E8A2A08D8E7}" srcOrd="0" destOrd="0" presId="urn:microsoft.com/office/officeart/2018/2/layout/IconVerticalSolidList"/>
    <dgm:cxn modelId="{42D18F91-9598-4584-8903-1515593652C9}" type="presParOf" srcId="{8E12BD15-8A49-40C7-8EBE-BAF1383184CB}" destId="{DB2504AE-95D3-4763-9536-B859E5DB16B3}" srcOrd="1" destOrd="0" presId="urn:microsoft.com/office/officeart/2018/2/layout/IconVerticalSolidList"/>
    <dgm:cxn modelId="{F2199F39-BA26-47E2-BD41-606EF99C82B2}" type="presParOf" srcId="{8E12BD15-8A49-40C7-8EBE-BAF1383184CB}" destId="{FFC9A2A1-1DAA-4C5A-BDDE-182152F108E1}" srcOrd="2" destOrd="0" presId="urn:microsoft.com/office/officeart/2018/2/layout/IconVerticalSolidList"/>
    <dgm:cxn modelId="{F69F7600-CBAD-49A3-991F-2FDA71DDA709}" type="presParOf" srcId="{8E12BD15-8A49-40C7-8EBE-BAF1383184CB}" destId="{4631160C-0542-4B72-92F6-1E4A74094F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C200FA-4559-4062-B073-27E7472A2F3E}"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4B829400-2215-4944-A61E-D5FAA96C0F8D}">
      <dgm:prSet custT="1"/>
      <dgm:spPr/>
      <dgm:t>
        <a:bodyPr/>
        <a:lstStyle/>
        <a:p>
          <a:pPr>
            <a:lnSpc>
              <a:spcPct val="100000"/>
            </a:lnSpc>
          </a:pPr>
          <a:r>
            <a:rPr lang="en-US" sz="3200" b="1"/>
            <a:t>Non-ferrous metals</a:t>
          </a:r>
        </a:p>
      </dgm:t>
    </dgm:pt>
    <dgm:pt modelId="{2B9EDD60-10D4-4FF7-AE32-FA78CFB67A2A}" type="parTrans" cxnId="{12998C11-E5F0-41C3-A3B6-1FD0E971F19C}">
      <dgm:prSet/>
      <dgm:spPr/>
      <dgm:t>
        <a:bodyPr/>
        <a:lstStyle/>
        <a:p>
          <a:endParaRPr lang="en-US"/>
        </a:p>
      </dgm:t>
    </dgm:pt>
    <dgm:pt modelId="{A0ACB571-F237-40E6-8FBF-6CBC993AB758}" type="sibTrans" cxnId="{12998C11-E5F0-41C3-A3B6-1FD0E971F19C}">
      <dgm:prSet/>
      <dgm:spPr/>
      <dgm:t>
        <a:bodyPr/>
        <a:lstStyle/>
        <a:p>
          <a:pPr>
            <a:lnSpc>
              <a:spcPct val="100000"/>
            </a:lnSpc>
          </a:pPr>
          <a:endParaRPr lang="en-US"/>
        </a:p>
      </dgm:t>
    </dgm:pt>
    <dgm:pt modelId="{09B626C1-81DA-4CBD-A0D9-06A5149653FB}">
      <dgm:prSet custT="1"/>
      <dgm:spPr/>
      <dgm:t>
        <a:bodyPr/>
        <a:lstStyle/>
        <a:p>
          <a:pPr>
            <a:lnSpc>
              <a:spcPct val="100000"/>
            </a:lnSpc>
          </a:pPr>
          <a:r>
            <a:rPr lang="en-US" sz="3200" b="1" dirty="0"/>
            <a:t>Plastic/polymer-based products</a:t>
          </a:r>
        </a:p>
      </dgm:t>
    </dgm:pt>
    <dgm:pt modelId="{F1718DC1-0917-4916-8220-FCFE234DCEBB}" type="parTrans" cxnId="{16E21E8A-A7EC-49A6-A330-8B477FE08972}">
      <dgm:prSet/>
      <dgm:spPr/>
      <dgm:t>
        <a:bodyPr/>
        <a:lstStyle/>
        <a:p>
          <a:endParaRPr lang="en-US"/>
        </a:p>
      </dgm:t>
    </dgm:pt>
    <dgm:pt modelId="{8ABD78D2-50FE-40E8-B7BC-F8944F329D1A}" type="sibTrans" cxnId="{16E21E8A-A7EC-49A6-A330-8B477FE08972}">
      <dgm:prSet/>
      <dgm:spPr/>
      <dgm:t>
        <a:bodyPr/>
        <a:lstStyle/>
        <a:p>
          <a:pPr>
            <a:lnSpc>
              <a:spcPct val="100000"/>
            </a:lnSpc>
          </a:pPr>
          <a:endParaRPr lang="en-US"/>
        </a:p>
      </dgm:t>
    </dgm:pt>
    <dgm:pt modelId="{41E8F1D2-2937-4B60-9CD0-BB8961FC582A}">
      <dgm:prSet custT="1"/>
      <dgm:spPr/>
      <dgm:t>
        <a:bodyPr/>
        <a:lstStyle/>
        <a:p>
          <a:pPr>
            <a:lnSpc>
              <a:spcPct val="100000"/>
            </a:lnSpc>
          </a:pPr>
          <a:r>
            <a:rPr lang="en-US" sz="3200" b="1"/>
            <a:t>Glass, lumber, drywall</a:t>
          </a:r>
        </a:p>
      </dgm:t>
    </dgm:pt>
    <dgm:pt modelId="{EB8A935E-8283-4179-8D01-8FC13EB5C43E}" type="parTrans" cxnId="{C6ED15CC-D1C6-4C77-A29A-D298E4E48789}">
      <dgm:prSet/>
      <dgm:spPr/>
      <dgm:t>
        <a:bodyPr/>
        <a:lstStyle/>
        <a:p>
          <a:endParaRPr lang="en-US"/>
        </a:p>
      </dgm:t>
    </dgm:pt>
    <dgm:pt modelId="{A12E15D7-868B-4D2E-9E17-8D82EF08E34D}" type="sibTrans" cxnId="{C6ED15CC-D1C6-4C77-A29A-D298E4E48789}">
      <dgm:prSet/>
      <dgm:spPr/>
      <dgm:t>
        <a:bodyPr/>
        <a:lstStyle/>
        <a:p>
          <a:endParaRPr lang="en-US"/>
        </a:p>
      </dgm:t>
    </dgm:pt>
    <dgm:pt modelId="{F1D92387-F0AB-48E5-BF6B-4230CBD64957}" type="pres">
      <dgm:prSet presAssocID="{D7C200FA-4559-4062-B073-27E7472A2F3E}" presName="root" presStyleCnt="0">
        <dgm:presLayoutVars>
          <dgm:dir/>
          <dgm:resizeHandles val="exact"/>
        </dgm:presLayoutVars>
      </dgm:prSet>
      <dgm:spPr/>
    </dgm:pt>
    <dgm:pt modelId="{2DC279BA-4FD4-48F3-B68F-33DC27373624}" type="pres">
      <dgm:prSet presAssocID="{D7C200FA-4559-4062-B073-27E7472A2F3E}" presName="container" presStyleCnt="0">
        <dgm:presLayoutVars>
          <dgm:dir/>
          <dgm:resizeHandles val="exact"/>
        </dgm:presLayoutVars>
      </dgm:prSet>
      <dgm:spPr/>
    </dgm:pt>
    <dgm:pt modelId="{14175C98-C001-43EC-8CD3-E8EA213F67FD}" type="pres">
      <dgm:prSet presAssocID="{4B829400-2215-4944-A61E-D5FAA96C0F8D}" presName="compNode" presStyleCnt="0"/>
      <dgm:spPr/>
    </dgm:pt>
    <dgm:pt modelId="{CB92FC6C-F0EB-43D0-ACC6-0ED507AB9DF9}" type="pres">
      <dgm:prSet presAssocID="{4B829400-2215-4944-A61E-D5FAA96C0F8D}" presName="iconBgRect" presStyleLbl="bgShp" presStyleIdx="0" presStyleCnt="3"/>
      <dgm:spPr/>
    </dgm:pt>
    <dgm:pt modelId="{64E133A0-A581-45F4-9B9F-34F871FF9969}" type="pres">
      <dgm:prSet presAssocID="{4B829400-2215-4944-A61E-D5FAA96C0F8D}" presName="iconRect" presStyleLbl="node1" presStyleIdx="0" presStyleCnt="3" custLinFactNeighborX="-1831" custLinFactNeighborY="-944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EDDD19F3-BD6C-4BAA-A9FA-C50DB3AE842E}" type="pres">
      <dgm:prSet presAssocID="{4B829400-2215-4944-A61E-D5FAA96C0F8D}" presName="spaceRect" presStyleCnt="0"/>
      <dgm:spPr/>
    </dgm:pt>
    <dgm:pt modelId="{3E5F410A-AF7A-48A7-B209-75B0A2A9A1A3}" type="pres">
      <dgm:prSet presAssocID="{4B829400-2215-4944-A61E-D5FAA96C0F8D}" presName="textRect" presStyleLbl="revTx" presStyleIdx="0" presStyleCnt="3">
        <dgm:presLayoutVars>
          <dgm:chMax val="1"/>
          <dgm:chPref val="1"/>
        </dgm:presLayoutVars>
      </dgm:prSet>
      <dgm:spPr/>
    </dgm:pt>
    <dgm:pt modelId="{DD8FFCA4-B36C-4FFB-9D98-1FC47CE79F11}" type="pres">
      <dgm:prSet presAssocID="{A0ACB571-F237-40E6-8FBF-6CBC993AB758}" presName="sibTrans" presStyleLbl="sibTrans2D1" presStyleIdx="0" presStyleCnt="0"/>
      <dgm:spPr/>
    </dgm:pt>
    <dgm:pt modelId="{877911A9-C2B6-4B1F-A178-B118C606851B}" type="pres">
      <dgm:prSet presAssocID="{09B626C1-81DA-4CBD-A0D9-06A5149653FB}" presName="compNode" presStyleCnt="0"/>
      <dgm:spPr/>
    </dgm:pt>
    <dgm:pt modelId="{901E3504-32E7-4FF5-848F-8C25654BF463}" type="pres">
      <dgm:prSet presAssocID="{09B626C1-81DA-4CBD-A0D9-06A5149653FB}" presName="iconBgRect" presStyleLbl="bgShp" presStyleIdx="1" presStyleCnt="3" custLinFactNeighborX="-27659" custLinFactNeighborY="-3458"/>
      <dgm:spPr/>
    </dgm:pt>
    <dgm:pt modelId="{4037B2D5-81F2-44AC-B2AA-DCFD35AA37F8}" type="pres">
      <dgm:prSet presAssocID="{09B626C1-81DA-4CBD-A0D9-06A5149653FB}" presName="iconRect" presStyleLbl="node1" presStyleIdx="1" presStyleCnt="3" custLinFactNeighborX="-5365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indow outline"/>
        </a:ext>
      </dgm:extLst>
    </dgm:pt>
    <dgm:pt modelId="{D9A90AA6-4024-4FFC-B04B-D4355A4D9FC0}" type="pres">
      <dgm:prSet presAssocID="{09B626C1-81DA-4CBD-A0D9-06A5149653FB}" presName="spaceRect" presStyleCnt="0"/>
      <dgm:spPr/>
    </dgm:pt>
    <dgm:pt modelId="{C7E00E04-585E-4874-A196-9BCB7E237FF0}" type="pres">
      <dgm:prSet presAssocID="{09B626C1-81DA-4CBD-A0D9-06A5149653FB}" presName="textRect" presStyleLbl="revTx" presStyleIdx="1" presStyleCnt="3" custScaleX="139002" custLinFactNeighborX="6356">
        <dgm:presLayoutVars>
          <dgm:chMax val="1"/>
          <dgm:chPref val="1"/>
        </dgm:presLayoutVars>
      </dgm:prSet>
      <dgm:spPr/>
    </dgm:pt>
    <dgm:pt modelId="{D7414A48-FD84-4884-8AD3-9C1C7AA72744}" type="pres">
      <dgm:prSet presAssocID="{8ABD78D2-50FE-40E8-B7BC-F8944F329D1A}" presName="sibTrans" presStyleLbl="sibTrans2D1" presStyleIdx="0" presStyleCnt="0"/>
      <dgm:spPr/>
    </dgm:pt>
    <dgm:pt modelId="{07512472-7D1E-473D-A515-92A07B0CD1C8}" type="pres">
      <dgm:prSet presAssocID="{41E8F1D2-2937-4B60-9CD0-BB8961FC582A}" presName="compNode" presStyleCnt="0"/>
      <dgm:spPr/>
    </dgm:pt>
    <dgm:pt modelId="{FE12B23B-293E-44A9-9702-A9347CBAE9D7}" type="pres">
      <dgm:prSet presAssocID="{41E8F1D2-2937-4B60-9CD0-BB8961FC582A}" presName="iconBgRect" presStyleLbl="bgShp" presStyleIdx="2" presStyleCnt="3"/>
      <dgm:spPr/>
    </dgm:pt>
    <dgm:pt modelId="{38B2AAA2-C160-43AF-A12F-75F9E0E54144}" type="pres">
      <dgm:prSet presAssocID="{41E8F1D2-2937-4B60-9CD0-BB8961FC582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ithering Tree with solid fill"/>
        </a:ext>
      </dgm:extLst>
    </dgm:pt>
    <dgm:pt modelId="{C67EE227-57FC-4929-A71C-802585AA8D2A}" type="pres">
      <dgm:prSet presAssocID="{41E8F1D2-2937-4B60-9CD0-BB8961FC582A}" presName="spaceRect" presStyleCnt="0"/>
      <dgm:spPr/>
    </dgm:pt>
    <dgm:pt modelId="{C0022DA4-3504-41F3-ABAC-3D5B6201BDB4}" type="pres">
      <dgm:prSet presAssocID="{41E8F1D2-2937-4B60-9CD0-BB8961FC582A}" presName="textRect" presStyleLbl="revTx" presStyleIdx="2" presStyleCnt="3">
        <dgm:presLayoutVars>
          <dgm:chMax val="1"/>
          <dgm:chPref val="1"/>
        </dgm:presLayoutVars>
      </dgm:prSet>
      <dgm:spPr/>
    </dgm:pt>
  </dgm:ptLst>
  <dgm:cxnLst>
    <dgm:cxn modelId="{12998C11-E5F0-41C3-A3B6-1FD0E971F19C}" srcId="{D7C200FA-4559-4062-B073-27E7472A2F3E}" destId="{4B829400-2215-4944-A61E-D5FAA96C0F8D}" srcOrd="0" destOrd="0" parTransId="{2B9EDD60-10D4-4FF7-AE32-FA78CFB67A2A}" sibTransId="{A0ACB571-F237-40E6-8FBF-6CBC993AB758}"/>
    <dgm:cxn modelId="{671A3E1A-2EBA-4412-8F14-699DF6F52132}" type="presOf" srcId="{4B829400-2215-4944-A61E-D5FAA96C0F8D}" destId="{3E5F410A-AF7A-48A7-B209-75B0A2A9A1A3}" srcOrd="0" destOrd="0" presId="urn:microsoft.com/office/officeart/2018/2/layout/IconCircleList"/>
    <dgm:cxn modelId="{EB30FD42-ACF6-451B-8074-180BB43823DD}" type="presOf" srcId="{41E8F1D2-2937-4B60-9CD0-BB8961FC582A}" destId="{C0022DA4-3504-41F3-ABAC-3D5B6201BDB4}" srcOrd="0" destOrd="0" presId="urn:microsoft.com/office/officeart/2018/2/layout/IconCircleList"/>
    <dgm:cxn modelId="{1BC2E348-6538-4C4F-9832-CF5503641F08}" type="presOf" srcId="{A0ACB571-F237-40E6-8FBF-6CBC993AB758}" destId="{DD8FFCA4-B36C-4FFB-9D98-1FC47CE79F11}" srcOrd="0" destOrd="0" presId="urn:microsoft.com/office/officeart/2018/2/layout/IconCircleList"/>
    <dgm:cxn modelId="{B005E878-CC7A-4883-8F04-368079F7EE4B}" type="presOf" srcId="{8ABD78D2-50FE-40E8-B7BC-F8944F329D1A}" destId="{D7414A48-FD84-4884-8AD3-9C1C7AA72744}" srcOrd="0" destOrd="0" presId="urn:microsoft.com/office/officeart/2018/2/layout/IconCircleList"/>
    <dgm:cxn modelId="{16E21E8A-A7EC-49A6-A330-8B477FE08972}" srcId="{D7C200FA-4559-4062-B073-27E7472A2F3E}" destId="{09B626C1-81DA-4CBD-A0D9-06A5149653FB}" srcOrd="1" destOrd="0" parTransId="{F1718DC1-0917-4916-8220-FCFE234DCEBB}" sibTransId="{8ABD78D2-50FE-40E8-B7BC-F8944F329D1A}"/>
    <dgm:cxn modelId="{8E34B3A0-3F74-4A2D-A0A3-80EB31D0A51A}" type="presOf" srcId="{D7C200FA-4559-4062-B073-27E7472A2F3E}" destId="{F1D92387-F0AB-48E5-BF6B-4230CBD64957}" srcOrd="0" destOrd="0" presId="urn:microsoft.com/office/officeart/2018/2/layout/IconCircleList"/>
    <dgm:cxn modelId="{C6ED15CC-D1C6-4C77-A29A-D298E4E48789}" srcId="{D7C200FA-4559-4062-B073-27E7472A2F3E}" destId="{41E8F1D2-2937-4B60-9CD0-BB8961FC582A}" srcOrd="2" destOrd="0" parTransId="{EB8A935E-8283-4179-8D01-8FC13EB5C43E}" sibTransId="{A12E15D7-868B-4D2E-9E17-8D82EF08E34D}"/>
    <dgm:cxn modelId="{1794EFCE-5820-4209-B112-D8ED134542C2}" type="presOf" srcId="{09B626C1-81DA-4CBD-A0D9-06A5149653FB}" destId="{C7E00E04-585E-4874-A196-9BCB7E237FF0}" srcOrd="0" destOrd="0" presId="urn:microsoft.com/office/officeart/2018/2/layout/IconCircleList"/>
    <dgm:cxn modelId="{6CC2D136-269C-4C15-A759-DE7743F3C789}" type="presParOf" srcId="{F1D92387-F0AB-48E5-BF6B-4230CBD64957}" destId="{2DC279BA-4FD4-48F3-B68F-33DC27373624}" srcOrd="0" destOrd="0" presId="urn:microsoft.com/office/officeart/2018/2/layout/IconCircleList"/>
    <dgm:cxn modelId="{61AA747D-1F1D-4E21-97F0-84A1DC31FF52}" type="presParOf" srcId="{2DC279BA-4FD4-48F3-B68F-33DC27373624}" destId="{14175C98-C001-43EC-8CD3-E8EA213F67FD}" srcOrd="0" destOrd="0" presId="urn:microsoft.com/office/officeart/2018/2/layout/IconCircleList"/>
    <dgm:cxn modelId="{58EDE1C1-E030-46FB-B1D0-84AC18DCF4E7}" type="presParOf" srcId="{14175C98-C001-43EC-8CD3-E8EA213F67FD}" destId="{CB92FC6C-F0EB-43D0-ACC6-0ED507AB9DF9}" srcOrd="0" destOrd="0" presId="urn:microsoft.com/office/officeart/2018/2/layout/IconCircleList"/>
    <dgm:cxn modelId="{F99972BC-974B-4E1F-91EF-4DF3F46C96C4}" type="presParOf" srcId="{14175C98-C001-43EC-8CD3-E8EA213F67FD}" destId="{64E133A0-A581-45F4-9B9F-34F871FF9969}" srcOrd="1" destOrd="0" presId="urn:microsoft.com/office/officeart/2018/2/layout/IconCircleList"/>
    <dgm:cxn modelId="{EE3BC43E-6C3F-42AC-8BEE-D6B825805F30}" type="presParOf" srcId="{14175C98-C001-43EC-8CD3-E8EA213F67FD}" destId="{EDDD19F3-BD6C-4BAA-A9FA-C50DB3AE842E}" srcOrd="2" destOrd="0" presId="urn:microsoft.com/office/officeart/2018/2/layout/IconCircleList"/>
    <dgm:cxn modelId="{FC3327F5-66A7-47B8-94CC-E9468CDD91E5}" type="presParOf" srcId="{14175C98-C001-43EC-8CD3-E8EA213F67FD}" destId="{3E5F410A-AF7A-48A7-B209-75B0A2A9A1A3}" srcOrd="3" destOrd="0" presId="urn:microsoft.com/office/officeart/2018/2/layout/IconCircleList"/>
    <dgm:cxn modelId="{C851F4A9-3ECF-4E70-A839-49C6DE6C073A}" type="presParOf" srcId="{2DC279BA-4FD4-48F3-B68F-33DC27373624}" destId="{DD8FFCA4-B36C-4FFB-9D98-1FC47CE79F11}" srcOrd="1" destOrd="0" presId="urn:microsoft.com/office/officeart/2018/2/layout/IconCircleList"/>
    <dgm:cxn modelId="{B9C093E6-3AF8-415D-B00E-6519C0E0A11F}" type="presParOf" srcId="{2DC279BA-4FD4-48F3-B68F-33DC27373624}" destId="{877911A9-C2B6-4B1F-A178-B118C606851B}" srcOrd="2" destOrd="0" presId="urn:microsoft.com/office/officeart/2018/2/layout/IconCircleList"/>
    <dgm:cxn modelId="{0587179E-9DA7-4063-8DAE-8069C7EDE9D2}" type="presParOf" srcId="{877911A9-C2B6-4B1F-A178-B118C606851B}" destId="{901E3504-32E7-4FF5-848F-8C25654BF463}" srcOrd="0" destOrd="0" presId="urn:microsoft.com/office/officeart/2018/2/layout/IconCircleList"/>
    <dgm:cxn modelId="{07E3DF40-4202-4B20-93BF-5F7AC81A5562}" type="presParOf" srcId="{877911A9-C2B6-4B1F-A178-B118C606851B}" destId="{4037B2D5-81F2-44AC-B2AA-DCFD35AA37F8}" srcOrd="1" destOrd="0" presId="urn:microsoft.com/office/officeart/2018/2/layout/IconCircleList"/>
    <dgm:cxn modelId="{005905D5-A914-4AAF-B6BC-C12705E62221}" type="presParOf" srcId="{877911A9-C2B6-4B1F-A178-B118C606851B}" destId="{D9A90AA6-4024-4FFC-B04B-D4355A4D9FC0}" srcOrd="2" destOrd="0" presId="urn:microsoft.com/office/officeart/2018/2/layout/IconCircleList"/>
    <dgm:cxn modelId="{C4324C56-835A-4710-8DFB-EF61CFAD845B}" type="presParOf" srcId="{877911A9-C2B6-4B1F-A178-B118C606851B}" destId="{C7E00E04-585E-4874-A196-9BCB7E237FF0}" srcOrd="3" destOrd="0" presId="urn:microsoft.com/office/officeart/2018/2/layout/IconCircleList"/>
    <dgm:cxn modelId="{098EC8A2-379E-4432-B497-426CA6360983}" type="presParOf" srcId="{2DC279BA-4FD4-48F3-B68F-33DC27373624}" destId="{D7414A48-FD84-4884-8AD3-9C1C7AA72744}" srcOrd="3" destOrd="0" presId="urn:microsoft.com/office/officeart/2018/2/layout/IconCircleList"/>
    <dgm:cxn modelId="{3AE55528-145E-46F4-ADB3-C1950AB22CD4}" type="presParOf" srcId="{2DC279BA-4FD4-48F3-B68F-33DC27373624}" destId="{07512472-7D1E-473D-A515-92A07B0CD1C8}" srcOrd="4" destOrd="0" presId="urn:microsoft.com/office/officeart/2018/2/layout/IconCircleList"/>
    <dgm:cxn modelId="{2A51694A-9DB2-4326-AD78-53AE462532EF}" type="presParOf" srcId="{07512472-7D1E-473D-A515-92A07B0CD1C8}" destId="{FE12B23B-293E-44A9-9702-A9347CBAE9D7}" srcOrd="0" destOrd="0" presId="urn:microsoft.com/office/officeart/2018/2/layout/IconCircleList"/>
    <dgm:cxn modelId="{0EC15E3E-4644-48F5-B0E3-7724DDB4A117}" type="presParOf" srcId="{07512472-7D1E-473D-A515-92A07B0CD1C8}" destId="{38B2AAA2-C160-43AF-A12F-75F9E0E54144}" srcOrd="1" destOrd="0" presId="urn:microsoft.com/office/officeart/2018/2/layout/IconCircleList"/>
    <dgm:cxn modelId="{26A70D61-10D9-4630-9AE0-730179E1B6C5}" type="presParOf" srcId="{07512472-7D1E-473D-A515-92A07B0CD1C8}" destId="{C67EE227-57FC-4929-A71C-802585AA8D2A}" srcOrd="2" destOrd="0" presId="urn:microsoft.com/office/officeart/2018/2/layout/IconCircleList"/>
    <dgm:cxn modelId="{2571B94C-70EC-402C-B4A3-4E13F153EE22}" type="presParOf" srcId="{07512472-7D1E-473D-A515-92A07B0CD1C8}" destId="{C0022DA4-3504-41F3-ABAC-3D5B6201BDB4}"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FD254-60CE-451C-B20D-A702F84E5FD1}"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C25DE141-A5EB-46A0-B790-DAA92C982F8D}">
      <dgm:prSet/>
      <dgm:spPr/>
      <dgm:t>
        <a:bodyPr/>
        <a:lstStyle/>
        <a:p>
          <a:r>
            <a:rPr lang="en-US" b="1"/>
            <a:t>October 1, 2025 – Final Assembly Requirement</a:t>
          </a:r>
          <a:endParaRPr lang="en-US"/>
        </a:p>
      </dgm:t>
    </dgm:pt>
    <dgm:pt modelId="{ECA7F258-2A20-4C9A-9284-032C773BBE50}" type="parTrans" cxnId="{173FFC0C-ABC0-4B3D-817B-17BEBB1698D6}">
      <dgm:prSet/>
      <dgm:spPr/>
      <dgm:t>
        <a:bodyPr/>
        <a:lstStyle/>
        <a:p>
          <a:endParaRPr lang="en-US"/>
        </a:p>
      </dgm:t>
    </dgm:pt>
    <dgm:pt modelId="{5E8AE85E-579F-4E50-A63D-83DDBADED51B}" type="sibTrans" cxnId="{173FFC0C-ABC0-4B3D-817B-17BEBB1698D6}">
      <dgm:prSet/>
      <dgm:spPr/>
      <dgm:t>
        <a:bodyPr/>
        <a:lstStyle/>
        <a:p>
          <a:endParaRPr lang="en-US"/>
        </a:p>
      </dgm:t>
    </dgm:pt>
    <dgm:pt modelId="{96E78C82-4DDB-46DB-8F17-0CF5F8FD33D6}">
      <dgm:prSet/>
      <dgm:spPr/>
      <dgm:t>
        <a:bodyPr/>
        <a:lstStyle/>
        <a:p>
          <a:r>
            <a:rPr lang="en-US" b="1" dirty="0"/>
            <a:t>Final assembly</a:t>
          </a:r>
          <a:r>
            <a:rPr lang="en-US" dirty="0"/>
            <a:t>, must occur in the U.S.</a:t>
          </a:r>
        </a:p>
      </dgm:t>
    </dgm:pt>
    <dgm:pt modelId="{1FEB4EBA-7E4B-4614-B79F-4E25735A4798}" type="parTrans" cxnId="{4913C80B-03DE-41D4-A9D7-F189003FC0C4}">
      <dgm:prSet/>
      <dgm:spPr/>
      <dgm:t>
        <a:bodyPr/>
        <a:lstStyle/>
        <a:p>
          <a:endParaRPr lang="en-US"/>
        </a:p>
      </dgm:t>
    </dgm:pt>
    <dgm:pt modelId="{6AAC6366-4FDF-49AF-A8A6-ADEE2B0DD7C6}" type="sibTrans" cxnId="{4913C80B-03DE-41D4-A9D7-F189003FC0C4}">
      <dgm:prSet/>
      <dgm:spPr/>
      <dgm:t>
        <a:bodyPr/>
        <a:lstStyle/>
        <a:p>
          <a:endParaRPr lang="en-US"/>
        </a:p>
      </dgm:t>
    </dgm:pt>
    <dgm:pt modelId="{6C39DE30-A006-4D42-962E-FCB27BC65837}">
      <dgm:prSet/>
      <dgm:spPr/>
      <dgm:t>
        <a:bodyPr/>
        <a:lstStyle/>
        <a:p>
          <a:r>
            <a:rPr lang="en-US" b="1" dirty="0"/>
            <a:t>October 1, 2026 – 55% Domestic Content Threshold</a:t>
          </a:r>
          <a:endParaRPr lang="en-US" dirty="0"/>
        </a:p>
      </dgm:t>
    </dgm:pt>
    <dgm:pt modelId="{AFEC8C1A-B116-4F82-8E6D-C5DED4411BFD}" type="parTrans" cxnId="{C1AFFF2E-8CC1-48EC-8828-D2A3EAC22427}">
      <dgm:prSet/>
      <dgm:spPr/>
      <dgm:t>
        <a:bodyPr/>
        <a:lstStyle/>
        <a:p>
          <a:endParaRPr lang="en-US"/>
        </a:p>
      </dgm:t>
    </dgm:pt>
    <dgm:pt modelId="{CAB8BA75-558F-4E1C-A65A-43C56ADF10B4}" type="sibTrans" cxnId="{C1AFFF2E-8CC1-48EC-8828-D2A3EAC22427}">
      <dgm:prSet/>
      <dgm:spPr/>
      <dgm:t>
        <a:bodyPr/>
        <a:lstStyle/>
        <a:p>
          <a:endParaRPr lang="en-US"/>
        </a:p>
      </dgm:t>
    </dgm:pt>
    <dgm:pt modelId="{B713C67B-27C0-4500-9732-BE3FBECAF0AF}">
      <dgm:prSet/>
      <dgm:spPr/>
      <dgm:t>
        <a:bodyPr/>
        <a:lstStyle/>
        <a:p>
          <a:r>
            <a:rPr lang="en-US"/>
            <a:t>Manufactured products must contain at least </a:t>
          </a:r>
          <a:r>
            <a:rPr lang="en-US" b="1"/>
            <a:t>55% U.S.-produced components by cost</a:t>
          </a:r>
        </a:p>
      </dgm:t>
    </dgm:pt>
    <dgm:pt modelId="{2701FB6E-F2A9-400A-9A66-0BC3E5F7B95B}" type="parTrans" cxnId="{C36B4733-D9C6-47A3-87E0-905DBFC6F76A}">
      <dgm:prSet/>
      <dgm:spPr/>
      <dgm:t>
        <a:bodyPr/>
        <a:lstStyle/>
        <a:p>
          <a:endParaRPr lang="en-US"/>
        </a:p>
      </dgm:t>
    </dgm:pt>
    <dgm:pt modelId="{5FE23D2C-A803-4C5D-8FC1-70752BD7EDE3}" type="sibTrans" cxnId="{C36B4733-D9C6-47A3-87E0-905DBFC6F76A}">
      <dgm:prSet/>
      <dgm:spPr/>
      <dgm:t>
        <a:bodyPr/>
        <a:lstStyle/>
        <a:p>
          <a:endParaRPr lang="en-US"/>
        </a:p>
      </dgm:t>
    </dgm:pt>
    <dgm:pt modelId="{4C42B3E1-E52C-4B32-B9EB-A600CBE803F9}" type="pres">
      <dgm:prSet presAssocID="{369FD254-60CE-451C-B20D-A702F84E5FD1}" presName="Name0" presStyleCnt="0">
        <dgm:presLayoutVars>
          <dgm:dir/>
          <dgm:animLvl val="lvl"/>
          <dgm:resizeHandles val="exact"/>
        </dgm:presLayoutVars>
      </dgm:prSet>
      <dgm:spPr/>
    </dgm:pt>
    <dgm:pt modelId="{17721DD2-ED5A-4750-8ABB-EF08B7A3660E}" type="pres">
      <dgm:prSet presAssocID="{C25DE141-A5EB-46A0-B790-DAA92C982F8D}" presName="linNode" presStyleCnt="0"/>
      <dgm:spPr/>
    </dgm:pt>
    <dgm:pt modelId="{A416A250-BE20-4ED5-8A6A-433974A1D06F}" type="pres">
      <dgm:prSet presAssocID="{C25DE141-A5EB-46A0-B790-DAA92C982F8D}" presName="parentText" presStyleLbl="node1" presStyleIdx="0" presStyleCnt="2">
        <dgm:presLayoutVars>
          <dgm:chMax val="1"/>
          <dgm:bulletEnabled val="1"/>
        </dgm:presLayoutVars>
      </dgm:prSet>
      <dgm:spPr/>
    </dgm:pt>
    <dgm:pt modelId="{6DA76037-41B7-484D-8121-63E0544BA540}" type="pres">
      <dgm:prSet presAssocID="{C25DE141-A5EB-46A0-B790-DAA92C982F8D}" presName="descendantText" presStyleLbl="alignAccFollowNode1" presStyleIdx="0" presStyleCnt="2">
        <dgm:presLayoutVars>
          <dgm:bulletEnabled val="1"/>
        </dgm:presLayoutVars>
      </dgm:prSet>
      <dgm:spPr/>
    </dgm:pt>
    <dgm:pt modelId="{5F6B4BE9-F2E8-44AA-9A5C-7CC693DED861}" type="pres">
      <dgm:prSet presAssocID="{5E8AE85E-579F-4E50-A63D-83DDBADED51B}" presName="sp" presStyleCnt="0"/>
      <dgm:spPr/>
    </dgm:pt>
    <dgm:pt modelId="{E263DA9C-0396-4286-9C62-2D78673982F1}" type="pres">
      <dgm:prSet presAssocID="{6C39DE30-A006-4D42-962E-FCB27BC65837}" presName="linNode" presStyleCnt="0"/>
      <dgm:spPr/>
    </dgm:pt>
    <dgm:pt modelId="{5AB7C17A-20E3-4A08-9415-878DC5FAF995}" type="pres">
      <dgm:prSet presAssocID="{6C39DE30-A006-4D42-962E-FCB27BC65837}" presName="parentText" presStyleLbl="node1" presStyleIdx="1" presStyleCnt="2">
        <dgm:presLayoutVars>
          <dgm:chMax val="1"/>
          <dgm:bulletEnabled val="1"/>
        </dgm:presLayoutVars>
      </dgm:prSet>
      <dgm:spPr/>
    </dgm:pt>
    <dgm:pt modelId="{8F44A446-43AD-49C7-98F0-D60F96E488BA}" type="pres">
      <dgm:prSet presAssocID="{6C39DE30-A006-4D42-962E-FCB27BC65837}" presName="descendantText" presStyleLbl="alignAccFollowNode1" presStyleIdx="1" presStyleCnt="2">
        <dgm:presLayoutVars>
          <dgm:bulletEnabled val="1"/>
        </dgm:presLayoutVars>
      </dgm:prSet>
      <dgm:spPr/>
    </dgm:pt>
  </dgm:ptLst>
  <dgm:cxnLst>
    <dgm:cxn modelId="{4913C80B-03DE-41D4-A9D7-F189003FC0C4}" srcId="{C25DE141-A5EB-46A0-B790-DAA92C982F8D}" destId="{96E78C82-4DDB-46DB-8F17-0CF5F8FD33D6}" srcOrd="0" destOrd="0" parTransId="{1FEB4EBA-7E4B-4614-B79F-4E25735A4798}" sibTransId="{6AAC6366-4FDF-49AF-A8A6-ADEE2B0DD7C6}"/>
    <dgm:cxn modelId="{173FFC0C-ABC0-4B3D-817B-17BEBB1698D6}" srcId="{369FD254-60CE-451C-B20D-A702F84E5FD1}" destId="{C25DE141-A5EB-46A0-B790-DAA92C982F8D}" srcOrd="0" destOrd="0" parTransId="{ECA7F258-2A20-4C9A-9284-032C773BBE50}" sibTransId="{5E8AE85E-579F-4E50-A63D-83DDBADED51B}"/>
    <dgm:cxn modelId="{C1AFFF2E-8CC1-48EC-8828-D2A3EAC22427}" srcId="{369FD254-60CE-451C-B20D-A702F84E5FD1}" destId="{6C39DE30-A006-4D42-962E-FCB27BC65837}" srcOrd="1" destOrd="0" parTransId="{AFEC8C1A-B116-4F82-8E6D-C5DED4411BFD}" sibTransId="{CAB8BA75-558F-4E1C-A65A-43C56ADF10B4}"/>
    <dgm:cxn modelId="{C36B4733-D9C6-47A3-87E0-905DBFC6F76A}" srcId="{6C39DE30-A006-4D42-962E-FCB27BC65837}" destId="{B713C67B-27C0-4500-9732-BE3FBECAF0AF}" srcOrd="0" destOrd="0" parTransId="{2701FB6E-F2A9-400A-9A66-0BC3E5F7B95B}" sibTransId="{5FE23D2C-A803-4C5D-8FC1-70752BD7EDE3}"/>
    <dgm:cxn modelId="{6ADE8779-FB6B-4F5B-B0D3-3C7A54C563F2}" type="presOf" srcId="{96E78C82-4DDB-46DB-8F17-0CF5F8FD33D6}" destId="{6DA76037-41B7-484D-8121-63E0544BA540}" srcOrd="0" destOrd="0" presId="urn:microsoft.com/office/officeart/2005/8/layout/vList5"/>
    <dgm:cxn modelId="{91217FBD-D70C-4F5B-AC25-21C340772A28}" type="presOf" srcId="{C25DE141-A5EB-46A0-B790-DAA92C982F8D}" destId="{A416A250-BE20-4ED5-8A6A-433974A1D06F}" srcOrd="0" destOrd="0" presId="urn:microsoft.com/office/officeart/2005/8/layout/vList5"/>
    <dgm:cxn modelId="{48436ECB-D3BF-49CB-BD6F-FB66934FDC06}" type="presOf" srcId="{6C39DE30-A006-4D42-962E-FCB27BC65837}" destId="{5AB7C17A-20E3-4A08-9415-878DC5FAF995}" srcOrd="0" destOrd="0" presId="urn:microsoft.com/office/officeart/2005/8/layout/vList5"/>
    <dgm:cxn modelId="{CD695CD2-BB22-429B-8771-E63BB0356F24}" type="presOf" srcId="{B713C67B-27C0-4500-9732-BE3FBECAF0AF}" destId="{8F44A446-43AD-49C7-98F0-D60F96E488BA}" srcOrd="0" destOrd="0" presId="urn:microsoft.com/office/officeart/2005/8/layout/vList5"/>
    <dgm:cxn modelId="{96999CDC-209F-4422-9236-01BF14D8AA7C}" type="presOf" srcId="{369FD254-60CE-451C-B20D-A702F84E5FD1}" destId="{4C42B3E1-E52C-4B32-B9EB-A600CBE803F9}" srcOrd="0" destOrd="0" presId="urn:microsoft.com/office/officeart/2005/8/layout/vList5"/>
    <dgm:cxn modelId="{29A5AD13-D99B-43ED-9DB3-BEA666106B9B}" type="presParOf" srcId="{4C42B3E1-E52C-4B32-B9EB-A600CBE803F9}" destId="{17721DD2-ED5A-4750-8ABB-EF08B7A3660E}" srcOrd="0" destOrd="0" presId="urn:microsoft.com/office/officeart/2005/8/layout/vList5"/>
    <dgm:cxn modelId="{485929EE-E9F8-4F77-8238-94D92B987B1B}" type="presParOf" srcId="{17721DD2-ED5A-4750-8ABB-EF08B7A3660E}" destId="{A416A250-BE20-4ED5-8A6A-433974A1D06F}" srcOrd="0" destOrd="0" presId="urn:microsoft.com/office/officeart/2005/8/layout/vList5"/>
    <dgm:cxn modelId="{7A162958-BA9E-4F90-868C-F49B2A35C507}" type="presParOf" srcId="{17721DD2-ED5A-4750-8ABB-EF08B7A3660E}" destId="{6DA76037-41B7-484D-8121-63E0544BA540}" srcOrd="1" destOrd="0" presId="urn:microsoft.com/office/officeart/2005/8/layout/vList5"/>
    <dgm:cxn modelId="{633C832C-6BD9-4819-B12B-B58105F69E63}" type="presParOf" srcId="{4C42B3E1-E52C-4B32-B9EB-A600CBE803F9}" destId="{5F6B4BE9-F2E8-44AA-9A5C-7CC693DED861}" srcOrd="1" destOrd="0" presId="urn:microsoft.com/office/officeart/2005/8/layout/vList5"/>
    <dgm:cxn modelId="{24DF1161-0B8A-43AE-A1E5-1AE3EBD8C833}" type="presParOf" srcId="{4C42B3E1-E52C-4B32-B9EB-A600CBE803F9}" destId="{E263DA9C-0396-4286-9C62-2D78673982F1}" srcOrd="2" destOrd="0" presId="urn:microsoft.com/office/officeart/2005/8/layout/vList5"/>
    <dgm:cxn modelId="{AE373D36-CF09-4867-A79E-39F04CE7F06D}" type="presParOf" srcId="{E263DA9C-0396-4286-9C62-2D78673982F1}" destId="{5AB7C17A-20E3-4A08-9415-878DC5FAF995}" srcOrd="0" destOrd="0" presId="urn:microsoft.com/office/officeart/2005/8/layout/vList5"/>
    <dgm:cxn modelId="{17380FF9-D638-49AE-B03B-0487CD1703B7}" type="presParOf" srcId="{E263DA9C-0396-4286-9C62-2D78673982F1}" destId="{8F44A446-43AD-49C7-98F0-D60F96E488B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F9E06-D40A-454C-8173-0B92E461F093}">
      <dsp:nvSpPr>
        <dsp:cNvPr id="0" name=""/>
        <dsp:cNvSpPr/>
      </dsp:nvSpPr>
      <dsp:spPr>
        <a:xfrm>
          <a:off x="1339" y="568402"/>
          <a:ext cx="4701480" cy="2985440"/>
        </a:xfrm>
        <a:prstGeom prst="roundRect">
          <a:avLst>
            <a:gd name="adj" fmla="val 10000"/>
          </a:avLst>
        </a:prstGeom>
        <a:solidFill>
          <a:schemeClr val="dk1"/>
        </a:solidFill>
        <a:ln w="25400"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sp>
    <dsp:sp modelId="{707C67E2-C561-4228-BD88-6795FD9DEAE9}">
      <dsp:nvSpPr>
        <dsp:cNvPr id="0" name=""/>
        <dsp:cNvSpPr/>
      </dsp:nvSpPr>
      <dsp:spPr>
        <a:xfrm>
          <a:off x="523726" y="1064669"/>
          <a:ext cx="4701480" cy="29854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Not all encompassing..</a:t>
          </a:r>
          <a:endParaRPr lang="en-US" sz="3600" kern="1200" dirty="0"/>
        </a:p>
      </dsp:txBody>
      <dsp:txXfrm>
        <a:off x="611167" y="1152110"/>
        <a:ext cx="4526598" cy="2810558"/>
      </dsp:txXfrm>
    </dsp:sp>
    <dsp:sp modelId="{8E72478E-FFD6-436A-B870-F9CB5DD8F8D7}">
      <dsp:nvSpPr>
        <dsp:cNvPr id="0" name=""/>
        <dsp:cNvSpPr/>
      </dsp:nvSpPr>
      <dsp:spPr>
        <a:xfrm>
          <a:off x="5747593" y="568402"/>
          <a:ext cx="4701480" cy="2985440"/>
        </a:xfrm>
        <a:prstGeom prst="roundRect">
          <a:avLst>
            <a:gd name="adj" fmla="val 10000"/>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8C00AB7-90FC-4B7D-B03D-979E4E16143D}">
      <dsp:nvSpPr>
        <dsp:cNvPr id="0" name=""/>
        <dsp:cNvSpPr/>
      </dsp:nvSpPr>
      <dsp:spPr>
        <a:xfrm>
          <a:off x="6269980" y="1064669"/>
          <a:ext cx="4701480" cy="29854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Key topics impacting ODOT transportation projects utilizing Federal Funding in Ohio</a:t>
          </a:r>
          <a:endParaRPr lang="en-US" sz="3600" kern="1200" dirty="0"/>
        </a:p>
      </dsp:txBody>
      <dsp:txXfrm>
        <a:off x="6357421" y="1152110"/>
        <a:ext cx="4526598" cy="2810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A4A6C-D285-4432-BAE1-8D1AAD3C4F65}">
      <dsp:nvSpPr>
        <dsp:cNvPr id="0" name=""/>
        <dsp:cNvSpPr/>
      </dsp:nvSpPr>
      <dsp:spPr>
        <a:xfrm>
          <a:off x="0" y="3384"/>
          <a:ext cx="10515600" cy="1559482"/>
        </a:xfrm>
        <a:prstGeom prst="roundRect">
          <a:avLst/>
        </a:prstGeom>
        <a:gradFill rotWithShape="0">
          <a:gsLst>
            <a:gs pos="0">
              <a:srgbClr val="00B0F0"/>
            </a:gs>
            <a:gs pos="48000">
              <a:schemeClr val="bg1"/>
            </a:gs>
            <a:gs pos="100000">
              <a:srgbClr val="C00000"/>
            </a:gs>
          </a:gsLst>
          <a:lin ang="60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100000"/>
            </a:lnSpc>
            <a:spcBef>
              <a:spcPct val="0"/>
            </a:spcBef>
            <a:spcAft>
              <a:spcPct val="35000"/>
            </a:spcAft>
            <a:buNone/>
          </a:pPr>
          <a:r>
            <a:rPr lang="en-US" sz="4000" b="0" kern="1200" dirty="0">
              <a:solidFill>
                <a:schemeClr val="tx1"/>
              </a:solidFill>
            </a:rPr>
            <a:t>Enacted under IIJA (2021)</a:t>
          </a:r>
        </a:p>
        <a:p>
          <a:pPr marL="0" lvl="0" indent="0" algn="ctr" defTabSz="1778000">
            <a:lnSpc>
              <a:spcPct val="90000"/>
            </a:lnSpc>
            <a:spcBef>
              <a:spcPct val="0"/>
            </a:spcBef>
            <a:spcAft>
              <a:spcPct val="35000"/>
            </a:spcAft>
            <a:buNone/>
          </a:pPr>
          <a:r>
            <a:rPr lang="en-US" sz="2400" b="0" kern="1200" dirty="0">
              <a:solidFill>
                <a:schemeClr val="tx1"/>
              </a:solidFill>
            </a:rPr>
            <a:t>Infrastructure Investment and Jobs Act</a:t>
          </a:r>
        </a:p>
        <a:p>
          <a:pPr marL="0" lvl="0" indent="0" algn="ctr" defTabSz="1778000">
            <a:lnSpc>
              <a:spcPct val="90000"/>
            </a:lnSpc>
            <a:spcBef>
              <a:spcPct val="0"/>
            </a:spcBef>
            <a:spcAft>
              <a:spcPct val="35000"/>
            </a:spcAft>
            <a:buNone/>
          </a:pPr>
          <a:r>
            <a:rPr lang="en-US" sz="2400" b="0" kern="1200" dirty="0">
              <a:solidFill>
                <a:schemeClr val="tx1"/>
              </a:solidFill>
            </a:rPr>
            <a:t>aka - Bipartisan Infrastructure Law (BIL)</a:t>
          </a:r>
          <a:endParaRPr lang="en-US" sz="2800" b="0" kern="1200" dirty="0">
            <a:solidFill>
              <a:schemeClr val="tx1"/>
            </a:solidFill>
          </a:endParaRPr>
        </a:p>
      </dsp:txBody>
      <dsp:txXfrm>
        <a:off x="76128" y="79512"/>
        <a:ext cx="10363344" cy="1407226"/>
      </dsp:txXfrm>
    </dsp:sp>
    <dsp:sp modelId="{62C096FC-29F9-46C9-BC6C-B821DCE7BA57}">
      <dsp:nvSpPr>
        <dsp:cNvPr id="0" name=""/>
        <dsp:cNvSpPr/>
      </dsp:nvSpPr>
      <dsp:spPr>
        <a:xfrm>
          <a:off x="0" y="1587353"/>
          <a:ext cx="10515600" cy="1559482"/>
        </a:xfrm>
        <a:prstGeom prst="roundRect">
          <a:avLst/>
        </a:prstGeom>
        <a:gradFill rotWithShape="0">
          <a:gsLst>
            <a:gs pos="0">
              <a:srgbClr val="C00000"/>
            </a:gs>
            <a:gs pos="48000">
              <a:prstClr val="white"/>
            </a:gs>
            <a:gs pos="100000">
              <a:srgbClr val="00B0F0"/>
            </a:gs>
          </a:gsLst>
          <a:lin ang="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4000" b="0" kern="1200" dirty="0">
              <a:solidFill>
                <a:srgbClr val="000000"/>
              </a:solidFill>
              <a:latin typeface="Source Sans 3"/>
              <a:ea typeface="+mn-ea"/>
              <a:cs typeface="+mn-cs"/>
            </a:rPr>
            <a:t>Strengthens domestic sourcing for infrastructure improvement projects</a:t>
          </a:r>
        </a:p>
      </dsp:txBody>
      <dsp:txXfrm>
        <a:off x="76128" y="1663481"/>
        <a:ext cx="10363344" cy="1407226"/>
      </dsp:txXfrm>
    </dsp:sp>
    <dsp:sp modelId="{6257DB0E-1E7D-445A-866D-D12E9383CE09}">
      <dsp:nvSpPr>
        <dsp:cNvPr id="0" name=""/>
        <dsp:cNvSpPr/>
      </dsp:nvSpPr>
      <dsp:spPr>
        <a:xfrm>
          <a:off x="0" y="3140532"/>
          <a:ext cx="10515600" cy="1559482"/>
        </a:xfrm>
        <a:prstGeom prst="roundRect">
          <a:avLst/>
        </a:prstGeom>
        <a:gradFill rotWithShape="0">
          <a:gsLst>
            <a:gs pos="0">
              <a:srgbClr val="00B0F0"/>
            </a:gs>
            <a:gs pos="48000">
              <a:prstClr val="white"/>
            </a:gs>
            <a:gs pos="100000">
              <a:srgbClr val="C00000"/>
            </a:gs>
          </a:gsLst>
          <a:lin ang="150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4000" b="0" kern="1200" dirty="0">
              <a:solidFill>
                <a:srgbClr val="000000"/>
              </a:solidFill>
              <a:latin typeface="Source Sans 3"/>
              <a:ea typeface="+mn-ea"/>
              <a:cs typeface="+mn-cs"/>
            </a:rPr>
            <a:t>Applies to iron, steel, manufactured products &amp; construction materials</a:t>
          </a:r>
        </a:p>
      </dsp:txBody>
      <dsp:txXfrm>
        <a:off x="76128" y="3216660"/>
        <a:ext cx="10363344" cy="1407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0E128-0DFE-49F2-922F-3EC9116FFCC3}">
      <dsp:nvSpPr>
        <dsp:cNvPr id="0" name=""/>
        <dsp:cNvSpPr/>
      </dsp:nvSpPr>
      <dsp:spPr>
        <a:xfrm>
          <a:off x="0" y="548"/>
          <a:ext cx="10515600" cy="1282459"/>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4489207-6089-4F0B-BDE4-01FD2103D530}">
      <dsp:nvSpPr>
        <dsp:cNvPr id="0" name=""/>
        <dsp:cNvSpPr/>
      </dsp:nvSpPr>
      <dsp:spPr>
        <a:xfrm>
          <a:off x="387943" y="289101"/>
          <a:ext cx="705352" cy="705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965B1F8-CBA8-4FE5-B68F-4AE890F7D35A}">
      <dsp:nvSpPr>
        <dsp:cNvPr id="0" name=""/>
        <dsp:cNvSpPr/>
      </dsp:nvSpPr>
      <dsp:spPr>
        <a:xfrm>
          <a:off x="1481240" y="548"/>
          <a:ext cx="9034359" cy="1282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27" tIns="135727" rIns="135727" bIns="135727" numCol="1" spcCol="1270" anchor="ctr" anchorCtr="0">
          <a:noAutofit/>
        </a:bodyPr>
        <a:lstStyle/>
        <a:p>
          <a:pPr marL="0" lvl="0" indent="0" algn="l" defTabSz="1111250">
            <a:lnSpc>
              <a:spcPct val="100000"/>
            </a:lnSpc>
            <a:spcBef>
              <a:spcPct val="0"/>
            </a:spcBef>
            <a:spcAft>
              <a:spcPct val="35000"/>
            </a:spcAft>
            <a:buNone/>
          </a:pPr>
          <a:r>
            <a:rPr lang="en-US" sz="2500" b="1" kern="1200" dirty="0"/>
            <a:t>Applies to federally funded infrastructure</a:t>
          </a:r>
        </a:p>
      </dsp:txBody>
      <dsp:txXfrm>
        <a:off x="1481240" y="548"/>
        <a:ext cx="9034359" cy="1282459"/>
      </dsp:txXfrm>
    </dsp:sp>
    <dsp:sp modelId="{7E023B1B-36C1-4E87-9DF2-9E35B1F0990B}">
      <dsp:nvSpPr>
        <dsp:cNvPr id="0" name=""/>
        <dsp:cNvSpPr/>
      </dsp:nvSpPr>
      <dsp:spPr>
        <a:xfrm>
          <a:off x="0" y="1603622"/>
          <a:ext cx="10515600" cy="1282459"/>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2A73F08-9FFC-4012-8B8E-CE2C35A2CEDB}">
      <dsp:nvSpPr>
        <dsp:cNvPr id="0" name=""/>
        <dsp:cNvSpPr/>
      </dsp:nvSpPr>
      <dsp:spPr>
        <a:xfrm>
          <a:off x="387943" y="1892175"/>
          <a:ext cx="705352" cy="705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48EC4A-36F8-44CF-AF08-0B8E960AB472}">
      <dsp:nvSpPr>
        <dsp:cNvPr id="0" name=""/>
        <dsp:cNvSpPr/>
      </dsp:nvSpPr>
      <dsp:spPr>
        <a:xfrm>
          <a:off x="1481240" y="1603622"/>
          <a:ext cx="9034359" cy="1282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27" tIns="135727" rIns="135727" bIns="135727" numCol="1" spcCol="1270" anchor="ctr" anchorCtr="0">
          <a:noAutofit/>
        </a:bodyPr>
        <a:lstStyle/>
        <a:p>
          <a:pPr marL="0" lvl="0" indent="0" algn="l" defTabSz="1111250">
            <a:lnSpc>
              <a:spcPct val="100000"/>
            </a:lnSpc>
            <a:spcBef>
              <a:spcPct val="0"/>
            </a:spcBef>
            <a:spcAft>
              <a:spcPct val="35000"/>
            </a:spcAft>
            <a:buNone/>
          </a:pPr>
          <a:r>
            <a:rPr lang="en-US" sz="2500" b="1" i="0" kern="1200" dirty="0"/>
            <a:t>$500,000 threshold</a:t>
          </a:r>
        </a:p>
      </dsp:txBody>
      <dsp:txXfrm>
        <a:off x="1481240" y="1603622"/>
        <a:ext cx="9034359" cy="1282459"/>
      </dsp:txXfrm>
    </dsp:sp>
    <dsp:sp modelId="{B9E7D1D2-18AC-44F4-A98A-3E8A2A08D8E7}">
      <dsp:nvSpPr>
        <dsp:cNvPr id="0" name=""/>
        <dsp:cNvSpPr/>
      </dsp:nvSpPr>
      <dsp:spPr>
        <a:xfrm>
          <a:off x="0" y="3206696"/>
          <a:ext cx="10515600" cy="1282459"/>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B2504AE-95D3-4763-9536-B859E5DB16B3}">
      <dsp:nvSpPr>
        <dsp:cNvPr id="0" name=""/>
        <dsp:cNvSpPr/>
      </dsp:nvSpPr>
      <dsp:spPr>
        <a:xfrm>
          <a:off x="387943" y="3495249"/>
          <a:ext cx="705352" cy="70535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631160C-0542-4B72-92F6-1E4A74094FAF}">
      <dsp:nvSpPr>
        <dsp:cNvPr id="0" name=""/>
        <dsp:cNvSpPr/>
      </dsp:nvSpPr>
      <dsp:spPr>
        <a:xfrm>
          <a:off x="1481240" y="3206696"/>
          <a:ext cx="9034359" cy="1282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727" tIns="135727" rIns="135727" bIns="135727" numCol="1" spcCol="1270" anchor="ctr" anchorCtr="0">
          <a:noAutofit/>
        </a:bodyPr>
        <a:lstStyle/>
        <a:p>
          <a:pPr marL="0" lvl="0" indent="0" algn="l" defTabSz="1111250">
            <a:lnSpc>
              <a:spcPct val="100000"/>
            </a:lnSpc>
            <a:spcBef>
              <a:spcPct val="0"/>
            </a:spcBef>
            <a:spcAft>
              <a:spcPct val="35000"/>
            </a:spcAft>
            <a:buNone/>
          </a:pPr>
          <a:r>
            <a:rPr lang="en-US" sz="2500" b="1" kern="1200" dirty="0"/>
            <a:t>Non-compliance risks federal funding</a:t>
          </a:r>
        </a:p>
      </dsp:txBody>
      <dsp:txXfrm>
        <a:off x="1481240" y="3206696"/>
        <a:ext cx="9034359" cy="1282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2FC6C-F0EB-43D0-ACC6-0ED507AB9DF9}">
      <dsp:nvSpPr>
        <dsp:cNvPr id="0" name=""/>
        <dsp:cNvSpPr/>
      </dsp:nvSpPr>
      <dsp:spPr>
        <a:xfrm>
          <a:off x="362687" y="1196166"/>
          <a:ext cx="955920" cy="95592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133A0-A581-45F4-9B9F-34F871FF9969}">
      <dsp:nvSpPr>
        <dsp:cNvPr id="0" name=""/>
        <dsp:cNvSpPr/>
      </dsp:nvSpPr>
      <dsp:spPr>
        <a:xfrm>
          <a:off x="553279" y="1344554"/>
          <a:ext cx="554433" cy="554433"/>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5F410A-AF7A-48A7-B209-75B0A2A9A1A3}">
      <dsp:nvSpPr>
        <dsp:cNvPr id="0" name=""/>
        <dsp:cNvSpPr/>
      </dsp:nvSpPr>
      <dsp:spPr>
        <a:xfrm>
          <a:off x="1523447" y="1196166"/>
          <a:ext cx="2253240" cy="95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1" kern="1200"/>
            <a:t>Non-ferrous metals</a:t>
          </a:r>
        </a:p>
      </dsp:txBody>
      <dsp:txXfrm>
        <a:off x="1523447" y="1196166"/>
        <a:ext cx="2253240" cy="955920"/>
      </dsp:txXfrm>
    </dsp:sp>
    <dsp:sp modelId="{901E3504-32E7-4FF5-848F-8C25654BF463}">
      <dsp:nvSpPr>
        <dsp:cNvPr id="0" name=""/>
        <dsp:cNvSpPr/>
      </dsp:nvSpPr>
      <dsp:spPr>
        <a:xfrm>
          <a:off x="3904899" y="1163110"/>
          <a:ext cx="955920" cy="95592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7B2D5-81F2-44AC-B2AA-DCFD35AA37F8}">
      <dsp:nvSpPr>
        <dsp:cNvPr id="0" name=""/>
        <dsp:cNvSpPr/>
      </dsp:nvSpPr>
      <dsp:spPr>
        <a:xfrm>
          <a:off x="4072587" y="1396909"/>
          <a:ext cx="554433" cy="55443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E00E04-585E-4874-A196-9BCB7E237FF0}">
      <dsp:nvSpPr>
        <dsp:cNvPr id="0" name=""/>
        <dsp:cNvSpPr/>
      </dsp:nvSpPr>
      <dsp:spPr>
        <a:xfrm>
          <a:off x="5033869" y="1196166"/>
          <a:ext cx="3132048" cy="95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1" kern="1200" dirty="0"/>
            <a:t>Plastic/polymer-based products</a:t>
          </a:r>
        </a:p>
      </dsp:txBody>
      <dsp:txXfrm>
        <a:off x="5033869" y="1196166"/>
        <a:ext cx="3132048" cy="955920"/>
      </dsp:txXfrm>
    </dsp:sp>
    <dsp:sp modelId="{FE12B23B-293E-44A9-9702-A9347CBAE9D7}">
      <dsp:nvSpPr>
        <dsp:cNvPr id="0" name=""/>
        <dsp:cNvSpPr/>
      </dsp:nvSpPr>
      <dsp:spPr>
        <a:xfrm>
          <a:off x="8415312" y="1196166"/>
          <a:ext cx="955920" cy="95592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2AAA2-C160-43AF-A12F-75F9E0E54144}">
      <dsp:nvSpPr>
        <dsp:cNvPr id="0" name=""/>
        <dsp:cNvSpPr/>
      </dsp:nvSpPr>
      <dsp:spPr>
        <a:xfrm>
          <a:off x="8616055" y="1396909"/>
          <a:ext cx="554433" cy="5544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022DA4-3504-41F3-ABAC-3D5B6201BDB4}">
      <dsp:nvSpPr>
        <dsp:cNvPr id="0" name=""/>
        <dsp:cNvSpPr/>
      </dsp:nvSpPr>
      <dsp:spPr>
        <a:xfrm>
          <a:off x="9576072" y="1196166"/>
          <a:ext cx="2253240" cy="95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3200" b="1" kern="1200"/>
            <a:t>Glass, lumber, drywall</a:t>
          </a:r>
        </a:p>
      </dsp:txBody>
      <dsp:txXfrm>
        <a:off x="9576072" y="1196166"/>
        <a:ext cx="2253240" cy="955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76037-41B7-484D-8121-63E0544BA540}">
      <dsp:nvSpPr>
        <dsp:cNvPr id="0" name=""/>
        <dsp:cNvSpPr/>
      </dsp:nvSpPr>
      <dsp:spPr>
        <a:xfrm rot="5400000">
          <a:off x="6169768" y="-2219659"/>
          <a:ext cx="1754415" cy="66324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b="1" kern="1200" dirty="0"/>
            <a:t>Final assembly</a:t>
          </a:r>
          <a:r>
            <a:rPr lang="en-US" sz="3400" kern="1200" dirty="0"/>
            <a:t>, must occur in the U.S.</a:t>
          </a:r>
        </a:p>
      </dsp:txBody>
      <dsp:txXfrm rot="-5400000">
        <a:off x="3730752" y="305000"/>
        <a:ext cx="6546805" cy="1583129"/>
      </dsp:txXfrm>
    </dsp:sp>
    <dsp:sp modelId="{A416A250-BE20-4ED5-8A6A-433974A1D06F}">
      <dsp:nvSpPr>
        <dsp:cNvPr id="0" name=""/>
        <dsp:cNvSpPr/>
      </dsp:nvSpPr>
      <dsp:spPr>
        <a:xfrm>
          <a:off x="0" y="54"/>
          <a:ext cx="3730752" cy="219301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1" kern="1200"/>
            <a:t>October 1, 2025 – Final Assembly Requirement</a:t>
          </a:r>
          <a:endParaRPr lang="en-US" sz="3300" kern="1200"/>
        </a:p>
      </dsp:txBody>
      <dsp:txXfrm>
        <a:off x="107054" y="107108"/>
        <a:ext cx="3516644" cy="1978911"/>
      </dsp:txXfrm>
    </dsp:sp>
    <dsp:sp modelId="{8F44A446-43AD-49C7-98F0-D60F96E488BA}">
      <dsp:nvSpPr>
        <dsp:cNvPr id="0" name=""/>
        <dsp:cNvSpPr/>
      </dsp:nvSpPr>
      <dsp:spPr>
        <a:xfrm rot="5400000">
          <a:off x="6169768" y="83011"/>
          <a:ext cx="1754415" cy="66324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a:t>Manufactured products must contain at least </a:t>
          </a:r>
          <a:r>
            <a:rPr lang="en-US" sz="3400" b="1" kern="1200"/>
            <a:t>55% U.S.-produced components by cost</a:t>
          </a:r>
        </a:p>
      </dsp:txBody>
      <dsp:txXfrm rot="-5400000">
        <a:off x="3730752" y="2607671"/>
        <a:ext cx="6546805" cy="1583129"/>
      </dsp:txXfrm>
    </dsp:sp>
    <dsp:sp modelId="{5AB7C17A-20E3-4A08-9415-878DC5FAF995}">
      <dsp:nvSpPr>
        <dsp:cNvPr id="0" name=""/>
        <dsp:cNvSpPr/>
      </dsp:nvSpPr>
      <dsp:spPr>
        <a:xfrm>
          <a:off x="0" y="2302725"/>
          <a:ext cx="3730752" cy="219301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1" kern="1200" dirty="0"/>
            <a:t>October 1, 2026 – 55% Domestic Content Threshold</a:t>
          </a:r>
          <a:endParaRPr lang="en-US" sz="3300" kern="1200" dirty="0"/>
        </a:p>
      </dsp:txBody>
      <dsp:txXfrm>
        <a:off x="107054" y="2409779"/>
        <a:ext cx="3516644" cy="19789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26473A-E2EB-D277-AFE1-31E204A4DE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D7F1D6-AC60-533D-AC81-FA2E539088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943C2-3E85-4802-BEC4-F00024BF0E47}" type="datetimeFigureOut">
              <a:rPr lang="en-US" smtClean="0"/>
              <a:t>2/27/2026</a:t>
            </a:fld>
            <a:endParaRPr lang="en-US"/>
          </a:p>
        </p:txBody>
      </p:sp>
      <p:sp>
        <p:nvSpPr>
          <p:cNvPr id="4" name="Footer Placeholder 3">
            <a:extLst>
              <a:ext uri="{FF2B5EF4-FFF2-40B4-BE49-F238E27FC236}">
                <a16:creationId xmlns:a16="http://schemas.microsoft.com/office/drawing/2014/main" id="{C94A250C-380F-795D-8CA3-CB460BC251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A78657-751E-0168-0E50-864672C438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31B054-411C-44A3-9CF0-2533A4D20DA0}" type="slidenum">
              <a:rPr lang="en-US" smtClean="0"/>
              <a:t>‹#›</a:t>
            </a:fld>
            <a:endParaRPr lang="en-US"/>
          </a:p>
        </p:txBody>
      </p:sp>
    </p:spTree>
    <p:extLst>
      <p:ext uri="{BB962C8B-B14F-4D97-AF65-F5344CB8AC3E}">
        <p14:creationId xmlns:p14="http://schemas.microsoft.com/office/powerpoint/2010/main" val="246081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5D24C-E655-4680-89CD-208D91AADB41}"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709FE-E4AB-48E2-A25B-E400F2D14EB6}" type="slidenum">
              <a:rPr lang="en-US" smtClean="0"/>
              <a:t>‹#›</a:t>
            </a:fld>
            <a:endParaRPr lang="en-US"/>
          </a:p>
        </p:txBody>
      </p:sp>
    </p:spTree>
    <p:extLst>
      <p:ext uri="{BB962C8B-B14F-4D97-AF65-F5344CB8AC3E}">
        <p14:creationId xmlns:p14="http://schemas.microsoft.com/office/powerpoint/2010/main" val="288405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FC28E-BBE2-4A65-99C0-ABFE5754F0D7}" type="slidenum">
              <a:rPr lang="en-US" smtClean="0"/>
              <a:t>3</a:t>
            </a:fld>
            <a:endParaRPr lang="en-US"/>
          </a:p>
        </p:txBody>
      </p:sp>
    </p:spTree>
    <p:extLst>
      <p:ext uri="{BB962C8B-B14F-4D97-AF65-F5344CB8AC3E}">
        <p14:creationId xmlns:p14="http://schemas.microsoft.com/office/powerpoint/2010/main" val="1333204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these laws were first implemented, there weren’t enough U.S.-made manufactured products available. So FHWA issued a temporary waiver. This waiver allowed foreign parts and even foreign assembly for manufactured products. That waiver is now being phased out, and we’re moving toward full compliance</a:t>
            </a:r>
          </a:p>
        </p:txBody>
      </p:sp>
      <p:sp>
        <p:nvSpPr>
          <p:cNvPr id="4" name="Slide Number Placeholder 3"/>
          <p:cNvSpPr>
            <a:spLocks noGrp="1"/>
          </p:cNvSpPr>
          <p:nvPr>
            <p:ph type="sldNum" sz="quarter" idx="5"/>
          </p:nvPr>
        </p:nvSpPr>
        <p:spPr/>
        <p:txBody>
          <a:bodyPr/>
          <a:lstStyle/>
          <a:p>
            <a:fld id="{19FFC28E-BBE2-4A65-99C0-ABFE5754F0D7}" type="slidenum">
              <a:rPr lang="en-US" smtClean="0"/>
              <a:t>14</a:t>
            </a:fld>
            <a:endParaRPr lang="en-US"/>
          </a:p>
        </p:txBody>
      </p:sp>
    </p:spTree>
    <p:extLst>
      <p:ext uri="{BB962C8B-B14F-4D97-AF65-F5344CB8AC3E}">
        <p14:creationId xmlns:p14="http://schemas.microsoft.com/office/powerpoint/2010/main" val="167838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Two major compliance thresholds take effect on October 1, 2025. First, the </a:t>
            </a:r>
            <a:r>
              <a:rPr lang="en-US" sz="1200" b="1" i="0" kern="1200">
                <a:solidFill>
                  <a:schemeClr val="tx1"/>
                </a:solidFill>
                <a:effectLst/>
                <a:latin typeface="+mn-lt"/>
                <a:ea typeface="+mn-ea"/>
                <a:cs typeface="+mn-cs"/>
              </a:rPr>
              <a:t>final assembly requirement</a:t>
            </a:r>
            <a:r>
              <a:rPr lang="en-US" sz="1200" b="0" i="0" kern="1200">
                <a:solidFill>
                  <a:schemeClr val="tx1"/>
                </a:solidFill>
                <a:effectLst/>
                <a:latin typeface="+mn-lt"/>
                <a:ea typeface="+mn-ea"/>
                <a:cs typeface="+mn-cs"/>
              </a:rPr>
              <a:t> means that not only must materials be sourced domestically, but the final product must also be assembled in the U.S.</a:t>
            </a:r>
            <a:br>
              <a:rPr lang="en-US"/>
            </a:br>
            <a:r>
              <a:rPr lang="en-US" sz="1200" b="0" i="0" kern="1200">
                <a:solidFill>
                  <a:schemeClr val="tx1"/>
                </a:solidFill>
                <a:effectLst/>
                <a:latin typeface="+mn-lt"/>
                <a:ea typeface="+mn-ea"/>
                <a:cs typeface="+mn-cs"/>
              </a:rPr>
              <a:t>Second, the </a:t>
            </a:r>
            <a:r>
              <a:rPr lang="en-US" sz="1200" b="1" i="0" kern="1200">
                <a:solidFill>
                  <a:schemeClr val="tx1"/>
                </a:solidFill>
                <a:effectLst/>
                <a:latin typeface="+mn-lt"/>
                <a:ea typeface="+mn-ea"/>
                <a:cs typeface="+mn-cs"/>
              </a:rPr>
              <a:t>55% content rule</a:t>
            </a:r>
            <a:r>
              <a:rPr lang="en-US" sz="1200" b="0" i="0" kern="1200">
                <a:solidFill>
                  <a:schemeClr val="tx1"/>
                </a:solidFill>
                <a:effectLst/>
                <a:latin typeface="+mn-lt"/>
                <a:ea typeface="+mn-ea"/>
                <a:cs typeface="+mn-cs"/>
              </a:rPr>
              <a:t> takes effect on October 1, 2026 and requires that at least 55% of the total cost of components in a manufactured product come from U.S. sources. These requirements will significantly impact procurement planning, especially for complex manufactured items like electronics, lighting, and signal systems.</a:t>
            </a:r>
          </a:p>
        </p:txBody>
      </p:sp>
      <p:sp>
        <p:nvSpPr>
          <p:cNvPr id="4" name="Slide Number Placeholder 3"/>
          <p:cNvSpPr>
            <a:spLocks noGrp="1"/>
          </p:cNvSpPr>
          <p:nvPr>
            <p:ph type="sldNum" sz="quarter" idx="5"/>
          </p:nvPr>
        </p:nvSpPr>
        <p:spPr/>
        <p:txBody>
          <a:bodyPr/>
          <a:lstStyle/>
          <a:p>
            <a:fld id="{19FFC28E-BBE2-4A65-99C0-ABFE5754F0D7}" type="slidenum">
              <a:rPr lang="en-US" smtClean="0"/>
              <a:t>15</a:t>
            </a:fld>
            <a:endParaRPr lang="en-US"/>
          </a:p>
        </p:txBody>
      </p:sp>
    </p:spTree>
    <p:extLst>
      <p:ext uri="{BB962C8B-B14F-4D97-AF65-F5344CB8AC3E}">
        <p14:creationId xmlns:p14="http://schemas.microsoft.com/office/powerpoint/2010/main" val="70789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Let's look at an example. A highway project includes the installation of LED traffic signal heads. Before October 1, 2025, these could be sourced from a Canadian or Mexican manufacturer. However, after this date, the final assembly of the LED signal heads must occur within the United States. This means the components can be sourced globally, but the final integration must be done in the U.S.</a:t>
            </a:r>
            <a:endParaRPr lang="en-US"/>
          </a:p>
        </p:txBody>
      </p:sp>
      <p:sp>
        <p:nvSpPr>
          <p:cNvPr id="4" name="Slide Number Placeholder 3"/>
          <p:cNvSpPr>
            <a:spLocks noGrp="1"/>
          </p:cNvSpPr>
          <p:nvPr>
            <p:ph type="sldNum" sz="quarter" idx="5"/>
          </p:nvPr>
        </p:nvSpPr>
        <p:spPr/>
        <p:txBody>
          <a:bodyPr/>
          <a:lstStyle/>
          <a:p>
            <a:fld id="{19FFC28E-BBE2-4A65-99C0-ABFE5754F0D7}" type="slidenum">
              <a:rPr lang="en-US" smtClean="0"/>
              <a:t>16</a:t>
            </a:fld>
            <a:endParaRPr lang="en-US"/>
          </a:p>
        </p:txBody>
      </p:sp>
    </p:spTree>
    <p:extLst>
      <p:ext uri="{BB962C8B-B14F-4D97-AF65-F5344CB8AC3E}">
        <p14:creationId xmlns:p14="http://schemas.microsoft.com/office/powerpoint/2010/main" val="197833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Let's look at an example. A highway project includes the installation of LED traffic signal heads. Before October 1, 2025, these could be sourced from a Canadian or Mexican manufacturer. However, after this date, the final assembly of the LED signal heads must occur within the United States. This means the components can be sourced globally, but the final integration must be done in the 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Here's another example. Consider a product with components such as an aluminum housing, circuit board, LED module, wiring harness, and mounting bracket. The total cost is $300, with $220 of that being U.S. content, which is 73%. This exceeds the 55% domestic content requirement.</a:t>
            </a:r>
            <a:endParaRPr lang="en-US" dirty="0"/>
          </a:p>
        </p:txBody>
      </p:sp>
      <p:sp>
        <p:nvSpPr>
          <p:cNvPr id="4" name="Slide Number Placeholder 3"/>
          <p:cNvSpPr>
            <a:spLocks noGrp="1"/>
          </p:cNvSpPr>
          <p:nvPr>
            <p:ph type="sldNum" sz="quarter" idx="5"/>
          </p:nvPr>
        </p:nvSpPr>
        <p:spPr/>
        <p:txBody>
          <a:bodyPr/>
          <a:lstStyle/>
          <a:p>
            <a:fld id="{19FFC28E-BBE2-4A65-99C0-ABFE5754F0D7}" type="slidenum">
              <a:rPr lang="en-US" smtClean="0"/>
              <a:t>17</a:t>
            </a:fld>
            <a:endParaRPr lang="en-US"/>
          </a:p>
        </p:txBody>
      </p:sp>
    </p:spTree>
    <p:extLst>
      <p:ext uri="{BB962C8B-B14F-4D97-AF65-F5344CB8AC3E}">
        <p14:creationId xmlns:p14="http://schemas.microsoft.com/office/powerpoint/2010/main" val="274985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Clint Bishop</a:t>
            </a:r>
          </a:p>
          <a:p>
            <a:endParaRPr lang="en-US"/>
          </a:p>
          <a:p>
            <a:r>
              <a:rPr lang="en-US" sz="1200" b="0" i="0" kern="1200">
                <a:solidFill>
                  <a:schemeClr val="tx1"/>
                </a:solidFill>
                <a:effectLst/>
                <a:latin typeface="+mn-lt"/>
                <a:ea typeface="+mn-ea"/>
                <a:cs typeface="+mn-cs"/>
              </a:rPr>
              <a:t>Some exceptions exist. De minimis waivers allow small amounts of foreign material.  </a:t>
            </a:r>
            <a:endParaRPr lang="en-US"/>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For steel and iron, the cost of products to be used does not exceed 0.1% of the total contract cost or $2,500, whichever is greater. This must be documented and justified.</a:t>
            </a:r>
            <a:endParaRPr lang="en-US"/>
          </a:p>
        </p:txBody>
      </p:sp>
      <p:sp>
        <p:nvSpPr>
          <p:cNvPr id="4" name="Slide Number Placeholder 3"/>
          <p:cNvSpPr>
            <a:spLocks noGrp="1"/>
          </p:cNvSpPr>
          <p:nvPr>
            <p:ph type="sldNum" sz="quarter" idx="5"/>
          </p:nvPr>
        </p:nvSpPr>
        <p:spPr/>
        <p:txBody>
          <a:bodyPr/>
          <a:lstStyle/>
          <a:p>
            <a:fld id="{19FFC28E-BBE2-4A65-99C0-ABFE5754F0D7}" type="slidenum">
              <a:rPr lang="en-US" smtClean="0"/>
              <a:t>18</a:t>
            </a:fld>
            <a:endParaRPr lang="en-US"/>
          </a:p>
        </p:txBody>
      </p:sp>
    </p:spTree>
    <p:extLst>
      <p:ext uri="{BB962C8B-B14F-4D97-AF65-F5344CB8AC3E}">
        <p14:creationId xmlns:p14="http://schemas.microsoft.com/office/powerpoint/2010/main" val="1701443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Clint Bishop</a:t>
            </a:r>
            <a:endParaRPr lang="en-US"/>
          </a:p>
          <a:p>
            <a:endParaRPr lang="en-US"/>
          </a:p>
          <a:p>
            <a:r>
              <a:rPr lang="en-US" sz="1200" b="0" i="0" kern="1200">
                <a:solidFill>
                  <a:schemeClr val="tx1"/>
                </a:solidFill>
                <a:effectLst/>
                <a:latin typeface="+mn-lt"/>
                <a:ea typeface="+mn-ea"/>
                <a:cs typeface="+mn-cs"/>
              </a:rPr>
              <a:t>For construction materials and manufactured products, the total value of non-compliant products is no more than the lesser of $1,000,000 or 5% of total applicable costs for the project. Applicable costs are defined as the </a:t>
            </a:r>
            <a:r>
              <a:rPr lang="en-US" sz="1200" b="1" i="0" kern="1200">
                <a:solidFill>
                  <a:schemeClr val="tx1"/>
                </a:solidFill>
                <a:effectLst/>
                <a:latin typeface="+mn-lt"/>
                <a:ea typeface="+mn-ea"/>
                <a:cs typeface="+mn-cs"/>
              </a:rPr>
              <a:t>cost of materials </a:t>
            </a:r>
            <a:r>
              <a:rPr lang="en-US" sz="1200" b="0" i="0" kern="1200">
                <a:solidFill>
                  <a:schemeClr val="tx1"/>
                </a:solidFill>
                <a:effectLst/>
                <a:latin typeface="+mn-lt"/>
                <a:ea typeface="+mn-ea"/>
                <a:cs typeface="+mn-cs"/>
              </a:rPr>
              <a:t>used in the project that are subject to a domestic preference requirement.</a:t>
            </a:r>
            <a:endParaRPr lang="en-US"/>
          </a:p>
          <a:p>
            <a:endParaRPr lang="en-US" sz="1200" b="0" i="0" kern="1200">
              <a:solidFill>
                <a:schemeClr val="tx1"/>
              </a:solidFill>
              <a:effectLst/>
              <a:latin typeface="+mn-lt"/>
              <a:ea typeface="+mn-ea"/>
              <a:cs typeface="+mn-cs"/>
            </a:endParaRPr>
          </a:p>
          <a:p>
            <a:r>
              <a:rPr lang="en-US"/>
              <a:t>In both situations, a waiver is based on the cost of material, not the total cost of the work which is typically labor, equipment, and material cost.  To receive a de </a:t>
            </a:r>
            <a:r>
              <a:rPr lang="en-US" err="1"/>
              <a:t>minimus</a:t>
            </a:r>
            <a:r>
              <a:rPr lang="en-US"/>
              <a:t> waiver, a contractor must submit evidence of material costs which goes typically unknown.  </a:t>
            </a:r>
          </a:p>
        </p:txBody>
      </p:sp>
      <p:sp>
        <p:nvSpPr>
          <p:cNvPr id="4" name="Slide Number Placeholder 3"/>
          <p:cNvSpPr>
            <a:spLocks noGrp="1"/>
          </p:cNvSpPr>
          <p:nvPr>
            <p:ph type="sldNum" sz="quarter" idx="5"/>
          </p:nvPr>
        </p:nvSpPr>
        <p:spPr/>
        <p:txBody>
          <a:bodyPr/>
          <a:lstStyle/>
          <a:p>
            <a:fld id="{19FFC28E-BBE2-4A65-99C0-ABFE5754F0D7}" type="slidenum">
              <a:rPr lang="en-US" smtClean="0"/>
              <a:t>19</a:t>
            </a:fld>
            <a:endParaRPr lang="en-US"/>
          </a:p>
        </p:txBody>
      </p:sp>
    </p:spTree>
    <p:extLst>
      <p:ext uri="{BB962C8B-B14F-4D97-AF65-F5344CB8AC3E}">
        <p14:creationId xmlns:p14="http://schemas.microsoft.com/office/powerpoint/2010/main" val="1701443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Clint Bishop</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19FFC28E-BBE2-4A65-99C0-ABFE5754F0D7}" type="slidenum">
              <a:rPr lang="en-US" smtClean="0"/>
              <a:t>20</a:t>
            </a:fld>
            <a:endParaRPr lang="en-US"/>
          </a:p>
        </p:txBody>
      </p:sp>
    </p:spTree>
    <p:extLst>
      <p:ext uri="{BB962C8B-B14F-4D97-AF65-F5344CB8AC3E}">
        <p14:creationId xmlns:p14="http://schemas.microsoft.com/office/powerpoint/2010/main" val="3086489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Clint Bishop</a:t>
            </a:r>
            <a:endParaRPr lang="en-US" dirty="0"/>
          </a:p>
          <a:p>
            <a:endParaRPr lang="en-US" dirty="0"/>
          </a:p>
          <a:p>
            <a:r>
              <a:rPr lang="en-US" sz="1200" b="0" i="0" kern="1200" dirty="0">
                <a:solidFill>
                  <a:schemeClr val="tx1"/>
                </a:solidFill>
                <a:effectLst/>
                <a:latin typeface="+mn-lt"/>
                <a:ea typeface="+mn-ea"/>
                <a:cs typeface="+mn-cs"/>
              </a:rPr>
              <a:t>To document de minimis waivers, use the BABA Exception Form. This form helps ensure all waivers are properly recorded and justified.</a:t>
            </a:r>
            <a:endParaRPr lang="en-US" dirty="0"/>
          </a:p>
        </p:txBody>
      </p:sp>
      <p:sp>
        <p:nvSpPr>
          <p:cNvPr id="4" name="Slide Number Placeholder 3"/>
          <p:cNvSpPr>
            <a:spLocks noGrp="1"/>
          </p:cNvSpPr>
          <p:nvPr>
            <p:ph type="sldNum" sz="quarter" idx="5"/>
          </p:nvPr>
        </p:nvSpPr>
        <p:spPr/>
        <p:txBody>
          <a:bodyPr/>
          <a:lstStyle/>
          <a:p>
            <a:fld id="{19FFC28E-BBE2-4A65-99C0-ABFE5754F0D7}" type="slidenum">
              <a:rPr lang="en-US" smtClean="0"/>
              <a:t>21</a:t>
            </a:fld>
            <a:endParaRPr lang="en-US"/>
          </a:p>
        </p:txBody>
      </p:sp>
    </p:spTree>
    <p:extLst>
      <p:ext uri="{BB962C8B-B14F-4D97-AF65-F5344CB8AC3E}">
        <p14:creationId xmlns:p14="http://schemas.microsoft.com/office/powerpoint/2010/main" val="146889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Clint Bishop</a:t>
            </a:r>
            <a:endParaRPr lang="en-US"/>
          </a:p>
          <a:p>
            <a:endParaRPr lang="en-US"/>
          </a:p>
          <a:p>
            <a:r>
              <a:rPr lang="en-US" sz="1200" b="0" i="0" kern="1200">
                <a:solidFill>
                  <a:schemeClr val="tx1"/>
                </a:solidFill>
                <a:effectLst/>
                <a:latin typeface="+mn-lt"/>
                <a:ea typeface="+mn-ea"/>
                <a:cs typeface="+mn-cs"/>
              </a:rPr>
              <a:t>To determine the threshold value for de minimis waivers, calculate 5% of the total material cost. This helps ensure compliance with BABA requirements.</a:t>
            </a:r>
            <a:endParaRPr lang="en-US"/>
          </a:p>
        </p:txBody>
      </p:sp>
      <p:sp>
        <p:nvSpPr>
          <p:cNvPr id="4" name="Slide Number Placeholder 3"/>
          <p:cNvSpPr>
            <a:spLocks noGrp="1"/>
          </p:cNvSpPr>
          <p:nvPr>
            <p:ph type="sldNum" sz="quarter" idx="5"/>
          </p:nvPr>
        </p:nvSpPr>
        <p:spPr/>
        <p:txBody>
          <a:bodyPr/>
          <a:lstStyle/>
          <a:p>
            <a:fld id="{19FFC28E-BBE2-4A65-99C0-ABFE5754F0D7}" type="slidenum">
              <a:rPr lang="en-US" smtClean="0"/>
              <a:t>22</a:t>
            </a:fld>
            <a:endParaRPr lang="en-US"/>
          </a:p>
        </p:txBody>
      </p:sp>
    </p:spTree>
    <p:extLst>
      <p:ext uri="{BB962C8B-B14F-4D97-AF65-F5344CB8AC3E}">
        <p14:creationId xmlns:p14="http://schemas.microsoft.com/office/powerpoint/2010/main" val="2301823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There are some items with limited or no known BABA-compliant suppliers, such as LED vehicle and pedestrian signals, fiber optic termination panels, and CCTV equipment. It's important to be aware of these challenges and plan accordingly.</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We highly recommend that you incorporate a check point in the plan development to consider the risks of these items and consider adding flexibility in your allowable materials to enable the widest listing of sources possible.</a:t>
            </a:r>
            <a:endParaRPr lang="en-US"/>
          </a:p>
        </p:txBody>
      </p:sp>
      <p:sp>
        <p:nvSpPr>
          <p:cNvPr id="4" name="Slide Number Placeholder 3"/>
          <p:cNvSpPr>
            <a:spLocks noGrp="1"/>
          </p:cNvSpPr>
          <p:nvPr>
            <p:ph type="sldNum" sz="quarter" idx="5"/>
          </p:nvPr>
        </p:nvSpPr>
        <p:spPr/>
        <p:txBody>
          <a:bodyPr/>
          <a:lstStyle/>
          <a:p>
            <a:fld id="{19FFC28E-BBE2-4A65-99C0-ABFE5754F0D7}" type="slidenum">
              <a:rPr lang="en-US" smtClean="0"/>
              <a:t>23</a:t>
            </a:fld>
            <a:endParaRPr lang="en-US"/>
          </a:p>
        </p:txBody>
      </p:sp>
    </p:spTree>
    <p:extLst>
      <p:ext uri="{BB962C8B-B14F-4D97-AF65-F5344CB8AC3E}">
        <p14:creationId xmlns:p14="http://schemas.microsoft.com/office/powerpoint/2010/main" val="291657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07ACF-0279-D2BA-4CCB-C02977B04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37C32-4C84-879B-D542-76F3689E9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5E77C-1CA2-3570-FB9D-E7BD8D2A9350}"/>
              </a:ext>
            </a:extLst>
          </p:cNvPr>
          <p:cNvSpPr>
            <a:spLocks noGrp="1"/>
          </p:cNvSpPr>
          <p:nvPr>
            <p:ph type="body" idx="1"/>
          </p:nvPr>
        </p:nvSpPr>
        <p:spPr/>
        <p:txBody>
          <a:bodyPr/>
          <a:lstStyle/>
          <a:p>
            <a:r>
              <a:rPr lang="en-US" sz="1200" b="0" i="0" kern="1200">
                <a:solidFill>
                  <a:schemeClr val="tx1"/>
                </a:solidFill>
                <a:effectLst/>
                <a:latin typeface="+mn-lt"/>
                <a:ea typeface="+mn-ea"/>
                <a:cs typeface="+mn-cs"/>
              </a:rPr>
              <a:t>BABA was enacted under the IIJA in 2021. It strengthens domestic sourcing requirements for infrastructure projects, covering iron, steel, manufactured products, and construction materials. This means that for federally funded projects, these materials must be produced in the United States.</a:t>
            </a:r>
            <a:endParaRPr lang="en-US"/>
          </a:p>
        </p:txBody>
      </p:sp>
      <p:sp>
        <p:nvSpPr>
          <p:cNvPr id="4" name="Slide Number Placeholder 3">
            <a:extLst>
              <a:ext uri="{FF2B5EF4-FFF2-40B4-BE49-F238E27FC236}">
                <a16:creationId xmlns:a16="http://schemas.microsoft.com/office/drawing/2014/main" id="{8ED0217C-269C-6B95-DEC8-F6E3D343D185}"/>
              </a:ext>
            </a:extLst>
          </p:cNvPr>
          <p:cNvSpPr>
            <a:spLocks noGrp="1"/>
          </p:cNvSpPr>
          <p:nvPr>
            <p:ph type="sldNum" sz="quarter" idx="5"/>
          </p:nvPr>
        </p:nvSpPr>
        <p:spPr/>
        <p:txBody>
          <a:bodyPr/>
          <a:lstStyle/>
          <a:p>
            <a:fld id="{19FFC28E-BBE2-4A65-99C0-ABFE5754F0D7}" type="slidenum">
              <a:rPr lang="en-US" smtClean="0"/>
              <a:t>6</a:t>
            </a:fld>
            <a:endParaRPr lang="en-US"/>
          </a:p>
        </p:txBody>
      </p:sp>
    </p:spTree>
    <p:extLst>
      <p:ext uri="{BB962C8B-B14F-4D97-AF65-F5344CB8AC3E}">
        <p14:creationId xmlns:p14="http://schemas.microsoft.com/office/powerpoint/2010/main" val="2526791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 project be separated in multiple projects smaller projects and keep it under $500k of federal funds, or do a separate project to be funded solely with local funds, so not be under the BABA requirements?</a:t>
            </a:r>
          </a:p>
          <a:p>
            <a:endParaRPr lang="en-US" dirty="0"/>
          </a:p>
          <a:p>
            <a:r>
              <a:rPr lang="en-US" dirty="0"/>
              <a:t>The answer is likely No for multiple reasons.</a:t>
            </a:r>
          </a:p>
          <a:p>
            <a:endParaRPr lang="en-US" dirty="0"/>
          </a:p>
          <a:p>
            <a:r>
              <a:rPr lang="en-US" dirty="0"/>
              <a:t>2 CFR Part 184 – Buy America Preferences for Infrastructure Projects.  This regulation, issued by the Office of Management and Budget (OMB), implements the BABA provisions of the Infrastructure Investment and Jobs Act (IIJA). It states:  “The Buy America preference applies to all infrastructure projects receiving Federal financial assistance... regardless of whether the Federal funds are used for the entire project or only a portion of the project.”</a:t>
            </a:r>
          </a:p>
          <a:p>
            <a:endParaRPr lang="en-US" dirty="0"/>
          </a:p>
          <a:p>
            <a:r>
              <a:rPr lang="en-US" dirty="0"/>
              <a:t>While NEPA (National Environmental Policy Act) doesn’t directly govern BABA, it does define how projects are scoped for environmental review. FHWA and ODOT typically align NEPA-defined project boundaries with funding and compliance boundaries. Artificially segmenting a project to avoid federal requirements could be viewed as “improper segmentation” under NEPA, which is also prohibited.</a:t>
            </a:r>
          </a:p>
          <a:p>
            <a:endParaRPr lang="en-US" dirty="0"/>
          </a:p>
          <a:p>
            <a:r>
              <a:rPr lang="en-US" dirty="0"/>
              <a:t>Segmentation may be allowed only if the segments are functionally independent, there is no intent to circumvent federal requirements, and the segmentation is clearly documented and justified.  Even then, FHWA may review the segmentation post construction and reconsider.</a:t>
            </a:r>
          </a:p>
        </p:txBody>
      </p:sp>
      <p:sp>
        <p:nvSpPr>
          <p:cNvPr id="4" name="Slide Number Placeholder 3"/>
          <p:cNvSpPr>
            <a:spLocks noGrp="1"/>
          </p:cNvSpPr>
          <p:nvPr>
            <p:ph type="sldNum" sz="quarter" idx="5"/>
          </p:nvPr>
        </p:nvSpPr>
        <p:spPr/>
        <p:txBody>
          <a:bodyPr/>
          <a:lstStyle/>
          <a:p>
            <a:fld id="{19FFC28E-BBE2-4A65-99C0-ABFE5754F0D7}" type="slidenum">
              <a:rPr lang="en-US" smtClean="0"/>
              <a:t>24</a:t>
            </a:fld>
            <a:endParaRPr lang="en-US"/>
          </a:p>
        </p:txBody>
      </p:sp>
    </p:spTree>
    <p:extLst>
      <p:ext uri="{BB962C8B-B14F-4D97-AF65-F5344CB8AC3E}">
        <p14:creationId xmlns:p14="http://schemas.microsoft.com/office/powerpoint/2010/main" val="2032576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prove compliance with Buy America, documentation must be thorough and traceable. This includes origin certifications from suppliers, delivery tickets showing batch numbers and sources, and test results for materials like steel and concrete. Daily diaries should note where and how materials were used. Most importantly, signed Buy America certificates must be included in the project file.</a:t>
            </a:r>
          </a:p>
          <a:p>
            <a:endParaRPr lang="en-US" dirty="0"/>
          </a:p>
          <a:p>
            <a:r>
              <a:rPr lang="en-US" dirty="0"/>
              <a:t>For example, if you’re using rebar, you’ll need mill test reports showing it was melted and manufactured in the U.S.  And for every material, your inspector’s daily diary should match what was delivered and installed.</a:t>
            </a:r>
          </a:p>
          <a:p>
            <a:endParaRPr lang="en-US" dirty="0"/>
          </a:p>
          <a:p>
            <a:r>
              <a:rPr lang="en-US" dirty="0"/>
              <a:t>Many have asked what is required documentation FHWA requires, but there is no single certification form or format.  FHWA, while not necessarily giving exact requirements necessary for proof, they do want to see a reasonable proof of domestic origin.  </a:t>
            </a:r>
          </a:p>
          <a:p>
            <a:endParaRPr lang="en-US" dirty="0"/>
          </a:p>
          <a:p>
            <a:r>
              <a:rPr lang="en-US" dirty="0"/>
              <a:t>Its important, no matter what the format of the documentation, get it prior to incorporating and not after.  It will eliminate questions.</a:t>
            </a:r>
          </a:p>
        </p:txBody>
      </p:sp>
      <p:sp>
        <p:nvSpPr>
          <p:cNvPr id="4" name="Slide Number Placeholder 3"/>
          <p:cNvSpPr>
            <a:spLocks noGrp="1"/>
          </p:cNvSpPr>
          <p:nvPr>
            <p:ph type="sldNum" sz="quarter" idx="5"/>
          </p:nvPr>
        </p:nvSpPr>
        <p:spPr/>
        <p:txBody>
          <a:bodyPr/>
          <a:lstStyle/>
          <a:p>
            <a:fld id="{19FFC28E-BBE2-4A65-99C0-ABFE5754F0D7}" type="slidenum">
              <a:rPr lang="en-US" smtClean="0"/>
              <a:t>25</a:t>
            </a:fld>
            <a:endParaRPr lang="en-US"/>
          </a:p>
        </p:txBody>
      </p:sp>
    </p:spTree>
    <p:extLst>
      <p:ext uri="{BB962C8B-B14F-4D97-AF65-F5344CB8AC3E}">
        <p14:creationId xmlns:p14="http://schemas.microsoft.com/office/powerpoint/2010/main" val="4175462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reasonable examples of “proof” of Buy America compliance from contractors.  These are examples, but it could vary.</a:t>
            </a:r>
          </a:p>
        </p:txBody>
      </p:sp>
      <p:sp>
        <p:nvSpPr>
          <p:cNvPr id="4" name="Slide Number Placeholder 3"/>
          <p:cNvSpPr>
            <a:spLocks noGrp="1"/>
          </p:cNvSpPr>
          <p:nvPr>
            <p:ph type="sldNum" sz="quarter" idx="5"/>
          </p:nvPr>
        </p:nvSpPr>
        <p:spPr/>
        <p:txBody>
          <a:bodyPr/>
          <a:lstStyle/>
          <a:p>
            <a:fld id="{19FFC28E-BBE2-4A65-99C0-ABFE5754F0D7}" type="slidenum">
              <a:rPr lang="en-US" smtClean="0"/>
              <a:t>26</a:t>
            </a:fld>
            <a:endParaRPr lang="en-US"/>
          </a:p>
        </p:txBody>
      </p:sp>
    </p:spTree>
    <p:extLst>
      <p:ext uri="{BB962C8B-B14F-4D97-AF65-F5344CB8AC3E}">
        <p14:creationId xmlns:p14="http://schemas.microsoft.com/office/powerpoint/2010/main" val="1280351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CMC is an important role in assuring compliance.</a:t>
            </a:r>
          </a:p>
        </p:txBody>
      </p:sp>
      <p:sp>
        <p:nvSpPr>
          <p:cNvPr id="4" name="Slide Number Placeholder 3"/>
          <p:cNvSpPr>
            <a:spLocks noGrp="1"/>
          </p:cNvSpPr>
          <p:nvPr>
            <p:ph type="sldNum" sz="quarter" idx="5"/>
          </p:nvPr>
        </p:nvSpPr>
        <p:spPr/>
        <p:txBody>
          <a:bodyPr/>
          <a:lstStyle/>
          <a:p>
            <a:fld id="{19FFC28E-BBE2-4A65-99C0-ABFE5754F0D7}" type="slidenum">
              <a:rPr lang="en-US" smtClean="0"/>
              <a:t>28</a:t>
            </a:fld>
            <a:endParaRPr lang="en-US"/>
          </a:p>
        </p:txBody>
      </p:sp>
    </p:spTree>
    <p:extLst>
      <p:ext uri="{BB962C8B-B14F-4D97-AF65-F5344CB8AC3E}">
        <p14:creationId xmlns:p14="http://schemas.microsoft.com/office/powerpoint/2010/main" val="121291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FHWA emphasizes that final assembly must be a meaningful manufacturing step, not just installation or minor adjustments.</a:t>
            </a:r>
          </a:p>
          <a:p>
            <a:endParaRPr lang="en-US"/>
          </a:p>
        </p:txBody>
      </p:sp>
      <p:sp>
        <p:nvSpPr>
          <p:cNvPr id="4" name="Slide Number Placeholder 3"/>
          <p:cNvSpPr>
            <a:spLocks noGrp="1"/>
          </p:cNvSpPr>
          <p:nvPr>
            <p:ph type="sldNum" sz="quarter" idx="5"/>
          </p:nvPr>
        </p:nvSpPr>
        <p:spPr/>
        <p:txBody>
          <a:bodyPr/>
          <a:lstStyle/>
          <a:p>
            <a:fld id="{19FFC28E-BBE2-4A65-99C0-ABFE5754F0D7}" type="slidenum">
              <a:rPr lang="en-US" smtClean="0"/>
              <a:t>31</a:t>
            </a:fld>
            <a:endParaRPr lang="en-US"/>
          </a:p>
        </p:txBody>
      </p:sp>
    </p:spTree>
    <p:extLst>
      <p:ext uri="{BB962C8B-B14F-4D97-AF65-F5344CB8AC3E}">
        <p14:creationId xmlns:p14="http://schemas.microsoft.com/office/powerpoint/2010/main" val="389329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you need assistance, resources are available from the ODOT Division of Construction Management, FHWA BABA Q&amp;A, and your District LPA Construction Monitor."</a:t>
            </a:r>
            <a:endParaRPr lang="en-US" dirty="0"/>
          </a:p>
        </p:txBody>
      </p:sp>
      <p:sp>
        <p:nvSpPr>
          <p:cNvPr id="4" name="Slide Number Placeholder 3"/>
          <p:cNvSpPr>
            <a:spLocks noGrp="1"/>
          </p:cNvSpPr>
          <p:nvPr>
            <p:ph type="sldNum" sz="quarter" idx="5"/>
          </p:nvPr>
        </p:nvSpPr>
        <p:spPr/>
        <p:txBody>
          <a:bodyPr/>
          <a:lstStyle/>
          <a:p>
            <a:fld id="{19FFC28E-BBE2-4A65-99C0-ABFE5754F0D7}" type="slidenum">
              <a:rPr lang="en-US" smtClean="0"/>
              <a:t>35</a:t>
            </a:fld>
            <a:endParaRPr lang="en-US"/>
          </a:p>
        </p:txBody>
      </p:sp>
    </p:spTree>
    <p:extLst>
      <p:ext uri="{BB962C8B-B14F-4D97-AF65-F5344CB8AC3E}">
        <p14:creationId xmlns:p14="http://schemas.microsoft.com/office/powerpoint/2010/main" val="89321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Additional resources include the Buy America – Construction Program Guide and Q&amp;As for the Waiver of Buy America Requirements for De Minimis Costs and Small Grants.</a:t>
            </a:r>
            <a:endParaRPr lang="en-US"/>
          </a:p>
        </p:txBody>
      </p:sp>
      <p:sp>
        <p:nvSpPr>
          <p:cNvPr id="4" name="Slide Number Placeholder 3"/>
          <p:cNvSpPr>
            <a:spLocks noGrp="1"/>
          </p:cNvSpPr>
          <p:nvPr>
            <p:ph type="sldNum" sz="quarter" idx="5"/>
          </p:nvPr>
        </p:nvSpPr>
        <p:spPr/>
        <p:txBody>
          <a:bodyPr/>
          <a:lstStyle/>
          <a:p>
            <a:fld id="{19FFC28E-BBE2-4A65-99C0-ABFE5754F0D7}" type="slidenum">
              <a:rPr lang="en-US" smtClean="0"/>
              <a:t>36</a:t>
            </a:fld>
            <a:endParaRPr lang="en-US"/>
          </a:p>
        </p:txBody>
      </p:sp>
    </p:spTree>
    <p:extLst>
      <p:ext uri="{BB962C8B-B14F-4D97-AF65-F5344CB8AC3E}">
        <p14:creationId xmlns:p14="http://schemas.microsoft.com/office/powerpoint/2010/main" val="1027999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Thanks for your attention. Let’s open it up for questions. If you’d like a copy of the slides or script, feel free to reach out.</a:t>
            </a:r>
            <a:endParaRPr lang="en-US"/>
          </a:p>
        </p:txBody>
      </p:sp>
      <p:sp>
        <p:nvSpPr>
          <p:cNvPr id="4" name="Slide Number Placeholder 3"/>
          <p:cNvSpPr>
            <a:spLocks noGrp="1"/>
          </p:cNvSpPr>
          <p:nvPr>
            <p:ph type="sldNum" sz="quarter" idx="5"/>
          </p:nvPr>
        </p:nvSpPr>
        <p:spPr/>
        <p:txBody>
          <a:bodyPr/>
          <a:lstStyle/>
          <a:p>
            <a:fld id="{19FFC28E-BBE2-4A65-99C0-ABFE5754F0D7}" type="slidenum">
              <a:rPr lang="en-US" smtClean="0"/>
              <a:t>37</a:t>
            </a:fld>
            <a:endParaRPr lang="en-US"/>
          </a:p>
        </p:txBody>
      </p:sp>
    </p:spTree>
    <p:extLst>
      <p:ext uri="{BB962C8B-B14F-4D97-AF65-F5344CB8AC3E}">
        <p14:creationId xmlns:p14="http://schemas.microsoft.com/office/powerpoint/2010/main" val="67952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“ODOT needs should care about BABA because it applies to federally funded infrastructure projects. If a project receives more than $500,000 in federal funds, it must comply with BABA provisions. This includes domestic sourcing requirements for iron, steel, manufactured products, and construction materials. Non-compliance can risk federal funding, so it's crucial to ensure all project phases, not just construction, meet these requirements.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Through ongoing discussions with FHWA, they have made it clear that if an item of work is installed on a project with do not meet the BABA requirements, their default response to what we need to do with the items it to “remove and replace”.  While there are </a:t>
            </a:r>
            <a:r>
              <a:rPr lang="en-US" dirty="0"/>
              <a:t>always</a:t>
            </a:r>
            <a:r>
              <a:rPr lang="en-US" sz="1200" b="0" i="0" kern="1200" dirty="0">
                <a:solidFill>
                  <a:schemeClr val="tx1"/>
                </a:solidFill>
                <a:effectLst/>
                <a:latin typeface="+mn-lt"/>
                <a:ea typeface="+mn-ea"/>
                <a:cs typeface="+mn-cs"/>
              </a:rPr>
              <a:t> potential exceptions, this should not be ever expected if an item is installed which don’t meet the requirements.  Ultimately, federal funding could be removed in its entirety.</a:t>
            </a:r>
            <a:endParaRPr lang="en-US" sz="1200" b="0" i="0" kern="1200"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19FFC28E-BBE2-4A65-99C0-ABFE5754F0D7}" type="slidenum">
              <a:rPr lang="en-US" smtClean="0"/>
              <a:t>7</a:t>
            </a:fld>
            <a:endParaRPr lang="en-US"/>
          </a:p>
        </p:txBody>
      </p:sp>
    </p:spTree>
    <p:extLst>
      <p:ext uri="{BB962C8B-B14F-4D97-AF65-F5344CB8AC3E}">
        <p14:creationId xmlns:p14="http://schemas.microsoft.com/office/powerpoint/2010/main" val="168773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For federally funded infrastructure projects, all iron and steel products must be produced in the United States. This includes processes such as melting, refining, forming, fabricating, and finishing. All these processes must occur domestically for the product to be compliant.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This is not new and has been a long-standing requirement and expectation on federally funded projects.</a:t>
            </a:r>
            <a:endParaRPr lang="en-US"/>
          </a:p>
        </p:txBody>
      </p:sp>
      <p:sp>
        <p:nvSpPr>
          <p:cNvPr id="4" name="Slide Number Placeholder 3"/>
          <p:cNvSpPr>
            <a:spLocks noGrp="1"/>
          </p:cNvSpPr>
          <p:nvPr>
            <p:ph type="sldNum" sz="quarter" idx="5"/>
          </p:nvPr>
        </p:nvSpPr>
        <p:spPr/>
        <p:txBody>
          <a:bodyPr/>
          <a:lstStyle/>
          <a:p>
            <a:fld id="{19FFC28E-BBE2-4A65-99C0-ABFE5754F0D7}" type="slidenum">
              <a:rPr lang="en-US" smtClean="0"/>
              <a:t>8</a:t>
            </a:fld>
            <a:endParaRPr lang="en-US"/>
          </a:p>
        </p:txBody>
      </p:sp>
    </p:spTree>
    <p:extLst>
      <p:ext uri="{BB962C8B-B14F-4D97-AF65-F5344CB8AC3E}">
        <p14:creationId xmlns:p14="http://schemas.microsoft.com/office/powerpoint/2010/main" val="2082028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your project uses plastic pipes, glass panels, or drywall, those materials must be fully manufactured in the U.S.—from melting to coating.  Expands further than just Iron and Steel. BABA now covers additional construction materials, including non-ferrous metals, plastic and polymer-based products, glass, lumber, and drywall. BABA defines construction materials broadly and these materials must also be manufactured in the U.S. to comply with BABA requirements.  Non-ferrous metals would be things like aluminum, copper, zinc, brass, lead, etc.  Plastic and polymer-based products not necessarily previously considered could be PVC pipe, HDPE pipe, geogrids, plastic rebar chairs, and plastic based guardrail blocks.  Glass / lumber products could be pavement marking beads, permanent guardrail posts, and permanent wooden structures.</a:t>
            </a:r>
            <a:endParaRPr lang="en-US" dirty="0"/>
          </a:p>
        </p:txBody>
      </p:sp>
      <p:sp>
        <p:nvSpPr>
          <p:cNvPr id="4" name="Slide Number Placeholder 3"/>
          <p:cNvSpPr>
            <a:spLocks noGrp="1"/>
          </p:cNvSpPr>
          <p:nvPr>
            <p:ph type="sldNum" sz="quarter" idx="5"/>
          </p:nvPr>
        </p:nvSpPr>
        <p:spPr/>
        <p:txBody>
          <a:bodyPr/>
          <a:lstStyle/>
          <a:p>
            <a:fld id="{19FFC28E-BBE2-4A65-99C0-ABFE5754F0D7}" type="slidenum">
              <a:rPr lang="en-US" smtClean="0"/>
              <a:t>9</a:t>
            </a:fld>
            <a:endParaRPr lang="en-US"/>
          </a:p>
        </p:txBody>
      </p:sp>
    </p:spTree>
    <p:extLst>
      <p:ext uri="{BB962C8B-B14F-4D97-AF65-F5344CB8AC3E}">
        <p14:creationId xmlns:p14="http://schemas.microsoft.com/office/powerpoint/2010/main" val="225898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are essentially looked at within differing “buckets” of materials, and requirements are different for each.  BABA organizes materials into distinct categories to simplify compliance and ensure clarity. These categories are Iron and Steel, Construction Materials, and Manufactured Products. </a:t>
            </a:r>
          </a:p>
          <a:p>
            <a:endParaRPr lang="en-US" dirty="0"/>
          </a:p>
          <a:p>
            <a:r>
              <a:rPr lang="en-US" dirty="0"/>
              <a:t>Each material must be classified into only one category. This prevents double-counting and ensures consistent application of rules. For example, a steel beam is Iron and Steel—not a manufactured product.  Why - Different categories have different compliance requirements. Iron and Steel must be fully U.S.-processed. Construction Materials must be produced in the U.S. Manufactured Products must meet Final Assembly and 55% Domestic Content rules. </a:t>
            </a:r>
          </a:p>
          <a:p>
            <a:endParaRPr lang="en-US" dirty="0"/>
          </a:p>
          <a:p>
            <a:r>
              <a:rPr lang="en-US" dirty="0"/>
              <a:t>There are two exceptions where a material falls under two requirements: Traffic Cabinets and ITS Hardware—considered manufactured products but must also meet Iron and Steel rules if predominantly steel .Precast Concrete Items—classified as manufactured products, but any iron or steel inside must comply with Iron and Steel requirements.”</a:t>
            </a:r>
          </a:p>
        </p:txBody>
      </p:sp>
      <p:sp>
        <p:nvSpPr>
          <p:cNvPr id="4" name="Slide Number Placeholder 3"/>
          <p:cNvSpPr>
            <a:spLocks noGrp="1"/>
          </p:cNvSpPr>
          <p:nvPr>
            <p:ph type="sldNum" sz="quarter" idx="5"/>
          </p:nvPr>
        </p:nvSpPr>
        <p:spPr/>
        <p:txBody>
          <a:bodyPr/>
          <a:lstStyle/>
          <a:p>
            <a:fld id="{19FFC28E-BBE2-4A65-99C0-ABFE5754F0D7}" type="slidenum">
              <a:rPr lang="en-US" smtClean="0"/>
              <a:t>10</a:t>
            </a:fld>
            <a:endParaRPr lang="en-US"/>
          </a:p>
        </p:txBody>
      </p:sp>
    </p:spTree>
    <p:extLst>
      <p:ext uri="{BB962C8B-B14F-4D97-AF65-F5344CB8AC3E}">
        <p14:creationId xmlns:p14="http://schemas.microsoft.com/office/powerpoint/2010/main" val="414216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Not all materials are considered 'construction materials' under BABA. For example, cement and cementitious materials, aggregates, and aggregate binding agents or additives are excluded. While this seems </a:t>
            </a:r>
            <a:r>
              <a:rPr lang="en-US" sz="1200" b="0" i="0" kern="1200" err="1">
                <a:solidFill>
                  <a:schemeClr val="tx1"/>
                </a:solidFill>
                <a:effectLst/>
                <a:latin typeface="+mn-lt"/>
                <a:ea typeface="+mn-ea"/>
                <a:cs typeface="+mn-cs"/>
              </a:rPr>
              <a:t>alittle</a:t>
            </a:r>
            <a:r>
              <a:rPr lang="en-US" sz="1200" b="0" i="0" kern="1200">
                <a:solidFill>
                  <a:schemeClr val="tx1"/>
                </a:solidFill>
                <a:effectLst/>
                <a:latin typeface="+mn-lt"/>
                <a:ea typeface="+mn-ea"/>
                <a:cs typeface="+mn-cs"/>
              </a:rPr>
              <a:t> counterintuitive as concrete and stone is the epitome of a construction material, they do not require domestic sourcing.</a:t>
            </a:r>
          </a:p>
          <a:p>
            <a:endParaRPr lang="en-US" sz="1200" b="0" i="0" kern="1200">
              <a:solidFill>
                <a:schemeClr val="tx1"/>
              </a:solidFill>
              <a:effectLst/>
              <a:latin typeface="+mn-lt"/>
              <a:ea typeface="+mn-ea"/>
              <a:cs typeface="+mn-cs"/>
            </a:endParaRPr>
          </a:p>
          <a:p>
            <a:r>
              <a:rPr lang="en-US"/>
              <a:t>Materials like cement, fly ash, and slag are typically intermediate components used in the production of concrete or other manufactured products. Since BABA focuses on final construction materials, these inputs are not directly regulated under the rule. Requiring BABA compliance for bulk commodities like aggregates and cement would be extremely difficult to trace and certify due to their widespread and commingled sourcing, disrupt construction timelines and increase costs for public infrastructure projects, and offer limited benefit in terms of reshoring or domestic manufacturing, since these materials are already widely produced in the U.S.</a:t>
            </a:r>
          </a:p>
        </p:txBody>
      </p:sp>
      <p:sp>
        <p:nvSpPr>
          <p:cNvPr id="4" name="Slide Number Placeholder 3"/>
          <p:cNvSpPr>
            <a:spLocks noGrp="1"/>
          </p:cNvSpPr>
          <p:nvPr>
            <p:ph type="sldNum" sz="quarter" idx="5"/>
          </p:nvPr>
        </p:nvSpPr>
        <p:spPr/>
        <p:txBody>
          <a:bodyPr/>
          <a:lstStyle/>
          <a:p>
            <a:fld id="{19FFC28E-BBE2-4A65-99C0-ABFE5754F0D7}" type="slidenum">
              <a:rPr lang="en-US" smtClean="0"/>
              <a:t>11</a:t>
            </a:fld>
            <a:endParaRPr lang="en-US"/>
          </a:p>
        </p:txBody>
      </p:sp>
    </p:spTree>
    <p:extLst>
      <p:ext uri="{BB962C8B-B14F-4D97-AF65-F5344CB8AC3E}">
        <p14:creationId xmlns:p14="http://schemas.microsoft.com/office/powerpoint/2010/main" val="120991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Key dates for BABA implementation include the final FHWA rule on October 23, 2023. This rule applies to all authorizations after this date. The federal authorization date for construction funds is a critical date to keep in mind.  This date needs to be clearly noted in the Contract.</a:t>
            </a:r>
            <a:endParaRPr lang="en-US" dirty="0"/>
          </a:p>
        </p:txBody>
      </p:sp>
      <p:sp>
        <p:nvSpPr>
          <p:cNvPr id="4" name="Slide Number Placeholder 3"/>
          <p:cNvSpPr>
            <a:spLocks noGrp="1"/>
          </p:cNvSpPr>
          <p:nvPr>
            <p:ph type="sldNum" sz="quarter" idx="5"/>
          </p:nvPr>
        </p:nvSpPr>
        <p:spPr/>
        <p:txBody>
          <a:bodyPr/>
          <a:lstStyle/>
          <a:p>
            <a:fld id="{19FFC28E-BBE2-4A65-99C0-ABFE5754F0D7}" type="slidenum">
              <a:rPr lang="en-US" smtClean="0"/>
              <a:t>12</a:t>
            </a:fld>
            <a:endParaRPr lang="en-US"/>
          </a:p>
        </p:txBody>
      </p:sp>
    </p:spTree>
    <p:extLst>
      <p:ext uri="{BB962C8B-B14F-4D97-AF65-F5344CB8AC3E}">
        <p14:creationId xmlns:p14="http://schemas.microsoft.com/office/powerpoint/2010/main" val="206798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the item is not just a raw material—it has undergone significant transformation or assembly to become a finished product – think a Traffic Signal Assembly.</a:t>
            </a:r>
          </a:p>
        </p:txBody>
      </p:sp>
      <p:sp>
        <p:nvSpPr>
          <p:cNvPr id="4" name="Slide Number Placeholder 3"/>
          <p:cNvSpPr>
            <a:spLocks noGrp="1"/>
          </p:cNvSpPr>
          <p:nvPr>
            <p:ph type="sldNum" sz="quarter" idx="5"/>
          </p:nvPr>
        </p:nvSpPr>
        <p:spPr/>
        <p:txBody>
          <a:bodyPr/>
          <a:lstStyle/>
          <a:p>
            <a:fld id="{19FFC28E-BBE2-4A65-99C0-ABFE5754F0D7}" type="slidenum">
              <a:rPr lang="en-US" smtClean="0"/>
              <a:t>13</a:t>
            </a:fld>
            <a:endParaRPr lang="en-US"/>
          </a:p>
        </p:txBody>
      </p:sp>
    </p:spTree>
    <p:extLst>
      <p:ext uri="{BB962C8B-B14F-4D97-AF65-F5344CB8AC3E}">
        <p14:creationId xmlns:p14="http://schemas.microsoft.com/office/powerpoint/2010/main" val="159396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9F6811-B1BF-E2DB-B61F-C8C15FF676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5" y="1"/>
            <a:ext cx="12188950" cy="6857999"/>
          </a:xfrm>
          <a:prstGeom prst="rect">
            <a:avLst/>
          </a:prstGeom>
        </p:spPr>
      </p:pic>
    </p:spTree>
    <p:extLst>
      <p:ext uri="{BB962C8B-B14F-4D97-AF65-F5344CB8AC3E}">
        <p14:creationId xmlns:p14="http://schemas.microsoft.com/office/powerpoint/2010/main" val="280849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idx="1" hasCustomPrompt="1"/>
          </p:nvPr>
        </p:nvSpPr>
        <p:spPr>
          <a:xfrm>
            <a:off x="609600" y="180975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04775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334246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dirty="0"/>
              <a:t>Click to edit Master title style</a:t>
            </a:r>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7623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838200" y="1143000"/>
            <a:ext cx="10515600" cy="558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291BDA56-9CB3-6C59-1988-24B43584151B}"/>
              </a:ext>
            </a:extLst>
          </p:cNvPr>
          <p:cNvSpPr>
            <a:spLocks noGrp="1"/>
          </p:cNvSpPr>
          <p:nvPr>
            <p:ph type="title"/>
          </p:nvPr>
        </p:nvSpPr>
        <p:spPr>
          <a:xfrm>
            <a:off x="0" y="0"/>
            <a:ext cx="12192000" cy="914400"/>
          </a:xfrm>
          <a:gradFill flip="none" rotWithShape="1">
            <a:gsLst>
              <a:gs pos="2752">
                <a:schemeClr val="bg1"/>
              </a:gs>
              <a:gs pos="33000">
                <a:srgbClr val="BCA165"/>
              </a:gs>
              <a:gs pos="22000">
                <a:srgbClr val="E5E0A4"/>
              </a:gs>
              <a:gs pos="82000">
                <a:srgbClr val="9A6E32"/>
              </a:gs>
            </a:gsLst>
            <a:lin ang="10800000" scaled="0"/>
            <a:tileRect/>
          </a:gradFill>
        </p:spPr>
        <p:txBody>
          <a:bodyPr tIns="91440"/>
          <a:lstStyle>
            <a:lvl1pPr>
              <a:defRPr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6266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601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5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Blank - no foot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C62E614-93DE-9724-836F-3339DE23EC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950" cy="6857999"/>
          </a:xfrm>
          <a:prstGeom prst="rect">
            <a:avLst/>
          </a:prstGeom>
        </p:spPr>
      </p:pic>
    </p:spTree>
    <p:extLst>
      <p:ext uri="{BB962C8B-B14F-4D97-AF65-F5344CB8AC3E}">
        <p14:creationId xmlns:p14="http://schemas.microsoft.com/office/powerpoint/2010/main" val="3917482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a:latin typeface="+mj-lt"/>
              </a:rPr>
              <a:t>Subtitle</a:t>
            </a:r>
            <a:endParaRPr lang="en-US"/>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67101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gradFill flip="none" rotWithShape="1">
            <a:gsLst>
              <a:gs pos="32000">
                <a:srgbClr val="9594C0"/>
              </a:gs>
              <a:gs pos="2752">
                <a:schemeClr val="bg1"/>
              </a:gs>
              <a:gs pos="100000">
                <a:srgbClr val="2F2C83"/>
              </a:gs>
            </a:gsLst>
            <a:lin ang="10800000" scaled="0"/>
            <a:tileRect/>
          </a:gra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429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734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BAC0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43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234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85218"/>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131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6"/>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828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solidFill>
            <a:schemeClr val="accent1"/>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505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27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2" name="Rectangle 3">
            <a:extLst>
              <a:ext uri="{FF2B5EF4-FFF2-40B4-BE49-F238E27FC236}">
                <a16:creationId xmlns:a16="http://schemas.microsoft.com/office/drawing/2014/main" id="{2F658FBC-5BF2-811F-CE4A-7DA9B5CCDF06}"/>
              </a:ext>
            </a:extLst>
          </p:cNvPr>
          <p:cNvSpPr>
            <a:spLocks noGrp="1" noChangeArrowheads="1"/>
          </p:cNvSpPr>
          <p:nvPr>
            <p:ph idx="1"/>
          </p:nvPr>
        </p:nvSpPr>
        <p:spPr bwMode="auto">
          <a:xfrm>
            <a:off x="838200" y="1143000"/>
            <a:ext cx="10515600" cy="4505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639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0" y="361949"/>
            <a:ext cx="6677025" cy="1400175"/>
          </a:xfrm>
          <a:noFill/>
          <a:ln>
            <a:noFill/>
          </a:ln>
        </p:spPr>
        <p:txBody>
          <a:bodyPr anchor="ctr" anchorCtr="0"/>
          <a:lstStyle>
            <a:lvl1pPr algn="l">
              <a:defRPr sz="3200" b="1">
                <a:solidFill>
                  <a:schemeClr val="tx1"/>
                </a:solidFill>
              </a:defRPr>
            </a:lvl1pPr>
          </a:lstStyle>
          <a:p>
            <a:r>
              <a:rPr lang="en-US" sz="3600" dirty="0"/>
              <a:t>Topic Name</a:t>
            </a:r>
            <a:br>
              <a:rPr lang="en-US" sz="3600" dirty="0"/>
            </a:br>
            <a:r>
              <a:rPr lang="en-US" b="0" i="1" dirty="0"/>
              <a:t>presenter</a:t>
            </a:r>
            <a:endParaRPr lang="en-US" dirty="0"/>
          </a:p>
        </p:txBody>
      </p:sp>
    </p:spTree>
    <p:extLst>
      <p:ext uri="{BB962C8B-B14F-4D97-AF65-F5344CB8AC3E}">
        <p14:creationId xmlns:p14="http://schemas.microsoft.com/office/powerpoint/2010/main" val="174616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p:ph idx="1" hasCustomPrompt="1"/>
          </p:nvPr>
        </p:nvSpPr>
        <p:spPr>
          <a:xfrm>
            <a:off x="914400" y="11811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14167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2367C8-45A8-C2F0-5AF8-6F476D25A75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0" y="5659836"/>
            <a:ext cx="12192000" cy="1189017"/>
          </a:xfrm>
          <a:prstGeom prst="rect">
            <a:avLst/>
          </a:prstGeom>
        </p:spPr>
      </p:pic>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905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2" r:id="rId13"/>
    <p:sldLayoutId id="2147483675" r:id="rId14"/>
    <p:sldLayoutId id="2147483676" r:id="rId15"/>
    <p:sldLayoutId id="2147483679" r:id="rId16"/>
  </p:sldLayoutIdLst>
  <p:txStyles>
    <p:title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Daniel.miller@dot.ohio.gov" TargetMode="External"/><Relationship Id="rId7" Type="http://schemas.openxmlformats.org/officeDocument/2006/relationships/hyperlink" Target="mailto:Jeff.Peyton@dot.ohio.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Eric.Kahlig@dot.ohio.gov" TargetMode="External"/><Relationship Id="rId5" Type="http://schemas.openxmlformats.org/officeDocument/2006/relationships/hyperlink" Target="mailto:Clint.Bishop@dot.ohio.gov" TargetMode="External"/><Relationship Id="rId4" Type="http://schemas.openxmlformats.org/officeDocument/2006/relationships/hyperlink" Target="mailto:James.Wolfe@dot.ohio.go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fhwa.dot.gov/construction/cqit/buyam.cf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fhwa.dot.gov/construction/contracts/buyam_qa_deminimis.cf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29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1FE594-B7DA-2D74-6D1C-29C04337820D}"/>
              </a:ext>
            </a:extLst>
          </p:cNvPr>
          <p:cNvPicPr>
            <a:picLocks noChangeAspect="1"/>
          </p:cNvPicPr>
          <p:nvPr/>
        </p:nvPicPr>
        <p:blipFill>
          <a:blip r:embed="rId3"/>
          <a:stretch>
            <a:fillRect/>
          </a:stretch>
        </p:blipFill>
        <p:spPr>
          <a:xfrm>
            <a:off x="6540652" y="1490353"/>
            <a:ext cx="5815940" cy="3877293"/>
          </a:xfrm>
          <a:prstGeom prst="rect">
            <a:avLst/>
          </a:prstGeom>
        </p:spPr>
      </p:pic>
      <p:sp>
        <p:nvSpPr>
          <p:cNvPr id="2" name="Title 1">
            <a:extLst>
              <a:ext uri="{FF2B5EF4-FFF2-40B4-BE49-F238E27FC236}">
                <a16:creationId xmlns:a16="http://schemas.microsoft.com/office/drawing/2014/main" id="{F4B0B251-A9C8-390D-5DDB-20FB2C51DC71}"/>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b" anchorCtr="0" compatLnSpc="1">
            <a:prstTxWarp prst="textNoShape">
              <a:avLst/>
            </a:prstTxWarp>
            <a:normAutofit/>
          </a:bodyPr>
          <a:lstStyle/>
          <a:p>
            <a:r>
              <a:rPr lang="en-US" dirty="0"/>
              <a:t>Build America, Buy America (BABA) – categories</a:t>
            </a:r>
          </a:p>
        </p:txBody>
      </p:sp>
      <p:sp>
        <p:nvSpPr>
          <p:cNvPr id="3" name="Content Placeholder 2">
            <a:extLst>
              <a:ext uri="{FF2B5EF4-FFF2-40B4-BE49-F238E27FC236}">
                <a16:creationId xmlns:a16="http://schemas.microsoft.com/office/drawing/2014/main" id="{B2041D2B-572E-6AF3-808A-1834B2904845}"/>
              </a:ext>
            </a:extLst>
          </p:cNvPr>
          <p:cNvSpPr>
            <a:spLocks noGrp="1"/>
          </p:cNvSpPr>
          <p:nvPr>
            <p:ph idx="1"/>
          </p:nvPr>
        </p:nvSpPr>
        <p:spPr>
          <a:xfrm>
            <a:off x="166256" y="914400"/>
            <a:ext cx="8246224" cy="4637314"/>
          </a:xfrm>
        </p:spPr>
        <p:txBody>
          <a:bodyPr/>
          <a:lstStyle/>
          <a:p>
            <a:pPr marL="0" indent="0">
              <a:buNone/>
            </a:pPr>
            <a:r>
              <a:rPr lang="en-US" sz="2400" dirty="0"/>
              <a:t>1.	Iron &amp; Steel Products (predominately of iron or steel) </a:t>
            </a:r>
          </a:p>
          <a:p>
            <a:pPr marL="800100" lvl="2" indent="-342900"/>
            <a:r>
              <a:rPr lang="en-US" sz="1800" dirty="0"/>
              <a:t>Must be produced entirely in the U.S. — from melting to coating (but not mined)</a:t>
            </a:r>
          </a:p>
          <a:p>
            <a:pPr marL="0" lvl="1" indent="0">
              <a:buNone/>
            </a:pPr>
            <a:r>
              <a:rPr lang="en-US" sz="2400" dirty="0">
                <a:ea typeface="+mn-ea"/>
                <a:cs typeface="+mn-cs"/>
              </a:rPr>
              <a:t>2.	Manufactured Products </a:t>
            </a:r>
          </a:p>
          <a:p>
            <a:pPr marL="800100" lvl="2" indent="-342900"/>
            <a:r>
              <a:rPr lang="en-US" sz="1800" dirty="0"/>
              <a:t>Items assembled from multiple parts (e.g., traffic signal heads). Must be manufactured in the U.S. </a:t>
            </a:r>
          </a:p>
          <a:p>
            <a:pPr marL="0" indent="0">
              <a:buNone/>
            </a:pPr>
            <a:r>
              <a:rPr lang="en-US" sz="2400" dirty="0"/>
              <a:t>3.	Construction Materials</a:t>
            </a:r>
          </a:p>
          <a:p>
            <a:pPr marL="800100" lvl="2" indent="-342900"/>
            <a:r>
              <a:rPr lang="en-US" sz="1800" dirty="0"/>
              <a:t>Single-ingredient materials like glass, lumber, drywall, fiber optic cable, non-ferrous metals, plastics, etc., must be produced in the U.S.</a:t>
            </a:r>
          </a:p>
          <a:p>
            <a:pPr marL="0" lvl="1" indent="0">
              <a:buNone/>
            </a:pPr>
            <a:r>
              <a:rPr lang="en-US" sz="2400" dirty="0">
                <a:ea typeface="+mn-ea"/>
                <a:cs typeface="+mn-cs"/>
              </a:rPr>
              <a:t>4.	Section 70917(c) Materials</a:t>
            </a:r>
          </a:p>
          <a:p>
            <a:pPr marL="800100" lvl="2" indent="-342900"/>
            <a:r>
              <a:rPr lang="en-US" sz="1800" dirty="0"/>
              <a:t>Specifically excluded from “construction materials,” -Cement and cementitious materials, Aggregates (stone, sand, gravel), Aggregate binding agents/additives</a:t>
            </a:r>
            <a:endParaRPr lang="en-US" sz="2400" dirty="0"/>
          </a:p>
        </p:txBody>
      </p:sp>
    </p:spTree>
    <p:extLst>
      <p:ext uri="{BB962C8B-B14F-4D97-AF65-F5344CB8AC3E}">
        <p14:creationId xmlns:p14="http://schemas.microsoft.com/office/powerpoint/2010/main" val="196263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2D5A-C227-B4E6-CF18-77C52E62FDA5}"/>
              </a:ext>
            </a:extLst>
          </p:cNvPr>
          <p:cNvSpPr>
            <a:spLocks noGrp="1"/>
          </p:cNvSpPr>
          <p:nvPr>
            <p:ph type="title"/>
          </p:nvPr>
        </p:nvSpPr>
        <p:spPr>
          <a:xfrm>
            <a:off x="0" y="0"/>
            <a:ext cx="12192000" cy="914400"/>
          </a:xfrm>
        </p:spPr>
        <p:txBody>
          <a:bodyPr vert="horz" wrap="square" lIns="365760" tIns="91440" rIns="365760" bIns="0" numCol="1" anchor="b" anchorCtr="0" compatLnSpc="1">
            <a:prstTxWarp prst="textNoShape">
              <a:avLst/>
            </a:prstTxWarp>
            <a:normAutofit/>
          </a:bodyPr>
          <a:lstStyle/>
          <a:p>
            <a:r>
              <a:rPr lang="en-US" b="1" cap="all" normalizeH="0" baseline="0">
                <a:latin typeface="+mj-lt"/>
                <a:ea typeface="+mj-ea"/>
                <a:cs typeface="+mj-cs"/>
              </a:rPr>
              <a:t>Construction Materials Excluded…</a:t>
            </a:r>
          </a:p>
        </p:txBody>
      </p:sp>
      <p:sp>
        <p:nvSpPr>
          <p:cNvPr id="5" name="Content Placeholder 2">
            <a:extLst>
              <a:ext uri="{FF2B5EF4-FFF2-40B4-BE49-F238E27FC236}">
                <a16:creationId xmlns:a16="http://schemas.microsoft.com/office/drawing/2014/main" id="{7C2D5D8F-0074-C93B-CC22-C1CB73DED0AA}"/>
              </a:ext>
            </a:extLst>
          </p:cNvPr>
          <p:cNvSpPr txBox="1">
            <a:spLocks/>
          </p:cNvSpPr>
          <p:nvPr/>
        </p:nvSpPr>
        <p:spPr bwMode="auto">
          <a:xfrm>
            <a:off x="609600" y="995062"/>
            <a:ext cx="10972800" cy="1062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a:lnSpc>
                <a:spcPct val="90000"/>
              </a:lnSpc>
              <a:buNone/>
            </a:pPr>
            <a:r>
              <a:rPr lang="en-US" sz="2800" b="1" i="1" u="sng" kern="0"/>
              <a:t>Not considered “construction materials” under BABA </a:t>
            </a:r>
          </a:p>
          <a:p>
            <a:pPr>
              <a:lnSpc>
                <a:spcPct val="90000"/>
              </a:lnSpc>
              <a:buNone/>
            </a:pPr>
            <a:r>
              <a:rPr lang="en-US" sz="2800" b="1" i="1" u="sng" kern="0"/>
              <a:t>and therefore do not require domestic sourcing </a:t>
            </a:r>
          </a:p>
        </p:txBody>
      </p:sp>
      <p:graphicFrame>
        <p:nvGraphicFramePr>
          <p:cNvPr id="4" name="Content Placeholder 3">
            <a:extLst>
              <a:ext uri="{FF2B5EF4-FFF2-40B4-BE49-F238E27FC236}">
                <a16:creationId xmlns:a16="http://schemas.microsoft.com/office/drawing/2014/main" id="{6AE97B20-151A-1764-D398-2FD8EE6FA75D}"/>
              </a:ext>
            </a:extLst>
          </p:cNvPr>
          <p:cNvGraphicFramePr>
            <a:graphicFrameLocks noGrp="1"/>
          </p:cNvGraphicFramePr>
          <p:nvPr>
            <p:ph idx="1"/>
            <p:extLst>
              <p:ext uri="{D42A27DB-BD31-4B8C-83A1-F6EECF244321}">
                <p14:modId xmlns:p14="http://schemas.microsoft.com/office/powerpoint/2010/main" val="675756270"/>
              </p:ext>
            </p:extLst>
          </p:nvPr>
        </p:nvGraphicFramePr>
        <p:xfrm>
          <a:off x="609599" y="2048256"/>
          <a:ext cx="10972801" cy="3572473"/>
        </p:xfrm>
        <a:graphic>
          <a:graphicData uri="http://schemas.openxmlformats.org/drawingml/2006/table">
            <a:tbl>
              <a:tblPr firstRow="1" bandRow="1"/>
              <a:tblGrid>
                <a:gridCol w="5629021">
                  <a:extLst>
                    <a:ext uri="{9D8B030D-6E8A-4147-A177-3AD203B41FA5}">
                      <a16:colId xmlns:a16="http://schemas.microsoft.com/office/drawing/2014/main" val="3621694187"/>
                    </a:ext>
                  </a:extLst>
                </a:gridCol>
                <a:gridCol w="5343780">
                  <a:extLst>
                    <a:ext uri="{9D8B030D-6E8A-4147-A177-3AD203B41FA5}">
                      <a16:colId xmlns:a16="http://schemas.microsoft.com/office/drawing/2014/main" val="1594402649"/>
                    </a:ext>
                  </a:extLst>
                </a:gridCol>
              </a:tblGrid>
              <a:tr h="670982">
                <a:tc>
                  <a:txBody>
                    <a:bodyPr/>
                    <a:lstStyle/>
                    <a:p>
                      <a:pPr algn="l" fontAlgn="t">
                        <a:buNone/>
                      </a:pPr>
                      <a:r>
                        <a:rPr lang="en-US" sz="3000" b="1">
                          <a:effectLst/>
                        </a:rPr>
                        <a:t>Excluded Material Category</a:t>
                      </a:r>
                      <a:endParaRPr lang="en-US" sz="3000" b="0">
                        <a:effectLst/>
                      </a:endParaRPr>
                    </a:p>
                  </a:txBody>
                  <a:tcPr marL="140667" marR="93778" marT="93778" marB="8205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buNone/>
                      </a:pPr>
                      <a:r>
                        <a:rPr lang="en-US" sz="3000" b="1">
                          <a:effectLst/>
                        </a:rPr>
                        <a:t>Examples</a:t>
                      </a:r>
                      <a:endParaRPr lang="en-US" sz="3000" b="0">
                        <a:effectLst/>
                      </a:endParaRPr>
                    </a:p>
                  </a:txBody>
                  <a:tcPr marL="140667" marR="93778" marT="93778" marB="8205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932669063"/>
                  </a:ext>
                </a:extLst>
              </a:tr>
              <a:tr h="1121116">
                <a:tc>
                  <a:txBody>
                    <a:bodyPr/>
                    <a:lstStyle/>
                    <a:p>
                      <a:pPr algn="l" fontAlgn="t">
                        <a:buNone/>
                      </a:pPr>
                      <a:r>
                        <a:rPr lang="en-US" sz="3000" b="1">
                          <a:effectLst/>
                        </a:rPr>
                        <a:t>Cement and Cementitious Materials</a:t>
                      </a:r>
                      <a:endParaRPr lang="en-US" sz="3000">
                        <a:effectLst/>
                      </a:endParaRPr>
                    </a:p>
                  </a:txBody>
                  <a:tcPr marL="140667" marR="93778" marT="93778" marB="8205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buNone/>
                      </a:pPr>
                      <a:r>
                        <a:rPr lang="en-US" sz="3000">
                          <a:effectLst/>
                        </a:rPr>
                        <a:t>Portland cement, fly ash, slag cement</a:t>
                      </a:r>
                    </a:p>
                  </a:txBody>
                  <a:tcPr marL="140667" marR="93778" marT="93778" marB="8205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96889250"/>
                  </a:ext>
                </a:extLst>
              </a:tr>
              <a:tr h="670982">
                <a:tc>
                  <a:txBody>
                    <a:bodyPr/>
                    <a:lstStyle/>
                    <a:p>
                      <a:pPr algn="l" fontAlgn="t">
                        <a:buNone/>
                      </a:pPr>
                      <a:r>
                        <a:rPr lang="en-US" sz="3000" b="1">
                          <a:effectLst/>
                        </a:rPr>
                        <a:t>Aggregates</a:t>
                      </a:r>
                      <a:endParaRPr lang="en-US" sz="3000">
                        <a:effectLst/>
                      </a:endParaRPr>
                    </a:p>
                  </a:txBody>
                  <a:tcPr marL="140667" marR="93778" marT="93778" marB="8205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buNone/>
                      </a:pPr>
                      <a:r>
                        <a:rPr lang="en-US" sz="3000">
                          <a:effectLst/>
                        </a:rPr>
                        <a:t>Stone, sand, gravel</a:t>
                      </a:r>
                    </a:p>
                  </a:txBody>
                  <a:tcPr marL="140667" marR="93778" marT="93778" marB="8205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645908111"/>
                  </a:ext>
                </a:extLst>
              </a:tr>
              <a:tr h="1109393">
                <a:tc>
                  <a:txBody>
                    <a:bodyPr/>
                    <a:lstStyle/>
                    <a:p>
                      <a:pPr algn="l" fontAlgn="t">
                        <a:buNone/>
                      </a:pPr>
                      <a:r>
                        <a:rPr lang="en-US" sz="3000" b="1" dirty="0">
                          <a:effectLst/>
                        </a:rPr>
                        <a:t>Aggregate Binding Agents or Additives</a:t>
                      </a:r>
                      <a:endParaRPr lang="en-US" sz="3000" dirty="0">
                        <a:effectLst/>
                      </a:endParaRPr>
                    </a:p>
                  </a:txBody>
                  <a:tcPr marL="140667" marR="93778" marT="93778" marB="70333">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buNone/>
                      </a:pPr>
                      <a:r>
                        <a:rPr lang="en-US" sz="3000" dirty="0">
                          <a:effectLst/>
                        </a:rPr>
                        <a:t>Lime, admixtures, chemical stabilizers</a:t>
                      </a:r>
                    </a:p>
                  </a:txBody>
                  <a:tcPr marL="140667" marR="93778" marT="93778" marB="70333">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68035010"/>
                  </a:ext>
                </a:extLst>
              </a:tr>
            </a:tbl>
          </a:graphicData>
        </a:graphic>
      </p:graphicFrame>
    </p:spTree>
    <p:extLst>
      <p:ext uri="{BB962C8B-B14F-4D97-AF65-F5344CB8AC3E}">
        <p14:creationId xmlns:p14="http://schemas.microsoft.com/office/powerpoint/2010/main" val="7050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8686-6C9C-47A3-1008-35977D3A2C8A}"/>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b" anchorCtr="0" compatLnSpc="1">
            <a:prstTxWarp prst="textNoShape">
              <a:avLst/>
            </a:prstTxWarp>
            <a:normAutofit/>
          </a:bodyPr>
          <a:lstStyle/>
          <a:p>
            <a:r>
              <a:rPr lang="en-US" dirty="0"/>
              <a:t>Timeline of BABA Implementation</a:t>
            </a:r>
          </a:p>
        </p:txBody>
      </p:sp>
      <p:sp>
        <p:nvSpPr>
          <p:cNvPr id="3" name="Content Placeholder 2">
            <a:extLst>
              <a:ext uri="{FF2B5EF4-FFF2-40B4-BE49-F238E27FC236}">
                <a16:creationId xmlns:a16="http://schemas.microsoft.com/office/drawing/2014/main" id="{5B19A04E-BB21-0B36-0B75-71D596150617}"/>
              </a:ext>
            </a:extLst>
          </p:cNvPr>
          <p:cNvSpPr>
            <a:spLocks noGrp="1"/>
          </p:cNvSpPr>
          <p:nvPr>
            <p:ph idx="1"/>
          </p:nvPr>
        </p:nvSpPr>
        <p:spPr/>
        <p:txBody>
          <a:bodyPr/>
          <a:lstStyle/>
          <a:p>
            <a:pPr algn="l">
              <a:spcBef>
                <a:spcPts val="300"/>
              </a:spcBef>
              <a:spcAft>
                <a:spcPts val="300"/>
              </a:spcAft>
              <a:buFont typeface="Arial" panose="020B0604020202020204" pitchFamily="34" charset="0"/>
              <a:buChar char="•"/>
            </a:pPr>
            <a:r>
              <a:rPr lang="en-US" b="0" i="0" dirty="0">
                <a:solidFill>
                  <a:srgbClr val="424242"/>
                </a:solidFill>
                <a:effectLst/>
                <a:latin typeface="Segoe Sans"/>
              </a:rPr>
              <a:t>Final FHWA Rule: October 23, 2023</a:t>
            </a:r>
          </a:p>
          <a:p>
            <a:pPr lvl="1">
              <a:spcBef>
                <a:spcPts val="300"/>
              </a:spcBef>
              <a:spcAft>
                <a:spcPts val="300"/>
              </a:spcAft>
            </a:pPr>
            <a:r>
              <a:rPr lang="en-US" sz="3200" b="0" i="0" dirty="0">
                <a:solidFill>
                  <a:srgbClr val="424242"/>
                </a:solidFill>
                <a:effectLst/>
                <a:latin typeface="Segoe Sans"/>
              </a:rPr>
              <a:t>Applies to all Federal funding</a:t>
            </a:r>
            <a:r>
              <a:rPr lang="en-US" sz="3200" dirty="0">
                <a:solidFill>
                  <a:srgbClr val="424242"/>
                </a:solidFill>
                <a:latin typeface="Segoe Sans"/>
              </a:rPr>
              <a:t> </a:t>
            </a:r>
            <a:r>
              <a:rPr lang="en-US" sz="3200" b="0" i="0" dirty="0">
                <a:solidFill>
                  <a:srgbClr val="424242"/>
                </a:solidFill>
                <a:effectLst/>
                <a:latin typeface="Segoe Sans"/>
              </a:rPr>
              <a:t>authorizations after this date</a:t>
            </a:r>
          </a:p>
          <a:p>
            <a:pPr lvl="1">
              <a:spcBef>
                <a:spcPts val="300"/>
              </a:spcBef>
              <a:spcAft>
                <a:spcPts val="300"/>
              </a:spcAft>
            </a:pPr>
            <a:r>
              <a:rPr lang="en-US" sz="3200" b="0" i="0" dirty="0">
                <a:solidFill>
                  <a:srgbClr val="424242"/>
                </a:solidFill>
                <a:effectLst/>
                <a:latin typeface="Segoe Sans"/>
              </a:rPr>
              <a:t>Federal Authorization</a:t>
            </a:r>
            <a:r>
              <a:rPr lang="en-US" sz="3200" dirty="0">
                <a:solidFill>
                  <a:srgbClr val="424242"/>
                </a:solidFill>
                <a:latin typeface="Segoe Sans"/>
              </a:rPr>
              <a:t> date for Construction Funds – critical date</a:t>
            </a:r>
            <a:endParaRPr lang="en-US" sz="3200" b="0" i="0" dirty="0">
              <a:solidFill>
                <a:srgbClr val="424242"/>
              </a:solidFill>
              <a:effectLst/>
              <a:latin typeface="Segoe Sans"/>
            </a:endParaRPr>
          </a:p>
          <a:p>
            <a:endParaRPr lang="en-US" dirty="0"/>
          </a:p>
        </p:txBody>
      </p:sp>
    </p:spTree>
    <p:extLst>
      <p:ext uri="{BB962C8B-B14F-4D97-AF65-F5344CB8AC3E}">
        <p14:creationId xmlns:p14="http://schemas.microsoft.com/office/powerpoint/2010/main" val="371532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A9FD-04B2-586C-6897-3DA983213EFA}"/>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b" anchorCtr="0" compatLnSpc="1">
            <a:prstTxWarp prst="textNoShape">
              <a:avLst/>
            </a:prstTxWarp>
            <a:normAutofit/>
          </a:bodyPr>
          <a:lstStyle/>
          <a:p>
            <a:r>
              <a:rPr lang="en-US" dirty="0"/>
              <a:t>Manufactured product definition</a:t>
            </a:r>
          </a:p>
        </p:txBody>
      </p:sp>
      <p:sp>
        <p:nvSpPr>
          <p:cNvPr id="3" name="Content Placeholder 2">
            <a:extLst>
              <a:ext uri="{FF2B5EF4-FFF2-40B4-BE49-F238E27FC236}">
                <a16:creationId xmlns:a16="http://schemas.microsoft.com/office/drawing/2014/main" id="{6E52AD05-286C-C39E-5C4B-FA9C73887101}"/>
              </a:ext>
            </a:extLst>
          </p:cNvPr>
          <p:cNvSpPr>
            <a:spLocks noGrp="1"/>
          </p:cNvSpPr>
          <p:nvPr>
            <p:ph idx="1"/>
          </p:nvPr>
        </p:nvSpPr>
        <p:spPr/>
        <p:txBody>
          <a:bodyPr/>
          <a:lstStyle/>
          <a:p>
            <a:pPr marL="0" indent="0">
              <a:buNone/>
            </a:pPr>
            <a:r>
              <a:rPr lang="en-US" sz="3600" dirty="0"/>
              <a:t>Per BABA - what is a manufactured product?</a:t>
            </a:r>
          </a:p>
          <a:p>
            <a:pPr marL="0" indent="0">
              <a:buNone/>
            </a:pPr>
            <a:r>
              <a:rPr lang="en-US" sz="3600" dirty="0"/>
              <a:t>Any article, material, or supply that has been:</a:t>
            </a:r>
          </a:p>
          <a:p>
            <a:r>
              <a:rPr lang="en-US" sz="2400" dirty="0"/>
              <a:t>Processed into a specific form or shape, or</a:t>
            </a:r>
          </a:p>
          <a:p>
            <a:r>
              <a:rPr lang="en-US" sz="2400" dirty="0"/>
              <a:t>Combined with other articles, materials, or supplies to create a product with different properties than the individual components.</a:t>
            </a:r>
          </a:p>
          <a:p>
            <a:pPr marL="0" indent="0">
              <a:buNone/>
            </a:pPr>
            <a:endParaRPr lang="en-US" sz="2400" dirty="0"/>
          </a:p>
          <a:p>
            <a:pPr marL="0" indent="0">
              <a:buNone/>
            </a:pPr>
            <a:r>
              <a:rPr lang="en-US" sz="2400" dirty="0"/>
              <a:t>	However, if the product is predominantly steel or iron (&gt;50% of cost), 	the product is categorized as steel and iron except for precast concrete 	and ITS which are both.</a:t>
            </a:r>
          </a:p>
          <a:p>
            <a:endParaRPr lang="en-US" dirty="0"/>
          </a:p>
        </p:txBody>
      </p:sp>
    </p:spTree>
    <p:extLst>
      <p:ext uri="{BB962C8B-B14F-4D97-AF65-F5344CB8AC3E}">
        <p14:creationId xmlns:p14="http://schemas.microsoft.com/office/powerpoint/2010/main" val="180256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D99A-B2B8-6A0D-1BA6-4D789608779C}"/>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b" anchorCtr="0" compatLnSpc="1">
            <a:prstTxWarp prst="textNoShape">
              <a:avLst/>
            </a:prstTxWarp>
            <a:normAutofit/>
          </a:bodyPr>
          <a:lstStyle/>
          <a:p>
            <a:r>
              <a:rPr lang="en-US" dirty="0"/>
              <a:t>Initial waiver - BABA</a:t>
            </a:r>
          </a:p>
        </p:txBody>
      </p:sp>
      <p:sp>
        <p:nvSpPr>
          <p:cNvPr id="3" name="Content Placeholder 2">
            <a:extLst>
              <a:ext uri="{FF2B5EF4-FFF2-40B4-BE49-F238E27FC236}">
                <a16:creationId xmlns:a16="http://schemas.microsoft.com/office/drawing/2014/main" id="{4BF70825-F942-44CC-5C8E-F824D3ED87F7}"/>
              </a:ext>
            </a:extLst>
          </p:cNvPr>
          <p:cNvSpPr>
            <a:spLocks noGrp="1"/>
          </p:cNvSpPr>
          <p:nvPr>
            <p:ph idx="1"/>
          </p:nvPr>
        </p:nvSpPr>
        <p:spPr/>
        <p:txBody>
          <a:bodyPr/>
          <a:lstStyle/>
          <a:p>
            <a:pPr>
              <a:lnSpc>
                <a:spcPts val="2100"/>
              </a:lnSpc>
              <a:spcBef>
                <a:spcPts val="975"/>
              </a:spcBef>
              <a:spcAft>
                <a:spcPts val="225"/>
              </a:spcAft>
              <a:buNone/>
            </a:pPr>
            <a:endParaRPr lang="en-US" b="1" dirty="0">
              <a:solidFill>
                <a:srgbClr val="424242"/>
              </a:solidFill>
              <a:latin typeface="Segoe Sans"/>
            </a:endParaRPr>
          </a:p>
          <a:p>
            <a:pPr>
              <a:lnSpc>
                <a:spcPts val="2100"/>
              </a:lnSpc>
              <a:spcBef>
                <a:spcPts val="975"/>
              </a:spcBef>
              <a:spcAft>
                <a:spcPts val="225"/>
              </a:spcAft>
              <a:buNone/>
            </a:pPr>
            <a:r>
              <a:rPr lang="en-US" b="1" dirty="0">
                <a:solidFill>
                  <a:srgbClr val="424242"/>
                </a:solidFill>
                <a:latin typeface="Segoe Sans"/>
              </a:rPr>
              <a:t>What the Initial Waiver Allowed</a:t>
            </a:r>
          </a:p>
          <a:p>
            <a:pPr>
              <a:spcBef>
                <a:spcPts val="300"/>
              </a:spcBef>
              <a:spcAft>
                <a:spcPts val="300"/>
              </a:spcAft>
            </a:pPr>
            <a:r>
              <a:rPr lang="en-US" dirty="0">
                <a:solidFill>
                  <a:srgbClr val="424242"/>
                </a:solidFill>
                <a:latin typeface="Segoe Sans"/>
              </a:rPr>
              <a:t>Waiver for </a:t>
            </a:r>
            <a:r>
              <a:rPr lang="en-US" i="1" dirty="0">
                <a:solidFill>
                  <a:srgbClr val="424242"/>
                </a:solidFill>
                <a:latin typeface="Segoe Sans"/>
              </a:rPr>
              <a:t>manufactured</a:t>
            </a:r>
            <a:r>
              <a:rPr lang="en-US" dirty="0">
                <a:solidFill>
                  <a:srgbClr val="424242"/>
                </a:solidFill>
                <a:latin typeface="Segoe Sans"/>
              </a:rPr>
              <a:t> products:</a:t>
            </a:r>
          </a:p>
          <a:p>
            <a:pPr marL="742950" lvl="1" indent="-285750">
              <a:spcBef>
                <a:spcPts val="300"/>
              </a:spcBef>
              <a:spcAft>
                <a:spcPts val="300"/>
              </a:spcAft>
            </a:pPr>
            <a:r>
              <a:rPr lang="en-US" dirty="0">
                <a:solidFill>
                  <a:srgbClr val="424242"/>
                </a:solidFill>
                <a:latin typeface="Segoe Sans"/>
              </a:rPr>
              <a:t>Allowed foreign parts</a:t>
            </a:r>
          </a:p>
          <a:p>
            <a:pPr marL="742950" lvl="1" indent="-285750">
              <a:spcBef>
                <a:spcPts val="300"/>
              </a:spcBef>
              <a:spcAft>
                <a:spcPts val="300"/>
              </a:spcAft>
            </a:pPr>
            <a:r>
              <a:rPr lang="en-US" dirty="0">
                <a:solidFill>
                  <a:srgbClr val="424242"/>
                </a:solidFill>
                <a:latin typeface="Segoe Sans"/>
              </a:rPr>
              <a:t>Allowed foreign assembly</a:t>
            </a:r>
          </a:p>
          <a:p>
            <a:pPr>
              <a:spcBef>
                <a:spcPts val="300"/>
              </a:spcBef>
              <a:spcAft>
                <a:spcPts val="300"/>
              </a:spcAft>
            </a:pPr>
            <a:r>
              <a:rPr lang="en-US" b="1" dirty="0">
                <a:solidFill>
                  <a:srgbClr val="424242"/>
                </a:solidFill>
                <a:latin typeface="Segoe Sans"/>
              </a:rPr>
              <a:t>Now being phased out</a:t>
            </a:r>
          </a:p>
          <a:p>
            <a:endParaRPr lang="en-US" dirty="0"/>
          </a:p>
          <a:p>
            <a:endParaRPr lang="en-US" dirty="0"/>
          </a:p>
        </p:txBody>
      </p:sp>
    </p:spTree>
    <p:extLst>
      <p:ext uri="{BB962C8B-B14F-4D97-AF65-F5344CB8AC3E}">
        <p14:creationId xmlns:p14="http://schemas.microsoft.com/office/powerpoint/2010/main" val="691557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DDA1-636A-DDBA-4C81-73183D24068A}"/>
              </a:ext>
            </a:extLst>
          </p:cNvPr>
          <p:cNvSpPr>
            <a:spLocks noGrp="1"/>
          </p:cNvSpPr>
          <p:nvPr>
            <p:ph type="title"/>
          </p:nvPr>
        </p:nvSpPr>
        <p:spPr>
          <a:xfrm>
            <a:off x="0" y="0"/>
            <a:ext cx="12192000" cy="914400"/>
          </a:xfrm>
          <a:solidFill>
            <a:schemeClr val="tx2"/>
          </a:solidFill>
        </p:spPr>
        <p:txBody>
          <a:bodyPr vert="horz" wrap="square" lIns="365760" tIns="91440" rIns="365760" bIns="0" numCol="1" anchor="b" anchorCtr="0" compatLnSpc="1">
            <a:prstTxWarp prst="textNoShape">
              <a:avLst/>
            </a:prstTxWarp>
            <a:noAutofit/>
          </a:bodyPr>
          <a:lstStyle/>
          <a:p>
            <a:r>
              <a:rPr lang="en-US" sz="2800"/>
              <a:t>Key Implementation Dates – initial Waiver </a:t>
            </a:r>
            <a:r>
              <a:rPr lang="en-US" sz="2800" u="sng"/>
              <a:t>Phase-out</a:t>
            </a:r>
            <a:r>
              <a:rPr lang="en-US" sz="2800"/>
              <a:t> for Manufactured Materials</a:t>
            </a:r>
          </a:p>
        </p:txBody>
      </p:sp>
      <p:graphicFrame>
        <p:nvGraphicFramePr>
          <p:cNvPr id="5" name="Content Placeholder 2">
            <a:extLst>
              <a:ext uri="{FF2B5EF4-FFF2-40B4-BE49-F238E27FC236}">
                <a16:creationId xmlns:a16="http://schemas.microsoft.com/office/drawing/2014/main" id="{F10A7D22-308C-6B01-4649-03F3789A8335}"/>
              </a:ext>
            </a:extLst>
          </p:cNvPr>
          <p:cNvGraphicFramePr>
            <a:graphicFrameLocks noGrp="1"/>
          </p:cNvGraphicFramePr>
          <p:nvPr>
            <p:ph idx="1"/>
            <p:extLst>
              <p:ext uri="{D42A27DB-BD31-4B8C-83A1-F6EECF244321}">
                <p14:modId xmlns:p14="http://schemas.microsoft.com/office/powerpoint/2010/main" val="213067537"/>
              </p:ext>
            </p:extLst>
          </p:nvPr>
        </p:nvGraphicFramePr>
        <p:xfrm>
          <a:off x="914400" y="1011936"/>
          <a:ext cx="10363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63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F2E9-3AA2-40E5-9F2E-6BCBF7B3F2D7}"/>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b" anchorCtr="0" compatLnSpc="1">
            <a:prstTxWarp prst="textNoShape">
              <a:avLst/>
            </a:prstTxWarp>
            <a:noAutofit/>
          </a:bodyPr>
          <a:lstStyle/>
          <a:p>
            <a:r>
              <a:rPr lang="en-US" sz="2800" dirty="0"/>
              <a:t>Final Assembly (example Only - Oct 1 2025)</a:t>
            </a:r>
          </a:p>
        </p:txBody>
      </p:sp>
      <p:sp>
        <p:nvSpPr>
          <p:cNvPr id="3" name="Content Placeholder 2">
            <a:extLst>
              <a:ext uri="{FF2B5EF4-FFF2-40B4-BE49-F238E27FC236}">
                <a16:creationId xmlns:a16="http://schemas.microsoft.com/office/drawing/2014/main" id="{FEF2242A-D0E8-402B-C878-F286585091E1}"/>
              </a:ext>
            </a:extLst>
          </p:cNvPr>
          <p:cNvSpPr>
            <a:spLocks noGrp="1"/>
          </p:cNvSpPr>
          <p:nvPr>
            <p:ph idx="1"/>
          </p:nvPr>
        </p:nvSpPr>
        <p:spPr>
          <a:xfrm>
            <a:off x="493486" y="1143000"/>
            <a:ext cx="11408228" cy="4906964"/>
          </a:xfrm>
        </p:spPr>
        <p:txBody>
          <a:bodyPr/>
          <a:lstStyle/>
          <a:p>
            <a:pPr marL="0" indent="0">
              <a:buNone/>
            </a:pPr>
            <a:r>
              <a:rPr lang="en-US" sz="2800" b="1" dirty="0"/>
              <a:t>Scenario</a:t>
            </a:r>
            <a:r>
              <a:rPr lang="en-US" sz="2800" dirty="0"/>
              <a:t>: A highway project includes the installation of LED traffic signal heads.</a:t>
            </a:r>
          </a:p>
          <a:p>
            <a:r>
              <a:rPr lang="en-US" sz="2800" b="1" dirty="0"/>
              <a:t>Before Oct 1, 2025</a:t>
            </a:r>
            <a:r>
              <a:rPr lang="en-US" sz="2800" dirty="0"/>
              <a:t>: These could be sourced from a Canadian or Mexican manufacturer under the FHWA’s longstanding waiver for manufactured products.</a:t>
            </a:r>
          </a:p>
          <a:p>
            <a:r>
              <a:rPr lang="en-US" sz="2800" b="1" dirty="0"/>
              <a:t>After Oct 1, 2025</a:t>
            </a:r>
            <a:r>
              <a:rPr lang="en-US" sz="2800" dirty="0"/>
              <a:t>: The </a:t>
            </a:r>
            <a:r>
              <a:rPr lang="en-US" sz="2800" b="1" dirty="0"/>
              <a:t>final assembly</a:t>
            </a:r>
            <a:r>
              <a:rPr lang="en-US" sz="2800" dirty="0"/>
              <a:t> of the LED signal heads must occur </a:t>
            </a:r>
            <a:r>
              <a:rPr lang="en-US" sz="2800" b="1" dirty="0"/>
              <a:t>within the United States</a:t>
            </a:r>
            <a:r>
              <a:rPr lang="en-US" sz="2800" dirty="0"/>
              <a:t>. This means:</a:t>
            </a:r>
          </a:p>
          <a:p>
            <a:pPr lvl="1"/>
            <a:r>
              <a:rPr lang="en-US" sz="1800" dirty="0"/>
              <a:t>The components (e.g., LED modules, housing, wiring) can be sourced globally.</a:t>
            </a:r>
          </a:p>
          <a:p>
            <a:pPr lvl="1"/>
            <a:r>
              <a:rPr lang="en-US" sz="1800" dirty="0"/>
              <a:t>But the </a:t>
            </a:r>
            <a:r>
              <a:rPr lang="en-US" sz="1800" b="1" dirty="0"/>
              <a:t>final integration</a:t>
            </a:r>
            <a:r>
              <a:rPr lang="en-US" sz="1800" dirty="0"/>
              <a:t>—where the components are assembled into a working signal head—must be done in the U.S.</a:t>
            </a:r>
          </a:p>
          <a:p>
            <a:endParaRPr lang="en-US" dirty="0"/>
          </a:p>
        </p:txBody>
      </p:sp>
    </p:spTree>
    <p:extLst>
      <p:ext uri="{BB962C8B-B14F-4D97-AF65-F5344CB8AC3E}">
        <p14:creationId xmlns:p14="http://schemas.microsoft.com/office/powerpoint/2010/main" val="252305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8931-2F0F-C510-AAD2-EED5720198B9}"/>
              </a:ext>
            </a:extLst>
          </p:cNvPr>
          <p:cNvSpPr>
            <a:spLocks noGrp="1"/>
          </p:cNvSpPr>
          <p:nvPr>
            <p:ph type="title"/>
          </p:nvPr>
        </p:nvSpPr>
        <p:spPr>
          <a:xfrm>
            <a:off x="0" y="0"/>
            <a:ext cx="12192000" cy="914400"/>
          </a:xfrm>
        </p:spPr>
        <p:txBody>
          <a:bodyPr vert="horz" wrap="square" lIns="365760" tIns="91440" rIns="365760" bIns="0" numCol="1" anchor="ctr" anchorCtr="0" compatLnSpc="1">
            <a:prstTxWarp prst="textNoShape">
              <a:avLst/>
            </a:prstTxWarp>
            <a:normAutofit/>
          </a:bodyPr>
          <a:lstStyle/>
          <a:p>
            <a:r>
              <a:rPr lang="en-US" sz="2800" b="1" cap="all" normalizeH="0" baseline="0" dirty="0">
                <a:latin typeface="+mj-lt"/>
                <a:ea typeface="+mj-ea"/>
                <a:cs typeface="+mj-cs"/>
              </a:rPr>
              <a:t>55% Domestic Content (Example only - October 1, 2026)</a:t>
            </a:r>
            <a:endParaRPr lang="en-US" dirty="0"/>
          </a:p>
        </p:txBody>
      </p:sp>
      <p:sp>
        <p:nvSpPr>
          <p:cNvPr id="5" name="Rectangle 1">
            <a:extLst>
              <a:ext uri="{FF2B5EF4-FFF2-40B4-BE49-F238E27FC236}">
                <a16:creationId xmlns:a16="http://schemas.microsoft.com/office/drawing/2014/main" id="{EE965761-2F4B-79A5-4727-DF70F3881944}"/>
              </a:ext>
            </a:extLst>
          </p:cNvPr>
          <p:cNvSpPr>
            <a:spLocks noChangeArrowheads="1"/>
          </p:cNvSpPr>
          <p:nvPr/>
        </p:nvSpPr>
        <p:spPr bwMode="auto">
          <a:xfrm>
            <a:off x="609600" y="1143000"/>
            <a:ext cx="5486400" cy="4938486"/>
          </a:xfrm>
          <a:prstGeom prst="rect">
            <a:avLst/>
          </a:prstGeom>
          <a:noFill/>
          <a:ln w="9525">
            <a:noFill/>
            <a:miter lim="800000"/>
            <a:headEnd/>
            <a:tailEnd/>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defTabSz="914400" eaLnBrk="1" latinLnBrk="0" hangingPunct="1">
              <a:lnSpc>
                <a:spcPct val="90000"/>
              </a:lnSpc>
              <a:spcBef>
                <a:spcPct val="20000"/>
              </a:spcBef>
              <a:buClrTx/>
              <a:buSzTx/>
              <a:tabLst/>
            </a:pPr>
            <a:r>
              <a:rPr kumimoji="0" lang="en-US" altLang="en-US" sz="2600" strike="noStrike" cap="none" normalizeH="0" dirty="0">
                <a:ln>
                  <a:noFill/>
                </a:ln>
                <a:effectLst/>
              </a:rPr>
              <a:t>Scenario: A highway project includes the use of a pre-assembled pedestrian push-button system.</a:t>
            </a:r>
          </a:p>
          <a:p>
            <a:pPr marR="0" defTabSz="914400" eaLnBrk="1" latinLnBrk="0" hangingPunct="1">
              <a:lnSpc>
                <a:spcPct val="90000"/>
              </a:lnSpc>
              <a:spcBef>
                <a:spcPct val="20000"/>
              </a:spcBef>
              <a:buClrTx/>
              <a:buSzTx/>
              <a:tabLst/>
            </a:pPr>
            <a:endParaRPr kumimoji="0" lang="en-US" altLang="en-US" sz="2600" strike="noStrike" cap="none" normalizeH="0" dirty="0">
              <a:ln>
                <a:noFill/>
              </a:ln>
              <a:effectLst/>
            </a:endParaRPr>
          </a:p>
          <a:p>
            <a:pPr marR="0" defTabSz="914400" eaLnBrk="1" latinLnBrk="0" hangingPunct="1">
              <a:lnSpc>
                <a:spcPct val="90000"/>
              </a:lnSpc>
              <a:spcBef>
                <a:spcPct val="20000"/>
              </a:spcBef>
              <a:buClrTx/>
              <a:buSzTx/>
              <a:tabLst/>
            </a:pPr>
            <a:r>
              <a:rPr kumimoji="0" lang="en-US" altLang="en-US" sz="2600" strike="noStrike" cap="none" normalizeH="0" dirty="0">
                <a:ln>
                  <a:noFill/>
                </a:ln>
                <a:effectLst/>
              </a:rPr>
              <a:t>After Oct 1, 2026, the system must:</a:t>
            </a:r>
          </a:p>
          <a:p>
            <a:pPr marL="457200" marR="0" indent="-457200" defTabSz="914400" eaLnBrk="1" latinLnBrk="0" hangingPunct="1">
              <a:lnSpc>
                <a:spcPct val="90000"/>
              </a:lnSpc>
              <a:spcBef>
                <a:spcPct val="20000"/>
              </a:spcBef>
              <a:buClrTx/>
              <a:buSzTx/>
              <a:buFont typeface="Arial" panose="020B0604020202020204" pitchFamily="34" charset="0"/>
              <a:buChar char="•"/>
              <a:tabLst/>
            </a:pPr>
            <a:r>
              <a:rPr kumimoji="0" lang="en-US" altLang="en-US" sz="2600" strike="noStrike" cap="none" normalizeH="0" dirty="0">
                <a:ln>
                  <a:noFill/>
                </a:ln>
                <a:effectLst/>
              </a:rPr>
              <a:t>Be assembled in the U.S., </a:t>
            </a:r>
            <a:r>
              <a:rPr kumimoji="0" lang="en-US" altLang="en-US" sz="2600" u="sng" strike="noStrike" cap="none" normalizeH="0" dirty="0">
                <a:ln>
                  <a:noFill/>
                </a:ln>
                <a:effectLst/>
              </a:rPr>
              <a:t>and</a:t>
            </a:r>
          </a:p>
          <a:p>
            <a:pPr marL="457200" marR="0" indent="-457200" defTabSz="914400" eaLnBrk="1" latinLnBrk="0" hangingPunct="1">
              <a:lnSpc>
                <a:spcPct val="90000"/>
              </a:lnSpc>
              <a:spcBef>
                <a:spcPct val="20000"/>
              </a:spcBef>
              <a:buClrTx/>
              <a:buSzTx/>
              <a:buFont typeface="Arial" panose="020B0604020202020204" pitchFamily="34" charset="0"/>
              <a:buChar char="•"/>
              <a:tabLst/>
            </a:pPr>
            <a:r>
              <a:rPr kumimoji="0" lang="en-US" altLang="en-US" sz="2600" strike="noStrike" cap="none" normalizeH="0" dirty="0">
                <a:ln>
                  <a:noFill/>
                </a:ln>
                <a:effectLst/>
              </a:rPr>
              <a:t>Contain at least 55% of its component costs (excluding labor and overhead) from U.S.-sourced materials.</a:t>
            </a:r>
          </a:p>
          <a:p>
            <a:pPr marL="457200" marR="0" indent="-457200" algn="ctr" defTabSz="914400" eaLnBrk="1" latinLnBrk="0" hangingPunct="1">
              <a:lnSpc>
                <a:spcPct val="90000"/>
              </a:lnSpc>
              <a:spcBef>
                <a:spcPct val="20000"/>
              </a:spcBef>
              <a:buClrTx/>
              <a:buSzTx/>
              <a:tabLst/>
            </a:pPr>
            <a:endParaRPr kumimoji="0" lang="en-US" altLang="en-US" sz="600" b="1" i="1" u="sng" strike="noStrike" cap="none" normalizeH="0" dirty="0">
              <a:ln>
                <a:noFill/>
              </a:ln>
              <a:effectLst/>
            </a:endParaRPr>
          </a:p>
        </p:txBody>
      </p:sp>
      <p:graphicFrame>
        <p:nvGraphicFramePr>
          <p:cNvPr id="4" name="Content Placeholder 3">
            <a:extLst>
              <a:ext uri="{FF2B5EF4-FFF2-40B4-BE49-F238E27FC236}">
                <a16:creationId xmlns:a16="http://schemas.microsoft.com/office/drawing/2014/main" id="{E884C39F-643A-0102-F429-68393FBD7D51}"/>
              </a:ext>
            </a:extLst>
          </p:cNvPr>
          <p:cNvGraphicFramePr>
            <a:graphicFrameLocks noGrp="1"/>
          </p:cNvGraphicFramePr>
          <p:nvPr>
            <p:ph idx="1"/>
          </p:nvPr>
        </p:nvGraphicFramePr>
        <p:xfrm>
          <a:off x="6299200" y="1277257"/>
          <a:ext cx="5675086" cy="4402545"/>
        </p:xfrm>
        <a:graphic>
          <a:graphicData uri="http://schemas.openxmlformats.org/drawingml/2006/table">
            <a:tbl>
              <a:tblPr firstRow="1" bandRow="1"/>
              <a:tblGrid>
                <a:gridCol w="2380343">
                  <a:extLst>
                    <a:ext uri="{9D8B030D-6E8A-4147-A177-3AD203B41FA5}">
                      <a16:colId xmlns:a16="http://schemas.microsoft.com/office/drawing/2014/main" val="501922482"/>
                    </a:ext>
                  </a:extLst>
                </a:gridCol>
                <a:gridCol w="1645807">
                  <a:extLst>
                    <a:ext uri="{9D8B030D-6E8A-4147-A177-3AD203B41FA5}">
                      <a16:colId xmlns:a16="http://schemas.microsoft.com/office/drawing/2014/main" val="4256911154"/>
                    </a:ext>
                  </a:extLst>
                </a:gridCol>
                <a:gridCol w="1648936">
                  <a:extLst>
                    <a:ext uri="{9D8B030D-6E8A-4147-A177-3AD203B41FA5}">
                      <a16:colId xmlns:a16="http://schemas.microsoft.com/office/drawing/2014/main" val="430188271"/>
                    </a:ext>
                  </a:extLst>
                </a:gridCol>
              </a:tblGrid>
              <a:tr h="848258">
                <a:tc>
                  <a:txBody>
                    <a:bodyPr/>
                    <a:lstStyle/>
                    <a:p>
                      <a:pPr algn="l" fontAlgn="t">
                        <a:buNone/>
                      </a:pPr>
                      <a:r>
                        <a:rPr lang="en-US" sz="2000" b="0">
                          <a:effectLst/>
                        </a:rPr>
                        <a:t>Component</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ctr" fontAlgn="t">
                        <a:buNone/>
                      </a:pPr>
                      <a:r>
                        <a:rPr lang="en-US" sz="2000" b="0">
                          <a:effectLst/>
                        </a:rPr>
                        <a:t>Material Only Cost</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buNone/>
                      </a:pPr>
                      <a:r>
                        <a:rPr lang="en-US" sz="2000" b="0">
                          <a:effectLst/>
                        </a:rPr>
                        <a:t>Country of Origin</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359947310"/>
                  </a:ext>
                </a:extLst>
              </a:tr>
              <a:tr h="509379">
                <a:tc>
                  <a:txBody>
                    <a:bodyPr/>
                    <a:lstStyle/>
                    <a:p>
                      <a:pPr algn="l" fontAlgn="t">
                        <a:buNone/>
                      </a:pPr>
                      <a:r>
                        <a:rPr lang="en-US" sz="2000">
                          <a:effectLst/>
                        </a:rPr>
                        <a:t>Aluminum housing</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ctr" fontAlgn="t">
                        <a:buNone/>
                      </a:pPr>
                      <a:r>
                        <a:rPr lang="en-US" sz="2000" b="1">
                          <a:effectLst/>
                        </a:rPr>
                        <a:t>$100</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l" fontAlgn="t">
                        <a:buNone/>
                      </a:pPr>
                      <a:r>
                        <a:rPr lang="en-US" sz="2000" b="1">
                          <a:effectLst/>
                        </a:rPr>
                        <a:t>USA</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456665631"/>
                  </a:ext>
                </a:extLst>
              </a:tr>
              <a:tr h="509379">
                <a:tc>
                  <a:txBody>
                    <a:bodyPr/>
                    <a:lstStyle/>
                    <a:p>
                      <a:pPr algn="l" fontAlgn="t">
                        <a:buNone/>
                      </a:pPr>
                      <a:r>
                        <a:rPr lang="en-US" sz="2000">
                          <a:effectLst/>
                        </a:rPr>
                        <a:t>Circuit board</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ctr" fontAlgn="t">
                        <a:buNone/>
                      </a:pPr>
                      <a:r>
                        <a:rPr lang="en-US" sz="2000" b="1">
                          <a:effectLst/>
                        </a:rPr>
                        <a:t>$80</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l" fontAlgn="t">
                        <a:buNone/>
                      </a:pPr>
                      <a:r>
                        <a:rPr lang="en-US" sz="2000" b="1">
                          <a:effectLst/>
                        </a:rPr>
                        <a:t>USA</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874700394"/>
                  </a:ext>
                </a:extLst>
              </a:tr>
              <a:tr h="509379">
                <a:tc>
                  <a:txBody>
                    <a:bodyPr/>
                    <a:lstStyle/>
                    <a:p>
                      <a:pPr algn="l" fontAlgn="t">
                        <a:buNone/>
                      </a:pPr>
                      <a:r>
                        <a:rPr lang="en-US" sz="2000">
                          <a:effectLst/>
                        </a:rPr>
                        <a:t>LED module</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ctr" fontAlgn="t">
                        <a:buNone/>
                      </a:pPr>
                      <a:r>
                        <a:rPr lang="en-US" sz="2000">
                          <a:effectLst/>
                        </a:rPr>
                        <a:t>$60</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l" fontAlgn="t">
                        <a:buNone/>
                      </a:pPr>
                      <a:r>
                        <a:rPr lang="en-US" sz="2000">
                          <a:effectLst/>
                        </a:rPr>
                        <a:t>Mexico</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2320712615"/>
                  </a:ext>
                </a:extLst>
              </a:tr>
              <a:tr h="509379">
                <a:tc>
                  <a:txBody>
                    <a:bodyPr/>
                    <a:lstStyle/>
                    <a:p>
                      <a:pPr algn="l" fontAlgn="t">
                        <a:buNone/>
                      </a:pPr>
                      <a:r>
                        <a:rPr lang="en-US" sz="2000" dirty="0">
                          <a:effectLst/>
                        </a:rPr>
                        <a:t>Wiring harness</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ctr" fontAlgn="t">
                        <a:buNone/>
                      </a:pPr>
                      <a:r>
                        <a:rPr lang="en-US" sz="2000" b="1">
                          <a:effectLst/>
                        </a:rPr>
                        <a:t>$40</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l" fontAlgn="t">
                        <a:buNone/>
                      </a:pPr>
                      <a:r>
                        <a:rPr lang="en-US" sz="2000" b="1">
                          <a:effectLst/>
                        </a:rPr>
                        <a:t>USA</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2379591351"/>
                  </a:ext>
                </a:extLst>
              </a:tr>
              <a:tr h="509379">
                <a:tc>
                  <a:txBody>
                    <a:bodyPr/>
                    <a:lstStyle/>
                    <a:p>
                      <a:pPr algn="l" fontAlgn="t">
                        <a:buNone/>
                      </a:pPr>
                      <a:r>
                        <a:rPr lang="en-US" sz="2000">
                          <a:effectLst/>
                        </a:rPr>
                        <a:t>Mounting bracket</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ctr" fontAlgn="t">
                        <a:buNone/>
                      </a:pPr>
                      <a:r>
                        <a:rPr lang="en-US" sz="2000">
                          <a:effectLst/>
                        </a:rPr>
                        <a:t>$20</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l" fontAlgn="t">
                        <a:buNone/>
                      </a:pPr>
                      <a:r>
                        <a:rPr lang="en-US" sz="2000">
                          <a:effectLst/>
                        </a:rPr>
                        <a:t>Canada</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3681085481"/>
                  </a:ext>
                </a:extLst>
              </a:tr>
              <a:tr h="509379">
                <a:tc>
                  <a:txBody>
                    <a:bodyPr/>
                    <a:lstStyle/>
                    <a:p>
                      <a:pPr algn="l" fontAlgn="t">
                        <a:buNone/>
                      </a:pPr>
                      <a:r>
                        <a:rPr lang="en-US" sz="2000" b="0">
                          <a:effectLst/>
                        </a:rPr>
                        <a:t>Total</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ctr" fontAlgn="t">
                        <a:buNone/>
                      </a:pPr>
                      <a:r>
                        <a:rPr lang="en-US" sz="2000">
                          <a:effectLst/>
                        </a:rPr>
                        <a:t>$300</a:t>
                      </a: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l" fontAlgn="t">
                        <a:buNone/>
                      </a:pPr>
                      <a:endParaRPr lang="en-US" sz="2000">
                        <a:effectLst/>
                      </a:endParaRPr>
                    </a:p>
                  </a:txBody>
                  <a:tcPr marL="122683" marR="81789" marT="81789" marB="7156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133018223"/>
                  </a:ext>
                </a:extLst>
              </a:tr>
              <a:tr h="498013">
                <a:tc>
                  <a:txBody>
                    <a:bodyPr/>
                    <a:lstStyle/>
                    <a:p>
                      <a:pPr algn="l" fontAlgn="t">
                        <a:buNone/>
                      </a:pPr>
                      <a:r>
                        <a:rPr lang="en-US" sz="2000" b="1">
                          <a:effectLst/>
                        </a:rPr>
                        <a:t>U.S. Content</a:t>
                      </a:r>
                    </a:p>
                  </a:txBody>
                  <a:tcPr marL="122683" marR="81789" marT="81789" marB="61342">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ctr" fontAlgn="t">
                        <a:buNone/>
                      </a:pPr>
                      <a:r>
                        <a:rPr lang="en-US" sz="2000" b="1">
                          <a:effectLst/>
                        </a:rPr>
                        <a:t>$220</a:t>
                      </a:r>
                    </a:p>
                  </a:txBody>
                  <a:tcPr marL="122683" marR="81789" marT="81789" marB="61342">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tc>
                  <a:txBody>
                    <a:bodyPr/>
                    <a:lstStyle/>
                    <a:p>
                      <a:pPr algn="l" fontAlgn="t">
                        <a:buNone/>
                      </a:pPr>
                      <a:r>
                        <a:rPr lang="en-US" sz="2000" b="1" dirty="0">
                          <a:effectLst/>
                        </a:rPr>
                        <a:t>73%</a:t>
                      </a:r>
                    </a:p>
                  </a:txBody>
                  <a:tcPr marL="122683" marR="81789" marT="81789" marB="61342">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990119754"/>
                  </a:ext>
                </a:extLst>
              </a:tr>
            </a:tbl>
          </a:graphicData>
        </a:graphic>
      </p:graphicFrame>
    </p:spTree>
    <p:extLst>
      <p:ext uri="{BB962C8B-B14F-4D97-AF65-F5344CB8AC3E}">
        <p14:creationId xmlns:p14="http://schemas.microsoft.com/office/powerpoint/2010/main" val="427954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BBEC-6952-F0AD-EBEF-C881F164A580}"/>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ctr" anchorCtr="0" compatLnSpc="1">
            <a:prstTxWarp prst="textNoShape">
              <a:avLst/>
            </a:prstTxWarp>
            <a:normAutofit/>
          </a:bodyPr>
          <a:lstStyle/>
          <a:p>
            <a:r>
              <a:rPr lang="en-US" sz="2800" dirty="0"/>
              <a:t>De Minimis Waivers – Steel and Iron</a:t>
            </a:r>
          </a:p>
        </p:txBody>
      </p:sp>
      <p:sp>
        <p:nvSpPr>
          <p:cNvPr id="3" name="Content Placeholder 2">
            <a:extLst>
              <a:ext uri="{FF2B5EF4-FFF2-40B4-BE49-F238E27FC236}">
                <a16:creationId xmlns:a16="http://schemas.microsoft.com/office/drawing/2014/main" id="{D91C8F33-9013-6213-7E71-6956205C60B0}"/>
              </a:ext>
            </a:extLst>
          </p:cNvPr>
          <p:cNvSpPr>
            <a:spLocks noGrp="1"/>
          </p:cNvSpPr>
          <p:nvPr>
            <p:ph idx="1"/>
          </p:nvPr>
        </p:nvSpPr>
        <p:spPr/>
        <p:txBody>
          <a:bodyPr/>
          <a:lstStyle/>
          <a:p>
            <a:r>
              <a:rPr lang="en-US" dirty="0"/>
              <a:t>May allow some minor foreign content</a:t>
            </a:r>
          </a:p>
          <a:p>
            <a:r>
              <a:rPr lang="en-US" dirty="0"/>
              <a:t>Must be </a:t>
            </a:r>
            <a:r>
              <a:rPr lang="en-US" u="sng" dirty="0"/>
              <a:t>documented and justified</a:t>
            </a:r>
          </a:p>
          <a:p>
            <a:r>
              <a:rPr lang="en-US" dirty="0">
                <a:solidFill>
                  <a:srgbClr val="000000"/>
                </a:solidFill>
                <a:ea typeface="+mn-lt"/>
                <a:cs typeface="+mn-lt"/>
              </a:rPr>
              <a:t>Steel and Iron</a:t>
            </a:r>
            <a:endParaRPr lang="en-US" dirty="0">
              <a:solidFill>
                <a:srgbClr val="000000"/>
              </a:solidFill>
            </a:endParaRPr>
          </a:p>
          <a:p>
            <a:pPr lvl="1"/>
            <a:r>
              <a:rPr lang="en-US" dirty="0">
                <a:solidFill>
                  <a:srgbClr val="000000"/>
                </a:solidFill>
                <a:ea typeface="+mn-lt"/>
                <a:cs typeface="+mn-lt"/>
              </a:rPr>
              <a:t>The cost of products to be used does not exceed 0.1 percent of the total Contract cost, or $2,500, whichever is </a:t>
            </a:r>
            <a:r>
              <a:rPr lang="en-US" b="1" dirty="0">
                <a:solidFill>
                  <a:srgbClr val="000000"/>
                </a:solidFill>
                <a:effectLst>
                  <a:outerShdw blurRad="38100" dist="38100" dir="2700000" algn="tl">
                    <a:srgbClr val="000000">
                      <a:alpha val="43137"/>
                    </a:srgbClr>
                  </a:outerShdw>
                </a:effectLst>
                <a:ea typeface="+mn-lt"/>
                <a:cs typeface="+mn-lt"/>
              </a:rPr>
              <a:t>greater</a:t>
            </a:r>
            <a:r>
              <a:rPr lang="en-US" dirty="0">
                <a:solidFill>
                  <a:srgbClr val="000000"/>
                </a:solidFill>
                <a:ea typeface="+mn-lt"/>
                <a:cs typeface="+mn-lt"/>
              </a:rPr>
              <a:t>. The cost is the value of the product as delivered to the project.</a:t>
            </a:r>
            <a:endParaRPr lang="en-US" dirty="0">
              <a:solidFill>
                <a:srgbClr val="000000"/>
              </a:solidFill>
            </a:endParaRPr>
          </a:p>
          <a:p>
            <a:pPr marL="0"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382636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BBEC-6952-F0AD-EBEF-C881F164A580}"/>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ctr" anchorCtr="0" compatLnSpc="1">
            <a:prstTxWarp prst="textNoShape">
              <a:avLst/>
            </a:prstTxWarp>
            <a:normAutofit/>
          </a:bodyPr>
          <a:lstStyle/>
          <a:p>
            <a:r>
              <a:rPr lang="en-US" sz="2800" dirty="0"/>
              <a:t>De Minimis Waivers – construction Materials</a:t>
            </a:r>
          </a:p>
        </p:txBody>
      </p:sp>
      <p:sp>
        <p:nvSpPr>
          <p:cNvPr id="3" name="Content Placeholder 2">
            <a:extLst>
              <a:ext uri="{FF2B5EF4-FFF2-40B4-BE49-F238E27FC236}">
                <a16:creationId xmlns:a16="http://schemas.microsoft.com/office/drawing/2014/main" id="{D91C8F33-9013-6213-7E71-6956205C60B0}"/>
              </a:ext>
            </a:extLst>
          </p:cNvPr>
          <p:cNvSpPr>
            <a:spLocks noGrp="1"/>
          </p:cNvSpPr>
          <p:nvPr>
            <p:ph idx="1"/>
          </p:nvPr>
        </p:nvSpPr>
        <p:spPr>
          <a:xfrm>
            <a:off x="838200" y="993058"/>
            <a:ext cx="10515600" cy="4980230"/>
          </a:xfrm>
        </p:spPr>
        <p:txBody>
          <a:bodyPr/>
          <a:lstStyle/>
          <a:p>
            <a:r>
              <a:rPr lang="en-US" sz="3600" dirty="0">
                <a:solidFill>
                  <a:srgbClr val="000000"/>
                </a:solidFill>
              </a:rPr>
              <a:t>Construction Materials and Manufactured Products</a:t>
            </a:r>
          </a:p>
          <a:p>
            <a:pPr lvl="1"/>
            <a:r>
              <a:rPr lang="en-US" dirty="0">
                <a:ea typeface="+mn-lt"/>
                <a:cs typeface="+mn-lt"/>
              </a:rPr>
              <a:t>The total value of the non-compliant products is no more than </a:t>
            </a:r>
            <a:r>
              <a:rPr lang="en-US" b="1" dirty="0">
                <a:effectLst>
                  <a:outerShdw blurRad="38100" dist="38100" dir="2700000" algn="tl">
                    <a:srgbClr val="000000">
                      <a:alpha val="43137"/>
                    </a:srgbClr>
                  </a:outerShdw>
                </a:effectLst>
                <a:ea typeface="+mn-lt"/>
                <a:cs typeface="+mn-lt"/>
              </a:rPr>
              <a:t>the lesser </a:t>
            </a:r>
            <a:r>
              <a:rPr lang="en-US" dirty="0">
                <a:ea typeface="+mn-lt"/>
                <a:cs typeface="+mn-lt"/>
              </a:rPr>
              <a:t>of $1,000,000 or 5% of total applicable costs for the project</a:t>
            </a:r>
            <a:endParaRPr lang="en-US" dirty="0"/>
          </a:p>
          <a:p>
            <a:pPr lvl="2"/>
            <a:r>
              <a:rPr lang="en-US" sz="2400" dirty="0">
                <a:ea typeface="+mn-lt"/>
                <a:cs typeface="+mn-lt"/>
              </a:rPr>
              <a:t>applicable costs are defined as the cost of materials (including the cost of any manufactured products) used in the project that are subject to a domestic preference requirement</a:t>
            </a:r>
            <a:endParaRPr lang="en-US" sz="2400" dirty="0"/>
          </a:p>
          <a:p>
            <a:pPr lvl="2"/>
            <a:r>
              <a:rPr lang="en-US" sz="2400" dirty="0">
                <a:ea typeface="+mn-lt"/>
                <a:cs typeface="+mn-lt"/>
              </a:rPr>
              <a:t>the actual cost of the materials, not the anticipated cost of </a:t>
            </a:r>
            <a:r>
              <a:rPr lang="en-US" dirty="0">
                <a:ea typeface="+mn-lt"/>
                <a:cs typeface="+mn-lt"/>
              </a:rPr>
              <a:t>those </a:t>
            </a:r>
            <a:r>
              <a:rPr lang="en-US" sz="2400" dirty="0">
                <a:ea typeface="+mn-lt"/>
                <a:cs typeface="+mn-lt"/>
              </a:rPr>
              <a:t>materials.</a:t>
            </a:r>
            <a:endParaRPr lang="en-US" sz="2400" dirty="0"/>
          </a:p>
        </p:txBody>
      </p:sp>
    </p:spTree>
    <p:extLst>
      <p:ext uri="{BB962C8B-B14F-4D97-AF65-F5344CB8AC3E}">
        <p14:creationId xmlns:p14="http://schemas.microsoft.com/office/powerpoint/2010/main" val="18033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116B179-6E4C-7FB7-F9AD-436FFEE4678E}"/>
              </a:ext>
            </a:extLst>
          </p:cNvPr>
          <p:cNvSpPr txBox="1">
            <a:spLocks/>
          </p:cNvSpPr>
          <p:nvPr/>
        </p:nvSpPr>
        <p:spPr bwMode="auto">
          <a:xfrm>
            <a:off x="274321" y="493777"/>
            <a:ext cx="11568430" cy="3690874"/>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marL="182880" algn="r"/>
            <a:r>
              <a:rPr lang="en-US" sz="5400" dirty="0"/>
              <a:t>Buy America / Build America, Buy America (BABA) </a:t>
            </a:r>
            <a:r>
              <a:rPr lang="en-US" sz="4800" dirty="0"/>
              <a:t>Manufactured Products Phase-out and other info</a:t>
            </a:r>
            <a:br>
              <a:rPr lang="en-US" sz="5400" kern="0" dirty="0"/>
            </a:br>
            <a:r>
              <a:rPr lang="en-US" b="0" i="1" kern="0" dirty="0"/>
              <a:t>Dan Miller</a:t>
            </a:r>
          </a:p>
        </p:txBody>
      </p:sp>
    </p:spTree>
    <p:extLst>
      <p:ext uri="{BB962C8B-B14F-4D97-AF65-F5344CB8AC3E}">
        <p14:creationId xmlns:p14="http://schemas.microsoft.com/office/powerpoint/2010/main" val="66278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2FE3-AC79-D40F-CE43-86F05B62ACDD}"/>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ctr" anchorCtr="0" compatLnSpc="1">
            <a:prstTxWarp prst="textNoShape">
              <a:avLst/>
            </a:prstTxWarp>
            <a:normAutofit/>
          </a:bodyPr>
          <a:lstStyle/>
          <a:p>
            <a:r>
              <a:rPr lang="en-US" sz="2800" dirty="0"/>
              <a:t>De Minimis Waivers </a:t>
            </a:r>
          </a:p>
        </p:txBody>
      </p:sp>
      <p:sp>
        <p:nvSpPr>
          <p:cNvPr id="3" name="Content Placeholder 2">
            <a:extLst>
              <a:ext uri="{FF2B5EF4-FFF2-40B4-BE49-F238E27FC236}">
                <a16:creationId xmlns:a16="http://schemas.microsoft.com/office/drawing/2014/main" id="{64C22B4C-F22A-5E86-51F2-6DC063B509F2}"/>
              </a:ext>
            </a:extLst>
          </p:cNvPr>
          <p:cNvSpPr>
            <a:spLocks noGrp="1"/>
          </p:cNvSpPr>
          <p:nvPr>
            <p:ph idx="1"/>
          </p:nvPr>
        </p:nvSpPr>
        <p:spPr/>
        <p:txBody>
          <a:bodyPr/>
          <a:lstStyle/>
          <a:p>
            <a:pPr marL="0" indent="0">
              <a:buNone/>
            </a:pPr>
            <a:r>
              <a:rPr lang="en-US" dirty="0"/>
              <a:t>NOTE – different thresholds between Iron/Steel and Manufactured products.</a:t>
            </a:r>
          </a:p>
          <a:p>
            <a:r>
              <a:rPr lang="en-US" dirty="0"/>
              <a:t>The iron and steel de minimis waiver and the construction materials/manufactured products de minimis waiver are independent of each other, each with its own threshold, scope, and tracking requirements.</a:t>
            </a:r>
          </a:p>
        </p:txBody>
      </p:sp>
    </p:spTree>
    <p:extLst>
      <p:ext uri="{BB962C8B-B14F-4D97-AF65-F5344CB8AC3E}">
        <p14:creationId xmlns:p14="http://schemas.microsoft.com/office/powerpoint/2010/main" val="11133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8E4C-157D-78BD-BF84-3CF5CC846B68}"/>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ctr" anchorCtr="0" compatLnSpc="1">
            <a:prstTxWarp prst="textNoShape">
              <a:avLst/>
            </a:prstTxWarp>
            <a:normAutofit/>
          </a:bodyPr>
          <a:lstStyle/>
          <a:p>
            <a:r>
              <a:rPr lang="en-US" sz="2800"/>
              <a:t>De Minimis Waiver – Tracking/Justification</a:t>
            </a:r>
          </a:p>
        </p:txBody>
      </p:sp>
      <p:sp>
        <p:nvSpPr>
          <p:cNvPr id="3" name="Content Placeholder 2">
            <a:extLst>
              <a:ext uri="{FF2B5EF4-FFF2-40B4-BE49-F238E27FC236}">
                <a16:creationId xmlns:a16="http://schemas.microsoft.com/office/drawing/2014/main" id="{2E2C9D24-16E6-E5A0-66E5-82A9D7BCF5F5}"/>
              </a:ext>
            </a:extLst>
          </p:cNvPr>
          <p:cNvSpPr>
            <a:spLocks noGrp="1"/>
          </p:cNvSpPr>
          <p:nvPr>
            <p:ph idx="1"/>
          </p:nvPr>
        </p:nvSpPr>
        <p:spPr/>
        <p:txBody>
          <a:bodyPr/>
          <a:lstStyle/>
          <a:p>
            <a:pPr marL="0" indent="0">
              <a:buNone/>
            </a:pPr>
            <a:r>
              <a:rPr lang="en-US"/>
              <a:t>BABA Exception Form.xlsx</a:t>
            </a:r>
          </a:p>
          <a:p>
            <a:pPr marL="0" indent="0">
              <a:buNone/>
            </a:pPr>
            <a:endParaRPr lang="en-US"/>
          </a:p>
        </p:txBody>
      </p:sp>
      <p:pic>
        <p:nvPicPr>
          <p:cNvPr id="4" name="Picture 3">
            <a:extLst>
              <a:ext uri="{FF2B5EF4-FFF2-40B4-BE49-F238E27FC236}">
                <a16:creationId xmlns:a16="http://schemas.microsoft.com/office/drawing/2014/main" id="{A26B7E6A-CEAE-F664-9D87-9030778E64CB}"/>
              </a:ext>
            </a:extLst>
          </p:cNvPr>
          <p:cNvPicPr>
            <a:picLocks noChangeAspect="1"/>
          </p:cNvPicPr>
          <p:nvPr/>
        </p:nvPicPr>
        <p:blipFill>
          <a:blip r:embed="rId3"/>
          <a:stretch>
            <a:fillRect/>
          </a:stretch>
        </p:blipFill>
        <p:spPr>
          <a:xfrm>
            <a:off x="504825" y="1712014"/>
            <a:ext cx="5086350" cy="5032916"/>
          </a:xfrm>
          <a:prstGeom prst="rect">
            <a:avLst/>
          </a:prstGeom>
        </p:spPr>
      </p:pic>
      <p:pic>
        <p:nvPicPr>
          <p:cNvPr id="5" name="Picture 4">
            <a:extLst>
              <a:ext uri="{FF2B5EF4-FFF2-40B4-BE49-F238E27FC236}">
                <a16:creationId xmlns:a16="http://schemas.microsoft.com/office/drawing/2014/main" id="{493C2D81-148C-63A1-97FD-22F8911FBDA4}"/>
              </a:ext>
            </a:extLst>
          </p:cNvPr>
          <p:cNvPicPr>
            <a:picLocks noChangeAspect="1"/>
          </p:cNvPicPr>
          <p:nvPr/>
        </p:nvPicPr>
        <p:blipFill>
          <a:blip r:embed="rId4"/>
          <a:stretch>
            <a:fillRect/>
          </a:stretch>
        </p:blipFill>
        <p:spPr>
          <a:xfrm>
            <a:off x="6014468" y="1712013"/>
            <a:ext cx="4962525" cy="4048125"/>
          </a:xfrm>
          <a:prstGeom prst="rect">
            <a:avLst/>
          </a:prstGeom>
        </p:spPr>
      </p:pic>
      <p:sp>
        <p:nvSpPr>
          <p:cNvPr id="6" name="Oval 5">
            <a:extLst>
              <a:ext uri="{FF2B5EF4-FFF2-40B4-BE49-F238E27FC236}">
                <a16:creationId xmlns:a16="http://schemas.microsoft.com/office/drawing/2014/main" id="{735848FA-943B-708E-5C47-73DB27EC362E}"/>
              </a:ext>
            </a:extLst>
          </p:cNvPr>
          <p:cNvSpPr/>
          <p:nvPr/>
        </p:nvSpPr>
        <p:spPr>
          <a:xfrm>
            <a:off x="9735403" y="4355910"/>
            <a:ext cx="1398895" cy="83023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333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8E4C-157D-78BD-BF84-3CF5CC846B68}"/>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ctr" anchorCtr="0" compatLnSpc="1">
            <a:prstTxWarp prst="textNoShape">
              <a:avLst/>
            </a:prstTxWarp>
            <a:normAutofit/>
          </a:bodyPr>
          <a:lstStyle/>
          <a:p>
            <a:r>
              <a:rPr lang="en-US" sz="2800"/>
              <a:t>De Minimis Waiver - Tracking/Justification</a:t>
            </a:r>
          </a:p>
        </p:txBody>
      </p:sp>
      <p:pic>
        <p:nvPicPr>
          <p:cNvPr id="4" name="Content Placeholder 3">
            <a:extLst>
              <a:ext uri="{FF2B5EF4-FFF2-40B4-BE49-F238E27FC236}">
                <a16:creationId xmlns:a16="http://schemas.microsoft.com/office/drawing/2014/main" id="{DCA3B10F-7870-E875-1BF7-98C40AF11E68}"/>
              </a:ext>
            </a:extLst>
          </p:cNvPr>
          <p:cNvPicPr>
            <a:picLocks noGrp="1" noChangeAspect="1"/>
          </p:cNvPicPr>
          <p:nvPr>
            <p:ph idx="1"/>
          </p:nvPr>
        </p:nvPicPr>
        <p:blipFill>
          <a:blip r:embed="rId3"/>
          <a:stretch>
            <a:fillRect/>
          </a:stretch>
        </p:blipFill>
        <p:spPr bwMode="auto">
          <a:xfrm>
            <a:off x="9375087" y="1281125"/>
            <a:ext cx="1971675" cy="4562475"/>
          </a:xfrm>
          <a:prstGeom prst="rect">
            <a:avLst/>
          </a:prstGeom>
          <a:noFill/>
          <a:ln w="9525">
            <a:noFill/>
            <a:miter lim="800000"/>
            <a:headEnd/>
            <a:tailEnd/>
          </a:ln>
        </p:spPr>
      </p:pic>
      <p:pic>
        <p:nvPicPr>
          <p:cNvPr id="5" name="Picture 4">
            <a:extLst>
              <a:ext uri="{FF2B5EF4-FFF2-40B4-BE49-F238E27FC236}">
                <a16:creationId xmlns:a16="http://schemas.microsoft.com/office/drawing/2014/main" id="{DA8B36BF-F6AD-29B6-11C5-A02A53594363}"/>
              </a:ext>
            </a:extLst>
          </p:cNvPr>
          <p:cNvPicPr>
            <a:picLocks noChangeAspect="1"/>
          </p:cNvPicPr>
          <p:nvPr/>
        </p:nvPicPr>
        <p:blipFill>
          <a:blip r:embed="rId4"/>
          <a:stretch>
            <a:fillRect/>
          </a:stretch>
        </p:blipFill>
        <p:spPr>
          <a:xfrm>
            <a:off x="1578093" y="3878665"/>
            <a:ext cx="3781425" cy="1352550"/>
          </a:xfrm>
          <a:prstGeom prst="rect">
            <a:avLst/>
          </a:prstGeom>
        </p:spPr>
      </p:pic>
      <p:cxnSp>
        <p:nvCxnSpPr>
          <p:cNvPr id="6" name="Straight Arrow Connector 5">
            <a:extLst>
              <a:ext uri="{FF2B5EF4-FFF2-40B4-BE49-F238E27FC236}">
                <a16:creationId xmlns:a16="http://schemas.microsoft.com/office/drawing/2014/main" id="{B64A331B-F783-DE6A-4F46-E27977511FEC}"/>
              </a:ext>
            </a:extLst>
          </p:cNvPr>
          <p:cNvCxnSpPr/>
          <p:nvPr/>
        </p:nvCxnSpPr>
        <p:spPr>
          <a:xfrm>
            <a:off x="5356745" y="4867700"/>
            <a:ext cx="5402239" cy="716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31FECBC-3E32-93F4-EAD5-368D998A2E19}"/>
              </a:ext>
            </a:extLst>
          </p:cNvPr>
          <p:cNvSpPr/>
          <p:nvPr/>
        </p:nvSpPr>
        <p:spPr>
          <a:xfrm>
            <a:off x="2627193" y="4048836"/>
            <a:ext cx="2604447" cy="101220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119CF30D-36BB-2707-AC8C-96C294D958C5}"/>
              </a:ext>
            </a:extLst>
          </p:cNvPr>
          <p:cNvSpPr txBox="1"/>
          <p:nvPr/>
        </p:nvSpPr>
        <p:spPr>
          <a:xfrm>
            <a:off x="978089" y="1285162"/>
            <a:ext cx="396922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Determine Threshold Value</a:t>
            </a:r>
          </a:p>
          <a:p>
            <a:r>
              <a:rPr lang="en-US" sz="2400" b="1"/>
              <a:t>5% of Total Material Cost</a:t>
            </a:r>
          </a:p>
        </p:txBody>
      </p:sp>
      <p:pic>
        <p:nvPicPr>
          <p:cNvPr id="9" name="Picture 8">
            <a:extLst>
              <a:ext uri="{FF2B5EF4-FFF2-40B4-BE49-F238E27FC236}">
                <a16:creationId xmlns:a16="http://schemas.microsoft.com/office/drawing/2014/main" id="{5645250C-1411-466A-9E21-9958C7A0B294}"/>
              </a:ext>
            </a:extLst>
          </p:cNvPr>
          <p:cNvPicPr>
            <a:picLocks noChangeAspect="1"/>
          </p:cNvPicPr>
          <p:nvPr/>
        </p:nvPicPr>
        <p:blipFill>
          <a:blip r:embed="rId5"/>
          <a:stretch>
            <a:fillRect/>
          </a:stretch>
        </p:blipFill>
        <p:spPr>
          <a:xfrm>
            <a:off x="5063462" y="1710946"/>
            <a:ext cx="2053703" cy="1696018"/>
          </a:xfrm>
          <a:prstGeom prst="rect">
            <a:avLst/>
          </a:prstGeom>
        </p:spPr>
      </p:pic>
      <p:cxnSp>
        <p:nvCxnSpPr>
          <p:cNvPr id="10" name="Straight Arrow Connector 9">
            <a:extLst>
              <a:ext uri="{FF2B5EF4-FFF2-40B4-BE49-F238E27FC236}">
                <a16:creationId xmlns:a16="http://schemas.microsoft.com/office/drawing/2014/main" id="{2C8A8BD7-E652-EA27-0BC6-864862FE5979}"/>
              </a:ext>
            </a:extLst>
          </p:cNvPr>
          <p:cNvCxnSpPr/>
          <p:nvPr/>
        </p:nvCxnSpPr>
        <p:spPr>
          <a:xfrm flipV="1">
            <a:off x="6801135" y="1865193"/>
            <a:ext cx="4082954" cy="6823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575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C45F-CB00-A8F1-DCFC-75832C9355DB}"/>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ctr" anchorCtr="0" compatLnSpc="1">
            <a:prstTxWarp prst="textNoShape">
              <a:avLst/>
            </a:prstTxWarp>
            <a:normAutofit/>
          </a:bodyPr>
          <a:lstStyle/>
          <a:p>
            <a:r>
              <a:rPr lang="en-US" sz="2800"/>
              <a:t>Known Compliance Challenges (ODOT specs)</a:t>
            </a:r>
          </a:p>
        </p:txBody>
      </p:sp>
      <p:sp>
        <p:nvSpPr>
          <p:cNvPr id="3" name="Content Placeholder 2">
            <a:extLst>
              <a:ext uri="{FF2B5EF4-FFF2-40B4-BE49-F238E27FC236}">
                <a16:creationId xmlns:a16="http://schemas.microsoft.com/office/drawing/2014/main" id="{522FF7C6-1A69-6778-3A0F-7136FE2755BE}"/>
              </a:ext>
            </a:extLst>
          </p:cNvPr>
          <p:cNvSpPr>
            <a:spLocks noGrp="1"/>
          </p:cNvSpPr>
          <p:nvPr>
            <p:ph idx="1"/>
          </p:nvPr>
        </p:nvSpPr>
        <p:spPr/>
        <p:txBody>
          <a:bodyPr/>
          <a:lstStyle/>
          <a:p>
            <a:r>
              <a:rPr lang="en-US" sz="2800" dirty="0"/>
              <a:t>Items with limited ODOT approved BABA-compliant suppliers as of today:</a:t>
            </a:r>
          </a:p>
          <a:p>
            <a:pPr lvl="1"/>
            <a:r>
              <a:rPr lang="en-US" sz="2000" dirty="0"/>
              <a:t>LED Vehicle &amp; Pedestrian Signals</a:t>
            </a:r>
          </a:p>
          <a:p>
            <a:pPr lvl="1"/>
            <a:r>
              <a:rPr lang="en-US" sz="2000" dirty="0"/>
              <a:t>Fiber Optic Termination Panels</a:t>
            </a:r>
          </a:p>
          <a:p>
            <a:pPr lvl="1"/>
            <a:r>
              <a:rPr lang="en-US" sz="2000" dirty="0"/>
              <a:t>Fiber Optic Splice Enclosures</a:t>
            </a:r>
          </a:p>
          <a:p>
            <a:pPr lvl="1"/>
            <a:r>
              <a:rPr lang="en-US" sz="2000" dirty="0"/>
              <a:t>CCTV Equipment</a:t>
            </a:r>
          </a:p>
          <a:p>
            <a:pPr lvl="1"/>
            <a:r>
              <a:rPr lang="en-US" sz="2000" dirty="0"/>
              <a:t>Ramp Meters</a:t>
            </a:r>
          </a:p>
          <a:p>
            <a:pPr lvl="1"/>
            <a:r>
              <a:rPr lang="en-US" sz="2000" dirty="0"/>
              <a:t>Ethernet Cables</a:t>
            </a:r>
          </a:p>
          <a:p>
            <a:pPr lvl="1"/>
            <a:r>
              <a:rPr lang="en-US" sz="2000" dirty="0"/>
              <a:t>LED Fixtures (Underpass Lighting)</a:t>
            </a:r>
          </a:p>
          <a:p>
            <a:pPr lvl="1"/>
            <a:r>
              <a:rPr lang="en-US" sz="2000" dirty="0"/>
              <a:t>LED Lanterns (Street Lighting)</a:t>
            </a:r>
          </a:p>
          <a:p>
            <a:pPr lvl="1"/>
            <a:r>
              <a:rPr lang="en-US" sz="2000" dirty="0"/>
              <a:t>Railroad Preemption Interfaces</a:t>
            </a:r>
            <a:endParaRPr lang="en-US" sz="2400" dirty="0"/>
          </a:p>
        </p:txBody>
      </p:sp>
    </p:spTree>
    <p:extLst>
      <p:ext uri="{BB962C8B-B14F-4D97-AF65-F5344CB8AC3E}">
        <p14:creationId xmlns:p14="http://schemas.microsoft.com/office/powerpoint/2010/main" val="2011018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97BA-5FAD-DE50-3421-44763B24242B}"/>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ctr" anchorCtr="0" compatLnSpc="1">
            <a:prstTxWarp prst="textNoShape">
              <a:avLst/>
            </a:prstTxWarp>
            <a:normAutofit/>
          </a:bodyPr>
          <a:lstStyle/>
          <a:p>
            <a:r>
              <a:rPr lang="en-US" sz="2800"/>
              <a:t>Project segmentation</a:t>
            </a:r>
          </a:p>
        </p:txBody>
      </p:sp>
      <p:sp>
        <p:nvSpPr>
          <p:cNvPr id="3" name="Content Placeholder 2">
            <a:extLst>
              <a:ext uri="{FF2B5EF4-FFF2-40B4-BE49-F238E27FC236}">
                <a16:creationId xmlns:a16="http://schemas.microsoft.com/office/drawing/2014/main" id="{88961482-A925-4778-C5B0-24F0E25F55F0}"/>
              </a:ext>
            </a:extLst>
          </p:cNvPr>
          <p:cNvSpPr>
            <a:spLocks noGrp="1"/>
          </p:cNvSpPr>
          <p:nvPr>
            <p:ph idx="1"/>
          </p:nvPr>
        </p:nvSpPr>
        <p:spPr>
          <a:xfrm>
            <a:off x="450574" y="1142999"/>
            <a:ext cx="6188765" cy="4996543"/>
          </a:xfrm>
        </p:spPr>
        <p:txBody>
          <a:bodyPr/>
          <a:lstStyle/>
          <a:p>
            <a:pPr marL="0" indent="0">
              <a:buNone/>
            </a:pPr>
            <a:r>
              <a:rPr lang="en-US" sz="3600" dirty="0"/>
              <a:t>Why doesn’t ODOT break projects up into to multiple projects (Federal $ &lt; $500k) to help keep the smaller project exempt from BABA?</a:t>
            </a:r>
          </a:p>
          <a:p>
            <a:pPr marL="0" indent="0" algn="ctr">
              <a:buNone/>
            </a:pPr>
            <a:r>
              <a:rPr lang="en-US" sz="7200" dirty="0">
                <a:effectLst>
                  <a:outerShdw blurRad="38100" dist="38100" dir="2700000" algn="tl">
                    <a:srgbClr val="000000">
                      <a:alpha val="43137"/>
                    </a:srgbClr>
                  </a:outerShdw>
                </a:effectLst>
              </a:rPr>
              <a:t>Can’t.</a:t>
            </a:r>
          </a:p>
          <a:p>
            <a:pPr marL="0" indent="0" algn="ctr">
              <a:buNone/>
            </a:pPr>
            <a:r>
              <a:rPr lang="en-US" sz="2000" dirty="0"/>
              <a:t>See 23 USC 313(h)</a:t>
            </a:r>
            <a:endParaRPr lang="en-US" sz="4800" dirty="0">
              <a:effectLst>
                <a:outerShdw blurRad="38100" dist="38100" dir="2700000" algn="tl">
                  <a:srgbClr val="000000">
                    <a:alpha val="43137"/>
                  </a:srgbClr>
                </a:outerShdw>
              </a:effectLst>
            </a:endParaRPr>
          </a:p>
        </p:txBody>
      </p:sp>
      <p:pic>
        <p:nvPicPr>
          <p:cNvPr id="6" name="Picture 5" descr="A picture containing text, traffic, outdoor, light&#10;&#10;AI-generated content may be incorrect.">
            <a:extLst>
              <a:ext uri="{FF2B5EF4-FFF2-40B4-BE49-F238E27FC236}">
                <a16:creationId xmlns:a16="http://schemas.microsoft.com/office/drawing/2014/main" id="{4A9B8536-9AD9-AD7C-12E6-BBCE6A3E3AD1}"/>
              </a:ext>
            </a:extLst>
          </p:cNvPr>
          <p:cNvPicPr>
            <a:picLocks noChangeAspect="1"/>
          </p:cNvPicPr>
          <p:nvPr/>
        </p:nvPicPr>
        <p:blipFill>
          <a:blip r:embed="rId3"/>
          <a:stretch>
            <a:fillRect/>
          </a:stretch>
        </p:blipFill>
        <p:spPr>
          <a:xfrm>
            <a:off x="7004173" y="1143000"/>
            <a:ext cx="4480561" cy="4480561"/>
          </a:xfrm>
          <a:prstGeom prst="rect">
            <a:avLst/>
          </a:prstGeom>
        </p:spPr>
      </p:pic>
      <p:pic>
        <p:nvPicPr>
          <p:cNvPr id="9" name="Picture 8" descr="A picture containing text, outdoor, way&#10;&#10;AI-generated content may be incorrect.">
            <a:extLst>
              <a:ext uri="{FF2B5EF4-FFF2-40B4-BE49-F238E27FC236}">
                <a16:creationId xmlns:a16="http://schemas.microsoft.com/office/drawing/2014/main" id="{70588E05-BC6A-6348-2B4B-F7A6022899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174" y="1143001"/>
            <a:ext cx="4480560" cy="4480560"/>
          </a:xfrm>
          <a:prstGeom prst="rect">
            <a:avLst/>
          </a:prstGeom>
        </p:spPr>
      </p:pic>
    </p:spTree>
    <p:extLst>
      <p:ext uri="{BB962C8B-B14F-4D97-AF65-F5344CB8AC3E}">
        <p14:creationId xmlns:p14="http://schemas.microsoft.com/office/powerpoint/2010/main" val="156411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8695-3453-EA4A-AED2-40AD41191A4E}"/>
              </a:ext>
            </a:extLst>
          </p:cNvPr>
          <p:cNvSpPr>
            <a:spLocks noGrp="1"/>
          </p:cNvSpPr>
          <p:nvPr>
            <p:ph type="title"/>
          </p:nvPr>
        </p:nvSpPr>
        <p:spPr>
          <a:solidFill>
            <a:schemeClr val="tx2"/>
          </a:solidFill>
          <a:ln w="9525">
            <a:noFill/>
            <a:miter lim="800000"/>
            <a:headEnd/>
            <a:tailEnd/>
          </a:ln>
        </p:spPr>
        <p:txBody>
          <a:bodyPr vert="horz" wrap="square" lIns="365760" tIns="91440" rIns="365760" bIns="0" numCol="1" anchor="ctr" anchorCtr="0" compatLnSpc="1">
            <a:prstTxWarp prst="textNoShape">
              <a:avLst/>
            </a:prstTxWarp>
            <a:normAutofit/>
          </a:bodyPr>
          <a:lstStyle/>
          <a:p>
            <a:r>
              <a:rPr lang="en-US" sz="2800"/>
              <a:t>Documenting Buy America Compliance</a:t>
            </a:r>
          </a:p>
        </p:txBody>
      </p:sp>
      <p:sp>
        <p:nvSpPr>
          <p:cNvPr id="3" name="Content Placeholder 2">
            <a:extLst>
              <a:ext uri="{FF2B5EF4-FFF2-40B4-BE49-F238E27FC236}">
                <a16:creationId xmlns:a16="http://schemas.microsoft.com/office/drawing/2014/main" id="{EEC4C264-3272-7E60-5A1F-BC749A2DEBC0}"/>
              </a:ext>
            </a:extLst>
          </p:cNvPr>
          <p:cNvSpPr>
            <a:spLocks noGrp="1"/>
          </p:cNvSpPr>
          <p:nvPr>
            <p:ph idx="1"/>
          </p:nvPr>
        </p:nvSpPr>
        <p:spPr>
          <a:xfrm>
            <a:off x="838200" y="1143000"/>
            <a:ext cx="10906496" cy="4906964"/>
          </a:xfrm>
        </p:spPr>
        <p:txBody>
          <a:bodyPr/>
          <a:lstStyle/>
          <a:p>
            <a:r>
              <a:rPr lang="en-US" sz="3600" dirty="0"/>
              <a:t>Material origin certifications</a:t>
            </a:r>
          </a:p>
          <a:p>
            <a:r>
              <a:rPr lang="en-US" sz="3600" dirty="0"/>
              <a:t>Delivery tickets with batch info</a:t>
            </a:r>
          </a:p>
          <a:p>
            <a:r>
              <a:rPr lang="en-US" sz="3600" dirty="0"/>
              <a:t>Test results (e.g., mill certs)</a:t>
            </a:r>
          </a:p>
          <a:p>
            <a:r>
              <a:rPr lang="en-US" sz="3600" dirty="0"/>
              <a:t>Signed Buy America certificates</a:t>
            </a:r>
          </a:p>
          <a:p>
            <a:pPr marL="0" indent="0">
              <a:buNone/>
            </a:pPr>
            <a:r>
              <a:rPr lang="en-US" sz="3600" dirty="0"/>
              <a:t>No “official” certification form…yet.</a:t>
            </a:r>
          </a:p>
          <a:p>
            <a:pPr marL="0" indent="0">
              <a:buNone/>
            </a:pPr>
            <a:r>
              <a:rPr lang="en-US" sz="3600" dirty="0"/>
              <a:t>Provide </a:t>
            </a:r>
            <a:r>
              <a:rPr lang="en-US" sz="3600" b="1" dirty="0">
                <a:effectLst>
                  <a:outerShdw blurRad="38100" dist="38100" dir="2700000" algn="tl">
                    <a:srgbClr val="000000">
                      <a:alpha val="43137"/>
                    </a:srgbClr>
                  </a:outerShdw>
                </a:effectLst>
              </a:rPr>
              <a:t>BEFORE</a:t>
            </a:r>
            <a:r>
              <a:rPr lang="en-US" sz="3600" dirty="0"/>
              <a:t> items are incorporated, not after!!</a:t>
            </a:r>
          </a:p>
          <a:p>
            <a:endParaRPr lang="en-US" dirty="0"/>
          </a:p>
        </p:txBody>
      </p:sp>
    </p:spTree>
    <p:extLst>
      <p:ext uri="{BB962C8B-B14F-4D97-AF65-F5344CB8AC3E}">
        <p14:creationId xmlns:p14="http://schemas.microsoft.com/office/powerpoint/2010/main" val="412879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2E69314-9186-F0D2-EA4C-A4113B65CD26}"/>
              </a:ext>
            </a:extLst>
          </p:cNvPr>
          <p:cNvPicPr>
            <a:picLocks noGrp="1" noChangeAspect="1"/>
          </p:cNvPicPr>
          <p:nvPr>
            <p:ph idx="1"/>
          </p:nvPr>
        </p:nvPicPr>
        <p:blipFill>
          <a:blip r:embed="rId3"/>
          <a:stretch>
            <a:fillRect/>
          </a:stretch>
        </p:blipFill>
        <p:spPr bwMode="auto">
          <a:xfrm>
            <a:off x="6495802" y="935182"/>
            <a:ext cx="4488873" cy="5429992"/>
          </a:xfrm>
          <a:prstGeom prst="rect">
            <a:avLst/>
          </a:prstGeom>
          <a:noFill/>
          <a:ln w="9525">
            <a:noFill/>
            <a:miter lim="800000"/>
            <a:headEnd/>
            <a:tailEnd/>
          </a:ln>
        </p:spPr>
      </p:pic>
      <p:sp>
        <p:nvSpPr>
          <p:cNvPr id="3" name="Title 2">
            <a:extLst>
              <a:ext uri="{FF2B5EF4-FFF2-40B4-BE49-F238E27FC236}">
                <a16:creationId xmlns:a16="http://schemas.microsoft.com/office/drawing/2014/main" id="{68834B9B-1108-D472-8F79-57499D0217A1}"/>
              </a:ext>
            </a:extLst>
          </p:cNvPr>
          <p:cNvSpPr>
            <a:spLocks noGrp="1"/>
          </p:cNvSpPr>
          <p:nvPr>
            <p:ph type="title"/>
          </p:nvPr>
        </p:nvSpPr>
        <p:spPr/>
        <p:txBody>
          <a:bodyPr/>
          <a:lstStyle/>
          <a:p>
            <a:r>
              <a:rPr lang="en-US" dirty="0"/>
              <a:t>Example Certifications</a:t>
            </a:r>
          </a:p>
        </p:txBody>
      </p:sp>
      <p:pic>
        <p:nvPicPr>
          <p:cNvPr id="6" name="Picture 5">
            <a:extLst>
              <a:ext uri="{FF2B5EF4-FFF2-40B4-BE49-F238E27FC236}">
                <a16:creationId xmlns:a16="http://schemas.microsoft.com/office/drawing/2014/main" id="{68347B3E-EEC3-0790-9A78-04192B2137FE}"/>
              </a:ext>
            </a:extLst>
          </p:cNvPr>
          <p:cNvPicPr>
            <a:picLocks noChangeAspect="1"/>
          </p:cNvPicPr>
          <p:nvPr/>
        </p:nvPicPr>
        <p:blipFill>
          <a:blip r:embed="rId4"/>
          <a:stretch>
            <a:fillRect/>
          </a:stretch>
        </p:blipFill>
        <p:spPr>
          <a:xfrm>
            <a:off x="973777" y="914400"/>
            <a:ext cx="4488873" cy="5812971"/>
          </a:xfrm>
          <a:prstGeom prst="rect">
            <a:avLst/>
          </a:prstGeom>
        </p:spPr>
      </p:pic>
    </p:spTree>
    <p:extLst>
      <p:ext uri="{BB962C8B-B14F-4D97-AF65-F5344CB8AC3E}">
        <p14:creationId xmlns:p14="http://schemas.microsoft.com/office/powerpoint/2010/main" val="3615612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0C61C3-1761-4827-0180-079F79C6283B}"/>
              </a:ext>
            </a:extLst>
          </p:cNvPr>
          <p:cNvSpPr>
            <a:spLocks noGrp="1"/>
          </p:cNvSpPr>
          <p:nvPr>
            <p:ph idx="1"/>
          </p:nvPr>
        </p:nvSpPr>
        <p:spPr>
          <a:xfrm>
            <a:off x="609600" y="1365662"/>
            <a:ext cx="10972800" cy="4654138"/>
          </a:xfrm>
        </p:spPr>
        <p:txBody>
          <a:bodyPr/>
          <a:lstStyle/>
          <a:p>
            <a:r>
              <a:rPr lang="en-US" sz="2800" dirty="0"/>
              <a:t>Material sources which are on ODOT’s QPL, APPR or TAP list…</a:t>
            </a:r>
          </a:p>
          <a:p>
            <a:r>
              <a:rPr lang="en-US" sz="2800" dirty="0"/>
              <a:t>If the material is not marked as non-BABA compliant, it may be considered acceptable for BABA compliance.</a:t>
            </a:r>
          </a:p>
          <a:p>
            <a:pPr lvl="1"/>
            <a:r>
              <a:rPr lang="en-US" dirty="0"/>
              <a:t>Provide ODOT evidence of use — invoices, delivery tickets, or other records.</a:t>
            </a:r>
          </a:p>
          <a:p>
            <a:pPr lvl="1"/>
            <a:r>
              <a:rPr lang="en-US" dirty="0"/>
              <a:t>ODOT will keep dated screenshot of the QPL, APPR, or TAP listing from the appropriate website showing the material and its compliance status.  The compliance status must be clear.</a:t>
            </a:r>
          </a:p>
          <a:p>
            <a:endParaRPr lang="en-US" dirty="0"/>
          </a:p>
        </p:txBody>
      </p:sp>
      <p:sp>
        <p:nvSpPr>
          <p:cNvPr id="3" name="Title 2">
            <a:extLst>
              <a:ext uri="{FF2B5EF4-FFF2-40B4-BE49-F238E27FC236}">
                <a16:creationId xmlns:a16="http://schemas.microsoft.com/office/drawing/2014/main" id="{DCE02AF8-88D1-5086-1E00-6F41B385C093}"/>
              </a:ext>
            </a:extLst>
          </p:cNvPr>
          <p:cNvSpPr>
            <a:spLocks noGrp="1"/>
          </p:cNvSpPr>
          <p:nvPr>
            <p:ph type="title"/>
          </p:nvPr>
        </p:nvSpPr>
        <p:spPr/>
        <p:txBody>
          <a:bodyPr/>
          <a:lstStyle/>
          <a:p>
            <a:r>
              <a:rPr lang="en-US" dirty="0"/>
              <a:t>Another documentation method…</a:t>
            </a:r>
          </a:p>
        </p:txBody>
      </p:sp>
    </p:spTree>
    <p:extLst>
      <p:ext uri="{BB962C8B-B14F-4D97-AF65-F5344CB8AC3E}">
        <p14:creationId xmlns:p14="http://schemas.microsoft.com/office/powerpoint/2010/main" val="1117002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A1AC43-AB61-C390-3D6C-99ACA69680E9}"/>
              </a:ext>
            </a:extLst>
          </p:cNvPr>
          <p:cNvSpPr>
            <a:spLocks noGrp="1"/>
          </p:cNvSpPr>
          <p:nvPr>
            <p:ph idx="1"/>
          </p:nvPr>
        </p:nvSpPr>
        <p:spPr>
          <a:xfrm>
            <a:off x="609600" y="1187532"/>
            <a:ext cx="10972800" cy="4832268"/>
          </a:xfrm>
        </p:spPr>
        <p:txBody>
          <a:bodyPr/>
          <a:lstStyle/>
          <a:p>
            <a:pPr marL="0" indent="0">
              <a:buNone/>
            </a:pPr>
            <a:r>
              <a:rPr lang="en-US" dirty="0"/>
              <a:t>Contractor Material Controller (CMC)</a:t>
            </a:r>
          </a:p>
          <a:p>
            <a:r>
              <a:rPr lang="en-US" sz="2800" dirty="0"/>
              <a:t>Contractor’s personnel responsible for providing the information identifying intended materials, the sources of material, and contractor test results</a:t>
            </a:r>
          </a:p>
          <a:p>
            <a:r>
              <a:rPr lang="en-US" sz="2800" dirty="0"/>
              <a:t>Required to know the intended supply source</a:t>
            </a:r>
          </a:p>
          <a:p>
            <a:r>
              <a:rPr lang="en-US" sz="2800" dirty="0"/>
              <a:t>Point of Contact for providing proof of source documentation for all necessary and permanent material installed</a:t>
            </a:r>
          </a:p>
          <a:p>
            <a:endParaRPr lang="en-US" sz="2800" dirty="0"/>
          </a:p>
          <a:p>
            <a:pPr marL="0" indent="0">
              <a:buNone/>
            </a:pPr>
            <a:r>
              <a:rPr lang="en-US" sz="2800" dirty="0"/>
              <a:t>Important Role with BABA / Buy America </a:t>
            </a:r>
          </a:p>
          <a:p>
            <a:endParaRPr lang="en-US" dirty="0"/>
          </a:p>
        </p:txBody>
      </p:sp>
      <p:sp>
        <p:nvSpPr>
          <p:cNvPr id="3" name="Title 2">
            <a:extLst>
              <a:ext uri="{FF2B5EF4-FFF2-40B4-BE49-F238E27FC236}">
                <a16:creationId xmlns:a16="http://schemas.microsoft.com/office/drawing/2014/main" id="{E9EB8E64-7EAA-EBCB-A2B0-65AE2B17C127}"/>
              </a:ext>
            </a:extLst>
          </p:cNvPr>
          <p:cNvSpPr>
            <a:spLocks noGrp="1"/>
          </p:cNvSpPr>
          <p:nvPr>
            <p:ph type="title"/>
          </p:nvPr>
        </p:nvSpPr>
        <p:spPr/>
        <p:txBody>
          <a:bodyPr/>
          <a:lstStyle/>
          <a:p>
            <a:r>
              <a:rPr lang="en-US" dirty="0"/>
              <a:t>Remember – Supplement 1136 (CML)</a:t>
            </a:r>
          </a:p>
        </p:txBody>
      </p:sp>
    </p:spTree>
    <p:extLst>
      <p:ext uri="{BB962C8B-B14F-4D97-AF65-F5344CB8AC3E}">
        <p14:creationId xmlns:p14="http://schemas.microsoft.com/office/powerpoint/2010/main" val="4128540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5B5EA-9A9A-B828-546D-5DD08A81C5D0}"/>
              </a:ext>
            </a:extLst>
          </p:cNvPr>
          <p:cNvSpPr>
            <a:spLocks noGrp="1"/>
          </p:cNvSpPr>
          <p:nvPr>
            <p:ph idx="1"/>
          </p:nvPr>
        </p:nvSpPr>
        <p:spPr>
          <a:xfrm>
            <a:off x="609600" y="1171575"/>
            <a:ext cx="10972800" cy="4848225"/>
          </a:xfrm>
        </p:spPr>
        <p:txBody>
          <a:bodyPr/>
          <a:lstStyle/>
          <a:p>
            <a:r>
              <a:rPr lang="en-US" dirty="0"/>
              <a:t>BABA driven by Fed $ amounts and Federal Authorization</a:t>
            </a:r>
          </a:p>
          <a:p>
            <a:r>
              <a:rPr lang="en-US" dirty="0"/>
              <a:t>Fed authorization date is on front of the Project Proposals</a:t>
            </a:r>
          </a:p>
          <a:p>
            <a:r>
              <a:rPr lang="en-US" dirty="0"/>
              <a:t>PN-133 is within the contract</a:t>
            </a:r>
          </a:p>
          <a:p>
            <a:pPr lvl="1"/>
            <a:r>
              <a:rPr lang="en-US" dirty="0"/>
              <a:t>No PN-133, then CMS 106.09 only applies (Iron and Steel)</a:t>
            </a:r>
          </a:p>
        </p:txBody>
      </p:sp>
      <p:sp>
        <p:nvSpPr>
          <p:cNvPr id="3" name="Title 2">
            <a:extLst>
              <a:ext uri="{FF2B5EF4-FFF2-40B4-BE49-F238E27FC236}">
                <a16:creationId xmlns:a16="http://schemas.microsoft.com/office/drawing/2014/main" id="{5B29292A-C595-4406-0F4E-E10B9314778E}"/>
              </a:ext>
            </a:extLst>
          </p:cNvPr>
          <p:cNvSpPr>
            <a:spLocks noGrp="1"/>
          </p:cNvSpPr>
          <p:nvPr>
            <p:ph type="title"/>
          </p:nvPr>
        </p:nvSpPr>
        <p:spPr/>
        <p:txBody>
          <a:bodyPr/>
          <a:lstStyle/>
          <a:p>
            <a:r>
              <a:rPr lang="en-US" dirty="0"/>
              <a:t>How do we know the “new’ requirements apply?</a:t>
            </a:r>
          </a:p>
        </p:txBody>
      </p:sp>
    </p:spTree>
    <p:extLst>
      <p:ext uri="{BB962C8B-B14F-4D97-AF65-F5344CB8AC3E}">
        <p14:creationId xmlns:p14="http://schemas.microsoft.com/office/powerpoint/2010/main" val="192050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583A-DAF8-80DD-FA2C-9A3B1EF0FAD9}"/>
              </a:ext>
            </a:extLst>
          </p:cNvPr>
          <p:cNvSpPr>
            <a:spLocks noGrp="1"/>
          </p:cNvSpPr>
          <p:nvPr>
            <p:ph type="title"/>
          </p:nvPr>
        </p:nvSpPr>
        <p:spPr>
          <a:xfrm>
            <a:off x="0" y="0"/>
            <a:ext cx="12192000" cy="914400"/>
          </a:xfrm>
        </p:spPr>
        <p:txBody>
          <a:bodyPr wrap="square" anchor="b">
            <a:normAutofit/>
          </a:bodyPr>
          <a:lstStyle/>
          <a:p>
            <a:r>
              <a:rPr lang="en-US" dirty="0"/>
              <a:t>“Mandatory disclaimer…”</a:t>
            </a:r>
          </a:p>
        </p:txBody>
      </p:sp>
      <p:graphicFrame>
        <p:nvGraphicFramePr>
          <p:cNvPr id="5" name="Content Placeholder 2">
            <a:extLst>
              <a:ext uri="{FF2B5EF4-FFF2-40B4-BE49-F238E27FC236}">
                <a16:creationId xmlns:a16="http://schemas.microsoft.com/office/drawing/2014/main" id="{3BCCFD26-94A9-D7BE-F484-172636350A19}"/>
              </a:ext>
            </a:extLst>
          </p:cNvPr>
          <p:cNvGraphicFramePr>
            <a:graphicFrameLocks noGrp="1"/>
          </p:cNvGraphicFramePr>
          <p:nvPr>
            <p:ph idx="1"/>
          </p:nvPr>
        </p:nvGraphicFramePr>
        <p:xfrm>
          <a:off x="609600" y="1401288"/>
          <a:ext cx="10972800" cy="461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0265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4C86-64B5-0812-4CED-A1A7E85B0BB4}"/>
              </a:ext>
            </a:extLst>
          </p:cNvPr>
          <p:cNvSpPr>
            <a:spLocks noGrp="1"/>
          </p:cNvSpPr>
          <p:nvPr>
            <p:ph type="title"/>
          </p:nvPr>
        </p:nvSpPr>
        <p:spPr/>
        <p:txBody>
          <a:bodyPr/>
          <a:lstStyle/>
          <a:p>
            <a:r>
              <a:rPr lang="en-US"/>
              <a:t>Common Q &amp; A</a:t>
            </a:r>
          </a:p>
        </p:txBody>
      </p:sp>
      <p:sp>
        <p:nvSpPr>
          <p:cNvPr id="3" name="Content Placeholder 2">
            <a:extLst>
              <a:ext uri="{FF2B5EF4-FFF2-40B4-BE49-F238E27FC236}">
                <a16:creationId xmlns:a16="http://schemas.microsoft.com/office/drawing/2014/main" id="{B659CCD8-2099-34D7-84C6-38DA936A834A}"/>
              </a:ext>
            </a:extLst>
          </p:cNvPr>
          <p:cNvSpPr>
            <a:spLocks noGrp="1"/>
          </p:cNvSpPr>
          <p:nvPr>
            <p:ph idx="1"/>
          </p:nvPr>
        </p:nvSpPr>
        <p:spPr/>
        <p:txBody>
          <a:bodyPr/>
          <a:lstStyle/>
          <a:p>
            <a:r>
              <a:rPr lang="en-US" sz="3200" dirty="0"/>
              <a:t>Q: What is a manufactured product?</a:t>
            </a:r>
          </a:p>
          <a:p>
            <a:r>
              <a:rPr lang="en-US" sz="3200" dirty="0"/>
              <a:t>A: A product made from multiple parts assembled into a finished item—like a light pole, traffic signal, or electrical cabinet.</a:t>
            </a:r>
          </a:p>
          <a:p>
            <a:r>
              <a:rPr lang="en-US" sz="3200" dirty="0"/>
              <a:t>Q: What does “final assembly in the U.S.” mean?</a:t>
            </a:r>
          </a:p>
          <a:p>
            <a:r>
              <a:rPr lang="en-US" sz="3200" dirty="0"/>
              <a:t>A: The last step of putting the product together must happen in the U.S., even if some parts come from other countries.</a:t>
            </a:r>
            <a:br>
              <a:rPr lang="en-US" sz="3600" dirty="0"/>
            </a:br>
            <a:endParaRPr lang="en-US" sz="3600" dirty="0"/>
          </a:p>
        </p:txBody>
      </p:sp>
    </p:spTree>
    <p:extLst>
      <p:ext uri="{BB962C8B-B14F-4D97-AF65-F5344CB8AC3E}">
        <p14:creationId xmlns:p14="http://schemas.microsoft.com/office/powerpoint/2010/main" val="24917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C54B-CD59-1980-8157-BAF2333E1490}"/>
              </a:ext>
            </a:extLst>
          </p:cNvPr>
          <p:cNvSpPr>
            <a:spLocks noGrp="1"/>
          </p:cNvSpPr>
          <p:nvPr>
            <p:ph type="title"/>
          </p:nvPr>
        </p:nvSpPr>
        <p:spPr/>
        <p:txBody>
          <a:bodyPr/>
          <a:lstStyle/>
          <a:p>
            <a:r>
              <a:rPr lang="en-US"/>
              <a:t>Common Q &amp; A</a:t>
            </a:r>
          </a:p>
        </p:txBody>
      </p:sp>
      <p:sp>
        <p:nvSpPr>
          <p:cNvPr id="3" name="Content Placeholder 2">
            <a:extLst>
              <a:ext uri="{FF2B5EF4-FFF2-40B4-BE49-F238E27FC236}">
                <a16:creationId xmlns:a16="http://schemas.microsoft.com/office/drawing/2014/main" id="{EA3B9BE0-76BD-3F4D-A694-AEF572668D2E}"/>
              </a:ext>
            </a:extLst>
          </p:cNvPr>
          <p:cNvSpPr>
            <a:spLocks noGrp="1"/>
          </p:cNvSpPr>
          <p:nvPr>
            <p:ph idx="1"/>
          </p:nvPr>
        </p:nvSpPr>
        <p:spPr/>
        <p:txBody>
          <a:bodyPr/>
          <a:lstStyle/>
          <a:p>
            <a:r>
              <a:rPr lang="en-US" sz="3200" dirty="0"/>
              <a:t>Q: Would putting all the foreign parts together onsite of the Project meet the intent of the "final assembly"?</a:t>
            </a:r>
          </a:p>
          <a:p>
            <a:r>
              <a:rPr lang="en-US" sz="3200" dirty="0"/>
              <a:t>A: It depends. If the on-site work is simple installation (e.g., bolting together pre-assembled parts), it does not qualify. A true final assembly process—where the product is fully built and made functional from its material components on-site may qualify, but only if it is substantial, not just fitting or wiring, and the product is not functional until this step is completed.</a:t>
            </a:r>
          </a:p>
        </p:txBody>
      </p:sp>
    </p:spTree>
    <p:extLst>
      <p:ext uri="{BB962C8B-B14F-4D97-AF65-F5344CB8AC3E}">
        <p14:creationId xmlns:p14="http://schemas.microsoft.com/office/powerpoint/2010/main" val="5739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D660-F5AF-2E8C-3FED-AD5CCD67EA56}"/>
              </a:ext>
            </a:extLst>
          </p:cNvPr>
          <p:cNvSpPr>
            <a:spLocks noGrp="1"/>
          </p:cNvSpPr>
          <p:nvPr>
            <p:ph type="title"/>
          </p:nvPr>
        </p:nvSpPr>
        <p:spPr/>
        <p:txBody>
          <a:bodyPr/>
          <a:lstStyle/>
          <a:p>
            <a:r>
              <a:rPr lang="en-US"/>
              <a:t>Common Q &amp; A</a:t>
            </a:r>
          </a:p>
        </p:txBody>
      </p:sp>
      <p:sp>
        <p:nvSpPr>
          <p:cNvPr id="3" name="Content Placeholder 2">
            <a:extLst>
              <a:ext uri="{FF2B5EF4-FFF2-40B4-BE49-F238E27FC236}">
                <a16:creationId xmlns:a16="http://schemas.microsoft.com/office/drawing/2014/main" id="{A4A29B0D-31B9-874C-7A43-558C77BF36D0}"/>
              </a:ext>
            </a:extLst>
          </p:cNvPr>
          <p:cNvSpPr>
            <a:spLocks noGrp="1"/>
          </p:cNvSpPr>
          <p:nvPr>
            <p:ph idx="1"/>
          </p:nvPr>
        </p:nvSpPr>
        <p:spPr/>
        <p:txBody>
          <a:bodyPr/>
          <a:lstStyle/>
          <a:p>
            <a:r>
              <a:rPr lang="en-US" sz="3600" dirty="0"/>
              <a:t>Q: Why aren’t we discussing construction materials following the 55% rule like manufactured products?</a:t>
            </a:r>
          </a:p>
          <a:p>
            <a:r>
              <a:rPr lang="en-US" sz="2400" dirty="0"/>
              <a:t>A:Construction materials are single-substance items (like a sheet of glass or a piece of lumber). They don’t have “parts” to add up. So instead of tracking percentages, the rule is simple: every step of making that material must happen in the U.S. Manufactured products, on the other hand, are made from many parts—so the 55% rule ensures that most of the value comes from U.S. sources.</a:t>
            </a:r>
          </a:p>
        </p:txBody>
      </p:sp>
    </p:spTree>
    <p:extLst>
      <p:ext uri="{BB962C8B-B14F-4D97-AF65-F5344CB8AC3E}">
        <p14:creationId xmlns:p14="http://schemas.microsoft.com/office/powerpoint/2010/main" val="124294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AFAD-D642-58CC-48EE-BD031CB15AD5}"/>
              </a:ext>
            </a:extLst>
          </p:cNvPr>
          <p:cNvSpPr>
            <a:spLocks noGrp="1"/>
          </p:cNvSpPr>
          <p:nvPr>
            <p:ph type="title"/>
          </p:nvPr>
        </p:nvSpPr>
        <p:spPr/>
        <p:txBody>
          <a:bodyPr/>
          <a:lstStyle/>
          <a:p>
            <a:r>
              <a:rPr lang="en-US"/>
              <a:t>Common Q &amp; A</a:t>
            </a:r>
          </a:p>
        </p:txBody>
      </p:sp>
      <p:sp>
        <p:nvSpPr>
          <p:cNvPr id="3" name="Content Placeholder 2">
            <a:extLst>
              <a:ext uri="{FF2B5EF4-FFF2-40B4-BE49-F238E27FC236}">
                <a16:creationId xmlns:a16="http://schemas.microsoft.com/office/drawing/2014/main" id="{FADA0FD9-AEDC-94D7-BFAF-9B57251F83D1}"/>
              </a:ext>
            </a:extLst>
          </p:cNvPr>
          <p:cNvSpPr>
            <a:spLocks noGrp="1"/>
          </p:cNvSpPr>
          <p:nvPr>
            <p:ph idx="1"/>
          </p:nvPr>
        </p:nvSpPr>
        <p:spPr>
          <a:xfrm>
            <a:off x="838200" y="1143000"/>
            <a:ext cx="10515600" cy="2870860"/>
          </a:xfrm>
        </p:spPr>
        <p:txBody>
          <a:bodyPr/>
          <a:lstStyle/>
          <a:p>
            <a:r>
              <a:rPr lang="en-US" dirty="0"/>
              <a:t>Q: How do I know if a product meets the rules?</a:t>
            </a:r>
          </a:p>
          <a:p>
            <a:r>
              <a:rPr lang="en-US" dirty="0"/>
              <a:t>A: The </a:t>
            </a:r>
            <a:r>
              <a:rPr lang="en-US"/>
              <a:t>contractor provide </a:t>
            </a:r>
            <a:r>
              <a:rPr lang="en-US" dirty="0"/>
              <a:t>certification or documentation. ODOT won’t calculate it—ODOT to verify the paperwork.</a:t>
            </a:r>
          </a:p>
        </p:txBody>
      </p:sp>
    </p:spTree>
    <p:extLst>
      <p:ext uri="{BB962C8B-B14F-4D97-AF65-F5344CB8AC3E}">
        <p14:creationId xmlns:p14="http://schemas.microsoft.com/office/powerpoint/2010/main" val="12234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4545-9AFE-0E7C-54F7-90D181B7A13A}"/>
              </a:ext>
            </a:extLst>
          </p:cNvPr>
          <p:cNvSpPr>
            <a:spLocks noGrp="1"/>
          </p:cNvSpPr>
          <p:nvPr>
            <p:ph type="title"/>
          </p:nvPr>
        </p:nvSpPr>
        <p:spPr/>
        <p:txBody>
          <a:bodyPr/>
          <a:lstStyle/>
          <a:p>
            <a:r>
              <a:rPr lang="en-US"/>
              <a:t>Common Q &amp; A</a:t>
            </a:r>
          </a:p>
        </p:txBody>
      </p:sp>
      <p:sp>
        <p:nvSpPr>
          <p:cNvPr id="3" name="Content Placeholder 2">
            <a:extLst>
              <a:ext uri="{FF2B5EF4-FFF2-40B4-BE49-F238E27FC236}">
                <a16:creationId xmlns:a16="http://schemas.microsoft.com/office/drawing/2014/main" id="{91203D75-F4B5-323D-57C9-A65C0726D8D4}"/>
              </a:ext>
            </a:extLst>
          </p:cNvPr>
          <p:cNvSpPr>
            <a:spLocks noGrp="1"/>
          </p:cNvSpPr>
          <p:nvPr>
            <p:ph idx="1"/>
          </p:nvPr>
        </p:nvSpPr>
        <p:spPr/>
        <p:txBody>
          <a:bodyPr/>
          <a:lstStyle/>
          <a:p>
            <a:r>
              <a:rPr lang="en-US" dirty="0"/>
              <a:t>Q: Can I use a </a:t>
            </a:r>
            <a:r>
              <a:rPr lang="en-US" u="sng" dirty="0"/>
              <a:t>product</a:t>
            </a:r>
            <a:r>
              <a:rPr lang="en-US" dirty="0"/>
              <a:t> with a final assembly outside of the US after the Oct 1 2025?</a:t>
            </a:r>
          </a:p>
          <a:p>
            <a:r>
              <a:rPr lang="en-US" dirty="0"/>
              <a:t>A: Only if the </a:t>
            </a:r>
            <a:r>
              <a:rPr lang="en-US" u="sng" dirty="0"/>
              <a:t>PROJECT</a:t>
            </a:r>
            <a:r>
              <a:rPr lang="en-US" dirty="0"/>
              <a:t> was FEDERALLY AUTHORIZED FOR CONSTRUCTION before Oct 1 2025.</a:t>
            </a:r>
          </a:p>
        </p:txBody>
      </p:sp>
    </p:spTree>
    <p:extLst>
      <p:ext uri="{BB962C8B-B14F-4D97-AF65-F5344CB8AC3E}">
        <p14:creationId xmlns:p14="http://schemas.microsoft.com/office/powerpoint/2010/main" val="38979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503F-9801-1A54-5991-A21C16F0AEEE}"/>
              </a:ext>
            </a:extLst>
          </p:cNvPr>
          <p:cNvSpPr>
            <a:spLocks noGrp="1"/>
          </p:cNvSpPr>
          <p:nvPr>
            <p:ph type="title"/>
          </p:nvPr>
        </p:nvSpPr>
        <p:spPr/>
        <p:txBody>
          <a:bodyPr/>
          <a:lstStyle/>
          <a:p>
            <a:r>
              <a:rPr lang="en-US"/>
              <a:t>Where to Get Help</a:t>
            </a:r>
          </a:p>
        </p:txBody>
      </p:sp>
      <p:sp>
        <p:nvSpPr>
          <p:cNvPr id="3" name="Content Placeholder 2">
            <a:extLst>
              <a:ext uri="{FF2B5EF4-FFF2-40B4-BE49-F238E27FC236}">
                <a16:creationId xmlns:a16="http://schemas.microsoft.com/office/drawing/2014/main" id="{1A5B4507-071F-AA06-490F-7D0391EA94AC}"/>
              </a:ext>
            </a:extLst>
          </p:cNvPr>
          <p:cNvSpPr>
            <a:spLocks noGrp="1"/>
          </p:cNvSpPr>
          <p:nvPr>
            <p:ph idx="1"/>
          </p:nvPr>
        </p:nvSpPr>
        <p:spPr>
          <a:xfrm>
            <a:off x="838200" y="1143000"/>
            <a:ext cx="10946920" cy="4906964"/>
          </a:xfrm>
        </p:spPr>
        <p:txBody>
          <a:bodyPr/>
          <a:lstStyle/>
          <a:p>
            <a:r>
              <a:rPr lang="en-US" sz="3200" dirty="0"/>
              <a:t>ODOT Office of Materials Management</a:t>
            </a:r>
          </a:p>
          <a:p>
            <a:pPr lvl="1"/>
            <a:r>
              <a:rPr lang="en-US" sz="2000" dirty="0"/>
              <a:t>Dan Miller – </a:t>
            </a:r>
            <a:r>
              <a:rPr lang="en-US" sz="2000" dirty="0">
                <a:hlinkClick r:id="rId3"/>
              </a:rPr>
              <a:t>Daniel.miller@dot.ohio.gov</a:t>
            </a:r>
            <a:endParaRPr lang="en-US" sz="2000" dirty="0"/>
          </a:p>
          <a:p>
            <a:pPr lvl="1"/>
            <a:r>
              <a:rPr lang="en-US" sz="2000" dirty="0"/>
              <a:t>JR Wolfe – </a:t>
            </a:r>
            <a:r>
              <a:rPr lang="en-US" sz="2000" dirty="0">
                <a:hlinkClick r:id="rId4"/>
              </a:rPr>
              <a:t>James.Wolfe@dot.ohio.gov</a:t>
            </a:r>
            <a:endParaRPr lang="en-US" sz="2000" dirty="0"/>
          </a:p>
          <a:p>
            <a:r>
              <a:rPr lang="en-US" sz="3200" dirty="0"/>
              <a:t>ODOT Office of Construction Admin &amp; Innovative Delivery</a:t>
            </a:r>
          </a:p>
          <a:p>
            <a:pPr lvl="1"/>
            <a:r>
              <a:rPr lang="en-US" sz="2000" dirty="0"/>
              <a:t>Clint Bishop – </a:t>
            </a:r>
            <a:r>
              <a:rPr lang="en-US" sz="2000" dirty="0">
                <a:hlinkClick r:id="rId5"/>
              </a:rPr>
              <a:t>Clint.Bishop@dot.ohio.gov</a:t>
            </a:r>
            <a:endParaRPr lang="en-US" sz="2000" dirty="0"/>
          </a:p>
          <a:p>
            <a:pPr lvl="1"/>
            <a:r>
              <a:rPr lang="en-US" sz="2000" dirty="0"/>
              <a:t>Eric Kahlig – </a:t>
            </a:r>
            <a:r>
              <a:rPr lang="en-US" sz="2000" dirty="0">
                <a:hlinkClick r:id="rId6"/>
              </a:rPr>
              <a:t>Eric.Kahlig@dot.ohio.gov</a:t>
            </a:r>
            <a:endParaRPr lang="en-US" sz="2000" dirty="0"/>
          </a:p>
          <a:p>
            <a:r>
              <a:rPr lang="en-US" sz="3200" dirty="0"/>
              <a:t>ODOT Office of Local Programs</a:t>
            </a:r>
          </a:p>
          <a:p>
            <a:pPr lvl="1"/>
            <a:r>
              <a:rPr lang="en-US" sz="2000" dirty="0"/>
              <a:t>Jeff Peyton – </a:t>
            </a:r>
            <a:r>
              <a:rPr lang="en-US" sz="2000" dirty="0">
                <a:hlinkClick r:id="rId7"/>
              </a:rPr>
              <a:t>Jeff.Peyton@dot.ohio.gov</a:t>
            </a:r>
            <a:r>
              <a:rPr lang="en-US" sz="2000" dirty="0"/>
              <a:t> </a:t>
            </a:r>
          </a:p>
          <a:p>
            <a:r>
              <a:rPr lang="en-US" sz="3200" dirty="0"/>
              <a:t>FHWA BABA Q&amp;A</a:t>
            </a:r>
            <a:endParaRPr lang="en-US" sz="3600" dirty="0"/>
          </a:p>
        </p:txBody>
      </p:sp>
    </p:spTree>
    <p:extLst>
      <p:ext uri="{BB962C8B-B14F-4D97-AF65-F5344CB8AC3E}">
        <p14:creationId xmlns:p14="http://schemas.microsoft.com/office/powerpoint/2010/main" val="1927178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5A54-6D31-D561-1E30-E1005D3C156F}"/>
              </a:ext>
            </a:extLst>
          </p:cNvPr>
          <p:cNvSpPr>
            <a:spLocks noGrp="1"/>
          </p:cNvSpPr>
          <p:nvPr>
            <p:ph type="title"/>
          </p:nvPr>
        </p:nvSpPr>
        <p:spPr/>
        <p:txBody>
          <a:bodyPr/>
          <a:lstStyle/>
          <a:p>
            <a:r>
              <a:rPr lang="en-US"/>
              <a:t>Other resources</a:t>
            </a:r>
          </a:p>
        </p:txBody>
      </p:sp>
      <p:sp>
        <p:nvSpPr>
          <p:cNvPr id="3" name="Content Placeholder 2">
            <a:extLst>
              <a:ext uri="{FF2B5EF4-FFF2-40B4-BE49-F238E27FC236}">
                <a16:creationId xmlns:a16="http://schemas.microsoft.com/office/drawing/2014/main" id="{78AEDF5F-89D4-A50D-6639-91899BFEFF75}"/>
              </a:ext>
            </a:extLst>
          </p:cNvPr>
          <p:cNvSpPr>
            <a:spLocks noGrp="1"/>
          </p:cNvSpPr>
          <p:nvPr>
            <p:ph idx="1"/>
          </p:nvPr>
        </p:nvSpPr>
        <p:spPr/>
        <p:txBody>
          <a:bodyPr/>
          <a:lstStyle/>
          <a:p>
            <a:r>
              <a:rPr lang="en-US">
                <a:hlinkClick r:id="rId3"/>
              </a:rPr>
              <a:t>Buy America – Construction Program Guide</a:t>
            </a:r>
            <a:endParaRPr lang="en-US"/>
          </a:p>
          <a:p>
            <a:endParaRPr lang="en-US"/>
          </a:p>
          <a:p>
            <a:r>
              <a:rPr lang="en-US">
                <a:hlinkClick r:id="rId4"/>
              </a:rPr>
              <a:t>Q&amp;As for the Waiver of Buy America Requirements for De Minimis Costs and Small Grants</a:t>
            </a:r>
            <a:endParaRPr lang="en-US"/>
          </a:p>
        </p:txBody>
      </p:sp>
    </p:spTree>
    <p:extLst>
      <p:ext uri="{BB962C8B-B14F-4D97-AF65-F5344CB8AC3E}">
        <p14:creationId xmlns:p14="http://schemas.microsoft.com/office/powerpoint/2010/main" val="1436118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DFE8-A238-7E78-B55F-DC4986BF101E}"/>
              </a:ext>
            </a:extLst>
          </p:cNvPr>
          <p:cNvSpPr>
            <a:spLocks noGrp="1"/>
          </p:cNvSpPr>
          <p:nvPr>
            <p:ph type="title"/>
          </p:nvPr>
        </p:nvSpPr>
        <p:spPr/>
        <p:txBody>
          <a:bodyPr/>
          <a:lstStyle/>
          <a:p>
            <a:r>
              <a:rPr lang="en-US"/>
              <a:t>Questions?</a:t>
            </a:r>
          </a:p>
        </p:txBody>
      </p:sp>
      <p:pic>
        <p:nvPicPr>
          <p:cNvPr id="1028" name="Picture 4" descr="Construction Worker Question Stock ...">
            <a:extLst>
              <a:ext uri="{FF2B5EF4-FFF2-40B4-BE49-F238E27FC236}">
                <a16:creationId xmlns:a16="http://schemas.microsoft.com/office/drawing/2014/main" id="{545B9734-5DEF-6F58-0588-D3C7DD202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376" y="1147510"/>
            <a:ext cx="5243119" cy="429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26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52CE74B-4DDE-F876-0443-284D7302336F}"/>
              </a:ext>
            </a:extLst>
          </p:cNvPr>
          <p:cNvSpPr txBox="1">
            <a:spLocks/>
          </p:cNvSpPr>
          <p:nvPr/>
        </p:nvSpPr>
        <p:spPr>
          <a:xfrm>
            <a:off x="0" y="0"/>
            <a:ext cx="12192000" cy="914400"/>
          </a:xfrm>
          <a:prstGeom prst="rect">
            <a:avLst/>
          </a:prstGeom>
          <a:gradFill>
            <a:gsLst>
              <a:gs pos="0">
                <a:srgbClr val="2F2C83"/>
              </a:gs>
              <a:gs pos="46000">
                <a:srgbClr val="59579C">
                  <a:alpha val="50000"/>
                </a:srgbClr>
              </a:gs>
              <a:gs pos="100000">
                <a:schemeClr val="bg1">
                  <a:alpha val="0"/>
                </a:schemeClr>
              </a:gs>
            </a:gsLst>
            <a:lin ang="5400000" scaled="1"/>
          </a:gradFill>
        </p:spPr>
        <p:txBody>
          <a:bodyPr/>
          <a:lst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a:lstStyle>
          <a:p>
            <a:pPr algn="ctr"/>
            <a:r>
              <a:rPr lang="en-US" kern="0" dirty="0"/>
              <a:t>Thank You Attendees &amp; Sponsors</a:t>
            </a:r>
          </a:p>
        </p:txBody>
      </p:sp>
      <p:pic>
        <p:nvPicPr>
          <p:cNvPr id="7" name="Picture 6">
            <a:extLst>
              <a:ext uri="{FF2B5EF4-FFF2-40B4-BE49-F238E27FC236}">
                <a16:creationId xmlns:a16="http://schemas.microsoft.com/office/drawing/2014/main" id="{ECE90D1C-BDA1-EF37-CBA0-3ECD7009A53E}"/>
              </a:ext>
            </a:extLst>
          </p:cNvPr>
          <p:cNvPicPr>
            <a:picLocks noChangeAspect="1"/>
          </p:cNvPicPr>
          <p:nvPr/>
        </p:nvPicPr>
        <p:blipFill>
          <a:blip r:embed="rId2"/>
          <a:stretch>
            <a:fillRect/>
          </a:stretch>
        </p:blipFill>
        <p:spPr>
          <a:xfrm>
            <a:off x="9172576" y="5683409"/>
            <a:ext cx="1030304" cy="1038291"/>
          </a:xfrm>
          <a:prstGeom prst="rect">
            <a:avLst/>
          </a:prstGeom>
        </p:spPr>
      </p:pic>
      <p:pic>
        <p:nvPicPr>
          <p:cNvPr id="8" name="Picture 7">
            <a:extLst>
              <a:ext uri="{FF2B5EF4-FFF2-40B4-BE49-F238E27FC236}">
                <a16:creationId xmlns:a16="http://schemas.microsoft.com/office/drawing/2014/main" id="{E68EAFEA-DDC3-9F9E-5193-A736277299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46896" y="5664146"/>
            <a:ext cx="1423820" cy="1076816"/>
          </a:xfrm>
          <a:prstGeom prst="rect">
            <a:avLst/>
          </a:prstGeom>
        </p:spPr>
      </p:pic>
    </p:spTree>
    <p:extLst>
      <p:ext uri="{BB962C8B-B14F-4D97-AF65-F5344CB8AC3E}">
        <p14:creationId xmlns:p14="http://schemas.microsoft.com/office/powerpoint/2010/main" val="322294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01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B02EE-319F-408D-665E-1A759D052F84}"/>
              </a:ext>
            </a:extLst>
          </p:cNvPr>
          <p:cNvSpPr>
            <a:spLocks noGrp="1"/>
          </p:cNvSpPr>
          <p:nvPr>
            <p:ph idx="1"/>
          </p:nvPr>
        </p:nvSpPr>
        <p:spPr>
          <a:xfrm>
            <a:off x="609600" y="1211283"/>
            <a:ext cx="10972800" cy="4808517"/>
          </a:xfrm>
        </p:spPr>
        <p:txBody>
          <a:bodyPr wrap="square" anchor="t">
            <a:normAutofit lnSpcReduction="10000"/>
          </a:bodyPr>
          <a:lstStyle/>
          <a:p>
            <a:pPr>
              <a:lnSpc>
                <a:spcPct val="90000"/>
              </a:lnSpc>
            </a:pPr>
            <a:r>
              <a:rPr lang="en-US" sz="3400" dirty="0"/>
              <a:t>Buy America</a:t>
            </a:r>
          </a:p>
          <a:p>
            <a:pPr lvl="1">
              <a:lnSpc>
                <a:spcPct val="90000"/>
              </a:lnSpc>
            </a:pPr>
            <a:endParaRPr lang="en-US" sz="3400" dirty="0"/>
          </a:p>
          <a:p>
            <a:pPr>
              <a:lnSpc>
                <a:spcPct val="90000"/>
              </a:lnSpc>
            </a:pPr>
            <a:r>
              <a:rPr lang="en-US" sz="3400" dirty="0"/>
              <a:t>Build America, Buy America</a:t>
            </a:r>
          </a:p>
          <a:p>
            <a:pPr>
              <a:lnSpc>
                <a:spcPct val="90000"/>
              </a:lnSpc>
            </a:pPr>
            <a:endParaRPr lang="en-US" sz="3400" dirty="0"/>
          </a:p>
          <a:p>
            <a:pPr marL="0" indent="0">
              <a:lnSpc>
                <a:spcPct val="90000"/>
              </a:lnSpc>
              <a:buNone/>
            </a:pPr>
            <a:r>
              <a:rPr lang="en-US" sz="3400" dirty="0"/>
              <a:t>	Different from “Buy American” - federal laws and 	policies that require the U.S. government to prefer 	American-made goods </a:t>
            </a:r>
          </a:p>
          <a:p>
            <a:pPr marL="0" indent="0">
              <a:lnSpc>
                <a:spcPct val="90000"/>
              </a:lnSpc>
              <a:buNone/>
            </a:pPr>
            <a:endParaRPr lang="en-US" sz="3400" dirty="0"/>
          </a:p>
          <a:p>
            <a:pPr marL="0" indent="0">
              <a:lnSpc>
                <a:spcPct val="90000"/>
              </a:lnSpc>
              <a:buNone/>
            </a:pPr>
            <a:r>
              <a:rPr lang="en-US" sz="3400" dirty="0"/>
              <a:t>	All sound similar, but are all different </a:t>
            </a:r>
          </a:p>
          <a:p>
            <a:pPr marL="0" indent="0">
              <a:lnSpc>
                <a:spcPct val="90000"/>
              </a:lnSpc>
              <a:buNone/>
            </a:pPr>
            <a:endParaRPr lang="en-US" sz="3400" dirty="0"/>
          </a:p>
        </p:txBody>
      </p:sp>
      <p:sp>
        <p:nvSpPr>
          <p:cNvPr id="2" name="Title 1">
            <a:extLst>
              <a:ext uri="{FF2B5EF4-FFF2-40B4-BE49-F238E27FC236}">
                <a16:creationId xmlns:a16="http://schemas.microsoft.com/office/drawing/2014/main" id="{6975ED6F-1158-E817-E14D-9A30E8D5DDFF}"/>
              </a:ext>
            </a:extLst>
          </p:cNvPr>
          <p:cNvSpPr>
            <a:spLocks noGrp="1"/>
          </p:cNvSpPr>
          <p:nvPr>
            <p:ph type="title"/>
          </p:nvPr>
        </p:nvSpPr>
        <p:spPr>
          <a:xfrm>
            <a:off x="0" y="0"/>
            <a:ext cx="12192000" cy="914400"/>
          </a:xfrm>
        </p:spPr>
        <p:txBody>
          <a:bodyPr vert="horz" wrap="square" lIns="365760" tIns="91440" rIns="365760" bIns="0" numCol="1" anchor="b" anchorCtr="0" compatLnSpc="1">
            <a:prstTxWarp prst="textNoShape">
              <a:avLst/>
            </a:prstTxWarp>
            <a:normAutofit/>
          </a:bodyPr>
          <a:lstStyle/>
          <a:p>
            <a:r>
              <a:rPr lang="en-US" dirty="0"/>
              <a:t>Two requirements to discuss</a:t>
            </a:r>
          </a:p>
        </p:txBody>
      </p:sp>
    </p:spTree>
    <p:extLst>
      <p:ext uri="{BB962C8B-B14F-4D97-AF65-F5344CB8AC3E}">
        <p14:creationId xmlns:p14="http://schemas.microsoft.com/office/powerpoint/2010/main" val="207789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E53F-820E-3B8E-5132-D7DD93069C26}"/>
              </a:ext>
            </a:extLst>
          </p:cNvPr>
          <p:cNvSpPr>
            <a:spLocks noGrp="1"/>
          </p:cNvSpPr>
          <p:nvPr>
            <p:ph type="title"/>
          </p:nvPr>
        </p:nvSpPr>
        <p:spPr>
          <a:xfrm>
            <a:off x="0" y="0"/>
            <a:ext cx="12192000" cy="914400"/>
          </a:xfrm>
        </p:spPr>
        <p:txBody>
          <a:bodyPr vert="horz" wrap="square" lIns="365760" tIns="91440" rIns="365760" bIns="0" numCol="1" anchor="b" anchorCtr="0" compatLnSpc="1">
            <a:prstTxWarp prst="textNoShape">
              <a:avLst/>
            </a:prstTxWarp>
            <a:normAutofit/>
          </a:bodyPr>
          <a:lstStyle/>
          <a:p>
            <a:r>
              <a:rPr lang="en-US" dirty="0"/>
              <a:t>Buy America</a:t>
            </a:r>
          </a:p>
        </p:txBody>
      </p:sp>
      <p:sp>
        <p:nvSpPr>
          <p:cNvPr id="3" name="Content Placeholder 2">
            <a:extLst>
              <a:ext uri="{FF2B5EF4-FFF2-40B4-BE49-F238E27FC236}">
                <a16:creationId xmlns:a16="http://schemas.microsoft.com/office/drawing/2014/main" id="{1354A8D3-D78B-4B24-3454-81F7617B9C7F}"/>
              </a:ext>
            </a:extLst>
          </p:cNvPr>
          <p:cNvSpPr>
            <a:spLocks noGrp="1"/>
          </p:cNvSpPr>
          <p:nvPr>
            <p:ph idx="1"/>
          </p:nvPr>
        </p:nvSpPr>
        <p:spPr>
          <a:xfrm>
            <a:off x="838200" y="1143000"/>
            <a:ext cx="9521952" cy="4906964"/>
          </a:xfrm>
        </p:spPr>
        <p:txBody>
          <a:bodyPr wrap="square" anchor="t">
            <a:normAutofit/>
          </a:bodyPr>
          <a:lstStyle/>
          <a:p>
            <a:r>
              <a:rPr lang="en-US" dirty="0"/>
              <a:t>Buy America - Not new</a:t>
            </a:r>
          </a:p>
          <a:p>
            <a:pPr lvl="2"/>
            <a:r>
              <a:rPr lang="en-US" sz="4000" dirty="0"/>
              <a:t>1982 Surface Transportation Assistance Act codifies Buy America in § 165; requires </a:t>
            </a:r>
            <a:r>
              <a:rPr lang="en-US" sz="4000" b="1" dirty="0"/>
              <a:t>U.S.-made iron, steel</a:t>
            </a:r>
            <a:r>
              <a:rPr lang="en-US" sz="4000" dirty="0"/>
              <a:t>, and manufactured goods on federally funded transit and infrastructure projects </a:t>
            </a:r>
          </a:p>
          <a:p>
            <a:endParaRPr lang="en-US" dirty="0"/>
          </a:p>
        </p:txBody>
      </p:sp>
    </p:spTree>
    <p:extLst>
      <p:ext uri="{BB962C8B-B14F-4D97-AF65-F5344CB8AC3E}">
        <p14:creationId xmlns:p14="http://schemas.microsoft.com/office/powerpoint/2010/main" val="378552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2442C-7D34-CC42-03E2-AB457602B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D7703-4FB3-27AF-8A02-94A7484C1846}"/>
              </a:ext>
            </a:extLst>
          </p:cNvPr>
          <p:cNvSpPr>
            <a:spLocks noGrp="1"/>
          </p:cNvSpPr>
          <p:nvPr>
            <p:ph type="title"/>
          </p:nvPr>
        </p:nvSpPr>
        <p:spPr>
          <a:xfrm>
            <a:off x="0" y="0"/>
            <a:ext cx="12192000" cy="914400"/>
          </a:xfrm>
        </p:spPr>
        <p:txBody>
          <a:bodyPr wrap="square" anchor="b">
            <a:normAutofit/>
          </a:bodyPr>
          <a:lstStyle/>
          <a:p>
            <a:r>
              <a:rPr lang="en-US" dirty="0"/>
              <a:t>Build America Buy America (BABA) Act  “new-er”</a:t>
            </a:r>
          </a:p>
        </p:txBody>
      </p:sp>
      <p:graphicFrame>
        <p:nvGraphicFramePr>
          <p:cNvPr id="5" name="Content Placeholder 2">
            <a:extLst>
              <a:ext uri="{FF2B5EF4-FFF2-40B4-BE49-F238E27FC236}">
                <a16:creationId xmlns:a16="http://schemas.microsoft.com/office/drawing/2014/main" id="{2FD0C24F-0F1E-64E1-53A2-1285C0B18486}"/>
              </a:ext>
            </a:extLst>
          </p:cNvPr>
          <p:cNvGraphicFramePr>
            <a:graphicFrameLocks noGrp="1"/>
          </p:cNvGraphicFramePr>
          <p:nvPr>
            <p:ph idx="1"/>
            <p:extLst>
              <p:ext uri="{D42A27DB-BD31-4B8C-83A1-F6EECF244321}">
                <p14:modId xmlns:p14="http://schemas.microsoft.com/office/powerpoint/2010/main" val="852850092"/>
              </p:ext>
            </p:extLst>
          </p:nvPr>
        </p:nvGraphicFramePr>
        <p:xfrm>
          <a:off x="838200" y="914400"/>
          <a:ext cx="10515600" cy="4700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00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7E79-5B69-42B8-DEC8-3FC1FCE42A64}"/>
              </a:ext>
            </a:extLst>
          </p:cNvPr>
          <p:cNvSpPr>
            <a:spLocks noGrp="1"/>
          </p:cNvSpPr>
          <p:nvPr>
            <p:ph type="title"/>
          </p:nvPr>
        </p:nvSpPr>
        <p:spPr>
          <a:xfrm>
            <a:off x="0" y="0"/>
            <a:ext cx="12192000" cy="914400"/>
          </a:xfrm>
          <a:solidFill>
            <a:schemeClr val="tx2"/>
          </a:solidFill>
        </p:spPr>
        <p:txBody>
          <a:bodyPr wrap="square" anchor="b">
            <a:normAutofit/>
          </a:bodyPr>
          <a:lstStyle/>
          <a:p>
            <a:r>
              <a:rPr lang="en-US"/>
              <a:t>Why we need to care?</a:t>
            </a:r>
          </a:p>
        </p:txBody>
      </p:sp>
      <p:graphicFrame>
        <p:nvGraphicFramePr>
          <p:cNvPr id="5" name="Content Placeholder 2">
            <a:extLst>
              <a:ext uri="{FF2B5EF4-FFF2-40B4-BE49-F238E27FC236}">
                <a16:creationId xmlns:a16="http://schemas.microsoft.com/office/drawing/2014/main" id="{841376DE-592A-769D-5F72-B23D6D21C141}"/>
              </a:ext>
            </a:extLst>
          </p:cNvPr>
          <p:cNvGraphicFramePr>
            <a:graphicFrameLocks noGrp="1"/>
          </p:cNvGraphicFramePr>
          <p:nvPr>
            <p:ph idx="1"/>
            <p:extLst>
              <p:ext uri="{D42A27DB-BD31-4B8C-83A1-F6EECF244321}">
                <p14:modId xmlns:p14="http://schemas.microsoft.com/office/powerpoint/2010/main" val="1459615565"/>
              </p:ext>
            </p:extLst>
          </p:nvPr>
        </p:nvGraphicFramePr>
        <p:xfrm>
          <a:off x="838200" y="1143000"/>
          <a:ext cx="10515600" cy="448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11FE37E-667A-7ADF-17C5-D0CBD29DA7ED}"/>
              </a:ext>
            </a:extLst>
          </p:cNvPr>
          <p:cNvSpPr txBox="1"/>
          <p:nvPr/>
        </p:nvSpPr>
        <p:spPr>
          <a:xfrm>
            <a:off x="2511469" y="5232594"/>
            <a:ext cx="8839199" cy="400110"/>
          </a:xfrm>
          <a:prstGeom prst="rect">
            <a:avLst/>
          </a:prstGeom>
          <a:noFill/>
        </p:spPr>
        <p:txBody>
          <a:bodyPr wrap="square" lIns="91440" tIns="45720" rIns="91440" bIns="45720" rtlCol="0" anchor="t">
            <a:spAutoFit/>
          </a:bodyPr>
          <a:lstStyle/>
          <a:p>
            <a:r>
              <a:rPr lang="en-US" sz="2000" dirty="0"/>
              <a:t>“Default” FHWA Response for non-compliance: Remove and Replace</a:t>
            </a:r>
          </a:p>
        </p:txBody>
      </p:sp>
      <p:sp>
        <p:nvSpPr>
          <p:cNvPr id="16" name="TextBox 15">
            <a:extLst>
              <a:ext uri="{FF2B5EF4-FFF2-40B4-BE49-F238E27FC236}">
                <a16:creationId xmlns:a16="http://schemas.microsoft.com/office/drawing/2014/main" id="{43FEBBE3-2152-2C9F-DDE1-80A717D91CE9}"/>
              </a:ext>
            </a:extLst>
          </p:cNvPr>
          <p:cNvSpPr txBox="1"/>
          <p:nvPr/>
        </p:nvSpPr>
        <p:spPr>
          <a:xfrm>
            <a:off x="2511469" y="3632005"/>
            <a:ext cx="85156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Segoe UI"/>
              </a:rPr>
              <a:t>Monies received and utilized for any phase, not just construction</a:t>
            </a:r>
            <a:endParaRPr lang="en-US" dirty="0">
              <a:latin typeface="Segoe UI"/>
              <a:cs typeface="Segoe UI"/>
            </a:endParaRPr>
          </a:p>
        </p:txBody>
      </p:sp>
    </p:spTree>
    <p:extLst>
      <p:ext uri="{BB962C8B-B14F-4D97-AF65-F5344CB8AC3E}">
        <p14:creationId xmlns:p14="http://schemas.microsoft.com/office/powerpoint/2010/main" val="14431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57BE-84EA-00B8-F6C2-6E523852BE0D}"/>
              </a:ext>
            </a:extLst>
          </p:cNvPr>
          <p:cNvSpPr>
            <a:spLocks noGrp="1"/>
          </p:cNvSpPr>
          <p:nvPr>
            <p:ph type="title"/>
          </p:nvPr>
        </p:nvSpPr>
        <p:spPr/>
        <p:txBody>
          <a:bodyPr/>
          <a:lstStyle/>
          <a:p>
            <a:r>
              <a:rPr lang="en-US" sz="3200" dirty="0"/>
              <a:t>Buy America for Iron and Steel - Unchanged</a:t>
            </a:r>
          </a:p>
        </p:txBody>
      </p:sp>
      <p:sp>
        <p:nvSpPr>
          <p:cNvPr id="6" name="TextBox 5">
            <a:extLst>
              <a:ext uri="{FF2B5EF4-FFF2-40B4-BE49-F238E27FC236}">
                <a16:creationId xmlns:a16="http://schemas.microsoft.com/office/drawing/2014/main" id="{7F7F9A9A-4ADE-BC80-5ED3-E57E0C5EBE6D}"/>
              </a:ext>
            </a:extLst>
          </p:cNvPr>
          <p:cNvSpPr txBox="1"/>
          <p:nvPr/>
        </p:nvSpPr>
        <p:spPr>
          <a:xfrm>
            <a:off x="696686" y="1156314"/>
            <a:ext cx="10885714" cy="3916457"/>
          </a:xfrm>
          <a:prstGeom prst="rect">
            <a:avLst/>
          </a:prstGeom>
          <a:noFill/>
        </p:spPr>
        <p:txBody>
          <a:bodyPr wrap="square">
            <a:spAutoFit/>
          </a:bodyPr>
          <a:lstStyle/>
          <a:p>
            <a:pPr algn="l">
              <a:spcBef>
                <a:spcPts val="600"/>
              </a:spcBef>
              <a:spcAft>
                <a:spcPts val="300"/>
              </a:spcAft>
              <a:buNone/>
            </a:pPr>
            <a:r>
              <a:rPr lang="en-US" sz="2400" i="0" dirty="0">
                <a:solidFill>
                  <a:srgbClr val="424242"/>
                </a:solidFill>
                <a:effectLst/>
                <a:latin typeface="Segoe Sans"/>
              </a:rPr>
              <a:t>For federally funded infrastructure projects, all iron, steel, &amp; stainless-steel products must be produced in the United States, which includes:</a:t>
            </a:r>
          </a:p>
          <a:p>
            <a:pPr marL="971550" lvl="1" indent="-514350">
              <a:spcBef>
                <a:spcPts val="300"/>
              </a:spcBef>
              <a:spcAft>
                <a:spcPts val="300"/>
              </a:spcAft>
              <a:buFont typeface="+mj-lt"/>
              <a:buAutoNum type="arabicPeriod"/>
            </a:pPr>
            <a:r>
              <a:rPr lang="en-US" sz="2400" i="0" dirty="0">
                <a:solidFill>
                  <a:srgbClr val="424242"/>
                </a:solidFill>
                <a:effectLst/>
                <a:latin typeface="Segoe Sans"/>
              </a:rPr>
              <a:t>Melting</a:t>
            </a:r>
          </a:p>
          <a:p>
            <a:pPr marL="971550" lvl="1" indent="-514350">
              <a:spcBef>
                <a:spcPts val="300"/>
              </a:spcBef>
              <a:spcAft>
                <a:spcPts val="300"/>
              </a:spcAft>
              <a:buFont typeface="+mj-lt"/>
              <a:buAutoNum type="arabicPeriod"/>
            </a:pPr>
            <a:r>
              <a:rPr lang="en-US" sz="2400" i="0" dirty="0">
                <a:solidFill>
                  <a:srgbClr val="424242"/>
                </a:solidFill>
                <a:effectLst/>
                <a:latin typeface="Segoe Sans"/>
              </a:rPr>
              <a:t>Refining</a:t>
            </a:r>
          </a:p>
          <a:p>
            <a:pPr marL="971550" lvl="1" indent="-514350">
              <a:spcBef>
                <a:spcPts val="300"/>
              </a:spcBef>
              <a:spcAft>
                <a:spcPts val="300"/>
              </a:spcAft>
              <a:buFont typeface="+mj-lt"/>
              <a:buAutoNum type="arabicPeriod"/>
            </a:pPr>
            <a:r>
              <a:rPr lang="en-US" sz="2400" i="0" dirty="0">
                <a:solidFill>
                  <a:srgbClr val="424242"/>
                </a:solidFill>
                <a:effectLst/>
                <a:latin typeface="Segoe Sans"/>
              </a:rPr>
              <a:t>Forming</a:t>
            </a:r>
          </a:p>
          <a:p>
            <a:pPr marL="971550" lvl="1" indent="-514350">
              <a:spcBef>
                <a:spcPts val="300"/>
              </a:spcBef>
              <a:spcAft>
                <a:spcPts val="300"/>
              </a:spcAft>
              <a:buFont typeface="+mj-lt"/>
              <a:buAutoNum type="arabicPeriod"/>
            </a:pPr>
            <a:r>
              <a:rPr lang="en-US" sz="2400" i="0" dirty="0">
                <a:solidFill>
                  <a:srgbClr val="424242"/>
                </a:solidFill>
                <a:effectLst/>
                <a:latin typeface="Segoe Sans"/>
              </a:rPr>
              <a:t>Fabricating</a:t>
            </a:r>
          </a:p>
          <a:p>
            <a:pPr marL="971550" lvl="1" indent="-514350">
              <a:spcBef>
                <a:spcPts val="300"/>
              </a:spcBef>
              <a:spcAft>
                <a:spcPts val="300"/>
              </a:spcAft>
              <a:buFont typeface="+mj-lt"/>
              <a:buAutoNum type="arabicPeriod"/>
            </a:pPr>
            <a:r>
              <a:rPr lang="en-US" sz="2400" i="0" dirty="0">
                <a:solidFill>
                  <a:srgbClr val="424242"/>
                </a:solidFill>
                <a:effectLst/>
                <a:latin typeface="Segoe Sans"/>
              </a:rPr>
              <a:t>Coating</a:t>
            </a:r>
          </a:p>
          <a:p>
            <a:pPr algn="l">
              <a:spcBef>
                <a:spcPts val="600"/>
              </a:spcBef>
              <a:spcAft>
                <a:spcPts val="300"/>
              </a:spcAft>
              <a:buNone/>
            </a:pPr>
            <a:r>
              <a:rPr lang="en-US" sz="2400" i="0" dirty="0">
                <a:solidFill>
                  <a:srgbClr val="424242"/>
                </a:solidFill>
                <a:effectLst/>
                <a:latin typeface="Segoe Sans"/>
              </a:rPr>
              <a:t>All of these processes must occur domestically for the product to be compliant – always was a requirement per IIJA.</a:t>
            </a:r>
          </a:p>
        </p:txBody>
      </p:sp>
    </p:spTree>
    <p:extLst>
      <p:ext uri="{BB962C8B-B14F-4D97-AF65-F5344CB8AC3E}">
        <p14:creationId xmlns:p14="http://schemas.microsoft.com/office/powerpoint/2010/main" val="383193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B0F606-21F2-C715-78F6-30F4B180B51A}"/>
              </a:ext>
            </a:extLst>
          </p:cNvPr>
          <p:cNvPicPr>
            <a:picLocks noChangeAspect="1"/>
          </p:cNvPicPr>
          <p:nvPr/>
        </p:nvPicPr>
        <p:blipFill>
          <a:blip r:embed="rId3"/>
          <a:stretch>
            <a:fillRect/>
          </a:stretch>
        </p:blipFill>
        <p:spPr>
          <a:xfrm>
            <a:off x="3793475" y="2936153"/>
            <a:ext cx="4605050" cy="2294215"/>
          </a:xfrm>
          <a:prstGeom prst="rect">
            <a:avLst/>
          </a:prstGeom>
        </p:spPr>
      </p:pic>
      <p:sp>
        <p:nvSpPr>
          <p:cNvPr id="2" name="Title 1">
            <a:extLst>
              <a:ext uri="{FF2B5EF4-FFF2-40B4-BE49-F238E27FC236}">
                <a16:creationId xmlns:a16="http://schemas.microsoft.com/office/drawing/2014/main" id="{7AA6E88A-9BC5-E454-30F0-C68FA7F96F5E}"/>
              </a:ext>
            </a:extLst>
          </p:cNvPr>
          <p:cNvSpPr>
            <a:spLocks noGrp="1"/>
          </p:cNvSpPr>
          <p:nvPr>
            <p:ph type="title"/>
          </p:nvPr>
        </p:nvSpPr>
        <p:spPr>
          <a:xfrm>
            <a:off x="0" y="0"/>
            <a:ext cx="12192000" cy="914400"/>
          </a:xfrm>
        </p:spPr>
        <p:txBody>
          <a:bodyPr wrap="square" anchor="b">
            <a:normAutofit fontScale="90000"/>
          </a:bodyPr>
          <a:lstStyle/>
          <a:p>
            <a:r>
              <a:rPr lang="en-US"/>
              <a:t>Additional BABA Covered Construction Materials under IIJA</a:t>
            </a:r>
          </a:p>
        </p:txBody>
      </p:sp>
      <p:graphicFrame>
        <p:nvGraphicFramePr>
          <p:cNvPr id="5" name="Content Placeholder 2">
            <a:extLst>
              <a:ext uri="{FF2B5EF4-FFF2-40B4-BE49-F238E27FC236}">
                <a16:creationId xmlns:a16="http://schemas.microsoft.com/office/drawing/2014/main" id="{3BF3049E-D8BC-8389-73A9-4A3BFC7EC78B}"/>
              </a:ext>
            </a:extLst>
          </p:cNvPr>
          <p:cNvGraphicFramePr>
            <a:graphicFrameLocks noGrp="1"/>
          </p:cNvGraphicFramePr>
          <p:nvPr>
            <p:ph idx="1"/>
          </p:nvPr>
        </p:nvGraphicFramePr>
        <p:xfrm>
          <a:off x="0" y="584332"/>
          <a:ext cx="12192000" cy="3348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9486530"/>
      </p:ext>
    </p:extLst>
  </p:cSld>
  <p:clrMapOvr>
    <a:masterClrMapping/>
  </p:clrMapOvr>
</p:sld>
</file>

<file path=ppt/theme/theme1.xml><?xml version="1.0" encoding="utf-8"?>
<a:theme xmlns:a="http://schemas.openxmlformats.org/drawingml/2006/main" name="ODOT-HoIA-Theme-1">
  <a:themeElements>
    <a:clrScheme name="Custom 12">
      <a:dk1>
        <a:srgbClr val="000000"/>
      </a:dk1>
      <a:lt1>
        <a:srgbClr val="FFFFFF"/>
      </a:lt1>
      <a:dk2>
        <a:srgbClr val="000000"/>
      </a:dk2>
      <a:lt2>
        <a:srgbClr val="969696"/>
      </a:lt2>
      <a:accent1>
        <a:srgbClr val="29286B"/>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OT-HoIA-Theme-1" id="{012D7117-838B-4780-86B9-E3DF8C21EA18}" vid="{B4398ADE-FC80-4E4D-A6B8-C0B348BE2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920f5b4-f35a-4bd1-ab57-79db69ad10fb}" enabled="1" method="Standard" siteId="{50f8fcc4-94d8-4f07-84eb-36ed57c7c8a2}" removed="0"/>
</clbl:labelList>
</file>

<file path=docProps/app.xml><?xml version="1.0" encoding="utf-8"?>
<Properties xmlns="http://schemas.openxmlformats.org/officeDocument/2006/extended-properties" xmlns:vt="http://schemas.openxmlformats.org/officeDocument/2006/docPropsVTypes">
  <Template>Default Theme</Template>
  <TotalTime>209</TotalTime>
  <Words>4046</Words>
  <Application>Microsoft Office PowerPoint</Application>
  <PresentationFormat>Widescreen</PresentationFormat>
  <Paragraphs>301</Paragraphs>
  <Slides>39</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Aptos</vt:lpstr>
      <vt:lpstr>Aptos Display</vt:lpstr>
      <vt:lpstr>Arial</vt:lpstr>
      <vt:lpstr>Calibri</vt:lpstr>
      <vt:lpstr>Georgia</vt:lpstr>
      <vt:lpstr>Segoe Sans</vt:lpstr>
      <vt:lpstr>Segoe UI</vt:lpstr>
      <vt:lpstr>Source Sans 3</vt:lpstr>
      <vt:lpstr>ODOT-HoIA-Theme-1</vt:lpstr>
      <vt:lpstr>PowerPoint Presentation</vt:lpstr>
      <vt:lpstr>PowerPoint Presentation</vt:lpstr>
      <vt:lpstr>“Mandatory disclaimer…”</vt:lpstr>
      <vt:lpstr>Two requirements to discuss</vt:lpstr>
      <vt:lpstr>Buy America</vt:lpstr>
      <vt:lpstr>Build America Buy America (BABA) Act  “new-er”</vt:lpstr>
      <vt:lpstr>Why we need to care?</vt:lpstr>
      <vt:lpstr>Buy America for Iron and Steel - Unchanged</vt:lpstr>
      <vt:lpstr>Additional BABA Covered Construction Materials under IIJA</vt:lpstr>
      <vt:lpstr>Build America, Buy America (BABA) – categories</vt:lpstr>
      <vt:lpstr>Construction Materials Excluded…</vt:lpstr>
      <vt:lpstr>Timeline of BABA Implementation</vt:lpstr>
      <vt:lpstr>Manufactured product definition</vt:lpstr>
      <vt:lpstr>Initial waiver - BABA</vt:lpstr>
      <vt:lpstr>Key Implementation Dates – initial Waiver Phase-out for Manufactured Materials</vt:lpstr>
      <vt:lpstr>Final Assembly (example Only - Oct 1 2025)</vt:lpstr>
      <vt:lpstr>55% Domestic Content (Example only - October 1, 2026)</vt:lpstr>
      <vt:lpstr>De Minimis Waivers – Steel and Iron</vt:lpstr>
      <vt:lpstr>De Minimis Waivers – construction Materials</vt:lpstr>
      <vt:lpstr>De Minimis Waivers </vt:lpstr>
      <vt:lpstr>De Minimis Waiver – Tracking/Justification</vt:lpstr>
      <vt:lpstr>De Minimis Waiver - Tracking/Justification</vt:lpstr>
      <vt:lpstr>Known Compliance Challenges (ODOT specs)</vt:lpstr>
      <vt:lpstr>Project segmentation</vt:lpstr>
      <vt:lpstr>Documenting Buy America Compliance</vt:lpstr>
      <vt:lpstr>Example Certifications</vt:lpstr>
      <vt:lpstr>Another documentation method…</vt:lpstr>
      <vt:lpstr>Remember – Supplement 1136 (CML)</vt:lpstr>
      <vt:lpstr>How do we know the “new’ requirements apply?</vt:lpstr>
      <vt:lpstr>Common Q &amp; A</vt:lpstr>
      <vt:lpstr>Common Q &amp; A</vt:lpstr>
      <vt:lpstr>Common Q &amp; A</vt:lpstr>
      <vt:lpstr>Common Q &amp; A</vt:lpstr>
      <vt:lpstr>Common Q &amp; A</vt:lpstr>
      <vt:lpstr>Where to Get Help</vt:lpstr>
      <vt:lpstr>Other resources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Eline, Andrew</dc:creator>
  <cp:lastModifiedBy>Durham, Claudette</cp:lastModifiedBy>
  <cp:revision>10</cp:revision>
  <dcterms:created xsi:type="dcterms:W3CDTF">2024-01-11T22:22:02Z</dcterms:created>
  <dcterms:modified xsi:type="dcterms:W3CDTF">2026-02-27T20:11:10Z</dcterms:modified>
</cp:coreProperties>
</file>