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7"/>
  </p:handoutMasterIdLst>
  <p:sldIdLst>
    <p:sldId id="259" r:id="rId2"/>
    <p:sldId id="275" r:id="rId3"/>
    <p:sldId id="312" r:id="rId4"/>
    <p:sldId id="276" r:id="rId5"/>
    <p:sldId id="335" r:id="rId6"/>
    <p:sldId id="336" r:id="rId7"/>
    <p:sldId id="337" r:id="rId8"/>
    <p:sldId id="338" r:id="rId9"/>
    <p:sldId id="339" r:id="rId10"/>
    <p:sldId id="271" r:id="rId11"/>
    <p:sldId id="334" r:id="rId12"/>
    <p:sldId id="273" r:id="rId13"/>
    <p:sldId id="340" r:id="rId14"/>
    <p:sldId id="329"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2C83"/>
    <a:srgbClr val="1F1919"/>
    <a:srgbClr val="000000"/>
    <a:srgbClr val="B85218"/>
    <a:srgbClr val="EBAC03"/>
    <a:srgbClr val="9A6E32"/>
    <a:srgbClr val="7D4827"/>
    <a:srgbClr val="E5E0A4"/>
    <a:srgbClr val="804E2D"/>
    <a:srgbClr val="814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snapToGrid="0">
      <p:cViewPr varScale="1">
        <p:scale>
          <a:sx n="101" d="100"/>
          <a:sy n="101" d="100"/>
        </p:scale>
        <p:origin x="852" y="132"/>
      </p:cViewPr>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26473A-E2EB-D277-AFE1-31E204A4DE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D7F1D6-AC60-533D-AC81-FA2E539088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943C2-3E85-4802-BEC4-F00024BF0E47}" type="datetimeFigureOut">
              <a:rPr lang="en-US" smtClean="0"/>
              <a:t>2/27/2026</a:t>
            </a:fld>
            <a:endParaRPr lang="en-US"/>
          </a:p>
        </p:txBody>
      </p:sp>
      <p:sp>
        <p:nvSpPr>
          <p:cNvPr id="4" name="Footer Placeholder 3">
            <a:extLst>
              <a:ext uri="{FF2B5EF4-FFF2-40B4-BE49-F238E27FC236}">
                <a16:creationId xmlns:a16="http://schemas.microsoft.com/office/drawing/2014/main" id="{C94A250C-380F-795D-8CA3-CB460BC251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A78657-751E-0168-0E50-864672C438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31B054-411C-44A3-9CF0-2533A4D20DA0}" type="slidenum">
              <a:rPr lang="en-US" smtClean="0"/>
              <a:t>‹#›</a:t>
            </a:fld>
            <a:endParaRPr lang="en-US"/>
          </a:p>
        </p:txBody>
      </p:sp>
    </p:spTree>
    <p:extLst>
      <p:ext uri="{BB962C8B-B14F-4D97-AF65-F5344CB8AC3E}">
        <p14:creationId xmlns:p14="http://schemas.microsoft.com/office/powerpoint/2010/main" val="24608118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9F6811-B1BF-E2DB-B61F-C8C15FF676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5" y="1"/>
            <a:ext cx="12188950" cy="6857999"/>
          </a:xfrm>
          <a:prstGeom prst="rect">
            <a:avLst/>
          </a:prstGeom>
        </p:spPr>
      </p:pic>
    </p:spTree>
    <p:extLst>
      <p:ext uri="{BB962C8B-B14F-4D97-AF65-F5344CB8AC3E}">
        <p14:creationId xmlns:p14="http://schemas.microsoft.com/office/powerpoint/2010/main" val="2808492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idx="1" hasCustomPrompt="1"/>
          </p:nvPr>
        </p:nvSpPr>
        <p:spPr>
          <a:xfrm>
            <a:off x="609600" y="180975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04775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Tree>
    <p:extLst>
      <p:ext uri="{BB962C8B-B14F-4D97-AF65-F5344CB8AC3E}">
        <p14:creationId xmlns:p14="http://schemas.microsoft.com/office/powerpoint/2010/main" val="334246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3"/>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tx1"/>
                </a:solidFill>
              </a:defRPr>
            </a:lvl1pPr>
          </a:lstStyle>
          <a:p>
            <a:pPr lvl="0"/>
            <a:r>
              <a:rPr lang="en-US" dirty="0"/>
              <a:t>Click to edit Master title style</a:t>
            </a:r>
          </a:p>
        </p:txBody>
      </p:sp>
      <p:sp>
        <p:nvSpPr>
          <p:cNvPr id="6"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576238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838200" y="1143000"/>
            <a:ext cx="10515600" cy="558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291BDA56-9CB3-6C59-1988-24B43584151B}"/>
              </a:ext>
            </a:extLst>
          </p:cNvPr>
          <p:cNvSpPr>
            <a:spLocks noGrp="1"/>
          </p:cNvSpPr>
          <p:nvPr>
            <p:ph type="title"/>
          </p:nvPr>
        </p:nvSpPr>
        <p:spPr>
          <a:xfrm>
            <a:off x="0" y="0"/>
            <a:ext cx="12192000" cy="914400"/>
          </a:xfrm>
          <a:gradFill flip="none" rotWithShape="1">
            <a:gsLst>
              <a:gs pos="2752">
                <a:schemeClr val="bg1"/>
              </a:gs>
              <a:gs pos="33000">
                <a:srgbClr val="BCA165"/>
              </a:gs>
              <a:gs pos="22000">
                <a:srgbClr val="E5E0A4"/>
              </a:gs>
              <a:gs pos="82000">
                <a:srgbClr val="9A6E32"/>
              </a:gs>
            </a:gsLst>
            <a:lin ang="10800000" scaled="0"/>
            <a:tileRect/>
          </a:gradFill>
        </p:spPr>
        <p:txBody>
          <a:bodyPr tIns="91440"/>
          <a:lstStyle>
            <a:lvl1pPr>
              <a:defRPr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6266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556019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_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05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Blank - no foot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C62E614-93DE-9724-836F-3339DE23EC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88950" cy="6857999"/>
          </a:xfrm>
          <a:prstGeom prst="rect">
            <a:avLst/>
          </a:prstGeom>
        </p:spPr>
      </p:pic>
    </p:spTree>
    <p:extLst>
      <p:ext uri="{BB962C8B-B14F-4D97-AF65-F5344CB8AC3E}">
        <p14:creationId xmlns:p14="http://schemas.microsoft.com/office/powerpoint/2010/main" val="391748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gradFill flip="none" rotWithShape="1">
            <a:gsLst>
              <a:gs pos="32000">
                <a:srgbClr val="9594C0"/>
              </a:gs>
              <a:gs pos="2752">
                <a:schemeClr val="bg1"/>
              </a:gs>
              <a:gs pos="100000">
                <a:srgbClr val="2F2C83"/>
              </a:gs>
            </a:gsLst>
            <a:lin ang="10800000" scaled="0"/>
            <a:tileRect/>
          </a:gra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429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734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BAC03"/>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438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234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85218"/>
          </a:solidFill>
        </p:spPr>
        <p:txBody>
          <a:bodyPr tIns="91440"/>
          <a:lstStyle>
            <a:lvl1pPr>
              <a:defRPr cap="all" baseline="0">
                <a:solidFill>
                  <a:schemeClr val="bg1"/>
                </a:solidFill>
              </a:defRPr>
            </a:lvl1pPr>
          </a:lstStyle>
          <a:p>
            <a:r>
              <a:rPr lang="en-US" dirty="0"/>
              <a:t>Click to edit Master title style</a:t>
            </a:r>
          </a:p>
        </p:txBody>
      </p:sp>
      <p:sp>
        <p:nvSpPr>
          <p:cNvPr id="5" name="Rectangle 3"/>
          <p:cNvSpPr>
            <a:spLocks noGrp="1" noChangeArrowheads="1"/>
          </p:cNvSpPr>
          <p:nvPr>
            <p:ph idx="1"/>
          </p:nvPr>
        </p:nvSpPr>
        <p:spPr bwMode="auto">
          <a:xfrm>
            <a:off x="838200" y="1143000"/>
            <a:ext cx="10515600" cy="4400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131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6"/>
          </a:solidFill>
        </p:spPr>
        <p:txBody>
          <a:bodyPr tIns="91440"/>
          <a:lstStyle>
            <a:lvl1pPr>
              <a:defRPr cap="all" baseline="0">
                <a:solidFill>
                  <a:schemeClr val="bg1"/>
                </a:solidFill>
              </a:defRPr>
            </a:lvl1pPr>
          </a:lstStyle>
          <a:p>
            <a:r>
              <a:rPr lang="en-US" dirty="0"/>
              <a:t>Click To edit Master title style</a:t>
            </a:r>
          </a:p>
        </p:txBody>
      </p:sp>
      <p:sp>
        <p:nvSpPr>
          <p:cNvPr id="5" name="Rectangle 3"/>
          <p:cNvSpPr>
            <a:spLocks noGrp="1" noChangeArrowheads="1"/>
          </p:cNvSpPr>
          <p:nvPr>
            <p:ph idx="1"/>
          </p:nvPr>
        </p:nvSpPr>
        <p:spPr bwMode="auto">
          <a:xfrm>
            <a:off x="838200" y="1143000"/>
            <a:ext cx="1051560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8282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solidFill>
            <a:schemeClr val="accent1"/>
          </a:solidFill>
        </p:spPr>
        <p:txBody>
          <a:bodyPr tIns="91440"/>
          <a:lstStyle>
            <a:lvl1pPr>
              <a:defRPr cap="all" baseline="0">
                <a:solidFill>
                  <a:schemeClr val="bg1"/>
                </a:solidFill>
              </a:defRPr>
            </a:lvl1pPr>
          </a:lstStyle>
          <a:p>
            <a:r>
              <a:rPr lang="en-US" dirty="0"/>
              <a:t>Click To Edit Master Title Style</a:t>
            </a:r>
          </a:p>
        </p:txBody>
      </p:sp>
      <p:sp>
        <p:nvSpPr>
          <p:cNvPr id="5" name="Rectangle 3"/>
          <p:cNvSpPr>
            <a:spLocks noGrp="1" noChangeArrowheads="1"/>
          </p:cNvSpPr>
          <p:nvPr>
            <p:ph idx="1"/>
          </p:nvPr>
        </p:nvSpPr>
        <p:spPr bwMode="auto">
          <a:xfrm>
            <a:off x="838200" y="1143000"/>
            <a:ext cx="10515600" cy="4505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27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2" name="Rectangle 3">
            <a:extLst>
              <a:ext uri="{FF2B5EF4-FFF2-40B4-BE49-F238E27FC236}">
                <a16:creationId xmlns:a16="http://schemas.microsoft.com/office/drawing/2014/main" id="{2F658FBC-5BF2-811F-CE4A-7DA9B5CCDF06}"/>
              </a:ext>
            </a:extLst>
          </p:cNvPr>
          <p:cNvSpPr>
            <a:spLocks noGrp="1" noChangeArrowheads="1"/>
          </p:cNvSpPr>
          <p:nvPr>
            <p:ph idx="1"/>
          </p:nvPr>
        </p:nvSpPr>
        <p:spPr bwMode="auto">
          <a:xfrm>
            <a:off x="838200" y="1143000"/>
            <a:ext cx="10515600" cy="4505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639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650" y="361949"/>
            <a:ext cx="6677025" cy="1400175"/>
          </a:xfrm>
          <a:noFill/>
          <a:ln>
            <a:noFill/>
          </a:ln>
        </p:spPr>
        <p:txBody>
          <a:bodyPr anchor="ctr" anchorCtr="0"/>
          <a:lstStyle>
            <a:lvl1pPr algn="l">
              <a:defRPr sz="3200" b="1">
                <a:solidFill>
                  <a:schemeClr val="tx1"/>
                </a:solidFill>
              </a:defRPr>
            </a:lvl1pPr>
          </a:lstStyle>
          <a:p>
            <a:r>
              <a:rPr lang="en-US" sz="3600" dirty="0"/>
              <a:t>Topic Name</a:t>
            </a:r>
            <a:br>
              <a:rPr lang="en-US" sz="3600" dirty="0"/>
            </a:br>
            <a:r>
              <a:rPr lang="en-US" b="0" i="1" dirty="0"/>
              <a:t>presenter</a:t>
            </a:r>
            <a:endParaRPr lang="en-US" dirty="0"/>
          </a:p>
        </p:txBody>
      </p:sp>
    </p:spTree>
    <p:extLst>
      <p:ext uri="{BB962C8B-B14F-4D97-AF65-F5344CB8AC3E}">
        <p14:creationId xmlns:p14="http://schemas.microsoft.com/office/powerpoint/2010/main" val="174616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a:t>Click to edit Master title style</a:t>
            </a:r>
          </a:p>
        </p:txBody>
      </p:sp>
      <p:sp>
        <p:nvSpPr>
          <p:cNvPr id="6" name="Content Placeholder 5"/>
          <p:cNvSpPr>
            <a:spLocks noGrp="1"/>
          </p:cNvSpPr>
          <p:nvPr>
            <p:ph idx="1" hasCustomPrompt="1"/>
          </p:nvPr>
        </p:nvSpPr>
        <p:spPr>
          <a:xfrm>
            <a:off x="914400" y="1181100"/>
            <a:ext cx="10363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a:buNone/>
            </a:pPr>
            <a:r>
              <a:rPr lang="en-US" dirty="0"/>
              <a:t>Column Two</a:t>
            </a:r>
          </a:p>
          <a:p>
            <a:r>
              <a:rPr lang="en-US" dirty="0"/>
              <a:t>2</a:t>
            </a:r>
          </a:p>
        </p:txBody>
      </p:sp>
    </p:spTree>
    <p:extLst>
      <p:ext uri="{BB962C8B-B14F-4D97-AF65-F5344CB8AC3E}">
        <p14:creationId xmlns:p14="http://schemas.microsoft.com/office/powerpoint/2010/main" val="141670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2367C8-45A8-C2F0-5AF8-6F476D25A757}"/>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0" y="5659836"/>
            <a:ext cx="12192000" cy="1189017"/>
          </a:xfrm>
          <a:prstGeom prst="rect">
            <a:avLst/>
          </a:prstGeom>
        </p:spPr>
      </p:pic>
      <p:sp>
        <p:nvSpPr>
          <p:cNvPr id="1027"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83920" y="1143000"/>
            <a:ext cx="1042416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9052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7" r:id="rId12"/>
    <p:sldLayoutId id="2147483672" r:id="rId13"/>
    <p:sldLayoutId id="2147483675" r:id="rId14"/>
    <p:sldLayoutId id="2147483676" r:id="rId15"/>
  </p:sldLayoutIdLst>
  <p:txStyles>
    <p:titleStyle>
      <a:lvl1pPr algn="l" rtl="0" eaLnBrk="1" fontAlgn="base" hangingPunct="1">
        <a:spcBef>
          <a:spcPct val="0"/>
        </a:spcBef>
        <a:spcAft>
          <a:spcPct val="0"/>
        </a:spcAft>
        <a:defRPr sz="3600" b="1"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 typeface="Arial" panose="020B0604020202020204" pitchFamily="34" charset="0"/>
        <a:buChar char="•"/>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2pPr>
      <a:lvl3pPr marL="13716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3pPr>
      <a:lvl4pPr marL="1828800" indent="-457200"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4pPr>
      <a:lvl5pPr marL="2401888" indent="-396875" algn="l" rtl="0" eaLnBrk="1" fontAlgn="base" hangingPunct="1">
        <a:spcBef>
          <a:spcPct val="20000"/>
        </a:spcBef>
        <a:spcAft>
          <a:spcPct val="0"/>
        </a:spcAft>
        <a:buFont typeface="Arial" panose="020B0604020202020204" pitchFamily="34" charset="0"/>
        <a:buChar char="•"/>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 Id="rId5" Type="http://schemas.openxmlformats.org/officeDocument/2006/relationships/hyperlink" Target="mailto:Hans.Gucker@dot.ohio.gov"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116B179-6E4C-7FB7-F9AD-436FFEE4678E}"/>
              </a:ext>
            </a:extLst>
          </p:cNvPr>
          <p:cNvSpPr txBox="1">
            <a:spLocks/>
          </p:cNvSpPr>
          <p:nvPr/>
        </p:nvSpPr>
        <p:spPr bwMode="auto">
          <a:xfrm>
            <a:off x="5165725" y="2011681"/>
            <a:ext cx="6677025" cy="217297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lvl1pPr algn="l" rtl="0" eaLnBrk="1" fontAlgn="base" hangingPunct="1">
              <a:spcBef>
                <a:spcPct val="0"/>
              </a:spcBef>
              <a:spcAft>
                <a:spcPct val="0"/>
              </a:spcAft>
              <a:defRPr sz="3600" b="1"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marL="182880" algn="r"/>
            <a:r>
              <a:rPr lang="en-US" sz="5400" kern="0" dirty="0"/>
              <a:t>Hydraulics Update</a:t>
            </a:r>
            <a:br>
              <a:rPr lang="en-US" sz="5400" kern="0" dirty="0"/>
            </a:br>
            <a:r>
              <a:rPr lang="en-US" b="0" i="1" kern="0" dirty="0" err="1"/>
              <a:t>hans</a:t>
            </a:r>
            <a:r>
              <a:rPr lang="en-US" b="0" i="1" kern="0" dirty="0"/>
              <a:t> Gucker</a:t>
            </a:r>
          </a:p>
        </p:txBody>
      </p:sp>
    </p:spTree>
    <p:extLst>
      <p:ext uri="{BB962C8B-B14F-4D97-AF65-F5344CB8AC3E}">
        <p14:creationId xmlns:p14="http://schemas.microsoft.com/office/powerpoint/2010/main" val="662787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0CC4A-4F5A-8FCF-5DE8-CCE73F3A7C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A5AE47-973F-53EE-12F6-4088748AA78C}"/>
              </a:ext>
            </a:extLst>
          </p:cNvPr>
          <p:cNvSpPr>
            <a:spLocks noGrp="1"/>
          </p:cNvSpPr>
          <p:nvPr>
            <p:ph type="title"/>
          </p:nvPr>
        </p:nvSpPr>
        <p:spPr>
          <a:gradFill>
            <a:gsLst>
              <a:gs pos="2752">
                <a:schemeClr val="bg1"/>
              </a:gs>
              <a:gs pos="39000">
                <a:srgbClr val="7472AC"/>
              </a:gs>
              <a:gs pos="100000">
                <a:srgbClr val="2F2C83"/>
              </a:gs>
            </a:gsLst>
          </a:gradFill>
        </p:spPr>
        <p:txBody>
          <a:bodyPr/>
          <a:lstStyle/>
          <a:p>
            <a:r>
              <a:rPr lang="en-US" dirty="0"/>
              <a:t>Supplemental specification 832</a:t>
            </a:r>
          </a:p>
        </p:txBody>
      </p:sp>
      <p:pic>
        <p:nvPicPr>
          <p:cNvPr id="4" name="Picture 3">
            <a:extLst>
              <a:ext uri="{FF2B5EF4-FFF2-40B4-BE49-F238E27FC236}">
                <a16:creationId xmlns:a16="http://schemas.microsoft.com/office/drawing/2014/main" id="{973654E2-024A-3F17-54C1-1450C725FBEA}"/>
              </a:ext>
            </a:extLst>
          </p:cNvPr>
          <p:cNvPicPr>
            <a:picLocks noChangeAspect="1"/>
          </p:cNvPicPr>
          <p:nvPr/>
        </p:nvPicPr>
        <p:blipFill>
          <a:blip r:embed="rId2"/>
          <a:stretch>
            <a:fillRect/>
          </a:stretch>
        </p:blipFill>
        <p:spPr>
          <a:xfrm>
            <a:off x="9046943" y="2989447"/>
            <a:ext cx="2819194" cy="1865794"/>
          </a:xfrm>
          <a:prstGeom prst="rect">
            <a:avLst/>
          </a:prstGeom>
          <a:effectLst>
            <a:outerShdw blurRad="50800" dist="38100" dir="10800000" algn="r" rotWithShape="0">
              <a:prstClr val="black">
                <a:alpha val="40000"/>
              </a:prstClr>
            </a:outerShdw>
          </a:effectLst>
        </p:spPr>
      </p:pic>
      <p:pic>
        <p:nvPicPr>
          <p:cNvPr id="6" name="Picture 5" descr="A picture containing ground, outdoor, rock, dirt&#10;&#10;AI-generated content may be incorrect.">
            <a:extLst>
              <a:ext uri="{FF2B5EF4-FFF2-40B4-BE49-F238E27FC236}">
                <a16:creationId xmlns:a16="http://schemas.microsoft.com/office/drawing/2014/main" id="{85D8BF23-59E6-6B57-609C-5B8BC1B1CCDF}"/>
              </a:ext>
            </a:extLst>
          </p:cNvPr>
          <p:cNvPicPr>
            <a:picLocks noChangeAspect="1"/>
          </p:cNvPicPr>
          <p:nvPr/>
        </p:nvPicPr>
        <p:blipFill>
          <a:blip r:embed="rId3"/>
          <a:stretch>
            <a:fillRect/>
          </a:stretch>
        </p:blipFill>
        <p:spPr>
          <a:xfrm>
            <a:off x="6057127" y="2272023"/>
            <a:ext cx="2477479" cy="3300642"/>
          </a:xfrm>
          <a:prstGeom prst="rect">
            <a:avLst/>
          </a:prstGeom>
        </p:spPr>
      </p:pic>
      <p:pic>
        <p:nvPicPr>
          <p:cNvPr id="8" name="Picture 7" descr="A picture containing grass, outdoor, hay, pile&#10;&#10;AI-generated content may be incorrect.">
            <a:extLst>
              <a:ext uri="{FF2B5EF4-FFF2-40B4-BE49-F238E27FC236}">
                <a16:creationId xmlns:a16="http://schemas.microsoft.com/office/drawing/2014/main" id="{3E975CD2-DF1B-EC17-3D39-AF2892AB4DB1}"/>
              </a:ext>
            </a:extLst>
          </p:cNvPr>
          <p:cNvPicPr>
            <a:picLocks noChangeAspect="1"/>
          </p:cNvPicPr>
          <p:nvPr/>
        </p:nvPicPr>
        <p:blipFill>
          <a:blip r:embed="rId4"/>
          <a:stretch>
            <a:fillRect/>
          </a:stretch>
        </p:blipFill>
        <p:spPr>
          <a:xfrm>
            <a:off x="3276806" y="2276613"/>
            <a:ext cx="2459980" cy="3296051"/>
          </a:xfrm>
          <a:prstGeom prst="rect">
            <a:avLst/>
          </a:prstGeom>
        </p:spPr>
      </p:pic>
      <p:pic>
        <p:nvPicPr>
          <p:cNvPr id="10" name="Picture 9">
            <a:extLst>
              <a:ext uri="{FF2B5EF4-FFF2-40B4-BE49-F238E27FC236}">
                <a16:creationId xmlns:a16="http://schemas.microsoft.com/office/drawing/2014/main" id="{BC24EFD8-F29B-4103-79DC-155CC1AD3DAA}"/>
              </a:ext>
            </a:extLst>
          </p:cNvPr>
          <p:cNvPicPr>
            <a:picLocks noChangeAspect="1"/>
          </p:cNvPicPr>
          <p:nvPr/>
        </p:nvPicPr>
        <p:blipFill>
          <a:blip r:embed="rId5"/>
          <a:stretch>
            <a:fillRect/>
          </a:stretch>
        </p:blipFill>
        <p:spPr>
          <a:xfrm>
            <a:off x="517859" y="2276613"/>
            <a:ext cx="2438606" cy="3296051"/>
          </a:xfrm>
          <a:prstGeom prst="rect">
            <a:avLst/>
          </a:prstGeom>
        </p:spPr>
      </p:pic>
      <p:sp>
        <p:nvSpPr>
          <p:cNvPr id="13" name="TextBox 12">
            <a:extLst>
              <a:ext uri="{FF2B5EF4-FFF2-40B4-BE49-F238E27FC236}">
                <a16:creationId xmlns:a16="http://schemas.microsoft.com/office/drawing/2014/main" id="{A85D8077-682F-98D2-B0C4-73CA18203139}"/>
              </a:ext>
            </a:extLst>
          </p:cNvPr>
          <p:cNvSpPr txBox="1"/>
          <p:nvPr/>
        </p:nvSpPr>
        <p:spPr>
          <a:xfrm>
            <a:off x="517859" y="976391"/>
            <a:ext cx="9778510" cy="332398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latin typeface="Aptos" panose="020B0004020202020204" pitchFamily="34" charset="0"/>
              </a:rPr>
              <a:t>SS832.11 C. – Inspections and SWPPP Updates</a:t>
            </a:r>
          </a:p>
          <a:p>
            <a:pPr marL="800100" lvl="1" indent="-342900">
              <a:buFont typeface="Arial" panose="020B0604020202020204" pitchFamily="34" charset="0"/>
              <a:buChar char="•"/>
            </a:pPr>
            <a:r>
              <a:rPr lang="en-US" dirty="0">
                <a:latin typeface="Aptos" panose="020B0004020202020204" pitchFamily="34" charset="0"/>
              </a:rPr>
              <a:t>Evaluate BMP for stormwater treatment effectiveness…</a:t>
            </a:r>
          </a:p>
          <a:p>
            <a:pPr marL="800100" lvl="1" indent="-342900">
              <a:buFont typeface="Arial" panose="020B0604020202020204" pitchFamily="34" charset="0"/>
              <a:buChar char="•"/>
            </a:pPr>
            <a:r>
              <a:rPr lang="en-US" dirty="0">
                <a:latin typeface="Aptos" panose="020B0004020202020204" pitchFamily="34" charset="0"/>
              </a:rPr>
              <a:t>Provide recommendations for BMP improvements when inspections identify repeated deficiencies…</a:t>
            </a:r>
          </a:p>
          <a:p>
            <a:pPr marL="800100" lvl="1" indent="-342900">
              <a:buFont typeface="Arial" panose="020B0604020202020204" pitchFamily="34" charset="0"/>
              <a:buChar char="•"/>
            </a:pPr>
            <a:endParaRPr lang="en-US" dirty="0">
              <a:latin typeface="Aptos" panose="020B0004020202020204" pitchFamily="34" charset="0"/>
            </a:endParaRPr>
          </a:p>
          <a:p>
            <a:r>
              <a:rPr lang="en-US" i="1" dirty="0">
                <a:latin typeface="Aptos" panose="020B0004020202020204" pitchFamily="34" charset="0"/>
              </a:rPr>
              <a:t> </a:t>
            </a:r>
          </a:p>
          <a:p>
            <a:pPr marL="914400" lvl="1" indent="-457200">
              <a:buAutoNum type="arabicParenR"/>
              <a:defRPr/>
            </a:pPr>
            <a:endParaRPr lang="en-US" sz="2400" dirty="0">
              <a:solidFill>
                <a:srgbClr val="000000"/>
              </a:solidFill>
              <a:latin typeface="Aptos" panose="020B0004020202020204" pitchFamily="34" charset="0"/>
            </a:endParaRPr>
          </a:p>
          <a:p>
            <a:pPr marL="800100" lvl="1" indent="-342900">
              <a:buFont typeface="Arial" panose="020B0604020202020204" pitchFamily="34" charset="0"/>
              <a:buChar char="•"/>
              <a:defRPr/>
            </a:pPr>
            <a:endParaRPr kumimoji="0" lang="en-US" sz="2400" b="0" i="0" strike="noStrike" kern="1200" cap="none" spc="0" normalizeH="0" baseline="0" noProof="0" dirty="0">
              <a:ln>
                <a:noFill/>
              </a:ln>
              <a:solidFill>
                <a:srgbClr val="FF0000"/>
              </a:solidFill>
              <a:effectLst/>
              <a:uLnTx/>
              <a:uFillTx/>
              <a:latin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strike="noStrike" kern="1200" cap="none" spc="0" normalizeH="0" baseline="0" noProof="0" dirty="0">
              <a:ln>
                <a:noFill/>
              </a:ln>
              <a:solidFill>
                <a:srgbClr val="000000"/>
              </a:solidFill>
              <a:effectLst/>
              <a:uLnTx/>
              <a:uFillTx/>
              <a:latin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400" b="0" i="0" u="none" strike="noStrike" kern="1200" cap="none" spc="0" normalizeH="0" baseline="0" noProof="0" dirty="0">
              <a:ln>
                <a:noFill/>
              </a:ln>
              <a:solidFill>
                <a:srgbClr val="000000"/>
              </a:solidFill>
              <a:effectLst/>
              <a:uLnTx/>
              <a:uFillTx/>
              <a:latin typeface="Aptos" panose="020B0004020202020204" pitchFamily="34" charset="0"/>
            </a:endParaRPr>
          </a:p>
        </p:txBody>
      </p:sp>
    </p:spTree>
    <p:extLst>
      <p:ext uri="{BB962C8B-B14F-4D97-AF65-F5344CB8AC3E}">
        <p14:creationId xmlns:p14="http://schemas.microsoft.com/office/powerpoint/2010/main" val="11034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152DE-B4D3-03D2-D6E0-5784EC4CF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B1DE5-29CE-E328-6191-98E3863FC82D}"/>
              </a:ext>
            </a:extLst>
          </p:cNvPr>
          <p:cNvSpPr>
            <a:spLocks noGrp="1"/>
          </p:cNvSpPr>
          <p:nvPr>
            <p:ph type="title"/>
          </p:nvPr>
        </p:nvSpPr>
        <p:spPr/>
        <p:txBody>
          <a:bodyPr/>
          <a:lstStyle/>
          <a:p>
            <a:r>
              <a:rPr lang="en-US" dirty="0"/>
              <a:t>ss832 Updates</a:t>
            </a:r>
          </a:p>
        </p:txBody>
      </p:sp>
      <p:sp>
        <p:nvSpPr>
          <p:cNvPr id="6" name="TextBox 5">
            <a:extLst>
              <a:ext uri="{FF2B5EF4-FFF2-40B4-BE49-F238E27FC236}">
                <a16:creationId xmlns:a16="http://schemas.microsoft.com/office/drawing/2014/main" id="{162FA4DA-03E5-9DFD-03E8-E811B9DA32E1}"/>
              </a:ext>
            </a:extLst>
          </p:cNvPr>
          <p:cNvSpPr txBox="1"/>
          <p:nvPr/>
        </p:nvSpPr>
        <p:spPr>
          <a:xfrm>
            <a:off x="533890" y="1148948"/>
            <a:ext cx="9778510" cy="415498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rPr>
              <a:t>SWPPP Development</a:t>
            </a:r>
          </a:p>
          <a:p>
            <a:pPr marL="914400" lvl="1" indent="-457200">
              <a:buFont typeface="Arial" panose="020B0604020202020204" pitchFamily="34" charset="0"/>
              <a:buChar char="•"/>
              <a:defRPr/>
            </a:pPr>
            <a:r>
              <a:rPr lang="en-US" dirty="0">
                <a:solidFill>
                  <a:srgbClr val="000000"/>
                </a:solidFill>
              </a:rPr>
              <a:t>SWPPP implementation details need to be commensurate with project complexity</a:t>
            </a:r>
          </a:p>
          <a:p>
            <a:pPr marL="1371600" lvl="2" indent="-457200">
              <a:buFont typeface="Arial" panose="020B0604020202020204" pitchFamily="34" charset="0"/>
              <a:buChar char="•"/>
              <a:defRPr/>
            </a:pPr>
            <a:r>
              <a:rPr lang="en-US" dirty="0">
                <a:solidFill>
                  <a:srgbClr val="000000"/>
                </a:solidFill>
              </a:rPr>
              <a:t>105.02 contract document</a:t>
            </a:r>
          </a:p>
          <a:p>
            <a:pPr marL="914400" lvl="1" indent="-457200">
              <a:buFont typeface="Arial" panose="020B0604020202020204" pitchFamily="34" charset="0"/>
              <a:buChar char="•"/>
              <a:defRPr/>
            </a:pPr>
            <a:r>
              <a:rPr lang="en-US" dirty="0">
                <a:solidFill>
                  <a:srgbClr val="000000"/>
                </a:solidFill>
              </a:rPr>
              <a:t>Needs to address phases of construction</a:t>
            </a:r>
          </a:p>
          <a:p>
            <a:pPr marL="1371600" lvl="2" indent="-457200">
              <a:buFont typeface="Arial" panose="020B0604020202020204" pitchFamily="34" charset="0"/>
              <a:buChar char="•"/>
              <a:defRPr/>
            </a:pPr>
            <a:r>
              <a:rPr lang="en-US" dirty="0">
                <a:solidFill>
                  <a:srgbClr val="000000"/>
                </a:solidFill>
              </a:rPr>
              <a:t>Permit requirement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rPr>
              <a:t>SWPPP Inspections</a:t>
            </a:r>
          </a:p>
          <a:p>
            <a:pPr marL="914400" lvl="1" indent="-457200">
              <a:buFont typeface="Arial" panose="020B0604020202020204" pitchFamily="34" charset="0"/>
              <a:buChar char="•"/>
              <a:defRPr/>
            </a:pPr>
            <a:r>
              <a:rPr lang="en-US" dirty="0">
                <a:solidFill>
                  <a:srgbClr val="000000"/>
                </a:solidFill>
              </a:rPr>
              <a:t>Inspections provide critical communication</a:t>
            </a:r>
          </a:p>
          <a:p>
            <a:pPr marL="914400" lvl="1" indent="-457200">
              <a:buFont typeface="Arial" panose="020B0604020202020204" pitchFamily="34" charset="0"/>
              <a:buChar char="•"/>
              <a:defRPr/>
            </a:pPr>
            <a:r>
              <a:rPr lang="en-US" dirty="0">
                <a:solidFill>
                  <a:srgbClr val="000000"/>
                </a:solidFill>
              </a:rPr>
              <a:t>Document BMP effectiveness</a:t>
            </a:r>
          </a:p>
          <a:p>
            <a:pPr marL="914400" lvl="1" indent="-457200">
              <a:buFont typeface="Arial" panose="020B0604020202020204" pitchFamily="34" charset="0"/>
              <a:buChar char="•"/>
              <a:defRPr/>
            </a:pPr>
            <a:r>
              <a:rPr lang="en-US" dirty="0">
                <a:solidFill>
                  <a:srgbClr val="000000"/>
                </a:solidFill>
              </a:rPr>
              <a:t>Recommend SWPPP updates</a:t>
            </a:r>
          </a:p>
          <a:p>
            <a:pPr marL="914400" lvl="1" indent="-457200">
              <a:buFont typeface="Arial" panose="020B0604020202020204" pitchFamily="34" charset="0"/>
              <a:buChar char="•"/>
              <a:defRPr/>
            </a:pPr>
            <a:r>
              <a:rPr lang="en-US" dirty="0">
                <a:solidFill>
                  <a:srgbClr val="000000"/>
                </a:solidFill>
              </a:rPr>
              <a:t>Inspect all areas of disturbance</a:t>
            </a:r>
          </a:p>
          <a:p>
            <a:pPr lvl="1">
              <a:defRPr/>
            </a:pPr>
            <a:endParaRPr kumimoji="0" lang="en-US" sz="2400" b="0" i="0" strike="noStrike" kern="1200" cap="none" spc="0" normalizeH="0" baseline="0" noProof="0" dirty="0">
              <a:ln>
                <a:noFill/>
              </a:ln>
              <a:solidFill>
                <a:srgbClr val="FF000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strike="noStrike" kern="1200" cap="none" spc="0" normalizeH="0" baseline="0" noProof="0" dirty="0">
              <a:ln>
                <a:noFill/>
              </a:ln>
              <a:solidFill>
                <a:srgbClr val="00000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400" b="0" i="0" u="none" strike="noStrike" kern="1200" cap="none" spc="0" normalizeH="0" baseline="0" noProof="0" dirty="0">
              <a:ln>
                <a:noFill/>
              </a:ln>
              <a:solidFill>
                <a:srgbClr val="000000"/>
              </a:solidFill>
              <a:effectLst/>
              <a:uLnTx/>
              <a:uFillTx/>
              <a:ea typeface="+mn-ea"/>
              <a:cs typeface="+mn-cs"/>
            </a:endParaRPr>
          </a:p>
        </p:txBody>
      </p:sp>
      <p:pic>
        <p:nvPicPr>
          <p:cNvPr id="8" name="Picture 7" descr="A map of a city&#10;&#10;AI-generated content may be incorrect.">
            <a:extLst>
              <a:ext uri="{FF2B5EF4-FFF2-40B4-BE49-F238E27FC236}">
                <a16:creationId xmlns:a16="http://schemas.microsoft.com/office/drawing/2014/main" id="{D0D81D0D-7B61-3FC2-6305-7BA947D837C5}"/>
              </a:ext>
            </a:extLst>
          </p:cNvPr>
          <p:cNvPicPr>
            <a:picLocks noChangeAspect="1"/>
          </p:cNvPicPr>
          <p:nvPr/>
        </p:nvPicPr>
        <p:blipFill>
          <a:blip r:embed="rId2"/>
          <a:stretch>
            <a:fillRect/>
          </a:stretch>
        </p:blipFill>
        <p:spPr>
          <a:xfrm>
            <a:off x="6768572" y="2216012"/>
            <a:ext cx="4975765" cy="3146563"/>
          </a:xfrm>
          <a:prstGeom prst="rect">
            <a:avLst/>
          </a:prstGeom>
        </p:spPr>
      </p:pic>
    </p:spTree>
    <p:extLst>
      <p:ext uri="{BB962C8B-B14F-4D97-AF65-F5344CB8AC3E}">
        <p14:creationId xmlns:p14="http://schemas.microsoft.com/office/powerpoint/2010/main" val="335242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ED01B-49D9-7C84-8ABD-86D811219EF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293773-F5FA-3CFA-3647-E8C3E39DFB18}"/>
              </a:ext>
            </a:extLst>
          </p:cNvPr>
          <p:cNvPicPr>
            <a:picLocks noChangeAspect="1"/>
          </p:cNvPicPr>
          <p:nvPr/>
        </p:nvPicPr>
        <p:blipFill>
          <a:blip r:embed="rId2">
            <a:alphaModFix amt="40000"/>
          </a:blip>
          <a:stretch>
            <a:fillRect/>
          </a:stretch>
        </p:blipFill>
        <p:spPr>
          <a:xfrm>
            <a:off x="-1" y="914400"/>
            <a:ext cx="12192001" cy="4734962"/>
          </a:xfrm>
          <a:prstGeom prst="rect">
            <a:avLst/>
          </a:prstGeom>
        </p:spPr>
      </p:pic>
      <p:sp>
        <p:nvSpPr>
          <p:cNvPr id="2" name="Title 1">
            <a:extLst>
              <a:ext uri="{FF2B5EF4-FFF2-40B4-BE49-F238E27FC236}">
                <a16:creationId xmlns:a16="http://schemas.microsoft.com/office/drawing/2014/main" id="{99A1A2F9-FF01-72D7-3DE2-32486B002E72}"/>
              </a:ext>
            </a:extLst>
          </p:cNvPr>
          <p:cNvSpPr>
            <a:spLocks noGrp="1"/>
          </p:cNvSpPr>
          <p:nvPr>
            <p:ph type="title"/>
          </p:nvPr>
        </p:nvSpPr>
        <p:spPr>
          <a:gradFill>
            <a:gsLst>
              <a:gs pos="2752">
                <a:schemeClr val="bg1"/>
              </a:gs>
              <a:gs pos="39000">
                <a:srgbClr val="7472AC"/>
              </a:gs>
              <a:gs pos="100000">
                <a:srgbClr val="2F2C83"/>
              </a:gs>
            </a:gsLst>
          </a:gradFill>
        </p:spPr>
        <p:txBody>
          <a:bodyPr/>
          <a:lstStyle/>
          <a:p>
            <a:r>
              <a:rPr lang="en-US" dirty="0"/>
              <a:t>Item 611 Updates</a:t>
            </a:r>
          </a:p>
        </p:txBody>
      </p:sp>
      <p:sp>
        <p:nvSpPr>
          <p:cNvPr id="3" name="Content Placeholder 2">
            <a:extLst>
              <a:ext uri="{FF2B5EF4-FFF2-40B4-BE49-F238E27FC236}">
                <a16:creationId xmlns:a16="http://schemas.microsoft.com/office/drawing/2014/main" id="{DA68AABA-F729-0CA5-2728-1262263904BC}"/>
              </a:ext>
            </a:extLst>
          </p:cNvPr>
          <p:cNvSpPr>
            <a:spLocks noGrp="1"/>
          </p:cNvSpPr>
          <p:nvPr>
            <p:ph idx="1"/>
          </p:nvPr>
        </p:nvSpPr>
        <p:spPr>
          <a:xfrm>
            <a:off x="838200" y="1143000"/>
            <a:ext cx="5826551" cy="4429664"/>
          </a:xfrm>
        </p:spPr>
        <p:txBody>
          <a:bodyPr/>
          <a:lstStyle/>
          <a:p>
            <a:r>
              <a:rPr lang="en-US" sz="2400" dirty="0"/>
              <a:t>611.08 B.3.a Box Culverts Joints</a:t>
            </a:r>
          </a:p>
          <a:p>
            <a:pPr lvl="1"/>
            <a:r>
              <a:rPr lang="en-US" sz="1800" dirty="0"/>
              <a:t>Provide smooth exterior fit up &gt;0.25-inch</a:t>
            </a:r>
          </a:p>
          <a:p>
            <a:pPr lvl="1"/>
            <a:r>
              <a:rPr lang="en-US" sz="1800" dirty="0"/>
              <a:t>Cover joint with 12” joint wrap</a:t>
            </a:r>
          </a:p>
          <a:p>
            <a:pPr lvl="1"/>
            <a:r>
              <a:rPr lang="en-US" sz="1800" dirty="0"/>
              <a:t>Cover with waterproofing membrane</a:t>
            </a:r>
          </a:p>
          <a:p>
            <a:pPr lvl="1"/>
            <a:endParaRPr lang="en-US" dirty="0"/>
          </a:p>
        </p:txBody>
      </p:sp>
      <p:pic>
        <p:nvPicPr>
          <p:cNvPr id="8" name="Picture 7">
            <a:extLst>
              <a:ext uri="{FF2B5EF4-FFF2-40B4-BE49-F238E27FC236}">
                <a16:creationId xmlns:a16="http://schemas.microsoft.com/office/drawing/2014/main" id="{F0965638-07FD-EA38-3A97-857F85C0C044}"/>
              </a:ext>
            </a:extLst>
          </p:cNvPr>
          <p:cNvPicPr>
            <a:picLocks noChangeAspect="1"/>
          </p:cNvPicPr>
          <p:nvPr/>
        </p:nvPicPr>
        <p:blipFill>
          <a:blip r:embed="rId3"/>
          <a:stretch>
            <a:fillRect/>
          </a:stretch>
        </p:blipFill>
        <p:spPr>
          <a:xfrm>
            <a:off x="6909160" y="1057275"/>
            <a:ext cx="4911365" cy="4492486"/>
          </a:xfrm>
          <a:prstGeom prst="rect">
            <a:avLst/>
          </a:prstGeom>
        </p:spPr>
      </p:pic>
      <p:pic>
        <p:nvPicPr>
          <p:cNvPr id="9" name="Picture 8">
            <a:extLst>
              <a:ext uri="{FF2B5EF4-FFF2-40B4-BE49-F238E27FC236}">
                <a16:creationId xmlns:a16="http://schemas.microsoft.com/office/drawing/2014/main" id="{403D9A7C-7515-7540-2948-DC699D05DBE4}"/>
              </a:ext>
            </a:extLst>
          </p:cNvPr>
          <p:cNvPicPr>
            <a:picLocks noChangeAspect="1"/>
          </p:cNvPicPr>
          <p:nvPr/>
        </p:nvPicPr>
        <p:blipFill>
          <a:blip r:embed="rId4"/>
          <a:stretch>
            <a:fillRect/>
          </a:stretch>
        </p:blipFill>
        <p:spPr>
          <a:xfrm>
            <a:off x="2075761" y="2576682"/>
            <a:ext cx="3553513" cy="3034331"/>
          </a:xfrm>
          <a:prstGeom prst="rect">
            <a:avLst/>
          </a:prstGeom>
        </p:spPr>
      </p:pic>
    </p:spTree>
    <p:extLst>
      <p:ext uri="{BB962C8B-B14F-4D97-AF65-F5344CB8AC3E}">
        <p14:creationId xmlns:p14="http://schemas.microsoft.com/office/powerpoint/2010/main" val="1660949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F91A2-7B78-C9AF-5AFA-9CB1ABD366D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EA6BD6D-EB36-5BB7-C09E-0F7C91AC6ABE}"/>
              </a:ext>
            </a:extLst>
          </p:cNvPr>
          <p:cNvPicPr>
            <a:picLocks noChangeAspect="1"/>
          </p:cNvPicPr>
          <p:nvPr/>
        </p:nvPicPr>
        <p:blipFill>
          <a:blip r:embed="rId2">
            <a:alphaModFix amt="40000"/>
          </a:blip>
          <a:stretch>
            <a:fillRect/>
          </a:stretch>
        </p:blipFill>
        <p:spPr>
          <a:xfrm>
            <a:off x="-1" y="914400"/>
            <a:ext cx="12192001" cy="4734962"/>
          </a:xfrm>
          <a:prstGeom prst="rect">
            <a:avLst/>
          </a:prstGeom>
        </p:spPr>
      </p:pic>
      <p:sp>
        <p:nvSpPr>
          <p:cNvPr id="2" name="Title 1">
            <a:extLst>
              <a:ext uri="{FF2B5EF4-FFF2-40B4-BE49-F238E27FC236}">
                <a16:creationId xmlns:a16="http://schemas.microsoft.com/office/drawing/2014/main" id="{77EC5556-FBEB-A8CB-7CDA-EDF3DB9237E6}"/>
              </a:ext>
            </a:extLst>
          </p:cNvPr>
          <p:cNvSpPr>
            <a:spLocks noGrp="1"/>
          </p:cNvSpPr>
          <p:nvPr>
            <p:ph type="title"/>
          </p:nvPr>
        </p:nvSpPr>
        <p:spPr>
          <a:gradFill>
            <a:gsLst>
              <a:gs pos="2752">
                <a:schemeClr val="bg1"/>
              </a:gs>
              <a:gs pos="39000">
                <a:srgbClr val="7472AC"/>
              </a:gs>
              <a:gs pos="100000">
                <a:srgbClr val="2F2C83"/>
              </a:gs>
            </a:gsLst>
          </a:gradFill>
        </p:spPr>
        <p:txBody>
          <a:bodyPr/>
          <a:lstStyle/>
          <a:p>
            <a:r>
              <a:rPr lang="en-US" dirty="0"/>
              <a:t>Item 611 Updates</a:t>
            </a:r>
          </a:p>
        </p:txBody>
      </p:sp>
      <p:sp>
        <p:nvSpPr>
          <p:cNvPr id="3" name="Content Placeholder 2">
            <a:extLst>
              <a:ext uri="{FF2B5EF4-FFF2-40B4-BE49-F238E27FC236}">
                <a16:creationId xmlns:a16="http://schemas.microsoft.com/office/drawing/2014/main" id="{C04BEC59-A9CD-F4E2-E077-090851D0F4CF}"/>
              </a:ext>
            </a:extLst>
          </p:cNvPr>
          <p:cNvSpPr>
            <a:spLocks noGrp="1"/>
          </p:cNvSpPr>
          <p:nvPr>
            <p:ph idx="1"/>
          </p:nvPr>
        </p:nvSpPr>
        <p:spPr>
          <a:xfrm>
            <a:off x="838200" y="1143000"/>
            <a:ext cx="5826551" cy="4429664"/>
          </a:xfrm>
        </p:spPr>
        <p:txBody>
          <a:bodyPr/>
          <a:lstStyle/>
          <a:p>
            <a:r>
              <a:rPr lang="en-US" sz="2400" dirty="0"/>
              <a:t>611.08 B.3.a Box Culverts Joints</a:t>
            </a:r>
          </a:p>
          <a:p>
            <a:pPr lvl="1"/>
            <a:endParaRPr lang="en-US" dirty="0"/>
          </a:p>
        </p:txBody>
      </p:sp>
      <p:pic>
        <p:nvPicPr>
          <p:cNvPr id="6" name="Picture 5" descr="Table&#10;&#10;AI-generated content may be incorrect.">
            <a:extLst>
              <a:ext uri="{FF2B5EF4-FFF2-40B4-BE49-F238E27FC236}">
                <a16:creationId xmlns:a16="http://schemas.microsoft.com/office/drawing/2014/main" id="{5FE45D3C-62F9-38E3-FA57-E1BCDFAADAB1}"/>
              </a:ext>
            </a:extLst>
          </p:cNvPr>
          <p:cNvPicPr>
            <a:picLocks noChangeAspect="1"/>
          </p:cNvPicPr>
          <p:nvPr/>
        </p:nvPicPr>
        <p:blipFill>
          <a:blip r:embed="rId3"/>
          <a:stretch>
            <a:fillRect/>
          </a:stretch>
        </p:blipFill>
        <p:spPr>
          <a:xfrm>
            <a:off x="6664751" y="1066302"/>
            <a:ext cx="5270540" cy="3382412"/>
          </a:xfrm>
          <a:prstGeom prst="rect">
            <a:avLst/>
          </a:prstGeom>
        </p:spPr>
      </p:pic>
      <p:pic>
        <p:nvPicPr>
          <p:cNvPr id="12" name="Picture 11" descr="Text&#10;&#10;AI-generated content may be incorrect.">
            <a:extLst>
              <a:ext uri="{FF2B5EF4-FFF2-40B4-BE49-F238E27FC236}">
                <a16:creationId xmlns:a16="http://schemas.microsoft.com/office/drawing/2014/main" id="{C8697663-2F26-0759-F607-69FEA33E869F}"/>
              </a:ext>
            </a:extLst>
          </p:cNvPr>
          <p:cNvPicPr>
            <a:picLocks noChangeAspect="1"/>
          </p:cNvPicPr>
          <p:nvPr/>
        </p:nvPicPr>
        <p:blipFill>
          <a:blip r:embed="rId4"/>
          <a:stretch>
            <a:fillRect/>
          </a:stretch>
        </p:blipFill>
        <p:spPr>
          <a:xfrm>
            <a:off x="912877" y="2514418"/>
            <a:ext cx="5497448" cy="2687269"/>
          </a:xfrm>
          <a:prstGeom prst="rect">
            <a:avLst/>
          </a:prstGeom>
        </p:spPr>
      </p:pic>
    </p:spTree>
    <p:extLst>
      <p:ext uri="{BB962C8B-B14F-4D97-AF65-F5344CB8AC3E}">
        <p14:creationId xmlns:p14="http://schemas.microsoft.com/office/powerpoint/2010/main" val="298401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08361-7668-3E02-9D78-FC9F5E8AE3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0A471-787A-697D-A1D5-8B3648998023}"/>
              </a:ext>
            </a:extLst>
          </p:cNvPr>
          <p:cNvSpPr>
            <a:spLocks noGrp="1"/>
          </p:cNvSpPr>
          <p:nvPr>
            <p:ph type="title"/>
          </p:nvPr>
        </p:nvSpPr>
        <p:spPr/>
        <p:txBody>
          <a:bodyPr/>
          <a:lstStyle/>
          <a:p>
            <a:r>
              <a:rPr lang="en-US" dirty="0"/>
              <a:t>Item 611 updates</a:t>
            </a:r>
          </a:p>
        </p:txBody>
      </p:sp>
      <p:sp>
        <p:nvSpPr>
          <p:cNvPr id="6" name="TextBox 5">
            <a:extLst>
              <a:ext uri="{FF2B5EF4-FFF2-40B4-BE49-F238E27FC236}">
                <a16:creationId xmlns:a16="http://schemas.microsoft.com/office/drawing/2014/main" id="{C049F98C-F8C8-8A14-B2F8-90E9D129071B}"/>
              </a:ext>
            </a:extLst>
          </p:cNvPr>
          <p:cNvSpPr txBox="1"/>
          <p:nvPr/>
        </p:nvSpPr>
        <p:spPr>
          <a:xfrm>
            <a:off x="188724" y="1097447"/>
            <a:ext cx="12003276" cy="372409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sng" strike="noStrike" kern="1200" cap="none" spc="0" normalizeH="0" baseline="0" noProof="0" dirty="0">
                <a:ln>
                  <a:noFill/>
                </a:ln>
                <a:solidFill>
                  <a:srgbClr val="000000"/>
                </a:solidFill>
                <a:effectLst/>
                <a:uLnTx/>
                <a:uFillTx/>
                <a:ea typeface="+mn-ea"/>
                <a:cs typeface="+mn-cs"/>
              </a:rPr>
              <a:t>611 Pilot Projects</a:t>
            </a:r>
            <a:endParaRPr lang="en-US" sz="2400" dirty="0">
              <a:solidFill>
                <a:srgbClr val="000000"/>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rPr>
              <a:t>Plan Note:</a:t>
            </a:r>
          </a:p>
          <a:p>
            <a:pPr fontAlgn="base"/>
            <a:endParaRPr lang="en-US" dirty="0"/>
          </a:p>
          <a:p>
            <a:pPr fontAlgn="base"/>
            <a:r>
              <a:rPr lang="en-US" dirty="0"/>
              <a:t>611 TYPE A OR B CONDUIT AS PER PLAN</a:t>
            </a:r>
          </a:p>
          <a:p>
            <a:pPr fontAlgn="base"/>
            <a:r>
              <a:rPr lang="en-US" dirty="0"/>
              <a:t> </a:t>
            </a:r>
          </a:p>
          <a:p>
            <a:pPr fontAlgn="base"/>
            <a:r>
              <a:rPr lang="en-US" dirty="0"/>
              <a:t>USE 703.11 STRUCTURAL BACKFILL TYPE 1 OR 613 LOW STRENGTH MORTAR, TYPE 2 AS STRUCTURAL BACKFILL FOR ALL TYPE A AND B FLEXIBLE CONDUITS 12-INCH DIAMETER AND LARGER.  DETAIL THE SELECTED CONDUIT MATERIAL AND STRUCTURAL BACKFILL IN THE 611 INSTALLATION PLAN PER 611.04 B.  NOTIFY THE ENGINEER IMMEDIATELY WHEN GROUNDWATER IS ENCOUNTERED DURING EXCAVATION.  USE 703.11 STRUCTURAL BACKFILL TYPE 3 FOR BEDDING AND BACKFILL IN AREAS WHERE GROUNDWATER IS PRESENT. INSTALL 703.11 STRUCTURAL BACKFILL TYPE 3 AND GEOTEXTILE FABRIC ACCORDING TO 611.06.  VERIFY THE CONDUIT MATERIAL AND REVISED BACKFILL MEET THE STRUCTURAL DESIGN REQUIREMENTS WITH THE CONDUIT MANUFACTURER PRIOR TO INSTALLATION.</a:t>
            </a:r>
          </a:p>
          <a:p>
            <a:pPr marL="800100" lvl="1" indent="-342900">
              <a:buFont typeface="Arial" panose="020B0604020202020204" pitchFamily="34" charset="0"/>
              <a:buChar char="•"/>
              <a:defRPr/>
            </a:pPr>
            <a:endParaRPr lang="en-US" dirty="0">
              <a:solidFill>
                <a:srgbClr val="000000"/>
              </a:solidFill>
            </a:endParaRPr>
          </a:p>
        </p:txBody>
      </p:sp>
    </p:spTree>
    <p:extLst>
      <p:ext uri="{BB962C8B-B14F-4D97-AF65-F5344CB8AC3E}">
        <p14:creationId xmlns:p14="http://schemas.microsoft.com/office/powerpoint/2010/main" val="3790160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52CE74B-4DDE-F876-0443-284D7302336F}"/>
              </a:ext>
            </a:extLst>
          </p:cNvPr>
          <p:cNvSpPr txBox="1">
            <a:spLocks/>
          </p:cNvSpPr>
          <p:nvPr/>
        </p:nvSpPr>
        <p:spPr>
          <a:xfrm>
            <a:off x="0" y="0"/>
            <a:ext cx="12192000" cy="914400"/>
          </a:xfrm>
          <a:prstGeom prst="rect">
            <a:avLst/>
          </a:prstGeom>
          <a:gradFill>
            <a:gsLst>
              <a:gs pos="0">
                <a:srgbClr val="2F2C83"/>
              </a:gs>
              <a:gs pos="46000">
                <a:srgbClr val="59579C">
                  <a:alpha val="50000"/>
                </a:srgbClr>
              </a:gs>
              <a:gs pos="100000">
                <a:schemeClr val="bg1">
                  <a:alpha val="0"/>
                </a:schemeClr>
              </a:gs>
            </a:gsLst>
            <a:lin ang="5400000" scaled="1"/>
          </a:gradFill>
        </p:spPr>
        <p:txBody>
          <a:bodyPr/>
          <a:lstStyle>
            <a:lvl1pPr algn="l" rtl="0" eaLnBrk="1" fontAlgn="base" hangingPunct="1">
              <a:spcBef>
                <a:spcPct val="0"/>
              </a:spcBef>
              <a:spcAft>
                <a:spcPct val="0"/>
              </a:spcAft>
              <a:defRPr sz="3600" b="1"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ctr"/>
            <a:r>
              <a:rPr lang="en-US" kern="0" dirty="0"/>
              <a:t>Questions?</a:t>
            </a:r>
          </a:p>
        </p:txBody>
      </p:sp>
      <p:pic>
        <p:nvPicPr>
          <p:cNvPr id="7" name="Picture 6">
            <a:extLst>
              <a:ext uri="{FF2B5EF4-FFF2-40B4-BE49-F238E27FC236}">
                <a16:creationId xmlns:a16="http://schemas.microsoft.com/office/drawing/2014/main" id="{ECE90D1C-BDA1-EF37-CBA0-3ECD7009A53E}"/>
              </a:ext>
            </a:extLst>
          </p:cNvPr>
          <p:cNvPicPr>
            <a:picLocks noChangeAspect="1"/>
          </p:cNvPicPr>
          <p:nvPr/>
        </p:nvPicPr>
        <p:blipFill>
          <a:blip r:embed="rId2"/>
          <a:stretch>
            <a:fillRect/>
          </a:stretch>
        </p:blipFill>
        <p:spPr>
          <a:xfrm>
            <a:off x="9172576" y="5683409"/>
            <a:ext cx="1030304" cy="1038291"/>
          </a:xfrm>
          <a:prstGeom prst="rect">
            <a:avLst/>
          </a:prstGeom>
        </p:spPr>
      </p:pic>
      <p:pic>
        <p:nvPicPr>
          <p:cNvPr id="8" name="Picture 7">
            <a:extLst>
              <a:ext uri="{FF2B5EF4-FFF2-40B4-BE49-F238E27FC236}">
                <a16:creationId xmlns:a16="http://schemas.microsoft.com/office/drawing/2014/main" id="{E68EAFEA-DDC3-9F9E-5193-A736277299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46896" y="5664146"/>
            <a:ext cx="1423820" cy="1076816"/>
          </a:xfrm>
          <a:prstGeom prst="rect">
            <a:avLst/>
          </a:prstGeom>
        </p:spPr>
      </p:pic>
      <p:pic>
        <p:nvPicPr>
          <p:cNvPr id="2" name="Content Placeholder 3">
            <a:extLst>
              <a:ext uri="{FF2B5EF4-FFF2-40B4-BE49-F238E27FC236}">
                <a16:creationId xmlns:a16="http://schemas.microsoft.com/office/drawing/2014/main" id="{EAA42BCF-5CEE-F326-493E-DA05243A47CA}"/>
              </a:ext>
            </a:extLst>
          </p:cNvPr>
          <p:cNvPicPr>
            <a:picLocks noChangeAspect="1"/>
          </p:cNvPicPr>
          <p:nvPr/>
        </p:nvPicPr>
        <p:blipFill>
          <a:blip r:embed="rId4"/>
          <a:stretch>
            <a:fillRect/>
          </a:stretch>
        </p:blipFill>
        <p:spPr>
          <a:xfrm>
            <a:off x="369355" y="1087042"/>
            <a:ext cx="5452869" cy="3980257"/>
          </a:xfrm>
          <a:prstGeom prst="rect">
            <a:avLst/>
          </a:prstGeom>
        </p:spPr>
      </p:pic>
      <p:sp>
        <p:nvSpPr>
          <p:cNvPr id="3" name="TextBox 2">
            <a:extLst>
              <a:ext uri="{FF2B5EF4-FFF2-40B4-BE49-F238E27FC236}">
                <a16:creationId xmlns:a16="http://schemas.microsoft.com/office/drawing/2014/main" id="{286B2704-1F6B-2A1C-5E3E-862AC20B03DB}"/>
              </a:ext>
            </a:extLst>
          </p:cNvPr>
          <p:cNvSpPr txBox="1"/>
          <p:nvPr/>
        </p:nvSpPr>
        <p:spPr>
          <a:xfrm>
            <a:off x="6096000" y="2261562"/>
            <a:ext cx="5869768" cy="1631216"/>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2000" dirty="0">
                <a:solidFill>
                  <a:srgbClr val="000000"/>
                </a:solidFill>
                <a:latin typeface="Source Sans 3 ExtraBold" panose="020B0303030403020204" pitchFamily="34" charset="0"/>
              </a:rPr>
              <a:t>Hans Gucker, PE, CESSWI, CPESC</a:t>
            </a:r>
          </a:p>
          <a:p>
            <a:pPr marR="0" lvl="0" algn="ctr" defTabSz="914400" rtl="0" eaLnBrk="1" fontAlgn="auto" latinLnBrk="0" hangingPunct="1">
              <a:lnSpc>
                <a:spcPct val="100000"/>
              </a:lnSpc>
              <a:spcBef>
                <a:spcPts val="0"/>
              </a:spcBef>
              <a:spcAft>
                <a:spcPts val="0"/>
              </a:spcAft>
              <a:buClrTx/>
              <a:buSzTx/>
              <a:tabLst/>
              <a:defRPr/>
            </a:pPr>
            <a:r>
              <a:rPr lang="en-US" sz="2000" dirty="0">
                <a:solidFill>
                  <a:srgbClr val="000000"/>
                </a:solidFill>
                <a:latin typeface="Source Sans 3 ExtraBold" panose="020B0303030403020204" pitchFamily="34" charset="0"/>
              </a:rPr>
              <a:t>ODOT Construction Hydraulic Engineer</a:t>
            </a:r>
          </a:p>
          <a:p>
            <a:pPr marR="0" lvl="0" algn="ctr" defTabSz="914400" rtl="0" eaLnBrk="1" fontAlgn="auto" latinLnBrk="0" hangingPunct="1">
              <a:lnSpc>
                <a:spcPct val="100000"/>
              </a:lnSpc>
              <a:spcBef>
                <a:spcPts val="0"/>
              </a:spcBef>
              <a:spcAft>
                <a:spcPts val="0"/>
              </a:spcAft>
              <a:buClrTx/>
              <a:buSzTx/>
              <a:tabLst/>
              <a:defRPr/>
            </a:pPr>
            <a:r>
              <a:rPr lang="en-US" sz="2000" dirty="0">
                <a:solidFill>
                  <a:srgbClr val="000000"/>
                </a:solidFill>
                <a:latin typeface="Source Sans 3 ExtraBold" panose="020B0303030403020204" pitchFamily="34" charset="0"/>
              </a:rPr>
              <a:t>Office of Construction Administration</a:t>
            </a:r>
          </a:p>
          <a:p>
            <a:pPr marR="0" lvl="0" algn="ctr" defTabSz="914400" rtl="0" eaLnBrk="1" fontAlgn="auto" latinLnBrk="0" hangingPunct="1">
              <a:lnSpc>
                <a:spcPct val="100000"/>
              </a:lnSpc>
              <a:spcBef>
                <a:spcPts val="0"/>
              </a:spcBef>
              <a:spcAft>
                <a:spcPts val="0"/>
              </a:spcAft>
              <a:buClrTx/>
              <a:buSzTx/>
              <a:tabLst/>
              <a:defRPr/>
            </a:pPr>
            <a:r>
              <a:rPr lang="en-US" sz="2000" dirty="0">
                <a:solidFill>
                  <a:srgbClr val="000000"/>
                </a:solidFill>
                <a:latin typeface="Source Sans 3 ExtraBold" panose="020B0303030403020204" pitchFamily="34" charset="0"/>
                <a:hlinkClick r:id="rId5"/>
              </a:rPr>
              <a:t>Hans.Gucker@dot.ohio.gov</a:t>
            </a:r>
            <a:endParaRPr lang="en-US" sz="2000" dirty="0">
              <a:solidFill>
                <a:srgbClr val="000000"/>
              </a:solidFill>
              <a:latin typeface="Source Sans 3 ExtraBold" panose="020B030303040302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2000" dirty="0">
                <a:solidFill>
                  <a:srgbClr val="000000"/>
                </a:solidFill>
                <a:latin typeface="Source Sans 3 ExtraBold" panose="020B0303030403020204" pitchFamily="34" charset="0"/>
              </a:rPr>
              <a:t>614-387-3058</a:t>
            </a:r>
            <a:endParaRPr lang="en-US" dirty="0">
              <a:solidFill>
                <a:srgbClr val="000000"/>
              </a:solidFill>
            </a:endParaRPr>
          </a:p>
        </p:txBody>
      </p:sp>
    </p:spTree>
    <p:extLst>
      <p:ext uri="{BB962C8B-B14F-4D97-AF65-F5344CB8AC3E}">
        <p14:creationId xmlns:p14="http://schemas.microsoft.com/office/powerpoint/2010/main" val="32229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C3B6D-3FCA-EFD2-C70F-AAEEFAC7C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422ED-6FFA-F79A-FBDC-E4941EE55CCC}"/>
              </a:ext>
            </a:extLst>
          </p:cNvPr>
          <p:cNvSpPr>
            <a:spLocks noGrp="1"/>
          </p:cNvSpPr>
          <p:nvPr>
            <p:ph type="title"/>
          </p:nvPr>
        </p:nvSpPr>
        <p:spPr>
          <a:gradFill>
            <a:gsLst>
              <a:gs pos="2752">
                <a:schemeClr val="bg1"/>
              </a:gs>
              <a:gs pos="39000">
                <a:srgbClr val="7472AC"/>
              </a:gs>
              <a:gs pos="100000">
                <a:srgbClr val="2F2C83"/>
              </a:gs>
            </a:gsLst>
          </a:gradFill>
        </p:spPr>
        <p:txBody>
          <a:bodyPr/>
          <a:lstStyle/>
          <a:p>
            <a:r>
              <a:rPr lang="en-US" dirty="0"/>
              <a:t>Supplemental specification 832</a:t>
            </a:r>
          </a:p>
        </p:txBody>
      </p:sp>
      <p:sp>
        <p:nvSpPr>
          <p:cNvPr id="3" name="Content Placeholder 2">
            <a:extLst>
              <a:ext uri="{FF2B5EF4-FFF2-40B4-BE49-F238E27FC236}">
                <a16:creationId xmlns:a16="http://schemas.microsoft.com/office/drawing/2014/main" id="{A8AEBF29-E85A-F9A0-5F59-13C32F7755AF}"/>
              </a:ext>
            </a:extLst>
          </p:cNvPr>
          <p:cNvSpPr>
            <a:spLocks noGrp="1"/>
          </p:cNvSpPr>
          <p:nvPr>
            <p:ph idx="1"/>
          </p:nvPr>
        </p:nvSpPr>
        <p:spPr/>
        <p:txBody>
          <a:bodyPr/>
          <a:lstStyle/>
          <a:p>
            <a:r>
              <a:rPr lang="en-US" sz="2400" dirty="0"/>
              <a:t>SS832 – State of State</a:t>
            </a:r>
          </a:p>
          <a:p>
            <a:pPr lvl="1"/>
            <a:r>
              <a:rPr lang="en-US" sz="1800" dirty="0"/>
              <a:t>198 Active Projects</a:t>
            </a:r>
          </a:p>
          <a:p>
            <a:pPr lvl="2"/>
            <a:r>
              <a:rPr lang="en-US" sz="1800" dirty="0"/>
              <a:t>107 Active projects in Urban Areas</a:t>
            </a:r>
          </a:p>
          <a:p>
            <a:pPr lvl="1"/>
            <a:r>
              <a:rPr lang="en-US" sz="1800" dirty="0"/>
              <a:t>4,688 SWPPP Inspections</a:t>
            </a:r>
          </a:p>
          <a:p>
            <a:pPr lvl="1"/>
            <a:r>
              <a:rPr lang="en-US" sz="1800" dirty="0"/>
              <a:t>6,348 Open Work Items </a:t>
            </a:r>
          </a:p>
          <a:p>
            <a:pPr lvl="2"/>
            <a:r>
              <a:rPr lang="en-US" sz="1800" dirty="0"/>
              <a:t>3,265 (51%) OWI closed at next inspection</a:t>
            </a:r>
          </a:p>
          <a:p>
            <a:pPr lvl="3"/>
            <a:r>
              <a:rPr lang="en-US" sz="1800" dirty="0"/>
              <a:t>21-day average closing OWI not closed at next inspection</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A4272D01-CBC5-31FD-FFA2-B1912BDF05F6}"/>
              </a:ext>
            </a:extLst>
          </p:cNvPr>
          <p:cNvPicPr>
            <a:picLocks noChangeAspect="1"/>
          </p:cNvPicPr>
          <p:nvPr/>
        </p:nvPicPr>
        <p:blipFill>
          <a:blip r:embed="rId2"/>
          <a:stretch>
            <a:fillRect/>
          </a:stretch>
        </p:blipFill>
        <p:spPr>
          <a:xfrm>
            <a:off x="8606672" y="914400"/>
            <a:ext cx="3585328" cy="2905287"/>
          </a:xfrm>
          <a:prstGeom prst="rect">
            <a:avLst/>
          </a:prstGeom>
        </p:spPr>
      </p:pic>
    </p:spTree>
    <p:extLst>
      <p:ext uri="{BB962C8B-B14F-4D97-AF65-F5344CB8AC3E}">
        <p14:creationId xmlns:p14="http://schemas.microsoft.com/office/powerpoint/2010/main" val="1831755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A8E6F-32E1-4305-EE39-2D843ADB3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9C3EE5-7671-9E5E-49C6-A1E80B324B42}"/>
              </a:ext>
            </a:extLst>
          </p:cNvPr>
          <p:cNvSpPr>
            <a:spLocks noGrp="1"/>
          </p:cNvSpPr>
          <p:nvPr>
            <p:ph type="title"/>
          </p:nvPr>
        </p:nvSpPr>
        <p:spPr/>
        <p:txBody>
          <a:bodyPr/>
          <a:lstStyle/>
          <a:p>
            <a:r>
              <a:rPr lang="en-US" dirty="0"/>
              <a:t>SS832 Updates</a:t>
            </a:r>
          </a:p>
        </p:txBody>
      </p:sp>
      <p:sp>
        <p:nvSpPr>
          <p:cNvPr id="6" name="TextBox 5">
            <a:extLst>
              <a:ext uri="{FF2B5EF4-FFF2-40B4-BE49-F238E27FC236}">
                <a16:creationId xmlns:a16="http://schemas.microsoft.com/office/drawing/2014/main" id="{C8F8C810-41A5-3BDD-454E-428501992AEF}"/>
              </a:ext>
            </a:extLst>
          </p:cNvPr>
          <p:cNvSpPr txBox="1"/>
          <p:nvPr/>
        </p:nvSpPr>
        <p:spPr>
          <a:xfrm>
            <a:off x="533890" y="1148948"/>
            <a:ext cx="9778510" cy="350865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latin typeface="Aptos" panose="020B0004020202020204" pitchFamily="34" charset="0"/>
              </a:rPr>
              <a:t>SS832 – Update July 18, 2025</a:t>
            </a:r>
          </a:p>
          <a:p>
            <a:pPr marL="800100" lvl="1" indent="-342900">
              <a:buFont typeface="Arial" panose="020B0604020202020204" pitchFamily="34" charset="0"/>
              <a:buChar char="•"/>
            </a:pPr>
            <a:r>
              <a:rPr lang="en-US" sz="2400" dirty="0">
                <a:solidFill>
                  <a:srgbClr val="000000"/>
                </a:solidFill>
                <a:latin typeface="Aptos" panose="020B0004020202020204" pitchFamily="34" charset="0"/>
              </a:rPr>
              <a:t>832.05 – </a:t>
            </a:r>
            <a:r>
              <a:rPr lang="en-US" i="1" dirty="0">
                <a:latin typeface="Aptos" panose="020B0004020202020204" pitchFamily="34" charset="0"/>
              </a:rPr>
              <a:t>Accurately record BMP types and quantities into the </a:t>
            </a:r>
            <a:r>
              <a:rPr lang="en-US" i="1" dirty="0" err="1">
                <a:latin typeface="Aptos" panose="020B0004020202020204" pitchFamily="34" charset="0"/>
              </a:rPr>
              <a:t>SWPPPTrack</a:t>
            </a:r>
            <a:r>
              <a:rPr lang="en-US" i="1" dirty="0">
                <a:latin typeface="Aptos" panose="020B0004020202020204" pitchFamily="34" charset="0"/>
              </a:rPr>
              <a:t> software application within 7-days of installing the BMP. </a:t>
            </a:r>
            <a:endParaRPr lang="en-US" sz="1050" i="1" dirty="0">
              <a:latin typeface="Aptos" panose="020B0004020202020204" pitchFamily="34" charset="0"/>
            </a:endParaRPr>
          </a:p>
          <a:p>
            <a:pPr marL="800100" lvl="1" indent="-342900">
              <a:buFont typeface="Arial" panose="020B0604020202020204" pitchFamily="34" charset="0"/>
              <a:buChar char="•"/>
            </a:pPr>
            <a:endParaRPr lang="en-US" dirty="0">
              <a:latin typeface="Aptos" panose="020B0004020202020204" pitchFamily="34" charset="0"/>
            </a:endParaRPr>
          </a:p>
          <a:p>
            <a:r>
              <a:rPr lang="en-US" i="1" dirty="0">
                <a:latin typeface="Aptos" panose="020B0004020202020204" pitchFamily="34" charset="0"/>
              </a:rPr>
              <a:t> </a:t>
            </a:r>
          </a:p>
          <a:p>
            <a:pPr marL="914400" lvl="1" indent="-457200">
              <a:buAutoNum type="arabicParenR"/>
              <a:defRPr/>
            </a:pPr>
            <a:endParaRPr lang="en-US" sz="2400" dirty="0">
              <a:solidFill>
                <a:srgbClr val="000000"/>
              </a:solidFill>
              <a:latin typeface="Aptos" panose="020B0004020202020204" pitchFamily="34" charset="0"/>
            </a:endParaRPr>
          </a:p>
          <a:p>
            <a:pPr lvl="1">
              <a:defRPr/>
            </a:pPr>
            <a:endParaRPr lang="en-US" sz="2400" dirty="0">
              <a:solidFill>
                <a:srgbClr val="000000"/>
              </a:solidFill>
              <a:latin typeface="Aptos" panose="020B0004020202020204" pitchFamily="34" charset="0"/>
            </a:endParaRPr>
          </a:p>
          <a:p>
            <a:pPr marL="800100" lvl="1" indent="-342900">
              <a:buFont typeface="Arial" panose="020B0604020202020204" pitchFamily="34" charset="0"/>
              <a:buChar char="•"/>
              <a:defRPr/>
            </a:pPr>
            <a:endParaRPr kumimoji="0" lang="en-US" sz="2400" b="0" i="0" strike="noStrike" kern="1200" cap="none" spc="0" normalizeH="0" baseline="0" noProof="0" dirty="0">
              <a:ln>
                <a:noFill/>
              </a:ln>
              <a:solidFill>
                <a:srgbClr val="FF0000"/>
              </a:solidFill>
              <a:effectLst/>
              <a:uLnTx/>
              <a:uFillTx/>
              <a:latin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strike="noStrike" kern="1200" cap="none" spc="0" normalizeH="0" baseline="0" noProof="0" dirty="0">
              <a:ln>
                <a:noFill/>
              </a:ln>
              <a:solidFill>
                <a:srgbClr val="000000"/>
              </a:solidFill>
              <a:effectLst/>
              <a:uLnTx/>
              <a:uFillTx/>
              <a:latin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400" b="0" i="0" u="none" strike="noStrike" kern="1200" cap="none" spc="0" normalizeH="0" baseline="0" noProof="0" dirty="0">
              <a:ln>
                <a:noFill/>
              </a:ln>
              <a:solidFill>
                <a:srgbClr val="000000"/>
              </a:solidFill>
              <a:effectLst/>
              <a:uLnTx/>
              <a:uFillTx/>
              <a:latin typeface="Aptos" panose="020B0004020202020204" pitchFamily="34" charset="0"/>
            </a:endParaRPr>
          </a:p>
        </p:txBody>
      </p:sp>
      <p:pic>
        <p:nvPicPr>
          <p:cNvPr id="4" name="Picture 3" descr="Graphical user interface, application&#10;&#10;AI-generated content may be incorrect.">
            <a:extLst>
              <a:ext uri="{FF2B5EF4-FFF2-40B4-BE49-F238E27FC236}">
                <a16:creationId xmlns:a16="http://schemas.microsoft.com/office/drawing/2014/main" id="{4691198C-3EFA-51F7-DC42-48F477C9EEAD}"/>
              </a:ext>
            </a:extLst>
          </p:cNvPr>
          <p:cNvPicPr>
            <a:picLocks noChangeAspect="1"/>
          </p:cNvPicPr>
          <p:nvPr/>
        </p:nvPicPr>
        <p:blipFill>
          <a:blip r:embed="rId2"/>
          <a:stretch>
            <a:fillRect/>
          </a:stretch>
        </p:blipFill>
        <p:spPr>
          <a:xfrm>
            <a:off x="3458935" y="2246003"/>
            <a:ext cx="5274129" cy="3021322"/>
          </a:xfrm>
          <a:prstGeom prst="rect">
            <a:avLst/>
          </a:prstGeom>
        </p:spPr>
      </p:pic>
    </p:spTree>
    <p:extLst>
      <p:ext uri="{BB962C8B-B14F-4D97-AF65-F5344CB8AC3E}">
        <p14:creationId xmlns:p14="http://schemas.microsoft.com/office/powerpoint/2010/main" val="3093613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97FF6-8BB9-3FE6-205B-D4B7BF67D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5DACB6-07AF-29F4-ABB2-ED025CFD090B}"/>
              </a:ext>
            </a:extLst>
          </p:cNvPr>
          <p:cNvSpPr>
            <a:spLocks noGrp="1"/>
          </p:cNvSpPr>
          <p:nvPr>
            <p:ph type="title"/>
          </p:nvPr>
        </p:nvSpPr>
        <p:spPr>
          <a:gradFill>
            <a:gsLst>
              <a:gs pos="2752">
                <a:schemeClr val="bg1"/>
              </a:gs>
              <a:gs pos="39000">
                <a:srgbClr val="7472AC"/>
              </a:gs>
              <a:gs pos="100000">
                <a:srgbClr val="2F2C83"/>
              </a:gs>
            </a:gsLst>
          </a:gradFill>
        </p:spPr>
        <p:txBody>
          <a:bodyPr/>
          <a:lstStyle/>
          <a:p>
            <a:r>
              <a:rPr lang="en-US" dirty="0"/>
              <a:t>Supplemental specification 832</a:t>
            </a:r>
          </a:p>
        </p:txBody>
      </p:sp>
      <p:sp>
        <p:nvSpPr>
          <p:cNvPr id="3" name="Content Placeholder 2">
            <a:extLst>
              <a:ext uri="{FF2B5EF4-FFF2-40B4-BE49-F238E27FC236}">
                <a16:creationId xmlns:a16="http://schemas.microsoft.com/office/drawing/2014/main" id="{66FC9BF8-9B6D-66DF-EE62-3F36E7384482}"/>
              </a:ext>
            </a:extLst>
          </p:cNvPr>
          <p:cNvSpPr>
            <a:spLocks noGrp="1"/>
          </p:cNvSpPr>
          <p:nvPr>
            <p:ph idx="1"/>
          </p:nvPr>
        </p:nvSpPr>
        <p:spPr>
          <a:xfrm>
            <a:off x="838200" y="1143000"/>
            <a:ext cx="5779416" cy="4429664"/>
          </a:xfrm>
        </p:spPr>
        <p:txBody>
          <a:bodyPr/>
          <a:lstStyle/>
          <a:p>
            <a:r>
              <a:rPr lang="en-US" sz="2400" dirty="0"/>
              <a:t>BMP Installs</a:t>
            </a:r>
          </a:p>
          <a:p>
            <a:pPr lvl="1"/>
            <a:r>
              <a:rPr lang="en-US" sz="1800" dirty="0"/>
              <a:t>2025 project tracking</a:t>
            </a:r>
          </a:p>
          <a:p>
            <a:pPr lvl="2"/>
            <a:r>
              <a:rPr lang="en-US" sz="1800" dirty="0"/>
              <a:t>Significant increase in contractor logged BMP</a:t>
            </a:r>
          </a:p>
          <a:p>
            <a:pPr lvl="2"/>
            <a:r>
              <a:rPr lang="en-US" sz="1800" dirty="0"/>
              <a:t>Generally, all or nothing</a:t>
            </a:r>
          </a:p>
          <a:p>
            <a:pPr lvl="1"/>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8FD8483F-BCA0-6A0D-C16D-C06C43C7C970}"/>
              </a:ext>
            </a:extLst>
          </p:cNvPr>
          <p:cNvPicPr>
            <a:picLocks noChangeAspect="1"/>
          </p:cNvPicPr>
          <p:nvPr/>
        </p:nvPicPr>
        <p:blipFill>
          <a:blip r:embed="rId2"/>
          <a:stretch>
            <a:fillRect/>
          </a:stretch>
        </p:blipFill>
        <p:spPr>
          <a:xfrm>
            <a:off x="7053544" y="1339993"/>
            <a:ext cx="4500282" cy="4035678"/>
          </a:xfrm>
          <a:prstGeom prst="rect">
            <a:avLst/>
          </a:prstGeom>
        </p:spPr>
      </p:pic>
      <p:pic>
        <p:nvPicPr>
          <p:cNvPr id="6" name="Picture 5" descr="Graphical user interface, application&#10;&#10;AI-generated content may be incorrect.">
            <a:extLst>
              <a:ext uri="{FF2B5EF4-FFF2-40B4-BE49-F238E27FC236}">
                <a16:creationId xmlns:a16="http://schemas.microsoft.com/office/drawing/2014/main" id="{8E607B86-B0D8-5D92-EA50-06E0A8B4BAA4}"/>
              </a:ext>
            </a:extLst>
          </p:cNvPr>
          <p:cNvPicPr>
            <a:picLocks noChangeAspect="1"/>
          </p:cNvPicPr>
          <p:nvPr/>
        </p:nvPicPr>
        <p:blipFill>
          <a:blip r:embed="rId3"/>
          <a:stretch>
            <a:fillRect/>
          </a:stretch>
        </p:blipFill>
        <p:spPr>
          <a:xfrm>
            <a:off x="1464036" y="2933700"/>
            <a:ext cx="4527744" cy="2503488"/>
          </a:xfrm>
          <a:prstGeom prst="rect">
            <a:avLst/>
          </a:prstGeom>
        </p:spPr>
      </p:pic>
    </p:spTree>
    <p:extLst>
      <p:ext uri="{BB962C8B-B14F-4D97-AF65-F5344CB8AC3E}">
        <p14:creationId xmlns:p14="http://schemas.microsoft.com/office/powerpoint/2010/main" val="3218824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C088C-B4B7-6588-9DA5-0C8AE412A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BA991-06E6-381E-6502-2531D8D009FD}"/>
              </a:ext>
            </a:extLst>
          </p:cNvPr>
          <p:cNvSpPr>
            <a:spLocks noGrp="1"/>
          </p:cNvSpPr>
          <p:nvPr>
            <p:ph type="title"/>
          </p:nvPr>
        </p:nvSpPr>
        <p:spPr/>
        <p:txBody>
          <a:bodyPr/>
          <a:lstStyle/>
          <a:p>
            <a:r>
              <a:rPr lang="en-US" dirty="0"/>
              <a:t>SS832 Updates</a:t>
            </a:r>
          </a:p>
        </p:txBody>
      </p:sp>
      <p:sp>
        <p:nvSpPr>
          <p:cNvPr id="6" name="TextBox 5">
            <a:extLst>
              <a:ext uri="{FF2B5EF4-FFF2-40B4-BE49-F238E27FC236}">
                <a16:creationId xmlns:a16="http://schemas.microsoft.com/office/drawing/2014/main" id="{A03BC667-CAC2-D77E-5BA9-47B370D0F24D}"/>
              </a:ext>
            </a:extLst>
          </p:cNvPr>
          <p:cNvSpPr txBox="1"/>
          <p:nvPr/>
        </p:nvSpPr>
        <p:spPr>
          <a:xfrm>
            <a:off x="533890" y="1148948"/>
            <a:ext cx="4248540" cy="544764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rPr>
              <a:t>SS832.05 A. 7. – Filter Fabric Ditch Checks</a:t>
            </a:r>
          </a:p>
          <a:p>
            <a:pPr marL="800100" lvl="1" indent="-342900">
              <a:buFont typeface="Arial" panose="020B0604020202020204" pitchFamily="34" charset="0"/>
              <a:buChar char="•"/>
            </a:pPr>
            <a:r>
              <a:rPr lang="en-US" dirty="0"/>
              <a:t>Additional design criteria</a:t>
            </a:r>
          </a:p>
          <a:p>
            <a:pPr marL="1257300" lvl="2" indent="-342900">
              <a:buFont typeface="Arial" panose="020B0604020202020204" pitchFamily="34" charset="0"/>
              <a:buChar char="•"/>
            </a:pPr>
            <a:r>
              <a:rPr lang="en-US" dirty="0"/>
              <a:t>Require minimum storage of 1,000 CF/Ac</a:t>
            </a:r>
          </a:p>
          <a:p>
            <a:pPr marL="1257300" lvl="2" indent="-342900">
              <a:buFont typeface="Arial" panose="020B0604020202020204" pitchFamily="34" charset="0"/>
              <a:buChar char="•"/>
            </a:pPr>
            <a:r>
              <a:rPr lang="en-US" dirty="0"/>
              <a:t>Install in series to increase capture</a:t>
            </a:r>
          </a:p>
          <a:p>
            <a:pPr marL="1257300" lvl="2" indent="-342900">
              <a:buFont typeface="Arial" panose="020B0604020202020204" pitchFamily="34" charset="0"/>
              <a:buChar char="•"/>
            </a:pPr>
            <a:r>
              <a:rPr lang="en-US" dirty="0"/>
              <a:t>Evaluate performance during inspections</a:t>
            </a:r>
          </a:p>
          <a:p>
            <a:pPr marL="800100" lvl="1" indent="-342900">
              <a:buFont typeface="Arial" panose="020B0604020202020204" pitchFamily="34" charset="0"/>
              <a:buChar char="•"/>
            </a:pPr>
            <a:r>
              <a:rPr lang="en-US" dirty="0"/>
              <a:t>Sediment trap/basin considerations</a:t>
            </a:r>
          </a:p>
          <a:p>
            <a:r>
              <a:rPr lang="en-US" i="1" dirty="0"/>
              <a:t> </a:t>
            </a:r>
          </a:p>
          <a:p>
            <a:pPr marL="914400" lvl="1" indent="-457200">
              <a:buAutoNum type="arabicParenR"/>
              <a:defRPr/>
            </a:pPr>
            <a:endParaRPr lang="en-US" sz="2400" dirty="0">
              <a:solidFill>
                <a:srgbClr val="000000"/>
              </a:solidFill>
            </a:endParaRPr>
          </a:p>
          <a:p>
            <a:pPr marL="914400" lvl="1" indent="-457200">
              <a:buAutoNum type="arabicParenR"/>
              <a:defRPr/>
            </a:pPr>
            <a:endParaRPr lang="en-US" sz="2400" dirty="0">
              <a:solidFill>
                <a:srgbClr val="000000"/>
              </a:solidFill>
            </a:endParaRPr>
          </a:p>
          <a:p>
            <a:pPr marL="800100" lvl="1" indent="-342900">
              <a:buFont typeface="Arial" panose="020B0604020202020204" pitchFamily="34" charset="0"/>
              <a:buChar char="•"/>
              <a:defRPr/>
            </a:pPr>
            <a:endParaRPr kumimoji="0" lang="en-US" sz="2400" b="0" i="0" strike="noStrike" kern="1200" cap="none" spc="0" normalizeH="0" baseline="0" noProof="0" dirty="0">
              <a:ln>
                <a:noFill/>
              </a:ln>
              <a:solidFill>
                <a:srgbClr val="FF000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strike="noStrike" kern="1200" cap="none" spc="0" normalizeH="0" baseline="0" noProof="0" dirty="0">
              <a:ln>
                <a:noFill/>
              </a:ln>
              <a:solidFill>
                <a:srgbClr val="00000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400" b="0" i="0" u="none" strike="noStrike" kern="1200" cap="none" spc="0" normalizeH="0" baseline="0" noProof="0" dirty="0">
              <a:ln>
                <a:noFill/>
              </a:ln>
              <a:solidFill>
                <a:srgbClr val="000000"/>
              </a:solidFill>
              <a:effectLst/>
              <a:uLnTx/>
              <a:uFillTx/>
              <a:ea typeface="+mn-ea"/>
              <a:cs typeface="+mn-cs"/>
            </a:endParaRPr>
          </a:p>
        </p:txBody>
      </p:sp>
      <p:pic>
        <p:nvPicPr>
          <p:cNvPr id="4" name="Picture 3" descr="A picture containing outdoor, sky, ground, sand&#10;&#10;AI-generated content may be incorrect.">
            <a:extLst>
              <a:ext uri="{FF2B5EF4-FFF2-40B4-BE49-F238E27FC236}">
                <a16:creationId xmlns:a16="http://schemas.microsoft.com/office/drawing/2014/main" id="{2181FD58-3F1A-956F-698D-E4741B6D6199}"/>
              </a:ext>
            </a:extLst>
          </p:cNvPr>
          <p:cNvPicPr>
            <a:picLocks noChangeAspect="1"/>
          </p:cNvPicPr>
          <p:nvPr/>
        </p:nvPicPr>
        <p:blipFill>
          <a:blip r:embed="rId2"/>
          <a:stretch>
            <a:fillRect/>
          </a:stretch>
        </p:blipFill>
        <p:spPr>
          <a:xfrm>
            <a:off x="4917455" y="1417992"/>
            <a:ext cx="3193891" cy="3437414"/>
          </a:xfrm>
          <a:prstGeom prst="rect">
            <a:avLst/>
          </a:prstGeom>
        </p:spPr>
      </p:pic>
      <p:pic>
        <p:nvPicPr>
          <p:cNvPr id="9" name="Picture 8" descr="A picture containing ground, outdoor, dirt&#10;&#10;AI-generated content may be incorrect.">
            <a:extLst>
              <a:ext uri="{FF2B5EF4-FFF2-40B4-BE49-F238E27FC236}">
                <a16:creationId xmlns:a16="http://schemas.microsoft.com/office/drawing/2014/main" id="{8EC0536F-A4D0-7A98-5D75-F249F3D518BB}"/>
              </a:ext>
            </a:extLst>
          </p:cNvPr>
          <p:cNvPicPr>
            <a:picLocks noChangeAspect="1"/>
          </p:cNvPicPr>
          <p:nvPr/>
        </p:nvPicPr>
        <p:blipFill>
          <a:blip r:embed="rId3"/>
          <a:stretch>
            <a:fillRect/>
          </a:stretch>
        </p:blipFill>
        <p:spPr>
          <a:xfrm>
            <a:off x="8246372" y="1206098"/>
            <a:ext cx="3698053" cy="3861202"/>
          </a:xfrm>
          <a:prstGeom prst="rect">
            <a:avLst/>
          </a:prstGeom>
        </p:spPr>
      </p:pic>
    </p:spTree>
    <p:extLst>
      <p:ext uri="{BB962C8B-B14F-4D97-AF65-F5344CB8AC3E}">
        <p14:creationId xmlns:p14="http://schemas.microsoft.com/office/powerpoint/2010/main" val="1400756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7D343-9948-BB32-7A93-D28660384A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2C440-CF70-EE3E-F514-E47738EDDFFC}"/>
              </a:ext>
            </a:extLst>
          </p:cNvPr>
          <p:cNvSpPr>
            <a:spLocks noGrp="1"/>
          </p:cNvSpPr>
          <p:nvPr>
            <p:ph type="title"/>
          </p:nvPr>
        </p:nvSpPr>
        <p:spPr/>
        <p:txBody>
          <a:bodyPr/>
          <a:lstStyle/>
          <a:p>
            <a:r>
              <a:rPr lang="en-US" dirty="0"/>
              <a:t>SS832 Updates</a:t>
            </a:r>
          </a:p>
        </p:txBody>
      </p:sp>
      <p:sp>
        <p:nvSpPr>
          <p:cNvPr id="6" name="TextBox 5">
            <a:extLst>
              <a:ext uri="{FF2B5EF4-FFF2-40B4-BE49-F238E27FC236}">
                <a16:creationId xmlns:a16="http://schemas.microsoft.com/office/drawing/2014/main" id="{A1F76E23-454A-7B30-4AB2-212211B1F9ED}"/>
              </a:ext>
            </a:extLst>
          </p:cNvPr>
          <p:cNvSpPr txBox="1"/>
          <p:nvPr/>
        </p:nvSpPr>
        <p:spPr>
          <a:xfrm>
            <a:off x="533889" y="1148948"/>
            <a:ext cx="7667135" cy="332398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latin typeface="Aptos" panose="020B0004020202020204" pitchFamily="34" charset="0"/>
              </a:rPr>
              <a:t>SS832.05 B.2. – Winter Seed and Mulch</a:t>
            </a:r>
          </a:p>
          <a:p>
            <a:pPr marL="800100" lvl="1" indent="-342900">
              <a:buFont typeface="Arial" panose="020B0604020202020204" pitchFamily="34" charset="0"/>
              <a:buChar char="•"/>
            </a:pPr>
            <a:r>
              <a:rPr lang="en-US" dirty="0">
                <a:latin typeface="Aptos" panose="020B0004020202020204" pitchFamily="34" charset="0"/>
              </a:rPr>
              <a:t>Winter Seed and Mulch</a:t>
            </a:r>
          </a:p>
          <a:p>
            <a:pPr marL="1257300" lvl="2" indent="-342900">
              <a:buFont typeface="Arial" panose="020B0604020202020204" pitchFamily="34" charset="0"/>
              <a:buChar char="•"/>
            </a:pPr>
            <a:r>
              <a:rPr lang="en-US" dirty="0">
                <a:latin typeface="Aptos" panose="020B0004020202020204" pitchFamily="34" charset="0"/>
              </a:rPr>
              <a:t>Not to be used on finished grade unless accepted by Engineer</a:t>
            </a:r>
          </a:p>
          <a:p>
            <a:pPr marL="1257300" lvl="2" indent="-342900">
              <a:buFont typeface="Arial" panose="020B0604020202020204" pitchFamily="34" charset="0"/>
              <a:buChar char="•"/>
            </a:pPr>
            <a:r>
              <a:rPr lang="en-US" dirty="0">
                <a:latin typeface="Aptos" panose="020B0004020202020204" pitchFamily="34" charset="0"/>
              </a:rPr>
              <a:t>Crimp or apply non-toxic tackifier</a:t>
            </a:r>
          </a:p>
          <a:p>
            <a:pPr marL="1257300" lvl="2" indent="-342900">
              <a:buFont typeface="Arial" panose="020B0604020202020204" pitchFamily="34" charset="0"/>
              <a:buChar char="•"/>
            </a:pPr>
            <a:r>
              <a:rPr lang="en-US" dirty="0">
                <a:latin typeface="Aptos" panose="020B0004020202020204" pitchFamily="34" charset="0"/>
              </a:rPr>
              <a:t>Minimum 6-month effective cover</a:t>
            </a:r>
          </a:p>
          <a:p>
            <a:pPr marL="1257300" lvl="2" indent="-342900">
              <a:buFont typeface="Arial" panose="020B0604020202020204" pitchFamily="34" charset="0"/>
              <a:buChar char="•"/>
            </a:pPr>
            <a:r>
              <a:rPr lang="en-US" dirty="0">
                <a:latin typeface="Aptos" panose="020B0004020202020204" pitchFamily="34" charset="0"/>
              </a:rPr>
              <a:t>Bonded Fiber Matrix – Min. 3,000 </a:t>
            </a:r>
            <a:r>
              <a:rPr lang="en-US" dirty="0" err="1">
                <a:latin typeface="Aptos" panose="020B0004020202020204" pitchFamily="34" charset="0"/>
              </a:rPr>
              <a:t>lb</a:t>
            </a:r>
            <a:r>
              <a:rPr lang="en-US" dirty="0">
                <a:latin typeface="Aptos" panose="020B0004020202020204" pitchFamily="34" charset="0"/>
              </a:rPr>
              <a:t>/ac</a:t>
            </a:r>
          </a:p>
          <a:p>
            <a:pPr marL="914400" lvl="1" indent="-457200">
              <a:buAutoNum type="arabicParenR"/>
              <a:defRPr/>
            </a:pPr>
            <a:endParaRPr lang="en-US" sz="2400" dirty="0">
              <a:solidFill>
                <a:srgbClr val="000000"/>
              </a:solidFill>
              <a:latin typeface="Aptos" panose="020B0004020202020204" pitchFamily="34" charset="0"/>
            </a:endParaRPr>
          </a:p>
          <a:p>
            <a:pPr marL="800100" lvl="1" indent="-342900">
              <a:buFont typeface="Arial" panose="020B0604020202020204" pitchFamily="34" charset="0"/>
              <a:buChar char="•"/>
              <a:defRPr/>
            </a:pPr>
            <a:endParaRPr kumimoji="0" lang="en-US" sz="2400" b="0" i="0" strike="noStrike" kern="1200" cap="none" spc="0" normalizeH="0" baseline="0" noProof="0" dirty="0">
              <a:ln>
                <a:noFill/>
              </a:ln>
              <a:solidFill>
                <a:srgbClr val="FF0000"/>
              </a:solidFill>
              <a:effectLst/>
              <a:uLnTx/>
              <a:uFillTx/>
              <a:latin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strike="noStrike" kern="1200" cap="none" spc="0" normalizeH="0" baseline="0" noProof="0" dirty="0">
              <a:ln>
                <a:noFill/>
              </a:ln>
              <a:solidFill>
                <a:srgbClr val="000000"/>
              </a:solidFill>
              <a:effectLst/>
              <a:uLnTx/>
              <a:uFillTx/>
              <a:latin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400" b="0" i="0" u="none" strike="noStrike" kern="1200" cap="none" spc="0" normalizeH="0" baseline="0" noProof="0" dirty="0">
              <a:ln>
                <a:noFill/>
              </a:ln>
              <a:solidFill>
                <a:srgbClr val="000000"/>
              </a:solidFill>
              <a:effectLst/>
              <a:uLnTx/>
              <a:uFillTx/>
              <a:latin typeface="Aptos" panose="020B0004020202020204" pitchFamily="34" charset="0"/>
            </a:endParaRPr>
          </a:p>
        </p:txBody>
      </p:sp>
      <p:pic>
        <p:nvPicPr>
          <p:cNvPr id="8" name="Picture 7" descr="A field of dirt with trees in the background&#10;&#10;AI-generated content may be incorrect.">
            <a:extLst>
              <a:ext uri="{FF2B5EF4-FFF2-40B4-BE49-F238E27FC236}">
                <a16:creationId xmlns:a16="http://schemas.microsoft.com/office/drawing/2014/main" id="{9CD54231-AAC2-04E4-A70D-C17F29D1B14F}"/>
              </a:ext>
            </a:extLst>
          </p:cNvPr>
          <p:cNvPicPr>
            <a:picLocks noChangeAspect="1"/>
          </p:cNvPicPr>
          <p:nvPr/>
        </p:nvPicPr>
        <p:blipFill>
          <a:blip r:embed="rId2"/>
          <a:stretch>
            <a:fillRect/>
          </a:stretch>
        </p:blipFill>
        <p:spPr>
          <a:xfrm>
            <a:off x="8201024" y="1247775"/>
            <a:ext cx="3562054" cy="3863218"/>
          </a:xfrm>
          <a:prstGeom prst="rect">
            <a:avLst/>
          </a:prstGeom>
        </p:spPr>
      </p:pic>
      <p:pic>
        <p:nvPicPr>
          <p:cNvPr id="4" name="Picture 3" descr="A picture containing tree, outdoor, sky, traveling&#10;&#10;AI-generated content may be incorrect.">
            <a:extLst>
              <a:ext uri="{FF2B5EF4-FFF2-40B4-BE49-F238E27FC236}">
                <a16:creationId xmlns:a16="http://schemas.microsoft.com/office/drawing/2014/main" id="{C0F1B48C-106A-7B59-E4E8-C03931AB7A1B}"/>
              </a:ext>
            </a:extLst>
          </p:cNvPr>
          <p:cNvPicPr>
            <a:picLocks noChangeAspect="1"/>
          </p:cNvPicPr>
          <p:nvPr/>
        </p:nvPicPr>
        <p:blipFill>
          <a:blip r:embed="rId3"/>
          <a:stretch>
            <a:fillRect/>
          </a:stretch>
        </p:blipFill>
        <p:spPr>
          <a:xfrm>
            <a:off x="1856617" y="3008082"/>
            <a:ext cx="3678655" cy="2585986"/>
          </a:xfrm>
          <a:prstGeom prst="rect">
            <a:avLst/>
          </a:prstGeom>
        </p:spPr>
      </p:pic>
    </p:spTree>
    <p:extLst>
      <p:ext uri="{BB962C8B-B14F-4D97-AF65-F5344CB8AC3E}">
        <p14:creationId xmlns:p14="http://schemas.microsoft.com/office/powerpoint/2010/main" val="243504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3E349-6040-EF45-05F0-9A770D002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9A39D8-E8FF-EA92-9ADC-4B475F9D336A}"/>
              </a:ext>
            </a:extLst>
          </p:cNvPr>
          <p:cNvSpPr>
            <a:spLocks noGrp="1"/>
          </p:cNvSpPr>
          <p:nvPr>
            <p:ph type="title"/>
          </p:nvPr>
        </p:nvSpPr>
        <p:spPr/>
        <p:txBody>
          <a:bodyPr/>
          <a:lstStyle/>
          <a:p>
            <a:r>
              <a:rPr lang="en-US" dirty="0"/>
              <a:t>SS832 Updates</a:t>
            </a:r>
          </a:p>
        </p:txBody>
      </p:sp>
      <p:sp>
        <p:nvSpPr>
          <p:cNvPr id="6" name="TextBox 5">
            <a:extLst>
              <a:ext uri="{FF2B5EF4-FFF2-40B4-BE49-F238E27FC236}">
                <a16:creationId xmlns:a16="http://schemas.microsoft.com/office/drawing/2014/main" id="{FFC5B2A0-7E28-C08E-F407-F9A625B5A6E4}"/>
              </a:ext>
            </a:extLst>
          </p:cNvPr>
          <p:cNvSpPr txBox="1"/>
          <p:nvPr/>
        </p:nvSpPr>
        <p:spPr>
          <a:xfrm>
            <a:off x="533890" y="1148948"/>
            <a:ext cx="5885960" cy="369331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rPr>
              <a:t>SS832.05 C. – Aquatic and Environmental Resource Protection</a:t>
            </a:r>
          </a:p>
          <a:p>
            <a:pPr marL="800100" lvl="1" indent="-342900">
              <a:buFont typeface="Arial" panose="020B0604020202020204" pitchFamily="34" charset="0"/>
              <a:buChar char="•"/>
            </a:pPr>
            <a:r>
              <a:rPr lang="en-US" dirty="0"/>
              <a:t>Provide 50-foot natural vegetation buffer on all Contractor borrow/waste locations</a:t>
            </a:r>
          </a:p>
          <a:p>
            <a:pPr marL="800100" lvl="1" indent="-342900">
              <a:buFont typeface="Arial" panose="020B0604020202020204" pitchFamily="34" charset="0"/>
              <a:buChar char="•"/>
            </a:pPr>
            <a:r>
              <a:rPr lang="en-US" dirty="0"/>
              <a:t>Ohio EPA Construction General Permit</a:t>
            </a:r>
          </a:p>
          <a:p>
            <a:pPr marL="1257300" lvl="2" indent="-342900">
              <a:buFont typeface="Arial" panose="020B0604020202020204" pitchFamily="34" charset="0"/>
              <a:buChar char="•"/>
            </a:pPr>
            <a:r>
              <a:rPr lang="en-US" dirty="0"/>
              <a:t>Part II. A. 6. – Non-Numeric Effluent Limitations</a:t>
            </a:r>
          </a:p>
          <a:p>
            <a:pPr marL="914400" lvl="1" indent="-457200">
              <a:buAutoNum type="arabicParenR"/>
              <a:defRPr/>
            </a:pPr>
            <a:endParaRPr lang="en-US" sz="2400" dirty="0">
              <a:solidFill>
                <a:srgbClr val="000000"/>
              </a:solidFill>
            </a:endParaRPr>
          </a:p>
          <a:p>
            <a:pPr marL="800100" lvl="1" indent="-342900">
              <a:buFont typeface="Arial" panose="020B0604020202020204" pitchFamily="34" charset="0"/>
              <a:buChar char="•"/>
              <a:defRPr/>
            </a:pPr>
            <a:endParaRPr kumimoji="0" lang="en-US" sz="2400" b="0" i="0" strike="noStrike" kern="1200" cap="none" spc="0" normalizeH="0" baseline="0" noProof="0" dirty="0">
              <a:ln>
                <a:noFill/>
              </a:ln>
              <a:solidFill>
                <a:srgbClr val="FF000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strike="noStrike" kern="1200" cap="none" spc="0" normalizeH="0" baseline="0" noProof="0" dirty="0">
              <a:ln>
                <a:noFill/>
              </a:ln>
              <a:solidFill>
                <a:srgbClr val="00000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400" b="0" i="0" u="none" strike="noStrike" kern="1200" cap="none" spc="0" normalizeH="0" baseline="0" noProof="0" dirty="0">
              <a:ln>
                <a:noFill/>
              </a:ln>
              <a:solidFill>
                <a:srgbClr val="000000"/>
              </a:solidFill>
              <a:effectLst/>
              <a:uLnTx/>
              <a:uFillTx/>
              <a:ea typeface="+mn-ea"/>
              <a:cs typeface="+mn-cs"/>
            </a:endParaRPr>
          </a:p>
        </p:txBody>
      </p:sp>
      <p:pic>
        <p:nvPicPr>
          <p:cNvPr id="4" name="Picture 3" descr="A picture containing grass, outdoor, sky, field&#10;&#10;AI-generated content may be incorrect.">
            <a:extLst>
              <a:ext uri="{FF2B5EF4-FFF2-40B4-BE49-F238E27FC236}">
                <a16:creationId xmlns:a16="http://schemas.microsoft.com/office/drawing/2014/main" id="{A866C1FD-10EF-BEAF-A597-EBA5BC9BB366}"/>
              </a:ext>
            </a:extLst>
          </p:cNvPr>
          <p:cNvPicPr>
            <a:picLocks noChangeAspect="1"/>
          </p:cNvPicPr>
          <p:nvPr/>
        </p:nvPicPr>
        <p:blipFill>
          <a:blip r:embed="rId2"/>
          <a:stretch>
            <a:fillRect/>
          </a:stretch>
        </p:blipFill>
        <p:spPr>
          <a:xfrm>
            <a:off x="7224918" y="914400"/>
            <a:ext cx="4325732" cy="4760866"/>
          </a:xfrm>
          <a:prstGeom prst="rect">
            <a:avLst/>
          </a:prstGeom>
        </p:spPr>
      </p:pic>
    </p:spTree>
    <p:extLst>
      <p:ext uri="{BB962C8B-B14F-4D97-AF65-F5344CB8AC3E}">
        <p14:creationId xmlns:p14="http://schemas.microsoft.com/office/powerpoint/2010/main" val="10070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362A9-22B3-7A66-62DA-91007B186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5E440-862C-9733-D795-C57C8788D7C5}"/>
              </a:ext>
            </a:extLst>
          </p:cNvPr>
          <p:cNvSpPr>
            <a:spLocks noGrp="1"/>
          </p:cNvSpPr>
          <p:nvPr>
            <p:ph type="title"/>
          </p:nvPr>
        </p:nvSpPr>
        <p:spPr/>
        <p:txBody>
          <a:bodyPr/>
          <a:lstStyle/>
          <a:p>
            <a:r>
              <a:rPr lang="en-US" dirty="0"/>
              <a:t>SS832 Updates</a:t>
            </a:r>
          </a:p>
        </p:txBody>
      </p:sp>
      <p:sp>
        <p:nvSpPr>
          <p:cNvPr id="6" name="TextBox 5">
            <a:extLst>
              <a:ext uri="{FF2B5EF4-FFF2-40B4-BE49-F238E27FC236}">
                <a16:creationId xmlns:a16="http://schemas.microsoft.com/office/drawing/2014/main" id="{89135374-72D4-E3FD-F352-5FEE66B6F0BC}"/>
              </a:ext>
            </a:extLst>
          </p:cNvPr>
          <p:cNvSpPr txBox="1"/>
          <p:nvPr/>
        </p:nvSpPr>
        <p:spPr>
          <a:xfrm>
            <a:off x="533890" y="1148948"/>
            <a:ext cx="9778510" cy="332398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latin typeface="Aptos" panose="020B0004020202020204" pitchFamily="34" charset="0"/>
              </a:rPr>
              <a:t>SS832.09 – Storm Water Pollution Prevention Plan (SWPPP)</a:t>
            </a:r>
          </a:p>
          <a:p>
            <a:pPr marL="800100" lvl="1" indent="-342900">
              <a:buFont typeface="Arial" panose="020B0604020202020204" pitchFamily="34" charset="0"/>
              <a:buChar char="•"/>
            </a:pPr>
            <a:r>
              <a:rPr lang="en-US" dirty="0">
                <a:latin typeface="Aptos" panose="020B0004020202020204" pitchFamily="34" charset="0"/>
              </a:rPr>
              <a:t>Require in person site assessment by SWPPP Designer prior to SWPPP development</a:t>
            </a:r>
          </a:p>
          <a:p>
            <a:pPr marL="800100" lvl="1" indent="-342900">
              <a:buFont typeface="Arial" panose="020B0604020202020204" pitchFamily="34" charset="0"/>
              <a:buChar char="•"/>
            </a:pPr>
            <a:r>
              <a:rPr lang="en-US" dirty="0">
                <a:latin typeface="Aptos" panose="020B0004020202020204" pitchFamily="34" charset="0"/>
              </a:rPr>
              <a:t>Critically assess areas within 50-feet of surface water</a:t>
            </a:r>
          </a:p>
          <a:p>
            <a:pPr marL="1257300" lvl="2" indent="-342900">
              <a:buFont typeface="Arial" panose="020B0604020202020204" pitchFamily="34" charset="0"/>
              <a:buChar char="•"/>
            </a:pPr>
            <a:r>
              <a:rPr lang="en-US" dirty="0">
                <a:latin typeface="Aptos" panose="020B0004020202020204" pitchFamily="34" charset="0"/>
              </a:rPr>
              <a:t>Recommend structurally improved Alternative BMPs</a:t>
            </a:r>
          </a:p>
          <a:p>
            <a:pPr marL="800100" lvl="1" indent="-342900">
              <a:buFont typeface="Arial" panose="020B0604020202020204" pitchFamily="34" charset="0"/>
              <a:buChar char="•"/>
            </a:pPr>
            <a:endParaRPr lang="en-US" dirty="0">
              <a:latin typeface="Aptos" panose="020B0004020202020204" pitchFamily="34" charset="0"/>
            </a:endParaRPr>
          </a:p>
          <a:p>
            <a:r>
              <a:rPr lang="en-US" i="1" dirty="0">
                <a:latin typeface="Aptos" panose="020B0004020202020204" pitchFamily="34" charset="0"/>
              </a:rPr>
              <a:t> </a:t>
            </a:r>
          </a:p>
          <a:p>
            <a:pPr marL="914400" lvl="1" indent="-457200">
              <a:buAutoNum type="arabicParenR"/>
              <a:defRPr/>
            </a:pPr>
            <a:endParaRPr lang="en-US" sz="2400" dirty="0">
              <a:solidFill>
                <a:srgbClr val="000000"/>
              </a:solidFill>
              <a:latin typeface="Aptos" panose="020B0004020202020204" pitchFamily="34" charset="0"/>
            </a:endParaRPr>
          </a:p>
          <a:p>
            <a:pPr marL="800100" lvl="1" indent="-342900">
              <a:buFont typeface="Arial" panose="020B0604020202020204" pitchFamily="34" charset="0"/>
              <a:buChar char="•"/>
              <a:defRPr/>
            </a:pPr>
            <a:endParaRPr kumimoji="0" lang="en-US" sz="2400" b="0" i="0" strike="noStrike" kern="1200" cap="none" spc="0" normalizeH="0" baseline="0" noProof="0" dirty="0">
              <a:ln>
                <a:noFill/>
              </a:ln>
              <a:solidFill>
                <a:srgbClr val="FF0000"/>
              </a:solidFill>
              <a:effectLst/>
              <a:uLnTx/>
              <a:uFillTx/>
              <a:latin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strike="noStrike" kern="1200" cap="none" spc="0" normalizeH="0" baseline="0" noProof="0" dirty="0">
              <a:ln>
                <a:noFill/>
              </a:ln>
              <a:solidFill>
                <a:srgbClr val="000000"/>
              </a:solidFill>
              <a:effectLst/>
              <a:uLnTx/>
              <a:uFillTx/>
              <a:latin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400" b="0" i="0" u="none" strike="noStrike" kern="1200" cap="none" spc="0" normalizeH="0" baseline="0" noProof="0" dirty="0">
              <a:ln>
                <a:noFill/>
              </a:ln>
              <a:solidFill>
                <a:srgbClr val="000000"/>
              </a:solidFill>
              <a:effectLst/>
              <a:uLnTx/>
              <a:uFillTx/>
              <a:latin typeface="Aptos" panose="020B0004020202020204" pitchFamily="34" charset="0"/>
            </a:endParaRPr>
          </a:p>
        </p:txBody>
      </p:sp>
      <p:pic>
        <p:nvPicPr>
          <p:cNvPr id="4" name="Picture 3" descr="A picture containing text, green&#10;&#10;AI-generated content may be incorrect.">
            <a:extLst>
              <a:ext uri="{FF2B5EF4-FFF2-40B4-BE49-F238E27FC236}">
                <a16:creationId xmlns:a16="http://schemas.microsoft.com/office/drawing/2014/main" id="{5527FAD8-42F7-88B8-D4DC-8C3DDCE16796}"/>
              </a:ext>
            </a:extLst>
          </p:cNvPr>
          <p:cNvPicPr>
            <a:picLocks noChangeAspect="1"/>
          </p:cNvPicPr>
          <p:nvPr/>
        </p:nvPicPr>
        <p:blipFill>
          <a:blip r:embed="rId2"/>
          <a:stretch>
            <a:fillRect/>
          </a:stretch>
        </p:blipFill>
        <p:spPr>
          <a:xfrm>
            <a:off x="2781667" y="2375222"/>
            <a:ext cx="5282955" cy="3266147"/>
          </a:xfrm>
          <a:prstGeom prst="rect">
            <a:avLst/>
          </a:prstGeom>
        </p:spPr>
      </p:pic>
    </p:spTree>
    <p:extLst>
      <p:ext uri="{BB962C8B-B14F-4D97-AF65-F5344CB8AC3E}">
        <p14:creationId xmlns:p14="http://schemas.microsoft.com/office/powerpoint/2010/main" val="407045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FD523-B0EF-D8A6-C43A-F776C50C5E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CE6718-7F42-303B-39CD-A8654516DFAD}"/>
              </a:ext>
            </a:extLst>
          </p:cNvPr>
          <p:cNvSpPr>
            <a:spLocks noGrp="1"/>
          </p:cNvSpPr>
          <p:nvPr>
            <p:ph type="title"/>
          </p:nvPr>
        </p:nvSpPr>
        <p:spPr/>
        <p:txBody>
          <a:bodyPr/>
          <a:lstStyle/>
          <a:p>
            <a:r>
              <a:rPr lang="en-US" dirty="0"/>
              <a:t>SS832 Updates</a:t>
            </a:r>
          </a:p>
        </p:txBody>
      </p:sp>
      <p:sp>
        <p:nvSpPr>
          <p:cNvPr id="6" name="TextBox 5">
            <a:extLst>
              <a:ext uri="{FF2B5EF4-FFF2-40B4-BE49-F238E27FC236}">
                <a16:creationId xmlns:a16="http://schemas.microsoft.com/office/drawing/2014/main" id="{8C27E2FE-41F2-19F6-EC2F-6331E7ED5611}"/>
              </a:ext>
            </a:extLst>
          </p:cNvPr>
          <p:cNvSpPr txBox="1"/>
          <p:nvPr/>
        </p:nvSpPr>
        <p:spPr>
          <a:xfrm>
            <a:off x="533889" y="1148948"/>
            <a:ext cx="5190635" cy="507831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latin typeface="Aptos" panose="020B0004020202020204" pitchFamily="34" charset="0"/>
              </a:rPr>
              <a:t>SS832.09 A. 3. – Storm Water Pollution Prevention Plan (SWPPP)</a:t>
            </a:r>
          </a:p>
          <a:p>
            <a:pPr marL="800100" lvl="1" indent="-342900">
              <a:buFont typeface="Arial" panose="020B0604020202020204" pitchFamily="34" charset="0"/>
              <a:buChar char="•"/>
            </a:pPr>
            <a:r>
              <a:rPr lang="en-US" dirty="0">
                <a:latin typeface="Aptos" panose="020B0004020202020204" pitchFamily="34" charset="0"/>
              </a:rPr>
              <a:t>Select BMPs based on 50-percent AEP (2yr-24hr storm event)</a:t>
            </a:r>
          </a:p>
          <a:p>
            <a:pPr marL="800100" lvl="1" indent="-342900">
              <a:buFont typeface="Arial" panose="020B0604020202020204" pitchFamily="34" charset="0"/>
              <a:buChar char="•"/>
            </a:pPr>
            <a:r>
              <a:rPr lang="en-US" dirty="0">
                <a:latin typeface="Aptos" panose="020B0004020202020204" pitchFamily="34" charset="0"/>
              </a:rPr>
              <a:t>Recommend more resilient BMPs with 50-feet of surface water or in areas susceptible to high rates of erosion</a:t>
            </a:r>
          </a:p>
          <a:p>
            <a:pPr marL="800100" lvl="1" indent="-342900">
              <a:buFont typeface="Arial" panose="020B0604020202020204" pitchFamily="34" charset="0"/>
              <a:buChar char="•"/>
            </a:pPr>
            <a:r>
              <a:rPr lang="en-US" dirty="0">
                <a:latin typeface="Aptos" panose="020B0004020202020204" pitchFamily="34" charset="0"/>
              </a:rPr>
              <a:t>50-Natural buffer around aquatic resources for borrow/waste locations</a:t>
            </a:r>
          </a:p>
          <a:p>
            <a:pPr marL="800100" lvl="1" indent="-342900">
              <a:buFont typeface="Arial" panose="020B0604020202020204" pitchFamily="34" charset="0"/>
              <a:buChar char="•"/>
            </a:pPr>
            <a:endParaRPr lang="en-US" dirty="0">
              <a:latin typeface="Aptos" panose="020B0004020202020204" pitchFamily="34" charset="0"/>
            </a:endParaRPr>
          </a:p>
          <a:p>
            <a:pPr marL="800100" lvl="1" indent="-342900">
              <a:buFont typeface="Arial" panose="020B0604020202020204" pitchFamily="34" charset="0"/>
              <a:buChar char="•"/>
            </a:pPr>
            <a:endParaRPr lang="en-US" dirty="0">
              <a:latin typeface="Aptos" panose="020B0004020202020204" pitchFamily="34" charset="0"/>
            </a:endParaRPr>
          </a:p>
          <a:p>
            <a:r>
              <a:rPr lang="en-US" i="1" dirty="0">
                <a:latin typeface="Aptos" panose="020B0004020202020204" pitchFamily="34" charset="0"/>
              </a:rPr>
              <a:t> </a:t>
            </a:r>
          </a:p>
          <a:p>
            <a:pPr marL="914400" lvl="1" indent="-457200">
              <a:buAutoNum type="arabicParenR"/>
              <a:defRPr/>
            </a:pPr>
            <a:endParaRPr lang="en-US" sz="2400" dirty="0">
              <a:solidFill>
                <a:srgbClr val="000000"/>
              </a:solidFill>
              <a:latin typeface="Aptos" panose="020B0004020202020204" pitchFamily="34" charset="0"/>
            </a:endParaRPr>
          </a:p>
          <a:p>
            <a:pPr marL="800100" lvl="1" indent="-342900">
              <a:buFont typeface="Arial" panose="020B0604020202020204" pitchFamily="34" charset="0"/>
              <a:buChar char="•"/>
              <a:defRPr/>
            </a:pPr>
            <a:endParaRPr kumimoji="0" lang="en-US" sz="2400" b="0" i="0" strike="noStrike" kern="1200" cap="none" spc="0" normalizeH="0" baseline="0" noProof="0" dirty="0">
              <a:ln>
                <a:noFill/>
              </a:ln>
              <a:solidFill>
                <a:srgbClr val="FF0000"/>
              </a:solidFill>
              <a:effectLst/>
              <a:uLnTx/>
              <a:uFillTx/>
              <a:latin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strike="noStrike" kern="1200" cap="none" spc="0" normalizeH="0" baseline="0" noProof="0" dirty="0">
              <a:ln>
                <a:noFill/>
              </a:ln>
              <a:solidFill>
                <a:srgbClr val="000000"/>
              </a:solidFill>
              <a:effectLst/>
              <a:uLnTx/>
              <a:uFillTx/>
              <a:latin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400" b="0" i="0" u="none" strike="noStrike" kern="1200" cap="none" spc="0" normalizeH="0" baseline="0" noProof="0" dirty="0">
              <a:ln>
                <a:noFill/>
              </a:ln>
              <a:solidFill>
                <a:srgbClr val="000000"/>
              </a:solidFill>
              <a:effectLst/>
              <a:uLnTx/>
              <a:uFillTx/>
              <a:latin typeface="Aptos" panose="020B0004020202020204" pitchFamily="34" charset="0"/>
            </a:endParaRPr>
          </a:p>
        </p:txBody>
      </p:sp>
      <p:pic>
        <p:nvPicPr>
          <p:cNvPr id="5" name="Picture 4" descr="A picture containing outdoor, ground, sky, nature&#10;&#10;AI-generated content may be incorrect.">
            <a:extLst>
              <a:ext uri="{FF2B5EF4-FFF2-40B4-BE49-F238E27FC236}">
                <a16:creationId xmlns:a16="http://schemas.microsoft.com/office/drawing/2014/main" id="{11195E45-8F58-C216-FCFA-657F037E614C}"/>
              </a:ext>
            </a:extLst>
          </p:cNvPr>
          <p:cNvPicPr>
            <a:picLocks noChangeAspect="1"/>
          </p:cNvPicPr>
          <p:nvPr/>
        </p:nvPicPr>
        <p:blipFill>
          <a:blip r:embed="rId2"/>
          <a:stretch>
            <a:fillRect/>
          </a:stretch>
        </p:blipFill>
        <p:spPr>
          <a:xfrm>
            <a:off x="6979800" y="987023"/>
            <a:ext cx="4050150" cy="4596864"/>
          </a:xfrm>
          <a:prstGeom prst="rect">
            <a:avLst/>
          </a:prstGeom>
        </p:spPr>
      </p:pic>
    </p:spTree>
    <p:extLst>
      <p:ext uri="{BB962C8B-B14F-4D97-AF65-F5344CB8AC3E}">
        <p14:creationId xmlns:p14="http://schemas.microsoft.com/office/powerpoint/2010/main" val="1276976321"/>
      </p:ext>
    </p:extLst>
  </p:cSld>
  <p:clrMapOvr>
    <a:masterClrMapping/>
  </p:clrMapOvr>
</p:sld>
</file>

<file path=ppt/theme/theme1.xml><?xml version="1.0" encoding="utf-8"?>
<a:theme xmlns:a="http://schemas.openxmlformats.org/drawingml/2006/main" name="ODOT-HoIA-Theme-1">
  <a:themeElements>
    <a:clrScheme name="Custom 12">
      <a:dk1>
        <a:srgbClr val="000000"/>
      </a:dk1>
      <a:lt1>
        <a:srgbClr val="FFFFFF"/>
      </a:lt1>
      <a:dk2>
        <a:srgbClr val="000000"/>
      </a:dk2>
      <a:lt2>
        <a:srgbClr val="969696"/>
      </a:lt2>
      <a:accent1>
        <a:srgbClr val="29286B"/>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DOT-HoIA-Theme-1" id="{012D7117-838B-4780-86B9-E3DF8C21EA18}" vid="{B4398ADE-FC80-4E4D-A6B8-C0B348BE2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920f5b4-f35a-4bd1-ab57-79db69ad10fb}" enabled="1" method="Standard" siteId="{50f8fcc4-94d8-4f07-84eb-36ed57c7c8a2}" contentBits="0" removed="0"/>
</clbl:labelList>
</file>

<file path=docProps/app.xml><?xml version="1.0" encoding="utf-8"?>
<Properties xmlns="http://schemas.openxmlformats.org/officeDocument/2006/extended-properties" xmlns:vt="http://schemas.openxmlformats.org/officeDocument/2006/docPropsVTypes">
  <Template>Default Theme</Template>
  <TotalTime>1675</TotalTime>
  <Words>583</Words>
  <Application>Microsoft Office PowerPoint</Application>
  <PresentationFormat>Widescreen</PresentationFormat>
  <Paragraphs>110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Arial</vt:lpstr>
      <vt:lpstr>Courier New</vt:lpstr>
      <vt:lpstr>Georgia</vt:lpstr>
      <vt:lpstr>Source Sans 3 ExtraBold</vt:lpstr>
      <vt:lpstr>ODOT-HoIA-Theme-1</vt:lpstr>
      <vt:lpstr>PowerPoint Presentation</vt:lpstr>
      <vt:lpstr>Supplemental specification 832</vt:lpstr>
      <vt:lpstr>SS832 Updates</vt:lpstr>
      <vt:lpstr>Supplemental specification 832</vt:lpstr>
      <vt:lpstr>SS832 Updates</vt:lpstr>
      <vt:lpstr>SS832 Updates</vt:lpstr>
      <vt:lpstr>SS832 Updates</vt:lpstr>
      <vt:lpstr>SS832 Updates</vt:lpstr>
      <vt:lpstr>SS832 Updates</vt:lpstr>
      <vt:lpstr>Supplemental specification 832</vt:lpstr>
      <vt:lpstr>ss832 Updates</vt:lpstr>
      <vt:lpstr>Item 611 Updates</vt:lpstr>
      <vt:lpstr>Item 611 Updates</vt:lpstr>
      <vt:lpstr>Item 611 updates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Eline, Andrew</dc:creator>
  <cp:lastModifiedBy>Gucker, Hans</cp:lastModifiedBy>
  <cp:revision>9</cp:revision>
  <dcterms:created xsi:type="dcterms:W3CDTF">2024-01-11T22:22:02Z</dcterms:created>
  <dcterms:modified xsi:type="dcterms:W3CDTF">2026-02-27T20:29:29Z</dcterms:modified>
</cp:coreProperties>
</file>