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7"/>
  </p:notesMasterIdLst>
  <p:handoutMasterIdLst>
    <p:handoutMasterId r:id="rId28"/>
  </p:handoutMasterIdLst>
  <p:sldIdLst>
    <p:sldId id="259" r:id="rId3"/>
    <p:sldId id="257" r:id="rId4"/>
    <p:sldId id="449" r:id="rId5"/>
    <p:sldId id="450" r:id="rId6"/>
    <p:sldId id="269" r:id="rId7"/>
    <p:sldId id="276" r:id="rId8"/>
    <p:sldId id="279" r:id="rId9"/>
    <p:sldId id="271" r:id="rId10"/>
    <p:sldId id="424" r:id="rId11"/>
    <p:sldId id="445" r:id="rId12"/>
    <p:sldId id="429" r:id="rId13"/>
    <p:sldId id="430" r:id="rId14"/>
    <p:sldId id="451" r:id="rId15"/>
    <p:sldId id="452" r:id="rId16"/>
    <p:sldId id="443" r:id="rId17"/>
    <p:sldId id="444" r:id="rId18"/>
    <p:sldId id="272" r:id="rId19"/>
    <p:sldId id="274" r:id="rId20"/>
    <p:sldId id="454" r:id="rId21"/>
    <p:sldId id="284" r:id="rId22"/>
    <p:sldId id="439" r:id="rId23"/>
    <p:sldId id="455" r:id="rId24"/>
    <p:sldId id="447" r:id="rId25"/>
    <p:sldId id="2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C83"/>
    <a:srgbClr val="1F1919"/>
    <a:srgbClr val="000000"/>
    <a:srgbClr val="B85218"/>
    <a:srgbClr val="EBAC03"/>
    <a:srgbClr val="9A6E32"/>
    <a:srgbClr val="7D4827"/>
    <a:srgbClr val="E5E0A4"/>
    <a:srgbClr val="804E2D"/>
    <a:srgbClr val="814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26473A-E2EB-D277-AFE1-31E204A4DE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7F1D6-AC60-533D-AC81-FA2E539088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943C2-3E85-4802-BEC4-F00024BF0E47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A250C-380F-795D-8CA3-CB460BC251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78657-751E-0168-0E50-864672C438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1B054-411C-44A3-9CF0-2533A4D20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1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12:51:28.8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0,'1502'109'0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2T12:51:37.1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58,'363'-28,"-33"0,585 27,-448 3,-154 25,-68-1,-195-24,32 1,-1 4,90 19,-113-17,1-2,0-3,107-6,56 3,-113 12,-61-6,67 1,348-9,-440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12T12:51:54.4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31,'0'-1,"0"0,1 0,-1 0,0 0,1 0,-1 0,1 0,-1 0,1 0,0 1,-1-1,1 0,0 0,-1 1,1-1,0 0,0 1,0-1,0 1,-1-1,1 1,0-1,0 1,0 0,0 0,0-1,2 1,31-5,-30 4,368-4,-201 8,2069-3,-2198 2,57 9,33 3,887-12,-497-4,2286 2,-2754 2,55 10,50 3,523-17,-655 4,0 0,32 8,-30-4,46 2,61 6,8 0,-63-14,-46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BDAAB-CBF2-41F1-B21E-EFFC2A9DAE6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3148D-D6D0-4B5F-859C-F850706C6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3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A4601-701E-4273-9465-76D159E7D1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1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4A29F-97D8-A49E-8E7C-809ACF063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6E40F-740D-800A-8C7E-E941004B2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B5066-982E-6B1F-506B-7D9AE70F1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45901-5FF7-6268-00C8-F8F1137FC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A4601-701E-4273-9465-76D159E7D1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191A0-D8D0-B7A4-E4A0-16F4C72B6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5AD3E-EB93-44A2-1CED-A5FC16CA9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686329-077D-34C0-B6A2-4468C85B6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[top – this is the end of a curve, see skid marks]</a:t>
            </a:r>
          </a:p>
          <a:p>
            <a:r>
              <a:rPr lang="en-US" dirty="0"/>
              <a:t>[top – not 30’, </a:t>
            </a:r>
            <a:r>
              <a:rPr lang="en-US" dirty="0" err="1"/>
              <a:t>pcb</a:t>
            </a:r>
            <a:r>
              <a:rPr lang="en-US" dirty="0"/>
              <a:t> (see the yellow sheeting next to the street</a:t>
            </a:r>
            <a:r>
              <a:rPr lang="en-US" baseline="0" dirty="0"/>
              <a:t> sweeper); just lazy]</a:t>
            </a:r>
          </a:p>
          <a:p>
            <a:r>
              <a:rPr lang="en-US" baseline="0" dirty="0"/>
              <a:t>[bottom – not 30’, this is a 35 mph road; storage is independent of speed]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7BA6B-B5EA-0C6B-310E-C19810D7CA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FDA08-891D-4D24-9337-D12A075AC0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1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9F6811-B1BF-E2DB-B61F-C8C15FF67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5" y="1"/>
            <a:ext cx="121889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92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609600" y="180975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4775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6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3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1BDA56-9CB3-6C59-1988-24B43584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gradFill flip="none" rotWithShape="1">
            <a:gsLst>
              <a:gs pos="2752">
                <a:schemeClr val="bg1"/>
              </a:gs>
              <a:gs pos="33000">
                <a:srgbClr val="BCA165"/>
              </a:gs>
              <a:gs pos="22000">
                <a:srgbClr val="E5E0A4"/>
              </a:gs>
              <a:gs pos="82000">
                <a:srgbClr val="9A6E32"/>
              </a:gs>
            </a:gsLst>
            <a:lin ang="10800000" scaled="0"/>
            <a:tileRect/>
          </a:gra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6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05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62E614-93DE-9724-836F-3339DE23E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89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282202"/>
            <a:ext cx="1132027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</a:bodyPr>
          <a:lstStyle>
            <a:lvl1pPr algn="l">
              <a:defRPr sz="40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600200"/>
            <a:ext cx="12172950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538" y="1295400"/>
            <a:ext cx="11320462" cy="1488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7DA2CB8-1163-EBCF-BC86-6E5BA0289D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71538" y="5413738"/>
            <a:ext cx="5346001" cy="12913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b="1" kern="1200" cap="none" normalizeH="0" baseline="0" dirty="0" smtClean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+mj-cs"/>
              </a:defRPr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2005013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Name, Title</a:t>
            </a:r>
          </a:p>
          <a:p>
            <a:pPr lvl="0"/>
            <a:r>
              <a:rPr lang="en-US" dirty="0"/>
              <a:t>Second level</a:t>
            </a:r>
          </a:p>
        </p:txBody>
      </p:sp>
      <p:pic>
        <p:nvPicPr>
          <p:cNvPr id="13" name="Graphic 4">
            <a:extLst>
              <a:ext uri="{FF2B5EF4-FFF2-40B4-BE49-F238E27FC236}">
                <a16:creationId xmlns:a16="http://schemas.microsoft.com/office/drawing/2014/main" id="{465E78BE-11CE-EC59-8EF6-536CFEDB3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5397260"/>
            <a:ext cx="4517262" cy="11493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58DC0-BD1A-E78F-C641-15F30D4CF708}"/>
              </a:ext>
            </a:extLst>
          </p:cNvPr>
          <p:cNvCxnSpPr>
            <a:cxnSpLocks/>
          </p:cNvCxnSpPr>
          <p:nvPr/>
        </p:nvCxnSpPr>
        <p:spPr>
          <a:xfrm flipV="1">
            <a:off x="0" y="5257800"/>
            <a:ext cx="6858000" cy="1438"/>
          </a:xfrm>
          <a:prstGeom prst="line">
            <a:avLst/>
          </a:prstGeom>
          <a:ln w="22225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6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tx2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72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2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gradFill flip="none" rotWithShape="1">
            <a:gsLst>
              <a:gs pos="32000">
                <a:srgbClr val="9594C0"/>
              </a:gs>
              <a:gs pos="2752">
                <a:schemeClr val="bg1"/>
              </a:gs>
              <a:gs pos="100000">
                <a:srgbClr val="2F2C83"/>
              </a:gs>
            </a:gsLst>
            <a:lin ang="10800000" scaled="0"/>
            <a:tileRect/>
          </a:gra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42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40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99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24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09728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68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914400" y="1524000"/>
            <a:ext cx="10363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0911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09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21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15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50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EBAC03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45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3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1D98DB5-042F-46ED-2E28-F808C5719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833" y="1755384"/>
            <a:ext cx="7856334" cy="15755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775399A-A89D-CE24-F626-E135C937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379" y="4029075"/>
            <a:ext cx="7957243" cy="1143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92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1BDA56-9CB3-6C59-1988-24B43584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gradFill flip="none" rotWithShape="1">
            <a:gsLst>
              <a:gs pos="2752">
                <a:schemeClr val="bg1"/>
              </a:gs>
              <a:gs pos="33000">
                <a:srgbClr val="BCA165"/>
              </a:gs>
              <a:gs pos="22000">
                <a:srgbClr val="E5E0A4"/>
              </a:gs>
              <a:gs pos="82000">
                <a:srgbClr val="9A6E32"/>
              </a:gs>
            </a:gsLst>
            <a:lin ang="10800000" scaled="0"/>
            <a:tileRect/>
          </a:gra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2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B85218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131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accent6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8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77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F658FBC-5BF2-811F-CE4A-7DA9B5CCD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39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650" y="361949"/>
            <a:ext cx="6677025" cy="1400175"/>
          </a:xfrm>
          <a:noFill/>
          <a:ln>
            <a:noFill/>
          </a:ln>
        </p:spPr>
        <p:txBody>
          <a:bodyPr anchor="ctr" anchorCtr="0"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sz="3600" dirty="0"/>
              <a:t>Topic Name</a:t>
            </a:r>
            <a:br>
              <a:rPr lang="en-US" sz="3600" dirty="0"/>
            </a:br>
            <a:r>
              <a:rPr lang="en-US" b="0" i="1" dirty="0"/>
              <a:t>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6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 hasCustomPrompt="1"/>
          </p:nvPr>
        </p:nvSpPr>
        <p:spPr>
          <a:xfrm>
            <a:off x="914400" y="1181100"/>
            <a:ext cx="10363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670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367C8-45A8-C2F0-5AF8-6F476D25A7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59836"/>
            <a:ext cx="12192000" cy="1189017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143000"/>
            <a:ext cx="1042416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7" r:id="rId12"/>
    <p:sldLayoutId id="2147483672" r:id="rId13"/>
    <p:sldLayoutId id="2147483675" r:id="rId14"/>
    <p:sldLayoutId id="2147483676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normalizeH="0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143000"/>
            <a:ext cx="1042416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50536" y="6324600"/>
            <a:ext cx="47244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l">
              <a:defRPr/>
            </a:pPr>
            <a:fld id="{C08E5819-54B1-418D-9241-92F644D79DBB}" type="slidenum">
              <a:rPr lang="en-US" sz="1400" b="0" smtClean="0">
                <a:solidFill>
                  <a:schemeClr val="accent2"/>
                </a:solidFill>
                <a:latin typeface="+mn-lt"/>
              </a:rPr>
              <a:pPr algn="l">
                <a:defRPr/>
              </a:pPr>
              <a:t>‹#›</a:t>
            </a:fld>
            <a:r>
              <a:rPr lang="en-US" sz="1400" b="0" dirty="0">
                <a:solidFill>
                  <a:schemeClr val="accent2"/>
                </a:solidFill>
                <a:latin typeface="+mn-lt"/>
              </a:rPr>
              <a:t>  |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524000" y="6324600"/>
            <a:ext cx="76800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83920" y="6244862"/>
            <a:ext cx="8260080" cy="0"/>
          </a:xfrm>
          <a:prstGeom prst="line">
            <a:avLst/>
          </a:prstGeom>
          <a:ln w="127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8EADE440-52DC-96CE-987C-02D7261754C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7462" y="6110157"/>
            <a:ext cx="2639738" cy="6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0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normalizeH="0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customXml" Target="../ink/ink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customXml" Target="../ink/ink1.xm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customXml" Target="../ink/ink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116B179-6E4C-7FB7-F9AD-436FFEE4678E}"/>
              </a:ext>
            </a:extLst>
          </p:cNvPr>
          <p:cNvSpPr txBox="1">
            <a:spLocks/>
          </p:cNvSpPr>
          <p:nvPr/>
        </p:nvSpPr>
        <p:spPr bwMode="auto">
          <a:xfrm>
            <a:off x="3913633" y="2013857"/>
            <a:ext cx="7929118" cy="217079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all" normalizeH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marL="182880" algn="r"/>
            <a:r>
              <a:rPr lang="en-US" sz="5400" kern="0" dirty="0"/>
              <a:t>Traffic &amp; Roadway</a:t>
            </a:r>
          </a:p>
          <a:p>
            <a:pPr marL="182880" algn="r"/>
            <a:r>
              <a:rPr lang="en-US" sz="5400" kern="0" dirty="0"/>
              <a:t>Spec Updates</a:t>
            </a:r>
            <a:br>
              <a:rPr lang="en-US" sz="5400" kern="0" dirty="0"/>
            </a:br>
            <a:r>
              <a:rPr lang="en-US" b="0" i="1" kern="0" dirty="0"/>
              <a:t>Abigail Helser, pe</a:t>
            </a:r>
          </a:p>
        </p:txBody>
      </p:sp>
    </p:spTree>
    <p:extLst>
      <p:ext uri="{BB962C8B-B14F-4D97-AF65-F5344CB8AC3E}">
        <p14:creationId xmlns:p14="http://schemas.microsoft.com/office/powerpoint/2010/main" val="662787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352E9-996D-69C6-8B09-477175AEC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71F40EB-1E15-F173-E8D5-64BEFF2D9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6974" y="1334906"/>
            <a:ext cx="5791702" cy="49747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EDB797-E5F9-C1C4-45F4-CCB6A8A21DD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Concrete Barrier Wall – 81IN, Type 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5DC9DF-A66D-B9EA-CEA0-490B947D5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4" y="1334906"/>
            <a:ext cx="3657917" cy="3212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FF72F1-7C45-761E-F8FF-3F7DBA2C0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738" y="4162964"/>
            <a:ext cx="5791701" cy="25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0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4E39-5B0A-C975-B860-DAA8D12CC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BFBF03-307B-D2EF-8691-E4C7A09A81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Concrete Barrier Wall – 81IN, Type 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328957-6286-BBD9-DA9E-CF4AE3B82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89" y="1247806"/>
            <a:ext cx="4985990" cy="5120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676AC-51FE-F944-E8B3-A0AB3BEB3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006" y="1206979"/>
            <a:ext cx="3871170" cy="5103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35D92-CCF4-856F-E475-F57EEB4B5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40114"/>
            <a:ext cx="2715636" cy="4494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ABBC72-D5E2-95BA-CE23-5EB3D361E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601" y="1206979"/>
            <a:ext cx="3985815" cy="516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14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B8228-9CBD-CEBE-A36B-5D1121AEE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118CA-870C-5289-B7F0-FEBA9FE802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Concrete Barrier Wall – 81IN, Type 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681BD-8308-850D-EFDD-5865D616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77" y="1491515"/>
            <a:ext cx="3697448" cy="4462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44E82-76E2-F7AA-82BF-53C46361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128" y="1296754"/>
            <a:ext cx="3697448" cy="516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060C6F-3522-FEAA-90E8-89667DD4D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78" y="1375147"/>
            <a:ext cx="4312745" cy="501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836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2317-3C9E-F883-DA77-F3E1276E22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622 Concrete Barrier - 81IN = TYPE 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D614E-D91D-4FA4-EF33-B58CDDF237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6502"/>
          <a:stretch>
            <a:fillRect/>
          </a:stretch>
        </p:blipFill>
        <p:spPr>
          <a:xfrm>
            <a:off x="888798" y="2399259"/>
            <a:ext cx="10414405" cy="428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055415-ABC4-E82A-0A2A-2A7B561260C6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44F75-C13A-B461-476E-5EFCAF839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232" y="1444639"/>
            <a:ext cx="9925535" cy="736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E537F1-7874-950D-50D7-00CC80D65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977" y="1106242"/>
            <a:ext cx="10529640" cy="428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F73712-2427-E741-C3D2-4120F666E2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0" b="-1"/>
          <a:stretch>
            <a:fillRect/>
          </a:stretch>
        </p:blipFill>
        <p:spPr>
          <a:xfrm>
            <a:off x="1288166" y="3019699"/>
            <a:ext cx="9335428" cy="595532"/>
          </a:xfrm>
          <a:prstGeom prst="rect">
            <a:avLst/>
          </a:prstGeom>
        </p:spPr>
      </p:pic>
      <p:pic>
        <p:nvPicPr>
          <p:cNvPr id="16" name="Picture 15" descr="Text&#10;&#10;AI-generated content may be incorrect.">
            <a:extLst>
              <a:ext uri="{FF2B5EF4-FFF2-40B4-BE49-F238E27FC236}">
                <a16:creationId xmlns:a16="http://schemas.microsoft.com/office/drawing/2014/main" id="{A4CA425D-1C1B-64DC-C12E-09B3E5A8A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798" y="4094506"/>
            <a:ext cx="10414405" cy="26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DC9A4-B70B-7624-8D02-FDD500BEC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2F64D-969D-0485-1218-E238976A800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RM-4.8, 81IN Barrier = Type N Barrier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CC8AF-DB4B-1C21-4F6A-194DF815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25" y="1028526"/>
            <a:ext cx="8328755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AD8FE-B033-F161-A62B-021CC66DD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25" y="2339944"/>
            <a:ext cx="8644378" cy="10890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286B0-AE42-56A2-D936-B928424A4241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74A8B4-69AD-568C-F65B-D41F064F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67" y="3678874"/>
            <a:ext cx="8345065" cy="28483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51910F-62A7-AE45-1CD5-EA787582AE83}"/>
                  </a:ext>
                </a:extLst>
              </p14:cNvPr>
              <p14:cNvContentPartPr/>
              <p14:nvPr/>
            </p14:nvContentPartPr>
            <p14:xfrm>
              <a:off x="7039843" y="5486435"/>
              <a:ext cx="541080" cy="39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51910F-62A7-AE45-1CD5-EA787582AE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5843" y="5378435"/>
                <a:ext cx="6487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254162F-4DD2-4DA4-C48E-D1A125389258}"/>
                  </a:ext>
                </a:extLst>
              </p14:cNvPr>
              <p14:cNvContentPartPr/>
              <p14:nvPr/>
            </p14:nvContentPartPr>
            <p14:xfrm>
              <a:off x="2123683" y="1680155"/>
              <a:ext cx="1562400" cy="51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254162F-4DD2-4DA4-C48E-D1A12538925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70043" y="1572515"/>
                <a:ext cx="167004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E5A996F-D138-0472-BD1A-AC400863675D}"/>
                  </a:ext>
                </a:extLst>
              </p14:cNvPr>
              <p14:cNvContentPartPr/>
              <p14:nvPr/>
            </p14:nvContentPartPr>
            <p14:xfrm>
              <a:off x="2772403" y="2633795"/>
              <a:ext cx="3269520" cy="41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E5A996F-D138-0472-BD1A-AC400863675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18763" y="2526155"/>
                <a:ext cx="3377160" cy="25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5121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2317-3C9E-F883-DA77-F3E1276E22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PN 127 Lane Value Contract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A6D71D-8B3A-FDCA-A15C-2441CDCF21DF}"/>
              </a:ext>
            </a:extLst>
          </p:cNvPr>
          <p:cNvSpPr/>
          <p:nvPr/>
        </p:nvSpPr>
        <p:spPr>
          <a:xfrm>
            <a:off x="707923" y="6027174"/>
            <a:ext cx="1993699" cy="644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15F8A1-890A-A255-C65A-1C51744BCDBE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84CA73EC-0D32-7DF1-4063-5AFA901D5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50" y="914400"/>
            <a:ext cx="729486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8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317DE-F00A-E61B-8CB9-52D6A064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21F5-27BC-79CF-D59B-742467B9377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MT-103.20 - Steel Plate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4F2C828-0940-C571-9B5A-E9A0818C2DD0}"/>
              </a:ext>
            </a:extLst>
          </p:cNvPr>
          <p:cNvSpPr txBox="1">
            <a:spLocks/>
          </p:cNvSpPr>
          <p:nvPr/>
        </p:nvSpPr>
        <p:spPr>
          <a:xfrm>
            <a:off x="381000" y="914400"/>
            <a:ext cx="11430000" cy="644540"/>
          </a:xfrm>
          <a:prstGeom prst="rect">
            <a:avLst/>
          </a:prstGeom>
        </p:spPr>
        <p:txBody>
          <a:bodyPr/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A12FF-94A5-99F2-3839-236FFC04B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79" y="1012723"/>
            <a:ext cx="8908920" cy="5845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96572-FB6F-2600-A605-02F78AA19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1" y="1657263"/>
            <a:ext cx="4572396" cy="3432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15F955-DCA0-64D3-4B08-B02B7CF54F64}"/>
              </a:ext>
            </a:extLst>
          </p:cNvPr>
          <p:cNvSpPr/>
          <p:nvPr/>
        </p:nvSpPr>
        <p:spPr>
          <a:xfrm>
            <a:off x="707923" y="6027174"/>
            <a:ext cx="3244645" cy="644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7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92B04-2B08-0BFF-9298-5FFFECEBA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ED4084-471B-8EF2-F1EA-D62BC65E23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Quality Standards TTC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51DC2D-F846-4AEE-63AA-5DCED38E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862" y="864354"/>
            <a:ext cx="7516274" cy="419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13071A-A79D-B5C7-51CF-5F3BDD3E3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862" y="1290557"/>
            <a:ext cx="7516274" cy="1152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090D35-A688-5556-667A-9F8B364F36B6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8DC055D4-983F-A581-756C-6F073F733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77" y="2590466"/>
            <a:ext cx="8707065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35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49387-AA24-6583-F50A-A5CD427C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D8C12-BB84-7DAA-D746-ECB527B3B79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HL-50.21 Structure Grounding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C94C6-3D9D-B1AB-5196-E7822ED1EE15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19E85-7DB1-4181-CEC0-572F4F40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4" y="914400"/>
            <a:ext cx="9234847" cy="5878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FB32A-9BC0-F6DB-7FCE-D953FB1BDC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717"/>
          <a:stretch>
            <a:fillRect/>
          </a:stretch>
        </p:blipFill>
        <p:spPr>
          <a:xfrm>
            <a:off x="171108" y="2557423"/>
            <a:ext cx="4896533" cy="4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9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58DF7-16A2-C525-2F77-682E029C1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14964-4DB8-2506-4C29-41F0CB5518A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45518-B01C-EE74-B6E4-308B451A8578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2365B-7A03-01ED-CEBC-5FC2B8F97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35" y="0"/>
            <a:ext cx="10660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2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6B14E-C6B3-4FC0-D659-1AB40D16FE68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2752">
                <a:schemeClr val="bg1"/>
              </a:gs>
              <a:gs pos="39000">
                <a:srgbClr val="7472AC"/>
              </a:gs>
              <a:gs pos="100000">
                <a:srgbClr val="2F2C83"/>
              </a:gs>
            </a:gsLst>
          </a:gradFill>
        </p:spPr>
        <p:txBody>
          <a:bodyPr/>
          <a:lstStyle/>
          <a:p>
            <a:r>
              <a:rPr lang="en-US" dirty="0"/>
              <a:t>Spec Updates – July 2025 &amp; Jan 2026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F8CA1FC5-E8D6-20B8-D78D-12E61009150E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11430000" cy="914400"/>
          </a:xfrm>
          <a:prstGeom prst="rect">
            <a:avLst/>
          </a:prstGeom>
        </p:spPr>
        <p:txBody>
          <a:bodyPr/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kern="0"/>
              <a:t>C&amp;MS, Supplements &amp; other update Highlights</a:t>
            </a:r>
            <a:endParaRPr lang="en-US" kern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7F726B-76A5-431A-1B48-29378F293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063" y="1905000"/>
            <a:ext cx="6585185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Construction &amp; Material Specifications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 Removal of Structures and Obstructions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606 Guardrail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200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621 Raised Pavement Markers (RPM)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622 Concrete Barrier</a:t>
            </a:r>
          </a:p>
          <a:p>
            <a:pPr marL="457200" lvl="1" indent="0" eaLnBrk="0" fontAlgn="base" hangingPunct="0">
              <a:lnSpc>
                <a:spcPct val="107000"/>
              </a:lnSpc>
              <a:buNone/>
              <a:defRPr/>
            </a:pPr>
            <a:endParaRPr lang="en-US" sz="14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eaLnBrk="0" fontAlgn="base" hangingPunct="0">
              <a:lnSpc>
                <a:spcPct val="107000"/>
              </a:lnSpc>
              <a:buNone/>
              <a:defRPr/>
            </a:pPr>
            <a:r>
              <a:rPr lang="en-US" sz="1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Supplements, SS, &amp; Proposal Notes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200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PN 127 Lane Value Contract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PN 652 </a:t>
            </a:r>
            <a:r>
              <a:rPr lang="en-US" sz="1200" kern="10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Piloting E-Ticketing for DLS Reports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SS804 Fiber Optic Cable and Components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SS809 Intelligent Transportation System (ITS) Devices and Components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SS997 Rectangular Rapid Flashing Beacons (RRFB) Sign Assembly </a:t>
            </a:r>
          </a:p>
          <a:p>
            <a:pPr marL="1371600" marR="0" lvl="2" indent="-4572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0" cap="none" spc="0" normalizeH="0" baseline="0" noProof="0" dirty="0">
              <a:ln>
                <a:noFill/>
              </a:ln>
              <a:solidFill>
                <a:srgbClr val="009969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396CD-31C6-6CAD-037F-40D9665ED224}"/>
              </a:ext>
            </a:extLst>
          </p:cNvPr>
          <p:cNvSpPr txBox="1"/>
          <p:nvPr/>
        </p:nvSpPr>
        <p:spPr>
          <a:xfrm>
            <a:off x="5519699" y="1873045"/>
            <a:ext cx="5866056" cy="2995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0" fontAlgn="base" hangingPunct="0">
              <a:lnSpc>
                <a:spcPct val="107000"/>
              </a:lnSpc>
              <a:defRPr/>
            </a:pPr>
            <a:r>
              <a:rPr lang="en-US" sz="1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Standard Construction Drawings (SCDs)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HL-50.21 Structure Grounding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MGS-2.1 Midwest Guardrail System, Standard Type MGS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MT-103.10 Construction Access Points 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MT-103.20 Steel Plate over Trench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RM-4.6 Concrete Barrier End Sections 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RM-4.8 Single Slope Concrete Barrier, Type N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TC-87.20 School Speed Limit Sign with Flashing Beacons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 eaLnBrk="0" fontAlgn="base" hangingPunc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 eaLnBrk="0" fontAlgn="base" hangingPunc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 eaLnBrk="0" fontAlgn="base" hangingPunc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 eaLnBrk="0" fontAlgn="base" hangingPunc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C6DCFF-7BC8-A0CE-3CC6-BD2079655FDB}"/>
              </a:ext>
            </a:extLst>
          </p:cNvPr>
          <p:cNvSpPr txBox="1"/>
          <p:nvPr/>
        </p:nvSpPr>
        <p:spPr>
          <a:xfrm>
            <a:off x="5519699" y="3699049"/>
            <a:ext cx="5866056" cy="2402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0" fontAlgn="base" hangingPunct="0">
              <a:lnSpc>
                <a:spcPct val="107000"/>
              </a:lnSpc>
              <a:defRPr/>
            </a:pPr>
            <a:r>
              <a:rPr lang="en-US" sz="14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Other Design Manuals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Quality Standards of Temporary Traffic Control Devices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Traffic Engineering Manual (TEM)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 &amp; D Vol. I 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Multimodal Design Guide (MDG)</a:t>
            </a:r>
          </a:p>
          <a:p>
            <a:pPr marL="1143000" lvl="2" indent="-228600" eaLnBrk="0" fontAlgn="base" hangingPunct="0">
              <a:lnSpc>
                <a:spcPct val="107000"/>
              </a:lnSpc>
              <a:buFont typeface="Wingdings" panose="05000000000000000000" pitchFamily="2" charset="2"/>
              <a:buChar char="Ø"/>
              <a:defRPr/>
            </a:pPr>
            <a:r>
              <a:rPr lang="en-US" sz="1200" kern="100" dirty="0">
                <a:solidFill>
                  <a:srgbClr val="0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Sign Design and Marking Manual (SDMM)</a:t>
            </a:r>
          </a:p>
          <a:p>
            <a:pPr marL="1143000" lvl="2" indent="-228600" eaLnBrk="0" fontAlgn="base" hangingPunc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 eaLnBrk="0" fontAlgn="base" hangingPunc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 eaLnBrk="0" fontAlgn="base" hangingPunc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lvl="2" indent="-228600" eaLnBrk="0" fontAlgn="base" hangingPunct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endParaRPr lang="en-US" sz="1200" kern="100" dirty="0">
              <a:solidFill>
                <a:srgbClr val="00000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71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C28F6-F917-2E25-5E88-29377111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A77432-7458-E0E0-DE3C-353F750C68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TC-87.20 School Speed Limit Signs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A89DAC-EE2C-4FD5-ED70-1F3AA1E1F40C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C0081-9146-0EDE-BEF0-45E9269338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2" t="18363" r="36636" b="15900"/>
          <a:stretch>
            <a:fillRect/>
          </a:stretch>
        </p:blipFill>
        <p:spPr>
          <a:xfrm>
            <a:off x="1868128" y="1002891"/>
            <a:ext cx="7344697" cy="52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68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2DC4E-6DC7-8BA3-8FBE-E5F46F92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 652 Piloting E-Ticketing for DLS Reports</a:t>
            </a:r>
          </a:p>
        </p:txBody>
      </p:sp>
      <p:pic>
        <p:nvPicPr>
          <p:cNvPr id="8" name="Picture 7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1720F13D-358E-1249-F225-A9C741784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07" y="914399"/>
            <a:ext cx="11454387" cy="1715959"/>
          </a:xfrm>
          <a:prstGeom prst="rect">
            <a:avLst/>
          </a:prstGeom>
        </p:spPr>
      </p:pic>
      <p:pic>
        <p:nvPicPr>
          <p:cNvPr id="10" name="Picture 9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3BF2390D-ABC0-5FE5-2F1B-40CF73C85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303" y="2630358"/>
            <a:ext cx="6423395" cy="42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57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511C7-341D-86F7-F6A1-3579CE6AB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20D438-F2C6-242A-BB2B-229A55C96A15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0A6D6-AEC3-6CB2-8E36-F5341AA1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9990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Work Zone impact Attenuators:</a:t>
            </a:r>
            <a:br>
              <a:rPr lang="en-US" dirty="0"/>
            </a:br>
            <a:r>
              <a:rPr lang="en-US" dirty="0"/>
              <a:t> water-filled non-</a:t>
            </a:r>
            <a:r>
              <a:rPr lang="en-US" dirty="0" err="1"/>
              <a:t>redirective</a:t>
            </a:r>
            <a:r>
              <a:rPr lang="en-US" dirty="0"/>
              <a:t> gating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451CF-3A61-5458-141E-8DFB6BE19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100" normalizeH="0" baseline="0" noProof="0" dirty="0">
              <a:ln>
                <a:noFill/>
              </a:ln>
              <a:solidFill>
                <a:srgbClr val="0098D3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4592FD-AD38-0378-7402-9F1B68522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4802" r="4746" b="24466"/>
          <a:stretch>
            <a:fillRect/>
          </a:stretch>
        </p:blipFill>
        <p:spPr>
          <a:xfrm>
            <a:off x="97751" y="1259989"/>
            <a:ext cx="3464826" cy="2939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E516E7-42DE-B502-4E63-0518FDADC8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567" b="29162"/>
          <a:stretch>
            <a:fillRect/>
          </a:stretch>
        </p:blipFill>
        <p:spPr>
          <a:xfrm>
            <a:off x="8629424" y="3212397"/>
            <a:ext cx="3381376" cy="341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62689-B43D-988C-8466-FB63312CA5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910" t="12195" r="29479" b="50950"/>
          <a:stretch>
            <a:fillRect/>
          </a:stretch>
        </p:blipFill>
        <p:spPr>
          <a:xfrm>
            <a:off x="9204019" y="1259989"/>
            <a:ext cx="2987982" cy="273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E74654-1747-FC6E-4924-439BA87D9E5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079"/>
          <a:stretch>
            <a:fillRect/>
          </a:stretch>
        </p:blipFill>
        <p:spPr>
          <a:xfrm>
            <a:off x="0" y="4199589"/>
            <a:ext cx="4380952" cy="2658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73EA2F-2FD1-9175-C61C-D5EF35353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640" y="2061343"/>
            <a:ext cx="6382641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8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E49B6-BB80-3008-580E-83C78920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2F316A-2739-F519-26AF-109C1234BE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TMA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DAE0DBA-5301-D487-4743-36D63BCFE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219" y="162478"/>
            <a:ext cx="8413563" cy="3430968"/>
          </a:xfrm>
          <a:prstGeom prst="rect">
            <a:avLst/>
          </a:prstGeom>
        </p:spPr>
      </p:pic>
      <p:pic>
        <p:nvPicPr>
          <p:cNvPr id="6" name="Picture 5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B0954710-3BC3-3391-4F58-501DFFA7C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52" y="3236717"/>
            <a:ext cx="11307097" cy="36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80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01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2317-3C9E-F883-DA77-F3E1276E22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3200" dirty="0"/>
              <a:t>202.09 Guardrail, Anchor Assembly, Bridge Terminal Assembly, Impact Attenuator, and Fence Removed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0E9381-FB6A-F158-E916-74A06093A9CF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FA3CADDF-6AB0-BD19-D7AC-1B6668F11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40" y="2157235"/>
            <a:ext cx="9631119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9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2BF7-68C7-AE41-1139-A9CB91AF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1C1C3-217F-AAE6-FFB5-9ABD9C1D6C7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3200" dirty="0"/>
              <a:t>606 Guardrail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4B8F4-B397-8DC3-906A-53DE2C66C446}"/>
              </a:ext>
            </a:extLst>
          </p:cNvPr>
          <p:cNvSpPr/>
          <p:nvPr/>
        </p:nvSpPr>
        <p:spPr>
          <a:xfrm>
            <a:off x="0" y="5943598"/>
            <a:ext cx="12280490" cy="997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, application&#10;&#10;AI-generated content may be incorrect.">
            <a:extLst>
              <a:ext uri="{FF2B5EF4-FFF2-40B4-BE49-F238E27FC236}">
                <a16:creationId xmlns:a16="http://schemas.microsoft.com/office/drawing/2014/main" id="{2C74A69B-FBE1-CF32-B9B3-82C23C46E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73" y="911406"/>
            <a:ext cx="8811855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5A798-F52D-D4E5-0FB3-88589EE8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FF87-CCEA-3047-D296-45A40270BB8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3200" dirty="0"/>
              <a:t>606 Guardrail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11F84F-1FF1-54E8-6411-B8D550BE4813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D5340D74-2B42-3CF3-EFD1-D7AEC32B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6"/>
          <a:stretch>
            <a:fillRect/>
          </a:stretch>
        </p:blipFill>
        <p:spPr>
          <a:xfrm>
            <a:off x="1690073" y="1818968"/>
            <a:ext cx="8811855" cy="32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BB35E-2C2D-78AB-75D3-6B2558C8A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4DFA76-0BCA-B089-AC6B-535C4A19A8D1}"/>
              </a:ext>
            </a:extLst>
          </p:cNvPr>
          <p:cNvSpPr/>
          <p:nvPr/>
        </p:nvSpPr>
        <p:spPr>
          <a:xfrm>
            <a:off x="0" y="5653548"/>
            <a:ext cx="12280490" cy="1288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35953-D302-D5E9-1F64-D5B52E96772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3200" dirty="0"/>
              <a:t>621 Raised Pavement Markings (RPM)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EE06525-7859-2022-A323-792E6FA9EE45}"/>
              </a:ext>
            </a:extLst>
          </p:cNvPr>
          <p:cNvSpPr txBox="1">
            <a:spLocks/>
          </p:cNvSpPr>
          <p:nvPr/>
        </p:nvSpPr>
        <p:spPr bwMode="auto">
          <a:xfrm>
            <a:off x="-578059" y="3380895"/>
            <a:ext cx="9984888" cy="74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</a:t>
            </a:r>
          </a:p>
        </p:txBody>
      </p:sp>
      <p:pic>
        <p:nvPicPr>
          <p:cNvPr id="13" name="Picture 12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F1A06AF8-98B5-C606-3108-D51619D1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836"/>
          <a:stretch>
            <a:fillRect/>
          </a:stretch>
        </p:blipFill>
        <p:spPr>
          <a:xfrm>
            <a:off x="8325463" y="4267199"/>
            <a:ext cx="3904308" cy="2689901"/>
          </a:xfrm>
          <a:prstGeom prst="rect">
            <a:avLst/>
          </a:prstGeom>
        </p:spPr>
      </p:pic>
      <p:pic>
        <p:nvPicPr>
          <p:cNvPr id="10" name="Picture 9" descr="Text&#10;&#10;AI-generated content may be incorrect.">
            <a:extLst>
              <a:ext uri="{FF2B5EF4-FFF2-40B4-BE49-F238E27FC236}">
                <a16:creationId xmlns:a16="http://schemas.microsoft.com/office/drawing/2014/main" id="{4F1DE62B-361B-6DD6-CB90-56425009C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43" y="4129335"/>
            <a:ext cx="8516539" cy="1524213"/>
          </a:xfrm>
          <a:prstGeom prst="rect">
            <a:avLst/>
          </a:prstGeom>
        </p:spPr>
      </p:pic>
      <p:pic>
        <p:nvPicPr>
          <p:cNvPr id="15" name="Picture 14" descr="Text, letter&#10;&#10;AI-generated content may be incorrect.">
            <a:extLst>
              <a:ext uri="{FF2B5EF4-FFF2-40B4-BE49-F238E27FC236}">
                <a16:creationId xmlns:a16="http://schemas.microsoft.com/office/drawing/2014/main" id="{975BA759-3448-52F0-AD9C-ACAB83641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70" y="1054579"/>
            <a:ext cx="8688012" cy="23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6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CAAEA-7A72-5D68-8B98-D9F4436F1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77E50-0FA0-777D-A56E-1350E564AE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A0565-EF04-43B7-1ED4-811D7A2D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84" y="0"/>
            <a:ext cx="1017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3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95645-D9A2-953C-2BF6-7397059D9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1AE6-A334-B345-434B-8A3195B3E09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9CE1B-8224-C91C-1A77-D090C3B82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9" y="0"/>
            <a:ext cx="10795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91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49DB7-15F1-A5E1-29CD-3FB56B7E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9A963A-3D6D-FB53-0EB4-A51BAE3B6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 642-55, ITEM 614 -&gt; LEO with Patrol Car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4E5368E-BB7E-ED19-B434-E264D27A1AC2}"/>
              </a:ext>
            </a:extLst>
          </p:cNvPr>
          <p:cNvSpPr txBox="1">
            <a:spLocks/>
          </p:cNvSpPr>
          <p:nvPr/>
        </p:nvSpPr>
        <p:spPr bwMode="auto">
          <a:xfrm>
            <a:off x="1103556" y="2882147"/>
            <a:ext cx="9984888" cy="74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3C90E-5024-5641-770A-7FDC00B8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55" y="1383176"/>
            <a:ext cx="10418091" cy="1125851"/>
          </a:xfrm>
          <a:prstGeom prst="rect">
            <a:avLst/>
          </a:prstGeom>
        </p:spPr>
      </p:pic>
      <p:pic>
        <p:nvPicPr>
          <p:cNvPr id="10" name="Picture 9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965502CB-A7B1-0B6C-56B6-FE30A861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85" y="3975853"/>
            <a:ext cx="10764230" cy="176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4793"/>
      </p:ext>
    </p:extLst>
  </p:cSld>
  <p:clrMapOvr>
    <a:masterClrMapping/>
  </p:clrMapOvr>
</p:sld>
</file>

<file path=ppt/theme/theme1.xml><?xml version="1.0" encoding="utf-8"?>
<a:theme xmlns:a="http://schemas.openxmlformats.org/drawingml/2006/main" name="ODOT-HoIA-Theme-1">
  <a:themeElements>
    <a:clrScheme name="Custom 1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29286B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-HoIA-Theme-1" id="{012D7117-838B-4780-86B9-E3DF8C21EA18}" vid="{B4398ADE-FC80-4E4D-A6B8-C0B348BE257C}"/>
    </a:ext>
  </a:extLst>
</a:theme>
</file>

<file path=ppt/theme/theme2.xml><?xml version="1.0" encoding="utf-8"?>
<a:theme xmlns:a="http://schemas.openxmlformats.org/drawingml/2006/main" name="1_ODOT-HoIA-Theme-1">
  <a:themeElements>
    <a:clrScheme name="Heart-of-It-All">
      <a:dk1>
        <a:srgbClr val="000000"/>
      </a:dk1>
      <a:lt1>
        <a:sysClr val="window" lastClr="FFFFFF"/>
      </a:lt1>
      <a:dk2>
        <a:srgbClr val="0E3F75"/>
      </a:dk2>
      <a:lt2>
        <a:srgbClr val="D6D2C4"/>
      </a:lt2>
      <a:accent1>
        <a:srgbClr val="C12637"/>
      </a:accent1>
      <a:accent2>
        <a:srgbClr val="0098D3"/>
      </a:accent2>
      <a:accent3>
        <a:srgbClr val="EBA70E"/>
      </a:accent3>
      <a:accent4>
        <a:srgbClr val="69C2C6"/>
      </a:accent4>
      <a:accent5>
        <a:srgbClr val="DC5829"/>
      </a:accent5>
      <a:accent6>
        <a:srgbClr val="009969"/>
      </a:accent6>
      <a:hlink>
        <a:srgbClr val="40BAC8"/>
      </a:hlink>
      <a:folHlink>
        <a:srgbClr val="152F5F"/>
      </a:folHlink>
    </a:clrScheme>
    <a:fontScheme name="Source Sans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AE1844AB-8F7C-463F-B3D0-B57C8D70AA9C}" vid="{05C344BA-724F-4348-A70B-EFC1BBB5430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920f5b4-f35a-4bd1-ab57-79db69ad10fb}" enabled="1" method="Standard" siteId="{50f8fcc4-94d8-4f07-84eb-36ed57c7c8a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1084</TotalTime>
  <Words>352</Words>
  <Application>Microsoft Office PowerPoint</Application>
  <PresentationFormat>Widescreen</PresentationFormat>
  <Paragraphs>61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Georgia</vt:lpstr>
      <vt:lpstr>Source Sans 3</vt:lpstr>
      <vt:lpstr>Trebuchet MS</vt:lpstr>
      <vt:lpstr>Wingdings</vt:lpstr>
      <vt:lpstr>ODOT-HoIA-Theme-1</vt:lpstr>
      <vt:lpstr>1_ODOT-HoIA-Theme-1</vt:lpstr>
      <vt:lpstr>PowerPoint Presentation</vt:lpstr>
      <vt:lpstr>Spec Updates – July 2025 &amp; Jan 2026</vt:lpstr>
      <vt:lpstr>202.09 Guardrail, Anchor Assembly, Bridge Terminal Assembly, Impact Attenuator, and Fence Removed</vt:lpstr>
      <vt:lpstr>606 Guardrail</vt:lpstr>
      <vt:lpstr>606 Guardrail</vt:lpstr>
      <vt:lpstr>621 Raised Pavement Markings (RPM)</vt:lpstr>
      <vt:lpstr>PowerPoint Presentation</vt:lpstr>
      <vt:lpstr>PowerPoint Presentation</vt:lpstr>
      <vt:lpstr>TEM 642-55, ITEM 614 -&gt; LEO with Patrol Car</vt:lpstr>
      <vt:lpstr>Concrete Barrier Wall – 81IN, Type N</vt:lpstr>
      <vt:lpstr>Concrete Barrier Wall – 81IN, Type N</vt:lpstr>
      <vt:lpstr>Concrete Barrier Wall – 81IN, Type N</vt:lpstr>
      <vt:lpstr>622 Concrete Barrier - 81IN = TYPE N</vt:lpstr>
      <vt:lpstr>RM-4.8, 81IN Barrier = Type N Barrier</vt:lpstr>
      <vt:lpstr>PN 127 Lane Value Contract</vt:lpstr>
      <vt:lpstr>MT-103.20 - Steel Plate</vt:lpstr>
      <vt:lpstr>Quality Standards TTC</vt:lpstr>
      <vt:lpstr>HL-50.21 Structure Grounding</vt:lpstr>
      <vt:lpstr>PowerPoint Presentation</vt:lpstr>
      <vt:lpstr>TC-87.20 School Speed Limit Signs</vt:lpstr>
      <vt:lpstr>PN 652 Piloting E-Ticketing for DLS Reports</vt:lpstr>
      <vt:lpstr>Work Zone impact Attenuators:  water-filled non-redirective gating  </vt:lpstr>
      <vt:lpstr>TMA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Eline, Andrew</dc:creator>
  <cp:lastModifiedBy>Durham, Claudette</cp:lastModifiedBy>
  <cp:revision>14</cp:revision>
  <dcterms:created xsi:type="dcterms:W3CDTF">2024-01-11T22:22:02Z</dcterms:created>
  <dcterms:modified xsi:type="dcterms:W3CDTF">2026-02-24T14:46:33Z</dcterms:modified>
</cp:coreProperties>
</file>