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259" r:id="rId3"/>
    <p:sldId id="257" r:id="rId4"/>
    <p:sldId id="261" r:id="rId5"/>
    <p:sldId id="263"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58" r:id="rId22"/>
    <p:sldId id="2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2C83"/>
    <a:srgbClr val="1F1919"/>
    <a:srgbClr val="000000"/>
    <a:srgbClr val="B85218"/>
    <a:srgbClr val="EBAC03"/>
    <a:srgbClr val="9A6E32"/>
    <a:srgbClr val="7D4827"/>
    <a:srgbClr val="E5E0A4"/>
    <a:srgbClr val="804E2D"/>
    <a:srgbClr val="814D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3043" autoAdjust="0"/>
  </p:normalViewPr>
  <p:slideViewPr>
    <p:cSldViewPr snapToGrid="0">
      <p:cViewPr varScale="1">
        <p:scale>
          <a:sx n="92" d="100"/>
          <a:sy n="92" d="100"/>
        </p:scale>
        <p:origin x="1254" y="90"/>
      </p:cViewPr>
      <p:guideLst/>
    </p:cSldViewPr>
  </p:slideViewPr>
  <p:notesTextViewPr>
    <p:cViewPr>
      <p:scale>
        <a:sx n="3" d="2"/>
        <a:sy n="3" d="2"/>
      </p:scale>
      <p:origin x="0" y="0"/>
    </p:cViewPr>
  </p:notesTextViewPr>
  <p:notesViewPr>
    <p:cSldViewPr snapToGrid="0">
      <p:cViewPr varScale="1">
        <p:scale>
          <a:sx n="84" d="100"/>
          <a:sy n="84" d="100"/>
        </p:scale>
        <p:origin x="297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26473A-E2EB-D277-AFE1-31E204A4DE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7D7F1D6-AC60-533D-AC81-FA2E539088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943C2-3E85-4802-BEC4-F00024BF0E47}" type="datetimeFigureOut">
              <a:rPr lang="en-US" smtClean="0"/>
              <a:t>2/12/2026</a:t>
            </a:fld>
            <a:endParaRPr lang="en-US"/>
          </a:p>
        </p:txBody>
      </p:sp>
      <p:sp>
        <p:nvSpPr>
          <p:cNvPr id="4" name="Footer Placeholder 3">
            <a:extLst>
              <a:ext uri="{FF2B5EF4-FFF2-40B4-BE49-F238E27FC236}">
                <a16:creationId xmlns:a16="http://schemas.microsoft.com/office/drawing/2014/main" id="{C94A250C-380F-795D-8CA3-CB460BC251C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EA78657-751E-0168-0E50-864672C4382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31B054-411C-44A3-9CF0-2533A4D20DA0}" type="slidenum">
              <a:rPr lang="en-US" smtClean="0"/>
              <a:t>‹#›</a:t>
            </a:fld>
            <a:endParaRPr lang="en-US"/>
          </a:p>
        </p:txBody>
      </p:sp>
    </p:spTree>
    <p:extLst>
      <p:ext uri="{BB962C8B-B14F-4D97-AF65-F5344CB8AC3E}">
        <p14:creationId xmlns:p14="http://schemas.microsoft.com/office/powerpoint/2010/main" val="2460811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678965-8207-49FB-B68D-2D29DCAC5BFE}" type="datetimeFigureOut">
              <a:rPr lang="en-US" smtClean="0"/>
              <a:t>2/12/2026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66951A-365F-4F44-8083-B392760BE5EA}" type="slidenum">
              <a:rPr lang="en-US" smtClean="0"/>
              <a:t>‹#›</a:t>
            </a:fld>
            <a:endParaRPr lang="en-US"/>
          </a:p>
        </p:txBody>
      </p:sp>
    </p:spTree>
    <p:extLst>
      <p:ext uri="{BB962C8B-B14F-4D97-AF65-F5344CB8AC3E}">
        <p14:creationId xmlns:p14="http://schemas.microsoft.com/office/powerpoint/2010/main" val="1892882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66951A-365F-4F44-8083-B392760BE5EA}" type="slidenum">
              <a:rPr lang="en-US" smtClean="0"/>
              <a:t>3</a:t>
            </a:fld>
            <a:endParaRPr lang="en-US"/>
          </a:p>
        </p:txBody>
      </p:sp>
    </p:spTree>
    <p:extLst>
      <p:ext uri="{BB962C8B-B14F-4D97-AF65-F5344CB8AC3E}">
        <p14:creationId xmlns:p14="http://schemas.microsoft.com/office/powerpoint/2010/main" val="841174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Developed by Construction Administration and SBED</a:t>
            </a:r>
          </a:p>
          <a:p>
            <a:r>
              <a:rPr lang="en-US" sz="1200" dirty="0"/>
              <a:t>• Delete the 30-day provision because that seems to cause confusion with the 10-day requirement above it.</a:t>
            </a:r>
          </a:p>
          <a:p>
            <a:r>
              <a:rPr lang="en-US" sz="1200" dirty="0"/>
              <a:t>• Payment for the work is made after the tasks called for in the subcontract have been accomplished and documented </a:t>
            </a:r>
          </a:p>
          <a:p>
            <a:endParaRPr lang="en-US" dirty="0"/>
          </a:p>
        </p:txBody>
      </p:sp>
      <p:sp>
        <p:nvSpPr>
          <p:cNvPr id="4" name="Slide Number Placeholder 3"/>
          <p:cNvSpPr>
            <a:spLocks noGrp="1"/>
          </p:cNvSpPr>
          <p:nvPr>
            <p:ph type="sldNum" sz="quarter" idx="5"/>
          </p:nvPr>
        </p:nvSpPr>
        <p:spPr/>
        <p:txBody>
          <a:bodyPr/>
          <a:lstStyle/>
          <a:p>
            <a:fld id="{9C66951A-365F-4F44-8083-B392760BE5EA}" type="slidenum">
              <a:rPr lang="en-US" smtClean="0"/>
              <a:t>7</a:t>
            </a:fld>
            <a:endParaRPr lang="en-US"/>
          </a:p>
        </p:txBody>
      </p:sp>
    </p:spTree>
    <p:extLst>
      <p:ext uri="{BB962C8B-B14F-4D97-AF65-F5344CB8AC3E}">
        <p14:creationId xmlns:p14="http://schemas.microsoft.com/office/powerpoint/2010/main" val="439824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Dispute Resolution Task Force</a:t>
            </a:r>
          </a:p>
          <a:p>
            <a:r>
              <a:rPr lang="en-US" dirty="0"/>
              <a:t>Goal to shorten the process</a:t>
            </a:r>
          </a:p>
          <a:p>
            <a:r>
              <a:rPr lang="en-US" dirty="0"/>
              <a:t>DCE can be involved in Step 1 decisions that may later escalate to Step 2 where the DCE is on the board. Effort to better resolve issues at Step 1.</a:t>
            </a:r>
          </a:p>
          <a:p>
            <a:endParaRPr lang="en-US" dirty="0"/>
          </a:p>
        </p:txBody>
      </p:sp>
      <p:sp>
        <p:nvSpPr>
          <p:cNvPr id="4" name="Slide Number Placeholder 3"/>
          <p:cNvSpPr>
            <a:spLocks noGrp="1"/>
          </p:cNvSpPr>
          <p:nvPr>
            <p:ph type="sldNum" sz="quarter" idx="5"/>
          </p:nvPr>
        </p:nvSpPr>
        <p:spPr/>
        <p:txBody>
          <a:bodyPr/>
          <a:lstStyle/>
          <a:p>
            <a:fld id="{9C66951A-365F-4F44-8083-B392760BE5EA}" type="slidenum">
              <a:rPr lang="en-US" smtClean="0"/>
              <a:t>8</a:t>
            </a:fld>
            <a:endParaRPr lang="en-US"/>
          </a:p>
        </p:txBody>
      </p:sp>
    </p:spTree>
    <p:extLst>
      <p:ext uri="{BB962C8B-B14F-4D97-AF65-F5344CB8AC3E}">
        <p14:creationId xmlns:p14="http://schemas.microsoft.com/office/powerpoint/2010/main" val="1800636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Common contractual clause</a:t>
            </a:r>
          </a:p>
          <a:p>
            <a:r>
              <a:rPr lang="en-US" dirty="0"/>
              <a:t>The Severability Clause, also sometimes called a partial invalidity clause, is a nearly universal miscellaneous clause in a contract agreement that addresses how the remainder of the agreement is to be interpreted in the event that a court finds that one or more terms are invalid, illegal or unenforceable.</a:t>
            </a:r>
          </a:p>
          <a:p>
            <a:endParaRPr lang="en-US" dirty="0"/>
          </a:p>
        </p:txBody>
      </p:sp>
      <p:sp>
        <p:nvSpPr>
          <p:cNvPr id="4" name="Slide Number Placeholder 3"/>
          <p:cNvSpPr>
            <a:spLocks noGrp="1"/>
          </p:cNvSpPr>
          <p:nvPr>
            <p:ph type="sldNum" sz="quarter" idx="5"/>
          </p:nvPr>
        </p:nvSpPr>
        <p:spPr/>
        <p:txBody>
          <a:bodyPr/>
          <a:lstStyle/>
          <a:p>
            <a:fld id="{9C66951A-365F-4F44-8083-B392760BE5EA}" type="slidenum">
              <a:rPr lang="en-US" smtClean="0"/>
              <a:t>10</a:t>
            </a:fld>
            <a:endParaRPr lang="en-US"/>
          </a:p>
        </p:txBody>
      </p:sp>
    </p:spTree>
    <p:extLst>
      <p:ext uri="{BB962C8B-B14F-4D97-AF65-F5344CB8AC3E}">
        <p14:creationId xmlns:p14="http://schemas.microsoft.com/office/powerpoint/2010/main" val="3611486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Revisions made to ORC 5517.012 when submitting the Transportation Budget Bill.</a:t>
            </a:r>
          </a:p>
          <a:p>
            <a:endParaRPr lang="en-US" dirty="0"/>
          </a:p>
        </p:txBody>
      </p:sp>
      <p:sp>
        <p:nvSpPr>
          <p:cNvPr id="4" name="Slide Number Placeholder 3"/>
          <p:cNvSpPr>
            <a:spLocks noGrp="1"/>
          </p:cNvSpPr>
          <p:nvPr>
            <p:ph type="sldNum" sz="quarter" idx="5"/>
          </p:nvPr>
        </p:nvSpPr>
        <p:spPr/>
        <p:txBody>
          <a:bodyPr/>
          <a:lstStyle/>
          <a:p>
            <a:fld id="{9C66951A-365F-4F44-8083-B392760BE5EA}" type="slidenum">
              <a:rPr lang="en-US" smtClean="0"/>
              <a:t>13</a:t>
            </a:fld>
            <a:endParaRPr lang="en-US"/>
          </a:p>
        </p:txBody>
      </p:sp>
    </p:spTree>
    <p:extLst>
      <p:ext uri="{BB962C8B-B14F-4D97-AF65-F5344CB8AC3E}">
        <p14:creationId xmlns:p14="http://schemas.microsoft.com/office/powerpoint/2010/main" val="2044353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Items emphasized in the Final Rule for Manufactured Products.</a:t>
            </a:r>
          </a:p>
          <a:p>
            <a:r>
              <a:rPr lang="en-US" dirty="0"/>
              <a:t>Predominately iron or steel or a combination of both means the total cost of the iron and steel content exceeds 50 percent of the total cost of all its components.</a:t>
            </a:r>
          </a:p>
        </p:txBody>
      </p:sp>
      <p:sp>
        <p:nvSpPr>
          <p:cNvPr id="4" name="Slide Number Placeholder 3"/>
          <p:cNvSpPr>
            <a:spLocks noGrp="1"/>
          </p:cNvSpPr>
          <p:nvPr>
            <p:ph type="sldNum" sz="quarter" idx="5"/>
          </p:nvPr>
        </p:nvSpPr>
        <p:spPr/>
        <p:txBody>
          <a:bodyPr/>
          <a:lstStyle/>
          <a:p>
            <a:fld id="{9C66951A-365F-4F44-8083-B392760BE5EA}" type="slidenum">
              <a:rPr lang="en-US" smtClean="0"/>
              <a:t>17</a:t>
            </a:fld>
            <a:endParaRPr lang="en-US"/>
          </a:p>
        </p:txBody>
      </p:sp>
    </p:spTree>
    <p:extLst>
      <p:ext uri="{BB962C8B-B14F-4D97-AF65-F5344CB8AC3E}">
        <p14:creationId xmlns:p14="http://schemas.microsoft.com/office/powerpoint/2010/main" val="3481093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will provide guidance to the project engineer when the Contractor is following the process to receive compensation for damage to permanent items of Work or temporary maintenance of traffic items listed in this section of the Construction and Materials Specifications.</a:t>
            </a:r>
          </a:p>
          <a:p>
            <a:endParaRPr lang="en-US" dirty="0"/>
          </a:p>
        </p:txBody>
      </p:sp>
      <p:sp>
        <p:nvSpPr>
          <p:cNvPr id="4" name="Slide Number Placeholder 3"/>
          <p:cNvSpPr>
            <a:spLocks noGrp="1"/>
          </p:cNvSpPr>
          <p:nvPr>
            <p:ph type="sldNum" sz="quarter" idx="5"/>
          </p:nvPr>
        </p:nvSpPr>
        <p:spPr/>
        <p:txBody>
          <a:bodyPr/>
          <a:lstStyle/>
          <a:p>
            <a:fld id="{9C66951A-365F-4F44-8083-B392760BE5EA}" type="slidenum">
              <a:rPr lang="en-US" smtClean="0"/>
              <a:t>18</a:t>
            </a:fld>
            <a:endParaRPr lang="en-US"/>
          </a:p>
        </p:txBody>
      </p:sp>
    </p:spTree>
    <p:extLst>
      <p:ext uri="{BB962C8B-B14F-4D97-AF65-F5344CB8AC3E}">
        <p14:creationId xmlns:p14="http://schemas.microsoft.com/office/powerpoint/2010/main" val="13366597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49F6811-B1BF-E2DB-B61F-C8C15FF6768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525" y="1"/>
            <a:ext cx="12188950" cy="6857999"/>
          </a:xfrm>
          <a:prstGeom prst="rect">
            <a:avLst/>
          </a:prstGeom>
        </p:spPr>
      </p:pic>
    </p:spTree>
    <p:extLst>
      <p:ext uri="{BB962C8B-B14F-4D97-AF65-F5344CB8AC3E}">
        <p14:creationId xmlns:p14="http://schemas.microsoft.com/office/powerpoint/2010/main" val="28084926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ubtitle and Two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Content Placeholder 5"/>
          <p:cNvSpPr>
            <a:spLocks noGrp="1"/>
          </p:cNvSpPr>
          <p:nvPr>
            <p:ph idx="1" hasCustomPrompt="1"/>
          </p:nvPr>
        </p:nvSpPr>
        <p:spPr>
          <a:xfrm>
            <a:off x="609600" y="1809750"/>
            <a:ext cx="10871200" cy="3810000"/>
          </a:xfrm>
        </p:spPr>
        <p:txBody>
          <a:bodyPr numCol="2"/>
          <a:lstStyle>
            <a:lvl3pPr>
              <a:defRPr/>
            </a:lvl3pPr>
          </a:lstStyle>
          <a:p>
            <a:pPr>
              <a:buNone/>
            </a:pPr>
            <a:r>
              <a:rPr lang="en-US" dirty="0"/>
              <a:t>Column One</a:t>
            </a:r>
          </a:p>
          <a:p>
            <a:r>
              <a:rPr lang="en-US" dirty="0"/>
              <a:t>1</a:t>
            </a:r>
          </a:p>
          <a:p>
            <a:pPr lvl="1"/>
            <a:r>
              <a:rPr lang="en-US" dirty="0"/>
              <a:t>a</a:t>
            </a:r>
          </a:p>
          <a:p>
            <a:pPr lvl="1"/>
            <a:r>
              <a:rPr lang="en-US" dirty="0"/>
              <a:t>b</a:t>
            </a:r>
          </a:p>
          <a:p>
            <a:pPr lvl="2"/>
            <a:r>
              <a:rPr lang="en-US" dirty="0" err="1"/>
              <a:t>i</a:t>
            </a:r>
            <a:endParaRPr lang="en-US" dirty="0"/>
          </a:p>
          <a:p>
            <a:pPr lvl="2"/>
            <a:r>
              <a:rPr lang="en-US" dirty="0"/>
              <a:t>Ii</a:t>
            </a:r>
          </a:p>
          <a:p>
            <a:pPr lvl="2">
              <a:buNone/>
            </a:pPr>
            <a:endParaRPr lang="en-US" dirty="0"/>
          </a:p>
          <a:p>
            <a:pPr>
              <a:buNone/>
            </a:pPr>
            <a:r>
              <a:rPr lang="en-US" dirty="0"/>
              <a:t>Column Two</a:t>
            </a:r>
          </a:p>
          <a:p>
            <a:r>
              <a:rPr lang="en-US" dirty="0"/>
              <a:t>2</a:t>
            </a:r>
          </a:p>
        </p:txBody>
      </p:sp>
      <p:sp>
        <p:nvSpPr>
          <p:cNvPr id="7" name="Text Placeholder 10"/>
          <p:cNvSpPr>
            <a:spLocks noGrp="1"/>
          </p:cNvSpPr>
          <p:nvPr>
            <p:ph type="body" sz="quarter" idx="11" hasCustomPrompt="1"/>
          </p:nvPr>
        </p:nvSpPr>
        <p:spPr>
          <a:xfrm>
            <a:off x="609600" y="1047750"/>
            <a:ext cx="11074400" cy="609600"/>
          </a:xfrm>
        </p:spPr>
        <p:txBody>
          <a:bodyPr/>
          <a:lstStyle>
            <a:lvl1pPr algn="ctr">
              <a:buNone/>
              <a:defRPr sz="2400" b="1" i="1" u="sng">
                <a:latin typeface="+mj-lt"/>
              </a:defRPr>
            </a:lvl1pPr>
          </a:lstStyle>
          <a:p>
            <a:pPr lvl="0"/>
            <a:r>
              <a:rPr lang="en-US" sz="2400" b="1" i="1" u="sng" dirty="0">
                <a:latin typeface="+mj-lt"/>
              </a:rPr>
              <a:t>Subtitle</a:t>
            </a:r>
            <a:endParaRPr lang="en-US" dirty="0"/>
          </a:p>
        </p:txBody>
      </p:sp>
    </p:spTree>
    <p:extLst>
      <p:ext uri="{BB962C8B-B14F-4D97-AF65-F5344CB8AC3E}">
        <p14:creationId xmlns:p14="http://schemas.microsoft.com/office/powerpoint/2010/main" val="334246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lank - no footer">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0" y="0"/>
            <a:ext cx="12192000" cy="914400"/>
          </a:xfrm>
          <a:prstGeom prst="rect">
            <a:avLst/>
          </a:prstGeom>
          <a:solidFill>
            <a:schemeClr val="accent3"/>
          </a:solidFill>
          <a:ln w="9525">
            <a:noFill/>
            <a:miter lim="800000"/>
            <a:headEnd/>
            <a:tailEnd/>
          </a:ln>
        </p:spPr>
        <p:txBody>
          <a:bodyPr vert="horz" wrap="square" lIns="365760" tIns="91440" rIns="365760" bIns="0" numCol="1" anchor="b" anchorCtr="0" compatLnSpc="1">
            <a:prstTxWarp prst="textNoShape">
              <a:avLst/>
            </a:prstTxWarp>
          </a:bodyPr>
          <a:lstStyle>
            <a:lvl1pPr>
              <a:defRPr>
                <a:solidFill>
                  <a:schemeClr val="tx1"/>
                </a:solidFill>
              </a:defRPr>
            </a:lvl1pPr>
          </a:lstStyle>
          <a:p>
            <a:pPr lvl="0"/>
            <a:r>
              <a:rPr lang="en-US" dirty="0"/>
              <a:t>Click to edit Master title style</a:t>
            </a:r>
          </a:p>
        </p:txBody>
      </p:sp>
      <p:sp>
        <p:nvSpPr>
          <p:cNvPr id="6" name="Picture Placeholder 5"/>
          <p:cNvSpPr>
            <a:spLocks noGrp="1"/>
          </p:cNvSpPr>
          <p:nvPr>
            <p:ph type="pic" sz="quarter" idx="10"/>
          </p:nvPr>
        </p:nvSpPr>
        <p:spPr>
          <a:xfrm>
            <a:off x="457200" y="1143000"/>
            <a:ext cx="11430000" cy="5181600"/>
          </a:xfrm>
        </p:spPr>
        <p:txBody>
          <a:bodyPr/>
          <a:lstStyle>
            <a:lvl1pPr marL="0" indent="0">
              <a:buFont typeface="Arial" panose="020B0604020202020204" pitchFamily="34" charset="0"/>
              <a:buNone/>
              <a:defRPr baseline="0"/>
            </a:lvl1pPr>
          </a:lstStyle>
          <a:p>
            <a:r>
              <a:rPr lang="en-US"/>
              <a:t>Click icon to add picture</a:t>
            </a:r>
            <a:endParaRPr lang="en-US" dirty="0"/>
          </a:p>
        </p:txBody>
      </p:sp>
    </p:spTree>
    <p:extLst>
      <p:ext uri="{BB962C8B-B14F-4D97-AF65-F5344CB8AC3E}">
        <p14:creationId xmlns:p14="http://schemas.microsoft.com/office/powerpoint/2010/main" val="2576238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5_Title and Content">
    <p:spTree>
      <p:nvGrpSpPr>
        <p:cNvPr id="1" name=""/>
        <p:cNvGrpSpPr/>
        <p:nvPr/>
      </p:nvGrpSpPr>
      <p:grpSpPr>
        <a:xfrm>
          <a:off x="0" y="0"/>
          <a:ext cx="0" cy="0"/>
          <a:chOff x="0" y="0"/>
          <a:chExt cx="0" cy="0"/>
        </a:xfrm>
      </p:grpSpPr>
      <p:sp>
        <p:nvSpPr>
          <p:cNvPr id="5" name="Rectangle 3"/>
          <p:cNvSpPr>
            <a:spLocks noGrp="1" noChangeArrowheads="1"/>
          </p:cNvSpPr>
          <p:nvPr>
            <p:ph idx="1"/>
          </p:nvPr>
        </p:nvSpPr>
        <p:spPr bwMode="auto">
          <a:xfrm>
            <a:off x="838200" y="1143000"/>
            <a:ext cx="10515600" cy="5581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291BDA56-9CB3-6C59-1988-24B43584151B}"/>
              </a:ext>
            </a:extLst>
          </p:cNvPr>
          <p:cNvSpPr>
            <a:spLocks noGrp="1"/>
          </p:cNvSpPr>
          <p:nvPr>
            <p:ph type="title"/>
          </p:nvPr>
        </p:nvSpPr>
        <p:spPr>
          <a:xfrm>
            <a:off x="0" y="0"/>
            <a:ext cx="12192000" cy="914400"/>
          </a:xfrm>
          <a:gradFill flip="none" rotWithShape="1">
            <a:gsLst>
              <a:gs pos="2752">
                <a:schemeClr val="bg1"/>
              </a:gs>
              <a:gs pos="33000">
                <a:srgbClr val="BCA165"/>
              </a:gs>
              <a:gs pos="22000">
                <a:srgbClr val="E5E0A4"/>
              </a:gs>
              <a:gs pos="82000">
                <a:srgbClr val="9A6E32"/>
              </a:gs>
            </a:gsLst>
            <a:lin ang="10800000" scaled="0"/>
            <a:tileRect/>
          </a:gradFill>
        </p:spPr>
        <p:txBody>
          <a:bodyPr tIns="91440"/>
          <a:lstStyle>
            <a:lvl1pPr>
              <a:defRPr cap="all" baseline="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562666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2_Blank - no footer">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0" y="0"/>
            <a:ext cx="12192000" cy="914400"/>
          </a:xfrm>
          <a:prstGeom prst="rect">
            <a:avLst/>
          </a:prstGeom>
          <a:solidFill>
            <a:schemeClr val="tx2"/>
          </a:solidFill>
          <a:ln w="9525">
            <a:noFill/>
            <a:miter lim="800000"/>
            <a:headEnd/>
            <a:tailEnd/>
          </a:ln>
        </p:spPr>
        <p:txBody>
          <a:bodyPr vert="horz" wrap="square" lIns="365760" tIns="91440" rIns="365760" bIns="0" numCol="1" anchor="b" anchorCtr="0" compatLnSpc="1">
            <a:prstTxWarp prst="textNoShape">
              <a:avLst/>
            </a:prstTxWarp>
          </a:bodyPr>
          <a:lstStyle/>
          <a:p>
            <a:pPr lvl="0"/>
            <a:r>
              <a:rPr lang="en-US"/>
              <a:t>Click to edit Master title style</a:t>
            </a:r>
            <a:endParaRPr lang="en-US" dirty="0"/>
          </a:p>
        </p:txBody>
      </p:sp>
      <p:sp>
        <p:nvSpPr>
          <p:cNvPr id="3" name="Picture Placeholder 5"/>
          <p:cNvSpPr>
            <a:spLocks noGrp="1"/>
          </p:cNvSpPr>
          <p:nvPr>
            <p:ph type="pic" sz="quarter" idx="10"/>
          </p:nvPr>
        </p:nvSpPr>
        <p:spPr>
          <a:xfrm>
            <a:off x="457200" y="1143000"/>
            <a:ext cx="11430000" cy="5181600"/>
          </a:xfrm>
        </p:spPr>
        <p:txBody>
          <a:bodyPr/>
          <a:lstStyle>
            <a:lvl1pPr marL="0" indent="0">
              <a:buFont typeface="Arial" panose="020B0604020202020204" pitchFamily="34" charset="0"/>
              <a:buNone/>
              <a:defRPr baseline="0"/>
            </a:lvl1pPr>
          </a:lstStyle>
          <a:p>
            <a:r>
              <a:rPr lang="en-US"/>
              <a:t>Click icon to add picture</a:t>
            </a:r>
            <a:endParaRPr lang="en-US" dirty="0"/>
          </a:p>
        </p:txBody>
      </p:sp>
    </p:spTree>
    <p:extLst>
      <p:ext uri="{BB962C8B-B14F-4D97-AF65-F5344CB8AC3E}">
        <p14:creationId xmlns:p14="http://schemas.microsoft.com/office/powerpoint/2010/main" val="2556019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_Blank -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2052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5_Blank - no footer">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C62E614-93DE-9724-836F-3339DE23EC8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0"/>
            <a:ext cx="12188950" cy="6857999"/>
          </a:xfrm>
          <a:prstGeom prst="rect">
            <a:avLst/>
          </a:prstGeom>
        </p:spPr>
      </p:pic>
    </p:spTree>
    <p:extLst>
      <p:ext uri="{BB962C8B-B14F-4D97-AF65-F5344CB8AC3E}">
        <p14:creationId xmlns:p14="http://schemas.microsoft.com/office/powerpoint/2010/main" val="391748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14400"/>
          </a:xfrm>
          <a:gradFill flip="none" rotWithShape="1">
            <a:gsLst>
              <a:gs pos="32000">
                <a:srgbClr val="9594C0"/>
              </a:gs>
              <a:gs pos="2752">
                <a:schemeClr val="bg1"/>
              </a:gs>
              <a:gs pos="100000">
                <a:srgbClr val="2F2C83"/>
              </a:gs>
            </a:gsLst>
            <a:lin ang="10800000" scaled="0"/>
            <a:tileRect/>
          </a:gradFill>
        </p:spPr>
        <p:txBody>
          <a:bodyPr tIns="91440"/>
          <a:lstStyle>
            <a:lvl1pPr>
              <a:defRPr cap="all" baseline="0">
                <a:solidFill>
                  <a:schemeClr val="bg1"/>
                </a:solidFill>
              </a:defRPr>
            </a:lvl1pPr>
          </a:lstStyle>
          <a:p>
            <a:r>
              <a:rPr lang="en-US"/>
              <a:t>Click to edit Master title style</a:t>
            </a:r>
            <a:endParaRPr lang="en-US" dirty="0"/>
          </a:p>
        </p:txBody>
      </p:sp>
      <p:sp>
        <p:nvSpPr>
          <p:cNvPr id="5" name="Rectangle 3"/>
          <p:cNvSpPr>
            <a:spLocks noGrp="1" noChangeArrowheads="1"/>
          </p:cNvSpPr>
          <p:nvPr>
            <p:ph idx="1"/>
          </p:nvPr>
        </p:nvSpPr>
        <p:spPr bwMode="auto">
          <a:xfrm>
            <a:off x="838200" y="1143000"/>
            <a:ext cx="10515600" cy="44296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97340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EBAC03"/>
          </a:solidFill>
        </p:spPr>
        <p:txBody>
          <a:bodyPr tIns="91440"/>
          <a:lstStyle>
            <a:lvl1pPr>
              <a:defRPr cap="all" baseline="0">
                <a:solidFill>
                  <a:schemeClr val="bg1"/>
                </a:solidFill>
              </a:defRPr>
            </a:lvl1pPr>
          </a:lstStyle>
          <a:p>
            <a:r>
              <a:rPr lang="en-US"/>
              <a:t>Click to edit Master title style</a:t>
            </a:r>
            <a:endParaRPr lang="en-US" dirty="0"/>
          </a:p>
        </p:txBody>
      </p:sp>
      <p:sp>
        <p:nvSpPr>
          <p:cNvPr id="5" name="Rectangle 3"/>
          <p:cNvSpPr>
            <a:spLocks noGrp="1" noChangeArrowheads="1"/>
          </p:cNvSpPr>
          <p:nvPr>
            <p:ph idx="1"/>
          </p:nvPr>
        </p:nvSpPr>
        <p:spPr bwMode="auto">
          <a:xfrm>
            <a:off x="838200" y="1143000"/>
            <a:ext cx="10515600" cy="4438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02345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B85218"/>
          </a:solidFill>
        </p:spPr>
        <p:txBody>
          <a:bodyPr tIns="91440"/>
          <a:lstStyle>
            <a:lvl1pPr>
              <a:defRPr cap="all" baseline="0">
                <a:solidFill>
                  <a:schemeClr val="bg1"/>
                </a:solidFill>
              </a:defRPr>
            </a:lvl1pPr>
          </a:lstStyle>
          <a:p>
            <a:r>
              <a:rPr lang="en-US" dirty="0"/>
              <a:t>Click to edit Master title style</a:t>
            </a:r>
          </a:p>
        </p:txBody>
      </p:sp>
      <p:sp>
        <p:nvSpPr>
          <p:cNvPr id="5" name="Rectangle 3"/>
          <p:cNvSpPr>
            <a:spLocks noGrp="1" noChangeArrowheads="1"/>
          </p:cNvSpPr>
          <p:nvPr>
            <p:ph idx="1"/>
          </p:nvPr>
        </p:nvSpPr>
        <p:spPr bwMode="auto">
          <a:xfrm>
            <a:off x="838200" y="1143000"/>
            <a:ext cx="10515600" cy="44005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51314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solidFill>
            <a:schemeClr val="accent6"/>
          </a:solidFill>
        </p:spPr>
        <p:txBody>
          <a:bodyPr tIns="91440"/>
          <a:lstStyle>
            <a:lvl1pPr>
              <a:defRPr cap="all" baseline="0">
                <a:solidFill>
                  <a:schemeClr val="bg1"/>
                </a:solidFill>
              </a:defRPr>
            </a:lvl1pPr>
          </a:lstStyle>
          <a:p>
            <a:r>
              <a:rPr lang="en-US" dirty="0"/>
              <a:t>Click To edit Master title style</a:t>
            </a:r>
          </a:p>
        </p:txBody>
      </p:sp>
      <p:sp>
        <p:nvSpPr>
          <p:cNvPr id="5" name="Rectangle 3"/>
          <p:cNvSpPr>
            <a:spLocks noGrp="1" noChangeArrowheads="1"/>
          </p:cNvSpPr>
          <p:nvPr>
            <p:ph idx="1"/>
          </p:nvPr>
        </p:nvSpPr>
        <p:spPr bwMode="auto">
          <a:xfrm>
            <a:off x="838200" y="1143000"/>
            <a:ext cx="10515600" cy="4467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1828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12192000" cy="914400"/>
          </a:xfrm>
          <a:solidFill>
            <a:schemeClr val="accent1"/>
          </a:solidFill>
        </p:spPr>
        <p:txBody>
          <a:bodyPr tIns="91440"/>
          <a:lstStyle>
            <a:lvl1pPr>
              <a:defRPr cap="all" baseline="0">
                <a:solidFill>
                  <a:schemeClr val="bg1"/>
                </a:solidFill>
              </a:defRPr>
            </a:lvl1pPr>
          </a:lstStyle>
          <a:p>
            <a:r>
              <a:rPr lang="en-US" dirty="0"/>
              <a:t>Click To Edit Master Title Style</a:t>
            </a:r>
          </a:p>
        </p:txBody>
      </p:sp>
      <p:sp>
        <p:nvSpPr>
          <p:cNvPr id="5" name="Rectangle 3"/>
          <p:cNvSpPr>
            <a:spLocks noGrp="1" noChangeArrowheads="1"/>
          </p:cNvSpPr>
          <p:nvPr>
            <p:ph idx="1"/>
          </p:nvPr>
        </p:nvSpPr>
        <p:spPr bwMode="auto">
          <a:xfrm>
            <a:off x="838200" y="1143000"/>
            <a:ext cx="10515600" cy="4505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6277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p>
        </p:txBody>
      </p:sp>
      <p:sp>
        <p:nvSpPr>
          <p:cNvPr id="2" name="Rectangle 3">
            <a:extLst>
              <a:ext uri="{FF2B5EF4-FFF2-40B4-BE49-F238E27FC236}">
                <a16:creationId xmlns:a16="http://schemas.microsoft.com/office/drawing/2014/main" id="{2F658FBC-5BF2-811F-CE4A-7DA9B5CCDF06}"/>
              </a:ext>
            </a:extLst>
          </p:cNvPr>
          <p:cNvSpPr>
            <a:spLocks noGrp="1" noChangeArrowheads="1"/>
          </p:cNvSpPr>
          <p:nvPr>
            <p:ph idx="1"/>
          </p:nvPr>
        </p:nvSpPr>
        <p:spPr bwMode="auto">
          <a:xfrm>
            <a:off x="838200" y="1143000"/>
            <a:ext cx="10515600" cy="4505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6398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7650" y="361949"/>
            <a:ext cx="6677025" cy="1400175"/>
          </a:xfrm>
          <a:noFill/>
          <a:ln>
            <a:noFill/>
          </a:ln>
        </p:spPr>
        <p:txBody>
          <a:bodyPr anchor="ctr" anchorCtr="0"/>
          <a:lstStyle>
            <a:lvl1pPr algn="l">
              <a:defRPr sz="3200" b="1">
                <a:solidFill>
                  <a:schemeClr val="tx1"/>
                </a:solidFill>
              </a:defRPr>
            </a:lvl1pPr>
          </a:lstStyle>
          <a:p>
            <a:r>
              <a:rPr lang="en-US" sz="3600" dirty="0"/>
              <a:t>Topic Name</a:t>
            </a:r>
            <a:br>
              <a:rPr lang="en-US" sz="3600" dirty="0"/>
            </a:br>
            <a:r>
              <a:rPr lang="en-US" b="0" i="1" dirty="0"/>
              <a:t>presenter</a:t>
            </a:r>
            <a:endParaRPr lang="en-US" dirty="0"/>
          </a:p>
        </p:txBody>
      </p:sp>
    </p:spTree>
    <p:extLst>
      <p:ext uri="{BB962C8B-B14F-4D97-AF65-F5344CB8AC3E}">
        <p14:creationId xmlns:p14="http://schemas.microsoft.com/office/powerpoint/2010/main" val="1746164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Two Columns">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solidFill>
        </p:spPr>
        <p:txBody>
          <a:bodyPr/>
          <a:lstStyle/>
          <a:p>
            <a:r>
              <a:rPr lang="en-US"/>
              <a:t>Click to edit Master title style</a:t>
            </a:r>
          </a:p>
        </p:txBody>
      </p:sp>
      <p:sp>
        <p:nvSpPr>
          <p:cNvPr id="6" name="Content Placeholder 5"/>
          <p:cNvSpPr>
            <a:spLocks noGrp="1"/>
          </p:cNvSpPr>
          <p:nvPr>
            <p:ph idx="1" hasCustomPrompt="1"/>
          </p:nvPr>
        </p:nvSpPr>
        <p:spPr>
          <a:xfrm>
            <a:off x="914400" y="1181100"/>
            <a:ext cx="10363200" cy="4495800"/>
          </a:xfrm>
        </p:spPr>
        <p:txBody>
          <a:bodyPr numCol="2"/>
          <a:lstStyle>
            <a:lvl3pPr>
              <a:defRPr/>
            </a:lvl3pPr>
          </a:lstStyle>
          <a:p>
            <a:pPr>
              <a:buNone/>
            </a:pPr>
            <a:r>
              <a:rPr lang="en-US" dirty="0"/>
              <a:t>Column One</a:t>
            </a:r>
          </a:p>
          <a:p>
            <a:r>
              <a:rPr lang="en-US" dirty="0"/>
              <a:t>1</a:t>
            </a:r>
          </a:p>
          <a:p>
            <a:pPr lvl="1"/>
            <a:r>
              <a:rPr lang="en-US" dirty="0"/>
              <a:t>a</a:t>
            </a:r>
          </a:p>
          <a:p>
            <a:pPr lvl="1"/>
            <a:r>
              <a:rPr lang="en-US" dirty="0"/>
              <a:t>b</a:t>
            </a:r>
          </a:p>
          <a:p>
            <a:pPr lvl="2"/>
            <a:r>
              <a:rPr lang="en-US" dirty="0" err="1"/>
              <a:t>i</a:t>
            </a:r>
            <a:endParaRPr lang="en-US" dirty="0"/>
          </a:p>
          <a:p>
            <a:pPr lvl="2"/>
            <a:r>
              <a:rPr lang="en-US" dirty="0"/>
              <a:t>Ii</a:t>
            </a:r>
          </a:p>
          <a:p>
            <a:pPr>
              <a:buNone/>
            </a:pPr>
            <a:r>
              <a:rPr lang="en-US" dirty="0"/>
              <a:t>Column Two</a:t>
            </a:r>
          </a:p>
          <a:p>
            <a:r>
              <a:rPr lang="en-US" dirty="0"/>
              <a:t>2</a:t>
            </a:r>
          </a:p>
        </p:txBody>
      </p:sp>
    </p:spTree>
    <p:extLst>
      <p:ext uri="{BB962C8B-B14F-4D97-AF65-F5344CB8AC3E}">
        <p14:creationId xmlns:p14="http://schemas.microsoft.com/office/powerpoint/2010/main" val="1416703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02367C8-45A8-C2F0-5AF8-6F476D25A757}"/>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0" y="5659836"/>
            <a:ext cx="12192000" cy="1189017"/>
          </a:xfrm>
          <a:prstGeom prst="rect">
            <a:avLst/>
          </a:prstGeom>
        </p:spPr>
      </p:pic>
      <p:sp>
        <p:nvSpPr>
          <p:cNvPr id="1027" name="Rectangle 2"/>
          <p:cNvSpPr>
            <a:spLocks noGrp="1" noChangeArrowheads="1"/>
          </p:cNvSpPr>
          <p:nvPr>
            <p:ph type="title"/>
          </p:nvPr>
        </p:nvSpPr>
        <p:spPr bwMode="auto">
          <a:xfrm>
            <a:off x="0" y="0"/>
            <a:ext cx="12192000" cy="914400"/>
          </a:xfrm>
          <a:prstGeom prst="rect">
            <a:avLst/>
          </a:prstGeom>
          <a:solidFill>
            <a:schemeClr val="tx2"/>
          </a:solidFill>
          <a:ln w="9525">
            <a:noFill/>
            <a:miter lim="800000"/>
            <a:headEnd/>
            <a:tailEnd/>
          </a:ln>
        </p:spPr>
        <p:txBody>
          <a:bodyPr vert="horz" wrap="square" lIns="365760" tIns="91440" rIns="365760" bIns="0" numCol="1" anchor="b" anchorCtr="0" compatLnSpc="1">
            <a:prstTxWarp prst="textNoShape">
              <a:avLst/>
            </a:prstTxWarp>
          </a:bodyPr>
          <a:lstStyle/>
          <a:p>
            <a:pPr lvl="0"/>
            <a:r>
              <a:rPr lang="en-US"/>
              <a:t>Click to edit Master title style</a:t>
            </a:r>
            <a:endParaRPr lang="en-US" dirty="0"/>
          </a:p>
        </p:txBody>
      </p:sp>
      <p:sp>
        <p:nvSpPr>
          <p:cNvPr id="1028" name="Rectangle 3"/>
          <p:cNvSpPr>
            <a:spLocks noGrp="1" noChangeArrowheads="1"/>
          </p:cNvSpPr>
          <p:nvPr>
            <p:ph type="body" idx="1"/>
          </p:nvPr>
        </p:nvSpPr>
        <p:spPr bwMode="auto">
          <a:xfrm>
            <a:off x="883920" y="1143000"/>
            <a:ext cx="10424160" cy="49069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59052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7" r:id="rId12"/>
    <p:sldLayoutId id="2147483672" r:id="rId13"/>
    <p:sldLayoutId id="2147483675" r:id="rId14"/>
    <p:sldLayoutId id="2147483676" r:id="rId15"/>
  </p:sldLayoutIdLst>
  <p:txStyles>
    <p:titleStyle>
      <a:lvl1pPr algn="l" rtl="0" eaLnBrk="1" fontAlgn="base" hangingPunct="1">
        <a:spcBef>
          <a:spcPct val="0"/>
        </a:spcBef>
        <a:spcAft>
          <a:spcPct val="0"/>
        </a:spcAft>
        <a:defRPr sz="3600" b="1" cap="all" normalizeH="0" baseline="0">
          <a:solidFill>
            <a:schemeClr val="bg1"/>
          </a:solidFill>
          <a:latin typeface="+mj-lt"/>
          <a:ea typeface="+mj-ea"/>
          <a:cs typeface="+mj-cs"/>
        </a:defRPr>
      </a:lvl1pPr>
      <a:lvl2pPr algn="ctr" rtl="0" eaLnBrk="1" fontAlgn="base" hangingPunct="1">
        <a:spcBef>
          <a:spcPct val="0"/>
        </a:spcBef>
        <a:spcAft>
          <a:spcPct val="0"/>
        </a:spcAft>
        <a:defRPr sz="4000" b="1">
          <a:solidFill>
            <a:schemeClr val="bg1"/>
          </a:solidFill>
          <a:latin typeface="Georgia" pitchFamily="18" charset="0"/>
        </a:defRPr>
      </a:lvl2pPr>
      <a:lvl3pPr algn="ctr" rtl="0" eaLnBrk="1" fontAlgn="base" hangingPunct="1">
        <a:spcBef>
          <a:spcPct val="0"/>
        </a:spcBef>
        <a:spcAft>
          <a:spcPct val="0"/>
        </a:spcAft>
        <a:defRPr sz="4000" b="1">
          <a:solidFill>
            <a:schemeClr val="bg1"/>
          </a:solidFill>
          <a:latin typeface="Georgia" pitchFamily="18" charset="0"/>
        </a:defRPr>
      </a:lvl3pPr>
      <a:lvl4pPr algn="ctr" rtl="0" eaLnBrk="1" fontAlgn="base" hangingPunct="1">
        <a:spcBef>
          <a:spcPct val="0"/>
        </a:spcBef>
        <a:spcAft>
          <a:spcPct val="0"/>
        </a:spcAft>
        <a:defRPr sz="4000" b="1">
          <a:solidFill>
            <a:schemeClr val="bg1"/>
          </a:solidFill>
          <a:latin typeface="Georgia" pitchFamily="18" charset="0"/>
        </a:defRPr>
      </a:lvl4pPr>
      <a:lvl5pPr algn="ctr" rtl="0" eaLnBrk="1" fontAlgn="base" hangingPunct="1">
        <a:spcBef>
          <a:spcPct val="0"/>
        </a:spcBef>
        <a:spcAft>
          <a:spcPct val="0"/>
        </a:spcAft>
        <a:defRPr sz="4000" b="1">
          <a:solidFill>
            <a:schemeClr val="bg1"/>
          </a:solidFill>
          <a:latin typeface="Georgia" pitchFamily="18" charset="0"/>
        </a:defRPr>
      </a:lvl5pPr>
      <a:lvl6pPr marL="457200" algn="ctr" rtl="0" eaLnBrk="1" fontAlgn="base" hangingPunct="1">
        <a:spcBef>
          <a:spcPct val="0"/>
        </a:spcBef>
        <a:spcAft>
          <a:spcPct val="0"/>
        </a:spcAft>
        <a:defRPr sz="4000" b="1">
          <a:solidFill>
            <a:schemeClr val="bg1"/>
          </a:solidFill>
          <a:latin typeface="Georgia" pitchFamily="18" charset="0"/>
        </a:defRPr>
      </a:lvl6pPr>
      <a:lvl7pPr marL="914400" algn="ctr" rtl="0" eaLnBrk="1" fontAlgn="base" hangingPunct="1">
        <a:spcBef>
          <a:spcPct val="0"/>
        </a:spcBef>
        <a:spcAft>
          <a:spcPct val="0"/>
        </a:spcAft>
        <a:defRPr sz="4000" b="1">
          <a:solidFill>
            <a:schemeClr val="bg1"/>
          </a:solidFill>
          <a:latin typeface="Georgia" pitchFamily="18" charset="0"/>
        </a:defRPr>
      </a:lvl7pPr>
      <a:lvl8pPr marL="1371600" algn="ctr" rtl="0" eaLnBrk="1" fontAlgn="base" hangingPunct="1">
        <a:spcBef>
          <a:spcPct val="0"/>
        </a:spcBef>
        <a:spcAft>
          <a:spcPct val="0"/>
        </a:spcAft>
        <a:defRPr sz="4000" b="1">
          <a:solidFill>
            <a:schemeClr val="bg1"/>
          </a:solidFill>
          <a:latin typeface="Georgia" pitchFamily="18" charset="0"/>
        </a:defRPr>
      </a:lvl8pPr>
      <a:lvl9pPr marL="1828800" algn="ctr" rtl="0" eaLnBrk="1" fontAlgn="base" hangingPunct="1">
        <a:spcBef>
          <a:spcPct val="0"/>
        </a:spcBef>
        <a:spcAft>
          <a:spcPct val="0"/>
        </a:spcAft>
        <a:defRPr sz="4000" b="1">
          <a:solidFill>
            <a:schemeClr val="bg1"/>
          </a:solidFill>
          <a:latin typeface="Georgia" pitchFamily="18" charset="0"/>
        </a:defRPr>
      </a:lvl9pPr>
    </p:titleStyle>
    <p:bodyStyle>
      <a:lvl1pPr marL="457200" indent="-457200" algn="l" rtl="0" eaLnBrk="1" fontAlgn="base" hangingPunct="1">
        <a:spcBef>
          <a:spcPct val="20000"/>
        </a:spcBef>
        <a:spcAft>
          <a:spcPct val="0"/>
        </a:spcAft>
        <a:buFont typeface="Arial" panose="020B0604020202020204" pitchFamily="34" charset="0"/>
        <a:buChar char="•"/>
        <a:defRPr sz="4000" b="0">
          <a:solidFill>
            <a:schemeClr val="tx1"/>
          </a:solidFill>
          <a:latin typeface="+mn-lt"/>
          <a:ea typeface="+mn-ea"/>
          <a:cs typeface="+mn-cs"/>
        </a:defRPr>
      </a:lvl1pPr>
      <a:lvl2pPr marL="9144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2pPr>
      <a:lvl3pPr marL="13716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3pPr>
      <a:lvl4pPr marL="1828800" indent="-457200" algn="l" rtl="0" eaLnBrk="1" fontAlgn="base" hangingPunct="1">
        <a:spcBef>
          <a:spcPct val="20000"/>
        </a:spcBef>
        <a:spcAft>
          <a:spcPct val="0"/>
        </a:spcAft>
        <a:buFont typeface="Arial" panose="020B0604020202020204" pitchFamily="34" charset="0"/>
        <a:buChar char="•"/>
        <a:defRPr sz="2400">
          <a:solidFill>
            <a:schemeClr val="tx1"/>
          </a:solidFill>
          <a:latin typeface="+mn-lt"/>
        </a:defRPr>
      </a:lvl4pPr>
      <a:lvl5pPr marL="2401888" indent="-396875" algn="l" rtl="0" eaLnBrk="1" fontAlgn="base" hangingPunct="1">
        <a:spcBef>
          <a:spcPct val="20000"/>
        </a:spcBef>
        <a:spcAft>
          <a:spcPct val="0"/>
        </a:spcAft>
        <a:buFont typeface="Arial" panose="020B0604020202020204" pitchFamily="34" charset="0"/>
        <a:buChar char="•"/>
        <a:tabLst>
          <a:tab pos="2401888" algn="l"/>
        </a:tabLst>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s://www.dot.state.oh.us/Divisions/ConstructionMgt/Admin/Pages/PriceIndexes.aspx" TargetMode="External"/><Relationship Id="rId2" Type="http://schemas.openxmlformats.org/officeDocument/2006/relationships/hyperlink" Target="mailto:steeloptions@dot.ohio.gov"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hyperlink" Target="https://www.transportation.ohio.gov/working/construction/construction-admin/resources/buy-america"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clint.bishop@dot.ohio.gov" TargetMode="External"/><Relationship Id="rId1" Type="http://schemas.openxmlformats.org/officeDocument/2006/relationships/slideLayout" Target="../slideLayouts/slideLayout3.xml"/><Relationship Id="rId4" Type="http://schemas.openxmlformats.org/officeDocument/2006/relationships/image" Target="cid:image001.png@01DC62AF.0C3522C0"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codes.ohio.gov/orc/5703.47"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7294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992AA-E7DD-3B97-CF02-A068BFF1BCC6}"/>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0D4B0C2-2C39-4BD4-D557-F6D2B4BB54BE}"/>
              </a:ext>
            </a:extLst>
          </p:cNvPr>
          <p:cNvSpPr>
            <a:spLocks noGrp="1"/>
          </p:cNvSpPr>
          <p:nvPr>
            <p:ph idx="1"/>
          </p:nvPr>
        </p:nvSpPr>
        <p:spPr/>
        <p:txBody>
          <a:bodyPr/>
          <a:lstStyle/>
          <a:p>
            <a:r>
              <a:rPr lang="en-US" sz="3600" b="1" kern="1200" dirty="0">
                <a:solidFill>
                  <a:prstClr val="black"/>
                </a:solidFill>
                <a:latin typeface="Calibri" panose="020F0502020204030204"/>
              </a:rPr>
              <a:t>108.095 Partial Severability Due to Legal Revisions</a:t>
            </a:r>
            <a:r>
              <a:rPr lang="en-US" sz="3600" kern="1200" dirty="0">
                <a:solidFill>
                  <a:prstClr val="black"/>
                </a:solidFill>
                <a:latin typeface="Calibri" panose="020F0502020204030204"/>
              </a:rPr>
              <a:t>. If any term of the Contract is to any extent illegal, otherwise invalid, or incapable of being legally enforced, such term shall be excluded to the extent of such invalidity or unenforceability; all other requirements hereof shall remain in full force and effect.</a:t>
            </a:r>
          </a:p>
          <a:p>
            <a:pPr marL="0" indent="0">
              <a:buNone/>
            </a:pPr>
            <a:endParaRPr lang="en-US" dirty="0"/>
          </a:p>
        </p:txBody>
      </p:sp>
      <p:sp>
        <p:nvSpPr>
          <p:cNvPr id="3" name="Title 2">
            <a:extLst>
              <a:ext uri="{FF2B5EF4-FFF2-40B4-BE49-F238E27FC236}">
                <a16:creationId xmlns:a16="http://schemas.microsoft.com/office/drawing/2014/main" id="{520C9EE3-3D73-2E1A-3364-9AA3031F114A}"/>
              </a:ext>
            </a:extLst>
          </p:cNvPr>
          <p:cNvSpPr>
            <a:spLocks noGrp="1"/>
          </p:cNvSpPr>
          <p:nvPr>
            <p:ph type="title"/>
          </p:nvPr>
        </p:nvSpPr>
        <p:spPr/>
        <p:txBody>
          <a:bodyPr/>
          <a:lstStyle/>
          <a:p>
            <a:r>
              <a:rPr lang="en-US" dirty="0"/>
              <a:t>108.095 Partial Severability</a:t>
            </a:r>
          </a:p>
        </p:txBody>
      </p:sp>
    </p:spTree>
    <p:extLst>
      <p:ext uri="{BB962C8B-B14F-4D97-AF65-F5344CB8AC3E}">
        <p14:creationId xmlns:p14="http://schemas.microsoft.com/office/powerpoint/2010/main" val="1089956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18057-FF15-AB97-D326-82AD0FE2FC0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2A2AF44-3872-6737-DCFF-001CCC3E244B}"/>
              </a:ext>
            </a:extLst>
          </p:cNvPr>
          <p:cNvSpPr>
            <a:spLocks noGrp="1"/>
          </p:cNvSpPr>
          <p:nvPr>
            <p:ph type="title"/>
          </p:nvPr>
        </p:nvSpPr>
        <p:spPr/>
        <p:txBody>
          <a:bodyPr/>
          <a:lstStyle/>
          <a:p>
            <a:r>
              <a:rPr lang="en-US" dirty="0"/>
              <a:t>Proposal Note 151 Railroad Flagging Service</a:t>
            </a:r>
          </a:p>
        </p:txBody>
      </p:sp>
      <p:sp>
        <p:nvSpPr>
          <p:cNvPr id="2" name="Content Placeholder 2">
            <a:extLst>
              <a:ext uri="{FF2B5EF4-FFF2-40B4-BE49-F238E27FC236}">
                <a16:creationId xmlns:a16="http://schemas.microsoft.com/office/drawing/2014/main" id="{6BFCA200-D9DF-0E4F-DFAC-38DBB7C1D8B9}"/>
              </a:ext>
            </a:extLst>
          </p:cNvPr>
          <p:cNvSpPr txBox="1">
            <a:spLocks/>
          </p:cNvSpPr>
          <p:nvPr/>
        </p:nvSpPr>
        <p:spPr>
          <a:xfrm>
            <a:off x="838200" y="1825625"/>
            <a:ext cx="10515600" cy="4351338"/>
          </a:xfrm>
          <a:prstGeom prst="rect">
            <a:avLst/>
          </a:prstGeom>
        </p:spPr>
        <p:txBody>
          <a:bodyPr/>
          <a:lstStyle>
            <a:lvl1pPr marL="457200" indent="-457200" algn="l" rtl="0" eaLnBrk="1" fontAlgn="base" hangingPunct="1">
              <a:spcBef>
                <a:spcPct val="20000"/>
              </a:spcBef>
              <a:spcAft>
                <a:spcPct val="0"/>
              </a:spcAft>
              <a:buFont typeface="Arial" panose="020B0604020202020204" pitchFamily="34" charset="0"/>
              <a:buChar char="•"/>
              <a:defRPr sz="4000" b="0">
                <a:solidFill>
                  <a:schemeClr val="tx1"/>
                </a:solidFill>
                <a:latin typeface="+mn-lt"/>
                <a:ea typeface="+mn-ea"/>
                <a:cs typeface="+mn-cs"/>
              </a:defRPr>
            </a:lvl1pPr>
            <a:lvl2pPr marL="9144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2pPr>
            <a:lvl3pPr marL="13716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3pPr>
            <a:lvl4pPr marL="1828800" indent="-457200" algn="l" rtl="0" eaLnBrk="1" fontAlgn="base" hangingPunct="1">
              <a:spcBef>
                <a:spcPct val="20000"/>
              </a:spcBef>
              <a:spcAft>
                <a:spcPct val="0"/>
              </a:spcAft>
              <a:buFont typeface="Arial" panose="020B0604020202020204" pitchFamily="34" charset="0"/>
              <a:buChar char="•"/>
              <a:defRPr sz="2400">
                <a:solidFill>
                  <a:schemeClr val="tx1"/>
                </a:solidFill>
                <a:latin typeface="+mn-lt"/>
              </a:defRPr>
            </a:lvl4pPr>
            <a:lvl5pPr marL="2401888" indent="-396875" algn="l" rtl="0" eaLnBrk="1" fontAlgn="base" hangingPunct="1">
              <a:spcBef>
                <a:spcPct val="20000"/>
              </a:spcBef>
              <a:spcAft>
                <a:spcPct val="0"/>
              </a:spcAft>
              <a:buFont typeface="Arial" panose="020B0604020202020204" pitchFamily="34" charset="0"/>
              <a:buChar char="•"/>
              <a:tabLst>
                <a:tab pos="2401888" algn="l"/>
              </a:tabLst>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228600" indent="-228600" fontAlgn="auto">
              <a:lnSpc>
                <a:spcPct val="90000"/>
              </a:lnSpc>
              <a:spcBef>
                <a:spcPts val="1000"/>
              </a:spcBef>
              <a:spcAft>
                <a:spcPts val="0"/>
              </a:spcAft>
              <a:defRPr/>
            </a:pPr>
            <a:r>
              <a:rPr lang="en-US" sz="2800" kern="1200">
                <a:solidFill>
                  <a:prstClr val="black"/>
                </a:solidFill>
                <a:latin typeface="Calibri" panose="020F0502020204030204"/>
              </a:rPr>
              <a:t>Necessary due to a labor shortage with respect to Norfolk Southern Railroad.  They are no longer providing Norfolk Southern personnel for railroad flagging during construction on their right-of-way. </a:t>
            </a:r>
          </a:p>
          <a:p>
            <a:pPr marL="228600" indent="-228600" fontAlgn="auto">
              <a:lnSpc>
                <a:spcPct val="90000"/>
              </a:lnSpc>
              <a:spcBef>
                <a:spcPts val="1000"/>
              </a:spcBef>
              <a:spcAft>
                <a:spcPts val="0"/>
              </a:spcAft>
              <a:defRPr/>
            </a:pPr>
            <a:r>
              <a:rPr lang="en-US" sz="2800" kern="1200">
                <a:solidFill>
                  <a:prstClr val="black"/>
                </a:solidFill>
                <a:latin typeface="Calibri" panose="020F0502020204030204"/>
              </a:rPr>
              <a:t>Norfolk Southern has certified two companies to provide flagging services during construction on their right-of-way.  </a:t>
            </a:r>
          </a:p>
          <a:p>
            <a:pPr marL="1143000" lvl="2" indent="-228600" fontAlgn="auto">
              <a:lnSpc>
                <a:spcPct val="90000"/>
              </a:lnSpc>
              <a:spcBef>
                <a:spcPts val="500"/>
              </a:spcBef>
              <a:spcAft>
                <a:spcPts val="0"/>
              </a:spcAft>
              <a:defRPr/>
            </a:pPr>
            <a:r>
              <a:rPr lang="en-US" sz="2400" kern="1200">
                <a:solidFill>
                  <a:prstClr val="black"/>
                </a:solidFill>
                <a:latin typeface="Calibri" panose="020F0502020204030204"/>
                <a:ea typeface="+mn-ea"/>
                <a:cs typeface="+mn-cs"/>
              </a:rPr>
              <a:t>Revision deletes Railroad Consultants (out of business) and adds R&amp;R Consulting Team.</a:t>
            </a:r>
          </a:p>
          <a:p>
            <a:pPr marL="228600" indent="-228600" fontAlgn="auto">
              <a:lnSpc>
                <a:spcPct val="90000"/>
              </a:lnSpc>
              <a:spcBef>
                <a:spcPts val="1000"/>
              </a:spcBef>
              <a:spcAft>
                <a:spcPts val="0"/>
              </a:spcAft>
              <a:defRPr/>
            </a:pPr>
            <a:r>
              <a:rPr lang="en-US" sz="2800" kern="1200">
                <a:solidFill>
                  <a:prstClr val="black"/>
                </a:solidFill>
                <a:latin typeface="Calibri" panose="020F0502020204030204"/>
              </a:rPr>
              <a:t>This specification will allow the contractor to hire one of the two certified companies for railroad flagging services and be reimbursed in a contract line item.</a:t>
            </a:r>
          </a:p>
          <a:p>
            <a:pPr marL="0" indent="0">
              <a:buFont typeface="Arial" panose="020B0604020202020204" pitchFamily="34" charset="0"/>
              <a:buNone/>
            </a:pPr>
            <a:endParaRPr lang="en-US" kern="0" dirty="0"/>
          </a:p>
        </p:txBody>
      </p:sp>
    </p:spTree>
    <p:extLst>
      <p:ext uri="{BB962C8B-B14F-4D97-AF65-F5344CB8AC3E}">
        <p14:creationId xmlns:p14="http://schemas.microsoft.com/office/powerpoint/2010/main" val="3085516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D9DBE-8D70-C221-4C16-3243E4A1689B}"/>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4B01910-FEC0-02B7-E165-5BC652DACFD5}"/>
              </a:ext>
            </a:extLst>
          </p:cNvPr>
          <p:cNvSpPr>
            <a:spLocks noGrp="1"/>
          </p:cNvSpPr>
          <p:nvPr>
            <p:ph idx="1"/>
          </p:nvPr>
        </p:nvSpPr>
        <p:spPr/>
        <p:txBody>
          <a:bodyPr/>
          <a:lstStyle/>
          <a:p>
            <a:r>
              <a:rPr lang="en-US" sz="3200" dirty="0"/>
              <a:t>This project will be delivered utilizing the Indefinite Quantity/Indefinite Delivery (ID/IQ) contracting method authorized by Ohio Revised Code Section 5517.012. </a:t>
            </a:r>
          </a:p>
          <a:p>
            <a:r>
              <a:rPr lang="en-US" sz="3200" dirty="0"/>
              <a:t>This Proposal Note replaces all sections of the 2023 Construction and Material Specifications 100 GENERAL PROVISIONS sections (C&amp;MS 100 Series Specifications).</a:t>
            </a:r>
          </a:p>
          <a:p>
            <a:endParaRPr lang="en-US" dirty="0"/>
          </a:p>
        </p:txBody>
      </p:sp>
      <p:sp>
        <p:nvSpPr>
          <p:cNvPr id="3" name="Title 2">
            <a:extLst>
              <a:ext uri="{FF2B5EF4-FFF2-40B4-BE49-F238E27FC236}">
                <a16:creationId xmlns:a16="http://schemas.microsoft.com/office/drawing/2014/main" id="{3E431F7B-1954-CBFC-940A-ADB810A0A8C8}"/>
              </a:ext>
            </a:extLst>
          </p:cNvPr>
          <p:cNvSpPr>
            <a:spLocks noGrp="1"/>
          </p:cNvSpPr>
          <p:nvPr>
            <p:ph type="title"/>
          </p:nvPr>
        </p:nvSpPr>
        <p:spPr>
          <a:xfrm>
            <a:off x="0" y="0"/>
            <a:ext cx="12192000" cy="1143000"/>
          </a:xfrm>
        </p:spPr>
        <p:txBody>
          <a:bodyPr/>
          <a:lstStyle/>
          <a:p>
            <a:r>
              <a:rPr lang="en-US" dirty="0"/>
              <a:t>Proposal Note 153 Indefinite Quantity/Indefinite Delivery (ID/IQ) Projects</a:t>
            </a:r>
          </a:p>
        </p:txBody>
      </p:sp>
    </p:spTree>
    <p:extLst>
      <p:ext uri="{BB962C8B-B14F-4D97-AF65-F5344CB8AC3E}">
        <p14:creationId xmlns:p14="http://schemas.microsoft.com/office/powerpoint/2010/main" val="2838612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37044-8844-99F6-15AC-DE653AA76C9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6624137-2BCD-6E5B-2C30-4846824186F7}"/>
              </a:ext>
            </a:extLst>
          </p:cNvPr>
          <p:cNvSpPr>
            <a:spLocks noGrp="1"/>
          </p:cNvSpPr>
          <p:nvPr>
            <p:ph type="title"/>
          </p:nvPr>
        </p:nvSpPr>
        <p:spPr>
          <a:xfrm>
            <a:off x="0" y="0"/>
            <a:ext cx="12192000" cy="1083212"/>
          </a:xfrm>
        </p:spPr>
        <p:txBody>
          <a:bodyPr/>
          <a:lstStyle/>
          <a:p>
            <a:r>
              <a:rPr lang="en-US" dirty="0"/>
              <a:t>Proposal Note 153 Indefinite Quantity/Indefinite Delivery (ID/IQ) Projects</a:t>
            </a:r>
          </a:p>
        </p:txBody>
      </p:sp>
      <p:sp>
        <p:nvSpPr>
          <p:cNvPr id="2" name="Content Placeholder 2">
            <a:extLst>
              <a:ext uri="{FF2B5EF4-FFF2-40B4-BE49-F238E27FC236}">
                <a16:creationId xmlns:a16="http://schemas.microsoft.com/office/drawing/2014/main" id="{412442A5-3698-B976-86EB-87EB50DD804E}"/>
              </a:ext>
            </a:extLst>
          </p:cNvPr>
          <p:cNvSpPr txBox="1">
            <a:spLocks/>
          </p:cNvSpPr>
          <p:nvPr/>
        </p:nvSpPr>
        <p:spPr>
          <a:xfrm>
            <a:off x="838200" y="1491175"/>
            <a:ext cx="10515600" cy="4685788"/>
          </a:xfrm>
          <a:prstGeom prst="rect">
            <a:avLst/>
          </a:prstGeom>
        </p:spPr>
        <p:txBody>
          <a:bodyPr>
            <a:normAutofit fontScale="77500" lnSpcReduction="20000"/>
          </a:bodyPr>
          <a:lstStyle>
            <a:lvl1pPr marL="457200" indent="-457200" algn="l" rtl="0" eaLnBrk="1" fontAlgn="base" hangingPunct="1">
              <a:spcBef>
                <a:spcPct val="20000"/>
              </a:spcBef>
              <a:spcAft>
                <a:spcPct val="0"/>
              </a:spcAft>
              <a:buFont typeface="Arial" panose="020B0604020202020204" pitchFamily="34" charset="0"/>
              <a:buChar char="•"/>
              <a:defRPr sz="4000" b="0">
                <a:solidFill>
                  <a:schemeClr val="tx1"/>
                </a:solidFill>
                <a:latin typeface="+mn-lt"/>
                <a:ea typeface="+mn-ea"/>
                <a:cs typeface="+mn-cs"/>
              </a:defRPr>
            </a:lvl1pPr>
            <a:lvl2pPr marL="9144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2pPr>
            <a:lvl3pPr marL="13716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3pPr>
            <a:lvl4pPr marL="1828800" indent="-457200" algn="l" rtl="0" eaLnBrk="1" fontAlgn="base" hangingPunct="1">
              <a:spcBef>
                <a:spcPct val="20000"/>
              </a:spcBef>
              <a:spcAft>
                <a:spcPct val="0"/>
              </a:spcAft>
              <a:buFont typeface="Arial" panose="020B0604020202020204" pitchFamily="34" charset="0"/>
              <a:buChar char="•"/>
              <a:defRPr sz="2400">
                <a:solidFill>
                  <a:schemeClr val="tx1"/>
                </a:solidFill>
                <a:latin typeface="+mn-lt"/>
              </a:defRPr>
            </a:lvl4pPr>
            <a:lvl5pPr marL="2401888" indent="-396875" algn="l" rtl="0" eaLnBrk="1" fontAlgn="base" hangingPunct="1">
              <a:spcBef>
                <a:spcPct val="20000"/>
              </a:spcBef>
              <a:spcAft>
                <a:spcPct val="0"/>
              </a:spcAft>
              <a:buFont typeface="Arial" panose="020B0604020202020204" pitchFamily="34" charset="0"/>
              <a:buChar char="•"/>
              <a:tabLst>
                <a:tab pos="2401888" algn="l"/>
              </a:tabLst>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0" indent="0">
              <a:buFont typeface="Arial" panose="020B0604020202020204" pitchFamily="34" charset="0"/>
              <a:buNone/>
            </a:pPr>
            <a:r>
              <a:rPr lang="en-US" sz="2800" b="1" kern="0">
                <a:latin typeface="TrebuchetMS,Bold"/>
              </a:rPr>
              <a:t>Key Provisions:</a:t>
            </a:r>
          </a:p>
          <a:p>
            <a:r>
              <a:rPr lang="en-US" sz="2800" b="1" kern="0">
                <a:latin typeface="TrebuchetMS,Bold"/>
              </a:rPr>
              <a:t>Contract Value</a:t>
            </a:r>
          </a:p>
          <a:p>
            <a:pPr lvl="1"/>
            <a:r>
              <a:rPr lang="en-US" kern="0">
                <a:latin typeface="TrebuchetMS"/>
              </a:rPr>
              <a:t>Max </a:t>
            </a:r>
            <a:r>
              <a:rPr lang="en-US" b="1" kern="0">
                <a:latin typeface="TrebuchetMS,Bold"/>
              </a:rPr>
              <a:t>$2 million per project</a:t>
            </a:r>
            <a:r>
              <a:rPr lang="en-US" kern="0">
                <a:latin typeface="TrebuchetMS"/>
              </a:rPr>
              <a:t>.</a:t>
            </a:r>
          </a:p>
          <a:p>
            <a:pPr lvl="1"/>
            <a:r>
              <a:rPr lang="en-US" kern="0">
                <a:latin typeface="TrebuchetMS"/>
              </a:rPr>
              <a:t>May increase by </a:t>
            </a:r>
            <a:r>
              <a:rPr lang="en-US" b="1" kern="0">
                <a:latin typeface="TrebuchetMS,Bold"/>
              </a:rPr>
              <a:t>$200,000 </a:t>
            </a:r>
            <a:r>
              <a:rPr lang="en-US" kern="0">
                <a:latin typeface="TrebuchetMS"/>
              </a:rPr>
              <a:t>or </a:t>
            </a:r>
            <a:r>
              <a:rPr lang="en-US" b="1" kern="0">
                <a:latin typeface="TrebuchetMS,Bold"/>
              </a:rPr>
              <a:t>10%</a:t>
            </a:r>
            <a:r>
              <a:rPr lang="en-US" kern="0">
                <a:latin typeface="TrebuchetMS"/>
              </a:rPr>
              <a:t>, whichever is less.</a:t>
            </a:r>
          </a:p>
          <a:p>
            <a:r>
              <a:rPr lang="en-US" sz="2800" b="1" kern="0">
                <a:latin typeface="TrebuchetMS,Bold"/>
              </a:rPr>
              <a:t>Contract Duration</a:t>
            </a:r>
          </a:p>
          <a:p>
            <a:pPr lvl="1"/>
            <a:r>
              <a:rPr lang="en-US" kern="0">
                <a:latin typeface="TrebuchetMS"/>
              </a:rPr>
              <a:t>Max </a:t>
            </a:r>
            <a:r>
              <a:rPr lang="en-US" b="1" kern="0">
                <a:latin typeface="TrebuchetMS,Bold"/>
              </a:rPr>
              <a:t>2 years</a:t>
            </a:r>
          </a:p>
          <a:p>
            <a:pPr lvl="1"/>
            <a:r>
              <a:rPr lang="en-US" kern="0">
                <a:latin typeface="TrebuchetMS"/>
              </a:rPr>
              <a:t>May extend up to 1 additional year if determined necessary.</a:t>
            </a:r>
          </a:p>
          <a:p>
            <a:r>
              <a:rPr lang="en-US" sz="2800" b="1" kern="0">
                <a:latin typeface="TrebuchetMS,Bold"/>
              </a:rPr>
              <a:t>Project Geography 	</a:t>
            </a:r>
          </a:p>
          <a:p>
            <a:pPr lvl="1"/>
            <a:r>
              <a:rPr lang="en-US" kern="0">
                <a:latin typeface="TrebuchetMS"/>
              </a:rPr>
              <a:t>Contracts </a:t>
            </a:r>
            <a:r>
              <a:rPr lang="en-US" b="1" kern="0">
                <a:latin typeface="TrebuchetMS,Bold"/>
              </a:rPr>
              <a:t>may not cross Districts</a:t>
            </a:r>
            <a:r>
              <a:rPr lang="en-US" kern="0">
                <a:latin typeface="TrebuchetMS"/>
              </a:rPr>
              <a:t>; no more than one ODOT district.</a:t>
            </a:r>
          </a:p>
          <a:p>
            <a:r>
              <a:rPr lang="en-US" sz="2800" b="1" kern="0">
                <a:latin typeface="TrebuchetMS,Bold"/>
              </a:rPr>
              <a:t>Work Types </a:t>
            </a:r>
          </a:p>
          <a:p>
            <a:pPr lvl="1"/>
            <a:r>
              <a:rPr lang="en-US" kern="0">
                <a:latin typeface="TrebuchetMS"/>
              </a:rPr>
              <a:t>Limited: Guardrail, highway lighting, and traffic signal </a:t>
            </a:r>
            <a:r>
              <a:rPr lang="en-US" kern="0">
                <a:latin typeface="TrebuchetMS,Bold"/>
              </a:rPr>
              <a:t>maintenance.</a:t>
            </a:r>
          </a:p>
          <a:p>
            <a:r>
              <a:rPr lang="en-US" sz="2800" b="1" kern="0">
                <a:latin typeface="TrebuchetMS,Bold"/>
              </a:rPr>
              <a:t>Concurrent Contracts </a:t>
            </a:r>
          </a:p>
          <a:p>
            <a:pPr lvl="1"/>
            <a:r>
              <a:rPr lang="en-US" kern="0">
                <a:latin typeface="TrebuchetMS"/>
              </a:rPr>
              <a:t>Each district can have up to </a:t>
            </a:r>
            <a:r>
              <a:rPr lang="en-US" b="1" kern="0">
                <a:latin typeface="TrebuchetMS,Bold"/>
              </a:rPr>
              <a:t>two </a:t>
            </a:r>
            <a:r>
              <a:rPr lang="en-US" b="1" i="1" kern="0">
                <a:latin typeface="TrebuchetMS,BoldItalic"/>
              </a:rPr>
              <a:t>active </a:t>
            </a:r>
            <a:r>
              <a:rPr lang="en-US" b="1" kern="0">
                <a:latin typeface="TrebuchetMS,Bold"/>
              </a:rPr>
              <a:t>contracts </a:t>
            </a:r>
            <a:r>
              <a:rPr lang="en-US" kern="0">
                <a:latin typeface="TrebuchetMS"/>
              </a:rPr>
              <a:t>at any time.</a:t>
            </a:r>
            <a:endParaRPr lang="en-US" kern="0" dirty="0"/>
          </a:p>
        </p:txBody>
      </p:sp>
    </p:spTree>
    <p:extLst>
      <p:ext uri="{BB962C8B-B14F-4D97-AF65-F5344CB8AC3E}">
        <p14:creationId xmlns:p14="http://schemas.microsoft.com/office/powerpoint/2010/main" val="2546685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AC495-C9BF-25D8-DE2F-4D9C84AB7715}"/>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859B84E-AFA8-4495-1805-6BD5D61E84D9}"/>
              </a:ext>
            </a:extLst>
          </p:cNvPr>
          <p:cNvSpPr>
            <a:spLocks noGrp="1"/>
          </p:cNvSpPr>
          <p:nvPr>
            <p:ph idx="1"/>
          </p:nvPr>
        </p:nvSpPr>
        <p:spPr/>
        <p:txBody>
          <a:bodyPr/>
          <a:lstStyle/>
          <a:p>
            <a:pPr marL="228600" lvl="0" indent="-228600" fontAlgn="auto">
              <a:lnSpc>
                <a:spcPct val="90000"/>
              </a:lnSpc>
              <a:spcBef>
                <a:spcPts val="1000"/>
              </a:spcBef>
              <a:spcAft>
                <a:spcPts val="0"/>
              </a:spcAft>
              <a:defRPr/>
            </a:pPr>
            <a:r>
              <a:rPr lang="en-US" sz="2800" kern="1200" dirty="0">
                <a:solidFill>
                  <a:prstClr val="black"/>
                </a:solidFill>
                <a:latin typeface="Calibri" panose="020F0502020204030204"/>
              </a:rPr>
              <a:t>Added Language to Opt-out of the Steel Price Adjustment:</a:t>
            </a:r>
          </a:p>
          <a:p>
            <a:pPr marL="457200" lvl="1" indent="0" fontAlgn="auto">
              <a:lnSpc>
                <a:spcPct val="90000"/>
              </a:lnSpc>
              <a:spcBef>
                <a:spcPts val="500"/>
              </a:spcBef>
              <a:spcAft>
                <a:spcPts val="0"/>
              </a:spcAft>
              <a:buNone/>
              <a:defRPr/>
            </a:pPr>
            <a:r>
              <a:rPr lang="en-US" sz="2400" kern="1200" dirty="0">
                <a:solidFill>
                  <a:prstClr val="black"/>
                </a:solidFill>
                <a:latin typeface="Times New Roman" panose="02020603050405020304" pitchFamily="18" charset="0"/>
                <a:ea typeface="Times New Roman" panose="02020603050405020304" pitchFamily="18" charset="0"/>
              </a:rPr>
              <a:t>To elect to not participate in the Steel Price Adjustment, advance notification must be submitted to the Department.   The apparent low bidder is required to submit the Steel Price Adjustment Opt-out form via email to </a:t>
            </a:r>
            <a:r>
              <a:rPr lang="en-US" sz="2400" u="sng" kern="1200" dirty="0">
                <a:solidFill>
                  <a:srgbClr val="0000FF"/>
                </a:solidFill>
                <a:latin typeface="Times New Roman" panose="02020603050405020304" pitchFamily="18" charset="0"/>
                <a:ea typeface="Times New Roman" panose="02020603050405020304" pitchFamily="18" charset="0"/>
                <a:hlinkClick r:id="rId2"/>
              </a:rPr>
              <a:t>steeloptions@dot.ohio.gov</a:t>
            </a:r>
            <a:r>
              <a:rPr lang="en-US" sz="2400" kern="1200" dirty="0">
                <a:solidFill>
                  <a:prstClr val="black"/>
                </a:solidFill>
                <a:latin typeface="Times New Roman" panose="02020603050405020304" pitchFamily="18" charset="0"/>
                <a:ea typeface="Times New Roman" panose="02020603050405020304" pitchFamily="18" charset="0"/>
              </a:rPr>
              <a:t>  by 3:00 pm prevailing local time within 7 calendar days after the bid opening. When the seventh calendar day after the bid opening falls on a day Department offices are closed, submit the Steel Escalation Price Adjustment Opt-out form by 3:00 pm prevailing local time on the next business day. If a properly completed Steel Price Adjustment Opt-out form is not provided by the apparent low bidder within the time specified, the Department will consider the option to not participate in these price adjustment provisions on the project to be declined. The Steel Price Adjustment Opt-out form is located on the Department’s website here: </a:t>
            </a:r>
            <a:r>
              <a:rPr lang="en-US" sz="2400" u="sng" kern="1200" dirty="0">
                <a:solidFill>
                  <a:srgbClr val="0000FF"/>
                </a:solidFill>
                <a:latin typeface="Times New Roman" panose="02020603050405020304" pitchFamily="18" charset="0"/>
                <a:ea typeface="Times New Roman" panose="02020603050405020304" pitchFamily="18" charset="0"/>
                <a:hlinkClick r:id="rId3"/>
              </a:rPr>
              <a:t>Pages - Price Indexes (state.oh.us)</a:t>
            </a:r>
            <a:r>
              <a:rPr lang="en-US" sz="2400" kern="1200" dirty="0">
                <a:solidFill>
                  <a:prstClr val="black"/>
                </a:solidFill>
                <a:latin typeface="Times New Roman" panose="02020603050405020304" pitchFamily="18" charset="0"/>
                <a:ea typeface="Times New Roman" panose="02020603050405020304" pitchFamily="18" charset="0"/>
              </a:rPr>
              <a:t>.</a:t>
            </a:r>
            <a:endParaRPr lang="en-US" dirty="0"/>
          </a:p>
        </p:txBody>
      </p:sp>
      <p:sp>
        <p:nvSpPr>
          <p:cNvPr id="3" name="Title 2">
            <a:extLst>
              <a:ext uri="{FF2B5EF4-FFF2-40B4-BE49-F238E27FC236}">
                <a16:creationId xmlns:a16="http://schemas.microsoft.com/office/drawing/2014/main" id="{4FF0E7A3-3050-8C19-A69B-DE45D6979319}"/>
              </a:ext>
            </a:extLst>
          </p:cNvPr>
          <p:cNvSpPr>
            <a:spLocks noGrp="1"/>
          </p:cNvSpPr>
          <p:nvPr>
            <p:ph type="title"/>
          </p:nvPr>
        </p:nvSpPr>
        <p:spPr/>
        <p:txBody>
          <a:bodyPr/>
          <a:lstStyle/>
          <a:p>
            <a:r>
              <a:rPr lang="en-US" dirty="0"/>
              <a:t>Proposal Note 525 Steel Price Adjustment</a:t>
            </a:r>
          </a:p>
        </p:txBody>
      </p:sp>
    </p:spTree>
    <p:extLst>
      <p:ext uri="{BB962C8B-B14F-4D97-AF65-F5344CB8AC3E}">
        <p14:creationId xmlns:p14="http://schemas.microsoft.com/office/powerpoint/2010/main" val="3834324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7E045-DAED-CE29-4523-E8D413BE21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82906F4-A66F-27DB-5451-9C338E09ACC1}"/>
              </a:ext>
            </a:extLst>
          </p:cNvPr>
          <p:cNvSpPr>
            <a:spLocks noGrp="1"/>
          </p:cNvSpPr>
          <p:nvPr>
            <p:ph type="title"/>
          </p:nvPr>
        </p:nvSpPr>
        <p:spPr/>
        <p:txBody>
          <a:bodyPr/>
          <a:lstStyle/>
          <a:p>
            <a:r>
              <a:rPr lang="en-US" dirty="0"/>
              <a:t>Buy America Updates</a:t>
            </a:r>
          </a:p>
        </p:txBody>
      </p:sp>
      <p:sp>
        <p:nvSpPr>
          <p:cNvPr id="2" name="Content Placeholder 2">
            <a:extLst>
              <a:ext uri="{FF2B5EF4-FFF2-40B4-BE49-F238E27FC236}">
                <a16:creationId xmlns:a16="http://schemas.microsoft.com/office/drawing/2014/main" id="{BF6D3573-3639-F92F-F5A6-1D42F96C4A4A}"/>
              </a:ext>
            </a:extLst>
          </p:cNvPr>
          <p:cNvSpPr txBox="1">
            <a:spLocks/>
          </p:cNvSpPr>
          <p:nvPr/>
        </p:nvSpPr>
        <p:spPr>
          <a:xfrm>
            <a:off x="838200" y="1825625"/>
            <a:ext cx="10515600" cy="4351338"/>
          </a:xfrm>
          <a:prstGeom prst="rect">
            <a:avLst/>
          </a:prstGeom>
        </p:spPr>
        <p:txBody>
          <a:bodyPr/>
          <a:lstStyle>
            <a:lvl1pPr marL="457200" indent="-457200" algn="l" rtl="0" eaLnBrk="1" fontAlgn="base" hangingPunct="1">
              <a:spcBef>
                <a:spcPct val="20000"/>
              </a:spcBef>
              <a:spcAft>
                <a:spcPct val="0"/>
              </a:spcAft>
              <a:buFont typeface="Arial" panose="020B0604020202020204" pitchFamily="34" charset="0"/>
              <a:buChar char="•"/>
              <a:defRPr sz="4000" b="0">
                <a:solidFill>
                  <a:schemeClr val="tx1"/>
                </a:solidFill>
                <a:latin typeface="+mn-lt"/>
                <a:ea typeface="+mn-ea"/>
                <a:cs typeface="+mn-cs"/>
              </a:defRPr>
            </a:lvl1pPr>
            <a:lvl2pPr marL="9144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2pPr>
            <a:lvl3pPr marL="13716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3pPr>
            <a:lvl4pPr marL="1828800" indent="-457200" algn="l" rtl="0" eaLnBrk="1" fontAlgn="base" hangingPunct="1">
              <a:spcBef>
                <a:spcPct val="20000"/>
              </a:spcBef>
              <a:spcAft>
                <a:spcPct val="0"/>
              </a:spcAft>
              <a:buFont typeface="Arial" panose="020B0604020202020204" pitchFamily="34" charset="0"/>
              <a:buChar char="•"/>
              <a:defRPr sz="2400">
                <a:solidFill>
                  <a:schemeClr val="tx1"/>
                </a:solidFill>
                <a:latin typeface="+mn-lt"/>
              </a:defRPr>
            </a:lvl4pPr>
            <a:lvl5pPr marL="2401888" indent="-396875" algn="l" rtl="0" eaLnBrk="1" fontAlgn="base" hangingPunct="1">
              <a:spcBef>
                <a:spcPct val="20000"/>
              </a:spcBef>
              <a:spcAft>
                <a:spcPct val="0"/>
              </a:spcAft>
              <a:buFont typeface="Arial" panose="020B0604020202020204" pitchFamily="34" charset="0"/>
              <a:buChar char="•"/>
              <a:tabLst>
                <a:tab pos="2401888" algn="l"/>
              </a:tabLst>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228600" indent="-228600" fontAlgn="auto">
              <a:lnSpc>
                <a:spcPct val="90000"/>
              </a:lnSpc>
              <a:spcBef>
                <a:spcPts val="1000"/>
              </a:spcBef>
              <a:spcAft>
                <a:spcPts val="0"/>
              </a:spcAft>
              <a:defRPr/>
            </a:pPr>
            <a:r>
              <a:rPr lang="en-US" sz="2800" kern="1200">
                <a:solidFill>
                  <a:prstClr val="black"/>
                </a:solidFill>
                <a:latin typeface="Calibri" panose="020F0502020204030204"/>
              </a:rPr>
              <a:t>Proposal Note 133 Products Made in the United States </a:t>
            </a:r>
          </a:p>
          <a:p>
            <a:pPr marL="228600" indent="-228600" fontAlgn="auto">
              <a:lnSpc>
                <a:spcPct val="90000"/>
              </a:lnSpc>
              <a:spcBef>
                <a:spcPts val="1000"/>
              </a:spcBef>
              <a:spcAft>
                <a:spcPts val="0"/>
              </a:spcAft>
              <a:defRPr/>
            </a:pPr>
            <a:r>
              <a:rPr lang="en-US" sz="2800" kern="1200">
                <a:solidFill>
                  <a:prstClr val="black"/>
                </a:solidFill>
                <a:latin typeface="Calibri" panose="020F0502020204030204"/>
              </a:rPr>
              <a:t>New Buy America webpage: </a:t>
            </a:r>
            <a:r>
              <a:rPr lang="en-US" sz="2800" kern="1200">
                <a:solidFill>
                  <a:prstClr val="black"/>
                </a:solidFill>
                <a:latin typeface="Calibri" panose="020F0502020204030204"/>
                <a:hlinkClick r:id="rId2"/>
              </a:rPr>
              <a:t>Buy America Information &amp; Exceptions | Ohio Department of Transportation</a:t>
            </a:r>
            <a:endParaRPr lang="en-US" sz="2800" kern="1200">
              <a:solidFill>
                <a:prstClr val="black"/>
              </a:solidFill>
              <a:latin typeface="Calibri" panose="020F0502020204030204"/>
            </a:endParaRPr>
          </a:p>
          <a:p>
            <a:pPr marL="685800" lvl="1" indent="-228600" fontAlgn="auto">
              <a:lnSpc>
                <a:spcPct val="90000"/>
              </a:lnSpc>
              <a:spcBef>
                <a:spcPts val="500"/>
              </a:spcBef>
              <a:spcAft>
                <a:spcPts val="0"/>
              </a:spcAft>
              <a:defRPr/>
            </a:pPr>
            <a:r>
              <a:rPr lang="en-US" sz="2400" kern="1200">
                <a:solidFill>
                  <a:prstClr val="black"/>
                </a:solidFill>
                <a:latin typeface="Calibri" panose="020F0502020204030204"/>
                <a:ea typeface="+mn-ea"/>
                <a:cs typeface="+mn-cs"/>
              </a:rPr>
              <a:t>Proposal Note 133</a:t>
            </a:r>
          </a:p>
          <a:p>
            <a:pPr marL="685800" lvl="1" indent="-228600" fontAlgn="auto">
              <a:lnSpc>
                <a:spcPct val="90000"/>
              </a:lnSpc>
              <a:spcBef>
                <a:spcPts val="500"/>
              </a:spcBef>
              <a:spcAft>
                <a:spcPts val="0"/>
              </a:spcAft>
              <a:defRPr/>
            </a:pPr>
            <a:r>
              <a:rPr lang="en-US" sz="2400" kern="1200">
                <a:solidFill>
                  <a:prstClr val="black"/>
                </a:solidFill>
                <a:latin typeface="Calibri" panose="020F0502020204030204"/>
                <a:ea typeface="+mn-ea"/>
                <a:cs typeface="+mn-cs"/>
              </a:rPr>
              <a:t>Recent updates</a:t>
            </a:r>
          </a:p>
          <a:p>
            <a:pPr marL="685800" lvl="1" indent="-228600" fontAlgn="auto">
              <a:lnSpc>
                <a:spcPct val="90000"/>
              </a:lnSpc>
              <a:spcBef>
                <a:spcPts val="500"/>
              </a:spcBef>
              <a:spcAft>
                <a:spcPts val="0"/>
              </a:spcAft>
              <a:defRPr/>
            </a:pPr>
            <a:r>
              <a:rPr lang="en-US" sz="2400" kern="1200">
                <a:solidFill>
                  <a:prstClr val="black"/>
                </a:solidFill>
                <a:latin typeface="Calibri" panose="020F0502020204030204"/>
                <a:ea typeface="+mn-ea"/>
                <a:cs typeface="+mn-cs"/>
              </a:rPr>
              <a:t>OMM list of material codes separated into Steel/Iron, Construction Materials, Manufactured Products</a:t>
            </a:r>
          </a:p>
          <a:p>
            <a:pPr marL="685800" lvl="1" indent="-228600" fontAlgn="auto">
              <a:lnSpc>
                <a:spcPct val="90000"/>
              </a:lnSpc>
              <a:spcBef>
                <a:spcPts val="500"/>
              </a:spcBef>
              <a:spcAft>
                <a:spcPts val="0"/>
              </a:spcAft>
              <a:defRPr/>
            </a:pPr>
            <a:r>
              <a:rPr lang="en-US" sz="2400" kern="1200">
                <a:solidFill>
                  <a:prstClr val="black"/>
                </a:solidFill>
                <a:latin typeface="Calibri" panose="020F0502020204030204"/>
                <a:ea typeface="+mn-ea"/>
                <a:cs typeface="+mn-cs"/>
              </a:rPr>
              <a:t>Exception Form for de minimis quantities</a:t>
            </a:r>
          </a:p>
          <a:p>
            <a:endParaRPr lang="en-US" kern="0" dirty="0"/>
          </a:p>
        </p:txBody>
      </p:sp>
    </p:spTree>
    <p:extLst>
      <p:ext uri="{BB962C8B-B14F-4D97-AF65-F5344CB8AC3E}">
        <p14:creationId xmlns:p14="http://schemas.microsoft.com/office/powerpoint/2010/main" val="1679970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5C9DB-ABB3-6BE4-204F-A675174C1322}"/>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AF047F4-6283-37E6-D6F4-249F8F0DF0AD}"/>
              </a:ext>
            </a:extLst>
          </p:cNvPr>
          <p:cNvSpPr>
            <a:spLocks noGrp="1"/>
          </p:cNvSpPr>
          <p:nvPr>
            <p:ph idx="1"/>
          </p:nvPr>
        </p:nvSpPr>
        <p:spPr/>
        <p:txBody>
          <a:bodyPr/>
          <a:lstStyle/>
          <a:p>
            <a:pPr marL="685800" lvl="1" indent="-228600" fontAlgn="auto">
              <a:lnSpc>
                <a:spcPct val="90000"/>
              </a:lnSpc>
              <a:spcBef>
                <a:spcPts val="500"/>
              </a:spcBef>
              <a:spcAft>
                <a:spcPts val="0"/>
              </a:spcAft>
              <a:defRPr/>
            </a:pPr>
            <a:r>
              <a:rPr lang="en-US" kern="1200" dirty="0">
                <a:solidFill>
                  <a:prstClr val="black"/>
                </a:solidFill>
                <a:latin typeface="Calibri" panose="020F0502020204030204"/>
              </a:rPr>
              <a:t>FHWA has rescinded an existing waiver that states Manufactured Products are not required to be made domestically.  </a:t>
            </a:r>
          </a:p>
          <a:p>
            <a:pPr marL="685800" lvl="1" indent="-228600" fontAlgn="auto">
              <a:lnSpc>
                <a:spcPct val="90000"/>
              </a:lnSpc>
              <a:spcBef>
                <a:spcPts val="500"/>
              </a:spcBef>
              <a:spcAft>
                <a:spcPts val="0"/>
              </a:spcAft>
              <a:defRPr/>
            </a:pPr>
            <a:r>
              <a:rPr lang="en-US" kern="1200" dirty="0">
                <a:solidFill>
                  <a:prstClr val="black"/>
                </a:solidFill>
                <a:latin typeface="Calibri" panose="020F0502020204030204"/>
              </a:rPr>
              <a:t>FHWA has updated language that would require Manufactured Products to be manufactured in the United States “final assembly requirement” and made domestically 55% by cost “55 percent requirement.”</a:t>
            </a:r>
          </a:p>
          <a:p>
            <a:pPr marL="685800" lvl="1" indent="-228600" fontAlgn="auto">
              <a:lnSpc>
                <a:spcPct val="90000"/>
              </a:lnSpc>
              <a:spcBef>
                <a:spcPts val="500"/>
              </a:spcBef>
              <a:spcAft>
                <a:spcPts val="0"/>
              </a:spcAft>
              <a:defRPr/>
            </a:pPr>
            <a:r>
              <a:rPr lang="en-US" kern="1200" dirty="0">
                <a:solidFill>
                  <a:prstClr val="black"/>
                </a:solidFill>
                <a:latin typeface="Calibri" panose="020F0502020204030204"/>
              </a:rPr>
              <a:t>Manufactured products that receive Federal authorization on or after October 1, 2025 must meet the final assembly requirement.  Manufactured products that receive Federal authorization on or after October 1, 2026.must meet the final assembly requirement and the 55 percent requirement.</a:t>
            </a:r>
          </a:p>
        </p:txBody>
      </p:sp>
      <p:sp>
        <p:nvSpPr>
          <p:cNvPr id="3" name="Title 2">
            <a:extLst>
              <a:ext uri="{FF2B5EF4-FFF2-40B4-BE49-F238E27FC236}">
                <a16:creationId xmlns:a16="http://schemas.microsoft.com/office/drawing/2014/main" id="{8E423D35-0D3E-43D2-958E-1D1443CDCF43}"/>
              </a:ext>
            </a:extLst>
          </p:cNvPr>
          <p:cNvSpPr>
            <a:spLocks noGrp="1"/>
          </p:cNvSpPr>
          <p:nvPr>
            <p:ph type="title"/>
          </p:nvPr>
        </p:nvSpPr>
        <p:spPr/>
        <p:txBody>
          <a:bodyPr/>
          <a:lstStyle/>
          <a:p>
            <a:r>
              <a:rPr lang="en-US" dirty="0"/>
              <a:t>Buy America Updates</a:t>
            </a:r>
          </a:p>
        </p:txBody>
      </p:sp>
    </p:spTree>
    <p:extLst>
      <p:ext uri="{BB962C8B-B14F-4D97-AF65-F5344CB8AC3E}">
        <p14:creationId xmlns:p14="http://schemas.microsoft.com/office/powerpoint/2010/main" val="3059854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835CC-35F3-65DA-7F6A-031E059A012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15B524E-EAAB-2BA4-EF8A-8008A33C4674}"/>
              </a:ext>
            </a:extLst>
          </p:cNvPr>
          <p:cNvSpPr>
            <a:spLocks noGrp="1"/>
          </p:cNvSpPr>
          <p:nvPr>
            <p:ph type="title"/>
          </p:nvPr>
        </p:nvSpPr>
        <p:spPr/>
        <p:txBody>
          <a:bodyPr/>
          <a:lstStyle/>
          <a:p>
            <a:r>
              <a:rPr lang="en-US" dirty="0"/>
              <a:t>Buy America Updates</a:t>
            </a:r>
          </a:p>
        </p:txBody>
      </p:sp>
      <p:sp>
        <p:nvSpPr>
          <p:cNvPr id="2" name="Content Placeholder 2">
            <a:extLst>
              <a:ext uri="{FF2B5EF4-FFF2-40B4-BE49-F238E27FC236}">
                <a16:creationId xmlns:a16="http://schemas.microsoft.com/office/drawing/2014/main" id="{C252CEA0-3E9B-E7B5-280E-F14AABDF5A17}"/>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atin typeface="Calibri" panose="020F0502020204030204" pitchFamily="34" charset="0"/>
                <a:ea typeface="Calibri" panose="020F0502020204030204" pitchFamily="34" charset="0"/>
                <a:cs typeface="Calibri" panose="020F0502020204030204" pitchFamily="34" charset="0"/>
              </a:rPr>
              <a:t>Precast concrete products</a:t>
            </a:r>
            <a:r>
              <a:rPr lang="en-US" sz="1400">
                <a:latin typeface="Calibri" panose="020F0502020204030204" pitchFamily="34" charset="0"/>
                <a:ea typeface="Calibri" panose="020F0502020204030204" pitchFamily="34" charset="0"/>
                <a:cs typeface="Calibri" panose="020F0502020204030204" pitchFamily="34" charset="0"/>
              </a:rPr>
              <a:t> </a:t>
            </a:r>
            <a:r>
              <a:rPr lang="en-US">
                <a:latin typeface="Calibri" panose="020F0502020204030204" pitchFamily="34" charset="0"/>
                <a:ea typeface="Calibri" panose="020F0502020204030204" pitchFamily="34" charset="0"/>
                <a:cs typeface="Calibri" panose="020F0502020204030204" pitchFamily="34" charset="0"/>
              </a:rPr>
              <a:t> that are classified as manufactured products must have their predominantly iron or steel components meet the above requirements for iron and steel. </a:t>
            </a:r>
          </a:p>
          <a:p>
            <a:r>
              <a:rPr lang="en-US">
                <a:latin typeface="Calibri" panose="020F0502020204030204" pitchFamily="34" charset="0"/>
                <a:ea typeface="Calibri" panose="020F0502020204030204" pitchFamily="34" charset="0"/>
                <a:cs typeface="Calibri" panose="020F0502020204030204" pitchFamily="34" charset="0"/>
              </a:rPr>
              <a:t>The cabinets or other enclosures of intelligent transportation systems (ITS) and other electronic hardware systems that are installed in the highway right of way and classified as manufactured products must comply with the above requirements for iron and steel if the cabinet or enclosure is predominately iron or steel.</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48193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32B78-C980-55D0-6F7B-95C0A97ECE39}"/>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3DFD692-B717-D2C6-1633-2D9210C7AC1E}"/>
              </a:ext>
            </a:extLst>
          </p:cNvPr>
          <p:cNvSpPr>
            <a:spLocks noGrp="1"/>
          </p:cNvSpPr>
          <p:nvPr>
            <p:ph idx="1"/>
          </p:nvPr>
        </p:nvSpPr>
        <p:spPr>
          <a:xfrm>
            <a:off x="838200" y="1195754"/>
            <a:ext cx="10515600" cy="5528895"/>
          </a:xfrm>
        </p:spPr>
        <p:txBody>
          <a:bodyPr/>
          <a:lstStyle/>
          <a:p>
            <a:pPr marL="0" marR="0" lvl="0" indent="-228600" algn="just" defTabSz="914400" rtl="0" eaLnBrk="1" fontAlgn="auto" latinLnBrk="0" hangingPunct="1">
              <a:lnSpc>
                <a:spcPct val="107000"/>
              </a:lnSpc>
              <a:spcBef>
                <a:spcPts val="600"/>
              </a:spcBef>
              <a:spcAft>
                <a:spcPts val="80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If the Contractor follows the CMS 107.15 process and does not receive a response from the motorist or the insurance company, the following process will govern:</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600"/>
              </a:spcBef>
              <a:spcAft>
                <a:spcPts val="0"/>
              </a:spcAft>
              <a:buClrTx/>
              <a:buSzTx/>
              <a:buFont typeface="+mj-lt"/>
              <a:buAutoNum type="arabicPeriod"/>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 Project Engineer shall process a change order to compensate the contractor for the damage.  Use change order reason code #37.</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600"/>
              </a:spcBef>
              <a:spcAft>
                <a:spcPts val="0"/>
              </a:spcAft>
              <a:buClrTx/>
              <a:buSzTx/>
              <a:buFont typeface="+mj-lt"/>
              <a:buAutoNum type="arabicPeriod"/>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 Project Engineer will forward the accident report and other documentation the contractor used to make good faith efforts to collect compensation to their District Accounts Receivable contact person to generate an invoice.</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600"/>
              </a:spcBef>
              <a:spcAft>
                <a:spcPts val="800"/>
              </a:spcAft>
              <a:buClrTx/>
              <a:buSzTx/>
              <a:buFont typeface="+mj-lt"/>
              <a:buAutoNum type="arabicPeriod"/>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If the invoice is not paid within 90 calendar days, the District Accounts Receivable system will automatically send a certified invoice to the Ohio Attorney General’s Office for collection.</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2">
            <a:extLst>
              <a:ext uri="{FF2B5EF4-FFF2-40B4-BE49-F238E27FC236}">
                <a16:creationId xmlns:a16="http://schemas.microsoft.com/office/drawing/2014/main" id="{E2DA9405-2D31-1483-D17F-1CA891940616}"/>
              </a:ext>
            </a:extLst>
          </p:cNvPr>
          <p:cNvSpPr>
            <a:spLocks noGrp="1"/>
          </p:cNvSpPr>
          <p:nvPr>
            <p:ph type="title"/>
          </p:nvPr>
        </p:nvSpPr>
        <p:spPr>
          <a:xfrm>
            <a:off x="0" y="-1"/>
            <a:ext cx="12192000" cy="1041009"/>
          </a:xfrm>
        </p:spPr>
        <p:txBody>
          <a:bodyPr/>
          <a:lstStyle/>
          <a:p>
            <a:r>
              <a:rPr lang="en-US" dirty="0"/>
              <a:t>Manual of Procedures 107.15 Contractor’s Responsibility for Work</a:t>
            </a:r>
          </a:p>
        </p:txBody>
      </p:sp>
    </p:spTree>
    <p:extLst>
      <p:ext uri="{BB962C8B-B14F-4D97-AF65-F5344CB8AC3E}">
        <p14:creationId xmlns:p14="http://schemas.microsoft.com/office/powerpoint/2010/main" val="3029319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04FAB-C21F-0032-DD12-7D0CB7E90DE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EE7675B-F8C9-96BE-BCDC-CD8426AFF4AF}"/>
              </a:ext>
            </a:extLst>
          </p:cNvPr>
          <p:cNvSpPr>
            <a:spLocks noGrp="1"/>
          </p:cNvSpPr>
          <p:nvPr>
            <p:ph type="title"/>
          </p:nvPr>
        </p:nvSpPr>
        <p:spPr>
          <a:xfrm>
            <a:off x="0" y="-1"/>
            <a:ext cx="12192000" cy="1125415"/>
          </a:xfrm>
        </p:spPr>
        <p:txBody>
          <a:bodyPr/>
          <a:lstStyle/>
          <a:p>
            <a:r>
              <a:rPr lang="en-US" dirty="0"/>
              <a:t>Manual of Procedures 107.15 Contractor’s Responsibility for Work</a:t>
            </a:r>
          </a:p>
        </p:txBody>
      </p:sp>
      <p:sp>
        <p:nvSpPr>
          <p:cNvPr id="2" name="Content Placeholder 2">
            <a:extLst>
              <a:ext uri="{FF2B5EF4-FFF2-40B4-BE49-F238E27FC236}">
                <a16:creationId xmlns:a16="http://schemas.microsoft.com/office/drawing/2014/main" id="{DC6D54BC-F7C8-D10E-E77B-FAEC549C5360}"/>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sysClr val="windowText" lastClr="000000"/>
                </a:solidFill>
                <a:effectLst/>
                <a:uLnTx/>
                <a:uFillTx/>
                <a:latin typeface="Aptos" panose="02110004020202020204"/>
                <a:ea typeface="+mn-ea"/>
                <a:cs typeface="+mn-cs"/>
              </a:rPr>
              <a:t>If the Contractor follows the CMS 107.15 process and the insurance company is offering less than the total cost for any reason, the following process will govern:</a:t>
            </a:r>
            <a:endParaRPr kumimoji="0" lang="en-US" sz="2400" b="0" i="0" u="none" strike="noStrike" kern="1200" cap="none" spc="0" normalizeH="0" baseline="0" noProof="0">
              <a:ln>
                <a:noFill/>
              </a:ln>
              <a:solidFill>
                <a:sysClr val="windowText" lastClr="000000"/>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sysClr val="windowText" lastClr="000000"/>
                </a:solidFill>
                <a:effectLst/>
                <a:uLnTx/>
                <a:uFillTx/>
                <a:latin typeface="Aptos" panose="02110004020202020204"/>
                <a:ea typeface="+mn-ea"/>
                <a:cs typeface="+mn-cs"/>
              </a:rPr>
              <a:t>	1. The Contractor nor the Department should accept any offer 	less than the actual cost initially.</a:t>
            </a:r>
            <a:endParaRPr kumimoji="0" lang="en-US" sz="2400" b="0" i="0" u="none" strike="noStrike" kern="1200" cap="none" spc="0" normalizeH="0" baseline="0" noProof="0">
              <a:ln>
                <a:noFill/>
              </a:ln>
              <a:solidFill>
                <a:sysClr val="windowText" lastClr="000000"/>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sysClr val="windowText" lastClr="000000"/>
                </a:solidFill>
                <a:effectLst/>
                <a:uLnTx/>
                <a:uFillTx/>
                <a:latin typeface="Aptos" panose="02110004020202020204"/>
                <a:ea typeface="+mn-ea"/>
                <a:cs typeface="+mn-cs"/>
              </a:rPr>
              <a:t>	2. The District shall forward all pertinent information to the 	Department’s Chief Legal Counsel </a:t>
            </a:r>
            <a:endParaRPr kumimoji="0" lang="en-US" sz="2400" b="0" i="0" u="none" strike="noStrike" kern="1200" cap="none" spc="0" normalizeH="0" baseline="0" noProof="0">
              <a:ln>
                <a:noFill/>
              </a:ln>
              <a:solidFill>
                <a:sysClr val="windowText" lastClr="000000"/>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sysClr val="windowText" lastClr="000000"/>
                </a:solidFill>
                <a:effectLst/>
                <a:uLnTx/>
                <a:uFillTx/>
                <a:latin typeface="Aptos" panose="02110004020202020204"/>
                <a:ea typeface="+mn-ea"/>
                <a:cs typeface="+mn-cs"/>
              </a:rPr>
              <a:t>	</a:t>
            </a:r>
            <a:endParaRPr kumimoji="0" lang="en-US" sz="28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08354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4116B179-6E4C-7FB7-F9AD-436FFEE4678E}"/>
              </a:ext>
            </a:extLst>
          </p:cNvPr>
          <p:cNvSpPr txBox="1">
            <a:spLocks/>
          </p:cNvSpPr>
          <p:nvPr/>
        </p:nvSpPr>
        <p:spPr bwMode="auto">
          <a:xfrm>
            <a:off x="4956465" y="1984665"/>
            <a:ext cx="6886286" cy="2199986"/>
          </a:xfrm>
          <a:prstGeom prst="rect">
            <a:avLst/>
          </a:prstGeom>
          <a:solidFill>
            <a:schemeClr val="tx2"/>
          </a:solidFill>
          <a:ln w="9525">
            <a:noFill/>
            <a:miter lim="800000"/>
            <a:headEnd/>
            <a:tailEnd/>
          </a:ln>
        </p:spPr>
        <p:txBody>
          <a:bodyPr vert="horz" wrap="square" lIns="365760" tIns="91440" rIns="365760" bIns="0" numCol="1" anchor="b" anchorCtr="0" compatLnSpc="1">
            <a:prstTxWarp prst="textNoShape">
              <a:avLst/>
            </a:prstTxWarp>
          </a:bodyPr>
          <a:lstStyle>
            <a:lvl1pPr algn="l" rtl="0" eaLnBrk="1" fontAlgn="base" hangingPunct="1">
              <a:spcBef>
                <a:spcPct val="0"/>
              </a:spcBef>
              <a:spcAft>
                <a:spcPct val="0"/>
              </a:spcAft>
              <a:defRPr sz="3600" b="1" cap="all" normalizeH="0" baseline="0">
                <a:solidFill>
                  <a:schemeClr val="bg1"/>
                </a:solidFill>
                <a:latin typeface="+mj-lt"/>
                <a:ea typeface="+mj-ea"/>
                <a:cs typeface="+mj-cs"/>
              </a:defRPr>
            </a:lvl1pPr>
            <a:lvl2pPr algn="ctr" rtl="0" eaLnBrk="1" fontAlgn="base" hangingPunct="1">
              <a:spcBef>
                <a:spcPct val="0"/>
              </a:spcBef>
              <a:spcAft>
                <a:spcPct val="0"/>
              </a:spcAft>
              <a:defRPr sz="4000" b="1">
                <a:solidFill>
                  <a:schemeClr val="bg1"/>
                </a:solidFill>
                <a:latin typeface="Georgia" pitchFamily="18" charset="0"/>
              </a:defRPr>
            </a:lvl2pPr>
            <a:lvl3pPr algn="ctr" rtl="0" eaLnBrk="1" fontAlgn="base" hangingPunct="1">
              <a:spcBef>
                <a:spcPct val="0"/>
              </a:spcBef>
              <a:spcAft>
                <a:spcPct val="0"/>
              </a:spcAft>
              <a:defRPr sz="4000" b="1">
                <a:solidFill>
                  <a:schemeClr val="bg1"/>
                </a:solidFill>
                <a:latin typeface="Georgia" pitchFamily="18" charset="0"/>
              </a:defRPr>
            </a:lvl3pPr>
            <a:lvl4pPr algn="ctr" rtl="0" eaLnBrk="1" fontAlgn="base" hangingPunct="1">
              <a:spcBef>
                <a:spcPct val="0"/>
              </a:spcBef>
              <a:spcAft>
                <a:spcPct val="0"/>
              </a:spcAft>
              <a:defRPr sz="4000" b="1">
                <a:solidFill>
                  <a:schemeClr val="bg1"/>
                </a:solidFill>
                <a:latin typeface="Georgia" pitchFamily="18" charset="0"/>
              </a:defRPr>
            </a:lvl4pPr>
            <a:lvl5pPr algn="ctr" rtl="0" eaLnBrk="1" fontAlgn="base" hangingPunct="1">
              <a:spcBef>
                <a:spcPct val="0"/>
              </a:spcBef>
              <a:spcAft>
                <a:spcPct val="0"/>
              </a:spcAft>
              <a:defRPr sz="4000" b="1">
                <a:solidFill>
                  <a:schemeClr val="bg1"/>
                </a:solidFill>
                <a:latin typeface="Georgia" pitchFamily="18" charset="0"/>
              </a:defRPr>
            </a:lvl5pPr>
            <a:lvl6pPr marL="457200" algn="ctr" rtl="0" eaLnBrk="1" fontAlgn="base" hangingPunct="1">
              <a:spcBef>
                <a:spcPct val="0"/>
              </a:spcBef>
              <a:spcAft>
                <a:spcPct val="0"/>
              </a:spcAft>
              <a:defRPr sz="4000" b="1">
                <a:solidFill>
                  <a:schemeClr val="bg1"/>
                </a:solidFill>
                <a:latin typeface="Georgia" pitchFamily="18" charset="0"/>
              </a:defRPr>
            </a:lvl6pPr>
            <a:lvl7pPr marL="914400" algn="ctr" rtl="0" eaLnBrk="1" fontAlgn="base" hangingPunct="1">
              <a:spcBef>
                <a:spcPct val="0"/>
              </a:spcBef>
              <a:spcAft>
                <a:spcPct val="0"/>
              </a:spcAft>
              <a:defRPr sz="4000" b="1">
                <a:solidFill>
                  <a:schemeClr val="bg1"/>
                </a:solidFill>
                <a:latin typeface="Georgia" pitchFamily="18" charset="0"/>
              </a:defRPr>
            </a:lvl7pPr>
            <a:lvl8pPr marL="1371600" algn="ctr" rtl="0" eaLnBrk="1" fontAlgn="base" hangingPunct="1">
              <a:spcBef>
                <a:spcPct val="0"/>
              </a:spcBef>
              <a:spcAft>
                <a:spcPct val="0"/>
              </a:spcAft>
              <a:defRPr sz="4000" b="1">
                <a:solidFill>
                  <a:schemeClr val="bg1"/>
                </a:solidFill>
                <a:latin typeface="Georgia" pitchFamily="18" charset="0"/>
              </a:defRPr>
            </a:lvl8pPr>
            <a:lvl9pPr marL="1828800" algn="ctr" rtl="0" eaLnBrk="1" fontAlgn="base" hangingPunct="1">
              <a:spcBef>
                <a:spcPct val="0"/>
              </a:spcBef>
              <a:spcAft>
                <a:spcPct val="0"/>
              </a:spcAft>
              <a:defRPr sz="4000" b="1">
                <a:solidFill>
                  <a:schemeClr val="bg1"/>
                </a:solidFill>
                <a:latin typeface="Georgia" pitchFamily="18" charset="0"/>
              </a:defRPr>
            </a:lvl9pPr>
          </a:lstStyle>
          <a:p>
            <a:pPr marL="182880" algn="r"/>
            <a:r>
              <a:rPr lang="en-US" sz="5400" kern="0" dirty="0"/>
              <a:t>Construction Administration</a:t>
            </a:r>
            <a:br>
              <a:rPr lang="en-US" sz="5400" kern="0" dirty="0"/>
            </a:br>
            <a:r>
              <a:rPr lang="en-US" b="0" i="1" kern="0" dirty="0"/>
              <a:t>Clint Bishop</a:t>
            </a:r>
          </a:p>
        </p:txBody>
      </p:sp>
    </p:spTree>
    <p:extLst>
      <p:ext uri="{BB962C8B-B14F-4D97-AF65-F5344CB8AC3E}">
        <p14:creationId xmlns:p14="http://schemas.microsoft.com/office/powerpoint/2010/main" val="662787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969AD-AE0E-F217-852F-70504B72CFEB}"/>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7F54F57-4E68-BBCF-EE47-4D571BCAD077}"/>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3. Chief Legal Counsel will review the information and decide 	on the next step likely consisting of one of the following two 	scenarios.</a:t>
            </a:r>
          </a:p>
          <a:p>
            <a:pPr marL="457200" marR="0" lvl="1" indent="0" algn="l" defTabSz="914400" rtl="0" eaLnBrk="1" fontAlgn="auto" latinLnBrk="0" hangingPunct="1">
              <a:spcBef>
                <a:spcPts val="5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a. Reject in whole the reduced offer from the insurance company.  ODOT 			(project 	level) would then immediately process a change order for the total </a:t>
            </a:r>
          </a:p>
          <a:p>
            <a:pPr marL="457200" marR="0" lvl="1" indent="0" algn="l" defTabSz="914400" rtl="0" eaLnBrk="1" fontAlgn="auto" latinLnBrk="0" hangingPunct="1">
              <a:spcBef>
                <a:spcPts val="500"/>
              </a:spcBef>
              <a:spcAft>
                <a:spcPts val="0"/>
              </a:spcAft>
              <a:buClrTx/>
              <a:buSzTx/>
              <a:buFont typeface="Arial" panose="020B0604020202020204" pitchFamily="34" charset="0"/>
              <a:buNone/>
              <a:tabLst/>
              <a:defRPr/>
            </a:pPr>
            <a:r>
              <a:rPr lang="en-US" sz="2000" kern="1200" dirty="0">
                <a:solidFill>
                  <a:prstClr val="black"/>
                </a:solidFill>
                <a:latin typeface="Aptos" panose="02110004020202020204"/>
                <a:ea typeface="+mn-ea"/>
                <a:cs typeface="+mn-cs"/>
              </a:rPr>
              <a:t>		</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cost of the repair to fully compensate the Contractor.  Chief Legal Counsel will 		coordinate with the Attorney General’s Office to determine the next step.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b. Accept the reduced offeror from the insurance company.  The partial 			reduced offer payment shall be made directly from the insurance company to 		the Contractor. The Department (project level) will issue a change order for 			the difference between the reduced offer and agreed value.  Chief Legal 			Counsel will coordinate with the Attorney General’s Office if needed.</a:t>
            </a:r>
          </a:p>
          <a:p>
            <a:endParaRPr lang="en-US" dirty="0"/>
          </a:p>
        </p:txBody>
      </p:sp>
      <p:sp>
        <p:nvSpPr>
          <p:cNvPr id="3" name="Title 2">
            <a:extLst>
              <a:ext uri="{FF2B5EF4-FFF2-40B4-BE49-F238E27FC236}">
                <a16:creationId xmlns:a16="http://schemas.microsoft.com/office/drawing/2014/main" id="{4339E14E-2D85-487E-2CE8-C7C9F41B75F0}"/>
              </a:ext>
            </a:extLst>
          </p:cNvPr>
          <p:cNvSpPr>
            <a:spLocks noGrp="1"/>
          </p:cNvSpPr>
          <p:nvPr>
            <p:ph type="title"/>
          </p:nvPr>
        </p:nvSpPr>
        <p:spPr>
          <a:xfrm>
            <a:off x="0" y="0"/>
            <a:ext cx="12192000" cy="1143000"/>
          </a:xfrm>
        </p:spPr>
        <p:txBody>
          <a:bodyPr/>
          <a:lstStyle/>
          <a:p>
            <a:r>
              <a:rPr lang="en-US" dirty="0"/>
              <a:t>Manual of Procedures 107.15 Contractor’s Responsibility for Work</a:t>
            </a:r>
          </a:p>
        </p:txBody>
      </p:sp>
    </p:spTree>
    <p:extLst>
      <p:ext uri="{BB962C8B-B14F-4D97-AF65-F5344CB8AC3E}">
        <p14:creationId xmlns:p14="http://schemas.microsoft.com/office/powerpoint/2010/main" val="1321208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640BD7-5636-B3CA-D1C2-5AC94A356538}"/>
              </a:ext>
            </a:extLst>
          </p:cNvPr>
          <p:cNvSpPr>
            <a:spLocks noGrp="1"/>
          </p:cNvSpPr>
          <p:nvPr>
            <p:ph type="title"/>
          </p:nvPr>
        </p:nvSpPr>
        <p:spPr/>
        <p:txBody>
          <a:bodyPr/>
          <a:lstStyle/>
          <a:p>
            <a:r>
              <a:rPr lang="en-US" dirty="0"/>
              <a:t>Questions</a:t>
            </a:r>
          </a:p>
        </p:txBody>
      </p:sp>
      <p:sp>
        <p:nvSpPr>
          <p:cNvPr id="5" name="Content Placeholder 4">
            <a:extLst>
              <a:ext uri="{FF2B5EF4-FFF2-40B4-BE49-F238E27FC236}">
                <a16:creationId xmlns:a16="http://schemas.microsoft.com/office/drawing/2014/main" id="{A9FFE4C1-9E17-560A-DF32-466320CF86DA}"/>
              </a:ext>
            </a:extLst>
          </p:cNvPr>
          <p:cNvSpPr>
            <a:spLocks noGrp="1"/>
          </p:cNvSpPr>
          <p:nvPr>
            <p:ph idx="1"/>
          </p:nvPr>
        </p:nvSpPr>
        <p:spPr>
          <a:xfrm>
            <a:off x="838200" y="1143000"/>
            <a:ext cx="10515600" cy="3091375"/>
          </a:xfr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E3F75"/>
                </a:solidFill>
                <a:effectLst/>
                <a:uLnTx/>
                <a:uFillTx/>
                <a:latin typeface="Source Sans Pro" panose="020B0503030403020204" pitchFamily="34" charset="0"/>
                <a:ea typeface="Aptos" panose="020B0004020202020204" pitchFamily="34" charset="0"/>
                <a:cs typeface="Aptos" panose="020B0004020202020204" pitchFamily="34" charset="0"/>
              </a:rPr>
              <a:t>Clint Bishop, P.E.</a:t>
            </a:r>
            <a:endParaRPr kumimoji="0" lang="en-US"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525051"/>
                </a:solidFill>
                <a:effectLst/>
                <a:uLnTx/>
                <a:uFillTx/>
                <a:latin typeface="Source Sans Pro" panose="020B0503030403020204" pitchFamily="34" charset="0"/>
                <a:ea typeface="Aptos" panose="020B0004020202020204" pitchFamily="34" charset="0"/>
                <a:cs typeface="Aptos" panose="020B0004020202020204" pitchFamily="34" charset="0"/>
              </a:rPr>
              <a:t>Staff Specialist, </a:t>
            </a:r>
            <a:endParaRPr kumimoji="0" lang="en-US"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525051"/>
                </a:solidFill>
                <a:effectLst/>
                <a:uLnTx/>
                <a:uFillTx/>
                <a:latin typeface="Source Sans Pro" panose="020B0503030403020204" pitchFamily="34" charset="0"/>
                <a:ea typeface="Aptos" panose="020B0004020202020204" pitchFamily="34" charset="0"/>
                <a:cs typeface="Aptos" panose="020B0004020202020204" pitchFamily="34" charset="0"/>
              </a:rPr>
              <a:t>Office of Construction Administration  and Innovative Delivery</a:t>
            </a:r>
            <a:endParaRPr kumimoji="0" lang="en-US"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525051"/>
                </a:solidFill>
                <a:effectLst/>
                <a:uLnTx/>
                <a:uFillTx/>
                <a:latin typeface="Source Sans Pro" panose="020B0503030403020204" pitchFamily="34" charset="0"/>
                <a:ea typeface="Aptos" panose="020B0004020202020204" pitchFamily="34" charset="0"/>
                <a:cs typeface="Aptos" panose="020B0004020202020204" pitchFamily="34" charset="0"/>
              </a:rPr>
              <a:t>1980 West Broad Street</a:t>
            </a:r>
            <a:r>
              <a:rPr kumimoji="0" lang="en-US" altLang="en-US" sz="2800" b="0" i="0" u="none" strike="noStrike" kern="1200" cap="none" spc="0" normalizeH="0" baseline="0" noProof="0" dirty="0">
                <a:ln>
                  <a:noFill/>
                </a:ln>
                <a:solidFill>
                  <a:srgbClr val="525051"/>
                </a:solidFill>
                <a:effectLst/>
                <a:uLnTx/>
                <a:uFillTx/>
                <a:latin typeface="Times New Roman" panose="02020603050405020304" pitchFamily="18" charset="0"/>
                <a:ea typeface="Aptos" panose="020B0004020202020204" pitchFamily="34" charset="0"/>
                <a:cs typeface="Times New Roman" panose="02020603050405020304" pitchFamily="18" charset="0"/>
              </a:rPr>
              <a:t> </a:t>
            </a:r>
            <a:endParaRPr kumimoji="0" lang="en-US"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525051"/>
                </a:solidFill>
                <a:effectLst/>
                <a:uLnTx/>
                <a:uFillTx/>
                <a:latin typeface="Source Sans Pro" panose="020B0503030403020204" pitchFamily="34" charset="0"/>
                <a:ea typeface="Aptos" panose="020B0004020202020204" pitchFamily="34" charset="0"/>
                <a:cs typeface="Aptos" panose="020B0004020202020204" pitchFamily="34" charset="0"/>
              </a:rPr>
              <a:t>Columbus, Ohio 43223</a:t>
            </a:r>
            <a:r>
              <a:rPr kumimoji="0" lang="en-US" altLang="en-US" sz="2800" b="0" i="0" u="none" strike="noStrike" kern="1200" cap="none" spc="0" normalizeH="0" baseline="0" noProof="0" dirty="0">
                <a:ln>
                  <a:noFill/>
                </a:ln>
                <a:solidFill>
                  <a:srgbClr val="525051"/>
                </a:solidFill>
                <a:effectLst/>
                <a:uLnTx/>
                <a:uFillTx/>
                <a:latin typeface="Times New Roman" panose="02020603050405020304" pitchFamily="18" charset="0"/>
                <a:ea typeface="Aptos" panose="020B0004020202020204" pitchFamily="34" charset="0"/>
                <a:cs typeface="Times New Roman" panose="02020603050405020304" pitchFamily="18" charset="0"/>
              </a:rPr>
              <a:t> </a:t>
            </a:r>
            <a:endParaRPr kumimoji="0" lang="en-US"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525051"/>
                </a:solidFill>
                <a:effectLst/>
                <a:uLnTx/>
                <a:uFillTx/>
                <a:latin typeface="Source Sans Pro" panose="020B0503030403020204" pitchFamily="34" charset="0"/>
                <a:ea typeface="Aptos" panose="020B0004020202020204" pitchFamily="34" charset="0"/>
                <a:cs typeface="Aptos" panose="020B0004020202020204" pitchFamily="34" charset="0"/>
              </a:rPr>
              <a:t>D: 614.387.1164 </a:t>
            </a:r>
            <a:endParaRPr kumimoji="0" lang="en-US"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0563C1"/>
                </a:solidFill>
                <a:effectLst/>
                <a:uLnTx/>
                <a:uFillTx/>
                <a:latin typeface="Source Sans Pro" panose="020B0503030403020204" pitchFamily="34" charset="0"/>
                <a:ea typeface="Aptos" panose="020B0004020202020204" pitchFamily="34" charset="0"/>
                <a:cs typeface="Aptos" panose="020B0004020202020204" pitchFamily="34" charset="0"/>
                <a:hlinkClick r:id="rId2"/>
              </a:rPr>
              <a:t>clint.bishop@dot.ohio.gov</a:t>
            </a:r>
            <a:endParaRPr kumimoji="0" lang="en-US"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US" dirty="0"/>
          </a:p>
        </p:txBody>
      </p:sp>
      <p:pic>
        <p:nvPicPr>
          <p:cNvPr id="2" name="Picture 1">
            <a:extLst>
              <a:ext uri="{FF2B5EF4-FFF2-40B4-BE49-F238E27FC236}">
                <a16:creationId xmlns:a16="http://schemas.microsoft.com/office/drawing/2014/main" id="{87978449-9BC0-948C-41AF-ED7D13F83082}"/>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16950" y="4462975"/>
            <a:ext cx="5280576" cy="1036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001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152CE74B-4DDE-F876-0443-284D7302336F}"/>
              </a:ext>
            </a:extLst>
          </p:cNvPr>
          <p:cNvSpPr txBox="1">
            <a:spLocks/>
          </p:cNvSpPr>
          <p:nvPr/>
        </p:nvSpPr>
        <p:spPr>
          <a:xfrm>
            <a:off x="0" y="0"/>
            <a:ext cx="12192000" cy="914400"/>
          </a:xfrm>
          <a:prstGeom prst="rect">
            <a:avLst/>
          </a:prstGeom>
          <a:gradFill>
            <a:gsLst>
              <a:gs pos="0">
                <a:srgbClr val="2F2C83"/>
              </a:gs>
              <a:gs pos="46000">
                <a:srgbClr val="59579C">
                  <a:alpha val="50000"/>
                </a:srgbClr>
              </a:gs>
              <a:gs pos="100000">
                <a:schemeClr val="bg1">
                  <a:alpha val="0"/>
                </a:schemeClr>
              </a:gs>
            </a:gsLst>
            <a:lin ang="5400000" scaled="1"/>
          </a:gradFill>
        </p:spPr>
        <p:txBody>
          <a:bodyPr/>
          <a:lstStyle>
            <a:lvl1pPr algn="l" rtl="0" eaLnBrk="1" fontAlgn="base" hangingPunct="1">
              <a:spcBef>
                <a:spcPct val="0"/>
              </a:spcBef>
              <a:spcAft>
                <a:spcPct val="0"/>
              </a:spcAft>
              <a:defRPr sz="3600" b="1" cap="all" normalizeH="0" baseline="0">
                <a:solidFill>
                  <a:schemeClr val="bg1"/>
                </a:solidFill>
                <a:latin typeface="+mj-lt"/>
                <a:ea typeface="+mj-ea"/>
                <a:cs typeface="+mj-cs"/>
              </a:defRPr>
            </a:lvl1pPr>
            <a:lvl2pPr algn="ctr" rtl="0" eaLnBrk="1" fontAlgn="base" hangingPunct="1">
              <a:spcBef>
                <a:spcPct val="0"/>
              </a:spcBef>
              <a:spcAft>
                <a:spcPct val="0"/>
              </a:spcAft>
              <a:defRPr sz="4000" b="1">
                <a:solidFill>
                  <a:schemeClr val="bg1"/>
                </a:solidFill>
                <a:latin typeface="Georgia" pitchFamily="18" charset="0"/>
              </a:defRPr>
            </a:lvl2pPr>
            <a:lvl3pPr algn="ctr" rtl="0" eaLnBrk="1" fontAlgn="base" hangingPunct="1">
              <a:spcBef>
                <a:spcPct val="0"/>
              </a:spcBef>
              <a:spcAft>
                <a:spcPct val="0"/>
              </a:spcAft>
              <a:defRPr sz="4000" b="1">
                <a:solidFill>
                  <a:schemeClr val="bg1"/>
                </a:solidFill>
                <a:latin typeface="Georgia" pitchFamily="18" charset="0"/>
              </a:defRPr>
            </a:lvl3pPr>
            <a:lvl4pPr algn="ctr" rtl="0" eaLnBrk="1" fontAlgn="base" hangingPunct="1">
              <a:spcBef>
                <a:spcPct val="0"/>
              </a:spcBef>
              <a:spcAft>
                <a:spcPct val="0"/>
              </a:spcAft>
              <a:defRPr sz="4000" b="1">
                <a:solidFill>
                  <a:schemeClr val="bg1"/>
                </a:solidFill>
                <a:latin typeface="Georgia" pitchFamily="18" charset="0"/>
              </a:defRPr>
            </a:lvl4pPr>
            <a:lvl5pPr algn="ctr" rtl="0" eaLnBrk="1" fontAlgn="base" hangingPunct="1">
              <a:spcBef>
                <a:spcPct val="0"/>
              </a:spcBef>
              <a:spcAft>
                <a:spcPct val="0"/>
              </a:spcAft>
              <a:defRPr sz="4000" b="1">
                <a:solidFill>
                  <a:schemeClr val="bg1"/>
                </a:solidFill>
                <a:latin typeface="Georgia" pitchFamily="18" charset="0"/>
              </a:defRPr>
            </a:lvl5pPr>
            <a:lvl6pPr marL="457200" algn="ctr" rtl="0" eaLnBrk="1" fontAlgn="base" hangingPunct="1">
              <a:spcBef>
                <a:spcPct val="0"/>
              </a:spcBef>
              <a:spcAft>
                <a:spcPct val="0"/>
              </a:spcAft>
              <a:defRPr sz="4000" b="1">
                <a:solidFill>
                  <a:schemeClr val="bg1"/>
                </a:solidFill>
                <a:latin typeface="Georgia" pitchFamily="18" charset="0"/>
              </a:defRPr>
            </a:lvl6pPr>
            <a:lvl7pPr marL="914400" algn="ctr" rtl="0" eaLnBrk="1" fontAlgn="base" hangingPunct="1">
              <a:spcBef>
                <a:spcPct val="0"/>
              </a:spcBef>
              <a:spcAft>
                <a:spcPct val="0"/>
              </a:spcAft>
              <a:defRPr sz="4000" b="1">
                <a:solidFill>
                  <a:schemeClr val="bg1"/>
                </a:solidFill>
                <a:latin typeface="Georgia" pitchFamily="18" charset="0"/>
              </a:defRPr>
            </a:lvl7pPr>
            <a:lvl8pPr marL="1371600" algn="ctr" rtl="0" eaLnBrk="1" fontAlgn="base" hangingPunct="1">
              <a:spcBef>
                <a:spcPct val="0"/>
              </a:spcBef>
              <a:spcAft>
                <a:spcPct val="0"/>
              </a:spcAft>
              <a:defRPr sz="4000" b="1">
                <a:solidFill>
                  <a:schemeClr val="bg1"/>
                </a:solidFill>
                <a:latin typeface="Georgia" pitchFamily="18" charset="0"/>
              </a:defRPr>
            </a:lvl8pPr>
            <a:lvl9pPr marL="1828800" algn="ctr" rtl="0" eaLnBrk="1" fontAlgn="base" hangingPunct="1">
              <a:spcBef>
                <a:spcPct val="0"/>
              </a:spcBef>
              <a:spcAft>
                <a:spcPct val="0"/>
              </a:spcAft>
              <a:defRPr sz="4000" b="1">
                <a:solidFill>
                  <a:schemeClr val="bg1"/>
                </a:solidFill>
                <a:latin typeface="Georgia" pitchFamily="18" charset="0"/>
              </a:defRPr>
            </a:lvl9pPr>
          </a:lstStyle>
          <a:p>
            <a:pPr algn="ctr"/>
            <a:r>
              <a:rPr lang="en-US" kern="0" dirty="0"/>
              <a:t>Thank You Attendees &amp; Sponsors</a:t>
            </a:r>
          </a:p>
        </p:txBody>
      </p:sp>
      <p:pic>
        <p:nvPicPr>
          <p:cNvPr id="7" name="Picture 6">
            <a:extLst>
              <a:ext uri="{FF2B5EF4-FFF2-40B4-BE49-F238E27FC236}">
                <a16:creationId xmlns:a16="http://schemas.microsoft.com/office/drawing/2014/main" id="{ECE90D1C-BDA1-EF37-CBA0-3ECD7009A53E}"/>
              </a:ext>
            </a:extLst>
          </p:cNvPr>
          <p:cNvPicPr>
            <a:picLocks noChangeAspect="1"/>
          </p:cNvPicPr>
          <p:nvPr/>
        </p:nvPicPr>
        <p:blipFill>
          <a:blip r:embed="rId2"/>
          <a:stretch>
            <a:fillRect/>
          </a:stretch>
        </p:blipFill>
        <p:spPr>
          <a:xfrm>
            <a:off x="9172576" y="5683409"/>
            <a:ext cx="1030304" cy="1038291"/>
          </a:xfrm>
          <a:prstGeom prst="rect">
            <a:avLst/>
          </a:prstGeom>
        </p:spPr>
      </p:pic>
      <p:pic>
        <p:nvPicPr>
          <p:cNvPr id="8" name="Picture 7">
            <a:extLst>
              <a:ext uri="{FF2B5EF4-FFF2-40B4-BE49-F238E27FC236}">
                <a16:creationId xmlns:a16="http://schemas.microsoft.com/office/drawing/2014/main" id="{E68EAFEA-DDC3-9F9E-5193-A736277299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546896" y="5664146"/>
            <a:ext cx="1423820" cy="1076816"/>
          </a:xfrm>
          <a:prstGeom prst="rect">
            <a:avLst/>
          </a:prstGeom>
        </p:spPr>
      </p:pic>
    </p:spTree>
    <p:extLst>
      <p:ext uri="{BB962C8B-B14F-4D97-AF65-F5344CB8AC3E}">
        <p14:creationId xmlns:p14="http://schemas.microsoft.com/office/powerpoint/2010/main" val="617974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6B14E-C6B3-4FC0-D659-1AB40D16FE68}"/>
              </a:ext>
            </a:extLst>
          </p:cNvPr>
          <p:cNvSpPr>
            <a:spLocks noGrp="1"/>
          </p:cNvSpPr>
          <p:nvPr>
            <p:ph type="title"/>
          </p:nvPr>
        </p:nvSpPr>
        <p:spPr>
          <a:gradFill>
            <a:gsLst>
              <a:gs pos="2752">
                <a:schemeClr val="bg1"/>
              </a:gs>
              <a:gs pos="39000">
                <a:srgbClr val="7472AC"/>
              </a:gs>
              <a:gs pos="100000">
                <a:srgbClr val="2F2C83"/>
              </a:gs>
            </a:gsLst>
          </a:gradFill>
        </p:spPr>
        <p:txBody>
          <a:bodyPr/>
          <a:lstStyle/>
          <a:p>
            <a:r>
              <a:rPr lang="en-US" dirty="0"/>
              <a:t>TOPICS</a:t>
            </a:r>
          </a:p>
        </p:txBody>
      </p:sp>
      <p:sp>
        <p:nvSpPr>
          <p:cNvPr id="4" name="Content Placeholder 2">
            <a:extLst>
              <a:ext uri="{FF2B5EF4-FFF2-40B4-BE49-F238E27FC236}">
                <a16:creationId xmlns:a16="http://schemas.microsoft.com/office/drawing/2014/main" id="{209BEF1C-6A6A-F4AB-B43C-59D095803496}"/>
              </a:ext>
            </a:extLst>
          </p:cNvPr>
          <p:cNvSpPr>
            <a:spLocks noGrp="1"/>
          </p:cNvSpPr>
          <p:nvPr>
            <p:ph sz="half" idx="1"/>
          </p:nvPr>
        </p:nvSpPr>
        <p:spPr>
          <a:xfrm>
            <a:off x="624444" y="1253331"/>
            <a:ext cx="5181600" cy="4351338"/>
          </a:xfrm>
        </p:spPr>
        <p:txBody>
          <a:bodyPr>
            <a:normAutofit fontScale="55000" lnSpcReduction="20000"/>
          </a:bodyPr>
          <a:lstStyle/>
          <a:p>
            <a:r>
              <a:rPr lang="en-US" sz="4400" dirty="0"/>
              <a:t>Spec Updates</a:t>
            </a:r>
          </a:p>
          <a:p>
            <a:pPr lvl="1"/>
            <a:r>
              <a:rPr lang="en-US" sz="3600" dirty="0"/>
              <a:t>104.02.D Significant Changes</a:t>
            </a:r>
          </a:p>
          <a:p>
            <a:pPr lvl="1"/>
            <a:r>
              <a:rPr lang="en-US" sz="3600" dirty="0"/>
              <a:t>105.20 As Per Plan Designation</a:t>
            </a:r>
          </a:p>
          <a:p>
            <a:pPr lvl="1"/>
            <a:r>
              <a:rPr lang="en-US" sz="3600" dirty="0"/>
              <a:t>107.15 &amp; 622.08 Damaged Traffic Control Equipment</a:t>
            </a:r>
          </a:p>
          <a:p>
            <a:pPr lvl="1"/>
            <a:r>
              <a:rPr lang="en-US" sz="3600" dirty="0"/>
              <a:t>107.21 Prompt Payment</a:t>
            </a:r>
          </a:p>
          <a:p>
            <a:pPr lvl="1"/>
            <a:r>
              <a:rPr lang="en-US" sz="3600" dirty="0"/>
              <a:t>108.02 Dispute Resolution</a:t>
            </a:r>
          </a:p>
          <a:p>
            <a:pPr lvl="1"/>
            <a:r>
              <a:rPr lang="en-US" sz="3600" dirty="0"/>
              <a:t>108.095 Partial Severability</a:t>
            </a:r>
          </a:p>
          <a:p>
            <a:pPr marL="0" indent="0">
              <a:buNone/>
            </a:pPr>
            <a:endParaRPr lang="en-US" dirty="0"/>
          </a:p>
          <a:p>
            <a:r>
              <a:rPr lang="en-US" sz="4400" dirty="0"/>
              <a:t>Proposal Note Updates</a:t>
            </a:r>
          </a:p>
          <a:p>
            <a:pPr lvl="1"/>
            <a:r>
              <a:rPr lang="en-US" sz="3600" dirty="0"/>
              <a:t>PN 151 Railroad Flagging Service</a:t>
            </a:r>
          </a:p>
          <a:p>
            <a:pPr lvl="1"/>
            <a:r>
              <a:rPr lang="it-IT" sz="3600" dirty="0"/>
              <a:t>PN 153 -Indefinite Delivery Indefinite Quantity IDIQ</a:t>
            </a:r>
          </a:p>
          <a:p>
            <a:pPr lvl="1"/>
            <a:r>
              <a:rPr lang="en-US" sz="3600" dirty="0"/>
              <a:t>PN 525 Steel Price Adjustment</a:t>
            </a:r>
            <a:endParaRPr lang="en-US" sz="3200" dirty="0"/>
          </a:p>
        </p:txBody>
      </p:sp>
      <p:sp>
        <p:nvSpPr>
          <p:cNvPr id="5" name="Content Placeholder 3">
            <a:extLst>
              <a:ext uri="{FF2B5EF4-FFF2-40B4-BE49-F238E27FC236}">
                <a16:creationId xmlns:a16="http://schemas.microsoft.com/office/drawing/2014/main" id="{C6C8DE2C-7EB4-0D9F-6278-25D3C1F2607D}"/>
              </a:ext>
            </a:extLst>
          </p:cNvPr>
          <p:cNvSpPr txBox="1">
            <a:spLocks/>
          </p:cNvSpPr>
          <p:nvPr/>
        </p:nvSpPr>
        <p:spPr>
          <a:xfrm>
            <a:off x="5982195" y="1253331"/>
            <a:ext cx="5181600" cy="4351338"/>
          </a:xfrm>
          <a:prstGeom prst="rect">
            <a:avLst/>
          </a:prstGeom>
        </p:spPr>
        <p:txBody>
          <a:bodyPr>
            <a:normAutofit/>
          </a:bodyPr>
          <a:lstStyle>
            <a:lvl1pPr marL="457200" indent="-457200" algn="l" rtl="0" eaLnBrk="1" fontAlgn="base" hangingPunct="1">
              <a:spcBef>
                <a:spcPct val="20000"/>
              </a:spcBef>
              <a:spcAft>
                <a:spcPct val="0"/>
              </a:spcAft>
              <a:buFont typeface="Arial" panose="020B0604020202020204" pitchFamily="34" charset="0"/>
              <a:buChar char="•"/>
              <a:defRPr sz="4000" b="0">
                <a:solidFill>
                  <a:schemeClr val="tx1"/>
                </a:solidFill>
                <a:latin typeface="+mn-lt"/>
                <a:ea typeface="+mn-ea"/>
                <a:cs typeface="+mn-cs"/>
              </a:defRPr>
            </a:lvl1pPr>
            <a:lvl2pPr marL="9144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2pPr>
            <a:lvl3pPr marL="13716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3pPr>
            <a:lvl4pPr marL="1828800" indent="-457200" algn="l" rtl="0" eaLnBrk="1" fontAlgn="base" hangingPunct="1">
              <a:spcBef>
                <a:spcPct val="20000"/>
              </a:spcBef>
              <a:spcAft>
                <a:spcPct val="0"/>
              </a:spcAft>
              <a:buFont typeface="Arial" panose="020B0604020202020204" pitchFamily="34" charset="0"/>
              <a:buChar char="•"/>
              <a:defRPr sz="2400">
                <a:solidFill>
                  <a:schemeClr val="tx1"/>
                </a:solidFill>
                <a:latin typeface="+mn-lt"/>
              </a:defRPr>
            </a:lvl4pPr>
            <a:lvl5pPr marL="2401888" indent="-396875" algn="l" rtl="0" eaLnBrk="1" fontAlgn="base" hangingPunct="1">
              <a:spcBef>
                <a:spcPct val="20000"/>
              </a:spcBef>
              <a:spcAft>
                <a:spcPct val="0"/>
              </a:spcAft>
              <a:buFont typeface="Arial" panose="020B0604020202020204" pitchFamily="34" charset="0"/>
              <a:buChar char="•"/>
              <a:tabLst>
                <a:tab pos="2401888" algn="l"/>
              </a:tabLst>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r>
              <a:rPr lang="en-US" sz="3000" kern="0" dirty="0"/>
              <a:t>Buy America Updates</a:t>
            </a:r>
          </a:p>
          <a:p>
            <a:pPr lvl="1"/>
            <a:r>
              <a:rPr lang="en-US" sz="2400" kern="0" dirty="0"/>
              <a:t>Proposal Note 133 Products Made in the United States</a:t>
            </a:r>
          </a:p>
          <a:p>
            <a:pPr marL="0" indent="0">
              <a:buFont typeface="Arial" panose="020B0604020202020204" pitchFamily="34" charset="0"/>
              <a:buNone/>
            </a:pPr>
            <a:endParaRPr lang="en-US" kern="0" dirty="0"/>
          </a:p>
          <a:p>
            <a:r>
              <a:rPr lang="en-US" sz="3000" kern="0" dirty="0"/>
              <a:t>Manual of Procedures</a:t>
            </a:r>
          </a:p>
          <a:p>
            <a:pPr lvl="1"/>
            <a:r>
              <a:rPr lang="en-US" sz="2400" kern="0" dirty="0"/>
              <a:t>107.15 Contractor’s Responsibility for Work</a:t>
            </a:r>
          </a:p>
          <a:p>
            <a:pPr marL="0" indent="0">
              <a:buFont typeface="Arial" panose="020B0604020202020204" pitchFamily="34" charset="0"/>
              <a:buNone/>
            </a:pPr>
            <a:endParaRPr lang="en-US" kern="0" dirty="0"/>
          </a:p>
        </p:txBody>
      </p:sp>
    </p:spTree>
    <p:extLst>
      <p:ext uri="{BB962C8B-B14F-4D97-AF65-F5344CB8AC3E}">
        <p14:creationId xmlns:p14="http://schemas.microsoft.com/office/powerpoint/2010/main" val="4207715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picture containing text&#10;&#10;AI-generated content may be incorrect.">
            <a:extLst>
              <a:ext uri="{FF2B5EF4-FFF2-40B4-BE49-F238E27FC236}">
                <a16:creationId xmlns:a16="http://schemas.microsoft.com/office/drawing/2014/main" id="{8177A158-0E28-6C32-BAFE-22510346B200}"/>
              </a:ext>
            </a:extLst>
          </p:cNvPr>
          <p:cNvPicPr>
            <a:picLocks noGrp="1" noChangeAspect="1"/>
          </p:cNvPicPr>
          <p:nvPr>
            <p:ph idx="1"/>
          </p:nvPr>
        </p:nvPicPr>
        <p:blipFill>
          <a:blip r:embed="rId2"/>
          <a:stretch>
            <a:fillRect/>
          </a:stretch>
        </p:blipFill>
        <p:spPr bwMode="auto">
          <a:xfrm>
            <a:off x="1112567" y="2773088"/>
            <a:ext cx="4371211" cy="1908213"/>
          </a:xfrm>
          <a:prstGeom prst="rect">
            <a:avLst/>
          </a:prstGeom>
          <a:noFill/>
          <a:ln w="9525">
            <a:noFill/>
            <a:miter lim="800000"/>
            <a:headEnd/>
            <a:tailEnd/>
          </a:ln>
        </p:spPr>
      </p:pic>
      <p:sp>
        <p:nvSpPr>
          <p:cNvPr id="3" name="Title 2">
            <a:extLst>
              <a:ext uri="{FF2B5EF4-FFF2-40B4-BE49-F238E27FC236}">
                <a16:creationId xmlns:a16="http://schemas.microsoft.com/office/drawing/2014/main" id="{6D4116A8-0AAB-9281-5082-58021DCBF41A}"/>
              </a:ext>
            </a:extLst>
          </p:cNvPr>
          <p:cNvSpPr>
            <a:spLocks noGrp="1"/>
          </p:cNvSpPr>
          <p:nvPr>
            <p:ph type="title"/>
          </p:nvPr>
        </p:nvSpPr>
        <p:spPr/>
        <p:txBody>
          <a:bodyPr/>
          <a:lstStyle/>
          <a:p>
            <a:r>
              <a:rPr lang="en-US" dirty="0"/>
              <a:t>104.02.D Significant Changes</a:t>
            </a:r>
          </a:p>
        </p:txBody>
      </p:sp>
      <p:sp>
        <p:nvSpPr>
          <p:cNvPr id="6" name="Content Placeholder 3">
            <a:extLst>
              <a:ext uri="{FF2B5EF4-FFF2-40B4-BE49-F238E27FC236}">
                <a16:creationId xmlns:a16="http://schemas.microsoft.com/office/drawing/2014/main" id="{95805654-B8BE-BAF3-06C3-135C87E58007}"/>
              </a:ext>
            </a:extLst>
          </p:cNvPr>
          <p:cNvSpPr txBox="1">
            <a:spLocks/>
          </p:cNvSpPr>
          <p:nvPr/>
        </p:nvSpPr>
        <p:spPr>
          <a:xfrm>
            <a:off x="6172200" y="1825625"/>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a:ln>
                  <a:noFill/>
                </a:ln>
                <a:solidFill>
                  <a:sysClr val="windowText" lastClr="000000"/>
                </a:solidFill>
                <a:effectLst/>
                <a:uLnTx/>
                <a:uFillTx/>
                <a:latin typeface="Aptos" panose="02110004020202020204"/>
                <a:ea typeface="+mn-ea"/>
                <a:cs typeface="+mn-cs"/>
              </a:rPr>
              <a:t>On smaller projects, Contract Limits increased from $25k to $50k</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a:ln>
                  <a:noFill/>
                </a:ln>
                <a:solidFill>
                  <a:sysClr val="windowText" lastClr="000000"/>
                </a:solidFill>
                <a:effectLst/>
                <a:uLnTx/>
                <a:uFillTx/>
                <a:latin typeface="Aptos" panose="02110004020202020204"/>
                <a:ea typeface="+mn-ea"/>
                <a:cs typeface="+mn-cs"/>
              </a:rPr>
              <a:t>Revision to ORC 5525.14 during Transportation Budget Bill submission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a:ln>
                  <a:noFill/>
                </a:ln>
                <a:solidFill>
                  <a:sysClr val="windowText" lastClr="000000"/>
                </a:solidFill>
                <a:effectLst/>
                <a:uLnTx/>
                <a:uFillTx/>
                <a:latin typeface="Aptos" panose="02110004020202020204"/>
                <a:ea typeface="+mn-ea"/>
                <a:cs typeface="+mn-cs"/>
              </a:rPr>
              <a:t>Effective July 1, 2025</a:t>
            </a:r>
            <a:endParaRPr kumimoji="0" lang="en-US" sz="28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60468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1353B1-EF56-0F16-4BC8-3A1223160909}"/>
              </a:ext>
            </a:extLst>
          </p:cNvPr>
          <p:cNvSpPr>
            <a:spLocks noGrp="1"/>
          </p:cNvSpPr>
          <p:nvPr>
            <p:ph type="title"/>
          </p:nvPr>
        </p:nvSpPr>
        <p:spPr/>
        <p:txBody>
          <a:bodyPr/>
          <a:lstStyle/>
          <a:p>
            <a:r>
              <a:rPr lang="en-US" dirty="0"/>
              <a:t>105.20 As Per Plan Designation</a:t>
            </a:r>
          </a:p>
        </p:txBody>
      </p:sp>
      <p:sp>
        <p:nvSpPr>
          <p:cNvPr id="3" name="TextBox 2">
            <a:extLst>
              <a:ext uri="{FF2B5EF4-FFF2-40B4-BE49-F238E27FC236}">
                <a16:creationId xmlns:a16="http://schemas.microsoft.com/office/drawing/2014/main" id="{8241675E-216E-1366-61D2-EECD3A099F5E}"/>
              </a:ext>
            </a:extLst>
          </p:cNvPr>
          <p:cNvSpPr txBox="1"/>
          <p:nvPr/>
        </p:nvSpPr>
        <p:spPr>
          <a:xfrm>
            <a:off x="377952" y="1097280"/>
            <a:ext cx="11204448" cy="4955203"/>
          </a:xfrm>
          <a:prstGeom prst="rect">
            <a:avLst/>
          </a:prstGeom>
          <a:noFill/>
        </p:spPr>
        <p:txBody>
          <a:bodyPr wrap="square">
            <a:spAutoFit/>
          </a:bodyPr>
          <a:lstStyle/>
          <a:p>
            <a:r>
              <a:rPr lang="en-US" sz="2800" b="1" dirty="0"/>
              <a:t>105.20 As Per Plan Designation</a:t>
            </a:r>
            <a:r>
              <a:rPr lang="en-US" sz="2800" dirty="0"/>
              <a:t>.</a:t>
            </a:r>
          </a:p>
          <a:p>
            <a:pPr lvl="1"/>
            <a:r>
              <a:rPr lang="en-US" sz="2800" dirty="0"/>
              <a:t> “As Per Plan” designation may be added to some item descriptions in the proposal to assist in identifying Work with project specific requirements.</a:t>
            </a:r>
          </a:p>
          <a:p>
            <a:pPr lvl="1"/>
            <a:r>
              <a:rPr lang="en-US" sz="2800" dirty="0"/>
              <a:t>The absence of an “As Per Plan” designation on item descriptions in the proposal having clear and controlling plan notes does not relieve the Contractors of the responsibility to read, bid and construct those particular items in accordance with the governing plan notes. </a:t>
            </a:r>
          </a:p>
          <a:p>
            <a:endParaRPr lang="en-US" sz="2800" dirty="0"/>
          </a:p>
          <a:p>
            <a:r>
              <a:rPr lang="en-US" sz="2800" dirty="0"/>
              <a:t>Language moved from Proposal Note 33 to C&amp;MS.</a:t>
            </a:r>
          </a:p>
          <a:p>
            <a:endParaRPr lang="en-US" dirty="0"/>
          </a:p>
          <a:p>
            <a:endParaRPr lang="en-US" dirty="0"/>
          </a:p>
        </p:txBody>
      </p:sp>
    </p:spTree>
    <p:extLst>
      <p:ext uri="{BB962C8B-B14F-4D97-AF65-F5344CB8AC3E}">
        <p14:creationId xmlns:p14="http://schemas.microsoft.com/office/powerpoint/2010/main" val="875692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EBF96-E8E7-EA8C-BE42-E50186440BE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D154CDC-B05E-B090-E1AB-2FD143C82877}"/>
              </a:ext>
            </a:extLst>
          </p:cNvPr>
          <p:cNvSpPr>
            <a:spLocks noGrp="1"/>
          </p:cNvSpPr>
          <p:nvPr>
            <p:ph type="title"/>
          </p:nvPr>
        </p:nvSpPr>
        <p:spPr>
          <a:xfrm>
            <a:off x="0" y="0"/>
            <a:ext cx="12192000" cy="1024128"/>
          </a:xfrm>
        </p:spPr>
        <p:txBody>
          <a:bodyPr/>
          <a:lstStyle/>
          <a:p>
            <a:r>
              <a:rPr lang="en-US" dirty="0"/>
              <a:t>107.15 &amp; 622.08 Damaged Traffic Control Equipment</a:t>
            </a:r>
          </a:p>
        </p:txBody>
      </p:sp>
      <p:sp>
        <p:nvSpPr>
          <p:cNvPr id="2" name="Content Placeholder 2">
            <a:extLst>
              <a:ext uri="{FF2B5EF4-FFF2-40B4-BE49-F238E27FC236}">
                <a16:creationId xmlns:a16="http://schemas.microsoft.com/office/drawing/2014/main" id="{20446957-EACE-220C-E4DE-797D661C07E3}"/>
              </a:ext>
            </a:extLst>
          </p:cNvPr>
          <p:cNvSpPr txBox="1">
            <a:spLocks noGrp="1"/>
          </p:cNvSpPr>
          <p:nvPr>
            <p:ph idx="1"/>
          </p:nvPr>
        </p:nvSpPr>
        <p:spPr>
          <a:xfrm>
            <a:off x="838200" y="1143000"/>
            <a:ext cx="10515600" cy="55816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500"/>
              </a:spcAft>
              <a:buFont typeface="Arial" panose="020B0604020202020204" pitchFamily="34" charset="0"/>
              <a:buNone/>
              <a:tabLst>
                <a:tab pos="274320" algn="l"/>
                <a:tab pos="548640" algn="l"/>
                <a:tab pos="822960" algn="l"/>
                <a:tab pos="1097280" algn="l"/>
                <a:tab pos="1371600" algn="l"/>
                <a:tab pos="1645920" algn="l"/>
                <a:tab pos="1920240" algn="l"/>
                <a:tab pos="2194560" algn="l"/>
                <a:tab pos="2468880" algn="l"/>
                <a:tab pos="2743200" algn="l"/>
                <a:tab pos="3017520" algn="l"/>
              </a:tabLst>
            </a:pPr>
            <a:r>
              <a:rPr lang="en-US" sz="2400" kern="0" dirty="0">
                <a:ea typeface="Times New Roman" panose="02020603050405020304" pitchFamily="18" charset="0"/>
                <a:cs typeface="Times New Roman" panose="02020603050405020304" pitchFamily="18" charset="0"/>
              </a:rPr>
              <a:t>In the event that the Engineer determines that damage to completed permanent items of Work results from traffic using a substantially completed section of Roadway, the Department may compensate the Contractor for repair of the damage as authorized by Change Order. Additionally, if traffic permanently damages beyond use and of the following temporary maintenance of traffic items, the Department may compensate the Contractor for replacement of the item as authorized by Change Order:</a:t>
            </a:r>
            <a:endParaRPr lang="en-US" sz="2400" kern="100" dirty="0">
              <a:ea typeface="Aptos" panose="020B000402020202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2BF2F9F6-B233-ED33-ABD4-B6F4F442D97E}"/>
              </a:ext>
            </a:extLst>
          </p:cNvPr>
          <p:cNvSpPr txBox="1"/>
          <p:nvPr/>
        </p:nvSpPr>
        <p:spPr>
          <a:xfrm>
            <a:off x="742682" y="4050114"/>
            <a:ext cx="4983051" cy="132343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prstClr val="black"/>
                </a:solidFill>
                <a:latin typeface="Calibri" panose="020F0502020204030204"/>
              </a:rPr>
              <a:t>Arrow board,</a:t>
            </a:r>
          </a:p>
          <a:p>
            <a:pPr marL="285750" indent="-285750">
              <a:buFont typeface="Arial" panose="020B0604020202020204" pitchFamily="34" charset="0"/>
              <a:buChar char="•"/>
            </a:pPr>
            <a:r>
              <a:rPr lang="en-US" sz="2000" dirty="0">
                <a:solidFill>
                  <a:prstClr val="black"/>
                </a:solidFill>
                <a:latin typeface="Calibri" panose="020F0502020204030204"/>
              </a:rPr>
              <a:t>Work zone signal, pole, or controller,</a:t>
            </a:r>
          </a:p>
          <a:p>
            <a:pPr marL="285750" indent="-285750">
              <a:buFont typeface="Arial" panose="020B0604020202020204" pitchFamily="34" charset="0"/>
              <a:buChar char="•"/>
            </a:pPr>
            <a:r>
              <a:rPr lang="en-US" sz="2000" dirty="0">
                <a:solidFill>
                  <a:prstClr val="black"/>
                </a:solidFill>
                <a:latin typeface="Calibri" panose="020F0502020204030204"/>
              </a:rPr>
              <a:t>Lighting unit or pole,</a:t>
            </a:r>
          </a:p>
          <a:p>
            <a:pPr marL="285750" indent="-285750">
              <a:buFont typeface="Arial" panose="020B0604020202020204" pitchFamily="34" charset="0"/>
              <a:buChar char="•"/>
            </a:pPr>
            <a:r>
              <a:rPr lang="en-US" sz="2000" dirty="0">
                <a:solidFill>
                  <a:prstClr val="black"/>
                </a:solidFill>
                <a:latin typeface="Calibri" panose="020F0502020204030204"/>
              </a:rPr>
              <a:t>Changeable message sign,</a:t>
            </a:r>
          </a:p>
        </p:txBody>
      </p:sp>
      <p:sp>
        <p:nvSpPr>
          <p:cNvPr id="6" name="TextBox 5">
            <a:extLst>
              <a:ext uri="{FF2B5EF4-FFF2-40B4-BE49-F238E27FC236}">
                <a16:creationId xmlns:a16="http://schemas.microsoft.com/office/drawing/2014/main" id="{713DF0EE-9227-2128-9244-DF71D7A719B9}"/>
              </a:ext>
            </a:extLst>
          </p:cNvPr>
          <p:cNvSpPr txBox="1"/>
          <p:nvPr/>
        </p:nvSpPr>
        <p:spPr>
          <a:xfrm>
            <a:off x="6096000" y="4050114"/>
            <a:ext cx="5353318" cy="132343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prstClr val="black"/>
                </a:solidFill>
                <a:latin typeface="Calibri" panose="020F0502020204030204"/>
              </a:rPr>
              <a:t>Work Zone Impact Attenuator,</a:t>
            </a:r>
          </a:p>
          <a:p>
            <a:pPr marL="285750" indent="-285750">
              <a:buFont typeface="Arial" panose="020B0604020202020204" pitchFamily="34" charset="0"/>
              <a:buChar char="•"/>
            </a:pPr>
            <a:r>
              <a:rPr lang="en-US" sz="2000" dirty="0">
                <a:solidFill>
                  <a:prstClr val="black"/>
                </a:solidFill>
                <a:latin typeface="Calibri" panose="020F0502020204030204"/>
              </a:rPr>
              <a:t>Truck Mounted Impact Attenuator,</a:t>
            </a:r>
          </a:p>
          <a:p>
            <a:pPr marL="285750" indent="-285750">
              <a:buFont typeface="Arial" panose="020B0604020202020204" pitchFamily="34" charset="0"/>
              <a:buChar char="•"/>
            </a:pPr>
            <a:r>
              <a:rPr lang="en-US" sz="2000" dirty="0">
                <a:solidFill>
                  <a:prstClr val="black"/>
                </a:solidFill>
                <a:latin typeface="Calibri" panose="020F0502020204030204"/>
              </a:rPr>
              <a:t>Digital Speed Limit Sign Assembly,</a:t>
            </a:r>
          </a:p>
          <a:p>
            <a:pPr marL="285750" indent="-285750">
              <a:buFont typeface="Arial" panose="020B0604020202020204" pitchFamily="34" charset="0"/>
              <a:buChar char="•"/>
            </a:pPr>
            <a:r>
              <a:rPr lang="en-US" sz="2000" b="1" dirty="0">
                <a:highlight>
                  <a:srgbClr val="FFFF00"/>
                </a:highlight>
                <a:latin typeface="Calibri" panose="020F0502020204030204"/>
              </a:rPr>
              <a:t>Portable Barrier.</a:t>
            </a:r>
          </a:p>
        </p:txBody>
      </p:sp>
    </p:spTree>
    <p:extLst>
      <p:ext uri="{BB962C8B-B14F-4D97-AF65-F5344CB8AC3E}">
        <p14:creationId xmlns:p14="http://schemas.microsoft.com/office/powerpoint/2010/main" val="1928373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D6E68-0896-60B7-7763-E03A2D25AD3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9D75765-F406-A5EF-B66A-FFC0EA0E2078}"/>
              </a:ext>
            </a:extLst>
          </p:cNvPr>
          <p:cNvSpPr>
            <a:spLocks noGrp="1"/>
          </p:cNvSpPr>
          <p:nvPr>
            <p:ph type="title"/>
          </p:nvPr>
        </p:nvSpPr>
        <p:spPr/>
        <p:txBody>
          <a:bodyPr/>
          <a:lstStyle/>
          <a:p>
            <a:r>
              <a:rPr lang="en-US" dirty="0"/>
              <a:t>107.21 Prompt Payment</a:t>
            </a:r>
          </a:p>
        </p:txBody>
      </p:sp>
      <p:sp>
        <p:nvSpPr>
          <p:cNvPr id="2" name="Content Placeholder 2">
            <a:extLst>
              <a:ext uri="{FF2B5EF4-FFF2-40B4-BE49-F238E27FC236}">
                <a16:creationId xmlns:a16="http://schemas.microsoft.com/office/drawing/2014/main" id="{35F6980C-070E-E30C-914C-06E591D8EFAC}"/>
              </a:ext>
            </a:extLst>
          </p:cNvPr>
          <p:cNvSpPr txBox="1">
            <a:spLocks/>
          </p:cNvSpPr>
          <p:nvPr/>
        </p:nvSpPr>
        <p:spPr>
          <a:xfrm>
            <a:off x="838200" y="1825625"/>
            <a:ext cx="10515600" cy="4351338"/>
          </a:xfrm>
          <a:prstGeom prst="rect">
            <a:avLst/>
          </a:prstGeom>
        </p:spPr>
        <p:txBody>
          <a:bodyPr>
            <a:normAutofit lnSpcReduction="10000"/>
          </a:bodyPr>
          <a:lstStyle>
            <a:lvl1pPr marL="457200" indent="-457200" algn="l" rtl="0" eaLnBrk="1" fontAlgn="base" hangingPunct="1">
              <a:spcBef>
                <a:spcPct val="20000"/>
              </a:spcBef>
              <a:spcAft>
                <a:spcPct val="0"/>
              </a:spcAft>
              <a:buFont typeface="Arial" panose="020B0604020202020204" pitchFamily="34" charset="0"/>
              <a:buChar char="•"/>
              <a:defRPr sz="4000" b="0">
                <a:solidFill>
                  <a:schemeClr val="tx1"/>
                </a:solidFill>
                <a:latin typeface="+mn-lt"/>
                <a:ea typeface="+mn-ea"/>
                <a:cs typeface="+mn-cs"/>
              </a:defRPr>
            </a:lvl1pPr>
            <a:lvl2pPr marL="9144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2pPr>
            <a:lvl3pPr marL="13716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3pPr>
            <a:lvl4pPr marL="1828800" indent="-457200" algn="l" rtl="0" eaLnBrk="1" fontAlgn="base" hangingPunct="1">
              <a:spcBef>
                <a:spcPct val="20000"/>
              </a:spcBef>
              <a:spcAft>
                <a:spcPct val="0"/>
              </a:spcAft>
              <a:buFont typeface="Arial" panose="020B0604020202020204" pitchFamily="34" charset="0"/>
              <a:buChar char="•"/>
              <a:defRPr sz="2400">
                <a:solidFill>
                  <a:schemeClr val="tx1"/>
                </a:solidFill>
                <a:latin typeface="+mn-lt"/>
              </a:defRPr>
            </a:lvl4pPr>
            <a:lvl5pPr marL="2401888" indent="-396875" algn="l" rtl="0" eaLnBrk="1" fontAlgn="base" hangingPunct="1">
              <a:spcBef>
                <a:spcPct val="20000"/>
              </a:spcBef>
              <a:spcAft>
                <a:spcPct val="0"/>
              </a:spcAft>
              <a:buFont typeface="Arial" panose="020B0604020202020204" pitchFamily="34" charset="0"/>
              <a:buChar char="•"/>
              <a:tabLst>
                <a:tab pos="2401888" algn="l"/>
              </a:tabLst>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0" indent="0" fontAlgn="auto">
              <a:lnSpc>
                <a:spcPct val="90000"/>
              </a:lnSpc>
              <a:spcBef>
                <a:spcPts val="1000"/>
              </a:spcBef>
              <a:spcAft>
                <a:spcPts val="0"/>
              </a:spcAft>
              <a:buFont typeface="Arial" panose="020B0604020202020204" pitchFamily="34" charset="0"/>
              <a:buNone/>
              <a:defRPr/>
            </a:pPr>
            <a:r>
              <a:rPr lang="en-US" sz="2800" kern="1200">
                <a:solidFill>
                  <a:prstClr val="black"/>
                </a:solidFill>
                <a:latin typeface="Calibri" panose="020F0502020204030204"/>
              </a:rPr>
              <a:t>Retainage cannot exceed eight percent of the estimates paid until fifty percent of the work has been satisfactorily completed, then the amount retained cannot exceed four percent.  Progressively </a:t>
            </a:r>
            <a:r>
              <a:rPr lang="en-US" sz="2800" kern="1200">
                <a:solidFill>
                  <a:srgbClr val="FF0000"/>
                </a:solidFill>
                <a:latin typeface="Calibri" panose="020F0502020204030204"/>
              </a:rPr>
              <a:t>and proportionately</a:t>
            </a:r>
            <a:r>
              <a:rPr lang="en-US" sz="2800" kern="1200">
                <a:solidFill>
                  <a:prstClr val="black"/>
                </a:solidFill>
                <a:latin typeface="Calibri" panose="020F0502020204030204"/>
              </a:rPr>
              <a:t> release any retainage held, as set forth in any subcontractor or supplier agreement, </a:t>
            </a:r>
            <a:r>
              <a:rPr lang="en-US" sz="2800" strike="sngStrike" kern="1200">
                <a:solidFill>
                  <a:srgbClr val="FF0000"/>
                </a:solidFill>
                <a:latin typeface="Calibri" panose="020F0502020204030204"/>
              </a:rPr>
              <a:t>30 days after the work is satisfactorily completed</a:t>
            </a:r>
            <a:r>
              <a:rPr lang="en-US" sz="2800" kern="1200">
                <a:solidFill>
                  <a:prstClr val="black"/>
                </a:solidFill>
                <a:latin typeface="Calibri" panose="020F0502020204030204"/>
              </a:rPr>
              <a:t>.  For the purposes of this section, a subcontractor’s work is satisfactorily completed when payment for</a:t>
            </a:r>
            <a:r>
              <a:rPr lang="en-US" sz="2800" strike="sngStrike" kern="1200">
                <a:solidFill>
                  <a:srgbClr val="FF0000"/>
                </a:solidFill>
                <a:latin typeface="Calibri" panose="020F0502020204030204"/>
              </a:rPr>
              <a:t>all the tasks called for in the subcontract have been accomplished and documented </a:t>
            </a:r>
            <a:r>
              <a:rPr lang="en-US" sz="2800" kern="1200">
                <a:solidFill>
                  <a:prstClr val="black"/>
                </a:solidFill>
                <a:latin typeface="Calibri" panose="020F0502020204030204"/>
              </a:rPr>
              <a:t> </a:t>
            </a:r>
            <a:r>
              <a:rPr lang="en-US" sz="2800" kern="1200">
                <a:solidFill>
                  <a:srgbClr val="FF0000"/>
                </a:solidFill>
                <a:latin typeface="Calibri" panose="020F0502020204030204"/>
              </a:rPr>
              <a:t>payment for a subcontractor’s work or supplier’s material has been made</a:t>
            </a:r>
            <a:r>
              <a:rPr lang="en-US" sz="2800" kern="1200">
                <a:solidFill>
                  <a:prstClr val="black"/>
                </a:solidFill>
                <a:latin typeface="Calibri" panose="020F0502020204030204"/>
              </a:rPr>
              <a:t> by the Department.  No subcontract provision shall permit the Contractor to delay subcontractor’s retainage payments until the Project’s final payment.</a:t>
            </a:r>
            <a:endParaRPr lang="en-US" sz="2800" kern="1200" dirty="0">
              <a:solidFill>
                <a:prstClr val="black"/>
              </a:solidFill>
              <a:latin typeface="Calibri" panose="020F0502020204030204"/>
            </a:endParaRPr>
          </a:p>
        </p:txBody>
      </p:sp>
    </p:spTree>
    <p:extLst>
      <p:ext uri="{BB962C8B-B14F-4D97-AF65-F5344CB8AC3E}">
        <p14:creationId xmlns:p14="http://schemas.microsoft.com/office/powerpoint/2010/main" val="4096747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14A40-E93B-5BC0-3720-80FDDDB90BDC}"/>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74A5F2E-E461-5886-49ED-77D4FC868638}"/>
              </a:ext>
            </a:extLst>
          </p:cNvPr>
          <p:cNvSpPr>
            <a:spLocks noGrp="1"/>
          </p:cNvSpPr>
          <p:nvPr>
            <p:ph idx="1"/>
          </p:nvPr>
        </p:nvSpPr>
        <p:spPr>
          <a:xfrm>
            <a:off x="838200" y="1143000"/>
            <a:ext cx="10515600" cy="4753303"/>
          </a:xfrm>
        </p:spPr>
        <p:txBody>
          <a:bodyPr/>
          <a:lstStyle/>
          <a:p>
            <a:pPr marL="685800" lvl="1" indent="-228600" fontAlgn="auto">
              <a:lnSpc>
                <a:spcPct val="90000"/>
              </a:lnSpc>
              <a:spcBef>
                <a:spcPts val="500"/>
              </a:spcBef>
              <a:spcAft>
                <a:spcPts val="0"/>
              </a:spcAft>
              <a:defRPr/>
            </a:pPr>
            <a:r>
              <a:rPr lang="en-US" sz="3200" kern="1200" dirty="0">
                <a:solidFill>
                  <a:prstClr val="black"/>
                </a:solidFill>
                <a:latin typeface="Calibri" panose="020F0502020204030204"/>
              </a:rPr>
              <a:t>Step 1 added language:  Informal discussions with the DCE are permissible during the Step 1 review </a:t>
            </a:r>
          </a:p>
          <a:p>
            <a:pPr marL="685800" lvl="1" indent="-228600" fontAlgn="auto">
              <a:lnSpc>
                <a:spcPct val="90000"/>
              </a:lnSpc>
              <a:spcBef>
                <a:spcPts val="500"/>
              </a:spcBef>
              <a:spcAft>
                <a:spcPts val="0"/>
              </a:spcAft>
              <a:defRPr/>
            </a:pPr>
            <a:r>
              <a:rPr lang="en-US" sz="3200" kern="1200" dirty="0">
                <a:solidFill>
                  <a:prstClr val="black"/>
                </a:solidFill>
                <a:latin typeface="Calibri" panose="020F0502020204030204"/>
              </a:rPr>
              <a:t>Shortened Step 1 Determination: The Engineer will issue a written Step 1 decision within seven (was 14) calendar days of the meeting.</a:t>
            </a:r>
          </a:p>
          <a:p>
            <a:pPr marL="685800" lvl="1" indent="-228600" fontAlgn="auto">
              <a:lnSpc>
                <a:spcPct val="90000"/>
              </a:lnSpc>
              <a:spcBef>
                <a:spcPts val="500"/>
              </a:spcBef>
              <a:spcAft>
                <a:spcPts val="0"/>
              </a:spcAft>
              <a:defRPr/>
            </a:pPr>
            <a:r>
              <a:rPr lang="en-US" sz="3200" kern="1200" dirty="0">
                <a:solidFill>
                  <a:prstClr val="black"/>
                </a:solidFill>
                <a:latin typeface="Calibri" panose="020F0502020204030204"/>
              </a:rPr>
              <a:t>Shortened Step 3 Notice: Submit a written Notice of Intent to File a Claim to the Dispute Resolution Coordinator … within seven (was 14) calendar days of receipt of the Step 2 decision. </a:t>
            </a:r>
          </a:p>
        </p:txBody>
      </p:sp>
      <p:sp>
        <p:nvSpPr>
          <p:cNvPr id="3" name="Title 2">
            <a:extLst>
              <a:ext uri="{FF2B5EF4-FFF2-40B4-BE49-F238E27FC236}">
                <a16:creationId xmlns:a16="http://schemas.microsoft.com/office/drawing/2014/main" id="{54B5C51A-FFD3-4C10-7834-7E09365833FC}"/>
              </a:ext>
            </a:extLst>
          </p:cNvPr>
          <p:cNvSpPr>
            <a:spLocks noGrp="1"/>
          </p:cNvSpPr>
          <p:nvPr>
            <p:ph type="title"/>
          </p:nvPr>
        </p:nvSpPr>
        <p:spPr/>
        <p:txBody>
          <a:bodyPr/>
          <a:lstStyle/>
          <a:p>
            <a:r>
              <a:rPr lang="en-US" dirty="0"/>
              <a:t>108.02 Dispute Resolution</a:t>
            </a:r>
          </a:p>
        </p:txBody>
      </p:sp>
    </p:spTree>
    <p:extLst>
      <p:ext uri="{BB962C8B-B14F-4D97-AF65-F5344CB8AC3E}">
        <p14:creationId xmlns:p14="http://schemas.microsoft.com/office/powerpoint/2010/main" val="1257510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3E6CB-A341-60B3-3A1E-E90907582C6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C7B310E-F5EC-2625-6C5F-F530FB6EAC4D}"/>
              </a:ext>
            </a:extLst>
          </p:cNvPr>
          <p:cNvSpPr>
            <a:spLocks noGrp="1"/>
          </p:cNvSpPr>
          <p:nvPr>
            <p:ph type="title"/>
          </p:nvPr>
        </p:nvSpPr>
        <p:spPr/>
        <p:txBody>
          <a:bodyPr/>
          <a:lstStyle/>
          <a:p>
            <a:r>
              <a:rPr lang="en-US" dirty="0"/>
              <a:t>108.02 Dispute Resolution</a:t>
            </a:r>
          </a:p>
        </p:txBody>
      </p:sp>
      <p:sp>
        <p:nvSpPr>
          <p:cNvPr id="2" name="Content Placeholder 2">
            <a:extLst>
              <a:ext uri="{FF2B5EF4-FFF2-40B4-BE49-F238E27FC236}">
                <a16:creationId xmlns:a16="http://schemas.microsoft.com/office/drawing/2014/main" id="{2271CBF3-F1D5-CD1A-053D-B33C53026F16}"/>
              </a:ext>
            </a:extLst>
          </p:cNvPr>
          <p:cNvSpPr txBox="1">
            <a:spLocks/>
          </p:cNvSpPr>
          <p:nvPr/>
        </p:nvSpPr>
        <p:spPr>
          <a:xfrm>
            <a:off x="838200" y="1505243"/>
            <a:ext cx="10515600" cy="4671720"/>
          </a:xfrm>
          <a:prstGeom prst="rect">
            <a:avLst/>
          </a:prstGeom>
        </p:spPr>
        <p:txBody>
          <a:bodyPr/>
          <a:lstStyle>
            <a:lvl1pPr marL="457200" indent="-457200" algn="l" rtl="0" eaLnBrk="1" fontAlgn="base" hangingPunct="1">
              <a:spcBef>
                <a:spcPct val="20000"/>
              </a:spcBef>
              <a:spcAft>
                <a:spcPct val="0"/>
              </a:spcAft>
              <a:buFont typeface="Arial" panose="020B0604020202020204" pitchFamily="34" charset="0"/>
              <a:buChar char="•"/>
              <a:defRPr sz="4000" b="0">
                <a:solidFill>
                  <a:schemeClr val="tx1"/>
                </a:solidFill>
                <a:latin typeface="+mn-lt"/>
                <a:ea typeface="+mn-ea"/>
                <a:cs typeface="+mn-cs"/>
              </a:defRPr>
            </a:lvl1pPr>
            <a:lvl2pPr marL="9144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2pPr>
            <a:lvl3pPr marL="1371600" indent="-457200" algn="l" rtl="0" eaLnBrk="1" fontAlgn="base" hangingPunct="1">
              <a:spcBef>
                <a:spcPct val="20000"/>
              </a:spcBef>
              <a:spcAft>
                <a:spcPct val="0"/>
              </a:spcAft>
              <a:buFont typeface="Arial" panose="020B0604020202020204" pitchFamily="34" charset="0"/>
              <a:buChar char="•"/>
              <a:defRPr sz="2800">
                <a:solidFill>
                  <a:schemeClr val="tx1"/>
                </a:solidFill>
                <a:latin typeface="+mn-lt"/>
              </a:defRPr>
            </a:lvl3pPr>
            <a:lvl4pPr marL="1828800" indent="-457200" algn="l" rtl="0" eaLnBrk="1" fontAlgn="base" hangingPunct="1">
              <a:spcBef>
                <a:spcPct val="20000"/>
              </a:spcBef>
              <a:spcAft>
                <a:spcPct val="0"/>
              </a:spcAft>
              <a:buFont typeface="Arial" panose="020B0604020202020204" pitchFamily="34" charset="0"/>
              <a:buChar char="•"/>
              <a:defRPr sz="2400">
                <a:solidFill>
                  <a:schemeClr val="tx1"/>
                </a:solidFill>
                <a:latin typeface="+mn-lt"/>
              </a:defRPr>
            </a:lvl4pPr>
            <a:lvl5pPr marL="2401888" indent="-396875" algn="l" rtl="0" eaLnBrk="1" fontAlgn="base" hangingPunct="1">
              <a:spcBef>
                <a:spcPct val="20000"/>
              </a:spcBef>
              <a:spcAft>
                <a:spcPct val="0"/>
              </a:spcAft>
              <a:buFont typeface="Arial" panose="020B0604020202020204" pitchFamily="34" charset="0"/>
              <a:buChar char="•"/>
              <a:tabLst>
                <a:tab pos="2401888" algn="l"/>
              </a:tabLst>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685800" lvl="1" indent="-228600" fontAlgn="auto">
              <a:lnSpc>
                <a:spcPct val="90000"/>
              </a:lnSpc>
              <a:spcBef>
                <a:spcPts val="500"/>
              </a:spcBef>
              <a:spcAft>
                <a:spcPts val="0"/>
              </a:spcAft>
              <a:defRPr/>
            </a:pPr>
            <a:r>
              <a:rPr lang="en-US" sz="3200" kern="1200" dirty="0">
                <a:solidFill>
                  <a:prstClr val="black"/>
                </a:solidFill>
                <a:latin typeface="Calibri" panose="020F0502020204030204"/>
                <a:ea typeface="+mn-ea"/>
                <a:cs typeface="+mn-cs"/>
              </a:rPr>
              <a:t>Revised language on interest for claims:</a:t>
            </a:r>
          </a:p>
          <a:p>
            <a:pPr marL="914400" lvl="2" indent="0" fontAlgn="auto">
              <a:lnSpc>
                <a:spcPct val="90000"/>
              </a:lnSpc>
              <a:spcBef>
                <a:spcPts val="500"/>
              </a:spcBef>
              <a:spcAft>
                <a:spcPts val="0"/>
              </a:spcAft>
              <a:buFont typeface="Arial" panose="020B0604020202020204" pitchFamily="34" charset="0"/>
              <a:buNone/>
              <a:defRPr/>
            </a:pPr>
            <a:r>
              <a:rPr lang="en-US" sz="2600" b="1" kern="0" dirty="0">
                <a:solidFill>
                  <a:prstClr val="black"/>
                </a:solidFill>
                <a:latin typeface="Times New Roman" panose="02020603050405020304" pitchFamily="18" charset="0"/>
                <a:ea typeface="Times New Roman" panose="02020603050405020304" pitchFamily="18" charset="0"/>
                <a:cs typeface="+mn-cs"/>
              </a:rPr>
              <a:t>Interest on Claims.</a:t>
            </a:r>
            <a:r>
              <a:rPr lang="en-US" sz="2600" kern="0" dirty="0">
                <a:solidFill>
                  <a:prstClr val="black"/>
                </a:solidFill>
                <a:latin typeface="Times New Roman" panose="02020603050405020304" pitchFamily="18" charset="0"/>
                <a:ea typeface="Times New Roman" panose="02020603050405020304" pitchFamily="18" charset="0"/>
                <a:cs typeface="+mn-cs"/>
              </a:rPr>
              <a:t> The Department will pay interest in accordance with </a:t>
            </a:r>
            <a:r>
              <a:rPr lang="en-US" sz="2600" u="sng" kern="0" dirty="0">
                <a:solidFill>
                  <a:srgbClr val="0070C0"/>
                </a:solidFill>
                <a:latin typeface="Times New Roman" panose="02020603050405020304" pitchFamily="18" charset="0"/>
                <a:ea typeface="Times New Roman" panose="02020603050405020304" pitchFamily="18" charset="0"/>
                <a:cs typeface="+mn-cs"/>
                <a:hlinkClick r:id="rId2"/>
              </a:rPr>
              <a:t>ORC Section 5703.47</a:t>
            </a:r>
            <a:r>
              <a:rPr lang="en-US" sz="2600" kern="0" dirty="0">
                <a:solidFill>
                  <a:prstClr val="black"/>
                </a:solidFill>
                <a:latin typeface="Times New Roman" panose="02020603050405020304" pitchFamily="18" charset="0"/>
                <a:ea typeface="Times New Roman" panose="02020603050405020304" pitchFamily="18" charset="0"/>
                <a:cs typeface="+mn-cs"/>
              </a:rPr>
              <a:t> on any amount ultimately found due on a claim which is not paid within </a:t>
            </a:r>
            <a:r>
              <a:rPr lang="en-US" sz="2600" u="sng" kern="0" dirty="0">
                <a:solidFill>
                  <a:srgbClr val="008080"/>
                </a:solidFill>
                <a:latin typeface="Times New Roman" panose="02020603050405020304" pitchFamily="18" charset="0"/>
                <a:ea typeface="Times New Roman" panose="02020603050405020304" pitchFamily="18" charset="0"/>
                <a:cs typeface="+mn-cs"/>
              </a:rPr>
              <a:t>30 </a:t>
            </a:r>
            <a:r>
              <a:rPr lang="en-US" sz="2600" kern="0" dirty="0">
                <a:solidFill>
                  <a:prstClr val="black"/>
                </a:solidFill>
                <a:latin typeface="Times New Roman" panose="02020603050405020304" pitchFamily="18" charset="0"/>
                <a:ea typeface="Times New Roman" panose="02020603050405020304" pitchFamily="18" charset="0"/>
                <a:cs typeface="+mn-cs"/>
              </a:rPr>
              <a:t>days of the</a:t>
            </a:r>
            <a:r>
              <a:rPr lang="en-US" sz="2600" strike="sngStrike" kern="0" dirty="0">
                <a:solidFill>
                  <a:srgbClr val="FF0000"/>
                </a:solidFill>
                <a:latin typeface="Times New Roman" panose="02020603050405020304" pitchFamily="18" charset="0"/>
                <a:ea typeface="Times New Roman" panose="02020603050405020304" pitchFamily="18" charset="0"/>
                <a:cs typeface="+mn-cs"/>
              </a:rPr>
              <a:t> Dispute Resolution Coordinator's Receipt of the Certified Claim</a:t>
            </a:r>
            <a:r>
              <a:rPr lang="en-US" sz="2600" u="sng" kern="0" dirty="0">
                <a:solidFill>
                  <a:srgbClr val="008080"/>
                </a:solidFill>
                <a:latin typeface="Times New Roman" panose="02020603050405020304" pitchFamily="18" charset="0"/>
                <a:ea typeface="Times New Roman" panose="02020603050405020304" pitchFamily="18" charset="0"/>
                <a:cs typeface="+mn-cs"/>
              </a:rPr>
              <a:t> expenditure of funds by the Contractor in accordance with ORC 126.30 when all Work related to the Claim is complete</a:t>
            </a:r>
            <a:r>
              <a:rPr lang="en-US" sz="2600" kern="0" dirty="0">
                <a:solidFill>
                  <a:prstClr val="black"/>
                </a:solidFill>
                <a:latin typeface="Times New Roman" panose="02020603050405020304" pitchFamily="18" charset="0"/>
                <a:ea typeface="Times New Roman" panose="02020603050405020304" pitchFamily="18" charset="0"/>
                <a:cs typeface="+mn-cs"/>
              </a:rPr>
              <a:t>.  However, interest will not be paid on the amount of any agreed settlement unless specifically itemized and included in the total settlement prior to agreement</a:t>
            </a:r>
            <a:endParaRPr lang="en-US" sz="3200" kern="1200" dirty="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1146702356"/>
      </p:ext>
    </p:extLst>
  </p:cSld>
  <p:clrMapOvr>
    <a:masterClrMapping/>
  </p:clrMapOvr>
</p:sld>
</file>

<file path=ppt/theme/theme1.xml><?xml version="1.0" encoding="utf-8"?>
<a:theme xmlns:a="http://schemas.openxmlformats.org/drawingml/2006/main" name="ODOT-HoIA-Theme-1">
  <a:themeElements>
    <a:clrScheme name="Custom 12">
      <a:dk1>
        <a:srgbClr val="000000"/>
      </a:dk1>
      <a:lt1>
        <a:srgbClr val="FFFFFF"/>
      </a:lt1>
      <a:dk2>
        <a:srgbClr val="000000"/>
      </a:dk2>
      <a:lt2>
        <a:srgbClr val="969696"/>
      </a:lt2>
      <a:accent1>
        <a:srgbClr val="29286B"/>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DOT-HoIA-Theme-1" id="{012D7117-838B-4780-86B9-E3DF8C21EA18}" vid="{B4398ADE-FC80-4E4D-A6B8-C0B348BE2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920f5b4-f35a-4bd1-ab57-79db69ad10fb}" enabled="1" method="Standard" siteId="{50f8fcc4-94d8-4f07-84eb-36ed57c7c8a2}" removed="0"/>
</clbl:labelList>
</file>

<file path=docProps/app.xml><?xml version="1.0" encoding="utf-8"?>
<Properties xmlns="http://schemas.openxmlformats.org/officeDocument/2006/extended-properties" xmlns:vt="http://schemas.openxmlformats.org/officeDocument/2006/docPropsVTypes">
  <Template>Default Theme</Template>
  <TotalTime>208</TotalTime>
  <Words>2028</Words>
  <Application>Microsoft Office PowerPoint</Application>
  <PresentationFormat>Widescreen</PresentationFormat>
  <Paragraphs>132</Paragraphs>
  <Slides>22</Slides>
  <Notes>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22</vt:i4>
      </vt:variant>
    </vt:vector>
  </HeadingPairs>
  <TitlesOfParts>
    <vt:vector size="33" baseType="lpstr">
      <vt:lpstr>Aptos</vt:lpstr>
      <vt:lpstr>Aptos Display</vt:lpstr>
      <vt:lpstr>Arial</vt:lpstr>
      <vt:lpstr>Calibri</vt:lpstr>
      <vt:lpstr>Georgia</vt:lpstr>
      <vt:lpstr>Source Sans Pro</vt:lpstr>
      <vt:lpstr>Times New Roman</vt:lpstr>
      <vt:lpstr>TrebuchetMS</vt:lpstr>
      <vt:lpstr>TrebuchetMS,Bold</vt:lpstr>
      <vt:lpstr>TrebuchetMS,BoldItalic</vt:lpstr>
      <vt:lpstr>ODOT-HoIA-Theme-1</vt:lpstr>
      <vt:lpstr>PowerPoint Presentation</vt:lpstr>
      <vt:lpstr>PowerPoint Presentation</vt:lpstr>
      <vt:lpstr>TOPICS</vt:lpstr>
      <vt:lpstr>104.02.D Significant Changes</vt:lpstr>
      <vt:lpstr>105.20 As Per Plan Designation</vt:lpstr>
      <vt:lpstr>107.15 &amp; 622.08 Damaged Traffic Control Equipment</vt:lpstr>
      <vt:lpstr>107.21 Prompt Payment</vt:lpstr>
      <vt:lpstr>108.02 Dispute Resolution</vt:lpstr>
      <vt:lpstr>108.02 Dispute Resolution</vt:lpstr>
      <vt:lpstr>108.095 Partial Severability</vt:lpstr>
      <vt:lpstr>Proposal Note 151 Railroad Flagging Service</vt:lpstr>
      <vt:lpstr>Proposal Note 153 Indefinite Quantity/Indefinite Delivery (ID/IQ) Projects</vt:lpstr>
      <vt:lpstr>Proposal Note 153 Indefinite Quantity/Indefinite Delivery (ID/IQ) Projects</vt:lpstr>
      <vt:lpstr>Proposal Note 525 Steel Price Adjustment</vt:lpstr>
      <vt:lpstr>Buy America Updates</vt:lpstr>
      <vt:lpstr>Buy America Updates</vt:lpstr>
      <vt:lpstr>Buy America Updates</vt:lpstr>
      <vt:lpstr>Manual of Procedures 107.15 Contractor’s Responsibility for Work</vt:lpstr>
      <vt:lpstr>Manual of Procedures 107.15 Contractor’s Responsibility for Work</vt:lpstr>
      <vt:lpstr>Manual of Procedures 107.15 Contractor’s Responsibility for Work</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Eline, Andrew</dc:creator>
  <cp:lastModifiedBy>Durham, Claudette</cp:lastModifiedBy>
  <cp:revision>7</cp:revision>
  <dcterms:created xsi:type="dcterms:W3CDTF">2024-01-11T22:22:02Z</dcterms:created>
  <dcterms:modified xsi:type="dcterms:W3CDTF">2026-02-12T15:43:15Z</dcterms:modified>
</cp:coreProperties>
</file>