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handoutMasterIdLst>
    <p:handoutMasterId r:id="rId29"/>
  </p:handoutMasterIdLst>
  <p:sldIdLst>
    <p:sldId id="256" r:id="rId2"/>
    <p:sldId id="259" r:id="rId3"/>
    <p:sldId id="266" r:id="rId4"/>
    <p:sldId id="279" r:id="rId5"/>
    <p:sldId id="269" r:id="rId6"/>
    <p:sldId id="268" r:id="rId7"/>
    <p:sldId id="267" r:id="rId8"/>
    <p:sldId id="258" r:id="rId9"/>
    <p:sldId id="265" r:id="rId10"/>
    <p:sldId id="274" r:id="rId11"/>
    <p:sldId id="275" r:id="rId12"/>
    <p:sldId id="277" r:id="rId13"/>
    <p:sldId id="281" r:id="rId14"/>
    <p:sldId id="278" r:id="rId15"/>
    <p:sldId id="271" r:id="rId16"/>
    <p:sldId id="272" r:id="rId17"/>
    <p:sldId id="273" r:id="rId18"/>
    <p:sldId id="290" r:id="rId19"/>
    <p:sldId id="286" r:id="rId20"/>
    <p:sldId id="288" r:id="rId21"/>
    <p:sldId id="287" r:id="rId22"/>
    <p:sldId id="285" r:id="rId23"/>
    <p:sldId id="284" r:id="rId24"/>
    <p:sldId id="291" r:id="rId25"/>
    <p:sldId id="264" r:id="rId26"/>
    <p:sldId id="260"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F2C83"/>
    <a:srgbClr val="1F1919"/>
    <a:srgbClr val="000000"/>
    <a:srgbClr val="B85218"/>
    <a:srgbClr val="EBAC03"/>
    <a:srgbClr val="9A6E32"/>
    <a:srgbClr val="7D4827"/>
    <a:srgbClr val="E5E0A4"/>
    <a:srgbClr val="804E2D"/>
    <a:srgbClr val="814D2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66344" autoAdjust="0"/>
  </p:normalViewPr>
  <p:slideViewPr>
    <p:cSldViewPr snapToGrid="0">
      <p:cViewPr varScale="1">
        <p:scale>
          <a:sx n="73" d="100"/>
          <a:sy n="73" d="100"/>
        </p:scale>
        <p:origin x="1974" y="72"/>
      </p:cViewPr>
      <p:guideLst/>
    </p:cSldViewPr>
  </p:slideViewPr>
  <p:notesTextViewPr>
    <p:cViewPr>
      <p:scale>
        <a:sx n="3" d="2"/>
        <a:sy n="3" d="2"/>
      </p:scale>
      <p:origin x="0" y="0"/>
    </p:cViewPr>
  </p:notesTextViewPr>
  <p:notesViewPr>
    <p:cSldViewPr snapToGrid="0">
      <p:cViewPr varScale="1">
        <p:scale>
          <a:sx n="84" d="100"/>
          <a:sy n="84" d="100"/>
        </p:scale>
        <p:origin x="3912"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B26473A-E2EB-D277-AFE1-31E204A4DE9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B7D7F1D6-AC60-533D-AC81-FA2E539088D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0943C2-3E85-4802-BEC4-F00024BF0E47}" type="datetimeFigureOut">
              <a:rPr lang="en-US" smtClean="0"/>
              <a:t>3/5/2026</a:t>
            </a:fld>
            <a:endParaRPr lang="en-US" dirty="0"/>
          </a:p>
        </p:txBody>
      </p:sp>
      <p:sp>
        <p:nvSpPr>
          <p:cNvPr id="4" name="Footer Placeholder 3">
            <a:extLst>
              <a:ext uri="{FF2B5EF4-FFF2-40B4-BE49-F238E27FC236}">
                <a16:creationId xmlns:a16="http://schemas.microsoft.com/office/drawing/2014/main" id="{C94A250C-380F-795D-8CA3-CB460BC251C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0EA78657-751E-0168-0E50-864672C4382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B31B054-411C-44A3-9CF0-2533A4D20DA0}" type="slidenum">
              <a:rPr lang="en-US" smtClean="0"/>
              <a:t>‹#›</a:t>
            </a:fld>
            <a:endParaRPr lang="en-US" dirty="0"/>
          </a:p>
        </p:txBody>
      </p:sp>
    </p:spTree>
    <p:extLst>
      <p:ext uri="{BB962C8B-B14F-4D97-AF65-F5344CB8AC3E}">
        <p14:creationId xmlns:p14="http://schemas.microsoft.com/office/powerpoint/2010/main" val="2460811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5316F7-447E-4F3F-97B8-ABE45B055106}" type="datetimeFigureOut">
              <a:rPr lang="en-US" smtClean="0"/>
              <a:t>3/5/2026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0C76E8-D8C1-4709-AEC5-DD0D8068D0F0}" type="slidenum">
              <a:rPr lang="en-US" smtClean="0"/>
              <a:t>‹#›</a:t>
            </a:fld>
            <a:endParaRPr lang="en-US" dirty="0"/>
          </a:p>
        </p:txBody>
      </p:sp>
    </p:spTree>
    <p:extLst>
      <p:ext uri="{BB962C8B-B14F-4D97-AF65-F5344CB8AC3E}">
        <p14:creationId xmlns:p14="http://schemas.microsoft.com/office/powerpoint/2010/main" val="37295786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primary reason for updating the Prestressed Box Beam standard was to address shear key failure which is common for bridges built with the old standard.  Shear key failure or cracking causes leakage at the joints and in some cases a loss of load transfer.  Leaking joints causes the beam edges to become saturated with chloride-laden water which results in premature corrosion of the strands. The corroding strands then cause the surrounding concrete to spall and eventually strand loss or failure.      </a:t>
            </a:r>
          </a:p>
          <a:p>
            <a:endParaRPr lang="en-US" dirty="0"/>
          </a:p>
        </p:txBody>
      </p:sp>
      <p:sp>
        <p:nvSpPr>
          <p:cNvPr id="4" name="Slide Number Placeholder 3"/>
          <p:cNvSpPr>
            <a:spLocks noGrp="1"/>
          </p:cNvSpPr>
          <p:nvPr>
            <p:ph type="sldNum" sz="quarter" idx="5"/>
          </p:nvPr>
        </p:nvSpPr>
        <p:spPr/>
        <p:txBody>
          <a:bodyPr/>
          <a:lstStyle/>
          <a:p>
            <a:fld id="{B00C76E8-D8C1-4709-AEC5-DD0D8068D0F0}" type="slidenum">
              <a:rPr lang="en-US" smtClean="0"/>
              <a:t>4</a:t>
            </a:fld>
            <a:endParaRPr lang="en-US" dirty="0"/>
          </a:p>
        </p:txBody>
      </p:sp>
    </p:spTree>
    <p:extLst>
      <p:ext uri="{BB962C8B-B14F-4D97-AF65-F5344CB8AC3E}">
        <p14:creationId xmlns:p14="http://schemas.microsoft.com/office/powerpoint/2010/main" val="20650122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0C76E8-D8C1-4709-AEC5-DD0D8068D0F0}" type="slidenum">
              <a:rPr lang="en-US" smtClean="0"/>
              <a:t>19</a:t>
            </a:fld>
            <a:endParaRPr lang="en-US" dirty="0"/>
          </a:p>
        </p:txBody>
      </p:sp>
    </p:spTree>
    <p:extLst>
      <p:ext uri="{BB962C8B-B14F-4D97-AF65-F5344CB8AC3E}">
        <p14:creationId xmlns:p14="http://schemas.microsoft.com/office/powerpoint/2010/main" val="33134156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BA3C33-03E1-2B9D-2C47-85C358DDB2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857D4F-AFFB-5ED4-BA96-408D37E542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A2AAEC-ECA7-033B-C009-737B3DD72B23}"/>
              </a:ext>
            </a:extLst>
          </p:cNvPr>
          <p:cNvSpPr>
            <a:spLocks noGrp="1"/>
          </p:cNvSpPr>
          <p:nvPr>
            <p:ph type="body" idx="1"/>
          </p:nvPr>
        </p:nvSpPr>
        <p:spPr/>
        <p:txBody>
          <a:bodyPr/>
          <a:lstStyle/>
          <a:p>
            <a:r>
              <a:rPr lang="en-US" dirty="0"/>
              <a:t>Next Friday, March 13</a:t>
            </a:r>
            <a:r>
              <a:rPr lang="en-US" baseline="30000" dirty="0"/>
              <a:t>th</a:t>
            </a:r>
            <a:r>
              <a:rPr lang="en-US" dirty="0"/>
              <a:t>, ODOT in collaboration with Ohio Concrete and the Ohio Contractors Association, will be hosting a free seminar focused o</a:t>
            </a:r>
            <a:r>
              <a:rPr lang="en-US" sz="1200" i="0" kern="1200" dirty="0">
                <a:solidFill>
                  <a:schemeClr val="tx1"/>
                </a:solidFill>
                <a:effectLst/>
                <a:latin typeface="+mn-lt"/>
                <a:ea typeface="+mn-ea"/>
                <a:cs typeface="+mn-cs"/>
              </a:rPr>
              <a:t>n Type 1L cement and concrete behavior with placement, finishing, and curing.  Who should attend: Contractors involved in ODOT work, superintendents, concrete foremen, construction project managers (ODOT &amp; Contractors).  </a:t>
            </a:r>
            <a:endParaRPr lang="en-US" i="0" dirty="0"/>
          </a:p>
        </p:txBody>
      </p:sp>
      <p:sp>
        <p:nvSpPr>
          <p:cNvPr id="4" name="Slide Number Placeholder 3">
            <a:extLst>
              <a:ext uri="{FF2B5EF4-FFF2-40B4-BE49-F238E27FC236}">
                <a16:creationId xmlns:a16="http://schemas.microsoft.com/office/drawing/2014/main" id="{1EDB4D36-7498-C252-958F-AD5E846961C4}"/>
              </a:ext>
            </a:extLst>
          </p:cNvPr>
          <p:cNvSpPr>
            <a:spLocks noGrp="1"/>
          </p:cNvSpPr>
          <p:nvPr>
            <p:ph type="sldNum" sz="quarter" idx="5"/>
          </p:nvPr>
        </p:nvSpPr>
        <p:spPr/>
        <p:txBody>
          <a:bodyPr/>
          <a:lstStyle/>
          <a:p>
            <a:fld id="{B00C76E8-D8C1-4709-AEC5-DD0D8068D0F0}" type="slidenum">
              <a:rPr lang="en-US" smtClean="0"/>
              <a:t>20</a:t>
            </a:fld>
            <a:endParaRPr lang="en-US" dirty="0"/>
          </a:p>
        </p:txBody>
      </p:sp>
    </p:spTree>
    <p:extLst>
      <p:ext uri="{BB962C8B-B14F-4D97-AF65-F5344CB8AC3E}">
        <p14:creationId xmlns:p14="http://schemas.microsoft.com/office/powerpoint/2010/main" val="12181660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C55337-390E-712C-166C-65BBD52415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BDC1BE-77AF-7CA7-2C9B-05C5E336C9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96D523-E84F-EFA0-7A57-98C0AA9591C2}"/>
              </a:ext>
            </a:extLst>
          </p:cNvPr>
          <p:cNvSpPr>
            <a:spLocks noGrp="1"/>
          </p:cNvSpPr>
          <p:nvPr>
            <p:ph type="body" idx="1"/>
          </p:nvPr>
        </p:nvSpPr>
        <p:spPr/>
        <p:txBody>
          <a:bodyPr/>
          <a:lstStyle/>
          <a:p>
            <a:r>
              <a:rPr lang="en-US" dirty="0"/>
              <a:t>In 2023, a collaborative study between Ohio State University, Oklahoma State University, Kokosing Construction, and ODOT was launched to improve slip-formed parapet performance. The research evaluated alternative concrete mixes designed to resolve consolidation, cracking, and edge stability issues common in the standard Ohio QC2 mixes.</a:t>
            </a:r>
            <a:r>
              <a:rPr lang="en-US" sz="1200" kern="1200" dirty="0">
                <a:solidFill>
                  <a:schemeClr val="tx1"/>
                </a:solidFill>
                <a:effectLst/>
                <a:latin typeface="+mn-lt"/>
                <a:ea typeface="+mn-ea"/>
                <a:cs typeface="+mn-cs"/>
              </a:rPr>
              <a:t> </a:t>
            </a:r>
            <a:r>
              <a:rPr lang="en-US" dirty="0"/>
              <a:t>The study resulted in an optimized mix design that delivers superior consolidation, improved finish quality, and stable edges with minimal tearing—all while increasing placement speed.</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Implementation: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ODOT will issue a memo of some sort saying that if a contractor wants a concrete mix that meets those requirements now, we, ODOT will allow it in lieu of the requirements of QC2. The ready-mix producer will then need to submit the mix to OMM per Supplement 1126.</a:t>
            </a:r>
            <a:endParaRPr lang="en-US" dirty="0"/>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99D0EB80-7C4B-058E-8993-3D20A6983FA9}"/>
              </a:ext>
            </a:extLst>
          </p:cNvPr>
          <p:cNvSpPr>
            <a:spLocks noGrp="1"/>
          </p:cNvSpPr>
          <p:nvPr>
            <p:ph type="sldNum" sz="quarter" idx="5"/>
          </p:nvPr>
        </p:nvSpPr>
        <p:spPr/>
        <p:txBody>
          <a:bodyPr/>
          <a:lstStyle/>
          <a:p>
            <a:fld id="{B00C76E8-D8C1-4709-AEC5-DD0D8068D0F0}" type="slidenum">
              <a:rPr lang="en-US" smtClean="0"/>
              <a:t>21</a:t>
            </a:fld>
            <a:endParaRPr lang="en-US" dirty="0"/>
          </a:p>
        </p:txBody>
      </p:sp>
    </p:spTree>
    <p:extLst>
      <p:ext uri="{BB962C8B-B14F-4D97-AF65-F5344CB8AC3E}">
        <p14:creationId xmlns:p14="http://schemas.microsoft.com/office/powerpoint/2010/main" val="41012358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582142-42E9-BF7F-530B-6646213297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193355-F2E9-9F76-A9A5-64A062996F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4177421-3C40-850F-7480-F7DF98A9CB4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6D192E2-E856-9612-3FCB-BC85BD15996F}"/>
              </a:ext>
            </a:extLst>
          </p:cNvPr>
          <p:cNvSpPr>
            <a:spLocks noGrp="1"/>
          </p:cNvSpPr>
          <p:nvPr>
            <p:ph type="sldNum" sz="quarter" idx="5"/>
          </p:nvPr>
        </p:nvSpPr>
        <p:spPr/>
        <p:txBody>
          <a:bodyPr/>
          <a:lstStyle/>
          <a:p>
            <a:fld id="{B00C76E8-D8C1-4709-AEC5-DD0D8068D0F0}" type="slidenum">
              <a:rPr lang="en-US" smtClean="0"/>
              <a:t>22</a:t>
            </a:fld>
            <a:endParaRPr lang="en-US" dirty="0"/>
          </a:p>
        </p:txBody>
      </p:sp>
    </p:spTree>
    <p:extLst>
      <p:ext uri="{BB962C8B-B14F-4D97-AF65-F5344CB8AC3E}">
        <p14:creationId xmlns:p14="http://schemas.microsoft.com/office/powerpoint/2010/main" val="19955485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Special Thanks to…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Lisa Burris – Ohio State University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Tyler Ley – Oklahoma State University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Kokosing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Jim Eudaly- Resource International.</a:t>
            </a:r>
          </a:p>
          <a:p>
            <a:endParaRPr lang="en-US" dirty="0"/>
          </a:p>
        </p:txBody>
      </p:sp>
      <p:sp>
        <p:nvSpPr>
          <p:cNvPr id="4" name="Slide Number Placeholder 3"/>
          <p:cNvSpPr>
            <a:spLocks noGrp="1"/>
          </p:cNvSpPr>
          <p:nvPr>
            <p:ph type="sldNum" sz="quarter" idx="5"/>
          </p:nvPr>
        </p:nvSpPr>
        <p:spPr/>
        <p:txBody>
          <a:bodyPr/>
          <a:lstStyle/>
          <a:p>
            <a:fld id="{B00C76E8-D8C1-4709-AEC5-DD0D8068D0F0}" type="slidenum">
              <a:rPr lang="en-US" smtClean="0"/>
              <a:t>23</a:t>
            </a:fld>
            <a:endParaRPr lang="en-US" dirty="0"/>
          </a:p>
        </p:txBody>
      </p:sp>
    </p:spTree>
    <p:extLst>
      <p:ext uri="{BB962C8B-B14F-4D97-AF65-F5344CB8AC3E}">
        <p14:creationId xmlns:p14="http://schemas.microsoft.com/office/powerpoint/2010/main" val="19171965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0C76E8-D8C1-4709-AEC5-DD0D8068D0F0}" type="slidenum">
              <a:rPr lang="en-US" smtClean="0"/>
              <a:t>24</a:t>
            </a:fld>
            <a:endParaRPr lang="en-US" dirty="0"/>
          </a:p>
        </p:txBody>
      </p:sp>
    </p:spTree>
    <p:extLst>
      <p:ext uri="{BB962C8B-B14F-4D97-AF65-F5344CB8AC3E}">
        <p14:creationId xmlns:p14="http://schemas.microsoft.com/office/powerpoint/2010/main" val="4148646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0C76E8-D8C1-4709-AEC5-DD0D8068D0F0}" type="slidenum">
              <a:rPr lang="en-US" smtClean="0"/>
              <a:t>5</a:t>
            </a:fld>
            <a:endParaRPr lang="en-US" dirty="0"/>
          </a:p>
        </p:txBody>
      </p:sp>
    </p:spTree>
    <p:extLst>
      <p:ext uri="{BB962C8B-B14F-4D97-AF65-F5344CB8AC3E}">
        <p14:creationId xmlns:p14="http://schemas.microsoft.com/office/powerpoint/2010/main" val="36756993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0C76E8-D8C1-4709-AEC5-DD0D8068D0F0}" type="slidenum">
              <a:rPr lang="en-US" smtClean="0"/>
              <a:t>11</a:t>
            </a:fld>
            <a:endParaRPr lang="en-US" dirty="0"/>
          </a:p>
        </p:txBody>
      </p:sp>
    </p:spTree>
    <p:extLst>
      <p:ext uri="{BB962C8B-B14F-4D97-AF65-F5344CB8AC3E}">
        <p14:creationId xmlns:p14="http://schemas.microsoft.com/office/powerpoint/2010/main" val="3773816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reinforcing steel, spacer size for drilled shafts was revised to match the guidance in the Bridge Design Manual. </a:t>
            </a:r>
          </a:p>
          <a:p>
            <a:endParaRPr lang="en-US" dirty="0"/>
          </a:p>
          <a:p>
            <a:r>
              <a:rPr lang="en-US" dirty="0"/>
              <a:t>Old Spec: 3 inches for shaft diameters up to 4 feet and 6 inches for shaft diameters larger than 4 feet.</a:t>
            </a:r>
          </a:p>
        </p:txBody>
      </p:sp>
      <p:sp>
        <p:nvSpPr>
          <p:cNvPr id="4" name="Slide Number Placeholder 3"/>
          <p:cNvSpPr>
            <a:spLocks noGrp="1"/>
          </p:cNvSpPr>
          <p:nvPr>
            <p:ph type="sldNum" sz="quarter" idx="5"/>
          </p:nvPr>
        </p:nvSpPr>
        <p:spPr/>
        <p:txBody>
          <a:bodyPr/>
          <a:lstStyle/>
          <a:p>
            <a:fld id="{B00C76E8-D8C1-4709-AEC5-DD0D8068D0F0}" type="slidenum">
              <a:rPr lang="en-US" smtClean="0"/>
              <a:t>13</a:t>
            </a:fld>
            <a:endParaRPr lang="en-US" dirty="0"/>
          </a:p>
        </p:txBody>
      </p:sp>
    </p:spTree>
    <p:extLst>
      <p:ext uri="{BB962C8B-B14F-4D97-AF65-F5344CB8AC3E}">
        <p14:creationId xmlns:p14="http://schemas.microsoft.com/office/powerpoint/2010/main" val="8539821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revision was requested by OCA.  An example on a rehab project, where a bridge deck is being replaced and the steel girders are to remain or salvaged, contractors on occasion would find welded attachments that were not shown in the project plans or even the original plans for example welded form hangers.  This would cause unforeseen work/delays. Those items will now be removed by change order if not shown in the bid documents.</a:t>
            </a:r>
          </a:p>
        </p:txBody>
      </p:sp>
      <p:sp>
        <p:nvSpPr>
          <p:cNvPr id="4" name="Slide Number Placeholder 3"/>
          <p:cNvSpPr>
            <a:spLocks noGrp="1"/>
          </p:cNvSpPr>
          <p:nvPr>
            <p:ph type="sldNum" sz="quarter" idx="5"/>
          </p:nvPr>
        </p:nvSpPr>
        <p:spPr/>
        <p:txBody>
          <a:bodyPr/>
          <a:lstStyle/>
          <a:p>
            <a:fld id="{B00C76E8-D8C1-4709-AEC5-DD0D8068D0F0}" type="slidenum">
              <a:rPr lang="en-US" smtClean="0"/>
              <a:t>14</a:t>
            </a:fld>
            <a:endParaRPr lang="en-US" dirty="0"/>
          </a:p>
        </p:txBody>
      </p:sp>
    </p:spTree>
    <p:extLst>
      <p:ext uri="{BB962C8B-B14F-4D97-AF65-F5344CB8AC3E}">
        <p14:creationId xmlns:p14="http://schemas.microsoft.com/office/powerpoint/2010/main" val="21819212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a:t>
            </a:r>
            <a:r>
              <a:rPr lang="en-US" baseline="30000" dirty="0"/>
              <a:t>st</a:t>
            </a:r>
            <a:r>
              <a:rPr lang="en-US" dirty="0"/>
              <a:t> revision: The temperature increased from 32</a:t>
            </a:r>
            <a:r>
              <a:rPr lang="en-US" sz="1200" dirty="0">
                <a:highlight>
                  <a:srgbClr val="FFFF00"/>
                </a:highlight>
              </a:rPr>
              <a:t>° F to 36°F</a:t>
            </a:r>
          </a:p>
          <a:p>
            <a:endParaRPr lang="en-US" sz="1200" dirty="0">
              <a:highlight>
                <a:srgbClr val="FFFF00"/>
              </a:highlight>
            </a:endParaRPr>
          </a:p>
          <a:p>
            <a:r>
              <a:rPr lang="en-US" sz="1200" dirty="0">
                <a:highlight>
                  <a:srgbClr val="FFFF00"/>
                </a:highlight>
              </a:rPr>
              <a:t>2</a:t>
            </a:r>
            <a:r>
              <a:rPr lang="en-US" sz="1200" baseline="30000" dirty="0">
                <a:highlight>
                  <a:srgbClr val="FFFF00"/>
                </a:highlight>
              </a:rPr>
              <a:t>nd</a:t>
            </a:r>
            <a:r>
              <a:rPr lang="en-US" sz="1200" dirty="0">
                <a:highlight>
                  <a:srgbClr val="FFFF00"/>
                </a:highlight>
              </a:rPr>
              <a:t> revision: The temperature increased from 32° F to 33° F</a:t>
            </a:r>
          </a:p>
          <a:p>
            <a:endParaRPr lang="en-US" sz="1200" dirty="0">
              <a:highlight>
                <a:srgbClr val="FFFF00"/>
              </a:highlight>
            </a:endParaRPr>
          </a:p>
          <a:p>
            <a:r>
              <a:rPr lang="en-US" dirty="0">
                <a:highlight>
                  <a:srgbClr val="FFFF00"/>
                </a:highlight>
              </a:rPr>
              <a:t>This adjustment is closer to the industry standard and addresses the recent increase in cracking observed during cold-weather pours.</a:t>
            </a:r>
            <a:endParaRPr lang="en-US" sz="1200" dirty="0">
              <a:highlight>
                <a:srgbClr val="FFFF00"/>
              </a:highlight>
            </a:endParaRPr>
          </a:p>
          <a:p>
            <a:r>
              <a:rPr lang="en-US" sz="1200" b="0" i="0" kern="1200" dirty="0">
                <a:solidFill>
                  <a:schemeClr val="tx1"/>
                </a:solidFill>
                <a:effectLst/>
                <a:highlight>
                  <a:srgbClr val="FFFF00"/>
                </a:highlight>
                <a:latin typeface="+mn-lt"/>
                <a:ea typeface="+mn-ea"/>
                <a:cs typeface="+mn-cs"/>
              </a:rPr>
              <a:t>The changes gives us more breathing room, as opposed to being right at 32</a:t>
            </a:r>
            <a:r>
              <a:rPr lang="en-US" sz="1200" dirty="0">
                <a:highlight>
                  <a:srgbClr val="FFFF00"/>
                </a:highlight>
              </a:rPr>
              <a:t>° F. </a:t>
            </a:r>
            <a:endParaRPr lang="en-US" dirty="0"/>
          </a:p>
        </p:txBody>
      </p:sp>
      <p:sp>
        <p:nvSpPr>
          <p:cNvPr id="4" name="Slide Number Placeholder 3"/>
          <p:cNvSpPr>
            <a:spLocks noGrp="1"/>
          </p:cNvSpPr>
          <p:nvPr>
            <p:ph type="sldNum" sz="quarter" idx="5"/>
          </p:nvPr>
        </p:nvSpPr>
        <p:spPr/>
        <p:txBody>
          <a:bodyPr/>
          <a:lstStyle/>
          <a:p>
            <a:fld id="{B00C76E8-D8C1-4709-AEC5-DD0D8068D0F0}" type="slidenum">
              <a:rPr lang="en-US" smtClean="0"/>
              <a:t>15</a:t>
            </a:fld>
            <a:endParaRPr lang="en-US" dirty="0"/>
          </a:p>
        </p:txBody>
      </p:sp>
    </p:spTree>
    <p:extLst>
      <p:ext uri="{BB962C8B-B14F-4D97-AF65-F5344CB8AC3E}">
        <p14:creationId xmlns:p14="http://schemas.microsoft.com/office/powerpoint/2010/main" val="34910951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Example: When the Department replaces bearings steel rocker bearings with elastomeric bearings, contractors would find after removing the existing bearing that the existing bridge seat would be out of spec. and need to be corrected. This is to clarify that if no pay item is present to level the bridge seat that it will be a change order negotiated per 109.05.</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B00C76E8-D8C1-4709-AEC5-DD0D8068D0F0}" type="slidenum">
              <a:rPr lang="en-US" smtClean="0"/>
              <a:t>16</a:t>
            </a:fld>
            <a:endParaRPr lang="en-US" dirty="0"/>
          </a:p>
        </p:txBody>
      </p:sp>
    </p:spTree>
    <p:extLst>
      <p:ext uri="{BB962C8B-B14F-4D97-AF65-F5344CB8AC3E}">
        <p14:creationId xmlns:p14="http://schemas.microsoft.com/office/powerpoint/2010/main" val="1466146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Modified language for Galvanized Reinforcement to include Class 2 Hot-Dipped galvanizing.  This will give contractors an additional option for galvanized steel reinforcement.  Class 2 hot-dipped galvanizing has a thinner zinc coating, which allows for bending after the galvanization process. The modification to ASTM A767, 7.3.2 was removed.</a:t>
            </a:r>
            <a:endParaRPr lang="en-US" dirty="0"/>
          </a:p>
        </p:txBody>
      </p:sp>
      <p:sp>
        <p:nvSpPr>
          <p:cNvPr id="4" name="Slide Number Placeholder 3"/>
          <p:cNvSpPr>
            <a:spLocks noGrp="1"/>
          </p:cNvSpPr>
          <p:nvPr>
            <p:ph type="sldNum" sz="quarter" idx="5"/>
          </p:nvPr>
        </p:nvSpPr>
        <p:spPr/>
        <p:txBody>
          <a:bodyPr/>
          <a:lstStyle/>
          <a:p>
            <a:fld id="{B00C76E8-D8C1-4709-AEC5-DD0D8068D0F0}" type="slidenum">
              <a:rPr lang="en-US" smtClean="0"/>
              <a:t>17</a:t>
            </a:fld>
            <a:endParaRPr lang="en-US" dirty="0"/>
          </a:p>
        </p:txBody>
      </p:sp>
    </p:spTree>
    <p:extLst>
      <p:ext uri="{BB962C8B-B14F-4D97-AF65-F5344CB8AC3E}">
        <p14:creationId xmlns:p14="http://schemas.microsoft.com/office/powerpoint/2010/main" val="36482069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1A2FFC-5B3F-82A9-A794-1CBE7B8002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AA4E6D-2FD3-1A1E-3352-1CBBD1B127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08AFF7-C88A-73BE-87D8-6E2093EFEFE8}"/>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A table for minimum finished bend diameters was also added to the modifications to ASTM A767. This table also supersedes the minimum bend diameters shown in Table 509.05-1 Standard Bends. </a:t>
            </a:r>
            <a:endParaRPr lang="en-US" dirty="0"/>
          </a:p>
        </p:txBody>
      </p:sp>
      <p:sp>
        <p:nvSpPr>
          <p:cNvPr id="4" name="Slide Number Placeholder 3">
            <a:extLst>
              <a:ext uri="{FF2B5EF4-FFF2-40B4-BE49-F238E27FC236}">
                <a16:creationId xmlns:a16="http://schemas.microsoft.com/office/drawing/2014/main" id="{FE3D9787-59D9-AFA4-AE4E-3AD0CD5114A4}"/>
              </a:ext>
            </a:extLst>
          </p:cNvPr>
          <p:cNvSpPr>
            <a:spLocks noGrp="1"/>
          </p:cNvSpPr>
          <p:nvPr>
            <p:ph type="sldNum" sz="quarter" idx="5"/>
          </p:nvPr>
        </p:nvSpPr>
        <p:spPr/>
        <p:txBody>
          <a:bodyPr/>
          <a:lstStyle/>
          <a:p>
            <a:fld id="{B00C76E8-D8C1-4709-AEC5-DD0D8068D0F0}" type="slidenum">
              <a:rPr lang="en-US" smtClean="0"/>
              <a:t>18</a:t>
            </a:fld>
            <a:endParaRPr lang="en-US" dirty="0"/>
          </a:p>
        </p:txBody>
      </p:sp>
    </p:spTree>
    <p:extLst>
      <p:ext uri="{BB962C8B-B14F-4D97-AF65-F5344CB8AC3E}">
        <p14:creationId xmlns:p14="http://schemas.microsoft.com/office/powerpoint/2010/main" val="2359540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49F6811-B1BF-E2DB-B61F-C8C15FF6768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525" y="1"/>
            <a:ext cx="12188950" cy="6857999"/>
          </a:xfrm>
          <a:prstGeom prst="rect">
            <a:avLst/>
          </a:prstGeom>
        </p:spPr>
      </p:pic>
    </p:spTree>
    <p:extLst>
      <p:ext uri="{BB962C8B-B14F-4D97-AF65-F5344CB8AC3E}">
        <p14:creationId xmlns:p14="http://schemas.microsoft.com/office/powerpoint/2010/main" val="280849261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Subtitle and Two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Content Placeholder 5"/>
          <p:cNvSpPr>
            <a:spLocks noGrp="1"/>
          </p:cNvSpPr>
          <p:nvPr>
            <p:ph idx="1" hasCustomPrompt="1"/>
          </p:nvPr>
        </p:nvSpPr>
        <p:spPr>
          <a:xfrm>
            <a:off x="609600" y="1809750"/>
            <a:ext cx="10871200" cy="3810000"/>
          </a:xfrm>
        </p:spPr>
        <p:txBody>
          <a:bodyPr numCol="2"/>
          <a:lstStyle>
            <a:lvl3pPr>
              <a:defRPr/>
            </a:lvl3pPr>
          </a:lstStyle>
          <a:p>
            <a:pPr>
              <a:buNone/>
            </a:pPr>
            <a:r>
              <a:rPr lang="en-US" dirty="0"/>
              <a:t>Column One</a:t>
            </a:r>
          </a:p>
          <a:p>
            <a:r>
              <a:rPr lang="en-US" dirty="0"/>
              <a:t>1</a:t>
            </a:r>
          </a:p>
          <a:p>
            <a:pPr lvl="1"/>
            <a:r>
              <a:rPr lang="en-US" dirty="0"/>
              <a:t>a</a:t>
            </a:r>
          </a:p>
          <a:p>
            <a:pPr lvl="1"/>
            <a:r>
              <a:rPr lang="en-US" dirty="0"/>
              <a:t>b</a:t>
            </a:r>
          </a:p>
          <a:p>
            <a:pPr lvl="2"/>
            <a:r>
              <a:rPr lang="en-US" dirty="0" err="1"/>
              <a:t>i</a:t>
            </a:r>
            <a:endParaRPr lang="en-US" dirty="0"/>
          </a:p>
          <a:p>
            <a:pPr lvl="2"/>
            <a:r>
              <a:rPr lang="en-US" dirty="0"/>
              <a:t>Ii</a:t>
            </a:r>
          </a:p>
          <a:p>
            <a:pPr lvl="2">
              <a:buNone/>
            </a:pPr>
            <a:endParaRPr lang="en-US" dirty="0"/>
          </a:p>
          <a:p>
            <a:pPr>
              <a:buNone/>
            </a:pPr>
            <a:r>
              <a:rPr lang="en-US" dirty="0"/>
              <a:t>Column Two</a:t>
            </a:r>
          </a:p>
          <a:p>
            <a:r>
              <a:rPr lang="en-US" dirty="0"/>
              <a:t>2</a:t>
            </a:r>
          </a:p>
        </p:txBody>
      </p:sp>
      <p:sp>
        <p:nvSpPr>
          <p:cNvPr id="7" name="Text Placeholder 10"/>
          <p:cNvSpPr>
            <a:spLocks noGrp="1"/>
          </p:cNvSpPr>
          <p:nvPr>
            <p:ph type="body" sz="quarter" idx="11" hasCustomPrompt="1"/>
          </p:nvPr>
        </p:nvSpPr>
        <p:spPr>
          <a:xfrm>
            <a:off x="609600" y="1047750"/>
            <a:ext cx="11074400" cy="609600"/>
          </a:xfrm>
        </p:spPr>
        <p:txBody>
          <a:bodyPr/>
          <a:lstStyle>
            <a:lvl1pPr algn="ctr">
              <a:buNone/>
              <a:defRPr sz="2400" b="1" i="1" u="sng">
                <a:latin typeface="+mj-lt"/>
              </a:defRPr>
            </a:lvl1pPr>
          </a:lstStyle>
          <a:p>
            <a:pPr lvl="0"/>
            <a:r>
              <a:rPr lang="en-US" sz="2400" b="1" i="1" u="sng" dirty="0">
                <a:latin typeface="+mj-lt"/>
              </a:rPr>
              <a:t>Subtitle</a:t>
            </a:r>
            <a:endParaRPr lang="en-US" dirty="0"/>
          </a:p>
        </p:txBody>
      </p:sp>
    </p:spTree>
    <p:extLst>
      <p:ext uri="{BB962C8B-B14F-4D97-AF65-F5344CB8AC3E}">
        <p14:creationId xmlns:p14="http://schemas.microsoft.com/office/powerpoint/2010/main" val="3342461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Blank - no footer">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bwMode="auto">
          <a:xfrm>
            <a:off x="0" y="0"/>
            <a:ext cx="12192000" cy="914400"/>
          </a:xfrm>
          <a:prstGeom prst="rect">
            <a:avLst/>
          </a:prstGeom>
          <a:solidFill>
            <a:schemeClr val="accent3"/>
          </a:solidFill>
          <a:ln w="9525">
            <a:noFill/>
            <a:miter lim="800000"/>
            <a:headEnd/>
            <a:tailEnd/>
          </a:ln>
        </p:spPr>
        <p:txBody>
          <a:bodyPr vert="horz" wrap="square" lIns="365760" tIns="91440" rIns="365760" bIns="0" numCol="1" anchor="b" anchorCtr="0" compatLnSpc="1">
            <a:prstTxWarp prst="textNoShape">
              <a:avLst/>
            </a:prstTxWarp>
          </a:bodyPr>
          <a:lstStyle>
            <a:lvl1pPr>
              <a:defRPr>
                <a:solidFill>
                  <a:schemeClr val="tx1"/>
                </a:solidFill>
              </a:defRPr>
            </a:lvl1pPr>
          </a:lstStyle>
          <a:p>
            <a:pPr lvl="0"/>
            <a:r>
              <a:rPr lang="en-US" dirty="0"/>
              <a:t>Click to edit Master title style</a:t>
            </a:r>
          </a:p>
        </p:txBody>
      </p:sp>
      <p:sp>
        <p:nvSpPr>
          <p:cNvPr id="6" name="Picture Placeholder 5"/>
          <p:cNvSpPr>
            <a:spLocks noGrp="1"/>
          </p:cNvSpPr>
          <p:nvPr>
            <p:ph type="pic" sz="quarter" idx="10"/>
          </p:nvPr>
        </p:nvSpPr>
        <p:spPr>
          <a:xfrm>
            <a:off x="457200" y="1143000"/>
            <a:ext cx="11430000" cy="5181600"/>
          </a:xfrm>
        </p:spPr>
        <p:txBody>
          <a:bodyPr/>
          <a:lstStyle>
            <a:lvl1pPr marL="0" indent="0">
              <a:buFont typeface="Arial" panose="020B0604020202020204" pitchFamily="34" charset="0"/>
              <a:buNone/>
              <a:defRPr baseline="0"/>
            </a:lvl1pPr>
          </a:lstStyle>
          <a:p>
            <a:r>
              <a:rPr lang="en-US" dirty="0"/>
              <a:t>Click icon to add picture</a:t>
            </a:r>
          </a:p>
        </p:txBody>
      </p:sp>
    </p:spTree>
    <p:extLst>
      <p:ext uri="{BB962C8B-B14F-4D97-AF65-F5344CB8AC3E}">
        <p14:creationId xmlns:p14="http://schemas.microsoft.com/office/powerpoint/2010/main" val="25762382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5_Title and Content">
    <p:spTree>
      <p:nvGrpSpPr>
        <p:cNvPr id="1" name=""/>
        <p:cNvGrpSpPr/>
        <p:nvPr/>
      </p:nvGrpSpPr>
      <p:grpSpPr>
        <a:xfrm>
          <a:off x="0" y="0"/>
          <a:ext cx="0" cy="0"/>
          <a:chOff x="0" y="0"/>
          <a:chExt cx="0" cy="0"/>
        </a:xfrm>
      </p:grpSpPr>
      <p:sp>
        <p:nvSpPr>
          <p:cNvPr id="5" name="Rectangle 3"/>
          <p:cNvSpPr>
            <a:spLocks noGrp="1" noChangeArrowheads="1"/>
          </p:cNvSpPr>
          <p:nvPr>
            <p:ph idx="1"/>
          </p:nvPr>
        </p:nvSpPr>
        <p:spPr bwMode="auto">
          <a:xfrm>
            <a:off x="838200" y="1143000"/>
            <a:ext cx="10515600" cy="5581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1">
            <a:extLst>
              <a:ext uri="{FF2B5EF4-FFF2-40B4-BE49-F238E27FC236}">
                <a16:creationId xmlns:a16="http://schemas.microsoft.com/office/drawing/2014/main" id="{291BDA56-9CB3-6C59-1988-24B43584151B}"/>
              </a:ext>
            </a:extLst>
          </p:cNvPr>
          <p:cNvSpPr>
            <a:spLocks noGrp="1"/>
          </p:cNvSpPr>
          <p:nvPr>
            <p:ph type="title"/>
          </p:nvPr>
        </p:nvSpPr>
        <p:spPr>
          <a:xfrm>
            <a:off x="0" y="0"/>
            <a:ext cx="12192000" cy="914400"/>
          </a:xfrm>
          <a:gradFill flip="none" rotWithShape="1">
            <a:gsLst>
              <a:gs pos="2752">
                <a:schemeClr val="bg1"/>
              </a:gs>
              <a:gs pos="33000">
                <a:srgbClr val="BCA165"/>
              </a:gs>
              <a:gs pos="22000">
                <a:srgbClr val="E5E0A4"/>
              </a:gs>
              <a:gs pos="82000">
                <a:srgbClr val="9A6E32"/>
              </a:gs>
            </a:gsLst>
            <a:lin ang="10800000" scaled="0"/>
            <a:tileRect/>
          </a:gradFill>
        </p:spPr>
        <p:txBody>
          <a:bodyPr tIns="91440"/>
          <a:lstStyle>
            <a:lvl1pPr>
              <a:defRPr cap="all" baseline="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5626663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2_Blank - no footer">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bwMode="auto">
          <a:xfrm>
            <a:off x="0" y="0"/>
            <a:ext cx="12192000" cy="914400"/>
          </a:xfrm>
          <a:prstGeom prst="rect">
            <a:avLst/>
          </a:prstGeom>
          <a:solidFill>
            <a:schemeClr val="tx2"/>
          </a:solidFill>
          <a:ln w="9525">
            <a:noFill/>
            <a:miter lim="800000"/>
            <a:headEnd/>
            <a:tailEnd/>
          </a:ln>
        </p:spPr>
        <p:txBody>
          <a:bodyPr vert="horz" wrap="square" lIns="365760" tIns="91440" rIns="365760" bIns="0" numCol="1" anchor="b" anchorCtr="0" compatLnSpc="1">
            <a:prstTxWarp prst="textNoShape">
              <a:avLst/>
            </a:prstTxWarp>
          </a:bodyPr>
          <a:lstStyle/>
          <a:p>
            <a:pPr lvl="0"/>
            <a:r>
              <a:rPr lang="en-US"/>
              <a:t>Click to edit Master title style</a:t>
            </a:r>
            <a:endParaRPr lang="en-US" dirty="0"/>
          </a:p>
        </p:txBody>
      </p:sp>
      <p:sp>
        <p:nvSpPr>
          <p:cNvPr id="3" name="Picture Placeholder 5"/>
          <p:cNvSpPr>
            <a:spLocks noGrp="1"/>
          </p:cNvSpPr>
          <p:nvPr>
            <p:ph type="pic" sz="quarter" idx="10"/>
          </p:nvPr>
        </p:nvSpPr>
        <p:spPr>
          <a:xfrm>
            <a:off x="457200" y="1143000"/>
            <a:ext cx="11430000" cy="5181600"/>
          </a:xfrm>
        </p:spPr>
        <p:txBody>
          <a:bodyPr/>
          <a:lstStyle>
            <a:lvl1pPr marL="0" indent="0">
              <a:buFont typeface="Arial" panose="020B0604020202020204" pitchFamily="34" charset="0"/>
              <a:buNone/>
              <a:defRPr baseline="0"/>
            </a:lvl1pPr>
          </a:lstStyle>
          <a:p>
            <a:r>
              <a:rPr lang="en-US" dirty="0"/>
              <a:t>Click icon to add picture</a:t>
            </a:r>
          </a:p>
        </p:txBody>
      </p:sp>
    </p:spTree>
    <p:extLst>
      <p:ext uri="{BB962C8B-B14F-4D97-AF65-F5344CB8AC3E}">
        <p14:creationId xmlns:p14="http://schemas.microsoft.com/office/powerpoint/2010/main" val="25560196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4_Blank -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20521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5_Blank - no footer">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C62E614-93DE-9724-836F-3339DE23EC8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0"/>
            <a:ext cx="12188950" cy="6857999"/>
          </a:xfrm>
          <a:prstGeom prst="rect">
            <a:avLst/>
          </a:prstGeom>
        </p:spPr>
      </p:pic>
    </p:spTree>
    <p:extLst>
      <p:ext uri="{BB962C8B-B14F-4D97-AF65-F5344CB8AC3E}">
        <p14:creationId xmlns:p14="http://schemas.microsoft.com/office/powerpoint/2010/main" val="3917482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14400"/>
          </a:xfrm>
          <a:gradFill flip="none" rotWithShape="1">
            <a:gsLst>
              <a:gs pos="32000">
                <a:srgbClr val="9594C0"/>
              </a:gs>
              <a:gs pos="2752">
                <a:schemeClr val="bg1"/>
              </a:gs>
              <a:gs pos="100000">
                <a:srgbClr val="2F2C83"/>
              </a:gs>
            </a:gsLst>
            <a:lin ang="10800000" scaled="0"/>
            <a:tileRect/>
          </a:gradFill>
        </p:spPr>
        <p:txBody>
          <a:bodyPr tIns="91440"/>
          <a:lstStyle>
            <a:lvl1pPr>
              <a:defRPr cap="all" baseline="0">
                <a:solidFill>
                  <a:schemeClr val="bg1"/>
                </a:solidFill>
              </a:defRPr>
            </a:lvl1pPr>
          </a:lstStyle>
          <a:p>
            <a:r>
              <a:rPr lang="en-US"/>
              <a:t>Click to edit Master title style</a:t>
            </a:r>
            <a:endParaRPr lang="en-US" dirty="0"/>
          </a:p>
        </p:txBody>
      </p:sp>
      <p:sp>
        <p:nvSpPr>
          <p:cNvPr id="5" name="Rectangle 3"/>
          <p:cNvSpPr>
            <a:spLocks noGrp="1" noChangeArrowheads="1"/>
          </p:cNvSpPr>
          <p:nvPr>
            <p:ph idx="1"/>
          </p:nvPr>
        </p:nvSpPr>
        <p:spPr bwMode="auto">
          <a:xfrm>
            <a:off x="838200" y="1143000"/>
            <a:ext cx="10515600" cy="44296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97340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rgbClr val="EBAC03"/>
          </a:solidFill>
        </p:spPr>
        <p:txBody>
          <a:bodyPr tIns="91440"/>
          <a:lstStyle>
            <a:lvl1pPr>
              <a:defRPr cap="all" baseline="0">
                <a:solidFill>
                  <a:schemeClr val="bg1"/>
                </a:solidFill>
              </a:defRPr>
            </a:lvl1pPr>
          </a:lstStyle>
          <a:p>
            <a:r>
              <a:rPr lang="en-US"/>
              <a:t>Click to edit Master title style</a:t>
            </a:r>
            <a:endParaRPr lang="en-US" dirty="0"/>
          </a:p>
        </p:txBody>
      </p:sp>
      <p:sp>
        <p:nvSpPr>
          <p:cNvPr id="5" name="Rectangle 3"/>
          <p:cNvSpPr>
            <a:spLocks noGrp="1" noChangeArrowheads="1"/>
          </p:cNvSpPr>
          <p:nvPr>
            <p:ph idx="1"/>
          </p:nvPr>
        </p:nvSpPr>
        <p:spPr bwMode="auto">
          <a:xfrm>
            <a:off x="838200" y="1143000"/>
            <a:ext cx="10515600" cy="4438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23454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rgbClr val="B85218"/>
          </a:solidFill>
        </p:spPr>
        <p:txBody>
          <a:bodyPr tIns="91440"/>
          <a:lstStyle>
            <a:lvl1pPr>
              <a:defRPr cap="all" baseline="0">
                <a:solidFill>
                  <a:schemeClr val="bg1"/>
                </a:solidFill>
              </a:defRPr>
            </a:lvl1pPr>
          </a:lstStyle>
          <a:p>
            <a:r>
              <a:rPr lang="en-US" dirty="0"/>
              <a:t>Click to edit Master title style</a:t>
            </a:r>
          </a:p>
        </p:txBody>
      </p:sp>
      <p:sp>
        <p:nvSpPr>
          <p:cNvPr id="5" name="Rectangle 3"/>
          <p:cNvSpPr>
            <a:spLocks noGrp="1" noChangeArrowheads="1"/>
          </p:cNvSpPr>
          <p:nvPr>
            <p:ph idx="1"/>
          </p:nvPr>
        </p:nvSpPr>
        <p:spPr bwMode="auto">
          <a:xfrm>
            <a:off x="838200" y="1143000"/>
            <a:ext cx="10515600" cy="4400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51314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solidFill>
            <a:schemeClr val="accent6"/>
          </a:solidFill>
        </p:spPr>
        <p:txBody>
          <a:bodyPr tIns="91440"/>
          <a:lstStyle>
            <a:lvl1pPr>
              <a:defRPr cap="all" baseline="0">
                <a:solidFill>
                  <a:schemeClr val="bg1"/>
                </a:solidFill>
              </a:defRPr>
            </a:lvl1pPr>
          </a:lstStyle>
          <a:p>
            <a:r>
              <a:rPr lang="en-US" dirty="0"/>
              <a:t>Click To edit Master title style</a:t>
            </a:r>
          </a:p>
        </p:txBody>
      </p:sp>
      <p:sp>
        <p:nvSpPr>
          <p:cNvPr id="5" name="Rectangle 3"/>
          <p:cNvSpPr>
            <a:spLocks noGrp="1" noChangeArrowheads="1"/>
          </p:cNvSpPr>
          <p:nvPr>
            <p:ph idx="1"/>
          </p:nvPr>
        </p:nvSpPr>
        <p:spPr bwMode="auto">
          <a:xfrm>
            <a:off x="838200" y="1143000"/>
            <a:ext cx="10515600" cy="4467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18282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12192000" cy="914400"/>
          </a:xfrm>
          <a:solidFill>
            <a:schemeClr val="accent1"/>
          </a:solidFill>
        </p:spPr>
        <p:txBody>
          <a:bodyPr tIns="91440"/>
          <a:lstStyle>
            <a:lvl1pPr>
              <a:defRPr cap="all" baseline="0">
                <a:solidFill>
                  <a:schemeClr val="bg1"/>
                </a:solidFill>
              </a:defRPr>
            </a:lvl1pPr>
          </a:lstStyle>
          <a:p>
            <a:r>
              <a:rPr lang="en-US" dirty="0"/>
              <a:t>Click To Edit Master Title Style</a:t>
            </a:r>
          </a:p>
        </p:txBody>
      </p:sp>
      <p:sp>
        <p:nvSpPr>
          <p:cNvPr id="5" name="Rectangle 3"/>
          <p:cNvSpPr>
            <a:spLocks noGrp="1" noChangeArrowheads="1"/>
          </p:cNvSpPr>
          <p:nvPr>
            <p:ph idx="1"/>
          </p:nvPr>
        </p:nvSpPr>
        <p:spPr bwMode="auto">
          <a:xfrm>
            <a:off x="838200" y="1143000"/>
            <a:ext cx="10515600" cy="45053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6277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
        <p:nvSpPr>
          <p:cNvPr id="2" name="Rectangle 3">
            <a:extLst>
              <a:ext uri="{FF2B5EF4-FFF2-40B4-BE49-F238E27FC236}">
                <a16:creationId xmlns:a16="http://schemas.microsoft.com/office/drawing/2014/main" id="{2F658FBC-5BF2-811F-CE4A-7DA9B5CCDF06}"/>
              </a:ext>
            </a:extLst>
          </p:cNvPr>
          <p:cNvSpPr>
            <a:spLocks noGrp="1" noChangeArrowheads="1"/>
          </p:cNvSpPr>
          <p:nvPr>
            <p:ph idx="1"/>
          </p:nvPr>
        </p:nvSpPr>
        <p:spPr bwMode="auto">
          <a:xfrm>
            <a:off x="838200" y="1143000"/>
            <a:ext cx="10515600" cy="45053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86398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47650" y="361949"/>
            <a:ext cx="6677025" cy="1400175"/>
          </a:xfrm>
          <a:noFill/>
          <a:ln>
            <a:noFill/>
          </a:ln>
        </p:spPr>
        <p:txBody>
          <a:bodyPr anchor="ctr" anchorCtr="0"/>
          <a:lstStyle>
            <a:lvl1pPr algn="l">
              <a:defRPr sz="3200" b="1">
                <a:solidFill>
                  <a:schemeClr val="tx1"/>
                </a:solidFill>
              </a:defRPr>
            </a:lvl1pPr>
          </a:lstStyle>
          <a:p>
            <a:r>
              <a:rPr lang="en-US" sz="3600" dirty="0"/>
              <a:t>Topic Name</a:t>
            </a:r>
            <a:br>
              <a:rPr lang="en-US" sz="3600" dirty="0"/>
            </a:br>
            <a:r>
              <a:rPr lang="en-US" b="0" i="1" dirty="0"/>
              <a:t>presenter</a:t>
            </a:r>
            <a:endParaRPr lang="en-US" dirty="0"/>
          </a:p>
        </p:txBody>
      </p:sp>
    </p:spTree>
    <p:extLst>
      <p:ext uri="{BB962C8B-B14F-4D97-AF65-F5344CB8AC3E}">
        <p14:creationId xmlns:p14="http://schemas.microsoft.com/office/powerpoint/2010/main" val="1746164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Two Columns">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solidFill>
        </p:spPr>
        <p:txBody>
          <a:bodyPr/>
          <a:lstStyle/>
          <a:p>
            <a:r>
              <a:rPr lang="en-US"/>
              <a:t>Click to edit Master title style</a:t>
            </a:r>
          </a:p>
        </p:txBody>
      </p:sp>
      <p:sp>
        <p:nvSpPr>
          <p:cNvPr id="6" name="Content Placeholder 5"/>
          <p:cNvSpPr>
            <a:spLocks noGrp="1"/>
          </p:cNvSpPr>
          <p:nvPr>
            <p:ph idx="1" hasCustomPrompt="1"/>
          </p:nvPr>
        </p:nvSpPr>
        <p:spPr>
          <a:xfrm>
            <a:off x="914400" y="1181100"/>
            <a:ext cx="10363200" cy="4495800"/>
          </a:xfrm>
        </p:spPr>
        <p:txBody>
          <a:bodyPr numCol="2"/>
          <a:lstStyle>
            <a:lvl3pPr>
              <a:defRPr/>
            </a:lvl3pPr>
          </a:lstStyle>
          <a:p>
            <a:pPr>
              <a:buNone/>
            </a:pPr>
            <a:r>
              <a:rPr lang="en-US" dirty="0"/>
              <a:t>Column One</a:t>
            </a:r>
          </a:p>
          <a:p>
            <a:r>
              <a:rPr lang="en-US" dirty="0"/>
              <a:t>1</a:t>
            </a:r>
          </a:p>
          <a:p>
            <a:pPr lvl="1"/>
            <a:r>
              <a:rPr lang="en-US" dirty="0"/>
              <a:t>a</a:t>
            </a:r>
          </a:p>
          <a:p>
            <a:pPr lvl="1"/>
            <a:r>
              <a:rPr lang="en-US" dirty="0"/>
              <a:t>b</a:t>
            </a:r>
          </a:p>
          <a:p>
            <a:pPr lvl="2"/>
            <a:r>
              <a:rPr lang="en-US" dirty="0" err="1"/>
              <a:t>i</a:t>
            </a:r>
            <a:endParaRPr lang="en-US" dirty="0"/>
          </a:p>
          <a:p>
            <a:pPr lvl="2"/>
            <a:r>
              <a:rPr lang="en-US" dirty="0"/>
              <a:t>Ii</a:t>
            </a:r>
          </a:p>
          <a:p>
            <a:pPr>
              <a:buNone/>
            </a:pPr>
            <a:r>
              <a:rPr lang="en-US" dirty="0"/>
              <a:t>Column Two</a:t>
            </a:r>
          </a:p>
          <a:p>
            <a:r>
              <a:rPr lang="en-US" dirty="0"/>
              <a:t>2</a:t>
            </a:r>
          </a:p>
        </p:txBody>
      </p:sp>
    </p:spTree>
    <p:extLst>
      <p:ext uri="{BB962C8B-B14F-4D97-AF65-F5344CB8AC3E}">
        <p14:creationId xmlns:p14="http://schemas.microsoft.com/office/powerpoint/2010/main" val="1416703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02367C8-45A8-C2F0-5AF8-6F476D25A757}"/>
              </a:ext>
            </a:extLst>
          </p:cNvPr>
          <p:cNvPicPr>
            <a:picLocks noChangeAspect="1"/>
          </p:cNvPicPr>
          <p:nvPr userDrawn="1"/>
        </p:nvPicPr>
        <p:blipFill>
          <a:blip r:embed="rId17">
            <a:extLst>
              <a:ext uri="{28A0092B-C50C-407E-A947-70E740481C1C}">
                <a14:useLocalDpi xmlns:a14="http://schemas.microsoft.com/office/drawing/2010/main" val="0"/>
              </a:ext>
            </a:extLst>
          </a:blip>
          <a:srcRect/>
          <a:stretch/>
        </p:blipFill>
        <p:spPr>
          <a:xfrm>
            <a:off x="0" y="5659836"/>
            <a:ext cx="12192000" cy="1189017"/>
          </a:xfrm>
          <a:prstGeom prst="rect">
            <a:avLst/>
          </a:prstGeom>
        </p:spPr>
      </p:pic>
      <p:sp>
        <p:nvSpPr>
          <p:cNvPr id="1027" name="Rectangle 2"/>
          <p:cNvSpPr>
            <a:spLocks noGrp="1" noChangeArrowheads="1"/>
          </p:cNvSpPr>
          <p:nvPr>
            <p:ph type="title"/>
          </p:nvPr>
        </p:nvSpPr>
        <p:spPr bwMode="auto">
          <a:xfrm>
            <a:off x="0" y="0"/>
            <a:ext cx="12192000" cy="914400"/>
          </a:xfrm>
          <a:prstGeom prst="rect">
            <a:avLst/>
          </a:prstGeom>
          <a:solidFill>
            <a:schemeClr val="tx2"/>
          </a:solidFill>
          <a:ln w="9525">
            <a:noFill/>
            <a:miter lim="800000"/>
            <a:headEnd/>
            <a:tailEnd/>
          </a:ln>
        </p:spPr>
        <p:txBody>
          <a:bodyPr vert="horz" wrap="square" lIns="365760" tIns="91440" rIns="365760" bIns="0" numCol="1" anchor="b" anchorCtr="0" compatLnSpc="1">
            <a:prstTxWarp prst="textNoShape">
              <a:avLst/>
            </a:prstTxWarp>
          </a:bodyPr>
          <a:lstStyle/>
          <a:p>
            <a:pPr lvl="0"/>
            <a:r>
              <a:rPr lang="en-US"/>
              <a:t>Click to edit Master title style</a:t>
            </a:r>
            <a:endParaRPr lang="en-US" dirty="0"/>
          </a:p>
        </p:txBody>
      </p:sp>
      <p:sp>
        <p:nvSpPr>
          <p:cNvPr id="1028" name="Rectangle 3"/>
          <p:cNvSpPr>
            <a:spLocks noGrp="1" noChangeArrowheads="1"/>
          </p:cNvSpPr>
          <p:nvPr>
            <p:ph type="body" idx="1"/>
          </p:nvPr>
        </p:nvSpPr>
        <p:spPr bwMode="auto">
          <a:xfrm>
            <a:off x="883920" y="1143000"/>
            <a:ext cx="10424160" cy="49069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590527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7" r:id="rId12"/>
    <p:sldLayoutId id="2147483672" r:id="rId13"/>
    <p:sldLayoutId id="2147483675" r:id="rId14"/>
    <p:sldLayoutId id="2147483676" r:id="rId15"/>
  </p:sldLayoutIdLst>
  <p:txStyles>
    <p:titleStyle>
      <a:lvl1pPr algn="l" rtl="0" eaLnBrk="1" fontAlgn="base" hangingPunct="1">
        <a:spcBef>
          <a:spcPct val="0"/>
        </a:spcBef>
        <a:spcAft>
          <a:spcPct val="0"/>
        </a:spcAft>
        <a:defRPr sz="3600" b="1" cap="all" normalizeH="0" baseline="0">
          <a:solidFill>
            <a:schemeClr val="bg1"/>
          </a:solidFill>
          <a:latin typeface="+mj-lt"/>
          <a:ea typeface="+mj-ea"/>
          <a:cs typeface="+mj-cs"/>
        </a:defRPr>
      </a:lvl1pPr>
      <a:lvl2pPr algn="ctr" rtl="0" eaLnBrk="1" fontAlgn="base" hangingPunct="1">
        <a:spcBef>
          <a:spcPct val="0"/>
        </a:spcBef>
        <a:spcAft>
          <a:spcPct val="0"/>
        </a:spcAft>
        <a:defRPr sz="4000" b="1">
          <a:solidFill>
            <a:schemeClr val="bg1"/>
          </a:solidFill>
          <a:latin typeface="Georgia" pitchFamily="18" charset="0"/>
        </a:defRPr>
      </a:lvl2pPr>
      <a:lvl3pPr algn="ctr" rtl="0" eaLnBrk="1" fontAlgn="base" hangingPunct="1">
        <a:spcBef>
          <a:spcPct val="0"/>
        </a:spcBef>
        <a:spcAft>
          <a:spcPct val="0"/>
        </a:spcAft>
        <a:defRPr sz="4000" b="1">
          <a:solidFill>
            <a:schemeClr val="bg1"/>
          </a:solidFill>
          <a:latin typeface="Georgia" pitchFamily="18" charset="0"/>
        </a:defRPr>
      </a:lvl3pPr>
      <a:lvl4pPr algn="ctr" rtl="0" eaLnBrk="1" fontAlgn="base" hangingPunct="1">
        <a:spcBef>
          <a:spcPct val="0"/>
        </a:spcBef>
        <a:spcAft>
          <a:spcPct val="0"/>
        </a:spcAft>
        <a:defRPr sz="4000" b="1">
          <a:solidFill>
            <a:schemeClr val="bg1"/>
          </a:solidFill>
          <a:latin typeface="Georgia" pitchFamily="18" charset="0"/>
        </a:defRPr>
      </a:lvl4pPr>
      <a:lvl5pPr algn="ctr" rtl="0" eaLnBrk="1" fontAlgn="base" hangingPunct="1">
        <a:spcBef>
          <a:spcPct val="0"/>
        </a:spcBef>
        <a:spcAft>
          <a:spcPct val="0"/>
        </a:spcAft>
        <a:defRPr sz="4000" b="1">
          <a:solidFill>
            <a:schemeClr val="bg1"/>
          </a:solidFill>
          <a:latin typeface="Georgia" pitchFamily="18" charset="0"/>
        </a:defRPr>
      </a:lvl5pPr>
      <a:lvl6pPr marL="457200" algn="ctr" rtl="0" eaLnBrk="1" fontAlgn="base" hangingPunct="1">
        <a:spcBef>
          <a:spcPct val="0"/>
        </a:spcBef>
        <a:spcAft>
          <a:spcPct val="0"/>
        </a:spcAft>
        <a:defRPr sz="4000" b="1">
          <a:solidFill>
            <a:schemeClr val="bg1"/>
          </a:solidFill>
          <a:latin typeface="Georgia" pitchFamily="18" charset="0"/>
        </a:defRPr>
      </a:lvl6pPr>
      <a:lvl7pPr marL="914400" algn="ctr" rtl="0" eaLnBrk="1" fontAlgn="base" hangingPunct="1">
        <a:spcBef>
          <a:spcPct val="0"/>
        </a:spcBef>
        <a:spcAft>
          <a:spcPct val="0"/>
        </a:spcAft>
        <a:defRPr sz="4000" b="1">
          <a:solidFill>
            <a:schemeClr val="bg1"/>
          </a:solidFill>
          <a:latin typeface="Georgia" pitchFamily="18" charset="0"/>
        </a:defRPr>
      </a:lvl7pPr>
      <a:lvl8pPr marL="1371600" algn="ctr" rtl="0" eaLnBrk="1" fontAlgn="base" hangingPunct="1">
        <a:spcBef>
          <a:spcPct val="0"/>
        </a:spcBef>
        <a:spcAft>
          <a:spcPct val="0"/>
        </a:spcAft>
        <a:defRPr sz="4000" b="1">
          <a:solidFill>
            <a:schemeClr val="bg1"/>
          </a:solidFill>
          <a:latin typeface="Georgia" pitchFamily="18" charset="0"/>
        </a:defRPr>
      </a:lvl8pPr>
      <a:lvl9pPr marL="1828800" algn="ctr" rtl="0" eaLnBrk="1" fontAlgn="base" hangingPunct="1">
        <a:spcBef>
          <a:spcPct val="0"/>
        </a:spcBef>
        <a:spcAft>
          <a:spcPct val="0"/>
        </a:spcAft>
        <a:defRPr sz="4000" b="1">
          <a:solidFill>
            <a:schemeClr val="bg1"/>
          </a:solidFill>
          <a:latin typeface="Georgia" pitchFamily="18" charset="0"/>
        </a:defRPr>
      </a:lvl9pPr>
    </p:titleStyle>
    <p:bodyStyle>
      <a:lvl1pPr marL="457200" indent="-457200" algn="l" rtl="0" eaLnBrk="1" fontAlgn="base" hangingPunct="1">
        <a:spcBef>
          <a:spcPct val="20000"/>
        </a:spcBef>
        <a:spcAft>
          <a:spcPct val="0"/>
        </a:spcAft>
        <a:buFont typeface="Arial" panose="020B0604020202020204" pitchFamily="34" charset="0"/>
        <a:buChar char="•"/>
        <a:defRPr sz="4000" b="0">
          <a:solidFill>
            <a:schemeClr val="tx1"/>
          </a:solidFill>
          <a:latin typeface="+mn-lt"/>
          <a:ea typeface="+mn-ea"/>
          <a:cs typeface="+mn-cs"/>
        </a:defRPr>
      </a:lvl1pPr>
      <a:lvl2pPr marL="914400" indent="-457200" algn="l" rtl="0" eaLnBrk="1" fontAlgn="base" hangingPunct="1">
        <a:spcBef>
          <a:spcPct val="20000"/>
        </a:spcBef>
        <a:spcAft>
          <a:spcPct val="0"/>
        </a:spcAft>
        <a:buFont typeface="Arial" panose="020B0604020202020204" pitchFamily="34" charset="0"/>
        <a:buChar char="•"/>
        <a:defRPr sz="2800">
          <a:solidFill>
            <a:schemeClr val="tx1"/>
          </a:solidFill>
          <a:latin typeface="+mn-lt"/>
        </a:defRPr>
      </a:lvl2pPr>
      <a:lvl3pPr marL="1371600" indent="-457200" algn="l" rtl="0" eaLnBrk="1" fontAlgn="base" hangingPunct="1">
        <a:spcBef>
          <a:spcPct val="20000"/>
        </a:spcBef>
        <a:spcAft>
          <a:spcPct val="0"/>
        </a:spcAft>
        <a:buFont typeface="Arial" panose="020B0604020202020204" pitchFamily="34" charset="0"/>
        <a:buChar char="•"/>
        <a:defRPr sz="2800">
          <a:solidFill>
            <a:schemeClr val="tx1"/>
          </a:solidFill>
          <a:latin typeface="+mn-lt"/>
        </a:defRPr>
      </a:lvl3pPr>
      <a:lvl4pPr marL="1828800" indent="-457200" algn="l" rtl="0" eaLnBrk="1" fontAlgn="base" hangingPunct="1">
        <a:spcBef>
          <a:spcPct val="20000"/>
        </a:spcBef>
        <a:spcAft>
          <a:spcPct val="0"/>
        </a:spcAft>
        <a:buFont typeface="Arial" panose="020B0604020202020204" pitchFamily="34" charset="0"/>
        <a:buChar char="•"/>
        <a:defRPr sz="2400">
          <a:solidFill>
            <a:schemeClr val="tx1"/>
          </a:solidFill>
          <a:latin typeface="+mn-lt"/>
        </a:defRPr>
      </a:lvl4pPr>
      <a:lvl5pPr marL="2401888" indent="-396875" algn="l" rtl="0" eaLnBrk="1" fontAlgn="base" hangingPunct="1">
        <a:spcBef>
          <a:spcPct val="20000"/>
        </a:spcBef>
        <a:spcAft>
          <a:spcPct val="0"/>
        </a:spcAft>
        <a:buFont typeface="Arial" panose="020B0604020202020204" pitchFamily="34" charset="0"/>
        <a:buChar char="•"/>
        <a:tabLst>
          <a:tab pos="2401888" algn="l"/>
        </a:tabLst>
        <a:defRPr sz="2400">
          <a:solidFill>
            <a:schemeClr val="tx1"/>
          </a:solidFill>
          <a:latin typeface="+mn-lt"/>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7294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2981B7-ABC9-4CCD-1CDF-6FBBAD780D7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4FA5ECC-6DC8-F237-51B5-A5200AB2C31D}"/>
              </a:ext>
            </a:extLst>
          </p:cNvPr>
          <p:cNvSpPr>
            <a:spLocks noGrp="1" noChangeAspect="1"/>
          </p:cNvSpPr>
          <p:nvPr>
            <p:ph type="title"/>
          </p:nvPr>
        </p:nvSpPr>
        <p:spPr>
          <a:xfrm>
            <a:off x="0" y="-2"/>
            <a:ext cx="12192000" cy="822960"/>
          </a:xfrm>
        </p:spPr>
        <p:txBody>
          <a:bodyPr/>
          <a:lstStyle/>
          <a:p>
            <a:r>
              <a:rPr lang="en-US" dirty="0"/>
              <a:t>July 2025 C&amp;ms 515.14 </a:t>
            </a:r>
          </a:p>
        </p:txBody>
      </p:sp>
      <p:sp>
        <p:nvSpPr>
          <p:cNvPr id="2" name="Content Placeholder 2">
            <a:extLst>
              <a:ext uri="{FF2B5EF4-FFF2-40B4-BE49-F238E27FC236}">
                <a16:creationId xmlns:a16="http://schemas.microsoft.com/office/drawing/2014/main" id="{20A1A5BD-B8B7-FD15-8968-243A16186BF7}"/>
              </a:ext>
            </a:extLst>
          </p:cNvPr>
          <p:cNvSpPr>
            <a:spLocks noGrp="1"/>
          </p:cNvSpPr>
          <p:nvPr>
            <p:ph idx="1"/>
          </p:nvPr>
        </p:nvSpPr>
        <p:spPr>
          <a:xfrm>
            <a:off x="838200" y="1143000"/>
            <a:ext cx="10515600" cy="4429664"/>
          </a:xfrm>
        </p:spPr>
        <p:txBody>
          <a:bodyPr anchor="t" anchorCtr="0"/>
          <a:lstStyle/>
          <a:p>
            <a:pPr marL="0" indent="0">
              <a:buNone/>
            </a:pPr>
            <a:r>
              <a:rPr lang="en-US" sz="2800" b="1" dirty="0"/>
              <a:t>C&amp;MS ITEM 515 PRESTRESSED CONCRETE BRIDGE MEMBERS</a:t>
            </a:r>
          </a:p>
          <a:p>
            <a:pPr marL="0" indent="0">
              <a:buNone/>
            </a:pPr>
            <a:endParaRPr lang="en-US" sz="2400" b="1" dirty="0"/>
          </a:p>
          <a:p>
            <a:pPr marL="0" indent="0">
              <a:buNone/>
            </a:pPr>
            <a:r>
              <a:rPr lang="en-US" sz="2400" b="1" dirty="0"/>
              <a:t>515.14 Construction Methods.  </a:t>
            </a:r>
          </a:p>
          <a:p>
            <a:pPr marL="0" indent="0">
              <a:buNone/>
            </a:pPr>
            <a:r>
              <a:rPr lang="en-US" sz="2400" dirty="0"/>
              <a:t>Use metal forms capable of producing members within the tolerances shown on the plans. </a:t>
            </a:r>
            <a:r>
              <a:rPr lang="en-US" sz="2400" dirty="0">
                <a:highlight>
                  <a:srgbClr val="FFFF00"/>
                </a:highlight>
              </a:rPr>
              <a:t>Forms made of material other than metal may be used for bulkheads, voids, and shear keys.</a:t>
            </a:r>
            <a:r>
              <a:rPr lang="en-US" sz="2400" dirty="0"/>
              <a:t> Ensure that the surfaces of the forms in contact with the concrete are smooth and the joints between panels are tight.</a:t>
            </a:r>
          </a:p>
        </p:txBody>
      </p:sp>
    </p:spTree>
    <p:extLst>
      <p:ext uri="{BB962C8B-B14F-4D97-AF65-F5344CB8AC3E}">
        <p14:creationId xmlns:p14="http://schemas.microsoft.com/office/powerpoint/2010/main" val="23323376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8F55E3-D221-5C1E-1A34-7270CB77A9E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CBAFC10-8529-1848-F500-F2CD17ED6F4B}"/>
              </a:ext>
            </a:extLst>
          </p:cNvPr>
          <p:cNvSpPr>
            <a:spLocks noGrp="1" noChangeAspect="1"/>
          </p:cNvSpPr>
          <p:nvPr>
            <p:ph type="title"/>
          </p:nvPr>
        </p:nvSpPr>
        <p:spPr>
          <a:xfrm>
            <a:off x="0" y="-2"/>
            <a:ext cx="12192000" cy="822960"/>
          </a:xfrm>
        </p:spPr>
        <p:txBody>
          <a:bodyPr/>
          <a:lstStyle/>
          <a:p>
            <a:r>
              <a:rPr lang="en-US" dirty="0"/>
              <a:t>July 2025 C&amp;ms 515.19 </a:t>
            </a:r>
          </a:p>
        </p:txBody>
      </p:sp>
      <p:sp>
        <p:nvSpPr>
          <p:cNvPr id="2" name="Content Placeholder 2">
            <a:extLst>
              <a:ext uri="{FF2B5EF4-FFF2-40B4-BE49-F238E27FC236}">
                <a16:creationId xmlns:a16="http://schemas.microsoft.com/office/drawing/2014/main" id="{B1FA539F-9FAB-41FF-FA04-2FACF76ECED8}"/>
              </a:ext>
            </a:extLst>
          </p:cNvPr>
          <p:cNvSpPr>
            <a:spLocks noGrp="1"/>
          </p:cNvSpPr>
          <p:nvPr>
            <p:ph idx="1"/>
          </p:nvPr>
        </p:nvSpPr>
        <p:spPr>
          <a:xfrm>
            <a:off x="867746" y="2211355"/>
            <a:ext cx="10486053" cy="3116426"/>
          </a:xfrm>
          <a:ln w="38100">
            <a:solidFill>
              <a:srgbClr val="FFFF00"/>
            </a:solidFill>
          </a:ln>
        </p:spPr>
        <p:txBody>
          <a:bodyPr anchor="t" anchorCtr="0"/>
          <a:lstStyle/>
          <a:p>
            <a:pPr marL="0" indent="0">
              <a:buNone/>
            </a:pPr>
            <a:r>
              <a:rPr lang="en-US" sz="2400" dirty="0"/>
              <a:t>Place box beams to ensure a correct fit of the shear keys and ensure proper grouting of the shear keys. After placing the beams and installing tie devices, fill the longitudinal shear keys as shown in standard drawing PSBD-1-25 using non-shrink shear key grouts, 705.22, approved by OMM. Stop the grout at the top of the shear key as shown. The grout in the shear key will crack if extended above the shear key into the throat. Mix, install, and cure the grout according to the manufacturer’s published recommendations to obtain a design compressive strength of 5000 pounds per square inch. </a:t>
            </a:r>
          </a:p>
        </p:txBody>
      </p:sp>
      <p:sp>
        <p:nvSpPr>
          <p:cNvPr id="10" name="TextBox 9">
            <a:extLst>
              <a:ext uri="{FF2B5EF4-FFF2-40B4-BE49-F238E27FC236}">
                <a16:creationId xmlns:a16="http://schemas.microsoft.com/office/drawing/2014/main" id="{D0121F1A-F279-3B26-ECAB-9E0C7E6CFD3F}"/>
              </a:ext>
            </a:extLst>
          </p:cNvPr>
          <p:cNvSpPr txBox="1"/>
          <p:nvPr/>
        </p:nvSpPr>
        <p:spPr>
          <a:xfrm>
            <a:off x="867746" y="1117046"/>
            <a:ext cx="10486053" cy="1107996"/>
          </a:xfrm>
          <a:prstGeom prst="rect">
            <a:avLst/>
          </a:prstGeom>
          <a:noFill/>
        </p:spPr>
        <p:txBody>
          <a:bodyPr wrap="square" rtlCol="0">
            <a:spAutoFit/>
          </a:bodyPr>
          <a:lstStyle/>
          <a:p>
            <a:r>
              <a:rPr lang="en-US" sz="2800" b="1" dirty="0"/>
              <a:t>C&amp;MS ITEM 515 PRESTRESSED CONCRETE BRIDGE MEMBERS</a:t>
            </a:r>
          </a:p>
          <a:p>
            <a:endParaRPr lang="en-US" sz="1400" b="1" dirty="0"/>
          </a:p>
          <a:p>
            <a:r>
              <a:rPr lang="en-US" sz="2400" b="1" dirty="0"/>
              <a:t>515.19  Handling Storage, Transportation, and Erection.  </a:t>
            </a:r>
          </a:p>
        </p:txBody>
      </p:sp>
    </p:spTree>
    <p:extLst>
      <p:ext uri="{BB962C8B-B14F-4D97-AF65-F5344CB8AC3E}">
        <p14:creationId xmlns:p14="http://schemas.microsoft.com/office/powerpoint/2010/main" val="42821233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36A837-8637-8F1A-753D-72B21BD953F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0195A99-9F97-844C-53BF-554F30F446E6}"/>
              </a:ext>
            </a:extLst>
          </p:cNvPr>
          <p:cNvSpPr>
            <a:spLocks noGrp="1" noChangeAspect="1"/>
          </p:cNvSpPr>
          <p:nvPr>
            <p:ph type="title"/>
          </p:nvPr>
        </p:nvSpPr>
        <p:spPr>
          <a:xfrm>
            <a:off x="0" y="-2"/>
            <a:ext cx="12192000" cy="822960"/>
          </a:xfrm>
        </p:spPr>
        <p:txBody>
          <a:bodyPr/>
          <a:lstStyle/>
          <a:p>
            <a:r>
              <a:rPr lang="en-US" dirty="0"/>
              <a:t>July 2025 C&amp;ms 515.19 </a:t>
            </a:r>
          </a:p>
        </p:txBody>
      </p:sp>
      <p:sp>
        <p:nvSpPr>
          <p:cNvPr id="2" name="Content Placeholder 2">
            <a:extLst>
              <a:ext uri="{FF2B5EF4-FFF2-40B4-BE49-F238E27FC236}">
                <a16:creationId xmlns:a16="http://schemas.microsoft.com/office/drawing/2014/main" id="{4B06055B-5812-581B-9865-EF4BFA38FF20}"/>
              </a:ext>
            </a:extLst>
          </p:cNvPr>
          <p:cNvSpPr>
            <a:spLocks noGrp="1"/>
          </p:cNvSpPr>
          <p:nvPr>
            <p:ph idx="1"/>
          </p:nvPr>
        </p:nvSpPr>
        <p:spPr>
          <a:xfrm>
            <a:off x="762389" y="2098904"/>
            <a:ext cx="10667222" cy="3349690"/>
          </a:xfrm>
          <a:ln w="38100">
            <a:solidFill>
              <a:srgbClr val="FFFF00"/>
            </a:solidFill>
          </a:ln>
        </p:spPr>
        <p:txBody>
          <a:bodyPr anchor="t" anchorCtr="0"/>
          <a:lstStyle/>
          <a:p>
            <a:pPr marL="0" indent="0">
              <a:buNone/>
            </a:pPr>
            <a:r>
              <a:rPr lang="en-US" sz="2400" dirty="0"/>
              <a:t>On full width construction, do not pour the bridge decks or allow vehicular loads on a prestressed concrete box beam structure until the grout in the shear keys obtains the specified design strength of 5000 pounds per square inch. On part width construction, do not allow the deck pour or vehicle loads on each stage until after the shear keys in that stage obtain 5000 pounds per square inch. Stage 1 can have vehicle loads during construction of stage 2. Do not open the stage 2 portion of part width construction or pour the closure pour portion of the deck as shown in PSBD-1-25 until after the grout in the shear key between stages obtains the specified design strength of 5000 pounds per square inch.</a:t>
            </a:r>
          </a:p>
        </p:txBody>
      </p:sp>
      <p:sp>
        <p:nvSpPr>
          <p:cNvPr id="10" name="TextBox 9">
            <a:extLst>
              <a:ext uri="{FF2B5EF4-FFF2-40B4-BE49-F238E27FC236}">
                <a16:creationId xmlns:a16="http://schemas.microsoft.com/office/drawing/2014/main" id="{D823FF35-461B-6661-7B44-6F50A3BC78A3}"/>
              </a:ext>
            </a:extLst>
          </p:cNvPr>
          <p:cNvSpPr txBox="1"/>
          <p:nvPr/>
        </p:nvSpPr>
        <p:spPr>
          <a:xfrm>
            <a:off x="762389" y="990908"/>
            <a:ext cx="10667221" cy="1107996"/>
          </a:xfrm>
          <a:prstGeom prst="rect">
            <a:avLst/>
          </a:prstGeom>
          <a:noFill/>
        </p:spPr>
        <p:txBody>
          <a:bodyPr wrap="square" rtlCol="0">
            <a:spAutoFit/>
          </a:bodyPr>
          <a:lstStyle/>
          <a:p>
            <a:r>
              <a:rPr lang="en-US" sz="2800" b="1" dirty="0"/>
              <a:t>C&amp;MS ITEM 515 PRESTRESSED CONCRETE BRIDGE MEMBERS</a:t>
            </a:r>
          </a:p>
          <a:p>
            <a:endParaRPr lang="en-US" sz="1400" b="1" dirty="0"/>
          </a:p>
          <a:p>
            <a:r>
              <a:rPr lang="en-US" sz="2400" b="1" dirty="0"/>
              <a:t>515.19  Handling Storage, Transportation, and Erection.  </a:t>
            </a:r>
          </a:p>
        </p:txBody>
      </p:sp>
    </p:spTree>
    <p:extLst>
      <p:ext uri="{BB962C8B-B14F-4D97-AF65-F5344CB8AC3E}">
        <p14:creationId xmlns:p14="http://schemas.microsoft.com/office/powerpoint/2010/main" val="8998727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59E9CF-3DDF-FB36-A327-3AA0C150DAC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13D1EAF-816B-63A6-4D2F-F81CDEE06951}"/>
              </a:ext>
            </a:extLst>
          </p:cNvPr>
          <p:cNvSpPr>
            <a:spLocks noGrp="1" noChangeAspect="1"/>
          </p:cNvSpPr>
          <p:nvPr>
            <p:ph type="title"/>
          </p:nvPr>
        </p:nvSpPr>
        <p:spPr>
          <a:xfrm>
            <a:off x="0" y="-2"/>
            <a:ext cx="12192000" cy="822960"/>
          </a:xfrm>
        </p:spPr>
        <p:txBody>
          <a:bodyPr/>
          <a:lstStyle/>
          <a:p>
            <a:r>
              <a:rPr lang="en-US" dirty="0"/>
              <a:t>July 2025 C&amp;ms 524.09 </a:t>
            </a:r>
          </a:p>
        </p:txBody>
      </p:sp>
      <p:sp>
        <p:nvSpPr>
          <p:cNvPr id="7" name="TextBox 6">
            <a:extLst>
              <a:ext uri="{FF2B5EF4-FFF2-40B4-BE49-F238E27FC236}">
                <a16:creationId xmlns:a16="http://schemas.microsoft.com/office/drawing/2014/main" id="{9B717D41-BD97-770D-0135-6B2878DFFA58}"/>
              </a:ext>
            </a:extLst>
          </p:cNvPr>
          <p:cNvSpPr txBox="1"/>
          <p:nvPr/>
        </p:nvSpPr>
        <p:spPr>
          <a:xfrm>
            <a:off x="762389" y="990908"/>
            <a:ext cx="10667221" cy="1046440"/>
          </a:xfrm>
          <a:prstGeom prst="rect">
            <a:avLst/>
          </a:prstGeom>
          <a:noFill/>
        </p:spPr>
        <p:txBody>
          <a:bodyPr wrap="square" rtlCol="0">
            <a:spAutoFit/>
          </a:bodyPr>
          <a:lstStyle/>
          <a:p>
            <a:r>
              <a:rPr lang="en-US" sz="2800" b="1" dirty="0"/>
              <a:t>C&amp;MS ITEM 524 DRILLED SHAFTS</a:t>
            </a:r>
          </a:p>
          <a:p>
            <a:endParaRPr lang="en-US" sz="1000" b="1" dirty="0"/>
          </a:p>
          <a:p>
            <a:r>
              <a:rPr lang="en-US" sz="2400" b="1" dirty="0"/>
              <a:t>524.09  Reinforcing Steel for Drilled Shafts.  </a:t>
            </a:r>
          </a:p>
        </p:txBody>
      </p:sp>
      <p:sp>
        <p:nvSpPr>
          <p:cNvPr id="17" name="Content Placeholder 2">
            <a:extLst>
              <a:ext uri="{FF2B5EF4-FFF2-40B4-BE49-F238E27FC236}">
                <a16:creationId xmlns:a16="http://schemas.microsoft.com/office/drawing/2014/main" id="{59ABF842-C372-AC94-4B60-89475387E0B4}"/>
              </a:ext>
            </a:extLst>
          </p:cNvPr>
          <p:cNvSpPr>
            <a:spLocks noGrp="1"/>
          </p:cNvSpPr>
          <p:nvPr>
            <p:ph idx="1"/>
          </p:nvPr>
        </p:nvSpPr>
        <p:spPr>
          <a:xfrm>
            <a:off x="762389" y="2037347"/>
            <a:ext cx="10667222" cy="3523697"/>
          </a:xfrm>
          <a:ln w="38100">
            <a:noFill/>
          </a:ln>
        </p:spPr>
        <p:txBody>
          <a:bodyPr anchor="t" anchorCtr="0"/>
          <a:lstStyle/>
          <a:p>
            <a:pPr marL="0" indent="0">
              <a:buNone/>
            </a:pPr>
            <a:r>
              <a:rPr lang="en-US" sz="2000" dirty="0"/>
              <a:t>Tie and support the reinforcing steel so it remains within the required tolerances. Securely tie spacers at quarter points around the cage perimeter and space at intervals not to exceed 5 feet along the length of the cage. If the size of the longitudinal reinforcing steel equals or exceeds 1 inch in diameter, the Contractor may increase the distance between the spacing devices to a maximum of 10 feet. </a:t>
            </a:r>
            <a:r>
              <a:rPr lang="en-US" sz="2000" dirty="0">
                <a:highlight>
                  <a:srgbClr val="FFFF00"/>
                </a:highlight>
              </a:rPr>
              <a:t>Use the following spacer size to ensure a minimum annular space between outside of cage and side of hole. </a:t>
            </a:r>
          </a:p>
          <a:p>
            <a:pPr marL="0" indent="0">
              <a:buNone/>
            </a:pPr>
            <a:r>
              <a:rPr lang="en-US" sz="2000" dirty="0"/>
              <a:t>	</a:t>
            </a:r>
            <a:r>
              <a:rPr lang="en-US" sz="2000" dirty="0">
                <a:highlight>
                  <a:srgbClr val="FFFF00"/>
                </a:highlight>
              </a:rPr>
              <a:t>A. 3.0 inches for shafts ≤ 3’-0” diameter. </a:t>
            </a:r>
          </a:p>
          <a:p>
            <a:pPr marL="0" indent="0">
              <a:buNone/>
            </a:pPr>
            <a:r>
              <a:rPr lang="en-US" sz="2000" dirty="0"/>
              <a:t>	</a:t>
            </a:r>
            <a:r>
              <a:rPr lang="en-US" sz="2000" dirty="0">
                <a:highlight>
                  <a:srgbClr val="FFFF00"/>
                </a:highlight>
              </a:rPr>
              <a:t>B. 4.0 inches for shafts &gt; 3’-0” but &lt; 5’-0” diameter. </a:t>
            </a:r>
          </a:p>
          <a:p>
            <a:pPr marL="0" indent="0">
              <a:buNone/>
            </a:pPr>
            <a:r>
              <a:rPr lang="en-US" sz="2000" dirty="0"/>
              <a:t>	</a:t>
            </a:r>
            <a:r>
              <a:rPr lang="en-US" sz="2000" dirty="0">
                <a:highlight>
                  <a:srgbClr val="FFFF00"/>
                </a:highlight>
              </a:rPr>
              <a:t>C. 6.0 inches for shafts ≥ 5’-0” diameter. </a:t>
            </a:r>
          </a:p>
          <a:p>
            <a:pPr marL="0" indent="0">
              <a:buNone/>
            </a:pPr>
            <a:r>
              <a:rPr lang="en-US" sz="2000" dirty="0"/>
              <a:t>The Contractor may use round plastic spacers. </a:t>
            </a:r>
          </a:p>
          <a:p>
            <a:pPr marL="0" indent="0">
              <a:buNone/>
            </a:pPr>
            <a:endParaRPr lang="en-US" sz="2000" dirty="0"/>
          </a:p>
        </p:txBody>
      </p:sp>
    </p:spTree>
    <p:extLst>
      <p:ext uri="{BB962C8B-B14F-4D97-AF65-F5344CB8AC3E}">
        <p14:creationId xmlns:p14="http://schemas.microsoft.com/office/powerpoint/2010/main" val="20740622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6B7C6B-53E7-907E-CE17-2463ED43F58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C16C8D9-8BC4-0825-2709-299F5B1A70B7}"/>
              </a:ext>
            </a:extLst>
          </p:cNvPr>
          <p:cNvSpPr>
            <a:spLocks noGrp="1"/>
          </p:cNvSpPr>
          <p:nvPr>
            <p:ph type="title"/>
          </p:nvPr>
        </p:nvSpPr>
        <p:spPr>
          <a:xfrm>
            <a:off x="0" y="0"/>
            <a:ext cx="12192000" cy="822960"/>
          </a:xfrm>
        </p:spPr>
        <p:txBody>
          <a:bodyPr/>
          <a:lstStyle/>
          <a:p>
            <a:r>
              <a:rPr lang="en-US" dirty="0"/>
              <a:t>January 2026 C&amp;MS 202.03</a:t>
            </a:r>
          </a:p>
        </p:txBody>
      </p:sp>
      <p:sp>
        <p:nvSpPr>
          <p:cNvPr id="5" name="Content Placeholder 4">
            <a:extLst>
              <a:ext uri="{FF2B5EF4-FFF2-40B4-BE49-F238E27FC236}">
                <a16:creationId xmlns:a16="http://schemas.microsoft.com/office/drawing/2014/main" id="{861F9333-8290-42C2-217B-3B2FA586CBA6}"/>
              </a:ext>
            </a:extLst>
          </p:cNvPr>
          <p:cNvSpPr>
            <a:spLocks noGrp="1"/>
          </p:cNvSpPr>
          <p:nvPr>
            <p:ph idx="1"/>
          </p:nvPr>
        </p:nvSpPr>
        <p:spPr>
          <a:xfrm>
            <a:off x="838200" y="2012512"/>
            <a:ext cx="10515600" cy="3907195"/>
          </a:xfrm>
        </p:spPr>
        <p:txBody>
          <a:bodyPr/>
          <a:lstStyle/>
          <a:p>
            <a:pPr marL="0" indent="0">
              <a:buNone/>
            </a:pPr>
            <a:r>
              <a:rPr lang="en-US" sz="2400" dirty="0"/>
              <a:t>Where alteration of an existing structure requires removal of portions of the structure, remove those portions with sufficient care as to avoid damage to the remaining portion of the structure. In case of damage to the existing structure, repair or replace the structure at no expense to the Department. Remove any existing welded form hangers, welded attachments two inches or longer measured parallel to the long axis of the top flange of steel beams or girders, and welded attachments that interfere with the placement of welded shear connectors. </a:t>
            </a:r>
            <a:r>
              <a:rPr lang="en-US" sz="2400" dirty="0">
                <a:highlight>
                  <a:srgbClr val="FFFF00"/>
                </a:highlight>
              </a:rPr>
              <a:t>Any items from this list not shown in the bid documents shall be removed per 109.05. </a:t>
            </a:r>
          </a:p>
        </p:txBody>
      </p:sp>
      <p:sp>
        <p:nvSpPr>
          <p:cNvPr id="2" name="TextBox 1">
            <a:extLst>
              <a:ext uri="{FF2B5EF4-FFF2-40B4-BE49-F238E27FC236}">
                <a16:creationId xmlns:a16="http://schemas.microsoft.com/office/drawing/2014/main" id="{07A946CE-C3E6-7241-14D4-1759581616C9}"/>
              </a:ext>
            </a:extLst>
          </p:cNvPr>
          <p:cNvSpPr txBox="1"/>
          <p:nvPr/>
        </p:nvSpPr>
        <p:spPr>
          <a:xfrm>
            <a:off x="838200" y="996849"/>
            <a:ext cx="10515599" cy="1015663"/>
          </a:xfrm>
          <a:prstGeom prst="rect">
            <a:avLst/>
          </a:prstGeom>
          <a:noFill/>
        </p:spPr>
        <p:txBody>
          <a:bodyPr wrap="square" rtlCol="0">
            <a:spAutoFit/>
          </a:bodyPr>
          <a:lstStyle/>
          <a:p>
            <a:r>
              <a:rPr lang="en-US" sz="2600" b="1" dirty="0"/>
              <a:t>C&amp;MS ITEM 202 REMOVAL OF STRUCTURES AND OBSTRUCTIONS</a:t>
            </a:r>
          </a:p>
          <a:p>
            <a:endParaRPr lang="en-US" sz="1000" b="1" dirty="0"/>
          </a:p>
          <a:p>
            <a:r>
              <a:rPr lang="en-US" sz="2400" b="1" dirty="0"/>
              <a:t>202.03  Structures Removed</a:t>
            </a:r>
          </a:p>
        </p:txBody>
      </p:sp>
    </p:spTree>
    <p:extLst>
      <p:ext uri="{BB962C8B-B14F-4D97-AF65-F5344CB8AC3E}">
        <p14:creationId xmlns:p14="http://schemas.microsoft.com/office/powerpoint/2010/main" val="24197097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F18F09-1B83-1468-1847-32264E24971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9A134CA-7384-14CA-67B0-E0B3A024CD2C}"/>
              </a:ext>
            </a:extLst>
          </p:cNvPr>
          <p:cNvSpPr>
            <a:spLocks noGrp="1" noChangeAspect="1"/>
          </p:cNvSpPr>
          <p:nvPr>
            <p:ph type="title"/>
          </p:nvPr>
        </p:nvSpPr>
        <p:spPr>
          <a:xfrm>
            <a:off x="0" y="0"/>
            <a:ext cx="12192000" cy="822960"/>
          </a:xfrm>
        </p:spPr>
        <p:txBody>
          <a:bodyPr/>
          <a:lstStyle/>
          <a:p>
            <a:r>
              <a:rPr lang="en-US" dirty="0"/>
              <a:t>January 2026 C&amp;MS 511.12</a:t>
            </a:r>
          </a:p>
        </p:txBody>
      </p:sp>
      <p:sp>
        <p:nvSpPr>
          <p:cNvPr id="5" name="Content Placeholder 4">
            <a:extLst>
              <a:ext uri="{FF2B5EF4-FFF2-40B4-BE49-F238E27FC236}">
                <a16:creationId xmlns:a16="http://schemas.microsoft.com/office/drawing/2014/main" id="{02F44B7B-AEA5-6931-6440-10CD2A0153C4}"/>
              </a:ext>
            </a:extLst>
          </p:cNvPr>
          <p:cNvSpPr>
            <a:spLocks noGrp="1"/>
          </p:cNvSpPr>
          <p:nvPr>
            <p:ph idx="1"/>
          </p:nvPr>
        </p:nvSpPr>
        <p:spPr>
          <a:xfrm>
            <a:off x="838200" y="1954209"/>
            <a:ext cx="10515600" cy="3396343"/>
          </a:xfrm>
        </p:spPr>
        <p:txBody>
          <a:bodyPr/>
          <a:lstStyle/>
          <a:p>
            <a:pPr marL="0" indent="0">
              <a:buNone/>
            </a:pPr>
            <a:r>
              <a:rPr lang="en-US" sz="2400" dirty="0"/>
              <a:t>If placing concrete when the atmospheric temperature is </a:t>
            </a:r>
            <a:r>
              <a:rPr lang="en-US" sz="2400" dirty="0">
                <a:highlight>
                  <a:srgbClr val="FFFF00"/>
                </a:highlight>
              </a:rPr>
              <a:t>below 36 °F (2 °C)</a:t>
            </a:r>
            <a:r>
              <a:rPr lang="en-US" sz="2400" dirty="0"/>
              <a:t>, or if weather forecasts predict these temperatures during the curing period, follow the procedures of this subsection. </a:t>
            </a:r>
          </a:p>
          <a:p>
            <a:pPr marL="0" indent="0">
              <a:buNone/>
            </a:pPr>
            <a:endParaRPr lang="en-US" sz="2400" dirty="0">
              <a:highlight>
                <a:srgbClr val="FFFF00"/>
              </a:highlight>
            </a:endParaRPr>
          </a:p>
          <a:p>
            <a:pPr marL="0" indent="0">
              <a:buNone/>
            </a:pPr>
            <a:r>
              <a:rPr lang="en-US" sz="2400" dirty="0"/>
              <a:t>Maintain the concrete curing temperature using a heated enclosure, insulated forms, or by flooding, except cure deck slabs less than 10 inches (250 mm) thick using more than just insulated forms </a:t>
            </a:r>
            <a:r>
              <a:rPr lang="en-US" sz="2400" dirty="0">
                <a:highlight>
                  <a:srgbClr val="FFFF00"/>
                </a:highlight>
              </a:rPr>
              <a:t>when temperatures are predicted to fall below 33 °F (0.5 °C).</a:t>
            </a:r>
          </a:p>
        </p:txBody>
      </p:sp>
      <p:sp>
        <p:nvSpPr>
          <p:cNvPr id="3" name="TextBox 2">
            <a:extLst>
              <a:ext uri="{FF2B5EF4-FFF2-40B4-BE49-F238E27FC236}">
                <a16:creationId xmlns:a16="http://schemas.microsoft.com/office/drawing/2014/main" id="{1B7DEB06-4D70-A92D-6147-24B0E95EBB78}"/>
              </a:ext>
            </a:extLst>
          </p:cNvPr>
          <p:cNvSpPr txBox="1"/>
          <p:nvPr/>
        </p:nvSpPr>
        <p:spPr>
          <a:xfrm>
            <a:off x="838200" y="907769"/>
            <a:ext cx="10515600" cy="1046440"/>
          </a:xfrm>
          <a:prstGeom prst="rect">
            <a:avLst/>
          </a:prstGeom>
          <a:noFill/>
        </p:spPr>
        <p:txBody>
          <a:bodyPr wrap="square" rtlCol="0">
            <a:spAutoFit/>
          </a:bodyPr>
          <a:lstStyle/>
          <a:p>
            <a:r>
              <a:rPr lang="en-US" sz="2800" b="1" dirty="0"/>
              <a:t>C&amp;MS ITEM 511 CONCRETE FOR STRUCTURES</a:t>
            </a:r>
          </a:p>
          <a:p>
            <a:endParaRPr lang="en-US" sz="1000" b="1" dirty="0"/>
          </a:p>
          <a:p>
            <a:r>
              <a:rPr lang="en-US" sz="2400" b="1" dirty="0"/>
              <a:t>511.12  Depositing and Curing Concrete During Cold Weather </a:t>
            </a:r>
          </a:p>
        </p:txBody>
      </p:sp>
    </p:spTree>
    <p:extLst>
      <p:ext uri="{BB962C8B-B14F-4D97-AF65-F5344CB8AC3E}">
        <p14:creationId xmlns:p14="http://schemas.microsoft.com/office/powerpoint/2010/main" val="28666416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6CEE12-74A8-3219-E22D-E4B663BC741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2638FB4-5182-87C9-17CC-92721F520437}"/>
              </a:ext>
            </a:extLst>
          </p:cNvPr>
          <p:cNvSpPr>
            <a:spLocks noGrp="1" noChangeAspect="1"/>
          </p:cNvSpPr>
          <p:nvPr>
            <p:ph type="title"/>
          </p:nvPr>
        </p:nvSpPr>
        <p:spPr>
          <a:xfrm>
            <a:off x="0" y="0"/>
            <a:ext cx="12192000" cy="822960"/>
          </a:xfrm>
        </p:spPr>
        <p:txBody>
          <a:bodyPr/>
          <a:lstStyle/>
          <a:p>
            <a:r>
              <a:rPr lang="en-US" dirty="0"/>
              <a:t>January 2026 C&amp;MS 516.07</a:t>
            </a:r>
          </a:p>
        </p:txBody>
      </p:sp>
      <p:sp>
        <p:nvSpPr>
          <p:cNvPr id="5" name="Content Placeholder 4">
            <a:extLst>
              <a:ext uri="{FF2B5EF4-FFF2-40B4-BE49-F238E27FC236}">
                <a16:creationId xmlns:a16="http://schemas.microsoft.com/office/drawing/2014/main" id="{C5649A63-8EAA-FA5C-ACEF-CF94C4B18FE2}"/>
              </a:ext>
            </a:extLst>
          </p:cNvPr>
          <p:cNvSpPr>
            <a:spLocks noGrp="1"/>
          </p:cNvSpPr>
          <p:nvPr>
            <p:ph idx="1"/>
          </p:nvPr>
        </p:nvSpPr>
        <p:spPr>
          <a:xfrm>
            <a:off x="838200" y="2455876"/>
            <a:ext cx="10515600" cy="2853242"/>
          </a:xfrm>
        </p:spPr>
        <p:txBody>
          <a:bodyPr/>
          <a:lstStyle/>
          <a:p>
            <a:pPr marL="0" indent="0">
              <a:buNone/>
            </a:pPr>
            <a:r>
              <a:rPr lang="en-US" sz="2400" dirty="0"/>
              <a:t>Set elastomeric bearings on bridge seat areas that are flat with a smooth level surface measured using a level placed across the entire bearing area with a tolerance of +/- 1/8 inch.…  Provide a Corrective Work Plan according to 501.05.C for bridge seat locations that are greater than 1/4-in below Plan elevations. </a:t>
            </a:r>
            <a:r>
              <a:rPr lang="en-US" sz="2400" dirty="0">
                <a:highlight>
                  <a:srgbClr val="FFFF00"/>
                </a:highlight>
              </a:rPr>
              <a:t>The Department will pay the cost of the corrective work for a pre-existing bearing seat per 109.05 unless otherwise noted in the contract documents.</a:t>
            </a:r>
          </a:p>
        </p:txBody>
      </p:sp>
      <p:sp>
        <p:nvSpPr>
          <p:cNvPr id="3" name="TextBox 2">
            <a:extLst>
              <a:ext uri="{FF2B5EF4-FFF2-40B4-BE49-F238E27FC236}">
                <a16:creationId xmlns:a16="http://schemas.microsoft.com/office/drawing/2014/main" id="{2106B224-8CD6-781B-D6BD-F5EE35C4720C}"/>
              </a:ext>
            </a:extLst>
          </p:cNvPr>
          <p:cNvSpPr txBox="1"/>
          <p:nvPr/>
        </p:nvSpPr>
        <p:spPr>
          <a:xfrm>
            <a:off x="838201" y="1009326"/>
            <a:ext cx="10515599" cy="1477328"/>
          </a:xfrm>
          <a:prstGeom prst="rect">
            <a:avLst/>
          </a:prstGeom>
          <a:noFill/>
        </p:spPr>
        <p:txBody>
          <a:bodyPr wrap="square">
            <a:spAutoFit/>
          </a:bodyPr>
          <a:lstStyle/>
          <a:p>
            <a:r>
              <a:rPr lang="en-US" sz="2800" b="1" dirty="0"/>
              <a:t>C&amp;MS ITEM 516 EXPANSION AND CONTRACTION JOINTS JOINT 		          SEALERS AND BEARING DEVICES</a:t>
            </a:r>
          </a:p>
          <a:p>
            <a:endParaRPr lang="en-US" sz="1000" b="1" dirty="0"/>
          </a:p>
          <a:p>
            <a:r>
              <a:rPr lang="en-US" sz="2400" b="1" dirty="0"/>
              <a:t>516.07B  Elastomeric Bearings</a:t>
            </a:r>
          </a:p>
        </p:txBody>
      </p:sp>
    </p:spTree>
    <p:extLst>
      <p:ext uri="{BB962C8B-B14F-4D97-AF65-F5344CB8AC3E}">
        <p14:creationId xmlns:p14="http://schemas.microsoft.com/office/powerpoint/2010/main" val="21413005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7D4B6C-3F24-38B7-991B-C2ADA021991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0ED9650-4FF3-B2E8-4B18-A03B8BA74969}"/>
              </a:ext>
            </a:extLst>
          </p:cNvPr>
          <p:cNvSpPr>
            <a:spLocks noGrp="1"/>
          </p:cNvSpPr>
          <p:nvPr>
            <p:ph type="title"/>
          </p:nvPr>
        </p:nvSpPr>
        <p:spPr>
          <a:xfrm>
            <a:off x="0" y="0"/>
            <a:ext cx="12192000" cy="822960"/>
          </a:xfrm>
        </p:spPr>
        <p:txBody>
          <a:bodyPr/>
          <a:lstStyle/>
          <a:p>
            <a:r>
              <a:rPr lang="en-US" dirty="0"/>
              <a:t>January 2026 C&amp;MS 709.16</a:t>
            </a:r>
          </a:p>
        </p:txBody>
      </p:sp>
      <p:sp>
        <p:nvSpPr>
          <p:cNvPr id="5" name="Content Placeholder 4">
            <a:extLst>
              <a:ext uri="{FF2B5EF4-FFF2-40B4-BE49-F238E27FC236}">
                <a16:creationId xmlns:a16="http://schemas.microsoft.com/office/drawing/2014/main" id="{AB0D9A49-131D-E271-9B0C-5D29596F8A52}"/>
              </a:ext>
            </a:extLst>
          </p:cNvPr>
          <p:cNvSpPr>
            <a:spLocks noGrp="1"/>
          </p:cNvSpPr>
          <p:nvPr>
            <p:ph idx="1"/>
          </p:nvPr>
        </p:nvSpPr>
        <p:spPr>
          <a:xfrm>
            <a:off x="838199" y="2227309"/>
            <a:ext cx="10515600" cy="3074437"/>
          </a:xfrm>
        </p:spPr>
        <p:txBody>
          <a:bodyPr/>
          <a:lstStyle/>
          <a:p>
            <a:pPr marL="0" indent="0">
              <a:buNone/>
            </a:pPr>
            <a:r>
              <a:rPr lang="en-US" sz="2400" dirty="0"/>
              <a:t>Provide galvanized steel reinforcement in accordance with ASTM A767, Class 1, </a:t>
            </a:r>
            <a:r>
              <a:rPr lang="en-US" sz="2400" dirty="0">
                <a:highlight>
                  <a:srgbClr val="FFFF00"/>
                </a:highlight>
              </a:rPr>
              <a:t>2</a:t>
            </a:r>
            <a:r>
              <a:rPr lang="en-US" sz="2400" dirty="0"/>
              <a:t> or ASTM A1094. </a:t>
            </a:r>
          </a:p>
          <a:p>
            <a:pPr marL="0" indent="0">
              <a:buNone/>
            </a:pPr>
            <a:endParaRPr lang="en-US" sz="2400" dirty="0">
              <a:highlight>
                <a:srgbClr val="FFFF00"/>
              </a:highlight>
            </a:endParaRPr>
          </a:p>
          <a:p>
            <a:pPr marL="0" indent="0">
              <a:buNone/>
            </a:pPr>
            <a:r>
              <a:rPr lang="en-US" sz="2400" dirty="0"/>
              <a:t>The following modifications apply to ASTM A767:</a:t>
            </a:r>
          </a:p>
          <a:p>
            <a:pPr marL="0" indent="0">
              <a:buNone/>
            </a:pPr>
            <a:r>
              <a:rPr lang="en-US" sz="2400" strike="sngStrike" dirty="0">
                <a:solidFill>
                  <a:srgbClr val="FF0000"/>
                </a:solidFill>
              </a:rPr>
              <a:t>7.3.2 Fabrication after galvanizing: The Department will not accept        reinforcement galvanized according to ASTM A767to be fabricated after galvanizing.</a:t>
            </a:r>
            <a:endParaRPr lang="en-US" sz="2400" strike="sngStrike" dirty="0">
              <a:solidFill>
                <a:srgbClr val="FF0000"/>
              </a:solidFill>
              <a:highlight>
                <a:srgbClr val="FFFF00"/>
              </a:highlight>
            </a:endParaRPr>
          </a:p>
        </p:txBody>
      </p:sp>
      <p:sp>
        <p:nvSpPr>
          <p:cNvPr id="3" name="TextBox 2">
            <a:extLst>
              <a:ext uri="{FF2B5EF4-FFF2-40B4-BE49-F238E27FC236}">
                <a16:creationId xmlns:a16="http://schemas.microsoft.com/office/drawing/2014/main" id="{1917CBEE-847C-858B-6031-52D4C25D51B4}"/>
              </a:ext>
            </a:extLst>
          </p:cNvPr>
          <p:cNvSpPr txBox="1"/>
          <p:nvPr/>
        </p:nvSpPr>
        <p:spPr>
          <a:xfrm>
            <a:off x="838199" y="1180869"/>
            <a:ext cx="10515599" cy="1046440"/>
          </a:xfrm>
          <a:prstGeom prst="rect">
            <a:avLst/>
          </a:prstGeom>
          <a:noFill/>
        </p:spPr>
        <p:txBody>
          <a:bodyPr wrap="square">
            <a:spAutoFit/>
          </a:bodyPr>
          <a:lstStyle/>
          <a:p>
            <a:r>
              <a:rPr lang="en-US" sz="2800" b="1" dirty="0"/>
              <a:t>C&amp;MS 700  MATERIAL DETAILS</a:t>
            </a:r>
          </a:p>
          <a:p>
            <a:endParaRPr lang="en-US" sz="1000" b="1" dirty="0"/>
          </a:p>
          <a:p>
            <a:r>
              <a:rPr lang="en-US" sz="2400" b="1" dirty="0"/>
              <a:t>709.16  Galvanized Steel Reinforcement</a:t>
            </a:r>
            <a:endParaRPr lang="en-US" dirty="0"/>
          </a:p>
        </p:txBody>
      </p:sp>
    </p:spTree>
    <p:extLst>
      <p:ext uri="{BB962C8B-B14F-4D97-AF65-F5344CB8AC3E}">
        <p14:creationId xmlns:p14="http://schemas.microsoft.com/office/powerpoint/2010/main" val="17300458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AFB685-C875-13F3-E27E-FDA8708C3DE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65F14B4-F868-E03E-7C72-E2DE4DF7990B}"/>
              </a:ext>
            </a:extLst>
          </p:cNvPr>
          <p:cNvSpPr>
            <a:spLocks noGrp="1" noChangeAspect="1"/>
          </p:cNvSpPr>
          <p:nvPr>
            <p:ph type="title"/>
          </p:nvPr>
        </p:nvSpPr>
        <p:spPr>
          <a:xfrm>
            <a:off x="0" y="0"/>
            <a:ext cx="12192000" cy="822960"/>
          </a:xfrm>
          <a:solidFill>
            <a:schemeClr val="accent1"/>
          </a:solidFill>
        </p:spPr>
        <p:txBody>
          <a:bodyPr/>
          <a:lstStyle/>
          <a:p>
            <a:r>
              <a:rPr lang="en-US" dirty="0"/>
              <a:t>January 2026 C&amp;MS 709.16</a:t>
            </a:r>
          </a:p>
        </p:txBody>
      </p:sp>
      <p:sp>
        <p:nvSpPr>
          <p:cNvPr id="3" name="TextBox 2">
            <a:extLst>
              <a:ext uri="{FF2B5EF4-FFF2-40B4-BE49-F238E27FC236}">
                <a16:creationId xmlns:a16="http://schemas.microsoft.com/office/drawing/2014/main" id="{623243D0-65D6-0B41-F7A9-DF6AEEB64B3E}"/>
              </a:ext>
            </a:extLst>
          </p:cNvPr>
          <p:cNvSpPr txBox="1"/>
          <p:nvPr/>
        </p:nvSpPr>
        <p:spPr>
          <a:xfrm>
            <a:off x="838200" y="911928"/>
            <a:ext cx="10515599" cy="907941"/>
          </a:xfrm>
          <a:prstGeom prst="rect">
            <a:avLst/>
          </a:prstGeom>
          <a:noFill/>
        </p:spPr>
        <p:txBody>
          <a:bodyPr wrap="square">
            <a:spAutoFit/>
          </a:bodyPr>
          <a:lstStyle/>
          <a:p>
            <a:pPr>
              <a:spcAft>
                <a:spcPts val="600"/>
              </a:spcAft>
            </a:pPr>
            <a:r>
              <a:rPr lang="en-US" sz="2400" b="1" dirty="0"/>
              <a:t>709.16  Galvanized Steel Reinforcement (Continued…)</a:t>
            </a:r>
          </a:p>
          <a:p>
            <a:r>
              <a:rPr lang="en-US" sz="2400" dirty="0"/>
              <a:t>The following modifications apply to ASTM A767:</a:t>
            </a:r>
          </a:p>
        </p:txBody>
      </p:sp>
      <p:pic>
        <p:nvPicPr>
          <p:cNvPr id="6" name="Picture 5" descr="Table&#10;&#10;AI-generated content may be incorrect.">
            <a:extLst>
              <a:ext uri="{FF2B5EF4-FFF2-40B4-BE49-F238E27FC236}">
                <a16:creationId xmlns:a16="http://schemas.microsoft.com/office/drawing/2014/main" id="{5E6C8697-936F-98D3-D23B-520428D53E06}"/>
              </a:ext>
            </a:extLst>
          </p:cNvPr>
          <p:cNvPicPr>
            <a:picLocks noChangeAspect="1"/>
          </p:cNvPicPr>
          <p:nvPr/>
        </p:nvPicPr>
        <p:blipFill>
          <a:blip r:embed="rId3"/>
          <a:stretch>
            <a:fillRect/>
          </a:stretch>
        </p:blipFill>
        <p:spPr>
          <a:xfrm>
            <a:off x="1613648" y="1867480"/>
            <a:ext cx="7659444" cy="4822614"/>
          </a:xfrm>
          <a:prstGeom prst="rect">
            <a:avLst/>
          </a:prstGeom>
        </p:spPr>
      </p:pic>
    </p:spTree>
    <p:extLst>
      <p:ext uri="{BB962C8B-B14F-4D97-AF65-F5344CB8AC3E}">
        <p14:creationId xmlns:p14="http://schemas.microsoft.com/office/powerpoint/2010/main" val="28269254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8F59D15-F28C-6DB8-4F61-5BBE01BE05D1}"/>
              </a:ext>
            </a:extLst>
          </p:cNvPr>
          <p:cNvSpPr>
            <a:spLocks noGrp="1" noChangeAspect="1"/>
          </p:cNvSpPr>
          <p:nvPr>
            <p:ph type="title"/>
          </p:nvPr>
        </p:nvSpPr>
        <p:spPr>
          <a:xfrm>
            <a:off x="0" y="0"/>
            <a:ext cx="12192000" cy="822960"/>
          </a:xfrm>
          <a:solidFill>
            <a:srgbClr val="00B050"/>
          </a:solidFill>
        </p:spPr>
        <p:txBody>
          <a:bodyPr/>
          <a:lstStyle/>
          <a:p>
            <a:r>
              <a:rPr lang="en-US" i="1" dirty="0"/>
              <a:t>Type 1L Cement – What to watch out for…</a:t>
            </a:r>
            <a:endParaRPr lang="en-US" dirty="0"/>
          </a:p>
        </p:txBody>
      </p:sp>
      <p:sp>
        <p:nvSpPr>
          <p:cNvPr id="7" name="Content Placeholder 6">
            <a:extLst>
              <a:ext uri="{FF2B5EF4-FFF2-40B4-BE49-F238E27FC236}">
                <a16:creationId xmlns:a16="http://schemas.microsoft.com/office/drawing/2014/main" id="{627F1B61-AD80-2F9A-06C5-2E0464F0268B}"/>
              </a:ext>
            </a:extLst>
          </p:cNvPr>
          <p:cNvSpPr>
            <a:spLocks noGrp="1"/>
          </p:cNvSpPr>
          <p:nvPr>
            <p:ph idx="1"/>
          </p:nvPr>
        </p:nvSpPr>
        <p:spPr/>
        <p:txBody>
          <a:bodyPr/>
          <a:lstStyle/>
          <a:p>
            <a:r>
              <a:rPr lang="en-US" sz="2400" dirty="0"/>
              <a:t>Type 1L has potential to increase water demand, reduce bleeding, impact set time, and create a narrower finishing window </a:t>
            </a:r>
          </a:p>
          <a:p>
            <a:pPr marL="0" indent="0">
              <a:buNone/>
            </a:pPr>
            <a:endParaRPr lang="en-US" sz="1200" dirty="0"/>
          </a:p>
          <a:p>
            <a:r>
              <a:rPr lang="en-US" sz="2400" dirty="0"/>
              <a:t>Less forgiving when poor finishing or curing practices are used</a:t>
            </a:r>
          </a:p>
          <a:p>
            <a:pPr marL="0" indent="0">
              <a:buNone/>
            </a:pPr>
            <a:endParaRPr lang="en-US" sz="1200" dirty="0"/>
          </a:p>
          <a:p>
            <a:r>
              <a:rPr lang="en-US" sz="2400" dirty="0"/>
              <a:t>Ensure full required cure – membrane and water cure quality and timing more critical</a:t>
            </a:r>
          </a:p>
          <a:p>
            <a:pPr marL="0" indent="0">
              <a:buNone/>
            </a:pPr>
            <a:endParaRPr lang="en-US" sz="1200" dirty="0"/>
          </a:p>
          <a:p>
            <a:r>
              <a:rPr lang="en-US" sz="2400" dirty="0"/>
              <a:t>Reduced bleeding/lower bleed rate and leads to increased sensitivity to evaporation and shrinkage</a:t>
            </a:r>
          </a:p>
          <a:p>
            <a:pPr marL="457200" lvl="1" indent="0">
              <a:buNone/>
            </a:pPr>
            <a:endParaRPr lang="en-US" sz="1200" dirty="0"/>
          </a:p>
          <a:p>
            <a:pPr marL="0" indent="0">
              <a:buNone/>
            </a:pPr>
            <a:r>
              <a:rPr lang="en-US" sz="2400" dirty="0"/>
              <a:t>	</a:t>
            </a:r>
          </a:p>
          <a:p>
            <a:endParaRPr lang="en-US" sz="2400" dirty="0"/>
          </a:p>
          <a:p>
            <a:endParaRPr lang="en-US" sz="2400" dirty="0"/>
          </a:p>
        </p:txBody>
      </p:sp>
    </p:spTree>
    <p:extLst>
      <p:ext uri="{BB962C8B-B14F-4D97-AF65-F5344CB8AC3E}">
        <p14:creationId xmlns:p14="http://schemas.microsoft.com/office/powerpoint/2010/main" val="6731496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4116B179-6E4C-7FB7-F9AD-436FFEE4678E}"/>
              </a:ext>
            </a:extLst>
          </p:cNvPr>
          <p:cNvSpPr txBox="1">
            <a:spLocks/>
          </p:cNvSpPr>
          <p:nvPr/>
        </p:nvSpPr>
        <p:spPr bwMode="auto">
          <a:xfrm>
            <a:off x="3374136" y="2478024"/>
            <a:ext cx="8468615" cy="1792225"/>
          </a:xfrm>
          <a:prstGeom prst="rect">
            <a:avLst/>
          </a:prstGeom>
          <a:solidFill>
            <a:schemeClr val="tx2"/>
          </a:solidFill>
          <a:ln w="9525">
            <a:noFill/>
            <a:miter lim="800000"/>
            <a:headEnd/>
            <a:tailEnd/>
          </a:ln>
        </p:spPr>
        <p:txBody>
          <a:bodyPr vert="horz" wrap="square" lIns="365760" tIns="91440" rIns="365760" bIns="0" numCol="1" anchor="b" anchorCtr="0" compatLnSpc="1">
            <a:prstTxWarp prst="textNoShape">
              <a:avLst/>
            </a:prstTxWarp>
          </a:bodyPr>
          <a:lstStyle>
            <a:lvl1pPr algn="l" rtl="0" eaLnBrk="1" fontAlgn="base" hangingPunct="1">
              <a:spcBef>
                <a:spcPct val="0"/>
              </a:spcBef>
              <a:spcAft>
                <a:spcPct val="0"/>
              </a:spcAft>
              <a:defRPr sz="3600" b="1" cap="all" normalizeH="0" baseline="0">
                <a:solidFill>
                  <a:schemeClr val="bg1"/>
                </a:solidFill>
                <a:latin typeface="+mj-lt"/>
                <a:ea typeface="+mj-ea"/>
                <a:cs typeface="+mj-cs"/>
              </a:defRPr>
            </a:lvl1pPr>
            <a:lvl2pPr algn="ctr" rtl="0" eaLnBrk="1" fontAlgn="base" hangingPunct="1">
              <a:spcBef>
                <a:spcPct val="0"/>
              </a:spcBef>
              <a:spcAft>
                <a:spcPct val="0"/>
              </a:spcAft>
              <a:defRPr sz="4000" b="1">
                <a:solidFill>
                  <a:schemeClr val="bg1"/>
                </a:solidFill>
                <a:latin typeface="Georgia" pitchFamily="18" charset="0"/>
              </a:defRPr>
            </a:lvl2pPr>
            <a:lvl3pPr algn="ctr" rtl="0" eaLnBrk="1" fontAlgn="base" hangingPunct="1">
              <a:spcBef>
                <a:spcPct val="0"/>
              </a:spcBef>
              <a:spcAft>
                <a:spcPct val="0"/>
              </a:spcAft>
              <a:defRPr sz="4000" b="1">
                <a:solidFill>
                  <a:schemeClr val="bg1"/>
                </a:solidFill>
                <a:latin typeface="Georgia" pitchFamily="18" charset="0"/>
              </a:defRPr>
            </a:lvl3pPr>
            <a:lvl4pPr algn="ctr" rtl="0" eaLnBrk="1" fontAlgn="base" hangingPunct="1">
              <a:spcBef>
                <a:spcPct val="0"/>
              </a:spcBef>
              <a:spcAft>
                <a:spcPct val="0"/>
              </a:spcAft>
              <a:defRPr sz="4000" b="1">
                <a:solidFill>
                  <a:schemeClr val="bg1"/>
                </a:solidFill>
                <a:latin typeface="Georgia" pitchFamily="18" charset="0"/>
              </a:defRPr>
            </a:lvl4pPr>
            <a:lvl5pPr algn="ctr" rtl="0" eaLnBrk="1" fontAlgn="base" hangingPunct="1">
              <a:spcBef>
                <a:spcPct val="0"/>
              </a:spcBef>
              <a:spcAft>
                <a:spcPct val="0"/>
              </a:spcAft>
              <a:defRPr sz="4000" b="1">
                <a:solidFill>
                  <a:schemeClr val="bg1"/>
                </a:solidFill>
                <a:latin typeface="Georgia" pitchFamily="18" charset="0"/>
              </a:defRPr>
            </a:lvl5pPr>
            <a:lvl6pPr marL="457200" algn="ctr" rtl="0" eaLnBrk="1" fontAlgn="base" hangingPunct="1">
              <a:spcBef>
                <a:spcPct val="0"/>
              </a:spcBef>
              <a:spcAft>
                <a:spcPct val="0"/>
              </a:spcAft>
              <a:defRPr sz="4000" b="1">
                <a:solidFill>
                  <a:schemeClr val="bg1"/>
                </a:solidFill>
                <a:latin typeface="Georgia" pitchFamily="18" charset="0"/>
              </a:defRPr>
            </a:lvl6pPr>
            <a:lvl7pPr marL="914400" algn="ctr" rtl="0" eaLnBrk="1" fontAlgn="base" hangingPunct="1">
              <a:spcBef>
                <a:spcPct val="0"/>
              </a:spcBef>
              <a:spcAft>
                <a:spcPct val="0"/>
              </a:spcAft>
              <a:defRPr sz="4000" b="1">
                <a:solidFill>
                  <a:schemeClr val="bg1"/>
                </a:solidFill>
                <a:latin typeface="Georgia" pitchFamily="18" charset="0"/>
              </a:defRPr>
            </a:lvl7pPr>
            <a:lvl8pPr marL="1371600" algn="ctr" rtl="0" eaLnBrk="1" fontAlgn="base" hangingPunct="1">
              <a:spcBef>
                <a:spcPct val="0"/>
              </a:spcBef>
              <a:spcAft>
                <a:spcPct val="0"/>
              </a:spcAft>
              <a:defRPr sz="4000" b="1">
                <a:solidFill>
                  <a:schemeClr val="bg1"/>
                </a:solidFill>
                <a:latin typeface="Georgia" pitchFamily="18" charset="0"/>
              </a:defRPr>
            </a:lvl8pPr>
            <a:lvl9pPr marL="1828800" algn="ctr" rtl="0" eaLnBrk="1" fontAlgn="base" hangingPunct="1">
              <a:spcBef>
                <a:spcPct val="0"/>
              </a:spcBef>
              <a:spcAft>
                <a:spcPct val="0"/>
              </a:spcAft>
              <a:defRPr sz="4000" b="1">
                <a:solidFill>
                  <a:schemeClr val="bg1"/>
                </a:solidFill>
                <a:latin typeface="Georgia" pitchFamily="18" charset="0"/>
              </a:defRPr>
            </a:lvl9pPr>
          </a:lstStyle>
          <a:p>
            <a:pPr marL="182880" algn="r"/>
            <a:r>
              <a:rPr lang="en-US" sz="4000" kern="0" dirty="0"/>
              <a:t>Structure update</a:t>
            </a:r>
            <a:br>
              <a:rPr lang="en-US" sz="5400" kern="0" dirty="0"/>
            </a:br>
            <a:r>
              <a:rPr lang="en-US" b="0" i="1" kern="0" dirty="0"/>
              <a:t>Chris shonk</a:t>
            </a:r>
          </a:p>
          <a:p>
            <a:pPr marL="182880" algn="r"/>
            <a:r>
              <a:rPr lang="en-US" b="0" i="1" kern="0" dirty="0"/>
              <a:t>ODOT Bridge standards engineer</a:t>
            </a:r>
          </a:p>
        </p:txBody>
      </p:sp>
    </p:spTree>
    <p:extLst>
      <p:ext uri="{BB962C8B-B14F-4D97-AF65-F5344CB8AC3E}">
        <p14:creationId xmlns:p14="http://schemas.microsoft.com/office/powerpoint/2010/main" val="6627874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3A7340-7557-9A6B-E1A4-E965FEE3A357}"/>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072A0545-2CA8-746F-09F0-4DBEF5D3CB11}"/>
              </a:ext>
            </a:extLst>
          </p:cNvPr>
          <p:cNvSpPr>
            <a:spLocks noGrp="1" noChangeAspect="1"/>
          </p:cNvSpPr>
          <p:nvPr>
            <p:ph type="title"/>
          </p:nvPr>
        </p:nvSpPr>
        <p:spPr>
          <a:xfrm>
            <a:off x="0" y="0"/>
            <a:ext cx="12192000" cy="822960"/>
          </a:xfrm>
          <a:solidFill>
            <a:srgbClr val="00B050"/>
          </a:solidFill>
        </p:spPr>
        <p:txBody>
          <a:bodyPr/>
          <a:lstStyle/>
          <a:p>
            <a:r>
              <a:rPr lang="en-US" i="1" dirty="0"/>
              <a:t>Type 1L Cement  - Seminar</a:t>
            </a:r>
            <a:endParaRPr lang="en-US" dirty="0"/>
          </a:p>
        </p:txBody>
      </p:sp>
      <p:sp>
        <p:nvSpPr>
          <p:cNvPr id="7" name="Content Placeholder 6">
            <a:extLst>
              <a:ext uri="{FF2B5EF4-FFF2-40B4-BE49-F238E27FC236}">
                <a16:creationId xmlns:a16="http://schemas.microsoft.com/office/drawing/2014/main" id="{0793699C-EEE6-7A21-1118-13E27F722D7B}"/>
              </a:ext>
            </a:extLst>
          </p:cNvPr>
          <p:cNvSpPr>
            <a:spLocks noGrp="1"/>
          </p:cNvSpPr>
          <p:nvPr>
            <p:ph idx="1"/>
          </p:nvPr>
        </p:nvSpPr>
        <p:spPr>
          <a:xfrm>
            <a:off x="838200" y="1035367"/>
            <a:ext cx="10515600" cy="4470083"/>
          </a:xfrm>
        </p:spPr>
        <p:txBody>
          <a:bodyPr/>
          <a:lstStyle/>
          <a:p>
            <a:pPr marL="457200" lvl="1" indent="0">
              <a:spcAft>
                <a:spcPts val="1000"/>
              </a:spcAft>
              <a:buNone/>
            </a:pPr>
            <a:r>
              <a:rPr lang="en-US" b="1" i="1" u="sng" dirty="0"/>
              <a:t>Type 1L Cement Concrete, Finishing, and Curing Seminar</a:t>
            </a:r>
          </a:p>
          <a:p>
            <a:pPr marL="457200" lvl="1" indent="0">
              <a:spcBef>
                <a:spcPts val="0"/>
              </a:spcBef>
              <a:spcAft>
                <a:spcPts val="600"/>
              </a:spcAft>
              <a:buNone/>
            </a:pPr>
            <a:r>
              <a:rPr lang="en-US" b="1" dirty="0"/>
              <a:t>        </a:t>
            </a:r>
            <a:r>
              <a:rPr lang="en-US" sz="2400" b="1" dirty="0"/>
              <a:t>Date:</a:t>
            </a:r>
            <a:r>
              <a:rPr lang="en-US" sz="2400" dirty="0"/>
              <a:t>  </a:t>
            </a:r>
            <a:r>
              <a:rPr lang="en-US" sz="2400" dirty="0">
                <a:solidFill>
                  <a:srgbClr val="FF0000"/>
                </a:solidFill>
              </a:rPr>
              <a:t>March 13, 2026</a:t>
            </a:r>
          </a:p>
          <a:p>
            <a:pPr marL="457200" lvl="1" indent="0">
              <a:spcBef>
                <a:spcPts val="0"/>
              </a:spcBef>
              <a:spcAft>
                <a:spcPts val="600"/>
              </a:spcAft>
              <a:buNone/>
            </a:pPr>
            <a:r>
              <a:rPr lang="en-US" sz="2400" b="1" dirty="0"/>
              <a:t>         Time:  </a:t>
            </a:r>
            <a:r>
              <a:rPr lang="en-US" sz="2400" dirty="0"/>
              <a:t>9:00am – 12:00pm</a:t>
            </a:r>
          </a:p>
          <a:p>
            <a:pPr marL="457200" lvl="1" indent="0">
              <a:spcBef>
                <a:spcPts val="0"/>
              </a:spcBef>
              <a:buNone/>
            </a:pPr>
            <a:r>
              <a:rPr lang="en-US" sz="2400" b="1" dirty="0"/>
              <a:t> Location:  </a:t>
            </a:r>
            <a:r>
              <a:rPr lang="en-US" sz="2400" dirty="0"/>
              <a:t>ODOT Auditorium</a:t>
            </a:r>
          </a:p>
          <a:p>
            <a:pPr marL="457200" lvl="1" indent="0">
              <a:spcBef>
                <a:spcPts val="0"/>
              </a:spcBef>
              <a:buNone/>
            </a:pPr>
            <a:r>
              <a:rPr lang="en-US" sz="2400" dirty="0"/>
              <a:t>                        1980 West Broad Street</a:t>
            </a:r>
          </a:p>
          <a:p>
            <a:pPr marL="457200" lvl="1" indent="0">
              <a:spcBef>
                <a:spcPts val="0"/>
              </a:spcBef>
              <a:buNone/>
            </a:pPr>
            <a:r>
              <a:rPr lang="en-US" sz="2400" dirty="0"/>
              <a:t>		  Columbus, OH </a:t>
            </a:r>
          </a:p>
          <a:p>
            <a:pPr marL="457200" lvl="1" indent="0">
              <a:spcBef>
                <a:spcPts val="0"/>
              </a:spcBef>
              <a:buNone/>
            </a:pPr>
            <a:endParaRPr lang="en-US" sz="2400" dirty="0"/>
          </a:p>
          <a:p>
            <a:pPr marL="457200" lvl="1" indent="0">
              <a:spcBef>
                <a:spcPts val="0"/>
              </a:spcBef>
              <a:buNone/>
            </a:pPr>
            <a:r>
              <a:rPr lang="en-US" sz="2400" dirty="0"/>
              <a:t>       </a:t>
            </a:r>
            <a:r>
              <a:rPr lang="en-US" sz="2400" b="1" dirty="0"/>
              <a:t>COST:  Free</a:t>
            </a:r>
          </a:p>
          <a:p>
            <a:pPr marL="457200" lvl="1" indent="0">
              <a:spcBef>
                <a:spcPts val="0"/>
              </a:spcBef>
              <a:spcAft>
                <a:spcPts val="600"/>
              </a:spcAft>
              <a:buNone/>
            </a:pPr>
            <a:r>
              <a:rPr lang="en-US" sz="2400" b="1" dirty="0"/>
              <a:t> Register: </a:t>
            </a:r>
            <a:r>
              <a:rPr lang="en-US" sz="2400" dirty="0"/>
              <a:t> OCA Website</a:t>
            </a:r>
          </a:p>
          <a:p>
            <a:pPr marL="457200" lvl="1" indent="0">
              <a:spcAft>
                <a:spcPts val="600"/>
              </a:spcAft>
              <a:buNone/>
            </a:pPr>
            <a:r>
              <a:rPr lang="en-US" sz="2400" dirty="0"/>
              <a:t>         </a:t>
            </a:r>
            <a:r>
              <a:rPr lang="en-US" sz="2400" b="1" dirty="0"/>
              <a:t>Host:</a:t>
            </a:r>
            <a:r>
              <a:rPr lang="en-US" sz="2400" dirty="0"/>
              <a:t>  ODOT/Ohio Concrete/Ohio Contractors Association (OCA) 	</a:t>
            </a:r>
          </a:p>
          <a:p>
            <a:pPr>
              <a:spcAft>
                <a:spcPts val="600"/>
              </a:spcAft>
            </a:pPr>
            <a:endParaRPr lang="en-US" sz="2400" dirty="0"/>
          </a:p>
          <a:p>
            <a:endParaRPr lang="en-US" sz="2400" dirty="0"/>
          </a:p>
        </p:txBody>
      </p:sp>
    </p:spTree>
    <p:extLst>
      <p:ext uri="{BB962C8B-B14F-4D97-AF65-F5344CB8AC3E}">
        <p14:creationId xmlns:p14="http://schemas.microsoft.com/office/powerpoint/2010/main" val="3012485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B61F75-C59F-CDF3-54C9-6D346CB746D0}"/>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C2C6601B-1FEC-1173-6D0F-567E417F2EB6}"/>
              </a:ext>
            </a:extLst>
          </p:cNvPr>
          <p:cNvSpPr>
            <a:spLocks noGrp="1" noChangeAspect="1"/>
          </p:cNvSpPr>
          <p:nvPr>
            <p:ph type="title"/>
          </p:nvPr>
        </p:nvSpPr>
        <p:spPr>
          <a:xfrm>
            <a:off x="0" y="0"/>
            <a:ext cx="12192000" cy="822960"/>
          </a:xfrm>
          <a:solidFill>
            <a:srgbClr val="00B050"/>
          </a:solidFill>
        </p:spPr>
        <p:txBody>
          <a:bodyPr/>
          <a:lstStyle/>
          <a:p>
            <a:r>
              <a:rPr lang="en-US" dirty="0"/>
              <a:t>Slipform parapet research update</a:t>
            </a:r>
          </a:p>
        </p:txBody>
      </p:sp>
      <p:sp>
        <p:nvSpPr>
          <p:cNvPr id="7" name="Content Placeholder 6">
            <a:extLst>
              <a:ext uri="{FF2B5EF4-FFF2-40B4-BE49-F238E27FC236}">
                <a16:creationId xmlns:a16="http://schemas.microsoft.com/office/drawing/2014/main" id="{123706D4-4985-3F58-6B79-C871EFAE4787}"/>
              </a:ext>
            </a:extLst>
          </p:cNvPr>
          <p:cNvSpPr>
            <a:spLocks noGrp="1"/>
          </p:cNvSpPr>
          <p:nvPr>
            <p:ph idx="1"/>
          </p:nvPr>
        </p:nvSpPr>
        <p:spPr/>
        <p:txBody>
          <a:bodyPr/>
          <a:lstStyle/>
          <a:p>
            <a:r>
              <a:rPr lang="en-US" sz="2400" b="1" dirty="0"/>
              <a:t>Research will conclude this month</a:t>
            </a:r>
          </a:p>
          <a:p>
            <a:pPr marL="0" indent="0">
              <a:buNone/>
            </a:pPr>
            <a:endParaRPr lang="en-US" sz="2400" dirty="0"/>
          </a:p>
          <a:p>
            <a:r>
              <a:rPr lang="en-US" sz="2400" b="1" dirty="0"/>
              <a:t>Mock-ups were poured in October</a:t>
            </a:r>
          </a:p>
          <a:p>
            <a:pPr lvl="1"/>
            <a:r>
              <a:rPr lang="en-US" sz="2000" dirty="0"/>
              <a:t> Mock-up segments with the Improved Mix demonstrated:</a:t>
            </a:r>
          </a:p>
          <a:p>
            <a:pPr lvl="2"/>
            <a:r>
              <a:rPr lang="en-US" sz="2000" dirty="0"/>
              <a:t>Superior consolidation and finish quality</a:t>
            </a:r>
          </a:p>
          <a:p>
            <a:pPr lvl="2"/>
            <a:r>
              <a:rPr lang="en-US" sz="2000" dirty="0"/>
              <a:t>Stable edges with minimal tearing</a:t>
            </a:r>
          </a:p>
          <a:p>
            <a:pPr lvl="2"/>
            <a:r>
              <a:rPr lang="en-US" sz="2000" dirty="0"/>
              <a:t>Placement speed nearly doubled</a:t>
            </a:r>
          </a:p>
          <a:p>
            <a:pPr marL="914400" lvl="2" indent="0">
              <a:buNone/>
            </a:pPr>
            <a:endParaRPr lang="en-US" sz="2400" dirty="0"/>
          </a:p>
          <a:p>
            <a:r>
              <a:rPr lang="en-US" sz="2400" b="1" dirty="0"/>
              <a:t>Implementation</a:t>
            </a:r>
            <a:r>
              <a:rPr lang="en-US" sz="2400" dirty="0"/>
              <a:t> – ODOT will issue a memo with the improved mix                     			  parameters. </a:t>
            </a:r>
            <a:endParaRPr lang="en-US" sz="1200" dirty="0"/>
          </a:p>
          <a:p>
            <a:pPr marL="0" indent="0">
              <a:buNone/>
            </a:pPr>
            <a:r>
              <a:rPr lang="en-US" sz="2400" dirty="0"/>
              <a:t>	</a:t>
            </a:r>
          </a:p>
          <a:p>
            <a:endParaRPr lang="en-US" sz="2400" dirty="0"/>
          </a:p>
          <a:p>
            <a:endParaRPr lang="en-US" sz="2400" dirty="0"/>
          </a:p>
        </p:txBody>
      </p:sp>
    </p:spTree>
    <p:extLst>
      <p:ext uri="{BB962C8B-B14F-4D97-AF65-F5344CB8AC3E}">
        <p14:creationId xmlns:p14="http://schemas.microsoft.com/office/powerpoint/2010/main" val="12645000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1F5100-402D-C6CE-DCE4-FE73482B9AB4}"/>
            </a:ext>
          </a:extLst>
        </p:cNvPr>
        <p:cNvGrpSpPr/>
        <p:nvPr/>
      </p:nvGrpSpPr>
      <p:grpSpPr>
        <a:xfrm>
          <a:off x="0" y="0"/>
          <a:ext cx="0" cy="0"/>
          <a:chOff x="0" y="0"/>
          <a:chExt cx="0" cy="0"/>
        </a:xfrm>
      </p:grpSpPr>
      <p:sp>
        <p:nvSpPr>
          <p:cNvPr id="15" name="Title 14">
            <a:extLst>
              <a:ext uri="{FF2B5EF4-FFF2-40B4-BE49-F238E27FC236}">
                <a16:creationId xmlns:a16="http://schemas.microsoft.com/office/drawing/2014/main" id="{699CC602-7594-B40C-D61B-2B907F63E419}"/>
              </a:ext>
            </a:extLst>
          </p:cNvPr>
          <p:cNvSpPr>
            <a:spLocks noGrp="1" noChangeAspect="1"/>
          </p:cNvSpPr>
          <p:nvPr>
            <p:ph type="title"/>
          </p:nvPr>
        </p:nvSpPr>
        <p:spPr>
          <a:xfrm>
            <a:off x="0" y="0"/>
            <a:ext cx="12192000" cy="822960"/>
          </a:xfrm>
          <a:solidFill>
            <a:srgbClr val="00B050"/>
          </a:solidFill>
        </p:spPr>
        <p:txBody>
          <a:bodyPr/>
          <a:lstStyle/>
          <a:p>
            <a:r>
              <a:rPr lang="en-US" dirty="0"/>
              <a:t>Slipform parapet research update</a:t>
            </a:r>
          </a:p>
        </p:txBody>
      </p:sp>
      <p:sp>
        <p:nvSpPr>
          <p:cNvPr id="21" name="TextBox 20">
            <a:extLst>
              <a:ext uri="{FF2B5EF4-FFF2-40B4-BE49-F238E27FC236}">
                <a16:creationId xmlns:a16="http://schemas.microsoft.com/office/drawing/2014/main" id="{6C1F002C-94F6-6429-E5C4-3D0CF520FC28}"/>
              </a:ext>
            </a:extLst>
          </p:cNvPr>
          <p:cNvSpPr txBox="1"/>
          <p:nvPr/>
        </p:nvSpPr>
        <p:spPr>
          <a:xfrm>
            <a:off x="1933575" y="1214903"/>
            <a:ext cx="2105025" cy="461665"/>
          </a:xfrm>
          <a:prstGeom prst="rect">
            <a:avLst/>
          </a:prstGeom>
          <a:noFill/>
        </p:spPr>
        <p:txBody>
          <a:bodyPr wrap="square" rtlCol="0">
            <a:spAutoFit/>
          </a:bodyPr>
          <a:lstStyle/>
          <a:p>
            <a:r>
              <a:rPr lang="en-US" sz="2400" b="1" dirty="0"/>
              <a:t>Improved Mix</a:t>
            </a:r>
          </a:p>
        </p:txBody>
      </p:sp>
      <p:sp>
        <p:nvSpPr>
          <p:cNvPr id="24" name="TextBox 23">
            <a:extLst>
              <a:ext uri="{FF2B5EF4-FFF2-40B4-BE49-F238E27FC236}">
                <a16:creationId xmlns:a16="http://schemas.microsoft.com/office/drawing/2014/main" id="{51B0DA87-C9A4-9839-6AF7-06D08407BB23}"/>
              </a:ext>
            </a:extLst>
          </p:cNvPr>
          <p:cNvSpPr txBox="1"/>
          <p:nvPr/>
        </p:nvSpPr>
        <p:spPr>
          <a:xfrm>
            <a:off x="7953375" y="1214903"/>
            <a:ext cx="2809875" cy="461665"/>
          </a:xfrm>
          <a:prstGeom prst="rect">
            <a:avLst/>
          </a:prstGeom>
          <a:noFill/>
        </p:spPr>
        <p:txBody>
          <a:bodyPr wrap="square" rtlCol="0">
            <a:spAutoFit/>
          </a:bodyPr>
          <a:lstStyle/>
          <a:p>
            <a:r>
              <a:rPr lang="en-US" sz="2400" b="1" dirty="0"/>
              <a:t>Standard Ohio Mix</a:t>
            </a:r>
          </a:p>
        </p:txBody>
      </p:sp>
      <p:pic>
        <p:nvPicPr>
          <p:cNvPr id="2" name="Picture 1">
            <a:extLst>
              <a:ext uri="{FF2B5EF4-FFF2-40B4-BE49-F238E27FC236}">
                <a16:creationId xmlns:a16="http://schemas.microsoft.com/office/drawing/2014/main" id="{07891C77-6580-3236-39A2-D448805B0078}"/>
              </a:ext>
            </a:extLst>
          </p:cNvPr>
          <p:cNvPicPr>
            <a:picLocks noChangeAspect="1"/>
          </p:cNvPicPr>
          <p:nvPr/>
        </p:nvPicPr>
        <p:blipFill>
          <a:blip r:embed="rId3"/>
          <a:stretch>
            <a:fillRect/>
          </a:stretch>
        </p:blipFill>
        <p:spPr>
          <a:xfrm>
            <a:off x="6588636" y="1727517"/>
            <a:ext cx="5281930" cy="3409950"/>
          </a:xfrm>
          <a:prstGeom prst="rect">
            <a:avLst/>
          </a:prstGeom>
        </p:spPr>
      </p:pic>
      <p:pic>
        <p:nvPicPr>
          <p:cNvPr id="3" name="Picture 2">
            <a:extLst>
              <a:ext uri="{FF2B5EF4-FFF2-40B4-BE49-F238E27FC236}">
                <a16:creationId xmlns:a16="http://schemas.microsoft.com/office/drawing/2014/main" id="{150DF9D7-EC36-6A36-7F64-2FD7E81A3400}"/>
              </a:ext>
            </a:extLst>
          </p:cNvPr>
          <p:cNvPicPr>
            <a:picLocks noChangeAspect="1"/>
          </p:cNvPicPr>
          <p:nvPr/>
        </p:nvPicPr>
        <p:blipFill>
          <a:blip r:embed="rId4"/>
          <a:stretch>
            <a:fillRect/>
          </a:stretch>
        </p:blipFill>
        <p:spPr>
          <a:xfrm>
            <a:off x="483235" y="1727517"/>
            <a:ext cx="5281930" cy="3402965"/>
          </a:xfrm>
          <a:prstGeom prst="rect">
            <a:avLst/>
          </a:prstGeom>
        </p:spPr>
      </p:pic>
    </p:spTree>
    <p:extLst>
      <p:ext uri="{BB962C8B-B14F-4D97-AF65-F5344CB8AC3E}">
        <p14:creationId xmlns:p14="http://schemas.microsoft.com/office/powerpoint/2010/main" val="28035242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5996955-223C-2335-5FDD-9BE5D2BC5696}"/>
              </a:ext>
            </a:extLst>
          </p:cNvPr>
          <p:cNvSpPr>
            <a:spLocks noGrp="1" noChangeAspect="1"/>
          </p:cNvSpPr>
          <p:nvPr>
            <p:ph type="title"/>
          </p:nvPr>
        </p:nvSpPr>
        <p:spPr>
          <a:xfrm>
            <a:off x="0" y="0"/>
            <a:ext cx="12192000" cy="822960"/>
          </a:xfrm>
          <a:solidFill>
            <a:srgbClr val="00B050"/>
          </a:solidFill>
        </p:spPr>
        <p:txBody>
          <a:bodyPr/>
          <a:lstStyle/>
          <a:p>
            <a:r>
              <a:rPr lang="en-US" dirty="0"/>
              <a:t>Slipform parapet research update</a:t>
            </a:r>
          </a:p>
        </p:txBody>
      </p:sp>
      <p:pic>
        <p:nvPicPr>
          <p:cNvPr id="12" name="Picture 11" descr="A picture containing building, outdoor, stone, building material">
            <a:extLst>
              <a:ext uri="{FF2B5EF4-FFF2-40B4-BE49-F238E27FC236}">
                <a16:creationId xmlns:a16="http://schemas.microsoft.com/office/drawing/2014/main" id="{8B1999FF-4FBC-6DFD-5C8B-9D3092FBDC43}"/>
              </a:ext>
            </a:extLst>
          </p:cNvPr>
          <p:cNvPicPr>
            <a:picLocks noChangeAspect="1"/>
          </p:cNvPicPr>
          <p:nvPr/>
        </p:nvPicPr>
        <p:blipFill>
          <a:blip r:embed="rId3"/>
          <a:stretch>
            <a:fillRect/>
          </a:stretch>
        </p:blipFill>
        <p:spPr>
          <a:xfrm>
            <a:off x="885825" y="1038225"/>
            <a:ext cx="4655820" cy="5819775"/>
          </a:xfrm>
          <a:prstGeom prst="rect">
            <a:avLst/>
          </a:prstGeom>
        </p:spPr>
      </p:pic>
      <p:pic>
        <p:nvPicPr>
          <p:cNvPr id="14" name="Picture 13" descr="A picture containing text, building, outdoor, sign&#10;&#10;AI-generated content may be incorrect.">
            <a:extLst>
              <a:ext uri="{FF2B5EF4-FFF2-40B4-BE49-F238E27FC236}">
                <a16:creationId xmlns:a16="http://schemas.microsoft.com/office/drawing/2014/main" id="{5F2C8E71-87ED-56AD-DE1D-8FB3ECAE3AE3}"/>
              </a:ext>
            </a:extLst>
          </p:cNvPr>
          <p:cNvPicPr>
            <a:picLocks noChangeAspect="1"/>
          </p:cNvPicPr>
          <p:nvPr/>
        </p:nvPicPr>
        <p:blipFill>
          <a:blip r:embed="rId4"/>
          <a:stretch>
            <a:fillRect/>
          </a:stretch>
        </p:blipFill>
        <p:spPr>
          <a:xfrm>
            <a:off x="6370921" y="1038225"/>
            <a:ext cx="4783710" cy="5819775"/>
          </a:xfrm>
          <a:prstGeom prst="rect">
            <a:avLst/>
          </a:prstGeom>
        </p:spPr>
      </p:pic>
    </p:spTree>
    <p:extLst>
      <p:ext uri="{BB962C8B-B14F-4D97-AF65-F5344CB8AC3E}">
        <p14:creationId xmlns:p14="http://schemas.microsoft.com/office/powerpoint/2010/main" val="1552332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373462A-9B38-F418-8AA1-1FE17565CCAA}"/>
              </a:ext>
            </a:extLst>
          </p:cNvPr>
          <p:cNvSpPr>
            <a:spLocks noGrp="1"/>
          </p:cNvSpPr>
          <p:nvPr>
            <p:ph type="title"/>
          </p:nvPr>
        </p:nvSpPr>
        <p:spPr/>
        <p:txBody>
          <a:bodyPr/>
          <a:lstStyle/>
          <a:p>
            <a:r>
              <a:rPr lang="en-US" dirty="0"/>
              <a:t>Questions</a:t>
            </a:r>
          </a:p>
        </p:txBody>
      </p:sp>
      <p:pic>
        <p:nvPicPr>
          <p:cNvPr id="11" name="Picture 10" descr="Graphical user interface&#10;&#10;AI-generated content may be incorrect.">
            <a:extLst>
              <a:ext uri="{FF2B5EF4-FFF2-40B4-BE49-F238E27FC236}">
                <a16:creationId xmlns:a16="http://schemas.microsoft.com/office/drawing/2014/main" id="{C811E7C9-3E6A-97A0-1AAC-B33806C2C033}"/>
              </a:ext>
            </a:extLst>
          </p:cNvPr>
          <p:cNvPicPr>
            <a:picLocks noChangeAspect="1"/>
          </p:cNvPicPr>
          <p:nvPr/>
        </p:nvPicPr>
        <p:blipFill>
          <a:blip r:embed="rId3"/>
          <a:stretch>
            <a:fillRect/>
          </a:stretch>
        </p:blipFill>
        <p:spPr>
          <a:xfrm>
            <a:off x="653142" y="1102929"/>
            <a:ext cx="5029201" cy="4536475"/>
          </a:xfrm>
          <a:prstGeom prst="rect">
            <a:avLst/>
          </a:prstGeom>
        </p:spPr>
      </p:pic>
    </p:spTree>
    <p:extLst>
      <p:ext uri="{BB962C8B-B14F-4D97-AF65-F5344CB8AC3E}">
        <p14:creationId xmlns:p14="http://schemas.microsoft.com/office/powerpoint/2010/main" val="13345037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152CE74B-4DDE-F876-0443-284D7302336F}"/>
              </a:ext>
            </a:extLst>
          </p:cNvPr>
          <p:cNvSpPr txBox="1">
            <a:spLocks/>
          </p:cNvSpPr>
          <p:nvPr/>
        </p:nvSpPr>
        <p:spPr>
          <a:xfrm>
            <a:off x="0" y="0"/>
            <a:ext cx="12192000" cy="914400"/>
          </a:xfrm>
          <a:prstGeom prst="rect">
            <a:avLst/>
          </a:prstGeom>
          <a:gradFill>
            <a:gsLst>
              <a:gs pos="0">
                <a:srgbClr val="2F2C83"/>
              </a:gs>
              <a:gs pos="46000">
                <a:srgbClr val="59579C">
                  <a:alpha val="50000"/>
                </a:srgbClr>
              </a:gs>
              <a:gs pos="100000">
                <a:schemeClr val="bg1">
                  <a:alpha val="0"/>
                </a:schemeClr>
              </a:gs>
            </a:gsLst>
            <a:lin ang="5400000" scaled="1"/>
          </a:gradFill>
        </p:spPr>
        <p:txBody>
          <a:bodyPr/>
          <a:lstStyle>
            <a:lvl1pPr algn="l" rtl="0" eaLnBrk="1" fontAlgn="base" hangingPunct="1">
              <a:spcBef>
                <a:spcPct val="0"/>
              </a:spcBef>
              <a:spcAft>
                <a:spcPct val="0"/>
              </a:spcAft>
              <a:defRPr sz="3600" b="1" cap="all" normalizeH="0" baseline="0">
                <a:solidFill>
                  <a:schemeClr val="bg1"/>
                </a:solidFill>
                <a:latin typeface="+mj-lt"/>
                <a:ea typeface="+mj-ea"/>
                <a:cs typeface="+mj-cs"/>
              </a:defRPr>
            </a:lvl1pPr>
            <a:lvl2pPr algn="ctr" rtl="0" eaLnBrk="1" fontAlgn="base" hangingPunct="1">
              <a:spcBef>
                <a:spcPct val="0"/>
              </a:spcBef>
              <a:spcAft>
                <a:spcPct val="0"/>
              </a:spcAft>
              <a:defRPr sz="4000" b="1">
                <a:solidFill>
                  <a:schemeClr val="bg1"/>
                </a:solidFill>
                <a:latin typeface="Georgia" pitchFamily="18" charset="0"/>
              </a:defRPr>
            </a:lvl2pPr>
            <a:lvl3pPr algn="ctr" rtl="0" eaLnBrk="1" fontAlgn="base" hangingPunct="1">
              <a:spcBef>
                <a:spcPct val="0"/>
              </a:spcBef>
              <a:spcAft>
                <a:spcPct val="0"/>
              </a:spcAft>
              <a:defRPr sz="4000" b="1">
                <a:solidFill>
                  <a:schemeClr val="bg1"/>
                </a:solidFill>
                <a:latin typeface="Georgia" pitchFamily="18" charset="0"/>
              </a:defRPr>
            </a:lvl3pPr>
            <a:lvl4pPr algn="ctr" rtl="0" eaLnBrk="1" fontAlgn="base" hangingPunct="1">
              <a:spcBef>
                <a:spcPct val="0"/>
              </a:spcBef>
              <a:spcAft>
                <a:spcPct val="0"/>
              </a:spcAft>
              <a:defRPr sz="4000" b="1">
                <a:solidFill>
                  <a:schemeClr val="bg1"/>
                </a:solidFill>
                <a:latin typeface="Georgia" pitchFamily="18" charset="0"/>
              </a:defRPr>
            </a:lvl4pPr>
            <a:lvl5pPr algn="ctr" rtl="0" eaLnBrk="1" fontAlgn="base" hangingPunct="1">
              <a:spcBef>
                <a:spcPct val="0"/>
              </a:spcBef>
              <a:spcAft>
                <a:spcPct val="0"/>
              </a:spcAft>
              <a:defRPr sz="4000" b="1">
                <a:solidFill>
                  <a:schemeClr val="bg1"/>
                </a:solidFill>
                <a:latin typeface="Georgia" pitchFamily="18" charset="0"/>
              </a:defRPr>
            </a:lvl5pPr>
            <a:lvl6pPr marL="457200" algn="ctr" rtl="0" eaLnBrk="1" fontAlgn="base" hangingPunct="1">
              <a:spcBef>
                <a:spcPct val="0"/>
              </a:spcBef>
              <a:spcAft>
                <a:spcPct val="0"/>
              </a:spcAft>
              <a:defRPr sz="4000" b="1">
                <a:solidFill>
                  <a:schemeClr val="bg1"/>
                </a:solidFill>
                <a:latin typeface="Georgia" pitchFamily="18" charset="0"/>
              </a:defRPr>
            </a:lvl6pPr>
            <a:lvl7pPr marL="914400" algn="ctr" rtl="0" eaLnBrk="1" fontAlgn="base" hangingPunct="1">
              <a:spcBef>
                <a:spcPct val="0"/>
              </a:spcBef>
              <a:spcAft>
                <a:spcPct val="0"/>
              </a:spcAft>
              <a:defRPr sz="4000" b="1">
                <a:solidFill>
                  <a:schemeClr val="bg1"/>
                </a:solidFill>
                <a:latin typeface="Georgia" pitchFamily="18" charset="0"/>
              </a:defRPr>
            </a:lvl7pPr>
            <a:lvl8pPr marL="1371600" algn="ctr" rtl="0" eaLnBrk="1" fontAlgn="base" hangingPunct="1">
              <a:spcBef>
                <a:spcPct val="0"/>
              </a:spcBef>
              <a:spcAft>
                <a:spcPct val="0"/>
              </a:spcAft>
              <a:defRPr sz="4000" b="1">
                <a:solidFill>
                  <a:schemeClr val="bg1"/>
                </a:solidFill>
                <a:latin typeface="Georgia" pitchFamily="18" charset="0"/>
              </a:defRPr>
            </a:lvl8pPr>
            <a:lvl9pPr marL="1828800" algn="ctr" rtl="0" eaLnBrk="1" fontAlgn="base" hangingPunct="1">
              <a:spcBef>
                <a:spcPct val="0"/>
              </a:spcBef>
              <a:spcAft>
                <a:spcPct val="0"/>
              </a:spcAft>
              <a:defRPr sz="4000" b="1">
                <a:solidFill>
                  <a:schemeClr val="bg1"/>
                </a:solidFill>
                <a:latin typeface="Georgia" pitchFamily="18" charset="0"/>
              </a:defRPr>
            </a:lvl9pPr>
          </a:lstStyle>
          <a:p>
            <a:pPr algn="ctr"/>
            <a:r>
              <a:rPr lang="en-US" kern="0" dirty="0"/>
              <a:t>Thank You Attendees &amp; Sponsors</a:t>
            </a:r>
          </a:p>
        </p:txBody>
      </p:sp>
      <p:pic>
        <p:nvPicPr>
          <p:cNvPr id="7" name="Picture 6">
            <a:extLst>
              <a:ext uri="{FF2B5EF4-FFF2-40B4-BE49-F238E27FC236}">
                <a16:creationId xmlns:a16="http://schemas.microsoft.com/office/drawing/2014/main" id="{ECE90D1C-BDA1-EF37-CBA0-3ECD7009A53E}"/>
              </a:ext>
            </a:extLst>
          </p:cNvPr>
          <p:cNvPicPr>
            <a:picLocks noChangeAspect="1"/>
          </p:cNvPicPr>
          <p:nvPr/>
        </p:nvPicPr>
        <p:blipFill>
          <a:blip r:embed="rId2"/>
          <a:stretch>
            <a:fillRect/>
          </a:stretch>
        </p:blipFill>
        <p:spPr>
          <a:xfrm>
            <a:off x="9172576" y="5683409"/>
            <a:ext cx="1030304" cy="1038291"/>
          </a:xfrm>
          <a:prstGeom prst="rect">
            <a:avLst/>
          </a:prstGeom>
        </p:spPr>
      </p:pic>
      <p:pic>
        <p:nvPicPr>
          <p:cNvPr id="8" name="Picture 7">
            <a:extLst>
              <a:ext uri="{FF2B5EF4-FFF2-40B4-BE49-F238E27FC236}">
                <a16:creationId xmlns:a16="http://schemas.microsoft.com/office/drawing/2014/main" id="{E68EAFEA-DDC3-9F9E-5193-A736277299D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546896" y="5664146"/>
            <a:ext cx="1423820" cy="1076816"/>
          </a:xfrm>
          <a:prstGeom prst="rect">
            <a:avLst/>
          </a:prstGeom>
        </p:spPr>
      </p:pic>
    </p:spTree>
    <p:extLst>
      <p:ext uri="{BB962C8B-B14F-4D97-AF65-F5344CB8AC3E}">
        <p14:creationId xmlns:p14="http://schemas.microsoft.com/office/powerpoint/2010/main" val="3222941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30100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C21347-C049-1DB5-C95D-0F818164C3B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32B8DB1-0AE7-430F-5479-B18FF059C42B}"/>
              </a:ext>
            </a:extLst>
          </p:cNvPr>
          <p:cNvSpPr>
            <a:spLocks noGrp="1" noChangeAspect="1"/>
          </p:cNvSpPr>
          <p:nvPr>
            <p:ph type="title"/>
          </p:nvPr>
        </p:nvSpPr>
        <p:spPr>
          <a:xfrm>
            <a:off x="0" y="1"/>
            <a:ext cx="12192000" cy="822960"/>
          </a:xfrm>
        </p:spPr>
        <p:txBody>
          <a:bodyPr/>
          <a:lstStyle/>
          <a:p>
            <a:r>
              <a:rPr lang="en-US" dirty="0"/>
              <a:t>July 2025  sbd psbd-1-25</a:t>
            </a:r>
          </a:p>
        </p:txBody>
      </p:sp>
      <p:sp>
        <p:nvSpPr>
          <p:cNvPr id="5" name="TextBox 4">
            <a:extLst>
              <a:ext uri="{FF2B5EF4-FFF2-40B4-BE49-F238E27FC236}">
                <a16:creationId xmlns:a16="http://schemas.microsoft.com/office/drawing/2014/main" id="{C6933D04-03F1-F804-1C24-45D47B239C31}"/>
              </a:ext>
            </a:extLst>
          </p:cNvPr>
          <p:cNvSpPr txBox="1"/>
          <p:nvPr/>
        </p:nvSpPr>
        <p:spPr>
          <a:xfrm>
            <a:off x="843580" y="1197620"/>
            <a:ext cx="9416921" cy="4154984"/>
          </a:xfrm>
          <a:prstGeom prst="rect">
            <a:avLst/>
          </a:prstGeom>
          <a:noFill/>
        </p:spPr>
        <p:txBody>
          <a:bodyPr wrap="square">
            <a:spAutoFit/>
          </a:bodyPr>
          <a:lstStyle/>
          <a:p>
            <a:pPr marL="457200" indent="-457200">
              <a:buFont typeface="Arial" panose="020B0604020202020204" pitchFamily="34" charset="0"/>
              <a:buChar char="•"/>
            </a:pPr>
            <a:r>
              <a:rPr lang="en-US" sz="2800" b="1" dirty="0"/>
              <a:t>New Standard Drawing for Prestressed Concrete Box Beams, PSBD-1-25, (July 2025)</a:t>
            </a:r>
          </a:p>
          <a:p>
            <a:endParaRPr lang="en-US" sz="2800" b="1" dirty="0"/>
          </a:p>
          <a:p>
            <a:pPr marL="914400" lvl="1" indent="-457200">
              <a:buFont typeface="Arial" panose="020B0604020202020204" pitchFamily="34" charset="0"/>
              <a:buChar char="•"/>
            </a:pPr>
            <a:r>
              <a:rPr lang="en-US" sz="2400" b="1" dirty="0"/>
              <a:t>Replaced PSBD-2-07</a:t>
            </a:r>
          </a:p>
          <a:p>
            <a:pPr lvl="1"/>
            <a:endParaRPr lang="en-US" sz="2800" dirty="0"/>
          </a:p>
          <a:p>
            <a:pPr marL="914400" lvl="1" indent="-457200">
              <a:buFont typeface="Arial" panose="020B0604020202020204" pitchFamily="34" charset="0"/>
              <a:buChar char="•"/>
            </a:pPr>
            <a:r>
              <a:rPr lang="en-US" sz="2400" b="1" dirty="0"/>
              <a:t>Main Changes</a:t>
            </a:r>
          </a:p>
          <a:p>
            <a:pPr marL="1371600" lvl="2" indent="-457200">
              <a:buFont typeface="Arial" panose="020B0604020202020204" pitchFamily="34" charset="0"/>
              <a:buChar char="•"/>
            </a:pPr>
            <a:r>
              <a:rPr lang="en-US" sz="2400" dirty="0"/>
              <a:t>Larger more robust shear keys</a:t>
            </a:r>
          </a:p>
          <a:p>
            <a:pPr marL="1371600" lvl="2" indent="-457200">
              <a:buFont typeface="Arial" panose="020B0604020202020204" pitchFamily="34" charset="0"/>
              <a:buChar char="•"/>
            </a:pPr>
            <a:r>
              <a:rPr lang="en-US" sz="2400" dirty="0"/>
              <a:t>Stirrup bar shapes for the composite box beams</a:t>
            </a:r>
          </a:p>
          <a:p>
            <a:pPr marL="914400" lvl="1" indent="-457200">
              <a:buFont typeface="Arial" panose="020B0604020202020204" pitchFamily="34" charset="0"/>
              <a:buChar char="•"/>
            </a:pPr>
            <a:endParaRPr lang="en-US" sz="2800" dirty="0"/>
          </a:p>
          <a:p>
            <a:pPr marL="914400" lvl="1" indent="-457200">
              <a:buFont typeface="Arial" panose="020B0604020202020204" pitchFamily="34" charset="0"/>
              <a:buChar char="•"/>
            </a:pPr>
            <a:endParaRPr lang="en-US" sz="2800" dirty="0"/>
          </a:p>
        </p:txBody>
      </p:sp>
    </p:spTree>
    <p:extLst>
      <p:ext uri="{BB962C8B-B14F-4D97-AF65-F5344CB8AC3E}">
        <p14:creationId xmlns:p14="http://schemas.microsoft.com/office/powerpoint/2010/main" val="35418428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EF1535-0E64-CE1C-B16B-75C11A3EF23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B404D19-3535-DB2F-BD20-A7891D0B7669}"/>
              </a:ext>
            </a:extLst>
          </p:cNvPr>
          <p:cNvSpPr>
            <a:spLocks noGrp="1" noChangeAspect="1"/>
          </p:cNvSpPr>
          <p:nvPr>
            <p:ph type="title"/>
          </p:nvPr>
        </p:nvSpPr>
        <p:spPr>
          <a:xfrm>
            <a:off x="0" y="1"/>
            <a:ext cx="12192000" cy="822960"/>
          </a:xfrm>
        </p:spPr>
        <p:txBody>
          <a:bodyPr/>
          <a:lstStyle/>
          <a:p>
            <a:r>
              <a:rPr lang="en-US" dirty="0"/>
              <a:t>July 2025  sbd psbd-1-25</a:t>
            </a:r>
          </a:p>
        </p:txBody>
      </p:sp>
      <p:sp>
        <p:nvSpPr>
          <p:cNvPr id="5" name="TextBox 4">
            <a:extLst>
              <a:ext uri="{FF2B5EF4-FFF2-40B4-BE49-F238E27FC236}">
                <a16:creationId xmlns:a16="http://schemas.microsoft.com/office/drawing/2014/main" id="{56F837FA-A5A9-546F-4C8A-A68B350A6302}"/>
              </a:ext>
            </a:extLst>
          </p:cNvPr>
          <p:cNvSpPr txBox="1"/>
          <p:nvPr/>
        </p:nvSpPr>
        <p:spPr>
          <a:xfrm>
            <a:off x="433033" y="1673481"/>
            <a:ext cx="4596166" cy="3093154"/>
          </a:xfrm>
          <a:prstGeom prst="rect">
            <a:avLst/>
          </a:prstGeom>
          <a:noFill/>
        </p:spPr>
        <p:txBody>
          <a:bodyPr wrap="square">
            <a:spAutoFit/>
          </a:bodyPr>
          <a:lstStyle/>
          <a:p>
            <a:r>
              <a:rPr lang="en-US" sz="2800" b="1" dirty="0"/>
              <a:t>Reason for New Standard</a:t>
            </a:r>
          </a:p>
          <a:p>
            <a:endParaRPr lang="en-US" sz="2800" b="1" dirty="0"/>
          </a:p>
          <a:p>
            <a:pPr marL="457200" indent="-457200">
              <a:spcAft>
                <a:spcPts val="600"/>
              </a:spcAft>
              <a:buFont typeface="Arial" panose="020B0604020202020204" pitchFamily="34" charset="0"/>
              <a:buChar char="•"/>
            </a:pPr>
            <a:r>
              <a:rPr lang="en-US" sz="2400" b="1" dirty="0"/>
              <a:t>Shear Key failure/cracking</a:t>
            </a:r>
          </a:p>
          <a:p>
            <a:pPr marL="914400" lvl="1" indent="-457200">
              <a:buFont typeface="Arial" panose="020B0604020202020204" pitchFamily="34" charset="0"/>
              <a:buChar char="•"/>
            </a:pPr>
            <a:r>
              <a:rPr lang="en-US" sz="2200" dirty="0"/>
              <a:t>Leads to leaking joints</a:t>
            </a:r>
          </a:p>
          <a:p>
            <a:pPr marL="914400" lvl="1" indent="-457200">
              <a:buFont typeface="Arial" panose="020B0604020202020204" pitchFamily="34" charset="0"/>
              <a:buChar char="•"/>
            </a:pPr>
            <a:r>
              <a:rPr lang="en-US" sz="2200" dirty="0"/>
              <a:t>Beam edge saturation</a:t>
            </a:r>
          </a:p>
          <a:p>
            <a:pPr marL="914400" lvl="1" indent="-457200">
              <a:buFont typeface="Arial" panose="020B0604020202020204" pitchFamily="34" charset="0"/>
              <a:buChar char="•"/>
            </a:pPr>
            <a:r>
              <a:rPr lang="en-US" sz="2200" dirty="0"/>
              <a:t>Strand corrosion</a:t>
            </a:r>
          </a:p>
          <a:p>
            <a:pPr marL="914400" lvl="1" indent="-457200">
              <a:buFont typeface="Arial" panose="020B0604020202020204" pitchFamily="34" charset="0"/>
              <a:buChar char="•"/>
            </a:pPr>
            <a:r>
              <a:rPr lang="en-US" sz="2200" dirty="0"/>
              <a:t>Spalling concrete</a:t>
            </a:r>
          </a:p>
          <a:p>
            <a:pPr marL="914400" lvl="1" indent="-457200">
              <a:buFont typeface="Arial" panose="020B0604020202020204" pitchFamily="34" charset="0"/>
              <a:buChar char="•"/>
            </a:pPr>
            <a:r>
              <a:rPr lang="en-US" sz="2200" dirty="0"/>
              <a:t>Strand failure </a:t>
            </a:r>
          </a:p>
        </p:txBody>
      </p:sp>
      <p:pic>
        <p:nvPicPr>
          <p:cNvPr id="2" name="Picture 1">
            <a:extLst>
              <a:ext uri="{FF2B5EF4-FFF2-40B4-BE49-F238E27FC236}">
                <a16:creationId xmlns:a16="http://schemas.microsoft.com/office/drawing/2014/main" id="{7EAA7497-7EE1-593B-CE75-8C38892079A8}"/>
              </a:ext>
            </a:extLst>
          </p:cNvPr>
          <p:cNvPicPr>
            <a:picLocks noChangeAspect="1"/>
          </p:cNvPicPr>
          <p:nvPr/>
        </p:nvPicPr>
        <p:blipFill>
          <a:blip r:embed="rId3"/>
          <a:stretch>
            <a:fillRect/>
          </a:stretch>
        </p:blipFill>
        <p:spPr>
          <a:xfrm>
            <a:off x="5243803" y="909482"/>
            <a:ext cx="6296025" cy="4660894"/>
          </a:xfrm>
          <a:prstGeom prst="rect">
            <a:avLst/>
          </a:prstGeom>
        </p:spPr>
      </p:pic>
    </p:spTree>
    <p:extLst>
      <p:ext uri="{BB962C8B-B14F-4D97-AF65-F5344CB8AC3E}">
        <p14:creationId xmlns:p14="http://schemas.microsoft.com/office/powerpoint/2010/main" val="14244697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E6961-75C1-7500-E7EC-9A261D7D975F}"/>
              </a:ext>
            </a:extLst>
          </p:cNvPr>
          <p:cNvSpPr>
            <a:spLocks noGrp="1" noChangeAspect="1"/>
          </p:cNvSpPr>
          <p:nvPr>
            <p:ph type="title"/>
          </p:nvPr>
        </p:nvSpPr>
        <p:spPr>
          <a:xfrm>
            <a:off x="0" y="-1"/>
            <a:ext cx="12192000" cy="822960"/>
          </a:xfrm>
        </p:spPr>
        <p:txBody>
          <a:bodyPr/>
          <a:lstStyle/>
          <a:p>
            <a:r>
              <a:rPr lang="en-US" dirty="0"/>
              <a:t>July 2025  sbd psbd-1-25</a:t>
            </a:r>
          </a:p>
        </p:txBody>
      </p:sp>
      <p:sp>
        <p:nvSpPr>
          <p:cNvPr id="3" name="Content Placeholder 2">
            <a:extLst>
              <a:ext uri="{FF2B5EF4-FFF2-40B4-BE49-F238E27FC236}">
                <a16:creationId xmlns:a16="http://schemas.microsoft.com/office/drawing/2014/main" id="{810C2FA4-41DF-7416-E7E6-231E47DB46E5}"/>
              </a:ext>
            </a:extLst>
          </p:cNvPr>
          <p:cNvSpPr>
            <a:spLocks noGrp="1"/>
          </p:cNvSpPr>
          <p:nvPr>
            <p:ph idx="1"/>
          </p:nvPr>
        </p:nvSpPr>
        <p:spPr>
          <a:xfrm>
            <a:off x="838200" y="1059025"/>
            <a:ext cx="10515600" cy="4438650"/>
          </a:xfrm>
        </p:spPr>
        <p:txBody>
          <a:bodyPr/>
          <a:lstStyle/>
          <a:p>
            <a:pPr>
              <a:spcAft>
                <a:spcPts val="600"/>
              </a:spcAft>
            </a:pPr>
            <a:r>
              <a:rPr lang="en-US" sz="3200" b="1" dirty="0"/>
              <a:t>New Standard Drawing PSBD-1-25</a:t>
            </a:r>
          </a:p>
          <a:p>
            <a:pPr lvl="1"/>
            <a:r>
              <a:rPr lang="en-US" sz="2200" b="1" dirty="0"/>
              <a:t>Larger shear keys</a:t>
            </a:r>
          </a:p>
          <a:p>
            <a:pPr lvl="2">
              <a:spcAft>
                <a:spcPts val="600"/>
              </a:spcAft>
            </a:pPr>
            <a:r>
              <a:rPr lang="en-US" sz="2200" dirty="0"/>
              <a:t>Research has shown that full depth shear keys provide more bonded area between the shear key and girder.  No grout in the top 5” of the shear key throat. The top 5” experiences the greatest thermal stress.  Not grouting this area  reduces the overall stress in the shear key and greatly reduces chance of cracking.  For more information refer to NCHRP Research Report 1026.  </a:t>
            </a:r>
          </a:p>
          <a:p>
            <a:pPr lvl="1"/>
            <a:r>
              <a:rPr lang="en-US" sz="2200" b="1" dirty="0"/>
              <a:t>Stirrup bars for composite box beams were modified.</a:t>
            </a:r>
          </a:p>
          <a:p>
            <a:pPr lvl="2"/>
            <a:r>
              <a:rPr lang="en-US" sz="2200" dirty="0"/>
              <a:t>The new stirrup bar shape simplifies the fabrication process. </a:t>
            </a:r>
          </a:p>
          <a:p>
            <a:pPr lvl="1"/>
            <a:endParaRPr lang="en-US" sz="2000" dirty="0"/>
          </a:p>
        </p:txBody>
      </p:sp>
    </p:spTree>
    <p:extLst>
      <p:ext uri="{BB962C8B-B14F-4D97-AF65-F5344CB8AC3E}">
        <p14:creationId xmlns:p14="http://schemas.microsoft.com/office/powerpoint/2010/main" val="37727280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B8B187-EA68-7D2A-4D3B-28D9F907B8E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A6D5FCE-2833-905A-FF3E-859B80BA89D8}"/>
              </a:ext>
            </a:extLst>
          </p:cNvPr>
          <p:cNvSpPr>
            <a:spLocks noGrp="1" noChangeAspect="1"/>
          </p:cNvSpPr>
          <p:nvPr>
            <p:ph type="title"/>
          </p:nvPr>
        </p:nvSpPr>
        <p:spPr>
          <a:xfrm>
            <a:off x="0" y="0"/>
            <a:ext cx="12192000" cy="822960"/>
          </a:xfrm>
        </p:spPr>
        <p:txBody>
          <a:bodyPr/>
          <a:lstStyle/>
          <a:p>
            <a:r>
              <a:rPr lang="en-US" dirty="0"/>
              <a:t>July 2025  sbd psbd-1-25</a:t>
            </a:r>
          </a:p>
        </p:txBody>
      </p:sp>
      <p:sp>
        <p:nvSpPr>
          <p:cNvPr id="5" name="TextBox 4">
            <a:extLst>
              <a:ext uri="{FF2B5EF4-FFF2-40B4-BE49-F238E27FC236}">
                <a16:creationId xmlns:a16="http://schemas.microsoft.com/office/drawing/2014/main" id="{52793B8C-051C-A196-BE77-293376C837FD}"/>
              </a:ext>
            </a:extLst>
          </p:cNvPr>
          <p:cNvSpPr txBox="1"/>
          <p:nvPr/>
        </p:nvSpPr>
        <p:spPr>
          <a:xfrm>
            <a:off x="1913618" y="1128365"/>
            <a:ext cx="7513186" cy="861774"/>
          </a:xfrm>
          <a:prstGeom prst="rect">
            <a:avLst/>
          </a:prstGeom>
          <a:noFill/>
        </p:spPr>
        <p:txBody>
          <a:bodyPr wrap="square">
            <a:spAutoFit/>
          </a:bodyPr>
          <a:lstStyle/>
          <a:p>
            <a:r>
              <a:rPr lang="en-US" sz="3200" b="1" dirty="0"/>
              <a:t>PSBD-1-25 (NEW)    </a:t>
            </a:r>
            <a:r>
              <a:rPr lang="en-US" sz="3200" dirty="0"/>
              <a:t>vs    </a:t>
            </a:r>
            <a:r>
              <a:rPr lang="en-US" sz="3200" b="1" dirty="0"/>
              <a:t>PSBD-2-07 (OLD)</a:t>
            </a:r>
          </a:p>
          <a:p>
            <a:pPr algn="ctr"/>
            <a:r>
              <a:rPr lang="en-US" dirty="0"/>
              <a:t>Composite Beam Sections</a:t>
            </a:r>
          </a:p>
        </p:txBody>
      </p:sp>
      <p:pic>
        <p:nvPicPr>
          <p:cNvPr id="3" name="Picture 2" descr="Diagram&#10;&#10;AI-generated content may be incorrect.">
            <a:extLst>
              <a:ext uri="{FF2B5EF4-FFF2-40B4-BE49-F238E27FC236}">
                <a16:creationId xmlns:a16="http://schemas.microsoft.com/office/drawing/2014/main" id="{09F224AA-2DCF-3C7B-11E9-5F7293745F65}"/>
              </a:ext>
            </a:extLst>
          </p:cNvPr>
          <p:cNvPicPr>
            <a:picLocks noChangeAspect="1"/>
          </p:cNvPicPr>
          <p:nvPr/>
        </p:nvPicPr>
        <p:blipFill>
          <a:blip r:embed="rId2"/>
          <a:stretch>
            <a:fillRect/>
          </a:stretch>
        </p:blipFill>
        <p:spPr>
          <a:xfrm>
            <a:off x="6022847" y="1990139"/>
            <a:ext cx="3403957" cy="3571260"/>
          </a:xfrm>
          <a:prstGeom prst="rect">
            <a:avLst/>
          </a:prstGeom>
        </p:spPr>
      </p:pic>
      <p:pic>
        <p:nvPicPr>
          <p:cNvPr id="8" name="Picture 7" descr="Diagram&#10;&#10;AI-generated content may be incorrect.">
            <a:extLst>
              <a:ext uri="{FF2B5EF4-FFF2-40B4-BE49-F238E27FC236}">
                <a16:creationId xmlns:a16="http://schemas.microsoft.com/office/drawing/2014/main" id="{B11E3FFB-E688-0C45-BC4D-1C660A13D9FD}"/>
              </a:ext>
            </a:extLst>
          </p:cNvPr>
          <p:cNvPicPr>
            <a:picLocks noChangeAspect="1"/>
          </p:cNvPicPr>
          <p:nvPr/>
        </p:nvPicPr>
        <p:blipFill>
          <a:blip r:embed="rId3"/>
          <a:stretch>
            <a:fillRect/>
          </a:stretch>
        </p:blipFill>
        <p:spPr>
          <a:xfrm>
            <a:off x="1741602" y="1990139"/>
            <a:ext cx="3472112" cy="3367271"/>
          </a:xfrm>
          <a:prstGeom prst="rect">
            <a:avLst/>
          </a:prstGeom>
        </p:spPr>
      </p:pic>
    </p:spTree>
    <p:extLst>
      <p:ext uri="{BB962C8B-B14F-4D97-AF65-F5344CB8AC3E}">
        <p14:creationId xmlns:p14="http://schemas.microsoft.com/office/powerpoint/2010/main" val="38468646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DCC694-908B-8DA5-449A-4BD9B75963E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ADF9BF7-1E81-185E-0C4A-0498D9A8E12A}"/>
              </a:ext>
            </a:extLst>
          </p:cNvPr>
          <p:cNvSpPr>
            <a:spLocks noGrp="1" noChangeAspect="1"/>
          </p:cNvSpPr>
          <p:nvPr>
            <p:ph type="title"/>
          </p:nvPr>
        </p:nvSpPr>
        <p:spPr>
          <a:xfrm>
            <a:off x="0" y="-2"/>
            <a:ext cx="12192000" cy="822960"/>
          </a:xfrm>
        </p:spPr>
        <p:txBody>
          <a:bodyPr/>
          <a:lstStyle/>
          <a:p>
            <a:r>
              <a:rPr lang="en-US" dirty="0"/>
              <a:t>July 2025  sbd psbd-1-25</a:t>
            </a:r>
          </a:p>
        </p:txBody>
      </p:sp>
      <p:sp>
        <p:nvSpPr>
          <p:cNvPr id="5" name="TextBox 4">
            <a:extLst>
              <a:ext uri="{FF2B5EF4-FFF2-40B4-BE49-F238E27FC236}">
                <a16:creationId xmlns:a16="http://schemas.microsoft.com/office/drawing/2014/main" id="{6CED1ABD-D5D1-2488-4B29-0776FDA7A754}"/>
              </a:ext>
            </a:extLst>
          </p:cNvPr>
          <p:cNvSpPr txBox="1"/>
          <p:nvPr/>
        </p:nvSpPr>
        <p:spPr>
          <a:xfrm>
            <a:off x="1913618" y="1128365"/>
            <a:ext cx="7513186" cy="861774"/>
          </a:xfrm>
          <a:prstGeom prst="rect">
            <a:avLst/>
          </a:prstGeom>
          <a:noFill/>
        </p:spPr>
        <p:txBody>
          <a:bodyPr wrap="square">
            <a:spAutoFit/>
          </a:bodyPr>
          <a:lstStyle/>
          <a:p>
            <a:r>
              <a:rPr lang="en-US" sz="3200" b="1" dirty="0"/>
              <a:t>PSBD-1-25 (NEW)    </a:t>
            </a:r>
            <a:r>
              <a:rPr lang="en-US" sz="3200" dirty="0"/>
              <a:t>vs    </a:t>
            </a:r>
            <a:r>
              <a:rPr lang="en-US" sz="3200" b="1" dirty="0"/>
              <a:t>PSBD-2-07 (OLD)</a:t>
            </a:r>
          </a:p>
          <a:p>
            <a:pPr algn="ctr"/>
            <a:r>
              <a:rPr lang="en-US" dirty="0"/>
              <a:t>NON-Composite Beam Sections</a:t>
            </a:r>
          </a:p>
        </p:txBody>
      </p:sp>
      <p:pic>
        <p:nvPicPr>
          <p:cNvPr id="7" name="Picture 6" descr="Diagram">
            <a:extLst>
              <a:ext uri="{FF2B5EF4-FFF2-40B4-BE49-F238E27FC236}">
                <a16:creationId xmlns:a16="http://schemas.microsoft.com/office/drawing/2014/main" id="{1917BC6B-3FC2-F199-1F1E-478C308F8CF4}"/>
              </a:ext>
            </a:extLst>
          </p:cNvPr>
          <p:cNvPicPr>
            <a:picLocks noChangeAspect="1"/>
          </p:cNvPicPr>
          <p:nvPr/>
        </p:nvPicPr>
        <p:blipFill>
          <a:blip r:embed="rId2"/>
          <a:stretch>
            <a:fillRect/>
          </a:stretch>
        </p:blipFill>
        <p:spPr>
          <a:xfrm>
            <a:off x="1840120" y="1990139"/>
            <a:ext cx="3580113" cy="3378566"/>
          </a:xfrm>
          <a:prstGeom prst="rect">
            <a:avLst/>
          </a:prstGeom>
        </p:spPr>
      </p:pic>
      <p:pic>
        <p:nvPicPr>
          <p:cNvPr id="9" name="Picture 8" descr="Diagram">
            <a:extLst>
              <a:ext uri="{FF2B5EF4-FFF2-40B4-BE49-F238E27FC236}">
                <a16:creationId xmlns:a16="http://schemas.microsoft.com/office/drawing/2014/main" id="{BEFC7C80-27A0-171D-F486-09465AFB0CD0}"/>
              </a:ext>
            </a:extLst>
          </p:cNvPr>
          <p:cNvPicPr>
            <a:picLocks noChangeAspect="1"/>
          </p:cNvPicPr>
          <p:nvPr/>
        </p:nvPicPr>
        <p:blipFill>
          <a:blip r:embed="rId3"/>
          <a:stretch>
            <a:fillRect/>
          </a:stretch>
        </p:blipFill>
        <p:spPr>
          <a:xfrm>
            <a:off x="5914459" y="1990139"/>
            <a:ext cx="3512345" cy="3550582"/>
          </a:xfrm>
          <a:prstGeom prst="rect">
            <a:avLst/>
          </a:prstGeom>
        </p:spPr>
      </p:pic>
    </p:spTree>
    <p:extLst>
      <p:ext uri="{BB962C8B-B14F-4D97-AF65-F5344CB8AC3E}">
        <p14:creationId xmlns:p14="http://schemas.microsoft.com/office/powerpoint/2010/main" val="12043903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E640BD7-5636-B3CA-D1C2-5AC94A356538}"/>
              </a:ext>
            </a:extLst>
          </p:cNvPr>
          <p:cNvSpPr>
            <a:spLocks noGrp="1" noChangeAspect="1"/>
          </p:cNvSpPr>
          <p:nvPr>
            <p:ph type="title"/>
          </p:nvPr>
        </p:nvSpPr>
        <p:spPr>
          <a:xfrm>
            <a:off x="0" y="-2"/>
            <a:ext cx="12192000" cy="822960"/>
          </a:xfrm>
        </p:spPr>
        <p:txBody>
          <a:bodyPr/>
          <a:lstStyle/>
          <a:p>
            <a:r>
              <a:rPr lang="en-US" dirty="0"/>
              <a:t>July 2025  sbd psbd-1-25</a:t>
            </a:r>
          </a:p>
        </p:txBody>
      </p:sp>
      <p:sp>
        <p:nvSpPr>
          <p:cNvPr id="6" name="TextBox 5">
            <a:extLst>
              <a:ext uri="{FF2B5EF4-FFF2-40B4-BE49-F238E27FC236}">
                <a16:creationId xmlns:a16="http://schemas.microsoft.com/office/drawing/2014/main" id="{378A1E71-0556-33E7-A28B-D380ED87AD7D}"/>
              </a:ext>
            </a:extLst>
          </p:cNvPr>
          <p:cNvSpPr txBox="1"/>
          <p:nvPr/>
        </p:nvSpPr>
        <p:spPr>
          <a:xfrm>
            <a:off x="172528" y="1250830"/>
            <a:ext cx="5788325" cy="3262432"/>
          </a:xfrm>
          <a:prstGeom prst="rect">
            <a:avLst/>
          </a:prstGeom>
          <a:noFill/>
        </p:spPr>
        <p:txBody>
          <a:bodyPr wrap="square" rtlCol="0">
            <a:spAutoFit/>
          </a:bodyPr>
          <a:lstStyle/>
          <a:p>
            <a:r>
              <a:rPr lang="en-US" sz="2800" b="1" dirty="0"/>
              <a:t>Keyways: Composite Beams</a:t>
            </a:r>
          </a:p>
          <a:p>
            <a:endParaRPr lang="en-US" dirty="0"/>
          </a:p>
          <a:p>
            <a:pPr marL="285750" indent="-285750">
              <a:buFont typeface="Arial" panose="020B0604020202020204" pitchFamily="34" charset="0"/>
              <a:buChar char="•"/>
            </a:pPr>
            <a:r>
              <a:rPr lang="en-US" sz="2000" dirty="0"/>
              <a:t>Fill keyway with non-shrink grout only to bottom of throat.</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Insert backer rod and leave throat of shear key empty until grout is cured.</a:t>
            </a:r>
          </a:p>
          <a:p>
            <a:endParaRPr lang="en-US" sz="2000" dirty="0"/>
          </a:p>
          <a:p>
            <a:pPr marL="285750" indent="-285750">
              <a:buFont typeface="Arial" panose="020B0604020202020204" pitchFamily="34" charset="0"/>
              <a:buChar char="•"/>
            </a:pPr>
            <a:r>
              <a:rPr lang="en-US" sz="2000" dirty="0"/>
              <a:t>Allow throat to fill with concrete during deck placement.</a:t>
            </a:r>
          </a:p>
        </p:txBody>
      </p:sp>
      <p:pic>
        <p:nvPicPr>
          <p:cNvPr id="5" name="Picture 4" descr="Diagram&#10;&#10;AI-generated content may be incorrect.">
            <a:extLst>
              <a:ext uri="{FF2B5EF4-FFF2-40B4-BE49-F238E27FC236}">
                <a16:creationId xmlns:a16="http://schemas.microsoft.com/office/drawing/2014/main" id="{622AC659-5A75-2FA6-8FA2-8D050F4E81FC}"/>
              </a:ext>
            </a:extLst>
          </p:cNvPr>
          <p:cNvPicPr>
            <a:picLocks noChangeAspect="1"/>
          </p:cNvPicPr>
          <p:nvPr/>
        </p:nvPicPr>
        <p:blipFill>
          <a:blip r:embed="rId2"/>
          <a:stretch>
            <a:fillRect/>
          </a:stretch>
        </p:blipFill>
        <p:spPr>
          <a:xfrm>
            <a:off x="6410131" y="832703"/>
            <a:ext cx="4096137" cy="4769805"/>
          </a:xfrm>
          <a:prstGeom prst="rect">
            <a:avLst/>
          </a:prstGeom>
        </p:spPr>
      </p:pic>
    </p:spTree>
    <p:extLst>
      <p:ext uri="{BB962C8B-B14F-4D97-AF65-F5344CB8AC3E}">
        <p14:creationId xmlns:p14="http://schemas.microsoft.com/office/powerpoint/2010/main" val="37080016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454494-8EB8-1D1B-149F-65593AA82B1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B2D6E2F-9337-774B-D731-FFCA37E8F96E}"/>
              </a:ext>
            </a:extLst>
          </p:cNvPr>
          <p:cNvSpPr>
            <a:spLocks noGrp="1" noChangeAspect="1"/>
          </p:cNvSpPr>
          <p:nvPr>
            <p:ph type="title"/>
          </p:nvPr>
        </p:nvSpPr>
        <p:spPr>
          <a:xfrm>
            <a:off x="0" y="0"/>
            <a:ext cx="12192000" cy="822960"/>
          </a:xfrm>
        </p:spPr>
        <p:txBody>
          <a:bodyPr/>
          <a:lstStyle/>
          <a:p>
            <a:r>
              <a:rPr lang="en-US" dirty="0"/>
              <a:t>July 2025  sbd psbd-1-25</a:t>
            </a:r>
          </a:p>
        </p:txBody>
      </p:sp>
      <p:sp>
        <p:nvSpPr>
          <p:cNvPr id="5" name="TextBox 4">
            <a:extLst>
              <a:ext uri="{FF2B5EF4-FFF2-40B4-BE49-F238E27FC236}">
                <a16:creationId xmlns:a16="http://schemas.microsoft.com/office/drawing/2014/main" id="{63345E16-E87B-C517-389B-BEBA907267AD}"/>
              </a:ext>
            </a:extLst>
          </p:cNvPr>
          <p:cNvSpPr txBox="1"/>
          <p:nvPr/>
        </p:nvSpPr>
        <p:spPr>
          <a:xfrm>
            <a:off x="172528" y="1250830"/>
            <a:ext cx="5141344" cy="3262432"/>
          </a:xfrm>
          <a:prstGeom prst="rect">
            <a:avLst/>
          </a:prstGeom>
          <a:noFill/>
        </p:spPr>
        <p:txBody>
          <a:bodyPr wrap="square" rtlCol="0">
            <a:spAutoFit/>
          </a:bodyPr>
          <a:lstStyle/>
          <a:p>
            <a:r>
              <a:rPr lang="en-US" sz="2800" b="1" dirty="0"/>
              <a:t>Keyways: Non-Composite</a:t>
            </a:r>
          </a:p>
          <a:p>
            <a:endParaRPr lang="en-US" dirty="0"/>
          </a:p>
          <a:p>
            <a:pPr marL="285750" indent="-285750">
              <a:buFont typeface="Arial" panose="020B0604020202020204" pitchFamily="34" charset="0"/>
              <a:buChar char="•"/>
            </a:pPr>
            <a:r>
              <a:rPr lang="en-US" sz="2000" dirty="0"/>
              <a:t>Fill keyway with non-shrink grout only to bottom of throat.</a:t>
            </a:r>
          </a:p>
          <a:p>
            <a:endParaRPr lang="en-US" sz="2000" dirty="0"/>
          </a:p>
          <a:p>
            <a:pPr marL="285750" indent="-285750">
              <a:buFont typeface="Arial" panose="020B0604020202020204" pitchFamily="34" charset="0"/>
              <a:buChar char="•"/>
            </a:pPr>
            <a:r>
              <a:rPr lang="en-US" sz="2000" dirty="0"/>
              <a:t>Leave the throat of shear key empty until grout is cured.</a:t>
            </a:r>
          </a:p>
          <a:p>
            <a:endParaRPr lang="en-US" sz="2000" dirty="0"/>
          </a:p>
          <a:p>
            <a:pPr marL="285750" indent="-285750">
              <a:buFont typeface="Arial" panose="020B0604020202020204" pitchFamily="34" charset="0"/>
              <a:buChar char="•"/>
            </a:pPr>
            <a:r>
              <a:rPr lang="en-US" sz="2000" dirty="0"/>
              <a:t>Non-Composite Beams: fill keyway throat with hot applied Joint Sealer.</a:t>
            </a:r>
          </a:p>
        </p:txBody>
      </p:sp>
      <p:pic>
        <p:nvPicPr>
          <p:cNvPr id="8" name="Content Placeholder 7" descr="Diagram&#10;&#10;AI-generated content may be incorrect.">
            <a:extLst>
              <a:ext uri="{FF2B5EF4-FFF2-40B4-BE49-F238E27FC236}">
                <a16:creationId xmlns:a16="http://schemas.microsoft.com/office/drawing/2014/main" id="{766EF1B4-1BFB-4F8E-3C76-9404EBF548B0}"/>
              </a:ext>
            </a:extLst>
          </p:cNvPr>
          <p:cNvPicPr>
            <a:picLocks noGrp="1" noChangeAspect="1"/>
          </p:cNvPicPr>
          <p:nvPr>
            <p:ph idx="1"/>
          </p:nvPr>
        </p:nvPicPr>
        <p:blipFill>
          <a:blip r:embed="rId2"/>
          <a:stretch>
            <a:fillRect/>
          </a:stretch>
        </p:blipFill>
        <p:spPr bwMode="auto">
          <a:xfrm>
            <a:off x="6096000" y="975049"/>
            <a:ext cx="4223561" cy="4438650"/>
          </a:xfrm>
          <a:prstGeom prst="rect">
            <a:avLst/>
          </a:prstGeom>
          <a:noFill/>
          <a:ln w="9525">
            <a:noFill/>
            <a:miter lim="800000"/>
            <a:headEnd/>
            <a:tailEnd/>
          </a:ln>
        </p:spPr>
      </p:pic>
    </p:spTree>
    <p:extLst>
      <p:ext uri="{BB962C8B-B14F-4D97-AF65-F5344CB8AC3E}">
        <p14:creationId xmlns:p14="http://schemas.microsoft.com/office/powerpoint/2010/main" val="2793992182"/>
      </p:ext>
    </p:extLst>
  </p:cSld>
  <p:clrMapOvr>
    <a:masterClrMapping/>
  </p:clrMapOvr>
</p:sld>
</file>

<file path=ppt/theme/theme1.xml><?xml version="1.0" encoding="utf-8"?>
<a:theme xmlns:a="http://schemas.openxmlformats.org/drawingml/2006/main" name="ODOT-HoIA-Theme-1">
  <a:themeElements>
    <a:clrScheme name="Custom 12">
      <a:dk1>
        <a:srgbClr val="000000"/>
      </a:dk1>
      <a:lt1>
        <a:srgbClr val="FFFFFF"/>
      </a:lt1>
      <a:dk2>
        <a:srgbClr val="000000"/>
      </a:dk2>
      <a:lt2>
        <a:srgbClr val="969696"/>
      </a:lt2>
      <a:accent1>
        <a:srgbClr val="29286B"/>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DOT-HoIA-Theme-1" id="{012D7117-838B-4780-86B9-E3DF8C21EA18}" vid="{B4398ADE-FC80-4E4D-A6B8-C0B348BE25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f920f5b4-f35a-4bd1-ab57-79db69ad10fb}" enabled="1" method="Standard" siteId="{50f8fcc4-94d8-4f07-84eb-36ed57c7c8a2}" contentBits="0" removed="0"/>
</clbl:labelList>
</file>

<file path=docProps/app.xml><?xml version="1.0" encoding="utf-8"?>
<Properties xmlns="http://schemas.openxmlformats.org/officeDocument/2006/extended-properties" xmlns:vt="http://schemas.openxmlformats.org/officeDocument/2006/docPropsVTypes">
  <Template>Default Theme</Template>
  <TotalTime>2270</TotalTime>
  <Words>2135</Words>
  <Application>Microsoft Office PowerPoint</Application>
  <PresentationFormat>Widescreen</PresentationFormat>
  <Paragraphs>177</Paragraphs>
  <Slides>26</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Aptos</vt:lpstr>
      <vt:lpstr>Aptos Display</vt:lpstr>
      <vt:lpstr>Arial</vt:lpstr>
      <vt:lpstr>Georgia</vt:lpstr>
      <vt:lpstr>ODOT-HoIA-Theme-1</vt:lpstr>
      <vt:lpstr>PowerPoint Presentation</vt:lpstr>
      <vt:lpstr>PowerPoint Presentation</vt:lpstr>
      <vt:lpstr>July 2025  sbd psbd-1-25</vt:lpstr>
      <vt:lpstr>July 2025  sbd psbd-1-25</vt:lpstr>
      <vt:lpstr>July 2025  sbd psbd-1-25</vt:lpstr>
      <vt:lpstr>July 2025  sbd psbd-1-25</vt:lpstr>
      <vt:lpstr>July 2025  sbd psbd-1-25</vt:lpstr>
      <vt:lpstr>July 2025  sbd psbd-1-25</vt:lpstr>
      <vt:lpstr>July 2025  sbd psbd-1-25</vt:lpstr>
      <vt:lpstr>July 2025 C&amp;ms 515.14 </vt:lpstr>
      <vt:lpstr>July 2025 C&amp;ms 515.19 </vt:lpstr>
      <vt:lpstr>July 2025 C&amp;ms 515.19 </vt:lpstr>
      <vt:lpstr>July 2025 C&amp;ms 524.09 </vt:lpstr>
      <vt:lpstr>January 2026 C&amp;MS 202.03</vt:lpstr>
      <vt:lpstr>January 2026 C&amp;MS 511.12</vt:lpstr>
      <vt:lpstr>January 2026 C&amp;MS 516.07</vt:lpstr>
      <vt:lpstr>January 2026 C&amp;MS 709.16</vt:lpstr>
      <vt:lpstr>January 2026 C&amp;MS 709.16</vt:lpstr>
      <vt:lpstr>Type 1L Cement – What to watch out for…</vt:lpstr>
      <vt:lpstr>Type 1L Cement  - Seminar</vt:lpstr>
      <vt:lpstr>Slipform parapet research update</vt:lpstr>
      <vt:lpstr>Slipform parapet research update</vt:lpstr>
      <vt:lpstr>Slipform parapet research update</vt:lpstr>
      <vt:lpstr>Questions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Eline, Andrew</dc:creator>
  <cp:lastModifiedBy>Shonk, Christopher</cp:lastModifiedBy>
  <cp:revision>29</cp:revision>
  <dcterms:created xsi:type="dcterms:W3CDTF">2024-01-11T22:22:02Z</dcterms:created>
  <dcterms:modified xsi:type="dcterms:W3CDTF">2026-03-05T17:10:39Z</dcterms:modified>
</cp:coreProperties>
</file>