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9" r:id="rId3"/>
    <p:sldId id="257" r:id="rId4"/>
    <p:sldId id="258" r:id="rId5"/>
    <p:sldId id="266" r:id="rId6"/>
    <p:sldId id="273" r:id="rId7"/>
    <p:sldId id="274" r:id="rId8"/>
    <p:sldId id="275" r:id="rId9"/>
    <p:sldId id="276" r:id="rId10"/>
    <p:sldId id="279" r:id="rId11"/>
    <p:sldId id="280" r:id="rId12"/>
    <p:sldId id="278" r:id="rId13"/>
    <p:sldId id="272" r:id="rId14"/>
    <p:sldId id="265" r:id="rId15"/>
    <p:sldId id="264" r:id="rId16"/>
    <p:sldId id="26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2C83"/>
    <a:srgbClr val="1F1919"/>
    <a:srgbClr val="000000"/>
    <a:srgbClr val="B85218"/>
    <a:srgbClr val="EBAC03"/>
    <a:srgbClr val="9A6E32"/>
    <a:srgbClr val="7D4827"/>
    <a:srgbClr val="E5E0A4"/>
    <a:srgbClr val="804E2D"/>
    <a:srgbClr val="814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772" autoAdjust="0"/>
  </p:normalViewPr>
  <p:slideViewPr>
    <p:cSldViewPr snapToGrid="0">
      <p:cViewPr varScale="1">
        <p:scale>
          <a:sx n="97" d="100"/>
          <a:sy n="97" d="100"/>
        </p:scale>
        <p:origin x="105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7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rdner, Justin" userId="45fb47d3-6e53-4c3b-a65a-809749031077" providerId="ADAL" clId="{3A691424-8FB4-40FF-A6F8-AD3483F1296B}"/>
    <pc:docChg chg="modSld">
      <pc:chgData name="Gardner, Justin" userId="45fb47d3-6e53-4c3b-a65a-809749031077" providerId="ADAL" clId="{3A691424-8FB4-40FF-A6F8-AD3483F1296B}" dt="2026-02-18T22:18:23.329" v="1" actId="1076"/>
      <pc:docMkLst>
        <pc:docMk/>
      </pc:docMkLst>
      <pc:sldChg chg="modSp mod">
        <pc:chgData name="Gardner, Justin" userId="45fb47d3-6e53-4c3b-a65a-809749031077" providerId="ADAL" clId="{3A691424-8FB4-40FF-A6F8-AD3483F1296B}" dt="2026-02-18T22:18:23.329" v="1" actId="1076"/>
        <pc:sldMkLst>
          <pc:docMk/>
          <pc:sldMk cId="3708001605" sldId="258"/>
        </pc:sldMkLst>
        <pc:picChg chg="mod">
          <ac:chgData name="Gardner, Justin" userId="45fb47d3-6e53-4c3b-a65a-809749031077" providerId="ADAL" clId="{3A691424-8FB4-40FF-A6F8-AD3483F1296B}" dt="2026-02-18T22:18:23.329" v="1" actId="1076"/>
          <ac:picMkLst>
            <pc:docMk/>
            <pc:sldMk cId="3708001605" sldId="258"/>
            <ac:picMk id="8" creationId="{D661168F-3A85-7EC1-B595-A3675D47AD1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26473A-E2EB-D277-AFE1-31E204A4DE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D7F1D6-AC60-533D-AC81-FA2E539088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943C2-3E85-4802-BEC4-F00024BF0E47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4A250C-380F-795D-8CA3-CB460BC251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78657-751E-0168-0E50-864672C438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1B054-411C-44A3-9CF0-2533A4D20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811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21EBB-CECF-423E-AFA4-F496638FB571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DD9A7-73DA-4A43-BF0D-8B565CD78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16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fabric is incidental to Item 840 natural soil.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DD9A7-73DA-4A43-BF0D-8B565CD784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79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Precast Gravity and Semigravity Retaining Wall  (PGSRW).</a:t>
            </a:r>
          </a:p>
          <a:p>
            <a:r>
              <a:rPr lang="en-US" dirty="0"/>
              <a:t>If the plans show one way you can always change it by submitting VECP.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A46739-9FCC-4350-BDEC-B319A80F7E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764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00F63-B4DD-51EC-6EFA-56A602467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BDB66D-1904-C2E2-C216-40EFC52283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3B6CC3-07C8-732B-E354-B9CFD3C187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Precast Gravity and Semigravity Retaining Wall  (PGSRW).</a:t>
            </a:r>
          </a:p>
          <a:p>
            <a:r>
              <a:rPr lang="en-US" dirty="0"/>
              <a:t>If the plans show one way you can always change it by submitting VECP.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D4111-E8B0-DFA4-A677-BEF701F86C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A46739-9FCC-4350-BDEC-B319A80F7E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315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6D440-0EF8-7832-8E0C-E9F9C419D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8F7461-FEC8-FDDA-EE45-4392EF5665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AF4416-81DC-E942-DBE1-963FBCDBD9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complete now for reminders.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 testing stats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98 (2025) 10 projects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 quantity in D10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370(2024)  8 projects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16805-5BA3-129B-5E62-21E3C29321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DD9A7-73DA-4A43-BF0D-8B565CD784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54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DD9A7-73DA-4A43-BF0D-8B565CD7845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054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9F6811-B1BF-E2DB-B61F-C8C15FF67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5" y="1"/>
            <a:ext cx="1218895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92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 hasCustomPrompt="1"/>
          </p:nvPr>
        </p:nvSpPr>
        <p:spPr>
          <a:xfrm>
            <a:off x="609600" y="1809750"/>
            <a:ext cx="10871200" cy="38100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/>
              <a:t>Column One</a:t>
            </a:r>
          </a:p>
          <a:p>
            <a:r>
              <a:rPr lang="en-US" dirty="0"/>
              <a:t>1</a:t>
            </a:r>
          </a:p>
          <a:p>
            <a:pPr lvl="1"/>
            <a:r>
              <a:rPr lang="en-US" dirty="0"/>
              <a:t>a</a:t>
            </a:r>
          </a:p>
          <a:p>
            <a:pPr lvl="1"/>
            <a:r>
              <a:rPr lang="en-US" dirty="0"/>
              <a:t>b</a:t>
            </a:r>
          </a:p>
          <a:p>
            <a:pPr lvl="2"/>
            <a:r>
              <a:rPr lang="en-US" dirty="0" err="1"/>
              <a:t>i</a:t>
            </a:r>
            <a:endParaRPr lang="en-US" dirty="0"/>
          </a:p>
          <a:p>
            <a:pPr lvl="2"/>
            <a:r>
              <a:rPr lang="en-US" dirty="0"/>
              <a:t>Ii</a:t>
            </a:r>
          </a:p>
          <a:p>
            <a:pPr lvl="2"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Column Two</a:t>
            </a:r>
          </a:p>
          <a:p>
            <a:r>
              <a:rPr lang="en-US" dirty="0"/>
              <a:t>2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047750"/>
            <a:ext cx="110744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>
                <a:latin typeface="+mj-lt"/>
              </a:rPr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461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143000"/>
            <a:ext cx="11430000" cy="51816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238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1BDA56-9CB3-6C59-1988-24B435841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gradFill flip="none" rotWithShape="1">
            <a:gsLst>
              <a:gs pos="2752">
                <a:schemeClr val="bg1"/>
              </a:gs>
              <a:gs pos="33000">
                <a:srgbClr val="BCA165"/>
              </a:gs>
              <a:gs pos="22000">
                <a:srgbClr val="E5E0A4"/>
              </a:gs>
              <a:gs pos="82000">
                <a:srgbClr val="9A6E32"/>
              </a:gs>
            </a:gsLst>
            <a:lin ang="10800000" scaled="0"/>
            <a:tileRect/>
          </a:gra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666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143000"/>
            <a:ext cx="11430000" cy="51816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01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052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C62E614-93DE-9724-836F-3339DE23EC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895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82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9F6811-B1BF-E2DB-B61F-C8C15FF67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1218895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51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F658FBC-5BF2-811F-CE4A-7DA9B5CCDF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9586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1BDA56-9CB3-6C59-1988-24B435841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gradFill flip="none" rotWithShape="1">
            <a:gsLst>
              <a:gs pos="2752">
                <a:schemeClr val="bg1"/>
              </a:gs>
              <a:gs pos="33000">
                <a:srgbClr val="BCA165"/>
              </a:gs>
              <a:gs pos="22000">
                <a:srgbClr val="E5E0A4"/>
              </a:gs>
              <a:gs pos="82000">
                <a:srgbClr val="9A6E32"/>
              </a:gs>
            </a:gsLst>
            <a:lin ang="10800000" scaled="0"/>
            <a:tileRect/>
          </a:gra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51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C62E614-93DE-9724-836F-3339DE23EC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63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gradFill flip="none" rotWithShape="1">
            <a:gsLst>
              <a:gs pos="32000">
                <a:srgbClr val="9594C0"/>
              </a:gs>
              <a:gs pos="2752">
                <a:schemeClr val="bg1"/>
              </a:gs>
              <a:gs pos="100000">
                <a:srgbClr val="2F2C83"/>
              </a:gs>
            </a:gsLst>
            <a:lin ang="10800000" scaled="0"/>
            <a:tileRect/>
          </a:gra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42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340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EBAC03"/>
          </a:soli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345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B85218"/>
          </a:soli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1314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accent6"/>
          </a:soli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282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914400"/>
          </a:xfrm>
          <a:solidFill>
            <a:schemeClr val="accent1"/>
          </a:soli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277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F658FBC-5BF2-811F-CE4A-7DA9B5CCDF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6398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7650" y="361949"/>
            <a:ext cx="6677025" cy="1400175"/>
          </a:xfrm>
          <a:noFill/>
          <a:ln>
            <a:noFill/>
          </a:ln>
        </p:spPr>
        <p:txBody>
          <a:bodyPr anchor="ctr" anchorCtr="0"/>
          <a:lstStyle>
            <a:lvl1pPr algn="l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sz="3600" dirty="0"/>
              <a:t>Topic Name</a:t>
            </a:r>
            <a:br>
              <a:rPr lang="en-US" sz="3600" dirty="0"/>
            </a:br>
            <a:r>
              <a:rPr lang="en-US" b="0" i="1" dirty="0"/>
              <a:t>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164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 hasCustomPrompt="1"/>
          </p:nvPr>
        </p:nvSpPr>
        <p:spPr>
          <a:xfrm>
            <a:off x="914400" y="1181100"/>
            <a:ext cx="10363200" cy="44958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/>
              <a:t>Column One</a:t>
            </a:r>
          </a:p>
          <a:p>
            <a:r>
              <a:rPr lang="en-US" dirty="0"/>
              <a:t>1</a:t>
            </a:r>
          </a:p>
          <a:p>
            <a:pPr lvl="1"/>
            <a:r>
              <a:rPr lang="en-US" dirty="0"/>
              <a:t>a</a:t>
            </a:r>
          </a:p>
          <a:p>
            <a:pPr lvl="1"/>
            <a:r>
              <a:rPr lang="en-US" dirty="0"/>
              <a:t>b</a:t>
            </a:r>
          </a:p>
          <a:p>
            <a:pPr lvl="2"/>
            <a:r>
              <a:rPr lang="en-US" dirty="0" err="1"/>
              <a:t>i</a:t>
            </a:r>
            <a:endParaRPr lang="en-US" dirty="0"/>
          </a:p>
          <a:p>
            <a:pPr lvl="2"/>
            <a:r>
              <a:rPr lang="en-US" dirty="0"/>
              <a:t>Ii</a:t>
            </a:r>
          </a:p>
          <a:p>
            <a:pPr>
              <a:buNone/>
            </a:pPr>
            <a:r>
              <a:rPr lang="en-US" dirty="0"/>
              <a:t>Column Two</a:t>
            </a:r>
          </a:p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1670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2367C8-45A8-C2F0-5AF8-6F476D25A757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659836"/>
            <a:ext cx="12192000" cy="1189017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3920" y="1143000"/>
            <a:ext cx="10424160" cy="49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05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7" r:id="rId12"/>
    <p:sldLayoutId id="2147483672" r:id="rId13"/>
    <p:sldLayoutId id="2147483675" r:id="rId14"/>
    <p:sldLayoutId id="2147483676" r:id="rId15"/>
    <p:sldLayoutId id="2147483679" r:id="rId16"/>
    <p:sldLayoutId id="2147483685" r:id="rId17"/>
    <p:sldLayoutId id="2147483690" r:id="rId18"/>
    <p:sldLayoutId id="2147483693" r:id="rId1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cap="all" normalizeH="0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000" b="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</a:defRPr>
      </a:lvl2pPr>
      <a:lvl3pPr marL="13716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</a:defRPr>
      </a:lvl3pPr>
      <a:lvl4pPr marL="18288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</a:defRPr>
      </a:lvl4pPr>
      <a:lvl5pPr marL="2401888" indent="-396875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tabLst>
          <a:tab pos="2401888" algn="l"/>
        </a:tabLst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transportation.ohio.gov/working/engineering/geotechnical/prws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294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B815A-1C15-CE9B-0A06-0C1491BC8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0F4BC-40F1-5F8B-288B-14719DE6F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 878 Inspection &amp; Compaction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921BD-C7B3-7EDE-974A-4DE25EDCA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358" y="1011493"/>
            <a:ext cx="11501284" cy="4835013"/>
          </a:xfrm>
        </p:spPr>
        <p:txBody>
          <a:bodyPr/>
          <a:lstStyle/>
          <a:p>
            <a:r>
              <a:rPr lang="en-US" sz="1800" dirty="0"/>
              <a:t>Perform inspection to ensure the placement and compaction of unbound materials conform with Contract Documents....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/>
              <a:t>Update 878.03 Equipment …To follow current practices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600" dirty="0"/>
              <a:t>Requiring verification every 12 months on the equipment and aligning calibration interval to 24 months.</a:t>
            </a:r>
          </a:p>
          <a:p>
            <a:pPr marL="0" indent="0">
              <a:buNone/>
            </a:pPr>
            <a:r>
              <a:rPr lang="en-US" sz="1800" b="1" dirty="0"/>
              <a:t>Reminder</a:t>
            </a:r>
          </a:p>
          <a:p>
            <a:r>
              <a:rPr lang="en-US" sz="1800" i="1" u="sng" dirty="0"/>
              <a:t>Immediately notify the Engineer and the Contractor </a:t>
            </a:r>
            <a:r>
              <a:rPr lang="en-US" sz="1800" dirty="0"/>
              <a:t>when field testing or inspection indicate nonconformance.</a:t>
            </a:r>
          </a:p>
          <a:p>
            <a:r>
              <a:rPr lang="en-US" sz="1800" dirty="0"/>
              <a:t>878.04 Inspection and Field Testing</a:t>
            </a:r>
          </a:p>
          <a:p>
            <a:pPr lvl="1"/>
            <a:r>
              <a:rPr lang="en-US" sz="1600" dirty="0"/>
              <a:t> Inspection -  Includes observations, measurements, Photographs showing initial condition, the daily progress of the work, unusual conditions, noncompliant work, and corrective actions.</a:t>
            </a:r>
          </a:p>
          <a:p>
            <a:r>
              <a:rPr lang="en-US" sz="1800" dirty="0"/>
              <a:t>878.05 Forms and Weekly Reports</a:t>
            </a:r>
          </a:p>
          <a:p>
            <a:pPr lvl="1"/>
            <a:r>
              <a:rPr lang="en-US" sz="1600" dirty="0"/>
              <a:t>Furnish the inspection forms, photographs, compaction test results and measurements to the Engineer daily.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USE CA-EW-5 and CA-EW-6 to record all tests &amp; retests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93451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8B7AE-C41C-FCF2-5953-B5239F4DB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6ED0A-2A55-657F-6410-B315049B2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SS894 THERMAL INTEGRITY PROFILING (TIP)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6396C5-1BC8-2E12-7612-BFAED668C3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6896" y="1250787"/>
            <a:ext cx="5615398" cy="4977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7FC222-C280-F267-DE14-2BAE87BDEF68}"/>
              </a:ext>
            </a:extLst>
          </p:cNvPr>
          <p:cNvSpPr txBox="1">
            <a:spLocks/>
          </p:cNvSpPr>
          <p:nvPr/>
        </p:nvSpPr>
        <p:spPr bwMode="auto">
          <a:xfrm>
            <a:off x="301149" y="824435"/>
            <a:ext cx="5352288" cy="291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3716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8288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401888" indent="-3968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401888" algn="l"/>
              </a:tabLst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lvl="1"/>
            <a:endParaRPr lang="en-US" sz="100" b="1" kern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00" b="1" kern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kern="0" dirty="0"/>
              <a:t>Specification has been published for around 5 years.</a:t>
            </a:r>
          </a:p>
          <a:p>
            <a:r>
              <a:rPr lang="en-US" sz="2400" kern="0" dirty="0"/>
              <a:t>Specified on almost all bridge drilled shaft projects.</a:t>
            </a:r>
          </a:p>
          <a:p>
            <a:endParaRPr lang="en-US" sz="2400" kern="0" dirty="0"/>
          </a:p>
          <a:p>
            <a:endParaRPr lang="en-US" sz="2400" kern="0" dirty="0"/>
          </a:p>
          <a:p>
            <a:endParaRPr lang="en-US" kern="0" dirty="0"/>
          </a:p>
          <a:p>
            <a:endParaRPr lang="en-US" kern="0" dirty="0"/>
          </a:p>
        </p:txBody>
      </p:sp>
      <p:pic>
        <p:nvPicPr>
          <p:cNvPr id="4" name="Picture 3" descr="A picture containing scaffolding&#10;&#10;AI-generated content may be incorrect.">
            <a:extLst>
              <a:ext uri="{FF2B5EF4-FFF2-40B4-BE49-F238E27FC236}">
                <a16:creationId xmlns:a16="http://schemas.microsoft.com/office/drawing/2014/main" id="{CD4FF85B-2EBE-0976-08AF-78696AFB5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41" y="3739429"/>
            <a:ext cx="5667659" cy="17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87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DC206-1A8D-A9EA-16FF-987B2FA0D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DE3C6-B576-DD8E-989D-237FB223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206 CHEMICALLY STABILIZED SUBGRADE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E32C7-B8B6-54AA-8689-E3B6A21E1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359" y="1011493"/>
            <a:ext cx="5072216" cy="4835013"/>
          </a:xfrm>
        </p:spPr>
        <p:txBody>
          <a:bodyPr/>
          <a:lstStyle/>
          <a:p>
            <a:r>
              <a:rPr lang="en-US" sz="3200" dirty="0"/>
              <a:t>To meet availability, construction concerns and current practice </a:t>
            </a:r>
          </a:p>
          <a:p>
            <a:pPr lvl="1"/>
            <a:r>
              <a:rPr lang="en-US" sz="2400" dirty="0"/>
              <a:t>Added </a:t>
            </a:r>
            <a:r>
              <a:rPr lang="en-US" sz="2400" b="1" u="sng" dirty="0"/>
              <a:t>non-tracking asphalt emulsion as a curing coat option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704AFD-632A-0DD5-0115-9EEF8981B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7586" y="3746090"/>
            <a:ext cx="3775587" cy="28316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A999BD-E42C-AD61-D4C9-C3661BE3E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523" y="1011493"/>
            <a:ext cx="3516672" cy="26375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0BBDAF-5C38-0220-AED3-E62631C24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878" y="3510115"/>
            <a:ext cx="3244645" cy="243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45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43178-4DD1-E94E-254A-4925B41F7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C25D8-1E61-C3C0-340C-6F6E6261E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Miscellaneois Editorial Revisions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9913B0B-3C16-97F6-6A29-DA9E61345F41}"/>
              </a:ext>
            </a:extLst>
          </p:cNvPr>
          <p:cNvSpPr txBox="1">
            <a:spLocks/>
          </p:cNvSpPr>
          <p:nvPr/>
        </p:nvSpPr>
        <p:spPr bwMode="auto">
          <a:xfrm>
            <a:off x="484871" y="1227558"/>
            <a:ext cx="11222257" cy="4111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3716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8288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401888" indent="-3968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401888" algn="l"/>
              </a:tabLst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lvl="1"/>
            <a:endParaRPr lang="en-US" sz="100" b="1" kern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00" b="1" kern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kern="0" dirty="0"/>
              <a:t>SS827 FULL DEPTH RECLAMATION WITH CEMENT</a:t>
            </a:r>
          </a:p>
          <a:p>
            <a:pPr lvl="1"/>
            <a:r>
              <a:rPr lang="en-US" sz="1600" kern="0" dirty="0"/>
              <a:t>If the test section is acceptable but waiting on UCS results, </a:t>
            </a:r>
            <a:r>
              <a:rPr lang="en-US" sz="1600" kern="0" dirty="0">
                <a:solidFill>
                  <a:srgbClr val="FF0000"/>
                </a:solidFill>
              </a:rPr>
              <a:t>pulverizing and initial shaping work </a:t>
            </a:r>
            <a:r>
              <a:rPr lang="en-US" sz="1600" kern="0" dirty="0"/>
              <a:t>may continue until UCS test results are received, but do not incorporate cement in additional areas until satisfactory UCS results are received for the test section.</a:t>
            </a:r>
          </a:p>
          <a:p>
            <a:pPr lvl="1"/>
            <a:r>
              <a:rPr lang="en-US" sz="1600" kern="0" dirty="0"/>
              <a:t>Complete all mixing and compaction operations within three hours of start of application of cement. Protect all reclaimed areas from damage. Do not </a:t>
            </a:r>
            <a:r>
              <a:rPr lang="en-US" sz="1600" kern="0" dirty="0">
                <a:solidFill>
                  <a:srgbClr val="FF0000"/>
                </a:solidFill>
              </a:rPr>
              <a:t>spread more cement than can be mixed and all work completed</a:t>
            </a:r>
            <a:r>
              <a:rPr lang="en-US" sz="1600" kern="0" dirty="0"/>
              <a:t>, including </a:t>
            </a:r>
            <a:r>
              <a:rPr lang="en-US" sz="1600" kern="0" dirty="0">
                <a:solidFill>
                  <a:srgbClr val="FF0000"/>
                </a:solidFill>
              </a:rPr>
              <a:t>application of the curing coat</a:t>
            </a:r>
            <a:r>
              <a:rPr lang="en-US" sz="1600" kern="0" dirty="0"/>
              <a:t>, during the workday.</a:t>
            </a:r>
          </a:p>
          <a:p>
            <a:pPr lvl="1"/>
            <a:endParaRPr lang="en-US" sz="1400" kern="0" dirty="0"/>
          </a:p>
          <a:p>
            <a:endParaRPr lang="en-US" sz="2800" kern="0" dirty="0"/>
          </a:p>
          <a:p>
            <a:r>
              <a:rPr lang="en-US" sz="2800" kern="0" dirty="0"/>
              <a:t>S1122 DETERMINING SULFATE CONTENT IN SOILS</a:t>
            </a:r>
          </a:p>
          <a:p>
            <a:pPr lvl="1"/>
            <a:r>
              <a:rPr lang="en-US" sz="1600" kern="0" dirty="0"/>
              <a:t>Change the excel table to match L&amp;D Vol. 4 requirements for the Ohio County coordinate system. </a:t>
            </a:r>
          </a:p>
          <a:p>
            <a:pPr lvl="1"/>
            <a:endParaRPr lang="en-US" kern="0" dirty="0"/>
          </a:p>
          <a:p>
            <a:endParaRPr lang="en-US" kern="0" dirty="0"/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232499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85EED-0014-F9C1-D6C5-701E26599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FB8D8E-5060-46F9-FFF1-C19AEE800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6FF7AE0-C46D-EDAC-BD2C-0F6ADD9AF0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177" y="1337187"/>
            <a:ext cx="7063595" cy="259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40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152CE74B-4DDE-F876-0443-284D7302336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4400"/>
          </a:xfrm>
          <a:prstGeom prst="rect">
            <a:avLst/>
          </a:prstGeom>
          <a:gradFill>
            <a:gsLst>
              <a:gs pos="0">
                <a:srgbClr val="2F2C83"/>
              </a:gs>
              <a:gs pos="46000">
                <a:srgbClr val="59579C">
                  <a:alpha val="50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cap="all" normalizeH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pPr algn="ctr"/>
            <a:r>
              <a:rPr lang="en-US" kern="0" dirty="0"/>
              <a:t>Thank You Attendees &amp; Sponsors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E90D1C-BDA1-EF37-CBA0-3ECD7009A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2576" y="5683409"/>
            <a:ext cx="1030304" cy="10382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8EAFEA-DDC3-9F9E-5193-A73627729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46896" y="5664146"/>
            <a:ext cx="1423820" cy="107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4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010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116B179-6E4C-7FB7-F9AD-436FFEE4678E}"/>
              </a:ext>
            </a:extLst>
          </p:cNvPr>
          <p:cNvSpPr txBox="1">
            <a:spLocks/>
          </p:cNvSpPr>
          <p:nvPr/>
        </p:nvSpPr>
        <p:spPr bwMode="auto">
          <a:xfrm>
            <a:off x="3238499" y="3143252"/>
            <a:ext cx="8870951" cy="189547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cap="all" normalizeH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pPr marL="182880" algn="r"/>
            <a:r>
              <a:rPr lang="en-US" sz="5400" kern="0" dirty="0"/>
              <a:t>Geotechnical updates</a:t>
            </a:r>
            <a:br>
              <a:rPr lang="en-US" sz="5400" kern="0" dirty="0"/>
            </a:br>
            <a:r>
              <a:rPr lang="en-US" b="0" i="1" kern="0" dirty="0"/>
              <a:t>Justin Gardner, p.e.</a:t>
            </a:r>
          </a:p>
          <a:p>
            <a:pPr marL="182880" algn="r"/>
            <a:endParaRPr lang="en-US" b="0" i="1" kern="0" dirty="0"/>
          </a:p>
        </p:txBody>
      </p:sp>
    </p:spTree>
    <p:extLst>
      <p:ext uri="{BB962C8B-B14F-4D97-AF65-F5344CB8AC3E}">
        <p14:creationId xmlns:p14="http://schemas.microsoft.com/office/powerpoint/2010/main" val="662787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6B14E-C6B3-4FC0-D659-1AB40D16FE68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2752">
                <a:schemeClr val="bg1"/>
              </a:gs>
              <a:gs pos="39000">
                <a:srgbClr val="7472AC"/>
              </a:gs>
              <a:gs pos="100000">
                <a:srgbClr val="2F2C83"/>
              </a:gs>
            </a:gsLst>
          </a:gradFill>
        </p:spPr>
        <p:txBody>
          <a:bodyPr/>
          <a:lstStyle/>
          <a:p>
            <a:r>
              <a:rPr lang="en-US" dirty="0"/>
              <a:t>Prefabricated Retaining Wall Systems (PRWS)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1FE40-02DB-3B22-6D43-57A52FC47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4917687" cy="4429664"/>
          </a:xfrm>
        </p:spPr>
        <p:txBody>
          <a:bodyPr/>
          <a:lstStyle/>
          <a:p>
            <a:r>
              <a:rPr lang="en-US" sz="2800" dirty="0">
                <a:solidFill>
                  <a:srgbClr val="444444"/>
                </a:solidFill>
                <a:latin typeface="Source Sans Pro" panose="020B0503030403020204" pitchFamily="34" charset="0"/>
              </a:rPr>
              <a:t>SS840 Mechanically Stabilized Earth (MSE) Wall</a:t>
            </a:r>
          </a:p>
          <a:p>
            <a:endParaRPr lang="en-US" sz="2800" dirty="0">
              <a:solidFill>
                <a:srgbClr val="444444"/>
              </a:solidFill>
              <a:latin typeface="Source Sans Pro" panose="020B0503030403020204" pitchFamily="34" charset="0"/>
            </a:endParaRPr>
          </a:p>
          <a:p>
            <a:r>
              <a:rPr lang="en-US" sz="2800" dirty="0">
                <a:solidFill>
                  <a:srgbClr val="444444"/>
                </a:solidFill>
                <a:latin typeface="Source Sans Pro" panose="020B0503030403020204" pitchFamily="34" charset="0"/>
              </a:rPr>
              <a:t>SS851 Precast Gravity And Semigravity Retaining Wall</a:t>
            </a:r>
          </a:p>
          <a:p>
            <a:pPr marL="0" indent="0">
              <a:buNone/>
            </a:pPr>
            <a:endParaRPr lang="en-US" sz="2800" dirty="0">
              <a:solidFill>
                <a:srgbClr val="444444"/>
              </a:solidFill>
              <a:latin typeface="Source Sans Pro" panose="020B0503030403020204" pitchFamily="34" charset="0"/>
            </a:endParaRPr>
          </a:p>
          <a:p>
            <a:r>
              <a:rPr lang="en-US" sz="2800" dirty="0">
                <a:solidFill>
                  <a:srgbClr val="444444"/>
                </a:solidFill>
                <a:latin typeface="Source Sans Pro" panose="020B0503030403020204" pitchFamily="34" charset="0"/>
              </a:rPr>
              <a:t>SS870 Prefabricated Modular Retaining Wall</a:t>
            </a:r>
          </a:p>
          <a:p>
            <a:endParaRPr lang="en-US" dirty="0"/>
          </a:p>
        </p:txBody>
      </p:sp>
      <p:pic>
        <p:nvPicPr>
          <p:cNvPr id="5" name="Picture 4" descr="Table&#10;&#10;AI-generated content may be incorrect.">
            <a:extLst>
              <a:ext uri="{FF2B5EF4-FFF2-40B4-BE49-F238E27FC236}">
                <a16:creationId xmlns:a16="http://schemas.microsoft.com/office/drawing/2014/main" id="{81AFD3F0-473F-7FFA-E517-FFD3B7980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856" y="1143000"/>
            <a:ext cx="5587440" cy="406043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2608A25-1FC9-1287-A0D3-3A6C2F2FA649}"/>
              </a:ext>
            </a:extLst>
          </p:cNvPr>
          <p:cNvSpPr/>
          <p:nvPr/>
        </p:nvSpPr>
        <p:spPr>
          <a:xfrm>
            <a:off x="5705856" y="1581912"/>
            <a:ext cx="1389888" cy="26517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715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640BD7-5636-B3CA-D1C2-5AC94A356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SS840 Mechanically Stabilized Earth Wall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96B8A96-5F8A-A856-964B-AB2E9667A2D1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xfrm>
            <a:off x="838200" y="1143000"/>
            <a:ext cx="4986528" cy="250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3716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8288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401888" indent="-3968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401888" algn="l"/>
              </a:tabLst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18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Accredited MSE Wall System.  </a:t>
            </a:r>
          </a:p>
          <a:p>
            <a:pPr marL="0" indent="0">
              <a:buNone/>
            </a:pPr>
            <a:r>
              <a:rPr lang="en-US" sz="1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 approved Prefabricated Retaining Wall Systems are listed on the Approved Products &amp; Materials Lists. More details of accredited systems and suppliers can be found on the Office of Geotechnical Engineering’s website. </a:t>
            </a:r>
            <a:r>
              <a:rPr lang="en-US" sz="1800" u="sng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www.transportation.ohio.gov/working/engineering/geotechnical/prws/</a:t>
            </a: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kern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4DFBAD-1C22-CD45-C081-6D8C761E3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45" y="3648456"/>
            <a:ext cx="5477639" cy="1733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569DA7-084F-9438-FE95-341807B23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736" y="1143000"/>
            <a:ext cx="5284059" cy="3836657"/>
          </a:xfrm>
          <a:prstGeom prst="rect">
            <a:avLst/>
          </a:prstGeom>
        </p:spPr>
      </p:pic>
      <p:pic>
        <p:nvPicPr>
          <p:cNvPr id="8" name="Picture 7" descr="Table&#10;&#10;AI-generated content may be incorrect.">
            <a:extLst>
              <a:ext uri="{FF2B5EF4-FFF2-40B4-BE49-F238E27FC236}">
                <a16:creationId xmlns:a16="http://schemas.microsoft.com/office/drawing/2014/main" id="{D661168F-3A85-7EC1-B595-A3675D47A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2618" y="1718724"/>
            <a:ext cx="5005177" cy="231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0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2EA36-9A65-2DEF-1CDB-CDE5F8479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Table&#10;&#10;AI-generated content may be incorrect.">
            <a:extLst>
              <a:ext uri="{FF2B5EF4-FFF2-40B4-BE49-F238E27FC236}">
                <a16:creationId xmlns:a16="http://schemas.microsoft.com/office/drawing/2014/main" id="{566E806E-635C-EFF2-2ED8-46914E9D20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5482146" y="411481"/>
            <a:ext cx="6585130" cy="5836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C16DB78-D763-F27D-41B4-7D338FE5A0DB}"/>
              </a:ext>
            </a:extLst>
          </p:cNvPr>
          <p:cNvSpPr txBox="1">
            <a:spLocks/>
          </p:cNvSpPr>
          <p:nvPr/>
        </p:nvSpPr>
        <p:spPr bwMode="auto">
          <a:xfrm>
            <a:off x="301149" y="824435"/>
            <a:ext cx="5352288" cy="250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3716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8288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401888" indent="-3968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401888" algn="l"/>
              </a:tabLst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lvl="1"/>
            <a:endParaRPr lang="en-US" sz="100" b="1" kern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00" b="1" kern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kern="0" dirty="0"/>
              <a:t>Accredited MSE Wall Systems</a:t>
            </a:r>
          </a:p>
          <a:p>
            <a:r>
              <a:rPr lang="en-US" sz="3600" kern="0" dirty="0"/>
              <a:t>Approved Limitations</a:t>
            </a:r>
          </a:p>
          <a:p>
            <a:endParaRPr lang="en-US" kern="0" dirty="0"/>
          </a:p>
          <a:p>
            <a:endParaRPr lang="en-US" kern="0" dirty="0"/>
          </a:p>
        </p:txBody>
      </p:sp>
      <p:pic>
        <p:nvPicPr>
          <p:cNvPr id="7" name="Picture 6" descr="Table&#10;&#10;AI-generated content may be incorrect.">
            <a:extLst>
              <a:ext uri="{FF2B5EF4-FFF2-40B4-BE49-F238E27FC236}">
                <a16:creationId xmlns:a16="http://schemas.microsoft.com/office/drawing/2014/main" id="{D5E3D523-B4C6-1F7F-2581-5A4D6FCBB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341" y="3020979"/>
            <a:ext cx="3447679" cy="250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40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BCA52-A70D-BFAD-912C-08ECE340E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SS840 Mechanically Stabilized Earth Wall</a:t>
            </a:r>
          </a:p>
        </p:txBody>
      </p:sp>
      <p:pic>
        <p:nvPicPr>
          <p:cNvPr id="9" name="Content Placeholder 8" descr="Diagram&#10;&#10;AI-generated content may be incorrect.">
            <a:extLst>
              <a:ext uri="{FF2B5EF4-FFF2-40B4-BE49-F238E27FC236}">
                <a16:creationId xmlns:a16="http://schemas.microsoft.com/office/drawing/2014/main" id="{BD25E907-1E21-9761-D7D7-DFD36755D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6449570" y="1015180"/>
            <a:ext cx="4736028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311164-32B8-3B5C-DD10-954BCA170A59}"/>
              </a:ext>
            </a:extLst>
          </p:cNvPr>
          <p:cNvSpPr txBox="1"/>
          <p:nvPr/>
        </p:nvSpPr>
        <p:spPr>
          <a:xfrm>
            <a:off x="246560" y="1159932"/>
            <a:ext cx="54958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Updated in the January update.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rgbClr val="000000"/>
              </a:solidFill>
              <a:latin typeface="Aptos" panose="021100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This fabric is incidental to Item 840 natural soil.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rgbClr val="000000"/>
              </a:solidFill>
              <a:latin typeface="Aptos" panose="021100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34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9786A-A72C-ED97-DF22-7623676E9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DEEBC-F436-F905-C7C4-2BEC87569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SS851 Precast Gravity And Semigravity Retaining Wall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8CC6B1-118E-D6AA-E21F-4CF3971D0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5853" y="2873107"/>
            <a:ext cx="4997286" cy="2742697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2C40FC-5B14-1127-395E-5249A87F65B6}"/>
              </a:ext>
            </a:extLst>
          </p:cNvPr>
          <p:cNvSpPr txBox="1"/>
          <p:nvPr/>
        </p:nvSpPr>
        <p:spPr>
          <a:xfrm>
            <a:off x="246560" y="1159932"/>
            <a:ext cx="54958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Typically culvert headwall and wingwalls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Plans show either PGSRW on CIP footing or CIP Wall and footing</a:t>
            </a:r>
          </a:p>
        </p:txBody>
      </p:sp>
      <p:pic>
        <p:nvPicPr>
          <p:cNvPr id="4" name="Picture 3" descr="Table&#10;&#10;AI-generated content may be incorrect.">
            <a:extLst>
              <a:ext uri="{FF2B5EF4-FFF2-40B4-BE49-F238E27FC236}">
                <a16:creationId xmlns:a16="http://schemas.microsoft.com/office/drawing/2014/main" id="{BE99BA6F-9CFD-5157-DAB8-0CFA33F58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585" y="1068492"/>
            <a:ext cx="5355117" cy="430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73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22279-D891-2817-0CF0-D9DFF93F8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66081-8399-9E94-308B-822BF3FB2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SS851 Precast Gravity And Semigravity Retaining Wall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B220071-0DA6-036D-1BE5-408C3257A6BD}"/>
              </a:ext>
            </a:extLst>
          </p:cNvPr>
          <p:cNvSpPr txBox="1">
            <a:spLocks/>
          </p:cNvSpPr>
          <p:nvPr/>
        </p:nvSpPr>
        <p:spPr bwMode="auto">
          <a:xfrm>
            <a:off x="121145" y="1062179"/>
            <a:ext cx="5758447" cy="184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3716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8288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401888" indent="-3968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401888" algn="l"/>
              </a:tabLst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lvl="1"/>
            <a:endParaRPr lang="en-US" sz="100" b="1" kern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00" b="1" kern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kern="0" dirty="0"/>
              <a:t>Accredited Retaining Wall </a:t>
            </a:r>
          </a:p>
          <a:p>
            <a:pPr marL="0" indent="0">
              <a:buNone/>
            </a:pPr>
            <a:r>
              <a:rPr lang="en-US" sz="3600" kern="0" dirty="0"/>
              <a:t>Approved Limitations</a:t>
            </a:r>
          </a:p>
          <a:p>
            <a:endParaRPr lang="en-US" kern="0" dirty="0"/>
          </a:p>
          <a:p>
            <a:endParaRPr lang="en-US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A8324D-8DEF-8D8C-04CA-CEAE2FB260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4" t="468" r="2665" b="-468"/>
          <a:stretch>
            <a:fillRect/>
          </a:stretch>
        </p:blipFill>
        <p:spPr>
          <a:xfrm>
            <a:off x="217415" y="3429000"/>
            <a:ext cx="5426878" cy="1847401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C608EB7B-E8DA-D26F-B567-0B419189A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74582" y="978409"/>
            <a:ext cx="6296273" cy="558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6674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9B2F2-1C9C-9902-9476-6F2E8090A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1E9D8-81C9-5B66-1FEA-5B594FA26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SS870 Prefabricated Modular Retaining Wall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1B8689-D57E-E25F-EF6B-87BAC4678B13}"/>
              </a:ext>
            </a:extLst>
          </p:cNvPr>
          <p:cNvSpPr txBox="1"/>
          <p:nvPr/>
        </p:nvSpPr>
        <p:spPr>
          <a:xfrm>
            <a:off x="246560" y="1159932"/>
            <a:ext cx="54958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Last July the specification was updated  similar to the other walls discussed.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399536-59C5-E2A1-36FA-C78511A07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9601" y="1544086"/>
            <a:ext cx="5355117" cy="2429558"/>
          </a:xfrm>
          <a:prstGeom prst="rect">
            <a:avLst/>
          </a:prstGeom>
        </p:spPr>
      </p:pic>
      <p:pic>
        <p:nvPicPr>
          <p:cNvPr id="8" name="Picture 7" descr="Graphical user interface, text, application&#10;&#10;AI-generated content may be incorrect.">
            <a:extLst>
              <a:ext uri="{FF2B5EF4-FFF2-40B4-BE49-F238E27FC236}">
                <a16:creationId xmlns:a16="http://schemas.microsoft.com/office/drawing/2014/main" id="{9FB7B7A7-3446-9187-757A-9FBB52DE5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0" y="1953890"/>
            <a:ext cx="5953956" cy="1609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0BBBBE-29C6-E850-8E40-F54FDC649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980" y="3563840"/>
            <a:ext cx="2780017" cy="25544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879954-F7A4-EE50-8D46-69004861C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3322" y="3471865"/>
            <a:ext cx="3048264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30873"/>
      </p:ext>
    </p:extLst>
  </p:cSld>
  <p:clrMapOvr>
    <a:masterClrMapping/>
  </p:clrMapOvr>
</p:sld>
</file>

<file path=ppt/theme/theme1.xml><?xml version="1.0" encoding="utf-8"?>
<a:theme xmlns:a="http://schemas.openxmlformats.org/drawingml/2006/main" name="ODOT-HoIA-Theme-1">
  <a:themeElements>
    <a:clrScheme name="Custom 1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29286B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DOT-HoIA-Theme-1" id="{012D7117-838B-4780-86B9-E3DF8C21EA18}" vid="{B4398ADE-FC80-4E4D-A6B8-C0B348BE25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920f5b4-f35a-4bd1-ab57-79db69ad10fb}" enabled="1" method="Standard" siteId="{50f8fcc4-94d8-4f07-84eb-36ed57c7c8a2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1181</TotalTime>
  <Words>576</Words>
  <Application>Microsoft Office PowerPoint</Application>
  <PresentationFormat>Widescreen</PresentationFormat>
  <Paragraphs>80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</vt:lpstr>
      <vt:lpstr>Aptos Display</vt:lpstr>
      <vt:lpstr>Arial</vt:lpstr>
      <vt:lpstr>Georgia</vt:lpstr>
      <vt:lpstr>Source Sans Pro</vt:lpstr>
      <vt:lpstr>Times New Roman</vt:lpstr>
      <vt:lpstr>ODOT-HoIA-Theme-1</vt:lpstr>
      <vt:lpstr>PowerPoint Presentation</vt:lpstr>
      <vt:lpstr>PowerPoint Presentation</vt:lpstr>
      <vt:lpstr>Prefabricated Retaining Wall Systems (PRWS)</vt:lpstr>
      <vt:lpstr>SS840 Mechanically Stabilized Earth Wall</vt:lpstr>
      <vt:lpstr>PowerPoint Presentation</vt:lpstr>
      <vt:lpstr>SS840 Mechanically Stabilized Earth Wall</vt:lpstr>
      <vt:lpstr>SS851 Precast Gravity And Semigravity Retaining Wall</vt:lpstr>
      <vt:lpstr>SS851 Precast Gravity And Semigravity Retaining Wall</vt:lpstr>
      <vt:lpstr>SS870 Prefabricated Modular Retaining Wall</vt:lpstr>
      <vt:lpstr>SS 878 Inspection &amp; Compaction Testing</vt:lpstr>
      <vt:lpstr>SS894 THERMAL INTEGRITY PROFILING (TIP)</vt:lpstr>
      <vt:lpstr>ITEM 206 CHEMICALLY STABILIZED SUBGRADE</vt:lpstr>
      <vt:lpstr>Miscellaneois Editorial Revisions</vt:lpstr>
      <vt:lpstr>QUESTIONS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Eline, Andrew</dc:creator>
  <cp:lastModifiedBy>Gardner, Justin</cp:lastModifiedBy>
  <cp:revision>8</cp:revision>
  <dcterms:created xsi:type="dcterms:W3CDTF">2024-01-11T22:22:02Z</dcterms:created>
  <dcterms:modified xsi:type="dcterms:W3CDTF">2026-02-18T22:18:26Z</dcterms:modified>
</cp:coreProperties>
</file>