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</p:sldMasterIdLst>
  <p:sldIdLst>
    <p:sldId id="256" r:id="rId3"/>
    <p:sldId id="257" r:id="rId4"/>
    <p:sldId id="266" r:id="rId5"/>
    <p:sldId id="264" r:id="rId6"/>
    <p:sldId id="265" r:id="rId7"/>
    <p:sldId id="267" r:id="rId8"/>
    <p:sldId id="268" r:id="rId9"/>
    <p:sldId id="258" r:id="rId10"/>
    <p:sldId id="269" r:id="rId11"/>
    <p:sldId id="284" r:id="rId12"/>
    <p:sldId id="28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270" r:id="rId21"/>
    <p:sldId id="275" r:id="rId22"/>
    <p:sldId id="294" r:id="rId23"/>
    <p:sldId id="304" r:id="rId24"/>
    <p:sldId id="305" r:id="rId25"/>
    <p:sldId id="306" r:id="rId26"/>
    <p:sldId id="303" r:id="rId27"/>
    <p:sldId id="282" r:id="rId28"/>
    <p:sldId id="276" r:id="rId29"/>
    <p:sldId id="277" r:id="rId30"/>
    <p:sldId id="278" r:id="rId31"/>
    <p:sldId id="279" r:id="rId32"/>
    <p:sldId id="280" r:id="rId33"/>
    <p:sldId id="295" r:id="rId34"/>
    <p:sldId id="283" r:id="rId35"/>
    <p:sldId id="281" r:id="rId36"/>
    <p:sldId id="26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282202"/>
            <a:ext cx="1132027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91440" rIns="0" bIns="91440" numCol="1" anchor="ctr" anchorCtr="0" compatLnSpc="1">
            <a:prstTxWarp prst="textNoShape">
              <a:avLst/>
            </a:prstTxWarp>
          </a:bodyPr>
          <a:lstStyle>
            <a:lvl1pPr algn="l">
              <a:defRPr sz="40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1600200"/>
            <a:ext cx="12172950" cy="3657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1538" y="1295400"/>
            <a:ext cx="11320462" cy="1488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7DA2CB8-1163-EBCF-BC86-6E5BA0289D5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71538" y="5413738"/>
            <a:ext cx="5346001" cy="129132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000" b="1" kern="1200" cap="none" normalizeH="0" baseline="0" dirty="0" smtClean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+mj-cs"/>
              </a:defRPr>
            </a:lvl1pPr>
            <a:lvl2pPr marL="457200" indent="0">
              <a:buFont typeface="Arial" panose="020B0604020202020204" pitchFamily="34" charset="0"/>
              <a:buNone/>
              <a:defRPr lang="en-US" sz="2000" b="1" kern="1200" cap="none" normalizeH="0" baseline="0" dirty="0" smtClean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+mj-cs"/>
              </a:defRPr>
            </a:lvl2pPr>
            <a:lvl3pPr marL="914400" indent="0">
              <a:buFont typeface="Arial" panose="020B0604020202020204" pitchFamily="34" charset="0"/>
              <a:buNone/>
              <a:defRPr lang="en-US" sz="2000" b="1" kern="1200" cap="none" normalizeH="0" baseline="0" dirty="0" smtClean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+mj-cs"/>
              </a:defRPr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2005013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Name, Title</a:t>
            </a:r>
          </a:p>
          <a:p>
            <a:pPr lvl="0"/>
            <a:r>
              <a:rPr lang="en-US" dirty="0"/>
              <a:t>Second level</a:t>
            </a:r>
          </a:p>
        </p:txBody>
      </p:sp>
      <p:pic>
        <p:nvPicPr>
          <p:cNvPr id="13" name="Graphic 4">
            <a:extLst>
              <a:ext uri="{FF2B5EF4-FFF2-40B4-BE49-F238E27FC236}">
                <a16:creationId xmlns:a16="http://schemas.microsoft.com/office/drawing/2014/main" id="{465E78BE-11CE-EC59-8EF6-536CFEDB39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5200" y="5397260"/>
            <a:ext cx="4517262" cy="114934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F58DC0-BD1A-E78F-C641-15F30D4CF708}"/>
              </a:ext>
            </a:extLst>
          </p:cNvPr>
          <p:cNvCxnSpPr>
            <a:cxnSpLocks/>
          </p:cNvCxnSpPr>
          <p:nvPr/>
        </p:nvCxnSpPr>
        <p:spPr>
          <a:xfrm flipV="1">
            <a:off x="0" y="5257800"/>
            <a:ext cx="6858000" cy="1438"/>
          </a:xfrm>
          <a:prstGeom prst="line">
            <a:avLst/>
          </a:prstGeom>
          <a:ln w="22225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492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 hasCustomPrompt="1"/>
          </p:nvPr>
        </p:nvSpPr>
        <p:spPr>
          <a:xfrm>
            <a:off x="609600" y="2209800"/>
            <a:ext cx="10871200" cy="38100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/>
              <a:t>Column One</a:t>
            </a:r>
          </a:p>
          <a:p>
            <a:r>
              <a:rPr lang="en-US" dirty="0"/>
              <a:t>1</a:t>
            </a:r>
          </a:p>
          <a:p>
            <a:pPr lvl="1"/>
            <a:r>
              <a:rPr lang="en-US" dirty="0"/>
              <a:t>a</a:t>
            </a:r>
          </a:p>
          <a:p>
            <a:pPr lvl="1"/>
            <a:r>
              <a:rPr lang="en-US" dirty="0"/>
              <a:t>b</a:t>
            </a:r>
          </a:p>
          <a:p>
            <a:pPr lvl="2"/>
            <a:r>
              <a:rPr lang="en-US" dirty="0" err="1"/>
              <a:t>i</a:t>
            </a:r>
            <a:endParaRPr lang="en-US" dirty="0"/>
          </a:p>
          <a:p>
            <a:pPr lvl="2"/>
            <a:r>
              <a:rPr lang="en-US" dirty="0"/>
              <a:t>Ii</a:t>
            </a:r>
          </a:p>
          <a:p>
            <a:pPr lvl="2"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Column Two</a:t>
            </a:r>
          </a:p>
          <a:p>
            <a:r>
              <a:rPr lang="en-US" dirty="0"/>
              <a:t>2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10744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>
                <a:latin typeface="+mj-lt"/>
              </a:rPr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461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143000"/>
            <a:ext cx="11430000" cy="51816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238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143000"/>
            <a:ext cx="11430000" cy="51816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019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143000"/>
            <a:ext cx="11430000" cy="51816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331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143000"/>
            <a:ext cx="11430000" cy="51816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8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052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1D98DB5-042F-46ED-2E28-F808C57195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67833" y="1755384"/>
            <a:ext cx="7856334" cy="157558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775399A-A89D-CE24-F626-E135C9372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379" y="4029075"/>
            <a:ext cx="7957243" cy="1143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482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ORDC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E0589D1-469C-2E5E-3640-C40D233233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69804" y="2233604"/>
            <a:ext cx="7252392" cy="1454463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38C0130-7770-1F66-2E30-8B776BCC14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51819" y="4212057"/>
            <a:ext cx="8488363" cy="75999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4000" b="1" kern="1200" cap="all" baseline="0" dirty="0" smtClean="0">
                <a:solidFill>
                  <a:schemeClr val="tx2"/>
                </a:solidFill>
                <a:latin typeface="Source Sans 3 Black" panose="020B0303030403020204" pitchFamily="34" charset="0"/>
                <a:ea typeface="+mj-ea"/>
                <a:cs typeface="+mj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7064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EAB97D-F6AA-0FA6-B341-E5761F307D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440267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A47F808-6E21-1CBB-592E-F499BAF0BC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83920" y="1434404"/>
            <a:ext cx="10424160" cy="461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1009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EAB97D-F6AA-0FA6-B341-E5761F307D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440267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 useBgFill="1">
        <p:nvSpPr>
          <p:cNvPr id="6" name="Rectangle 3">
            <a:extLst>
              <a:ext uri="{FF2B5EF4-FFF2-40B4-BE49-F238E27FC236}">
                <a16:creationId xmlns:a16="http://schemas.microsoft.com/office/drawing/2014/main" id="{1A47F808-6E21-1CBB-592E-F499BAF0BC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83920" y="1434404"/>
            <a:ext cx="10424160" cy="461556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20EB16-BF7B-D15C-8857-3283B327F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4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76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solidFill>
            <a:schemeClr val="tx2"/>
          </a:soli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90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40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67000"/>
            <a:ext cx="10972800" cy="1143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632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67000"/>
            <a:ext cx="10972800" cy="1143000"/>
          </a:xfrm>
          <a:solidFill>
            <a:schemeClr val="tx2"/>
          </a:solid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94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Blank - no foot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0EF6B84-12B7-2685-6CB8-73C1CDEEAB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386" y="1533998"/>
            <a:ext cx="5011228" cy="379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354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905B0-D3C5-4A21-362F-81763DCE39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601B65-7108-076A-C8AE-9529BE9FB5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A5D21-168E-BC0F-2B2B-1CBF9BED0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033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DF595AF-0FA1-68F0-2246-88E83D1724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67833" y="1755384"/>
            <a:ext cx="7856334" cy="157558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BA09CDE-6C31-3D6D-4A44-62E28F312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379" y="4029075"/>
            <a:ext cx="7957243" cy="1143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DF3E7C-467D-A246-F8E6-AB0B53CA9C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40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A012E0-1964-D732-4198-90570522B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417732"/>
            <a:ext cx="12192000" cy="44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38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90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45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90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14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solidFill>
            <a:schemeClr val="accent6"/>
          </a:soli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90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282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914400"/>
          </a:xfrm>
          <a:solidFill>
            <a:schemeClr val="accent1"/>
          </a:soli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90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7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0"/>
            <a:ext cx="10972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0972800" cy="609600"/>
          </a:xfrm>
        </p:spPr>
        <p:txBody>
          <a:bodyPr/>
          <a:lstStyle>
            <a:lvl1pPr algn="ctr">
              <a:buNone/>
              <a:defRPr sz="2400" b="1" i="1" u="sng" baseline="0">
                <a:latin typeface="+mn-lt"/>
              </a:defRPr>
            </a:lvl1pPr>
          </a:lstStyle>
          <a:p>
            <a:pPr lvl="0"/>
            <a:r>
              <a:rPr lang="en-US" sz="2400" b="1" i="1" u="sng" dirty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98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67000"/>
            <a:ext cx="10972800" cy="1143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64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 hasCustomPrompt="1"/>
          </p:nvPr>
        </p:nvSpPr>
        <p:spPr>
          <a:xfrm>
            <a:off x="914400" y="1524000"/>
            <a:ext cx="10363200" cy="44958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/>
              <a:t>Column One</a:t>
            </a:r>
          </a:p>
          <a:p>
            <a:r>
              <a:rPr lang="en-US" dirty="0"/>
              <a:t>1</a:t>
            </a:r>
          </a:p>
          <a:p>
            <a:pPr lvl="1"/>
            <a:r>
              <a:rPr lang="en-US" dirty="0"/>
              <a:t>a</a:t>
            </a:r>
          </a:p>
          <a:p>
            <a:pPr lvl="1"/>
            <a:r>
              <a:rPr lang="en-US" dirty="0"/>
              <a:t>b</a:t>
            </a:r>
          </a:p>
          <a:p>
            <a:pPr lvl="2"/>
            <a:r>
              <a:rPr lang="en-US" dirty="0" err="1"/>
              <a:t>i</a:t>
            </a:r>
            <a:endParaRPr lang="en-US" dirty="0"/>
          </a:p>
          <a:p>
            <a:pPr lvl="2"/>
            <a:r>
              <a:rPr lang="en-US" dirty="0"/>
              <a:t>Ii</a:t>
            </a:r>
          </a:p>
          <a:p>
            <a:pPr>
              <a:buNone/>
            </a:pPr>
            <a:r>
              <a:rPr lang="en-US" dirty="0"/>
              <a:t>Column Two</a:t>
            </a:r>
          </a:p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1670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3920" y="1143000"/>
            <a:ext cx="10424160" cy="490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850536" y="6324600"/>
            <a:ext cx="47244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rmAutofit/>
          </a:bodyPr>
          <a:lstStyle/>
          <a:p>
            <a:pPr algn="l">
              <a:defRPr/>
            </a:pPr>
            <a:fld id="{C08E5819-54B1-418D-9241-92F644D79DBB}" type="slidenum">
              <a:rPr lang="en-US" sz="1400" b="0" smtClean="0">
                <a:solidFill>
                  <a:schemeClr val="accent2"/>
                </a:solidFill>
                <a:latin typeface="+mn-lt"/>
              </a:rPr>
              <a:pPr algn="l">
                <a:defRPr/>
              </a:pPr>
              <a:t>‹#›</a:t>
            </a:fld>
            <a:r>
              <a:rPr lang="en-US" sz="1400" b="0" dirty="0">
                <a:solidFill>
                  <a:schemeClr val="accent2"/>
                </a:solidFill>
                <a:latin typeface="+mn-lt"/>
              </a:rPr>
              <a:t>  |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524000" y="6324600"/>
            <a:ext cx="76800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883920" y="6244862"/>
            <a:ext cx="8260080" cy="0"/>
          </a:xfrm>
          <a:prstGeom prst="line">
            <a:avLst/>
          </a:prstGeom>
          <a:ln w="127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8EADE440-52DC-96CE-987C-02D7261754CB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7462" y="6110157"/>
            <a:ext cx="2639738" cy="67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5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cap="all" normalizeH="0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000" b="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</a:defRPr>
      </a:lvl2pPr>
      <a:lvl3pPr marL="13716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</a:defRPr>
      </a:lvl3pPr>
      <a:lvl4pPr marL="18288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</a:defRPr>
      </a:lvl4pPr>
      <a:lvl5pPr marL="2401888" indent="-396875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tabLst>
          <a:tab pos="2401888" algn="l"/>
        </a:tabLst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440267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3920" y="1434404"/>
            <a:ext cx="10424160" cy="461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850536" y="6324600"/>
            <a:ext cx="47244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rmAutofit/>
          </a:bodyPr>
          <a:lstStyle/>
          <a:p>
            <a:pPr algn="l">
              <a:defRPr/>
            </a:pPr>
            <a:fld id="{C08E5819-54B1-418D-9241-92F644D79DBB}" type="slidenum">
              <a:rPr lang="en-US" sz="1400" b="0" smtClean="0">
                <a:solidFill>
                  <a:schemeClr val="accent2"/>
                </a:solidFill>
                <a:latin typeface="+mn-lt"/>
              </a:rPr>
              <a:pPr algn="l">
                <a:defRPr/>
              </a:pPr>
              <a:t>‹#›</a:t>
            </a:fld>
            <a:r>
              <a:rPr lang="en-US" sz="1400" b="0" dirty="0">
                <a:solidFill>
                  <a:schemeClr val="accent2"/>
                </a:solidFill>
                <a:latin typeface="+mn-lt"/>
              </a:rPr>
              <a:t>  |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524000" y="6324600"/>
            <a:ext cx="76800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883920" y="6244862"/>
            <a:ext cx="8260080" cy="0"/>
          </a:xfrm>
          <a:prstGeom prst="line">
            <a:avLst/>
          </a:prstGeom>
          <a:ln w="127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8EADE440-52DC-96CE-987C-02D7261754C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7462" y="6110157"/>
            <a:ext cx="2639738" cy="6716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26E504-3420-A305-158E-F7229ED45D5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4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5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85" r:id="rId2"/>
    <p:sldLayoutId id="2147483701" r:id="rId3"/>
    <p:sldLayoutId id="2147483690" r:id="rId4"/>
    <p:sldLayoutId id="2147483700" r:id="rId5"/>
    <p:sldLayoutId id="2147483697" r:id="rId6"/>
    <p:sldLayoutId id="2147483698" r:id="rId7"/>
    <p:sldLayoutId id="2147483702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cap="all" normalizeH="0" baseline="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000" b="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</a:defRPr>
      </a:lvl2pPr>
      <a:lvl3pPr marL="13716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</a:defRPr>
      </a:lvl3pPr>
      <a:lvl4pPr marL="18288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</a:defRPr>
      </a:lvl4pPr>
      <a:lvl5pPr marL="2401888" indent="-396875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tabLst>
          <a:tab pos="2401888" algn="l"/>
        </a:tabLst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2BC6F-7BDD-D485-2FB0-B99990C3A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Ohio Truck Parking Mega-Project  - Project TP26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7BE909-7DEA-B927-E603-ED30B8E4AD06}"/>
              </a:ext>
            </a:extLst>
          </p:cNvPr>
          <p:cNvSpPr txBox="1"/>
          <p:nvPr/>
        </p:nvSpPr>
        <p:spPr>
          <a:xfrm>
            <a:off x="871538" y="5475111"/>
            <a:ext cx="5574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Informational Meeting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November 13, 2024</a:t>
            </a:r>
          </a:p>
        </p:txBody>
      </p:sp>
    </p:spTree>
    <p:extLst>
      <p:ext uri="{BB962C8B-B14F-4D97-AF65-F5344CB8AC3E}">
        <p14:creationId xmlns:p14="http://schemas.microsoft.com/office/powerpoint/2010/main" val="3414627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52E55F-A747-7D7F-7E5C-89F8DCC22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9240" y="1198410"/>
            <a:ext cx="3629406" cy="211622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F0E6D47D-0764-0946-6928-439186DAE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Truck Parking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FF462E2-0D98-3F7E-AC49-BA63EEC24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122" y="3543362"/>
            <a:ext cx="3863976" cy="152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5BD490-D7EC-9B65-9311-203A9EC8D0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6439" y="-9091"/>
            <a:ext cx="6664114" cy="68670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7526A6-EB5C-D6D6-33F4-ED5E89166B7A}"/>
              </a:ext>
            </a:extLst>
          </p:cNvPr>
          <p:cNvSpPr txBox="1"/>
          <p:nvPr/>
        </p:nvSpPr>
        <p:spPr>
          <a:xfrm>
            <a:off x="203200" y="5488638"/>
            <a:ext cx="531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combined efforts will increase ODOT owned &amp; operated truck parking in Ohio by an estimated </a:t>
            </a:r>
            <a:r>
              <a:rPr lang="en-US" b="1" dirty="0"/>
              <a:t>118%</a:t>
            </a:r>
          </a:p>
        </p:txBody>
      </p:sp>
    </p:spTree>
    <p:extLst>
      <p:ext uri="{BB962C8B-B14F-4D97-AF65-F5344CB8AC3E}">
        <p14:creationId xmlns:p14="http://schemas.microsoft.com/office/powerpoint/2010/main" val="1435720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E5E40-4943-5E94-AD29-56745B44D6F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en-US" dirty="0"/>
              <a:t>Regions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42B8F4-2DF5-0357-0286-AE356A97BC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8053" y="254725"/>
            <a:ext cx="5935894" cy="634855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282714-7255-B4AD-86A7-D1D75EA801E7}"/>
              </a:ext>
            </a:extLst>
          </p:cNvPr>
          <p:cNvSpPr txBox="1"/>
          <p:nvPr/>
        </p:nvSpPr>
        <p:spPr>
          <a:xfrm>
            <a:off x="520832" y="1653560"/>
            <a:ext cx="1892430" cy="92333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marL="0" marR="0" algn="ctr"/>
            <a:r>
              <a:rPr lang="en-US" sz="1800" b="1" dirty="0">
                <a:solidFill>
                  <a:schemeClr val="bg1"/>
                </a:solidFill>
                <a:effectLst/>
                <a:latin typeface="+mj-lt"/>
                <a:ea typeface="Source Sans 3" panose="020B0303030403020204" pitchFamily="34" charset="0"/>
                <a:cs typeface="Aptos" panose="020B0004020202020204" pitchFamily="34" charset="0"/>
              </a:rPr>
              <a:t>NW Region – ODOT Districts</a:t>
            </a:r>
            <a:br>
              <a:rPr lang="en-US" sz="1800" b="1" dirty="0">
                <a:solidFill>
                  <a:schemeClr val="bg1"/>
                </a:solidFill>
                <a:effectLst/>
                <a:latin typeface="+mj-lt"/>
                <a:ea typeface="Source Sans 3" panose="020B0303030403020204" pitchFamily="34" charset="0"/>
                <a:cs typeface="Aptos" panose="020B0004020202020204" pitchFamily="34" charset="0"/>
              </a:rPr>
            </a:br>
            <a:r>
              <a:rPr lang="en-US" sz="1800" b="1" dirty="0">
                <a:solidFill>
                  <a:schemeClr val="bg1"/>
                </a:solidFill>
                <a:effectLst/>
                <a:latin typeface="+mj-lt"/>
                <a:ea typeface="Source Sans 3" panose="020B0303030403020204" pitchFamily="34" charset="0"/>
                <a:cs typeface="Aptos" panose="020B0004020202020204" pitchFamily="34" charset="0"/>
              </a:rPr>
              <a:t>1, 2  &amp;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4CD1A1-E343-B1B9-6CDC-67EE7579EB35}"/>
              </a:ext>
            </a:extLst>
          </p:cNvPr>
          <p:cNvSpPr txBox="1"/>
          <p:nvPr/>
        </p:nvSpPr>
        <p:spPr>
          <a:xfrm>
            <a:off x="9617698" y="1653560"/>
            <a:ext cx="1892430" cy="923330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algn="ctr"/>
            <a:r>
              <a:rPr lang="en-US" sz="1800" b="1" dirty="0">
                <a:solidFill>
                  <a:schemeClr val="bg1"/>
                </a:solidFill>
                <a:effectLst/>
                <a:latin typeface="+mj-lt"/>
                <a:ea typeface="Source Sans 3" panose="020B0303030403020204" pitchFamily="34" charset="0"/>
                <a:cs typeface="Aptos" panose="020B0004020202020204" pitchFamily="34" charset="0"/>
              </a:rPr>
              <a:t>NE Region – ODOT Districts 4, 11 &amp; 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5A78CF-21DA-0E34-641C-D78F873353AF}"/>
              </a:ext>
            </a:extLst>
          </p:cNvPr>
          <p:cNvSpPr txBox="1"/>
          <p:nvPr/>
        </p:nvSpPr>
        <p:spPr>
          <a:xfrm>
            <a:off x="520832" y="4962368"/>
            <a:ext cx="1892430" cy="92333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L="0" marR="0" algn="ctr"/>
            <a:r>
              <a:rPr lang="en-US" b="1" dirty="0">
                <a:solidFill>
                  <a:schemeClr val="bg1"/>
                </a:solidFill>
                <a:latin typeface="+mj-lt"/>
                <a:ea typeface="Source Sans 3" panose="020B0303030403020204" pitchFamily="34" charset="0"/>
                <a:cs typeface="Aptos" panose="020B0004020202020204" pitchFamily="34" charset="0"/>
              </a:rPr>
              <a:t>S</a:t>
            </a:r>
            <a:r>
              <a:rPr lang="en-US" sz="1800" b="1" dirty="0">
                <a:solidFill>
                  <a:schemeClr val="bg1"/>
                </a:solidFill>
                <a:effectLst/>
                <a:latin typeface="+mj-lt"/>
                <a:ea typeface="Source Sans 3" panose="020B0303030403020204" pitchFamily="34" charset="0"/>
                <a:cs typeface="Aptos" panose="020B0004020202020204" pitchFamily="34" charset="0"/>
              </a:rPr>
              <a:t>W Region – ODOT Districts</a:t>
            </a:r>
            <a:br>
              <a:rPr lang="en-US" sz="1800" b="1" dirty="0">
                <a:solidFill>
                  <a:schemeClr val="bg1"/>
                </a:solidFill>
                <a:effectLst/>
                <a:latin typeface="+mj-lt"/>
                <a:ea typeface="Source Sans 3" panose="020B0303030403020204" pitchFamily="34" charset="0"/>
                <a:cs typeface="Aptos" panose="020B0004020202020204" pitchFamily="34" charset="0"/>
              </a:rPr>
            </a:br>
            <a:r>
              <a:rPr lang="en-US" sz="1800" b="1" dirty="0">
                <a:solidFill>
                  <a:schemeClr val="bg1"/>
                </a:solidFill>
                <a:effectLst/>
                <a:latin typeface="+mj-lt"/>
                <a:ea typeface="Source Sans 3" panose="020B0303030403020204" pitchFamily="34" charset="0"/>
                <a:cs typeface="Aptos" panose="020B0004020202020204" pitchFamily="34" charset="0"/>
              </a:rPr>
              <a:t>7 &amp;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626196-3FCD-8067-70AC-CF5DFDEC70F6}"/>
              </a:ext>
            </a:extLst>
          </p:cNvPr>
          <p:cNvSpPr txBox="1"/>
          <p:nvPr/>
        </p:nvSpPr>
        <p:spPr>
          <a:xfrm>
            <a:off x="9617698" y="4962368"/>
            <a:ext cx="1892430" cy="92333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algn="ctr"/>
            <a:r>
              <a:rPr lang="en-US" sz="1800" b="1" dirty="0">
                <a:solidFill>
                  <a:schemeClr val="bg1"/>
                </a:solidFill>
                <a:effectLst/>
                <a:latin typeface="+mj-lt"/>
                <a:ea typeface="Source Sans 3" panose="020B0303030403020204" pitchFamily="34" charset="0"/>
                <a:cs typeface="Aptos" panose="020B0004020202020204" pitchFamily="34" charset="0"/>
              </a:rPr>
              <a:t>SE Region – ODOT Districts 5, 6, 9 &amp; 10</a:t>
            </a:r>
          </a:p>
        </p:txBody>
      </p:sp>
    </p:spTree>
    <p:extLst>
      <p:ext uri="{BB962C8B-B14F-4D97-AF65-F5344CB8AC3E}">
        <p14:creationId xmlns:p14="http://schemas.microsoft.com/office/powerpoint/2010/main" val="2821146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1D226-CA6E-F148-E1ED-B35383228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Northwest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48FC7556-465D-A762-3588-3A3131DA5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46" y="1135465"/>
            <a:ext cx="10179109" cy="563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2F5AA-A1D4-A510-D33B-FDCE70FAD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Northwest Locations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BEE0B9A-E5A8-3BAA-F2D4-5159C756DAD0}"/>
              </a:ext>
            </a:extLst>
          </p:cNvPr>
          <p:cNvGraphicFramePr>
            <a:graphicFrameLocks noGrp="1"/>
          </p:cNvGraphicFramePr>
          <p:nvPr/>
        </p:nvGraphicFramePr>
        <p:xfrm>
          <a:off x="361951" y="1054100"/>
          <a:ext cx="11468098" cy="4175760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762754051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4165937709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1610791286"/>
                    </a:ext>
                  </a:extLst>
                </a:gridCol>
                <a:gridCol w="5105400">
                  <a:extLst>
                    <a:ext uri="{9D8B030D-6E8A-4147-A177-3AD203B41FA5}">
                      <a16:colId xmlns:a16="http://schemas.microsoft.com/office/drawing/2014/main" val="2060141091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1648006734"/>
                    </a:ext>
                  </a:extLst>
                </a:gridCol>
                <a:gridCol w="1113365">
                  <a:extLst>
                    <a:ext uri="{9D8B030D-6E8A-4147-A177-3AD203B41FA5}">
                      <a16:colId xmlns:a16="http://schemas.microsoft.com/office/drawing/2014/main" val="1434096449"/>
                    </a:ext>
                  </a:extLst>
                </a:gridCol>
                <a:gridCol w="1528233">
                  <a:extLst>
                    <a:ext uri="{9D8B030D-6E8A-4147-A177-3AD203B41FA5}">
                      <a16:colId xmlns:a16="http://schemas.microsoft.com/office/drawing/2014/main" val="6806556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Site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County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Region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Location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Total </a:t>
                      </a:r>
                    </a:p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Area (acres)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Buildable</a:t>
                      </a:r>
                    </a:p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Area (acres)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Target</a:t>
                      </a:r>
                    </a:p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Spaces</a:t>
                      </a:r>
                    </a:p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To Build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230752"/>
                  </a:ext>
                </a:extLst>
              </a:tr>
              <a:tr h="3200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Henry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NW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US Route 6 &amp; State Route 424 Infield Eastbound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48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62176678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US Route 6 &amp; State Route 424 Infield Westbound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36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5180083"/>
                  </a:ext>
                </a:extLst>
              </a:tr>
              <a:tr h="3200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Ashland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NW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US Route 6 &amp; State Route 424 Infield Eastbound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87923768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US Route 6 &amp; State Route 424 Infield Westbound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620184"/>
                  </a:ext>
                </a:extLst>
              </a:tr>
              <a:tr h="3200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Allen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NW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 Route 30 Rest Area Westbound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38.7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48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56667794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 Route 30 Rest Area Eastbound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540712"/>
                  </a:ext>
                </a:extLst>
              </a:tr>
              <a:tr h="3200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Medina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NW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Interstate 71 Rest Area Northbound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21.6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03023855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Interstate 71 Rest Area Southbound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36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7756379"/>
                  </a:ext>
                </a:extLst>
              </a:tr>
              <a:tr h="3200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Wyandot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NW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US Route 30 Rest Area Westbound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86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10.3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11888078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US Route 30 Rest Area Eastbound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6.8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2609227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7930457-F506-AABB-A606-A43647281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616" y="2591999"/>
            <a:ext cx="1108427" cy="587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A8B540-9B71-B7E6-DC83-868B0FF8E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043" y="2595669"/>
            <a:ext cx="3536093" cy="58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41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0FA75-AF50-0F40-2CAE-C8F3FF3AA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723FE-B71C-0396-1034-AD578E315AF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/>
              <a:t>Northeast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37E57-156F-DC06-D08A-531B9CFBC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3142" y="84842"/>
            <a:ext cx="4165717" cy="668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63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AF555-BE73-7E93-8A0A-57FE2C527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CE8DD-055A-8273-F491-3F14144132C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/>
              <a:t>Northeast Locations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7ADBCF9-AC3E-AD9B-3B17-9CD9F2801FD1}"/>
              </a:ext>
            </a:extLst>
          </p:cNvPr>
          <p:cNvGraphicFramePr>
            <a:graphicFrameLocks noGrp="1"/>
          </p:cNvGraphicFramePr>
          <p:nvPr/>
        </p:nvGraphicFramePr>
        <p:xfrm>
          <a:off x="361951" y="1054100"/>
          <a:ext cx="11468098" cy="4175760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762754051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4165937709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1610791286"/>
                    </a:ext>
                  </a:extLst>
                </a:gridCol>
                <a:gridCol w="5105400">
                  <a:extLst>
                    <a:ext uri="{9D8B030D-6E8A-4147-A177-3AD203B41FA5}">
                      <a16:colId xmlns:a16="http://schemas.microsoft.com/office/drawing/2014/main" val="2060141091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1648006734"/>
                    </a:ext>
                  </a:extLst>
                </a:gridCol>
                <a:gridCol w="1113365">
                  <a:extLst>
                    <a:ext uri="{9D8B030D-6E8A-4147-A177-3AD203B41FA5}">
                      <a16:colId xmlns:a16="http://schemas.microsoft.com/office/drawing/2014/main" val="1434096449"/>
                    </a:ext>
                  </a:extLst>
                </a:gridCol>
                <a:gridCol w="1528233">
                  <a:extLst>
                    <a:ext uri="{9D8B030D-6E8A-4147-A177-3AD203B41FA5}">
                      <a16:colId xmlns:a16="http://schemas.microsoft.com/office/drawing/2014/main" val="6806556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Site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County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Region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Location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Total </a:t>
                      </a:r>
                    </a:p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Area (acres)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Buildable</a:t>
                      </a:r>
                    </a:p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Area (acres)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Target</a:t>
                      </a:r>
                    </a:p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Spaces</a:t>
                      </a:r>
                    </a:p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To Build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230752"/>
                  </a:ext>
                </a:extLst>
              </a:tr>
              <a:tr h="3200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Ashtabula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NE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Interstate 90 Vacant Land Westbound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19.3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4.5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59220146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Interstate 90 Vacant Land Eastbound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12.8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1721308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Belmont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NE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Interstate 70 Closed Weigh Station Eastbound	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1.5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18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7923768"/>
                  </a:ext>
                </a:extLst>
              </a:tr>
              <a:tr h="3200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Lake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NE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Interstate 90 Vacant Land Westbound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33.3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2.5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13620184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Interstate 90 Vacant Land Eastbound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2.5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6667794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Summit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NE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Interstate 77 Vacant Land Northbound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13.6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2.5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540712"/>
                  </a:ext>
                </a:extLst>
              </a:tr>
              <a:tr h="3200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Mahoning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NE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State Route 11 Vacant Land Southbound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38.7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7.5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39504818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State Route 11 Vacant Land Northbound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6611535"/>
                  </a:ext>
                </a:extLst>
              </a:tr>
              <a:tr h="3200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Summit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NE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Interstate 271 Rest Area Westbound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53.7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60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1349257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Interstate 271 Rest Area Eastbound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60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50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9574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732D7-FB2D-B1A8-2D8D-6181C827F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EEE70-564B-6DF9-A93F-C95103AC4EE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r>
              <a:rPr lang="en-US" dirty="0"/>
              <a:t>Southwest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A468BBB0-0629-787E-3806-3234567A7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442" y="81725"/>
            <a:ext cx="3947117" cy="702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C3972-4737-5DC1-A88D-E1E12251B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DB4C2-4BFA-3C20-25C4-E7A00A88A34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r>
              <a:rPr lang="en-US" dirty="0"/>
              <a:t>Southwest Locations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DFCF44D-24A5-CC2E-EB22-3FAF8C97A9A7}"/>
              </a:ext>
            </a:extLst>
          </p:cNvPr>
          <p:cNvGraphicFramePr>
            <a:graphicFrameLocks noGrp="1"/>
          </p:cNvGraphicFramePr>
          <p:nvPr/>
        </p:nvGraphicFramePr>
        <p:xfrm>
          <a:off x="361951" y="1054100"/>
          <a:ext cx="11468098" cy="3910836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762754051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4165937709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1610791286"/>
                    </a:ext>
                  </a:extLst>
                </a:gridCol>
                <a:gridCol w="5105400">
                  <a:extLst>
                    <a:ext uri="{9D8B030D-6E8A-4147-A177-3AD203B41FA5}">
                      <a16:colId xmlns:a16="http://schemas.microsoft.com/office/drawing/2014/main" val="2060141091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1648006734"/>
                    </a:ext>
                  </a:extLst>
                </a:gridCol>
                <a:gridCol w="1113365">
                  <a:extLst>
                    <a:ext uri="{9D8B030D-6E8A-4147-A177-3AD203B41FA5}">
                      <a16:colId xmlns:a16="http://schemas.microsoft.com/office/drawing/2014/main" val="1434096449"/>
                    </a:ext>
                  </a:extLst>
                </a:gridCol>
                <a:gridCol w="1528233">
                  <a:extLst>
                    <a:ext uri="{9D8B030D-6E8A-4147-A177-3AD203B41FA5}">
                      <a16:colId xmlns:a16="http://schemas.microsoft.com/office/drawing/2014/main" val="680655670"/>
                    </a:ext>
                  </a:extLst>
                </a:gridCol>
              </a:tblGrid>
              <a:tr h="91819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Site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County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Region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Location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Total </a:t>
                      </a:r>
                    </a:p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Area (acres)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Buildable</a:t>
                      </a:r>
                    </a:p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Area (acres)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Target</a:t>
                      </a:r>
                    </a:p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Spaces</a:t>
                      </a:r>
                    </a:p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To Build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230752"/>
                  </a:ext>
                </a:extLst>
              </a:tr>
              <a:tr h="37408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Auglaize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SW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 Route 33/Hardin Pike Infield Westbound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48.3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62176678"/>
                  </a:ext>
                </a:extLst>
              </a:tr>
              <a:tr h="374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 Route 33/Hardin Pike Infield Eastbound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50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5180083"/>
                  </a:ext>
                </a:extLst>
              </a:tr>
              <a:tr h="37408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Clermont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SW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Interstate 275 Vacant Land Northbound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58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1.75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87923768"/>
                  </a:ext>
                </a:extLst>
              </a:tr>
              <a:tr h="374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Interstate 275 Vacant Land Southbound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2.25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27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620184"/>
                  </a:ext>
                </a:extLst>
              </a:tr>
              <a:tr h="37408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Warren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SW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Interstate 71 Rest Area Northbound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290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8.5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56667794"/>
                  </a:ext>
                </a:extLst>
              </a:tr>
              <a:tr h="374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Interstate 71 Rest Area Southbound (Mega Site)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540712"/>
                  </a:ext>
                </a:extLst>
              </a:tr>
              <a:tr h="37408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Auglaize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SW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US Route 33 Rest Area Westbound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51.4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412960"/>
                  </a:ext>
                </a:extLst>
              </a:tr>
              <a:tr h="374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US Route 33 Rest Area Eastbound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02264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758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72E87-FAD3-3C17-F5B2-611DB3AC2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EEE50-EED0-5738-3702-6D33D108368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/>
              <a:t>Southeast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6BA5D8-62A0-C4ED-B788-9FE605575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6815" y="80670"/>
            <a:ext cx="7337612" cy="674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54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40F63-C5A3-8C3F-0F2D-62FBA9340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69D39-4C46-374C-05FD-7772049CF62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/>
              <a:t>Southeast Locations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602EFC4-8F17-165A-C15F-ADD9C56011F3}"/>
              </a:ext>
            </a:extLst>
          </p:cNvPr>
          <p:cNvGraphicFramePr>
            <a:graphicFrameLocks noGrp="1"/>
          </p:cNvGraphicFramePr>
          <p:nvPr/>
        </p:nvGraphicFramePr>
        <p:xfrm>
          <a:off x="361951" y="1054100"/>
          <a:ext cx="11468098" cy="3840480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762754051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4165937709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1610791286"/>
                    </a:ext>
                  </a:extLst>
                </a:gridCol>
                <a:gridCol w="5105400">
                  <a:extLst>
                    <a:ext uri="{9D8B030D-6E8A-4147-A177-3AD203B41FA5}">
                      <a16:colId xmlns:a16="http://schemas.microsoft.com/office/drawing/2014/main" val="2060141091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1648006734"/>
                    </a:ext>
                  </a:extLst>
                </a:gridCol>
                <a:gridCol w="1113365">
                  <a:extLst>
                    <a:ext uri="{9D8B030D-6E8A-4147-A177-3AD203B41FA5}">
                      <a16:colId xmlns:a16="http://schemas.microsoft.com/office/drawing/2014/main" val="1434096449"/>
                    </a:ext>
                  </a:extLst>
                </a:gridCol>
                <a:gridCol w="1528233">
                  <a:extLst>
                    <a:ext uri="{9D8B030D-6E8A-4147-A177-3AD203B41FA5}">
                      <a16:colId xmlns:a16="http://schemas.microsoft.com/office/drawing/2014/main" val="6806556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Site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County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Region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Location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Total </a:t>
                      </a:r>
                    </a:p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Area (acres)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Buildable</a:t>
                      </a:r>
                    </a:p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Area (acres)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Target</a:t>
                      </a:r>
                    </a:p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Spaces</a:t>
                      </a:r>
                    </a:p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To Build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230752"/>
                  </a:ext>
                </a:extLst>
              </a:tr>
              <a:tr h="33528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Guernsey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SE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Interstate 70 Vacant Land Westbound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23.1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67971415"/>
                  </a:ext>
                </a:extLst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Interstate 70 Rest Area Eastbound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48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2176678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Ross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SE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US Route 35/US Route 50 Interchange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4.34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36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518008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Ross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SE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US Route 23/State Route 159 Interchange	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6.7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60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7923768"/>
                  </a:ext>
                </a:extLst>
              </a:tr>
              <a:tr h="33528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Franklin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SE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Interstate 71/US Route 62 Infield Eastbound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40.5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72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13620184"/>
                  </a:ext>
                </a:extLst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Interstate 71/US Route 62 Infield Westbound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72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6667794"/>
                  </a:ext>
                </a:extLst>
              </a:tr>
              <a:tr h="33528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Gallia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SE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US Route 35 Rest Area Westbound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34.3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0.5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59540712"/>
                  </a:ext>
                </a:extLst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US Route 35 Rest Area Eastbound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0.5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233659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Jackson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SE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US Route 35 Rest Area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2.5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9609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2817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52317-3C9E-F883-DA77-F3E1276E2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ODOT Team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63F36-6F27-7E81-8377-F75C1C684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4911"/>
            <a:ext cx="10515600" cy="4906964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Mitch Blackford, Assistant Director of Operations</a:t>
            </a:r>
          </a:p>
          <a:p>
            <a:pPr marL="0" indent="0">
              <a:buNone/>
            </a:pPr>
            <a:r>
              <a:rPr lang="en-US" sz="2800" dirty="0"/>
              <a:t>Meghan Altier, Deputy Director of Operations</a:t>
            </a:r>
          </a:p>
          <a:p>
            <a:pPr marL="0" indent="0">
              <a:buNone/>
            </a:pPr>
            <a:r>
              <a:rPr lang="en-US" sz="2800" dirty="0"/>
              <a:t>Chris Hughes, District 1 Deputy Director</a:t>
            </a:r>
          </a:p>
          <a:p>
            <a:pPr marL="0" indent="0">
              <a:buNone/>
            </a:pPr>
            <a:r>
              <a:rPr lang="en-US" sz="2800" dirty="0"/>
              <a:t>Rob White, District 1 Capital Programs Administrator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Project Managers:</a:t>
            </a:r>
          </a:p>
          <a:p>
            <a:pPr marL="0" indent="0">
              <a:buNone/>
            </a:pPr>
            <a:r>
              <a:rPr lang="en-US" sz="2800" dirty="0"/>
              <a:t>	-Travis McKibben, District 1 Consultant Contracts Manager</a:t>
            </a:r>
          </a:p>
          <a:p>
            <a:pPr marL="0" indent="0">
              <a:buNone/>
            </a:pPr>
            <a:r>
              <a:rPr lang="en-US" sz="2800" dirty="0"/>
              <a:t>	-Todd Grapner, District 1 Project Manager</a:t>
            </a:r>
          </a:p>
        </p:txBody>
      </p:sp>
    </p:spTree>
    <p:extLst>
      <p:ext uri="{BB962C8B-B14F-4D97-AF65-F5344CB8AC3E}">
        <p14:creationId xmlns:p14="http://schemas.microsoft.com/office/powerpoint/2010/main" val="850391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19925-4713-53EF-BE61-A47042FAE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46DC63-8DE2-2C90-8AA3-F8FAAB3813D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en-US" dirty="0"/>
              <a:t>Regional Contract Breakdown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905E4F3-4CD2-4FDF-1B2D-56ADD8BB5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656107"/>
              </p:ext>
            </p:extLst>
          </p:nvPr>
        </p:nvGraphicFramePr>
        <p:xfrm>
          <a:off x="1603022" y="1377244"/>
          <a:ext cx="8500533" cy="3793065"/>
        </p:xfrm>
        <a:graphic>
          <a:graphicData uri="http://schemas.openxmlformats.org/drawingml/2006/table">
            <a:tbl>
              <a:tblPr/>
              <a:tblGrid>
                <a:gridCol w="1944772">
                  <a:extLst>
                    <a:ext uri="{9D8B030D-6E8A-4147-A177-3AD203B41FA5}">
                      <a16:colId xmlns:a16="http://schemas.microsoft.com/office/drawing/2014/main" val="1993955471"/>
                    </a:ext>
                  </a:extLst>
                </a:gridCol>
                <a:gridCol w="1693833">
                  <a:extLst>
                    <a:ext uri="{9D8B030D-6E8A-4147-A177-3AD203B41FA5}">
                      <a16:colId xmlns:a16="http://schemas.microsoft.com/office/drawing/2014/main" val="2894308150"/>
                    </a:ext>
                  </a:extLst>
                </a:gridCol>
                <a:gridCol w="2666219">
                  <a:extLst>
                    <a:ext uri="{9D8B030D-6E8A-4147-A177-3AD203B41FA5}">
                      <a16:colId xmlns:a16="http://schemas.microsoft.com/office/drawing/2014/main" val="1666699331"/>
                    </a:ext>
                  </a:extLst>
                </a:gridCol>
                <a:gridCol w="2195709">
                  <a:extLst>
                    <a:ext uri="{9D8B030D-6E8A-4147-A177-3AD203B41FA5}">
                      <a16:colId xmlns:a16="http://schemas.microsoft.com/office/drawing/2014/main" val="2387054468"/>
                    </a:ext>
                  </a:extLst>
                </a:gridCol>
              </a:tblGrid>
              <a:tr h="873469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Estimated Possible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Estimated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7131736"/>
                  </a:ext>
                </a:extLst>
              </a:tr>
              <a:tr h="5067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Region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Districts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Parking Spaces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Sites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1628041"/>
                  </a:ext>
                </a:extLst>
              </a:tr>
              <a:tr h="48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1,2,3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2978031"/>
                  </a:ext>
                </a:extLst>
              </a:tr>
              <a:tr h="48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4,11,12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294820"/>
                  </a:ext>
                </a:extLst>
              </a:tr>
              <a:tr h="48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6607068"/>
                  </a:ext>
                </a:extLst>
              </a:tr>
              <a:tr h="48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5,6,9,10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5322985"/>
                  </a:ext>
                </a:extLst>
              </a:tr>
              <a:tr h="48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Totals: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3720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6720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F100E-6454-F1BF-9B01-9B185B3B6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B68382-D649-276C-39A8-8C14EFCDB12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en-US" dirty="0"/>
              <a:t>Truck Parking Sites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AE60577-C778-9590-6966-33B2642E5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00" y="975518"/>
            <a:ext cx="10515600" cy="4906964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A sampling of sites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9B758B-3286-FE7A-D0E3-B144BE104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5808" y="1090083"/>
            <a:ext cx="6926792" cy="499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87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5BA1D-BC01-00D9-A841-1A7C98158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DFD491-E468-CB19-ADC9-4EB4ACCB21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en-US" dirty="0"/>
              <a:t>Truck Parking Sites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2379889-50F9-9A8F-D201-C88E5AFF5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00" y="975518"/>
            <a:ext cx="10515600" cy="4906964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A sampling of sites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B157A4-3EDA-1B11-24BF-D4239A1A4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28" y="1077119"/>
            <a:ext cx="6531328" cy="501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969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0D07A-D3B7-B71C-2F6F-6519B6CE2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F5A639-C588-945D-02CD-F14CDD18666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en-US" dirty="0"/>
              <a:t>Truck Parking Sites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E7978BF-2303-D5EC-1C68-B965A050B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00" y="975518"/>
            <a:ext cx="10515600" cy="4906964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A sampling of sites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47AF8E-720B-DF96-F4AD-4126E21D1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9257" y="1606021"/>
            <a:ext cx="7713486" cy="410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80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F3D4E-11FC-4E35-394E-1A8CA7B22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B86C9D-21BD-A415-0A24-B2BD15404EC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en-US" dirty="0"/>
              <a:t>Truck Parking Sites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FB0E974-EFAE-523D-A2D9-3F739ECE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00" y="975518"/>
            <a:ext cx="10515600" cy="4906964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A sampling of sites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D99FB4-20C1-C29C-8005-13913DC2E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5" y="1510507"/>
            <a:ext cx="725805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94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EE1CD-39DD-D42A-2D00-9C24F1183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EA37D1-4CDF-D4F5-066F-981773DBB90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en-US" dirty="0"/>
              <a:t>Scope of work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884079-92BF-C786-2D99-025E0454A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289" y="1569155"/>
            <a:ext cx="10787721" cy="4253089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err="1"/>
              <a:t>Prequalifications</a:t>
            </a:r>
            <a:r>
              <a:rPr lang="en-US" sz="3200" dirty="0"/>
              <a:t>:</a:t>
            </a:r>
          </a:p>
          <a:p>
            <a:pPr marL="0" indent="0">
              <a:buNone/>
            </a:pPr>
            <a:r>
              <a:rPr lang="en-US" sz="3200" dirty="0"/>
              <a:t>	-Geotechnical</a:t>
            </a:r>
            <a:endParaRPr lang="en-US" sz="3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200" dirty="0"/>
              <a:t>	-Highway Lighting</a:t>
            </a:r>
          </a:p>
          <a:p>
            <a:pPr marL="0" indent="0">
              <a:buNone/>
            </a:pPr>
            <a:r>
              <a:rPr lang="en-US" sz="3200" dirty="0"/>
              <a:t>	-Environmental</a:t>
            </a:r>
          </a:p>
          <a:p>
            <a:pPr marL="0" indent="0">
              <a:buNone/>
            </a:pPr>
            <a:r>
              <a:rPr lang="en-US" sz="3200" dirty="0"/>
              <a:t>	-Roadway Design</a:t>
            </a:r>
          </a:p>
          <a:p>
            <a:pPr marL="0" indent="0">
              <a:buNone/>
            </a:pPr>
            <a:r>
              <a:rPr lang="en-US" sz="3200" dirty="0"/>
              <a:t>	-Subsurface Utility Location (SUL)</a:t>
            </a:r>
          </a:p>
          <a:p>
            <a:pPr marL="0" indent="0">
              <a:buNone/>
            </a:pPr>
            <a:r>
              <a:rPr lang="en-US" sz="3200" dirty="0"/>
              <a:t>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245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2D33D-D83C-1D9C-8236-8AAAFF137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9F6150-77B9-40A1-A81D-9757BFBD186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en-US" dirty="0"/>
              <a:t>Scope of work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B3D000-EB11-D29C-7976-6AC797671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533" y="1275643"/>
            <a:ext cx="11427477" cy="478649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Consultants will be asked to:</a:t>
            </a:r>
          </a:p>
          <a:p>
            <a:pPr marL="0" indent="0">
              <a:buNone/>
            </a:pPr>
            <a:r>
              <a:rPr lang="en-US" sz="3200" dirty="0"/>
              <a:t>	-Evaluate sites for suitability for truck parking</a:t>
            </a:r>
          </a:p>
          <a:p>
            <a:pPr marL="0" indent="0">
              <a:buNone/>
            </a:pPr>
            <a:r>
              <a:rPr lang="en-US" sz="3200" dirty="0"/>
              <a:t>	-Develop parking/access/circuity options for each site</a:t>
            </a:r>
          </a:p>
          <a:p>
            <a:pPr marL="0" indent="0">
              <a:buNone/>
            </a:pPr>
            <a:r>
              <a:rPr lang="en-US" sz="3200" dirty="0"/>
              <a:t>	-Carry selected sites/layouts to detailed design</a:t>
            </a:r>
          </a:p>
          <a:p>
            <a:pPr marL="0" indent="0">
              <a:buNone/>
            </a:pPr>
            <a:r>
              <a:rPr lang="en-US" sz="3200" dirty="0"/>
              <a:t>		-Survey</a:t>
            </a:r>
          </a:p>
          <a:p>
            <a:pPr marL="0" indent="0">
              <a:buNone/>
            </a:pPr>
            <a:r>
              <a:rPr lang="en-US" sz="3200" dirty="0"/>
              <a:t>		-Geotechnical</a:t>
            </a:r>
          </a:p>
          <a:p>
            <a:pPr marL="0" indent="0">
              <a:buNone/>
            </a:pPr>
            <a:r>
              <a:rPr lang="en-US" sz="3200" dirty="0"/>
              <a:t>		-Environmental</a:t>
            </a:r>
          </a:p>
          <a:p>
            <a:pPr marL="0" indent="0">
              <a:buNone/>
            </a:pPr>
            <a:r>
              <a:rPr lang="en-US" sz="3200" dirty="0"/>
              <a:t>		-Prepare plan packages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917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7D676-2009-37A6-7553-18138D19E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D49E46-484A-A04B-231A-574C33918DD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en-US" dirty="0"/>
              <a:t>Scope of work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892A5D-2A0D-43E2-5941-B813CED03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533" y="1035755"/>
            <a:ext cx="11427477" cy="478649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Truck parking sites will need to contain at a minimum:</a:t>
            </a:r>
          </a:p>
          <a:p>
            <a:pPr marL="0" indent="0">
              <a:buNone/>
            </a:pPr>
            <a:r>
              <a:rPr lang="en-US" sz="3200" dirty="0"/>
              <a:t>	-ingress/egress </a:t>
            </a:r>
          </a:p>
          <a:p>
            <a:pPr marL="0" indent="0">
              <a:buNone/>
            </a:pPr>
            <a:r>
              <a:rPr lang="en-US" sz="3200" dirty="0"/>
              <a:t>	-parking lots</a:t>
            </a:r>
          </a:p>
          <a:p>
            <a:pPr marL="0" indent="0">
              <a:buNone/>
            </a:pPr>
            <a:r>
              <a:rPr lang="en-US" sz="3200" dirty="0"/>
              <a:t>	-drainage</a:t>
            </a:r>
          </a:p>
          <a:p>
            <a:pPr marL="0" indent="0">
              <a:buNone/>
            </a:pPr>
            <a:r>
              <a:rPr lang="en-US" sz="3200" dirty="0"/>
              <a:t>	-lighting</a:t>
            </a:r>
          </a:p>
          <a:p>
            <a:pPr marL="0" indent="0">
              <a:buNone/>
            </a:pPr>
            <a:r>
              <a:rPr lang="en-US" sz="3200" dirty="0"/>
              <a:t>	-restroom facilities (pit latrines if no existing facilities)</a:t>
            </a:r>
          </a:p>
          <a:p>
            <a:pPr marL="0" indent="0">
              <a:buNone/>
            </a:pPr>
            <a:r>
              <a:rPr lang="en-US" sz="3200" dirty="0"/>
              <a:t>	-trash facilities</a:t>
            </a:r>
          </a:p>
          <a:p>
            <a:pPr marL="0" indent="0">
              <a:buNone/>
            </a:pPr>
            <a:r>
              <a:rPr lang="en-US" sz="3200" dirty="0"/>
              <a:t>	-signing/striping/traffic control</a:t>
            </a:r>
          </a:p>
          <a:p>
            <a:pPr marL="0" indent="0">
              <a:buNone/>
            </a:pPr>
            <a:r>
              <a:rPr lang="en-US" sz="3200" dirty="0"/>
              <a:t>	-post construction BMPs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020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0048C-DCDB-7313-8229-F10450CC8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044D3D-6D45-4886-1D69-FCCB7146662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en-US" dirty="0"/>
              <a:t>Parking Type / Circuity / access options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EF58AF-1BFF-EAF4-93EE-24A4F65A7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533" y="1035755"/>
            <a:ext cx="3727267" cy="478649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Parking Type:</a:t>
            </a:r>
          </a:p>
          <a:p>
            <a:pPr marL="0" indent="0">
              <a:buNone/>
            </a:pPr>
            <a:r>
              <a:rPr lang="en-US" sz="3200" dirty="0"/>
              <a:t>     </a:t>
            </a:r>
            <a:r>
              <a:rPr lang="en-US" sz="2800" dirty="0"/>
              <a:t>Pull-Through</a:t>
            </a:r>
          </a:p>
          <a:p>
            <a:pPr marL="0" indent="0">
              <a:buNone/>
            </a:pPr>
            <a:r>
              <a:rPr lang="en-US" sz="2800" dirty="0"/>
              <a:t>     Angle</a:t>
            </a:r>
          </a:p>
          <a:p>
            <a:pPr marL="0" indent="0">
              <a:buNone/>
            </a:pPr>
            <a:r>
              <a:rPr lang="en-US" sz="2800" dirty="0"/>
              <a:t>     Reverse Angle</a:t>
            </a:r>
          </a:p>
          <a:p>
            <a:pPr marL="0" indent="0">
              <a:buNone/>
            </a:pPr>
            <a:r>
              <a:rPr lang="en-US" sz="2800" dirty="0"/>
              <a:t>     Parallel</a:t>
            </a:r>
          </a:p>
          <a:p>
            <a:pPr marL="0" indent="0">
              <a:buNone/>
            </a:pPr>
            <a:r>
              <a:rPr lang="en-US" sz="2800" dirty="0"/>
              <a:t>     Perpendicular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AFC0D1-45DB-60E0-CE3F-115321BB36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253" y="1035755"/>
            <a:ext cx="5373214" cy="29221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7B4860-7722-BD7E-D12A-3574FACC3A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558" y="3429000"/>
            <a:ext cx="4335381" cy="26668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5E9367-DE64-F838-03B0-4EC7095F0594}"/>
              </a:ext>
            </a:extLst>
          </p:cNvPr>
          <p:cNvSpPr txBox="1"/>
          <p:nvPr/>
        </p:nvSpPr>
        <p:spPr>
          <a:xfrm>
            <a:off x="8760178" y="4639733"/>
            <a:ext cx="215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This list is not comprehensive, other options may exist</a:t>
            </a:r>
          </a:p>
        </p:txBody>
      </p:sp>
    </p:spTree>
    <p:extLst>
      <p:ext uri="{BB962C8B-B14F-4D97-AF65-F5344CB8AC3E}">
        <p14:creationId xmlns:p14="http://schemas.microsoft.com/office/powerpoint/2010/main" val="26245154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6CBF8-7FC1-2CEB-4D95-013198F1C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5B92C3-6F10-C6F7-D3B2-781823B3660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en-US" dirty="0"/>
              <a:t>Parking Type / Circuity / access options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8BDB36C-8B94-764B-F0DE-6DF8F68FC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045" y="1203157"/>
            <a:ext cx="3727267" cy="4571847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Circuity:</a:t>
            </a:r>
          </a:p>
          <a:p>
            <a:pPr marL="0" indent="0">
              <a:buNone/>
            </a:pPr>
            <a:r>
              <a:rPr lang="en-US" sz="3200" dirty="0"/>
              <a:t>     </a:t>
            </a:r>
            <a:r>
              <a:rPr lang="en-US" sz="2800" dirty="0"/>
              <a:t>Split Ramps</a:t>
            </a:r>
          </a:p>
          <a:p>
            <a:pPr marL="0" indent="0">
              <a:buNone/>
            </a:pPr>
            <a:r>
              <a:rPr lang="en-US" sz="2800" dirty="0"/>
              <a:t>     Loop Through</a:t>
            </a:r>
          </a:p>
          <a:p>
            <a:pPr marL="0" indent="0">
              <a:buNone/>
            </a:pPr>
            <a:r>
              <a:rPr lang="en-US" sz="2800" dirty="0"/>
              <a:t>     Add-on Parking Lot</a:t>
            </a:r>
          </a:p>
          <a:p>
            <a:pPr marL="0" indent="0">
              <a:buNone/>
            </a:pPr>
            <a:r>
              <a:rPr lang="en-US" sz="2800" dirty="0"/>
              <a:t>     </a:t>
            </a:r>
            <a:endParaRPr lang="en-US" sz="32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9E557F6B-CAF1-F1C3-916C-F2D3A096AE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273" y="1115133"/>
            <a:ext cx="6483767" cy="25950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380728-79A5-A6DC-A42E-BDF8284B20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149" y="3890231"/>
            <a:ext cx="5598695" cy="1979254"/>
          </a:xfrm>
          <a:prstGeom prst="rect">
            <a:avLst/>
          </a:prstGeom>
        </p:spPr>
      </p:pic>
      <p:pic>
        <p:nvPicPr>
          <p:cNvPr id="10" name="Picture 9" descr="A picture containing text, grass&#10;&#10;Description automatically generated">
            <a:extLst>
              <a:ext uri="{FF2B5EF4-FFF2-40B4-BE49-F238E27FC236}">
                <a16:creationId xmlns:a16="http://schemas.microsoft.com/office/drawing/2014/main" id="{D217C606-E63F-D435-4781-DF3BAEA5EE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9046" y="3937471"/>
            <a:ext cx="5782994" cy="18847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A65E88-BEC3-F192-A22A-F9A5BDDF5D97}"/>
              </a:ext>
            </a:extLst>
          </p:cNvPr>
          <p:cNvSpPr txBox="1"/>
          <p:nvPr/>
        </p:nvSpPr>
        <p:spPr>
          <a:xfrm>
            <a:off x="5520266" y="1155820"/>
            <a:ext cx="215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This list is not comprehensive, other options may exist</a:t>
            </a:r>
          </a:p>
        </p:txBody>
      </p:sp>
    </p:spTree>
    <p:extLst>
      <p:ext uri="{BB962C8B-B14F-4D97-AF65-F5344CB8AC3E}">
        <p14:creationId xmlns:p14="http://schemas.microsoft.com/office/powerpoint/2010/main" val="4040590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6A6BC-884D-C00F-2101-5F3F78B53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5F354-FA08-ECE0-331E-AAD11CBA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ODOT Team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E29AD-AE69-A300-3683-4D8331B5E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4911"/>
            <a:ext cx="10515600" cy="4906964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Support Personnel:</a:t>
            </a:r>
          </a:p>
          <a:p>
            <a:pPr marL="0" indent="0">
              <a:buNone/>
            </a:pPr>
            <a:r>
              <a:rPr lang="en-US" sz="2800" dirty="0"/>
              <a:t>	-Scott Phinney, Statewide Planning &amp; Research Administrator</a:t>
            </a:r>
          </a:p>
          <a:p>
            <a:pPr marL="0" indent="0">
              <a:buNone/>
            </a:pPr>
            <a:r>
              <a:rPr lang="en-US" sz="2800" dirty="0"/>
              <a:t>	-Randy Lane, Statewide Planning Manager</a:t>
            </a:r>
          </a:p>
          <a:p>
            <a:pPr marL="0" indent="0">
              <a:buNone/>
            </a:pPr>
            <a:r>
              <a:rPr lang="en-US" sz="2800" dirty="0"/>
              <a:t>	-Eric Scheckelhoff, District 1 Design Engineer</a:t>
            </a:r>
          </a:p>
          <a:p>
            <a:pPr marL="0" indent="0">
              <a:buNone/>
            </a:pPr>
            <a:r>
              <a:rPr lang="en-US" sz="2800" dirty="0"/>
              <a:t>	-Adam Francis, District 1 Planning Engineer</a:t>
            </a:r>
          </a:p>
          <a:p>
            <a:pPr marL="0" indent="0">
              <a:buNone/>
            </a:pPr>
            <a:r>
              <a:rPr lang="en-US" sz="2800" dirty="0"/>
              <a:t>	-Justin Niese, District 1 Workplan Coordinator</a:t>
            </a:r>
          </a:p>
          <a:p>
            <a:pPr marL="0" indent="0">
              <a:buNone/>
            </a:pPr>
            <a:r>
              <a:rPr lang="en-US" sz="2800" dirty="0"/>
              <a:t>	-Patti Schnipke, District 1 Deputy Director’s Assistant</a:t>
            </a:r>
          </a:p>
        </p:txBody>
      </p:sp>
    </p:spTree>
    <p:extLst>
      <p:ext uri="{BB962C8B-B14F-4D97-AF65-F5344CB8AC3E}">
        <p14:creationId xmlns:p14="http://schemas.microsoft.com/office/powerpoint/2010/main" val="203124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C2C61-8FE0-862C-9EA4-0BF98E24F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BAF149-9C84-E5DF-223B-D7B09BDAFF6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en-US" dirty="0"/>
              <a:t>Tentative Schedule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6D3480-C584-0DDD-4EC9-457639CAB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3947" y="1239252"/>
            <a:ext cx="10226842" cy="476346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11/15/2024………………….…………….Special Programmatic Posted</a:t>
            </a:r>
          </a:p>
          <a:p>
            <a:pPr marL="0" indent="0">
              <a:buNone/>
            </a:pPr>
            <a:r>
              <a:rPr lang="en-US" sz="2400" dirty="0"/>
              <a:t>12/2/2024………………………………....LOI’s Due</a:t>
            </a:r>
          </a:p>
          <a:p>
            <a:pPr marL="0" indent="0">
              <a:buNone/>
            </a:pPr>
            <a:r>
              <a:rPr lang="en-US" sz="2400" dirty="0"/>
              <a:t>12/12/2024………………………………..Selection Announcement</a:t>
            </a:r>
          </a:p>
          <a:p>
            <a:pPr marL="0" indent="0">
              <a:buNone/>
            </a:pPr>
            <a:r>
              <a:rPr lang="en-US" sz="2400" dirty="0"/>
              <a:t>12/16-18/2024……………………………Kickoff Meetings</a:t>
            </a:r>
          </a:p>
          <a:p>
            <a:pPr marL="0" indent="0">
              <a:buNone/>
            </a:pPr>
            <a:r>
              <a:rPr lang="en-US" sz="2400" dirty="0"/>
              <a:t>Late January 2025……………………….Consultants Authorized</a:t>
            </a:r>
          </a:p>
          <a:p>
            <a:pPr marL="0" indent="0">
              <a:buNone/>
            </a:pPr>
            <a:r>
              <a:rPr lang="en-US" sz="2400" dirty="0"/>
              <a:t>3/14/2025…………………………………Site Concepts Delivered</a:t>
            </a:r>
          </a:p>
          <a:p>
            <a:pPr marL="0" indent="0">
              <a:buNone/>
            </a:pPr>
            <a:r>
              <a:rPr lang="en-US" sz="2400" dirty="0"/>
              <a:t>10/01/2025………………………………..Stage 3 Delivered</a:t>
            </a:r>
          </a:p>
          <a:p>
            <a:pPr marL="0" indent="0">
              <a:buNone/>
            </a:pPr>
            <a:r>
              <a:rPr lang="en-US" sz="2400" dirty="0"/>
              <a:t>11/14/2025………………………………..Final Tracings Delivered</a:t>
            </a:r>
          </a:p>
          <a:p>
            <a:pPr marL="0" indent="0">
              <a:buNone/>
            </a:pPr>
            <a:r>
              <a:rPr lang="en-US" sz="2400" dirty="0"/>
              <a:t>3/19/2026……………….………………...Letting</a:t>
            </a:r>
          </a:p>
          <a:p>
            <a:pPr marL="0" indent="0">
              <a:buNone/>
            </a:pPr>
            <a:r>
              <a:rPr lang="en-US" sz="2400" dirty="0"/>
              <a:t>10/31/2026………….……………………Finish Construction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9227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67CBD-F4E5-4651-F089-3451D0873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01B530-3A0B-16F3-1EF5-92D5F0E2561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en-US" dirty="0"/>
              <a:t>Selection Committee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249E4E-3DC1-618B-3936-BDC1DDBCA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533" y="1035755"/>
            <a:ext cx="11427477" cy="4786490"/>
          </a:xfrm>
        </p:spPr>
        <p:txBody>
          <a:bodyPr/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 	-Gery Noirot – District 4 Deputy Director</a:t>
            </a:r>
          </a:p>
          <a:p>
            <a:pPr marL="0" indent="0">
              <a:buNone/>
            </a:pPr>
            <a:r>
              <a:rPr lang="en-US" sz="3200" dirty="0"/>
              <a:t>	-Suzanne Enders – District 8 CPA</a:t>
            </a:r>
          </a:p>
          <a:p>
            <a:pPr marL="0" indent="0">
              <a:buNone/>
            </a:pPr>
            <a:r>
              <a:rPr lang="en-US" sz="3200" dirty="0"/>
              <a:t>	-Jamie Hendershot – D10 CPA</a:t>
            </a:r>
          </a:p>
          <a:p>
            <a:pPr marL="0" indent="0">
              <a:buNone/>
            </a:pPr>
            <a:r>
              <a:rPr lang="en-US" sz="3200" dirty="0"/>
              <a:t>	-Meghan Altier – Deputy Director of Operations</a:t>
            </a:r>
          </a:p>
          <a:p>
            <a:pPr marL="0" indent="0">
              <a:buNone/>
            </a:pPr>
            <a:r>
              <a:rPr lang="en-US" sz="3200" dirty="0"/>
              <a:t>	-District 1 Team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595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28860-E32E-D0EC-B081-7245F0E98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638CD2-320B-CAD7-3526-D747933BDFB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en-US" dirty="0"/>
              <a:t>Other information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94EE78-9856-4FBC-70D6-140FF823B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533" y="1035755"/>
            <a:ext cx="11427477" cy="478649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3% EDGE Goal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Plans will be prepared for each site to be constructed as an independent project.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If submitting for multiple contracts – LOIs do not need to be unique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Limited Review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562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CEC65-D3CE-3A30-5704-229EDA93C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556B92-796C-4D59-7671-2AD9583C9CF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en-US" dirty="0"/>
              <a:t>Keys to success for consultant firms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F4FF72-1A7F-B036-5D79-CADB06FB2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534" y="1569155"/>
            <a:ext cx="5855222" cy="4253089"/>
          </a:xfrm>
        </p:spPr>
        <p:txBody>
          <a:bodyPr/>
          <a:lstStyle/>
          <a:p>
            <a:r>
              <a:rPr lang="en-US" sz="3200" dirty="0"/>
              <a:t>Take ownership of designs</a:t>
            </a:r>
          </a:p>
          <a:p>
            <a:r>
              <a:rPr lang="en-US" sz="3200" dirty="0"/>
              <a:t>Contract management (efficiency, clarity, timeliness)</a:t>
            </a:r>
          </a:p>
          <a:p>
            <a:r>
              <a:rPr lang="en-US" sz="3200" dirty="0"/>
              <a:t>Leadership/PM buy-in</a:t>
            </a:r>
          </a:p>
          <a:p>
            <a:r>
              <a:rPr lang="en-US" sz="3200" dirty="0"/>
              <a:t>Reviews and QC/QA</a:t>
            </a:r>
          </a:p>
          <a:p>
            <a:r>
              <a:rPr lang="en-US" sz="3200" dirty="0"/>
              <a:t>Have the resources to meet the aggressive expectations</a:t>
            </a:r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2BBD1E-79CE-36F9-242B-EC6104E0C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288" y="2207417"/>
            <a:ext cx="5559339" cy="297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9281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8897D-1B5B-2278-D11B-62812F78B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823794-69BD-B984-1671-1A8CEBF920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en-US" dirty="0"/>
              <a:t>Q &amp; A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5F5AC3-F8C1-F340-9409-ADB4F46DE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533" y="1035755"/>
            <a:ext cx="11427477" cy="4786490"/>
          </a:xfrm>
        </p:spPr>
        <p:txBody>
          <a:bodyPr/>
          <a:lstStyle/>
          <a:p>
            <a:pPr marL="0" indent="0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We will take questions now.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We will have appointments tomorrow (11/14) for 15-minute TEAMS meetings with individual consultants for Q&amp;A. </a:t>
            </a:r>
          </a:p>
          <a:p>
            <a:pPr marL="0" indent="0" algn="ctr">
              <a:buNone/>
            </a:pPr>
            <a:r>
              <a:rPr lang="en-US" sz="3200" dirty="0"/>
              <a:t>	-See Patti Schnipke to schedule.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8655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0A0D0E0-F1DD-E60F-B78D-0AB36E29B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71594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5361F-3126-2B37-ADAA-ED3EDFCBE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65550-D5E3-2B0B-31AC-FE204B9A9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project TP26?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2BA12-9693-A9C4-1D0F-653B04782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6222"/>
            <a:ext cx="4027311" cy="3014134"/>
          </a:xfrm>
        </p:spPr>
        <p:txBody>
          <a:bodyPr/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Project TP26 will substantially increase the number of ODOT owned and operated truck parking spaces statewide by the end of 2026.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19A7E-984C-FD9F-D8FB-DCA3F1FC3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751" y="1018293"/>
            <a:ext cx="4984171" cy="3147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F3C063-A4A0-75F7-A4E3-E01D57C35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866" y="2913329"/>
            <a:ext cx="2436934" cy="314730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17948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E9F39-04B8-69EB-9DA1-8E6932CDB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52628-75D4-B7AF-01B5-688FF86D4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489" y="1136808"/>
            <a:ext cx="5181600" cy="346906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There are two types of demand for truck parking: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1. Getting rest in accordance with federal hours of service (HOS) regulations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2. Staging for pickup and delivery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5A5E05-43BA-E482-BBE0-0752B3377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157" y="1023221"/>
            <a:ext cx="4188175" cy="50147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75D277-2FB3-CD51-06E1-BE2EB2974DBF}"/>
              </a:ext>
            </a:extLst>
          </p:cNvPr>
          <p:cNvSpPr txBox="1"/>
          <p:nvPr/>
        </p:nvSpPr>
        <p:spPr>
          <a:xfrm>
            <a:off x="722489" y="5013306"/>
            <a:ext cx="625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In Ohio, there is currently 1 truck parking space available for every 11 trucks on the road.</a:t>
            </a:r>
          </a:p>
        </p:txBody>
      </p:sp>
    </p:spTree>
    <p:extLst>
      <p:ext uri="{BB962C8B-B14F-4D97-AF65-F5344CB8AC3E}">
        <p14:creationId xmlns:p14="http://schemas.microsoft.com/office/powerpoint/2010/main" val="1863023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1AD9C-AD5A-D0B8-8B24-BD3E5F909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F86D3-B214-5B49-07CE-E6B6CE8E5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E73DB4-3C5C-9583-A418-405D320CC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56" y="992717"/>
            <a:ext cx="6019800" cy="2628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239885-644C-5D97-4106-7E07FD29D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6" y="3977923"/>
            <a:ext cx="5905500" cy="2124075"/>
          </a:xfrm>
          <a:prstGeom prst="rect">
            <a:avLst/>
          </a:prstGeom>
        </p:spPr>
      </p:pic>
      <p:pic>
        <p:nvPicPr>
          <p:cNvPr id="10" name="Picture 9" descr="C:\Users\amarach\Downloads\Publicprivate_truckloc_v4.png">
            <a:extLst>
              <a:ext uri="{FF2B5EF4-FFF2-40B4-BE49-F238E27FC236}">
                <a16:creationId xmlns:a16="http://schemas.microsoft.com/office/drawing/2014/main" id="{01A6B228-23DD-4AAA-A94D-F242F207BD1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18489" y="1222728"/>
            <a:ext cx="5249334" cy="4797778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1347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ABE08-BACF-74B2-0C4A-EF45D09C1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B6974-2FFD-7A0F-2721-0A53F3A61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4E08D6-FED2-93EE-A902-146C5BB5E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58" y="967863"/>
            <a:ext cx="4407529" cy="51736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F052BC-4ACC-E9E2-488B-FE0C4C91D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13" y="959255"/>
            <a:ext cx="4407529" cy="519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1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B500BF-BF64-9CB7-F1DF-EAC9C2CCF6D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en-US" dirty="0"/>
              <a:t>The objective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BC1762-4387-57C2-D536-794273B9C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9422" y="2269066"/>
            <a:ext cx="8116711" cy="378089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Add at least </a:t>
            </a:r>
            <a:r>
              <a:rPr lang="en-US" b="1" dirty="0"/>
              <a:t>1000</a:t>
            </a:r>
            <a:r>
              <a:rPr lang="en-US" dirty="0"/>
              <a:t> new truck parking spaces in strategic locations across Ohio, open for use by </a:t>
            </a:r>
            <a:r>
              <a:rPr lang="en-US" b="1" dirty="0"/>
              <a:t>October 31, 2026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639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ADC8C-FF1C-44E9-4A8B-310FC14D6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D6DDE9-F97F-77AE-9EBE-F8DF1301F08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en-US" dirty="0"/>
              <a:t>How are we going to accomplish this?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238E70-8561-861A-EA2B-541C03C80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534" y="1035755"/>
            <a:ext cx="11243734" cy="478649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Identify ODOT-owned property potentially suitable for truck parking across Ohio   </a:t>
            </a:r>
            <a:r>
              <a:rPr lang="en-US" sz="3200" dirty="0">
                <a:solidFill>
                  <a:schemeClr val="accent6"/>
                </a:solidFill>
              </a:rPr>
              <a:t>–complete (~83 sites identified)</a:t>
            </a:r>
          </a:p>
          <a:p>
            <a:pPr marL="0" indent="0">
              <a:buNone/>
            </a:pPr>
            <a:endParaRPr lang="en-US" sz="32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sz="3200" dirty="0"/>
              <a:t>Evaluate potential sites based on location, size, constructability, access, environmental, existing facilities, etc.   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–in progress (~21 sites currently in play)</a:t>
            </a:r>
          </a:p>
          <a:p>
            <a:pPr marL="0" indent="0">
              <a:buNone/>
            </a:pP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3200" dirty="0"/>
              <a:t>Utilize consultant contracts to further evaluate sites, develop parking layout options, and design projects for construction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389307"/>
      </p:ext>
    </p:extLst>
  </p:cSld>
  <p:clrMapOvr>
    <a:masterClrMapping/>
  </p:clrMapOvr>
</p:sld>
</file>

<file path=ppt/theme/theme1.xml><?xml version="1.0" encoding="utf-8"?>
<a:theme xmlns:a="http://schemas.openxmlformats.org/drawingml/2006/main" name="ODOT-HoIA-Theme-1">
  <a:themeElements>
    <a:clrScheme name="Heart-of-It-All">
      <a:dk1>
        <a:srgbClr val="000000"/>
      </a:dk1>
      <a:lt1>
        <a:sysClr val="window" lastClr="FFFFFF"/>
      </a:lt1>
      <a:dk2>
        <a:srgbClr val="0E3F75"/>
      </a:dk2>
      <a:lt2>
        <a:srgbClr val="D6D2C4"/>
      </a:lt2>
      <a:accent1>
        <a:srgbClr val="C12637"/>
      </a:accent1>
      <a:accent2>
        <a:srgbClr val="0098D3"/>
      </a:accent2>
      <a:accent3>
        <a:srgbClr val="EBA70E"/>
      </a:accent3>
      <a:accent4>
        <a:srgbClr val="69C2C6"/>
      </a:accent4>
      <a:accent5>
        <a:srgbClr val="DC5829"/>
      </a:accent5>
      <a:accent6>
        <a:srgbClr val="009969"/>
      </a:accent6>
      <a:hlink>
        <a:srgbClr val="40BAC8"/>
      </a:hlink>
      <a:folHlink>
        <a:srgbClr val="152F5F"/>
      </a:folHlink>
    </a:clrScheme>
    <a:fontScheme name="Source Sans">
      <a:majorFont>
        <a:latin typeface="Source Sans 3"/>
        <a:ea typeface=""/>
        <a:cs typeface=""/>
      </a:majorFont>
      <a:minorFont>
        <a:latin typeface="Source Sans 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AE1844AB-8F7C-463F-B3D0-B57C8D70AA9C}" vid="{05C344BA-724F-4348-A70B-EFC1BBB54300}"/>
    </a:ext>
  </a:extLst>
</a:theme>
</file>

<file path=ppt/theme/theme2.xml><?xml version="1.0" encoding="utf-8"?>
<a:theme xmlns:a="http://schemas.openxmlformats.org/drawingml/2006/main" name="1_ODOT-HoIA-Theme-1">
  <a:themeElements>
    <a:clrScheme name="Heart-of-It-All">
      <a:dk1>
        <a:srgbClr val="000000"/>
      </a:dk1>
      <a:lt1>
        <a:sysClr val="window" lastClr="FFFFFF"/>
      </a:lt1>
      <a:dk2>
        <a:srgbClr val="0E3F75"/>
      </a:dk2>
      <a:lt2>
        <a:srgbClr val="D6D2C4"/>
      </a:lt2>
      <a:accent1>
        <a:srgbClr val="C12637"/>
      </a:accent1>
      <a:accent2>
        <a:srgbClr val="0098D3"/>
      </a:accent2>
      <a:accent3>
        <a:srgbClr val="EBA70E"/>
      </a:accent3>
      <a:accent4>
        <a:srgbClr val="69C2C6"/>
      </a:accent4>
      <a:accent5>
        <a:srgbClr val="DC5829"/>
      </a:accent5>
      <a:accent6>
        <a:srgbClr val="009969"/>
      </a:accent6>
      <a:hlink>
        <a:srgbClr val="40BAC8"/>
      </a:hlink>
      <a:folHlink>
        <a:srgbClr val="152F5F"/>
      </a:folHlink>
    </a:clrScheme>
    <a:fontScheme name="Source Sans">
      <a:majorFont>
        <a:latin typeface="Source Sans 3"/>
        <a:ea typeface=""/>
        <a:cs typeface=""/>
      </a:majorFont>
      <a:minorFont>
        <a:latin typeface="Source Sans 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AE1844AB-8F7C-463F-B3D0-B57C8D70AA9C}" vid="{FB46CD2F-2185-4BA3-8834-91383C11456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ODOT-Heart-Of-It-All-16-9-Light-Template</Template>
  <TotalTime>1390</TotalTime>
  <Words>1316</Words>
  <Application>Microsoft Office PowerPoint</Application>
  <PresentationFormat>Widescreen</PresentationFormat>
  <Paragraphs>430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Aptos Narrow</vt:lpstr>
      <vt:lpstr>Arial</vt:lpstr>
      <vt:lpstr>Georgia</vt:lpstr>
      <vt:lpstr>Source Sans 3</vt:lpstr>
      <vt:lpstr>Source Sans 3 Black</vt:lpstr>
      <vt:lpstr>ODOT-HoIA-Theme-1</vt:lpstr>
      <vt:lpstr>1_ODOT-HoIA-Theme-1</vt:lpstr>
      <vt:lpstr>Ohio Truck Parking Mega-Project  - Project TP26</vt:lpstr>
      <vt:lpstr>ODOT Team Members</vt:lpstr>
      <vt:lpstr>ODOT Team Members</vt:lpstr>
      <vt:lpstr>What is project TP26?</vt:lpstr>
      <vt:lpstr>Why?</vt:lpstr>
      <vt:lpstr>Why?</vt:lpstr>
      <vt:lpstr>Why?</vt:lpstr>
      <vt:lpstr>The objective</vt:lpstr>
      <vt:lpstr>How are we going to accomplish this?</vt:lpstr>
      <vt:lpstr>Truck Parking</vt:lpstr>
      <vt:lpstr>Regions</vt:lpstr>
      <vt:lpstr>Northwest</vt:lpstr>
      <vt:lpstr>Northwest Locations</vt:lpstr>
      <vt:lpstr>Northeast</vt:lpstr>
      <vt:lpstr>Northeast Locations</vt:lpstr>
      <vt:lpstr>Southwest</vt:lpstr>
      <vt:lpstr>Southwest Locations</vt:lpstr>
      <vt:lpstr>Southeast</vt:lpstr>
      <vt:lpstr>Southeast Locations</vt:lpstr>
      <vt:lpstr>Regional Contract Breakdown</vt:lpstr>
      <vt:lpstr>Truck Parking Sites</vt:lpstr>
      <vt:lpstr>Truck Parking Sites</vt:lpstr>
      <vt:lpstr>Truck Parking Sites</vt:lpstr>
      <vt:lpstr>Truck Parking Sites</vt:lpstr>
      <vt:lpstr>Scope of work</vt:lpstr>
      <vt:lpstr>Scope of work</vt:lpstr>
      <vt:lpstr>Scope of work</vt:lpstr>
      <vt:lpstr>Parking Type / Circuity / access options</vt:lpstr>
      <vt:lpstr>Parking Type / Circuity / access options</vt:lpstr>
      <vt:lpstr>Tentative Schedule</vt:lpstr>
      <vt:lpstr>Selection Committee</vt:lpstr>
      <vt:lpstr>Other information</vt:lpstr>
      <vt:lpstr>Keys to success for consultant firms</vt:lpstr>
      <vt:lpstr>Q &amp; A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Hughes, Christopher</dc:creator>
  <cp:lastModifiedBy>Hughes, Christopher</cp:lastModifiedBy>
  <cp:revision>58</cp:revision>
  <dcterms:created xsi:type="dcterms:W3CDTF">2024-11-04T13:13:54Z</dcterms:created>
  <dcterms:modified xsi:type="dcterms:W3CDTF">2024-11-13T13:31:37Z</dcterms:modified>
</cp:coreProperties>
</file>