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82" r:id="rId2"/>
  </p:sldMasterIdLst>
  <p:notesMasterIdLst>
    <p:notesMasterId r:id="rId12"/>
  </p:notesMasterIdLst>
  <p:sldIdLst>
    <p:sldId id="256" r:id="rId3"/>
    <p:sldId id="258" r:id="rId4"/>
    <p:sldId id="270" r:id="rId5"/>
    <p:sldId id="264" r:id="rId6"/>
    <p:sldId id="269" r:id="rId7"/>
    <p:sldId id="266" r:id="rId8"/>
    <p:sldId id="271" r:id="rId9"/>
    <p:sldId id="267" r:id="rId10"/>
    <p:sldId id="26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230" autoAdjust="0"/>
  </p:normalViewPr>
  <p:slideViewPr>
    <p:cSldViewPr snapToGrid="0">
      <p:cViewPr varScale="1">
        <p:scale>
          <a:sx n="86" d="100"/>
          <a:sy n="86" d="100"/>
        </p:scale>
        <p:origin x="155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4DCF2-21DC-4A6F-9AA2-3021C10BC9A7}" type="datetimeFigureOut">
              <a:rPr lang="en-US" smtClean="0"/>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85D94-AFD3-43D5-86F5-EB2796AEE5E5}" type="slidenum">
              <a:rPr lang="en-US" smtClean="0"/>
              <a:t>‹#›</a:t>
            </a:fld>
            <a:endParaRPr lang="en-US"/>
          </a:p>
        </p:txBody>
      </p:sp>
    </p:spTree>
    <p:extLst>
      <p:ext uri="{BB962C8B-B14F-4D97-AF65-F5344CB8AC3E}">
        <p14:creationId xmlns:p14="http://schemas.microsoft.com/office/powerpoint/2010/main" val="207549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Thank you for your interest in Districts 3’s projects on the May 2026 programmatic.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brief presentation will discuss PID 125469 Medina- 303-4.96/5.88, a project to install two roundabouts. Both are on SR 303, one at Marks Rd and the other at Substation Rd. </a:t>
            </a:r>
            <a:endParaRPr lang="en-US" dirty="0"/>
          </a:p>
          <a:p>
            <a:endParaRPr lang="en-US" dirty="0"/>
          </a:p>
        </p:txBody>
      </p:sp>
      <p:sp>
        <p:nvSpPr>
          <p:cNvPr id="4" name="Slide Number Placeholder 3"/>
          <p:cNvSpPr>
            <a:spLocks noGrp="1"/>
          </p:cNvSpPr>
          <p:nvPr>
            <p:ph type="sldNum" sz="quarter" idx="5"/>
          </p:nvPr>
        </p:nvSpPr>
        <p:spPr/>
        <p:txBody>
          <a:bodyPr/>
          <a:lstStyle/>
          <a:p>
            <a:fld id="{B3985D94-AFD3-43D5-86F5-EB2796AEE5E5}" type="slidenum">
              <a:rPr lang="en-US" smtClean="0"/>
              <a:t>1</a:t>
            </a:fld>
            <a:endParaRPr lang="en-US"/>
          </a:p>
        </p:txBody>
      </p:sp>
    </p:spTree>
    <p:extLst>
      <p:ext uri="{BB962C8B-B14F-4D97-AF65-F5344CB8AC3E}">
        <p14:creationId xmlns:p14="http://schemas.microsoft.com/office/powerpoint/2010/main" val="310763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noted on this slide</a:t>
            </a:r>
            <a:r>
              <a:rPr lang="en-US" i="1" dirty="0"/>
              <a:t>…(read text – first two sentences).  </a:t>
            </a:r>
          </a:p>
        </p:txBody>
      </p:sp>
      <p:sp>
        <p:nvSpPr>
          <p:cNvPr id="4" name="Slide Number Placeholder 3"/>
          <p:cNvSpPr>
            <a:spLocks noGrp="1"/>
          </p:cNvSpPr>
          <p:nvPr>
            <p:ph type="sldNum" sz="quarter" idx="5"/>
          </p:nvPr>
        </p:nvSpPr>
        <p:spPr/>
        <p:txBody>
          <a:bodyPr/>
          <a:lstStyle/>
          <a:p>
            <a:fld id="{B3985D94-AFD3-43D5-86F5-EB2796AEE5E5}" type="slidenum">
              <a:rPr lang="en-US" smtClean="0"/>
              <a:t>2</a:t>
            </a:fld>
            <a:endParaRPr lang="en-US"/>
          </a:p>
        </p:txBody>
      </p:sp>
    </p:spTree>
    <p:extLst>
      <p:ext uri="{BB962C8B-B14F-4D97-AF65-F5344CB8AC3E}">
        <p14:creationId xmlns:p14="http://schemas.microsoft.com/office/powerpoint/2010/main" val="3743138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project is converting two signalized intersections into single-lane roundabouts at the SR-303 and Marks Rd and SR-303 and Substation Rd intersections in Medina County. They are funded primarily through the safety program with some additional funding from the TSMO program. Construction is anticipated in the </a:t>
            </a:r>
            <a:r>
              <a:rPr lang="en-US" sz="1200" b="1" kern="1200" dirty="0">
                <a:solidFill>
                  <a:schemeClr val="tx1"/>
                </a:solidFill>
                <a:effectLst/>
                <a:latin typeface="+mn-lt"/>
                <a:ea typeface="+mn-ea"/>
                <a:cs typeface="+mn-cs"/>
              </a:rPr>
              <a:t>Summers of 2031 and 2032</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B3985D94-AFD3-43D5-86F5-EB2796AEE5E5}" type="slidenum">
              <a:rPr lang="en-US" smtClean="0"/>
              <a:t>3</a:t>
            </a:fld>
            <a:endParaRPr lang="en-US"/>
          </a:p>
        </p:txBody>
      </p:sp>
    </p:spTree>
    <p:extLst>
      <p:ext uri="{BB962C8B-B14F-4D97-AF65-F5344CB8AC3E}">
        <p14:creationId xmlns:p14="http://schemas.microsoft.com/office/powerpoint/2010/main" val="170683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intersections are in Brunswick Hills Township, except for the west side of the Marks Rd intersection, which is in Liverpool Township. There are commercial developments on the east side of Marks Rd and a lot of residential neighborhoods in the area, especially around Substation Rd. Marks Rd has a southbound left turn lane and westbound right turn lane. Substation Rd does not have any turn lanes and experiences significant queueing when vehicles trying to make a left turn from SR 303 are unable to find a gap in traffic. These routes have high AADTs for two-lane roads, with SR 303 having up to 13,500 AADT, Marks Rd has 7,500, and Substation has 6,500 AADT. The speed limit on all roads is 45 mph except the west leg of SR 303 is 50 mph. The recommendations to install roundabouts came from a traffic study on the SR 303 corridor in Brunswick Hills Township that was completed in 2020 and updated in 2025.</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985D94-AFD3-43D5-86F5-EB2796AEE5E5}" type="slidenum">
              <a:rPr lang="en-US" smtClean="0"/>
              <a:t>4</a:t>
            </a:fld>
            <a:endParaRPr lang="en-US"/>
          </a:p>
        </p:txBody>
      </p:sp>
    </p:spTree>
    <p:extLst>
      <p:ext uri="{BB962C8B-B14F-4D97-AF65-F5344CB8AC3E}">
        <p14:creationId xmlns:p14="http://schemas.microsoft.com/office/powerpoint/2010/main" val="394143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SR 303 &amp; Marks Rd was ranked #99 on ODOT’s 2025 HSIP Rual intersection list. From 2020-2024, there were 40 total crashes with 25% resulting in injury. There were 58% rear-end crashes and 25% angle and left-turn crashes.</a:t>
            </a:r>
          </a:p>
          <a:p>
            <a:r>
              <a:rPr lang="en-US" sz="1200" kern="1200" dirty="0">
                <a:solidFill>
                  <a:schemeClr val="tx1"/>
                </a:solidFill>
                <a:effectLst/>
                <a:latin typeface="+mn-lt"/>
                <a:ea typeface="+mn-ea"/>
                <a:cs typeface="+mn-cs"/>
              </a:rPr>
              <a:t>SR 303 &amp; Substation Rd was ranked #418 on ODOT’s 2025 HSIP Suburban intersection list. From 2020-2024 there were 48 total crashes with 29% injury crashes, 2 of which were serious injuries. There were 60% rear end crashes and 33% left turn and angle crashes. This corridor is also ranked #61 in District 3 on the Traffic Operations Assessment Systems Tool (or TOAST) with a score of 63.8%, which allowed the project to receive TSMO funding.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3985D94-AFD3-43D5-86F5-EB2796AEE5E5}" type="slidenum">
              <a:rPr lang="en-US" smtClean="0"/>
              <a:t>5</a:t>
            </a:fld>
            <a:endParaRPr lang="en-US"/>
          </a:p>
        </p:txBody>
      </p:sp>
    </p:spTree>
    <p:extLst>
      <p:ext uri="{BB962C8B-B14F-4D97-AF65-F5344CB8AC3E}">
        <p14:creationId xmlns:p14="http://schemas.microsoft.com/office/powerpoint/2010/main" val="1961072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has a preliminary conceptual drawing of a single lane roundabout with a 120 ft inscribed diameter with straight splitter islands and a southbound right turn lane at SR 303 &amp; Marks Rd. There have been proposed additional commercial developments in the southeast and northwest corners. The consultant should confirm the design year traffic and the number of turn lanes required based on counts, growth rates, and updated developer information.</a:t>
            </a:r>
          </a:p>
        </p:txBody>
      </p:sp>
      <p:sp>
        <p:nvSpPr>
          <p:cNvPr id="4" name="Slide Number Placeholder 3"/>
          <p:cNvSpPr>
            <a:spLocks noGrp="1"/>
          </p:cNvSpPr>
          <p:nvPr>
            <p:ph type="sldNum" sz="quarter" idx="5"/>
          </p:nvPr>
        </p:nvSpPr>
        <p:spPr/>
        <p:txBody>
          <a:bodyPr/>
          <a:lstStyle/>
          <a:p>
            <a:fld id="{B3985D94-AFD3-43D5-86F5-EB2796AEE5E5}" type="slidenum">
              <a:rPr lang="en-US" smtClean="0"/>
              <a:t>6</a:t>
            </a:fld>
            <a:endParaRPr lang="en-US"/>
          </a:p>
        </p:txBody>
      </p:sp>
    </p:spTree>
    <p:extLst>
      <p:ext uri="{BB962C8B-B14F-4D97-AF65-F5344CB8AC3E}">
        <p14:creationId xmlns:p14="http://schemas.microsoft.com/office/powerpoint/2010/main" val="1308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551A5-DB76-16E2-19B4-B40A1E037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BA363-D4B6-CA36-C830-756BE3385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00141-F275-7AE8-8242-46C29F16B64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has a preliminary conceptual drawing of a single lane roundabout with a 105 ft inscribed diameter with chicane splitter islands at the SR 303 &amp; Substation Rd intersection. The primary goal of the design of this roundabout is to avoid total takes of any properties, especially in the northeast corner where the existing right of way line is immediately adjacent to the porch on the multi-family residence. In the southwest corner there is a historical property that also needs to be avoided. It may be challenging to relocate utilities, especially transmission lines, and keep adequate clear distance to the existing structures without a total take, so this must be accounted for during preliminary layouts and through all design stages.</a:t>
            </a:r>
          </a:p>
        </p:txBody>
      </p:sp>
      <p:sp>
        <p:nvSpPr>
          <p:cNvPr id="4" name="Slide Number Placeholder 3">
            <a:extLst>
              <a:ext uri="{FF2B5EF4-FFF2-40B4-BE49-F238E27FC236}">
                <a16:creationId xmlns:a16="http://schemas.microsoft.com/office/drawing/2014/main" id="{41EBB49A-56BC-0FBF-47F8-69458F713253}"/>
              </a:ext>
            </a:extLst>
          </p:cNvPr>
          <p:cNvSpPr>
            <a:spLocks noGrp="1"/>
          </p:cNvSpPr>
          <p:nvPr>
            <p:ph type="sldNum" sz="quarter" idx="5"/>
          </p:nvPr>
        </p:nvSpPr>
        <p:spPr/>
        <p:txBody>
          <a:bodyPr/>
          <a:lstStyle/>
          <a:p>
            <a:fld id="{B3985D94-AFD3-43D5-86F5-EB2796AEE5E5}" type="slidenum">
              <a:rPr lang="en-US" smtClean="0"/>
              <a:t>7</a:t>
            </a:fld>
            <a:endParaRPr lang="en-US"/>
          </a:p>
        </p:txBody>
      </p:sp>
    </p:spTree>
    <p:extLst>
      <p:ext uri="{BB962C8B-B14F-4D97-AF65-F5344CB8AC3E}">
        <p14:creationId xmlns:p14="http://schemas.microsoft.com/office/powerpoint/2010/main" val="204452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Reviewing some design items, the MOT type will be a detour with full closures anticipated. Do not close both intersections concurrently. This may result in the intersections being closed in different construction seasons. The design vehicle type is a WB-62. Design is to stipulate the final ICD. See the District 3 Roundabout Preference Packet for additional details. Utility relocation planning is to be performed by the consultant as well. Please see the District 3 Consultant Utility Relocation Planning Policy for additional information.</a:t>
            </a:r>
          </a:p>
        </p:txBody>
      </p:sp>
      <p:sp>
        <p:nvSpPr>
          <p:cNvPr id="4" name="Slide Number Placeholder 3"/>
          <p:cNvSpPr>
            <a:spLocks noGrp="1"/>
          </p:cNvSpPr>
          <p:nvPr>
            <p:ph type="sldNum" sz="quarter" idx="5"/>
          </p:nvPr>
        </p:nvSpPr>
        <p:spPr/>
        <p:txBody>
          <a:bodyPr/>
          <a:lstStyle/>
          <a:p>
            <a:fld id="{B3985D94-AFD3-43D5-86F5-EB2796AEE5E5}" type="slidenum">
              <a:rPr lang="en-US" smtClean="0"/>
              <a:t>8</a:t>
            </a:fld>
            <a:endParaRPr lang="en-US"/>
          </a:p>
        </p:txBody>
      </p:sp>
    </p:spTree>
    <p:extLst>
      <p:ext uri="{BB962C8B-B14F-4D97-AF65-F5344CB8AC3E}">
        <p14:creationId xmlns:p14="http://schemas.microsoft.com/office/powerpoint/2010/main" val="3746366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again for your interest in this project. If you should have any questions, please reach out to District 3’s Consultant Contracts Manager, Shelley Pitcher</a:t>
            </a:r>
          </a:p>
          <a:p>
            <a:endParaRPr lang="en-US" dirty="0"/>
          </a:p>
        </p:txBody>
      </p:sp>
      <p:sp>
        <p:nvSpPr>
          <p:cNvPr id="4" name="Slide Number Placeholder 3"/>
          <p:cNvSpPr>
            <a:spLocks noGrp="1"/>
          </p:cNvSpPr>
          <p:nvPr>
            <p:ph type="sldNum" sz="quarter" idx="5"/>
          </p:nvPr>
        </p:nvSpPr>
        <p:spPr/>
        <p:txBody>
          <a:bodyPr/>
          <a:lstStyle/>
          <a:p>
            <a:fld id="{B3985D94-AFD3-43D5-86F5-EB2796AEE5E5}" type="slidenum">
              <a:rPr lang="en-US" smtClean="0"/>
              <a:t>9</a:t>
            </a:fld>
            <a:endParaRPr lang="en-US"/>
          </a:p>
        </p:txBody>
      </p:sp>
    </p:spTree>
    <p:extLst>
      <p:ext uri="{BB962C8B-B14F-4D97-AF65-F5344CB8AC3E}">
        <p14:creationId xmlns:p14="http://schemas.microsoft.com/office/powerpoint/2010/main" val="1885101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r>
              <a:rPr lang="en-US"/>
              <a:t>MED-303-4.96/5.88 May 2026 Programmatic (Drafted Feb. 2026)</a:t>
            </a:r>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r>
              <a:rPr lang="en-US"/>
              <a:t>MED-303-4.96/5.88 May 2026 Programmatic (Drafted Feb. 2026)</a:t>
            </a:r>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hf sldNum="0" hdr="0" dt="0"/>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hyperlink" Target="https://ftp.dot.state.oh.us/pub/districts/D03/Consultant_Programmatic/2026-05-04/"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Julie.Cichello@dot.ohio.gov" TargetMode="External"/><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D03 Programmatic ∙ May 2026</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a:xfrm>
            <a:off x="555994" y="5401707"/>
            <a:ext cx="5975680" cy="1291328"/>
          </a:xfrm>
        </p:spPr>
        <p:txBody>
          <a:bodyPr/>
          <a:lstStyle/>
          <a:p>
            <a:r>
              <a:rPr lang="en-US" sz="2600" dirty="0"/>
              <a:t>PID 125469 MED-303-4.96/5.88</a:t>
            </a:r>
          </a:p>
          <a:p>
            <a:r>
              <a:rPr lang="en-US" sz="2600" dirty="0"/>
              <a:t>Marks Rd &amp; Substation Rd Roundabouts</a:t>
            </a:r>
          </a:p>
        </p:txBody>
      </p:sp>
      <p:pic>
        <p:nvPicPr>
          <p:cNvPr id="4" name="Recorded Sound">
            <a:hlinkClick r:id="" action="ppaction://media"/>
            <a:extLst>
              <a:ext uri="{FF2B5EF4-FFF2-40B4-BE49-F238E27FC236}">
                <a16:creationId xmlns:a16="http://schemas.microsoft.com/office/drawing/2014/main" id="{0FDC788B-8D24-3EE8-8769-086CD8EC0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3789" y="6024254"/>
            <a:ext cx="609600" cy="609600"/>
          </a:xfrm>
          <a:prstGeom prst="rect">
            <a:avLst/>
          </a:prstGeom>
        </p:spPr>
      </p:pic>
    </p:spTree>
    <p:extLst>
      <p:ext uri="{BB962C8B-B14F-4D97-AF65-F5344CB8AC3E}">
        <p14:creationId xmlns:p14="http://schemas.microsoft.com/office/powerpoint/2010/main" val="3414627438"/>
      </p:ext>
    </p:extLst>
  </p:cSld>
  <p:clrMapOvr>
    <a:masterClrMapping/>
  </p:clrMapOvr>
  <mc:AlternateContent xmlns:mc="http://schemas.openxmlformats.org/markup-compatibility/2006" xmlns:p14="http://schemas.microsoft.com/office/powerpoint/2010/main">
    <mc:Choice Requires="p14">
      <p:transition spd="slow" p14:dur="2000" advTm="22117"/>
    </mc:Choice>
    <mc:Fallback xmlns="">
      <p:transition spd="slow" advTm="2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Programmatic information</a:t>
            </a:r>
          </a:p>
        </p:txBody>
      </p:sp>
      <p:sp>
        <p:nvSpPr>
          <p:cNvPr id="5" name="Content Placeholder 4">
            <a:extLst>
              <a:ext uri="{FF2B5EF4-FFF2-40B4-BE49-F238E27FC236}">
                <a16:creationId xmlns:a16="http://schemas.microsoft.com/office/drawing/2014/main" id="{25BC1762-4387-57C2-D536-794273B9CF0F}"/>
              </a:ext>
            </a:extLst>
          </p:cNvPr>
          <p:cNvSpPr>
            <a:spLocks noGrp="1"/>
          </p:cNvSpPr>
          <p:nvPr>
            <p:ph idx="1"/>
          </p:nvPr>
        </p:nvSpPr>
        <p:spPr>
          <a:xfrm>
            <a:off x="1173079" y="1199269"/>
            <a:ext cx="9845842" cy="4547735"/>
          </a:xfrm>
        </p:spPr>
        <p:txBody>
          <a:bodyPr/>
          <a:lstStyle/>
          <a:p>
            <a:pPr marL="0" indent="0" algn="ctr">
              <a:buNone/>
            </a:pPr>
            <a:r>
              <a:rPr lang="en-US" sz="3200" dirty="0"/>
              <a:t>All information shall be considered draft. Carefully review the final scope and official posting for final details. This information was prepared prior to the September programmatic posting. Any updates on Office of Consultant Service's website should supersede this information. Supplemental information is available via the following link:</a:t>
            </a:r>
            <a:r>
              <a:rPr lang="en-US" sz="3200" dirty="0">
                <a:solidFill>
                  <a:srgbClr val="00B0F0"/>
                </a:solidFill>
              </a:rPr>
              <a:t> </a:t>
            </a:r>
            <a:r>
              <a:rPr lang="en-US" sz="3200" dirty="0">
                <a:hlinkClick r:id="rId5"/>
              </a:rPr>
              <a:t>https://ftp.dot.state.oh.us/pub/districts/D03/Consultant_Programmatic/2026-05-04/</a:t>
            </a:r>
            <a:endParaRPr lang="en-US" sz="3200" dirty="0"/>
          </a:p>
          <a:p>
            <a:pPr marL="0" indent="0" algn="ctr">
              <a:buNone/>
            </a:pPr>
            <a:endParaRPr lang="en-US" sz="3200" dirty="0">
              <a:solidFill>
                <a:srgbClr val="FF0000"/>
              </a:solidFill>
            </a:endParaRPr>
          </a:p>
        </p:txBody>
      </p:sp>
      <p:sp>
        <p:nvSpPr>
          <p:cNvPr id="2" name="Footer Placeholder 1">
            <a:extLst>
              <a:ext uri="{FF2B5EF4-FFF2-40B4-BE49-F238E27FC236}">
                <a16:creationId xmlns:a16="http://schemas.microsoft.com/office/drawing/2014/main" id="{5260BC2E-25C0-D4EA-B29E-DFBCCA5A6C95}"/>
              </a:ext>
            </a:extLst>
          </p:cNvPr>
          <p:cNvSpPr>
            <a:spLocks noGrp="1"/>
          </p:cNvSpPr>
          <p:nvPr>
            <p:ph type="ftr" sz="quarter" idx="3"/>
          </p:nvPr>
        </p:nvSpPr>
        <p:spPr/>
        <p:txBody>
          <a:bodyPr/>
          <a:lstStyle/>
          <a:p>
            <a:r>
              <a:rPr lang="en-US"/>
              <a:t>MED-303-4.96/5.88 May 2026 Programmatic (Drafted Feb. 2026)</a:t>
            </a:r>
            <a:endParaRPr lang="en-US" dirty="0"/>
          </a:p>
        </p:txBody>
      </p:sp>
      <p:pic>
        <p:nvPicPr>
          <p:cNvPr id="3" name="Recorded Sound">
            <a:hlinkClick r:id="" action="ppaction://media"/>
            <a:extLst>
              <a:ext uri="{FF2B5EF4-FFF2-40B4-BE49-F238E27FC236}">
                <a16:creationId xmlns:a16="http://schemas.microsoft.com/office/drawing/2014/main" id="{E4A8307A-5C20-7626-1855-D377C06993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90800" y="5130880"/>
            <a:ext cx="609600" cy="609600"/>
          </a:xfrm>
          <a:prstGeom prst="rect">
            <a:avLst/>
          </a:prstGeom>
        </p:spPr>
      </p:pic>
    </p:spTree>
    <p:extLst>
      <p:ext uri="{BB962C8B-B14F-4D97-AF65-F5344CB8AC3E}">
        <p14:creationId xmlns:p14="http://schemas.microsoft.com/office/powerpoint/2010/main" val="611639270"/>
      </p:ext>
    </p:extLst>
  </p:cSld>
  <p:clrMapOvr>
    <a:masterClrMapping/>
  </p:clrMapOvr>
  <mc:AlternateContent xmlns:mc="http://schemas.openxmlformats.org/markup-compatibility/2006" xmlns:p14="http://schemas.microsoft.com/office/powerpoint/2010/main">
    <mc:Choice Requires="p14">
      <p:transition spd="slow" p14:dur="2000" advTm="9619"/>
    </mc:Choice>
    <mc:Fallback xmlns="">
      <p:transition spd="slow" advTm="96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8B941-F968-7036-38F4-6FF0DEEC5B8B}"/>
              </a:ext>
            </a:extLst>
          </p:cNvPr>
          <p:cNvSpPr>
            <a:spLocks noGrp="1"/>
          </p:cNvSpPr>
          <p:nvPr>
            <p:ph type="title"/>
          </p:nvPr>
        </p:nvSpPr>
        <p:spPr/>
        <p:txBody>
          <a:bodyPr/>
          <a:lstStyle/>
          <a:p>
            <a:r>
              <a:rPr lang="en-US" dirty="0"/>
              <a:t>Project Overview</a:t>
            </a:r>
          </a:p>
        </p:txBody>
      </p:sp>
      <p:sp>
        <p:nvSpPr>
          <p:cNvPr id="3" name="Content Placeholder 2">
            <a:extLst>
              <a:ext uri="{FF2B5EF4-FFF2-40B4-BE49-F238E27FC236}">
                <a16:creationId xmlns:a16="http://schemas.microsoft.com/office/drawing/2014/main" id="{24D3A259-DFE0-FC5C-0E57-D00059F54340}"/>
              </a:ext>
            </a:extLst>
          </p:cNvPr>
          <p:cNvSpPr>
            <a:spLocks noGrp="1"/>
          </p:cNvSpPr>
          <p:nvPr>
            <p:ph idx="1"/>
          </p:nvPr>
        </p:nvSpPr>
        <p:spPr>
          <a:xfrm>
            <a:off x="838200" y="1524000"/>
            <a:ext cx="10515600" cy="4525964"/>
          </a:xfrm>
        </p:spPr>
        <p:txBody>
          <a:bodyPr/>
          <a:lstStyle/>
          <a:p>
            <a:r>
              <a:rPr lang="en-US" sz="3600" dirty="0"/>
              <a:t>Convert two signalized intersections into single-lane roundabouts at SR 303 and Marks/Substation in Medina County</a:t>
            </a:r>
          </a:p>
          <a:p>
            <a:r>
              <a:rPr lang="en-US" sz="3600" dirty="0"/>
              <a:t>Safety and TSMO Funded Project</a:t>
            </a:r>
          </a:p>
          <a:p>
            <a:r>
              <a:rPr lang="en-US" sz="3600" dirty="0"/>
              <a:t>Anticipate Construction in Summer 2031 and 2032</a:t>
            </a:r>
          </a:p>
          <a:p>
            <a:endParaRPr lang="en-US" dirty="0"/>
          </a:p>
        </p:txBody>
      </p:sp>
      <p:sp>
        <p:nvSpPr>
          <p:cNvPr id="4" name="Footer Placeholder 3">
            <a:extLst>
              <a:ext uri="{FF2B5EF4-FFF2-40B4-BE49-F238E27FC236}">
                <a16:creationId xmlns:a16="http://schemas.microsoft.com/office/drawing/2014/main" id="{4B68A06C-CE92-5430-41DB-15782D0DEDE8}"/>
              </a:ext>
            </a:extLst>
          </p:cNvPr>
          <p:cNvSpPr>
            <a:spLocks noGrp="1"/>
          </p:cNvSpPr>
          <p:nvPr>
            <p:ph type="ftr" sz="quarter" idx="3"/>
          </p:nvPr>
        </p:nvSpPr>
        <p:spPr/>
        <p:txBody>
          <a:bodyPr/>
          <a:lstStyle/>
          <a:p>
            <a:r>
              <a:rPr lang="en-US"/>
              <a:t>MED-303-4.96/5.88 May 2026 Programmatic (Drafted Feb. 2026)</a:t>
            </a:r>
            <a:endParaRPr lang="en-US" dirty="0"/>
          </a:p>
        </p:txBody>
      </p:sp>
      <p:pic>
        <p:nvPicPr>
          <p:cNvPr id="5" name="Recorded Sound">
            <a:hlinkClick r:id="" action="ppaction://media"/>
            <a:extLst>
              <a:ext uri="{FF2B5EF4-FFF2-40B4-BE49-F238E27FC236}">
                <a16:creationId xmlns:a16="http://schemas.microsoft.com/office/drawing/2014/main" id="{8D7BE169-C0CE-A2A4-D1A3-F2AC194663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54337" y="5897880"/>
            <a:ext cx="609600" cy="609600"/>
          </a:xfrm>
          <a:prstGeom prst="rect">
            <a:avLst/>
          </a:prstGeom>
        </p:spPr>
      </p:pic>
    </p:spTree>
    <p:extLst>
      <p:ext uri="{BB962C8B-B14F-4D97-AF65-F5344CB8AC3E}">
        <p14:creationId xmlns:p14="http://schemas.microsoft.com/office/powerpoint/2010/main" val="2466901100"/>
      </p:ext>
    </p:extLst>
  </p:cSld>
  <p:clrMapOvr>
    <a:masterClrMapping/>
  </p:clrMapOvr>
  <mc:AlternateContent xmlns:mc="http://schemas.openxmlformats.org/markup-compatibility/2006" xmlns:p14="http://schemas.microsoft.com/office/powerpoint/2010/main">
    <mc:Choice Requires="p14">
      <p:transition spd="slow" p14:dur="2000" advTm="19715"/>
    </mc:Choice>
    <mc:Fallback xmlns="">
      <p:transition spd="slow" advTm="1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28AFDAE-085E-30A9-6337-CEF73906599B}"/>
              </a:ext>
            </a:extLst>
          </p:cNvPr>
          <p:cNvPicPr>
            <a:picLocks noChangeAspect="1"/>
          </p:cNvPicPr>
          <p:nvPr/>
        </p:nvPicPr>
        <p:blipFill>
          <a:blip r:embed="rId5"/>
          <a:stretch>
            <a:fillRect/>
          </a:stretch>
        </p:blipFill>
        <p:spPr>
          <a:xfrm>
            <a:off x="757995" y="976761"/>
            <a:ext cx="10355925" cy="5171376"/>
          </a:xfrm>
          <a:prstGeom prst="rect">
            <a:avLst/>
          </a:prstGeom>
          <a:ln w="19050">
            <a:solidFill>
              <a:schemeClr val="tx1"/>
            </a:solidFill>
          </a:ln>
        </p:spPr>
      </p:pic>
      <p:sp>
        <p:nvSpPr>
          <p:cNvPr id="2" name="Title 1">
            <a:extLst>
              <a:ext uri="{FF2B5EF4-FFF2-40B4-BE49-F238E27FC236}">
                <a16:creationId xmlns:a16="http://schemas.microsoft.com/office/drawing/2014/main" id="{F046CB1D-C41C-3041-AC17-DD12AC114489}"/>
              </a:ext>
            </a:extLst>
          </p:cNvPr>
          <p:cNvSpPr>
            <a:spLocks noGrp="1"/>
          </p:cNvSpPr>
          <p:nvPr>
            <p:ph type="title"/>
          </p:nvPr>
        </p:nvSpPr>
        <p:spPr/>
        <p:txBody>
          <a:bodyPr/>
          <a:lstStyle/>
          <a:p>
            <a:r>
              <a:rPr lang="en-US" dirty="0"/>
              <a:t>Background &amp; Existing Conditions</a:t>
            </a:r>
          </a:p>
        </p:txBody>
      </p:sp>
      <p:sp>
        <p:nvSpPr>
          <p:cNvPr id="4" name="Footer Placeholder 3">
            <a:extLst>
              <a:ext uri="{FF2B5EF4-FFF2-40B4-BE49-F238E27FC236}">
                <a16:creationId xmlns:a16="http://schemas.microsoft.com/office/drawing/2014/main" id="{38E5EEC0-26E7-8BD9-A8BA-1C9A3E94B0A4}"/>
              </a:ext>
            </a:extLst>
          </p:cNvPr>
          <p:cNvSpPr>
            <a:spLocks noGrp="1"/>
          </p:cNvSpPr>
          <p:nvPr>
            <p:ph type="ftr" sz="quarter" idx="3"/>
          </p:nvPr>
        </p:nvSpPr>
        <p:spPr/>
        <p:txBody>
          <a:bodyPr/>
          <a:lstStyle/>
          <a:p>
            <a:r>
              <a:rPr lang="en-US"/>
              <a:t>MED-303-4.96/5.88 May 2026 Programmatic (Drafted Feb. 2026)</a:t>
            </a:r>
            <a:endParaRPr lang="en-US" dirty="0"/>
          </a:p>
        </p:txBody>
      </p:sp>
      <p:graphicFrame>
        <p:nvGraphicFramePr>
          <p:cNvPr id="5" name="Content Placeholder 5">
            <a:extLst>
              <a:ext uri="{FF2B5EF4-FFF2-40B4-BE49-F238E27FC236}">
                <a16:creationId xmlns:a16="http://schemas.microsoft.com/office/drawing/2014/main" id="{A9A021A4-E318-B621-3A8B-A057CF13D3EA}"/>
              </a:ext>
            </a:extLst>
          </p:cNvPr>
          <p:cNvGraphicFramePr>
            <a:graphicFrameLocks/>
          </p:cNvGraphicFramePr>
          <p:nvPr>
            <p:extLst>
              <p:ext uri="{D42A27DB-BD31-4B8C-83A1-F6EECF244321}">
                <p14:modId xmlns:p14="http://schemas.microsoft.com/office/powerpoint/2010/main" val="1117849155"/>
              </p:ext>
            </p:extLst>
          </p:nvPr>
        </p:nvGraphicFramePr>
        <p:xfrm>
          <a:off x="5557825" y="4547334"/>
          <a:ext cx="5414209" cy="1333905"/>
        </p:xfrm>
        <a:graphic>
          <a:graphicData uri="http://schemas.openxmlformats.org/drawingml/2006/table">
            <a:tbl>
              <a:tblPr bandRow="1">
                <a:tableStyleId>{073A0DAA-6AF3-43AB-8588-CEC1D06C72B9}</a:tableStyleId>
              </a:tblPr>
              <a:tblGrid>
                <a:gridCol w="2322094">
                  <a:extLst>
                    <a:ext uri="{9D8B030D-6E8A-4147-A177-3AD203B41FA5}">
                      <a16:colId xmlns:a16="http://schemas.microsoft.com/office/drawing/2014/main" val="1437295873"/>
                    </a:ext>
                  </a:extLst>
                </a:gridCol>
                <a:gridCol w="3092115">
                  <a:extLst>
                    <a:ext uri="{9D8B030D-6E8A-4147-A177-3AD203B41FA5}">
                      <a16:colId xmlns:a16="http://schemas.microsoft.com/office/drawing/2014/main" val="2399048762"/>
                    </a:ext>
                  </a:extLst>
                </a:gridCol>
              </a:tblGrid>
              <a:tr h="419505">
                <a:tc>
                  <a:txBody>
                    <a:bodyPr/>
                    <a:lstStyle/>
                    <a:p>
                      <a:pPr algn="l"/>
                      <a:r>
                        <a:rPr lang="en-US" sz="1400" dirty="0"/>
                        <a:t>Existing Traffic Control</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400" dirty="0"/>
                        <a:t>Two-phase signalized intersections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37313990"/>
                  </a:ext>
                </a:extLst>
              </a:tr>
              <a:tr h="304800">
                <a:tc>
                  <a:txBody>
                    <a:bodyPr/>
                    <a:lstStyle/>
                    <a:p>
                      <a:pPr algn="r"/>
                      <a:r>
                        <a:rPr lang="en-US" sz="1400" dirty="0"/>
                        <a:t>SR 303</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t>13,500 </a:t>
                      </a:r>
                      <a:r>
                        <a:rPr lang="en-US" sz="1400" dirty="0" err="1"/>
                        <a:t>vpd</a:t>
                      </a:r>
                      <a:r>
                        <a:rPr lang="en-US" sz="1400" dirty="0"/>
                        <a:t> (6% Truck) | 45/50 mph</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0951183"/>
                  </a:ext>
                </a:extLst>
              </a:tr>
              <a:tr h="304800">
                <a:tc>
                  <a:txBody>
                    <a:bodyPr/>
                    <a:lstStyle/>
                    <a:p>
                      <a:pPr algn="r"/>
                      <a:r>
                        <a:rPr lang="en-US" sz="1400" dirty="0"/>
                        <a:t>Marks Rd (CR 22)</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dirty="0"/>
                        <a:t>7,500 </a:t>
                      </a:r>
                      <a:r>
                        <a:rPr lang="en-US" sz="1400" dirty="0" err="1"/>
                        <a:t>vpd</a:t>
                      </a:r>
                      <a:r>
                        <a:rPr lang="en-US" sz="1400" dirty="0"/>
                        <a:t> (7% Truck) | 45 mph</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7577959"/>
                  </a:ext>
                </a:extLst>
              </a:tr>
              <a:tr h="304800">
                <a:tc>
                  <a:txBody>
                    <a:bodyPr/>
                    <a:lstStyle/>
                    <a:p>
                      <a:pPr algn="r"/>
                      <a:r>
                        <a:rPr lang="en-US" sz="1400" dirty="0"/>
                        <a:t>Substation Rd (CR/TR 38)</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t>6,500 </a:t>
                      </a:r>
                      <a:r>
                        <a:rPr lang="en-US" sz="1400" dirty="0" err="1"/>
                        <a:t>vpd</a:t>
                      </a:r>
                      <a:r>
                        <a:rPr lang="en-US" sz="1400" dirty="0"/>
                        <a:t> (1% Truck) | 45 mph</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6308018"/>
                  </a:ext>
                </a:extLst>
              </a:tr>
            </a:tbl>
          </a:graphicData>
        </a:graphic>
      </p:graphicFrame>
      <p:sp>
        <p:nvSpPr>
          <p:cNvPr id="25" name="TextBox 24">
            <a:extLst>
              <a:ext uri="{FF2B5EF4-FFF2-40B4-BE49-F238E27FC236}">
                <a16:creationId xmlns:a16="http://schemas.microsoft.com/office/drawing/2014/main" id="{A2621C64-C23C-186F-358B-CF34A91A3A37}"/>
              </a:ext>
            </a:extLst>
          </p:cNvPr>
          <p:cNvSpPr txBox="1"/>
          <p:nvPr/>
        </p:nvSpPr>
        <p:spPr>
          <a:xfrm>
            <a:off x="2076156" y="2684118"/>
            <a:ext cx="905786" cy="307777"/>
          </a:xfrm>
          <a:prstGeom prst="rect">
            <a:avLst/>
          </a:prstGeom>
          <a:solidFill>
            <a:schemeClr val="bg1"/>
          </a:solidFill>
          <a:ln>
            <a:solidFill>
              <a:schemeClr val="tx1"/>
            </a:solidFill>
          </a:ln>
        </p:spPr>
        <p:txBody>
          <a:bodyPr wrap="square" rtlCol="0">
            <a:spAutoFit/>
          </a:bodyPr>
          <a:lstStyle/>
          <a:p>
            <a:pPr algn="ctr"/>
            <a:r>
              <a:rPr lang="en-US" sz="1400" dirty="0"/>
              <a:t>Marks Rd</a:t>
            </a:r>
          </a:p>
        </p:txBody>
      </p:sp>
      <p:sp>
        <p:nvSpPr>
          <p:cNvPr id="26" name="TextBox 25">
            <a:extLst>
              <a:ext uri="{FF2B5EF4-FFF2-40B4-BE49-F238E27FC236}">
                <a16:creationId xmlns:a16="http://schemas.microsoft.com/office/drawing/2014/main" id="{E2F30FBC-8123-2F6D-3395-E60D4395C3F4}"/>
              </a:ext>
            </a:extLst>
          </p:cNvPr>
          <p:cNvSpPr txBox="1"/>
          <p:nvPr/>
        </p:nvSpPr>
        <p:spPr>
          <a:xfrm>
            <a:off x="4174958" y="2530229"/>
            <a:ext cx="1382867" cy="307777"/>
          </a:xfrm>
          <a:prstGeom prst="rect">
            <a:avLst/>
          </a:prstGeom>
          <a:solidFill>
            <a:schemeClr val="bg1"/>
          </a:solidFill>
          <a:ln>
            <a:solidFill>
              <a:schemeClr val="tx1"/>
            </a:solidFill>
          </a:ln>
        </p:spPr>
        <p:txBody>
          <a:bodyPr wrap="square" rtlCol="0">
            <a:spAutoFit/>
          </a:bodyPr>
          <a:lstStyle/>
          <a:p>
            <a:pPr algn="ctr"/>
            <a:r>
              <a:rPr lang="en-US" sz="1400" dirty="0"/>
              <a:t>Substation Rd</a:t>
            </a:r>
          </a:p>
        </p:txBody>
      </p:sp>
      <p:sp>
        <p:nvSpPr>
          <p:cNvPr id="7" name="TextBox 6">
            <a:extLst>
              <a:ext uri="{FF2B5EF4-FFF2-40B4-BE49-F238E27FC236}">
                <a16:creationId xmlns:a16="http://schemas.microsoft.com/office/drawing/2014/main" id="{D46B1BDA-F5EA-991D-D3F0-87188ABBBF76}"/>
              </a:ext>
            </a:extLst>
          </p:cNvPr>
          <p:cNvSpPr txBox="1"/>
          <p:nvPr/>
        </p:nvSpPr>
        <p:spPr>
          <a:xfrm>
            <a:off x="3429765" y="3562449"/>
            <a:ext cx="877541" cy="307777"/>
          </a:xfrm>
          <a:prstGeom prst="rect">
            <a:avLst/>
          </a:prstGeom>
          <a:solidFill>
            <a:schemeClr val="bg1"/>
          </a:solidFill>
          <a:ln>
            <a:solidFill>
              <a:schemeClr val="tx1"/>
            </a:solidFill>
          </a:ln>
        </p:spPr>
        <p:txBody>
          <a:bodyPr wrap="square" rtlCol="0">
            <a:spAutoFit/>
          </a:bodyPr>
          <a:lstStyle/>
          <a:p>
            <a:pPr algn="ctr"/>
            <a:r>
              <a:rPr lang="en-US" sz="1400" dirty="0"/>
              <a:t>SR 303</a:t>
            </a:r>
          </a:p>
        </p:txBody>
      </p:sp>
      <p:sp>
        <p:nvSpPr>
          <p:cNvPr id="8" name="TextBox 7">
            <a:extLst>
              <a:ext uri="{FF2B5EF4-FFF2-40B4-BE49-F238E27FC236}">
                <a16:creationId xmlns:a16="http://schemas.microsoft.com/office/drawing/2014/main" id="{2F437FB4-E9A2-F177-9B96-F914F468FE84}"/>
              </a:ext>
            </a:extLst>
          </p:cNvPr>
          <p:cNvSpPr txBox="1"/>
          <p:nvPr/>
        </p:nvSpPr>
        <p:spPr>
          <a:xfrm>
            <a:off x="6886674" y="2455759"/>
            <a:ext cx="905786" cy="307777"/>
          </a:xfrm>
          <a:prstGeom prst="rect">
            <a:avLst/>
          </a:prstGeom>
          <a:solidFill>
            <a:schemeClr val="bg1"/>
          </a:solidFill>
          <a:ln>
            <a:solidFill>
              <a:schemeClr val="tx1"/>
            </a:solidFill>
          </a:ln>
        </p:spPr>
        <p:txBody>
          <a:bodyPr wrap="square" rtlCol="0">
            <a:spAutoFit/>
          </a:bodyPr>
          <a:lstStyle/>
          <a:p>
            <a:pPr algn="ctr"/>
            <a:r>
              <a:rPr lang="en-US" sz="1400" dirty="0"/>
              <a:t>US 42</a:t>
            </a:r>
          </a:p>
        </p:txBody>
      </p:sp>
      <p:sp>
        <p:nvSpPr>
          <p:cNvPr id="14" name="Oval 13">
            <a:extLst>
              <a:ext uri="{FF2B5EF4-FFF2-40B4-BE49-F238E27FC236}">
                <a16:creationId xmlns:a16="http://schemas.microsoft.com/office/drawing/2014/main" id="{E71E9892-6158-7CC9-EA26-948EF2D0EF38}"/>
              </a:ext>
            </a:extLst>
          </p:cNvPr>
          <p:cNvSpPr/>
          <p:nvPr/>
        </p:nvSpPr>
        <p:spPr>
          <a:xfrm>
            <a:off x="2217173" y="3498349"/>
            <a:ext cx="622281" cy="577193"/>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E17E653-BEA5-DC3E-E3C8-5A412FB142F7}"/>
              </a:ext>
            </a:extLst>
          </p:cNvPr>
          <p:cNvSpPr/>
          <p:nvPr/>
        </p:nvSpPr>
        <p:spPr>
          <a:xfrm>
            <a:off x="4463068" y="3427740"/>
            <a:ext cx="622281" cy="577193"/>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0DE1BC69-EFB2-E9CB-4211-7A36FF5145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783015" y="5538537"/>
            <a:ext cx="609600" cy="609600"/>
          </a:xfrm>
          <a:prstGeom prst="rect">
            <a:avLst/>
          </a:prstGeom>
        </p:spPr>
      </p:pic>
    </p:spTree>
    <p:extLst>
      <p:ext uri="{BB962C8B-B14F-4D97-AF65-F5344CB8AC3E}">
        <p14:creationId xmlns:p14="http://schemas.microsoft.com/office/powerpoint/2010/main" val="1431903866"/>
      </p:ext>
    </p:extLst>
  </p:cSld>
  <p:clrMapOvr>
    <a:masterClrMapping/>
  </p:clrMapOvr>
  <mc:AlternateContent xmlns:mc="http://schemas.openxmlformats.org/markup-compatibility/2006" xmlns:p14="http://schemas.microsoft.com/office/powerpoint/2010/main">
    <mc:Choice Requires="p14">
      <p:transition spd="slow" p14:dur="2000" advTm="41391"/>
    </mc:Choice>
    <mc:Fallback xmlns="">
      <p:transition spd="slow" advTm="4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6A6E-8037-8301-C7AC-31C2D455E62C}"/>
              </a:ext>
            </a:extLst>
          </p:cNvPr>
          <p:cNvSpPr>
            <a:spLocks noGrp="1"/>
          </p:cNvSpPr>
          <p:nvPr>
            <p:ph type="title"/>
          </p:nvPr>
        </p:nvSpPr>
        <p:spPr/>
        <p:txBody>
          <a:bodyPr/>
          <a:lstStyle/>
          <a:p>
            <a:r>
              <a:rPr lang="en-US" dirty="0"/>
              <a:t>Crash Details</a:t>
            </a:r>
          </a:p>
        </p:txBody>
      </p:sp>
      <p:sp>
        <p:nvSpPr>
          <p:cNvPr id="4" name="Footer Placeholder 3">
            <a:extLst>
              <a:ext uri="{FF2B5EF4-FFF2-40B4-BE49-F238E27FC236}">
                <a16:creationId xmlns:a16="http://schemas.microsoft.com/office/drawing/2014/main" id="{E501C17C-DF69-93F4-88A2-934BCB73BE46}"/>
              </a:ext>
            </a:extLst>
          </p:cNvPr>
          <p:cNvSpPr>
            <a:spLocks noGrp="1"/>
          </p:cNvSpPr>
          <p:nvPr>
            <p:ph type="ftr" sz="quarter" idx="3"/>
          </p:nvPr>
        </p:nvSpPr>
        <p:spPr/>
        <p:txBody>
          <a:bodyPr/>
          <a:lstStyle/>
          <a:p>
            <a:r>
              <a:rPr lang="en-US"/>
              <a:t>MED-303-4.96/5.88 May 2026 Programmatic (Drafted Feb. 2026)</a:t>
            </a:r>
            <a:endParaRPr lang="en-US" dirty="0"/>
          </a:p>
        </p:txBody>
      </p:sp>
      <p:pic>
        <p:nvPicPr>
          <p:cNvPr id="6" name="Picture 5">
            <a:extLst>
              <a:ext uri="{FF2B5EF4-FFF2-40B4-BE49-F238E27FC236}">
                <a16:creationId xmlns:a16="http://schemas.microsoft.com/office/drawing/2014/main" id="{72507AA7-9874-5E2E-725D-FA1F5A69305F}"/>
              </a:ext>
            </a:extLst>
          </p:cNvPr>
          <p:cNvPicPr>
            <a:picLocks noChangeAspect="1"/>
          </p:cNvPicPr>
          <p:nvPr/>
        </p:nvPicPr>
        <p:blipFill>
          <a:blip r:embed="rId5"/>
          <a:stretch>
            <a:fillRect/>
          </a:stretch>
        </p:blipFill>
        <p:spPr>
          <a:xfrm>
            <a:off x="90154" y="995761"/>
            <a:ext cx="6113370" cy="4004864"/>
          </a:xfrm>
          <a:prstGeom prst="rect">
            <a:avLst/>
          </a:prstGeom>
        </p:spPr>
      </p:pic>
      <p:pic>
        <p:nvPicPr>
          <p:cNvPr id="8" name="Picture 7">
            <a:extLst>
              <a:ext uri="{FF2B5EF4-FFF2-40B4-BE49-F238E27FC236}">
                <a16:creationId xmlns:a16="http://schemas.microsoft.com/office/drawing/2014/main" id="{5489A128-3CD5-1616-4666-999B65B2E093}"/>
              </a:ext>
            </a:extLst>
          </p:cNvPr>
          <p:cNvPicPr>
            <a:picLocks noChangeAspect="1"/>
          </p:cNvPicPr>
          <p:nvPr/>
        </p:nvPicPr>
        <p:blipFill>
          <a:blip r:embed="rId6"/>
          <a:stretch>
            <a:fillRect/>
          </a:stretch>
        </p:blipFill>
        <p:spPr>
          <a:xfrm>
            <a:off x="5857728" y="1891111"/>
            <a:ext cx="6244118" cy="4086225"/>
          </a:xfrm>
          <a:prstGeom prst="rect">
            <a:avLst/>
          </a:prstGeom>
        </p:spPr>
      </p:pic>
      <p:sp>
        <p:nvSpPr>
          <p:cNvPr id="9" name="TextBox 8">
            <a:extLst>
              <a:ext uri="{FF2B5EF4-FFF2-40B4-BE49-F238E27FC236}">
                <a16:creationId xmlns:a16="http://schemas.microsoft.com/office/drawing/2014/main" id="{918BA491-496A-208B-9A8A-0394A6BFA500}"/>
              </a:ext>
            </a:extLst>
          </p:cNvPr>
          <p:cNvSpPr txBox="1"/>
          <p:nvPr/>
        </p:nvSpPr>
        <p:spPr>
          <a:xfrm>
            <a:off x="1876425" y="5081986"/>
            <a:ext cx="1933575" cy="584775"/>
          </a:xfrm>
          <a:prstGeom prst="rect">
            <a:avLst/>
          </a:prstGeom>
          <a:solidFill>
            <a:schemeClr val="accent1"/>
          </a:solidFill>
          <a:ln w="28575">
            <a:solidFill>
              <a:schemeClr val="tx1"/>
            </a:solidFill>
          </a:ln>
        </p:spPr>
        <p:txBody>
          <a:bodyPr wrap="square" rtlCol="0">
            <a:spAutoFit/>
          </a:bodyPr>
          <a:lstStyle/>
          <a:p>
            <a:r>
              <a:rPr lang="en-US" sz="3200" b="1" dirty="0">
                <a:solidFill>
                  <a:schemeClr val="bg1"/>
                </a:solidFill>
              </a:rPr>
              <a:t>Marks Rd</a:t>
            </a:r>
          </a:p>
        </p:txBody>
      </p:sp>
      <p:sp>
        <p:nvSpPr>
          <p:cNvPr id="10" name="TextBox 9">
            <a:extLst>
              <a:ext uri="{FF2B5EF4-FFF2-40B4-BE49-F238E27FC236}">
                <a16:creationId xmlns:a16="http://schemas.microsoft.com/office/drawing/2014/main" id="{38F11E72-D76F-E376-F0D9-4AAC3BA37223}"/>
              </a:ext>
            </a:extLst>
          </p:cNvPr>
          <p:cNvSpPr txBox="1"/>
          <p:nvPr/>
        </p:nvSpPr>
        <p:spPr>
          <a:xfrm>
            <a:off x="7770085" y="1165244"/>
            <a:ext cx="2867866" cy="584775"/>
          </a:xfrm>
          <a:prstGeom prst="rect">
            <a:avLst/>
          </a:prstGeom>
          <a:solidFill>
            <a:schemeClr val="accent1"/>
          </a:solidFill>
          <a:ln w="28575">
            <a:solidFill>
              <a:schemeClr val="tx1"/>
            </a:solidFill>
          </a:ln>
        </p:spPr>
        <p:txBody>
          <a:bodyPr wrap="square" rtlCol="0">
            <a:spAutoFit/>
          </a:bodyPr>
          <a:lstStyle/>
          <a:p>
            <a:r>
              <a:rPr lang="en-US" sz="3200" b="1" dirty="0">
                <a:solidFill>
                  <a:schemeClr val="bg1"/>
                </a:solidFill>
              </a:rPr>
              <a:t>Substation Rd</a:t>
            </a:r>
          </a:p>
        </p:txBody>
      </p:sp>
      <p:pic>
        <p:nvPicPr>
          <p:cNvPr id="3" name="Recorded Sound">
            <a:hlinkClick r:id="" action="ppaction://media"/>
            <a:extLst>
              <a:ext uri="{FF2B5EF4-FFF2-40B4-BE49-F238E27FC236}">
                <a16:creationId xmlns:a16="http://schemas.microsoft.com/office/drawing/2014/main" id="{E32D1E03-16C8-86B9-A929-1804447426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17190" y="5132166"/>
            <a:ext cx="609600" cy="609600"/>
          </a:xfrm>
          <a:prstGeom prst="rect">
            <a:avLst/>
          </a:prstGeom>
        </p:spPr>
      </p:pic>
    </p:spTree>
    <p:extLst>
      <p:ext uri="{BB962C8B-B14F-4D97-AF65-F5344CB8AC3E}">
        <p14:creationId xmlns:p14="http://schemas.microsoft.com/office/powerpoint/2010/main" val="1989769821"/>
      </p:ext>
    </p:extLst>
  </p:cSld>
  <p:clrMapOvr>
    <a:masterClrMapping/>
  </p:clrMapOvr>
  <mc:AlternateContent xmlns:mc="http://schemas.openxmlformats.org/markup-compatibility/2006" xmlns:p14="http://schemas.microsoft.com/office/powerpoint/2010/main">
    <mc:Choice Requires="p14">
      <p:transition spd="slow" p14:dur="2000" advTm="23523"/>
    </mc:Choice>
    <mc:Fallback xmlns="">
      <p:transition spd="slow" advTm="23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B83EDE-1E9B-838E-C0CC-EE25FC88C95F}"/>
              </a:ext>
            </a:extLst>
          </p:cNvPr>
          <p:cNvPicPr>
            <a:picLocks noChangeAspect="1"/>
          </p:cNvPicPr>
          <p:nvPr/>
        </p:nvPicPr>
        <p:blipFill>
          <a:blip r:embed="rId5"/>
          <a:stretch>
            <a:fillRect/>
          </a:stretch>
        </p:blipFill>
        <p:spPr>
          <a:xfrm>
            <a:off x="1310269" y="1059248"/>
            <a:ext cx="9571462" cy="5120504"/>
          </a:xfrm>
          <a:prstGeom prst="rect">
            <a:avLst/>
          </a:prstGeom>
        </p:spPr>
      </p:pic>
      <p:sp>
        <p:nvSpPr>
          <p:cNvPr id="2" name="Title 1">
            <a:extLst>
              <a:ext uri="{FF2B5EF4-FFF2-40B4-BE49-F238E27FC236}">
                <a16:creationId xmlns:a16="http://schemas.microsoft.com/office/drawing/2014/main" id="{125BB43F-F4BE-E4F4-ECD0-4F867AC9B2EE}"/>
              </a:ext>
            </a:extLst>
          </p:cNvPr>
          <p:cNvSpPr>
            <a:spLocks noGrp="1"/>
          </p:cNvSpPr>
          <p:nvPr>
            <p:ph type="title"/>
          </p:nvPr>
        </p:nvSpPr>
        <p:spPr/>
        <p:txBody>
          <a:bodyPr/>
          <a:lstStyle/>
          <a:p>
            <a:r>
              <a:rPr lang="en-US" dirty="0"/>
              <a:t>Conceptual Drawing</a:t>
            </a:r>
          </a:p>
        </p:txBody>
      </p:sp>
      <p:sp>
        <p:nvSpPr>
          <p:cNvPr id="4" name="Footer Placeholder 3">
            <a:extLst>
              <a:ext uri="{FF2B5EF4-FFF2-40B4-BE49-F238E27FC236}">
                <a16:creationId xmlns:a16="http://schemas.microsoft.com/office/drawing/2014/main" id="{710A78E5-C899-B1AC-90FE-615A27C39A92}"/>
              </a:ext>
            </a:extLst>
          </p:cNvPr>
          <p:cNvSpPr>
            <a:spLocks noGrp="1"/>
          </p:cNvSpPr>
          <p:nvPr>
            <p:ph type="ftr" sz="quarter" idx="3"/>
          </p:nvPr>
        </p:nvSpPr>
        <p:spPr/>
        <p:txBody>
          <a:bodyPr/>
          <a:lstStyle/>
          <a:p>
            <a:r>
              <a:rPr lang="en-US"/>
              <a:t>MED-303-4.96/5.88 May 2026 Programmatic (Drafted Feb. 2026)</a:t>
            </a:r>
            <a:endParaRPr lang="en-US" dirty="0"/>
          </a:p>
        </p:txBody>
      </p:sp>
      <p:sp>
        <p:nvSpPr>
          <p:cNvPr id="9" name="TextBox 8">
            <a:extLst>
              <a:ext uri="{FF2B5EF4-FFF2-40B4-BE49-F238E27FC236}">
                <a16:creationId xmlns:a16="http://schemas.microsoft.com/office/drawing/2014/main" id="{9662713B-128C-2DB8-C0B8-385BD629324E}"/>
              </a:ext>
            </a:extLst>
          </p:cNvPr>
          <p:cNvSpPr txBox="1"/>
          <p:nvPr/>
        </p:nvSpPr>
        <p:spPr>
          <a:xfrm>
            <a:off x="1657350" y="1243411"/>
            <a:ext cx="1933575" cy="584775"/>
          </a:xfrm>
          <a:prstGeom prst="rect">
            <a:avLst/>
          </a:prstGeom>
          <a:solidFill>
            <a:schemeClr val="accent1"/>
          </a:solidFill>
          <a:ln w="28575">
            <a:solidFill>
              <a:schemeClr val="tx1"/>
            </a:solidFill>
          </a:ln>
        </p:spPr>
        <p:txBody>
          <a:bodyPr wrap="square" rtlCol="0">
            <a:spAutoFit/>
          </a:bodyPr>
          <a:lstStyle/>
          <a:p>
            <a:r>
              <a:rPr lang="en-US" sz="3200" b="1" dirty="0">
                <a:solidFill>
                  <a:schemeClr val="bg1"/>
                </a:solidFill>
              </a:rPr>
              <a:t>Marks Rd</a:t>
            </a:r>
          </a:p>
        </p:txBody>
      </p:sp>
      <p:pic>
        <p:nvPicPr>
          <p:cNvPr id="3" name="Recorded Sound">
            <a:hlinkClick r:id="" action="ppaction://media"/>
            <a:extLst>
              <a:ext uri="{FF2B5EF4-FFF2-40B4-BE49-F238E27FC236}">
                <a16:creationId xmlns:a16="http://schemas.microsoft.com/office/drawing/2014/main" id="{B5ACEF97-3D50-4368-67FF-12FC209955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28341" y="5508820"/>
            <a:ext cx="609600" cy="609600"/>
          </a:xfrm>
          <a:prstGeom prst="rect">
            <a:avLst/>
          </a:prstGeom>
        </p:spPr>
      </p:pic>
    </p:spTree>
    <p:extLst>
      <p:ext uri="{BB962C8B-B14F-4D97-AF65-F5344CB8AC3E}">
        <p14:creationId xmlns:p14="http://schemas.microsoft.com/office/powerpoint/2010/main" val="2927599455"/>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B576F-A94D-3126-09BE-C49EFCDE58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CC399-C27C-D91C-F7AF-6AC55FB97FA7}"/>
              </a:ext>
            </a:extLst>
          </p:cNvPr>
          <p:cNvSpPr>
            <a:spLocks noGrp="1"/>
          </p:cNvSpPr>
          <p:nvPr>
            <p:ph type="title"/>
          </p:nvPr>
        </p:nvSpPr>
        <p:spPr/>
        <p:txBody>
          <a:bodyPr/>
          <a:lstStyle/>
          <a:p>
            <a:r>
              <a:rPr lang="en-US" dirty="0"/>
              <a:t>Conceptual Drawing</a:t>
            </a:r>
          </a:p>
        </p:txBody>
      </p:sp>
      <p:sp>
        <p:nvSpPr>
          <p:cNvPr id="4" name="Footer Placeholder 3">
            <a:extLst>
              <a:ext uri="{FF2B5EF4-FFF2-40B4-BE49-F238E27FC236}">
                <a16:creationId xmlns:a16="http://schemas.microsoft.com/office/drawing/2014/main" id="{C93515A3-8082-04FC-68A4-E6478885F483}"/>
              </a:ext>
            </a:extLst>
          </p:cNvPr>
          <p:cNvSpPr>
            <a:spLocks noGrp="1"/>
          </p:cNvSpPr>
          <p:nvPr>
            <p:ph type="ftr" sz="quarter" idx="3"/>
          </p:nvPr>
        </p:nvSpPr>
        <p:spPr/>
        <p:txBody>
          <a:bodyPr/>
          <a:lstStyle/>
          <a:p>
            <a:r>
              <a:rPr lang="en-US"/>
              <a:t>MED-303-4.96/5.88 May 2026 Programmatic (Drafted Feb. 2026)</a:t>
            </a:r>
            <a:endParaRPr lang="en-US" dirty="0"/>
          </a:p>
        </p:txBody>
      </p:sp>
      <p:pic>
        <p:nvPicPr>
          <p:cNvPr id="5" name="Picture 4">
            <a:extLst>
              <a:ext uri="{FF2B5EF4-FFF2-40B4-BE49-F238E27FC236}">
                <a16:creationId xmlns:a16="http://schemas.microsoft.com/office/drawing/2014/main" id="{6124B2FD-178F-6B84-9A20-82D88CD6D85D}"/>
              </a:ext>
            </a:extLst>
          </p:cNvPr>
          <p:cNvPicPr>
            <a:picLocks noChangeAspect="1"/>
          </p:cNvPicPr>
          <p:nvPr/>
        </p:nvPicPr>
        <p:blipFill>
          <a:blip r:embed="rId5"/>
          <a:stretch>
            <a:fillRect/>
          </a:stretch>
        </p:blipFill>
        <p:spPr>
          <a:xfrm>
            <a:off x="1171168" y="991298"/>
            <a:ext cx="9849663" cy="5142104"/>
          </a:xfrm>
          <a:prstGeom prst="rect">
            <a:avLst/>
          </a:prstGeom>
        </p:spPr>
      </p:pic>
      <p:pic>
        <p:nvPicPr>
          <p:cNvPr id="3" name="Recorded Sound">
            <a:hlinkClick r:id="" action="ppaction://media"/>
            <a:extLst>
              <a:ext uri="{FF2B5EF4-FFF2-40B4-BE49-F238E27FC236}">
                <a16:creationId xmlns:a16="http://schemas.microsoft.com/office/drawing/2014/main" id="{735937B4-1BEB-325F-773D-BF10C8EB93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04595" y="5523802"/>
            <a:ext cx="609600" cy="609600"/>
          </a:xfrm>
          <a:prstGeom prst="rect">
            <a:avLst/>
          </a:prstGeom>
        </p:spPr>
      </p:pic>
    </p:spTree>
    <p:extLst>
      <p:ext uri="{BB962C8B-B14F-4D97-AF65-F5344CB8AC3E}">
        <p14:creationId xmlns:p14="http://schemas.microsoft.com/office/powerpoint/2010/main" val="2760876733"/>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D149C-5C20-FD03-2F4A-6366A66C75FF}"/>
              </a:ext>
            </a:extLst>
          </p:cNvPr>
          <p:cNvSpPr>
            <a:spLocks noGrp="1"/>
          </p:cNvSpPr>
          <p:nvPr>
            <p:ph type="title"/>
          </p:nvPr>
        </p:nvSpPr>
        <p:spPr/>
        <p:txBody>
          <a:bodyPr/>
          <a:lstStyle/>
          <a:p>
            <a:r>
              <a:rPr lang="en-US" dirty="0"/>
              <a:t>Scope &amp; Design Details</a:t>
            </a:r>
          </a:p>
        </p:txBody>
      </p:sp>
      <p:sp>
        <p:nvSpPr>
          <p:cNvPr id="4" name="Footer Placeholder 3">
            <a:extLst>
              <a:ext uri="{FF2B5EF4-FFF2-40B4-BE49-F238E27FC236}">
                <a16:creationId xmlns:a16="http://schemas.microsoft.com/office/drawing/2014/main" id="{80AEBDE2-A379-7451-CCD7-709DA9A2A7D8}"/>
              </a:ext>
            </a:extLst>
          </p:cNvPr>
          <p:cNvSpPr>
            <a:spLocks noGrp="1"/>
          </p:cNvSpPr>
          <p:nvPr>
            <p:ph type="ftr" sz="quarter" idx="3"/>
          </p:nvPr>
        </p:nvSpPr>
        <p:spPr/>
        <p:txBody>
          <a:bodyPr/>
          <a:lstStyle/>
          <a:p>
            <a:r>
              <a:rPr lang="en-US"/>
              <a:t>MED-303-4.96/5.88 May 2026 Programmatic (Drafted Feb. 2026)</a:t>
            </a:r>
            <a:endParaRPr lang="en-US" dirty="0"/>
          </a:p>
        </p:txBody>
      </p:sp>
      <p:sp>
        <p:nvSpPr>
          <p:cNvPr id="6" name="Content Placeholder 5">
            <a:extLst>
              <a:ext uri="{FF2B5EF4-FFF2-40B4-BE49-F238E27FC236}">
                <a16:creationId xmlns:a16="http://schemas.microsoft.com/office/drawing/2014/main" id="{6C072C02-2C83-6178-EFF2-3203E3CE819E}"/>
              </a:ext>
            </a:extLst>
          </p:cNvPr>
          <p:cNvSpPr>
            <a:spLocks noGrp="1"/>
          </p:cNvSpPr>
          <p:nvPr>
            <p:ph idx="1"/>
          </p:nvPr>
        </p:nvSpPr>
        <p:spPr/>
        <p:txBody>
          <a:bodyPr/>
          <a:lstStyle/>
          <a:p>
            <a:r>
              <a:rPr lang="en-US" sz="3600" dirty="0"/>
              <a:t>MOT is full detour. Do not close both intersections concurrently. May be in different construction seasons.</a:t>
            </a:r>
          </a:p>
          <a:p>
            <a:r>
              <a:rPr lang="en-US" sz="3600" dirty="0"/>
              <a:t>Design vehicle is WB-62</a:t>
            </a:r>
          </a:p>
          <a:p>
            <a:r>
              <a:rPr lang="en-US" sz="3600" dirty="0"/>
              <a:t>Design consultant is to stipulate the final ICD</a:t>
            </a:r>
          </a:p>
          <a:p>
            <a:r>
              <a:rPr lang="en-US" sz="3600" dirty="0"/>
              <a:t>District 3 Roundabout Reference Packet</a:t>
            </a:r>
          </a:p>
          <a:p>
            <a:r>
              <a:rPr lang="en-US" sz="3600" dirty="0"/>
              <a:t>District 3 Consultant Utility Relocation Policy</a:t>
            </a:r>
          </a:p>
        </p:txBody>
      </p:sp>
      <p:pic>
        <p:nvPicPr>
          <p:cNvPr id="5" name="Recorded Sound">
            <a:hlinkClick r:id="" action="ppaction://media"/>
            <a:extLst>
              <a:ext uri="{FF2B5EF4-FFF2-40B4-BE49-F238E27FC236}">
                <a16:creationId xmlns:a16="http://schemas.microsoft.com/office/drawing/2014/main" id="{CE2DA47F-F488-B6B9-D785-64FCB56330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60712" y="4986454"/>
            <a:ext cx="609600" cy="609600"/>
          </a:xfrm>
          <a:prstGeom prst="rect">
            <a:avLst/>
          </a:prstGeom>
        </p:spPr>
      </p:pic>
    </p:spTree>
    <p:extLst>
      <p:ext uri="{BB962C8B-B14F-4D97-AF65-F5344CB8AC3E}">
        <p14:creationId xmlns:p14="http://schemas.microsoft.com/office/powerpoint/2010/main" val="886626202"/>
      </p:ext>
    </p:extLst>
  </p:cSld>
  <p:clrMapOvr>
    <a:masterClrMapping/>
  </p:clrMapOvr>
  <mc:AlternateContent xmlns:mc="http://schemas.openxmlformats.org/markup-compatibility/2006" xmlns:p14="http://schemas.microsoft.com/office/powerpoint/2010/main">
    <mc:Choice Requires="p14">
      <p:transition spd="slow" p14:dur="2000" advTm="14014"/>
    </mc:Choice>
    <mc:Fallback xmlns="">
      <p:transition spd="slow" advTm="1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a:xfrm>
            <a:off x="2117378" y="3563249"/>
            <a:ext cx="7957243" cy="1143000"/>
          </a:xfrm>
        </p:spPr>
        <p:txBody>
          <a:bodyPr/>
          <a:lstStyle/>
          <a:p>
            <a:r>
              <a:rPr lang="en-US"/>
              <a:t>Thank you</a:t>
            </a:r>
          </a:p>
        </p:txBody>
      </p:sp>
      <p:pic>
        <p:nvPicPr>
          <p:cNvPr id="2" name="Recorded Sound">
            <a:hlinkClick r:id="" action="ppaction://media"/>
            <a:extLst>
              <a:ext uri="{FF2B5EF4-FFF2-40B4-BE49-F238E27FC236}">
                <a16:creationId xmlns:a16="http://schemas.microsoft.com/office/drawing/2014/main" id="{D67406A7-E5CB-7ADD-3F93-7F9500ECB5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9973" y="5851458"/>
            <a:ext cx="609600" cy="609600"/>
          </a:xfrm>
          <a:prstGeom prst="rect">
            <a:avLst/>
          </a:prstGeom>
        </p:spPr>
      </p:pic>
      <p:sp>
        <p:nvSpPr>
          <p:cNvPr id="5" name="TextBox 4">
            <a:extLst>
              <a:ext uri="{FF2B5EF4-FFF2-40B4-BE49-F238E27FC236}">
                <a16:creationId xmlns:a16="http://schemas.microsoft.com/office/drawing/2014/main" id="{92EC7B3B-8254-E45E-1DAB-18877AF8D9D9}"/>
              </a:ext>
            </a:extLst>
          </p:cNvPr>
          <p:cNvSpPr txBox="1"/>
          <p:nvPr/>
        </p:nvSpPr>
        <p:spPr>
          <a:xfrm>
            <a:off x="2926038" y="5210589"/>
            <a:ext cx="6339922" cy="646331"/>
          </a:xfrm>
          <a:prstGeom prst="rect">
            <a:avLst/>
          </a:prstGeom>
          <a:noFill/>
        </p:spPr>
        <p:txBody>
          <a:bodyPr wrap="square">
            <a:spAutoFit/>
          </a:bodyPr>
          <a:lstStyle/>
          <a:p>
            <a:pPr marL="0" indent="0" algn="ctr">
              <a:buNone/>
            </a:pPr>
            <a:r>
              <a:rPr lang="en-US" dirty="0"/>
              <a:t>QUESTIONS?</a:t>
            </a:r>
          </a:p>
          <a:p>
            <a:pPr marL="0" indent="0" algn="ctr">
              <a:buNone/>
            </a:pPr>
            <a:r>
              <a:rPr lang="en-US" sz="1800" dirty="0"/>
              <a:t>Please contact Shelley Pitcher (</a:t>
            </a:r>
            <a:r>
              <a:rPr lang="en-US" sz="1800" dirty="0">
                <a:hlinkClick r:id="rId6"/>
              </a:rPr>
              <a:t>Shelley.Pitcher@dot.ohio.gov</a:t>
            </a:r>
            <a:r>
              <a:rPr lang="en-US" sz="1800" dirty="0"/>
              <a:t>)</a:t>
            </a:r>
          </a:p>
        </p:txBody>
      </p:sp>
    </p:spTree>
    <p:extLst>
      <p:ext uri="{BB962C8B-B14F-4D97-AF65-F5344CB8AC3E}">
        <p14:creationId xmlns:p14="http://schemas.microsoft.com/office/powerpoint/2010/main" val="4160985550"/>
      </p:ext>
    </p:extLst>
  </p:cSld>
  <p:clrMapOvr>
    <a:masterClrMapping/>
  </p:clrMapOvr>
  <mc:AlternateContent xmlns:mc="http://schemas.openxmlformats.org/markup-compatibility/2006" xmlns:p14="http://schemas.microsoft.com/office/powerpoint/2010/main">
    <mc:Choice Requires="p14">
      <p:transition spd="slow" p14:dur="2000" advTm="8593"/>
    </mc:Choice>
    <mc:Fallback xmlns="">
      <p:transition spd="slow" advTm="85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January 2025 - HUR-224-8.23</Template>
  <TotalTime>1473</TotalTime>
  <Words>1096</Words>
  <Application>Microsoft Office PowerPoint</Application>
  <PresentationFormat>Widescreen</PresentationFormat>
  <Paragraphs>64</Paragraphs>
  <Slides>9</Slides>
  <Notes>9</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Aptos</vt:lpstr>
      <vt:lpstr>Arial</vt:lpstr>
      <vt:lpstr>Georgia</vt:lpstr>
      <vt:lpstr>Source Sans 3</vt:lpstr>
      <vt:lpstr>Source Sans 3 Black</vt:lpstr>
      <vt:lpstr>ODOT-HoIA-Theme-1</vt:lpstr>
      <vt:lpstr>1_ODOT-HoIA-Theme-1</vt:lpstr>
      <vt:lpstr>D03 Programmatic ∙ May 2026</vt:lpstr>
      <vt:lpstr>Programmatic information</vt:lpstr>
      <vt:lpstr>Project Overview</vt:lpstr>
      <vt:lpstr>Background &amp; Existing Conditions</vt:lpstr>
      <vt:lpstr>Crash Details</vt:lpstr>
      <vt:lpstr>Conceptual Drawing</vt:lpstr>
      <vt:lpstr>Conceptual Drawing</vt:lpstr>
      <vt:lpstr>Scope &amp; Design Details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Wade, Kathryn</dc:creator>
  <cp:lastModifiedBy>Ockunzzi, Scott</cp:lastModifiedBy>
  <cp:revision>26</cp:revision>
  <dcterms:created xsi:type="dcterms:W3CDTF">2024-11-14T15:30:27Z</dcterms:created>
  <dcterms:modified xsi:type="dcterms:W3CDTF">2026-03-05T13:11:59Z</dcterms:modified>
</cp:coreProperties>
</file>