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sldIdLst>
    <p:sldId id="256" r:id="rId3"/>
    <p:sldId id="264" r:id="rId4"/>
    <p:sldId id="261" r:id="rId5"/>
    <p:sldId id="266" r:id="rId6"/>
    <p:sldId id="258" r:id="rId7"/>
    <p:sldId id="267" r:id="rId8"/>
    <p:sldId id="268" r:id="rId9"/>
    <p:sldId id="269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sponlinenam-my.sharepoint.com/personal/nora_anderson_wsp_com/Documents/Projects/D12D3/TO-12-21_PearlRd_ODOT/CUY-71%20at%20US%2042_CAMTool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sponlinenam-my.sharepoint.com/personal/nora_anderson_wsp_com/Documents/Projects/D12D3/TO-12-21_PearlRd_ODOT/CUY-71%20at%20US%2042_CAMTool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Crash Type</a:t>
            </a:r>
          </a:p>
        </c:rich>
      </c:tx>
      <c:layout>
        <c:manualLayout>
          <c:xMode val="edge"/>
          <c:yMode val="edge"/>
          <c:x val="0.36822612085769979"/>
          <c:y val="0.402777777777777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049745974735614"/>
          <c:y val="6.986111111111111E-2"/>
          <c:w val="0.65120811652929333"/>
          <c:h val="0.7733096383785358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Crash Year</a:t>
            </a:r>
          </a:p>
        </c:rich>
      </c:tx>
      <c:layout>
        <c:manualLayout>
          <c:xMode val="edge"/>
          <c:yMode val="edge"/>
          <c:x val="0.37305060551641572"/>
          <c:y val="0.402777777777777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049745974735614"/>
          <c:y val="6.0601851851851851E-2"/>
          <c:w val="0.65900538748445914"/>
          <c:h val="0.7825688976377952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Crash Severity</a:t>
            </a:r>
          </a:p>
        </c:rich>
      </c:tx>
      <c:layout>
        <c:manualLayout>
          <c:xMode val="edge"/>
          <c:yMode val="edge"/>
          <c:x val="0.35322376473514377"/>
          <c:y val="0.415341985853463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Crash Severity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3F-4E40-BF41-CC7EA290AB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3F-4E40-BF41-CC7EA290AB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3F-4E40-BF41-CC7EA290AB71}"/>
              </c:ext>
            </c:extLst>
          </c:dPt>
          <c:cat>
            <c:strRef>
              <c:f>Sheet1!$A$2:$A$4</c:f>
              <c:strCache>
                <c:ptCount val="3"/>
                <c:pt idx="0">
                  <c:v> Minor Injury Suspected</c:v>
                </c:pt>
                <c:pt idx="1">
                  <c:v>Injury Possible</c:v>
                </c:pt>
                <c:pt idx="2">
                  <c:v>PDO/No Injury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A3-4BB6-9C5C-D49719D0C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Crash Type</a:t>
            </a:r>
          </a:p>
        </c:rich>
      </c:tx>
      <c:layout>
        <c:manualLayout>
          <c:xMode val="edge"/>
          <c:yMode val="edge"/>
          <c:x val="0.39221433637857123"/>
          <c:y val="0.36011793084963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A2-4F3B-A966-D64DCE8E29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A2-4F3B-A966-D64DCE8E29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A2-4F3B-A966-D64DCE8E29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A2-4F3B-A966-D64DCE8E291E}"/>
              </c:ext>
            </c:extLst>
          </c:dPt>
          <c:dPt>
            <c:idx val="4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28-4983-AFB5-8F5BAADA0F3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BA2-4F3B-A966-D64DCE8E291E}"/>
              </c:ext>
            </c:extLst>
          </c:dPt>
          <c:cat>
            <c:strRef>
              <c:f>Sheet1!$A$2:$A$7</c:f>
              <c:strCache>
                <c:ptCount val="6"/>
                <c:pt idx="0">
                  <c:v>Rear End</c:v>
                </c:pt>
                <c:pt idx="1">
                  <c:v>Sideswipe - Passing</c:v>
                </c:pt>
                <c:pt idx="2">
                  <c:v>Fixed Object</c:v>
                </c:pt>
                <c:pt idx="3">
                  <c:v>Right Turn</c:v>
                </c:pt>
                <c:pt idx="4">
                  <c:v>Angle</c:v>
                </c:pt>
                <c:pt idx="5">
                  <c:v>Left Turn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20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8-4983-AFB5-8F5BAADA0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Crash Year</a:t>
            </a:r>
          </a:p>
        </c:rich>
      </c:tx>
      <c:layout>
        <c:manualLayout>
          <c:xMode val="edge"/>
          <c:yMode val="edge"/>
          <c:x val="0.37982393098618283"/>
          <c:y val="0.45347757907380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Crash Severity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A3-4520-8D31-6CFE8E52BF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A3-4520-8D31-6CFE8E52BF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A3-4520-8D31-6CFE8E52BFA2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11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A3-4520-8D31-6CFE8E52B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6ADD0-24E2-4273-ACF2-4EDF16C9D75C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DD9346-8389-4444-BF94-0C0F1B805871}">
      <dgm:prSet phldrT="[Text]" custT="1"/>
      <dgm:spPr/>
      <dgm:t>
        <a:bodyPr/>
        <a:lstStyle/>
        <a:p>
          <a:r>
            <a:rPr lang="en-US" sz="2000" dirty="0"/>
            <a:t>Crashes per Year: </a:t>
          </a:r>
          <a:r>
            <a:rPr lang="en-US" sz="2800" dirty="0"/>
            <a:t>10.00</a:t>
          </a:r>
        </a:p>
      </dgm:t>
    </dgm:pt>
    <dgm:pt modelId="{6BE4B4D4-CA05-46C8-A890-213E264D03CA}" type="parTrans" cxnId="{5AE9D29C-BBEB-41DC-AAA8-A5EBC7801A0B}">
      <dgm:prSet/>
      <dgm:spPr/>
      <dgm:t>
        <a:bodyPr/>
        <a:lstStyle/>
        <a:p>
          <a:endParaRPr lang="en-US"/>
        </a:p>
      </dgm:t>
    </dgm:pt>
    <dgm:pt modelId="{B7E9A02A-66D9-414D-904D-F86E323BD89A}" type="sibTrans" cxnId="{5AE9D29C-BBEB-41DC-AAA8-A5EBC7801A0B}">
      <dgm:prSet/>
      <dgm:spPr/>
      <dgm:t>
        <a:bodyPr/>
        <a:lstStyle/>
        <a:p>
          <a:endParaRPr lang="en-US"/>
        </a:p>
      </dgm:t>
    </dgm:pt>
    <dgm:pt modelId="{99409864-870E-4EC9-AA10-10EADC63A4D0}">
      <dgm:prSet phldrT="[Text]" custT="1"/>
      <dgm:spPr/>
      <dgm:t>
        <a:bodyPr/>
        <a:lstStyle/>
        <a:p>
          <a:r>
            <a:rPr lang="en-US" sz="2000" dirty="0"/>
            <a:t>Percent Injury: </a:t>
          </a:r>
        </a:p>
        <a:p>
          <a:r>
            <a:rPr lang="en-US" sz="3200" dirty="0"/>
            <a:t>16.7%</a:t>
          </a:r>
        </a:p>
      </dgm:t>
    </dgm:pt>
    <dgm:pt modelId="{1BD85801-C5C1-493A-B590-31C3FF9DB3BD}" type="parTrans" cxnId="{A8F9934B-359C-4BC7-85B7-EFBA8E597BA0}">
      <dgm:prSet/>
      <dgm:spPr/>
      <dgm:t>
        <a:bodyPr/>
        <a:lstStyle/>
        <a:p>
          <a:endParaRPr lang="en-US"/>
        </a:p>
      </dgm:t>
    </dgm:pt>
    <dgm:pt modelId="{9DFC8A88-ABE7-4440-A90B-B7E0FA64A163}" type="sibTrans" cxnId="{A8F9934B-359C-4BC7-85B7-EFBA8E597BA0}">
      <dgm:prSet/>
      <dgm:spPr/>
      <dgm:t>
        <a:bodyPr/>
        <a:lstStyle/>
        <a:p>
          <a:endParaRPr lang="en-US"/>
        </a:p>
      </dgm:t>
    </dgm:pt>
    <dgm:pt modelId="{85125135-B0F3-426C-8892-8F38C5682134}">
      <dgm:prSet phldrT="[Text]" custT="1"/>
      <dgm:spPr/>
      <dgm:t>
        <a:bodyPr/>
        <a:lstStyle/>
        <a:p>
          <a:r>
            <a:rPr lang="en-US" sz="2000" dirty="0"/>
            <a:t>EPDO: </a:t>
          </a:r>
          <a:r>
            <a:rPr lang="en-US" sz="3200" dirty="0"/>
            <a:t>1.64</a:t>
          </a:r>
        </a:p>
      </dgm:t>
    </dgm:pt>
    <dgm:pt modelId="{A9289543-D6B5-4C29-9397-F74A9D4F9C20}" type="parTrans" cxnId="{3624D3CE-88D4-46FA-974B-7BD64DA5653B}">
      <dgm:prSet/>
      <dgm:spPr/>
      <dgm:t>
        <a:bodyPr/>
        <a:lstStyle/>
        <a:p>
          <a:endParaRPr lang="en-US"/>
        </a:p>
      </dgm:t>
    </dgm:pt>
    <dgm:pt modelId="{76724310-A783-4BBC-B7CB-64C4F6FEB364}" type="sibTrans" cxnId="{3624D3CE-88D4-46FA-974B-7BD64DA5653B}">
      <dgm:prSet/>
      <dgm:spPr/>
      <dgm:t>
        <a:bodyPr/>
        <a:lstStyle/>
        <a:p>
          <a:endParaRPr lang="en-US"/>
        </a:p>
      </dgm:t>
    </dgm:pt>
    <dgm:pt modelId="{B2939097-53B9-43DB-BFB8-BA8F52B5CEF7}" type="pres">
      <dgm:prSet presAssocID="{AE66ADD0-24E2-4273-ACF2-4EDF16C9D75C}" presName="Name0" presStyleCnt="0">
        <dgm:presLayoutVars>
          <dgm:dir/>
          <dgm:resizeHandles val="exact"/>
        </dgm:presLayoutVars>
      </dgm:prSet>
      <dgm:spPr/>
    </dgm:pt>
    <dgm:pt modelId="{0EADCA29-DF9E-43C8-BE72-5ABD4121A310}" type="pres">
      <dgm:prSet presAssocID="{3BDD9346-8389-4444-BF94-0C0F1B805871}" presName="Name5" presStyleLbl="vennNode1" presStyleIdx="0" presStyleCnt="3">
        <dgm:presLayoutVars>
          <dgm:bulletEnabled val="1"/>
        </dgm:presLayoutVars>
      </dgm:prSet>
      <dgm:spPr/>
    </dgm:pt>
    <dgm:pt modelId="{773B1B21-9457-42C2-91C7-F683F24D8BA3}" type="pres">
      <dgm:prSet presAssocID="{B7E9A02A-66D9-414D-904D-F86E323BD89A}" presName="space" presStyleCnt="0"/>
      <dgm:spPr/>
    </dgm:pt>
    <dgm:pt modelId="{A6ED0382-9FFF-48BF-AE45-A4F160F52CFD}" type="pres">
      <dgm:prSet presAssocID="{99409864-870E-4EC9-AA10-10EADC63A4D0}" presName="Name5" presStyleLbl="vennNode1" presStyleIdx="1" presStyleCnt="3">
        <dgm:presLayoutVars>
          <dgm:bulletEnabled val="1"/>
        </dgm:presLayoutVars>
      </dgm:prSet>
      <dgm:spPr/>
    </dgm:pt>
    <dgm:pt modelId="{23A182C2-8171-4D14-ADE2-FF820A94CE41}" type="pres">
      <dgm:prSet presAssocID="{9DFC8A88-ABE7-4440-A90B-B7E0FA64A163}" presName="space" presStyleCnt="0"/>
      <dgm:spPr/>
    </dgm:pt>
    <dgm:pt modelId="{85BF5D86-50F9-4632-9E40-89669BC4FD5A}" type="pres">
      <dgm:prSet presAssocID="{85125135-B0F3-426C-8892-8F38C5682134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CC1A3413-FC6C-40C3-8616-F5BC17EBA39F}" type="presOf" srcId="{85125135-B0F3-426C-8892-8F38C5682134}" destId="{85BF5D86-50F9-4632-9E40-89669BC4FD5A}" srcOrd="0" destOrd="0" presId="urn:microsoft.com/office/officeart/2005/8/layout/venn3"/>
    <dgm:cxn modelId="{A8F9934B-359C-4BC7-85B7-EFBA8E597BA0}" srcId="{AE66ADD0-24E2-4273-ACF2-4EDF16C9D75C}" destId="{99409864-870E-4EC9-AA10-10EADC63A4D0}" srcOrd="1" destOrd="0" parTransId="{1BD85801-C5C1-493A-B590-31C3FF9DB3BD}" sibTransId="{9DFC8A88-ABE7-4440-A90B-B7E0FA64A163}"/>
    <dgm:cxn modelId="{7BFBFB56-2255-479A-956A-0A9BC49A3A86}" type="presOf" srcId="{AE66ADD0-24E2-4273-ACF2-4EDF16C9D75C}" destId="{B2939097-53B9-43DB-BFB8-BA8F52B5CEF7}" srcOrd="0" destOrd="0" presId="urn:microsoft.com/office/officeart/2005/8/layout/venn3"/>
    <dgm:cxn modelId="{71C91C82-B99A-415E-B7EB-79CBAFC98B93}" type="presOf" srcId="{3BDD9346-8389-4444-BF94-0C0F1B805871}" destId="{0EADCA29-DF9E-43C8-BE72-5ABD4121A310}" srcOrd="0" destOrd="0" presId="urn:microsoft.com/office/officeart/2005/8/layout/venn3"/>
    <dgm:cxn modelId="{5AE9D29C-BBEB-41DC-AAA8-A5EBC7801A0B}" srcId="{AE66ADD0-24E2-4273-ACF2-4EDF16C9D75C}" destId="{3BDD9346-8389-4444-BF94-0C0F1B805871}" srcOrd="0" destOrd="0" parTransId="{6BE4B4D4-CA05-46C8-A890-213E264D03CA}" sibTransId="{B7E9A02A-66D9-414D-904D-F86E323BD89A}"/>
    <dgm:cxn modelId="{9D375AB3-E0E1-47FC-A2FC-6D81782D7266}" type="presOf" srcId="{99409864-870E-4EC9-AA10-10EADC63A4D0}" destId="{A6ED0382-9FFF-48BF-AE45-A4F160F52CFD}" srcOrd="0" destOrd="0" presId="urn:microsoft.com/office/officeart/2005/8/layout/venn3"/>
    <dgm:cxn modelId="{3624D3CE-88D4-46FA-974B-7BD64DA5653B}" srcId="{AE66ADD0-24E2-4273-ACF2-4EDF16C9D75C}" destId="{85125135-B0F3-426C-8892-8F38C5682134}" srcOrd="2" destOrd="0" parTransId="{A9289543-D6B5-4C29-9397-F74A9D4F9C20}" sibTransId="{76724310-A783-4BBC-B7CB-64C4F6FEB364}"/>
    <dgm:cxn modelId="{5742EF29-7777-4211-AC9B-077126EA34D6}" type="presParOf" srcId="{B2939097-53B9-43DB-BFB8-BA8F52B5CEF7}" destId="{0EADCA29-DF9E-43C8-BE72-5ABD4121A310}" srcOrd="0" destOrd="0" presId="urn:microsoft.com/office/officeart/2005/8/layout/venn3"/>
    <dgm:cxn modelId="{98562703-62CD-4FBB-AD0F-1E47B0904E6C}" type="presParOf" srcId="{B2939097-53B9-43DB-BFB8-BA8F52B5CEF7}" destId="{773B1B21-9457-42C2-91C7-F683F24D8BA3}" srcOrd="1" destOrd="0" presId="urn:microsoft.com/office/officeart/2005/8/layout/venn3"/>
    <dgm:cxn modelId="{00B6D3AD-4AB8-4067-BDA0-FD7A182D9596}" type="presParOf" srcId="{B2939097-53B9-43DB-BFB8-BA8F52B5CEF7}" destId="{A6ED0382-9FFF-48BF-AE45-A4F160F52CFD}" srcOrd="2" destOrd="0" presId="urn:microsoft.com/office/officeart/2005/8/layout/venn3"/>
    <dgm:cxn modelId="{4F0B0DBE-73B6-40D1-A376-93D3C6185A3F}" type="presParOf" srcId="{B2939097-53B9-43DB-BFB8-BA8F52B5CEF7}" destId="{23A182C2-8171-4D14-ADE2-FF820A94CE41}" srcOrd="3" destOrd="0" presId="urn:microsoft.com/office/officeart/2005/8/layout/venn3"/>
    <dgm:cxn modelId="{FB60FC8F-DB0A-4A9F-BFA9-FB1816195EED}" type="presParOf" srcId="{B2939097-53B9-43DB-BFB8-BA8F52B5CEF7}" destId="{85BF5D86-50F9-4632-9E40-89669BC4FD5A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DCA29-DF9E-43C8-BE72-5ABD4121A310}">
      <dsp:nvSpPr>
        <dsp:cNvPr id="0" name=""/>
        <dsp:cNvSpPr/>
      </dsp:nvSpPr>
      <dsp:spPr>
        <a:xfrm>
          <a:off x="123854" y="744"/>
          <a:ext cx="2132111" cy="21321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337" tIns="25400" rIns="117337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Crashes per Year: </a:t>
          </a:r>
          <a:r>
            <a:rPr lang="en-US" sz="2800" kern="1200" dirty="0"/>
            <a:t>10.00</a:t>
          </a:r>
        </a:p>
      </dsp:txBody>
      <dsp:txXfrm>
        <a:off x="436094" y="312984"/>
        <a:ext cx="1507631" cy="1507631"/>
      </dsp:txXfrm>
    </dsp:sp>
    <dsp:sp modelId="{A6ED0382-9FFF-48BF-AE45-A4F160F52CFD}">
      <dsp:nvSpPr>
        <dsp:cNvPr id="0" name=""/>
        <dsp:cNvSpPr/>
      </dsp:nvSpPr>
      <dsp:spPr>
        <a:xfrm>
          <a:off x="1829544" y="744"/>
          <a:ext cx="2132111" cy="21321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337" tIns="25400" rIns="117337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Percent Injury: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16.7%</a:t>
          </a:r>
        </a:p>
      </dsp:txBody>
      <dsp:txXfrm>
        <a:off x="2141784" y="312984"/>
        <a:ext cx="1507631" cy="1507631"/>
      </dsp:txXfrm>
    </dsp:sp>
    <dsp:sp modelId="{85BF5D86-50F9-4632-9E40-89669BC4FD5A}">
      <dsp:nvSpPr>
        <dsp:cNvPr id="0" name=""/>
        <dsp:cNvSpPr/>
      </dsp:nvSpPr>
      <dsp:spPr>
        <a:xfrm>
          <a:off x="3535233" y="744"/>
          <a:ext cx="2132111" cy="21321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337" tIns="25400" rIns="117337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EPDO: </a:t>
          </a:r>
          <a:r>
            <a:rPr lang="en-US" sz="3200" kern="1200" dirty="0"/>
            <a:t>1.64</a:t>
          </a:r>
        </a:p>
      </dsp:txBody>
      <dsp:txXfrm>
        <a:off x="3847473" y="312984"/>
        <a:ext cx="1507631" cy="1507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282202"/>
            <a:ext cx="113202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</a:bodyPr>
          <a:lstStyle>
            <a:lvl1pPr algn="l">
              <a:defRPr sz="4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600200"/>
            <a:ext cx="12172950" cy="365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1538" y="1295400"/>
            <a:ext cx="11320462" cy="1488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7DA2CB8-1163-EBCF-BC86-6E5BA0289D5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71538" y="5413738"/>
            <a:ext cx="5346001" cy="129132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000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2005013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r>
              <a:rPr lang="en-US" dirty="0"/>
              <a:t>Second level</a:t>
            </a:r>
          </a:p>
        </p:txBody>
      </p:sp>
      <p:pic>
        <p:nvPicPr>
          <p:cNvPr id="13" name="Graphic 4">
            <a:extLst>
              <a:ext uri="{FF2B5EF4-FFF2-40B4-BE49-F238E27FC236}">
                <a16:creationId xmlns:a16="http://schemas.microsoft.com/office/drawing/2014/main" id="{465E78BE-11CE-EC59-8EF6-536CFEDB3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200" y="5397260"/>
            <a:ext cx="4517262" cy="114934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58DC0-BD1A-E78F-C641-15F30D4CF708}"/>
              </a:ext>
            </a:extLst>
          </p:cNvPr>
          <p:cNvCxnSpPr>
            <a:cxnSpLocks/>
          </p:cNvCxnSpPr>
          <p:nvPr/>
        </p:nvCxnSpPr>
        <p:spPr>
          <a:xfrm flipV="1">
            <a:off x="0" y="5257800"/>
            <a:ext cx="6858000" cy="1438"/>
          </a:xfrm>
          <a:prstGeom prst="line">
            <a:avLst/>
          </a:prstGeom>
          <a:ln w="22225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492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 hasCustomPrompt="1"/>
          </p:nvPr>
        </p:nvSpPr>
        <p:spPr>
          <a:xfrm>
            <a:off x="609600" y="2209800"/>
            <a:ext cx="108712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 lvl="2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10744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6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3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19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31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052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1D98DB5-042F-46ED-2E28-F808C5719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7833" y="1755384"/>
            <a:ext cx="7856334" cy="157558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75399A-A89D-CE24-F626-E135C937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379" y="4029075"/>
            <a:ext cx="7957243" cy="1143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82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ORD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E0589D1-469C-2E5E-3640-C40D23323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9804" y="2233604"/>
            <a:ext cx="7252392" cy="1454463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38C0130-7770-1F66-2E30-8B776BCC14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819" y="4212057"/>
            <a:ext cx="8488363" cy="7599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000" b="1" kern="1200" cap="all" baseline="0" dirty="0" smtClean="0">
                <a:solidFill>
                  <a:schemeClr val="tx2"/>
                </a:solidFill>
                <a:latin typeface="Source Sans 3 Black" panose="020B0303030403020204" pitchFamily="34" charset="0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064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EAB97D-F6AA-0FA6-B341-E5761F307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40267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A47F808-6E21-1CBB-592E-F499BAF0BC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83920" y="1434404"/>
            <a:ext cx="10424160" cy="46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1009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EAB97D-F6AA-0FA6-B341-E5761F307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40267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1A47F808-6E21-1CBB-592E-F499BAF0BC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83920" y="1434404"/>
            <a:ext cx="10424160" cy="461556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20EB16-BF7B-D15C-8857-3283B327F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7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40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32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94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Blank - no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0EF6B84-12B7-2685-6CB8-73C1CDEEAB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86" y="1533998"/>
            <a:ext cx="5011228" cy="379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354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905B0-D3C5-4A21-362F-81763DCE3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01B65-7108-076A-C8AE-9529BE9FB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A5D21-168E-BC0F-2B2B-1CBF9BED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03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DF595AF-0FA1-68F0-2246-88E83D1724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7833" y="1755384"/>
            <a:ext cx="7856334" cy="157558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BA09CDE-6C31-3D6D-4A44-62E28F31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379" y="4029075"/>
            <a:ext cx="7957243" cy="1143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F3E7C-467D-A246-F8E6-AB0B53CA9C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0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A012E0-1964-D732-4198-90570522B8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17732"/>
            <a:ext cx="12192000" cy="4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3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4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8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914400"/>
          </a:xfrm>
          <a:solidFill>
            <a:schemeClr val="accent1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0972800" cy="609600"/>
          </a:xfrm>
        </p:spPr>
        <p:txBody>
          <a:bodyPr/>
          <a:lstStyle>
            <a:lvl1pPr algn="ctr">
              <a:buNone/>
              <a:defRPr sz="2400" b="1" i="1" u="sng" baseline="0">
                <a:latin typeface="+mn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9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6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 hasCustomPrompt="1"/>
          </p:nvPr>
        </p:nvSpPr>
        <p:spPr>
          <a:xfrm>
            <a:off x="914400" y="1524000"/>
            <a:ext cx="103632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1670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920" y="1143000"/>
            <a:ext cx="1042416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50536" y="6324600"/>
            <a:ext cx="47244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l">
              <a:defRPr/>
            </a:pPr>
            <a:fld id="{C08E5819-54B1-418D-9241-92F644D79DBB}" type="slidenum">
              <a:rPr lang="en-US" sz="1400" b="0" smtClean="0">
                <a:solidFill>
                  <a:schemeClr val="accent2"/>
                </a:solidFill>
                <a:latin typeface="+mn-lt"/>
              </a:rPr>
              <a:pPr algn="l">
                <a:defRPr/>
              </a:pPr>
              <a:t>‹#›</a:t>
            </a:fld>
            <a:r>
              <a:rPr lang="en-US" sz="1400" b="0" dirty="0">
                <a:solidFill>
                  <a:schemeClr val="accent2"/>
                </a:solidFill>
                <a:latin typeface="+mn-lt"/>
              </a:rPr>
              <a:t>  |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0" y="6324600"/>
            <a:ext cx="76800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883920" y="6244862"/>
            <a:ext cx="8260080" cy="0"/>
          </a:xfrm>
          <a:prstGeom prst="line">
            <a:avLst/>
          </a:prstGeom>
          <a:ln w="127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8EADE440-52DC-96CE-987C-02D7261754C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7462" y="6110157"/>
            <a:ext cx="2639738" cy="6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5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cap="all" normalizeH="0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3pPr>
      <a:lvl4pPr marL="18288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4pPr>
      <a:lvl5pPr marL="2401888" indent="-3968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2401888" algn="l"/>
        </a:tabLst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0267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920" y="1434404"/>
            <a:ext cx="10424160" cy="46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50536" y="6324600"/>
            <a:ext cx="47244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l">
              <a:defRPr/>
            </a:pPr>
            <a:fld id="{C08E5819-54B1-418D-9241-92F644D79DBB}" type="slidenum">
              <a:rPr lang="en-US" sz="1400" b="0" smtClean="0">
                <a:solidFill>
                  <a:schemeClr val="accent2"/>
                </a:solidFill>
                <a:latin typeface="+mn-lt"/>
              </a:rPr>
              <a:pPr algn="l">
                <a:defRPr/>
              </a:pPr>
              <a:t>‹#›</a:t>
            </a:fld>
            <a:r>
              <a:rPr lang="en-US" sz="1400" b="0" dirty="0">
                <a:solidFill>
                  <a:schemeClr val="accent2"/>
                </a:solidFill>
                <a:latin typeface="+mn-lt"/>
              </a:rPr>
              <a:t>  |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0" y="6324600"/>
            <a:ext cx="76800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883920" y="6244862"/>
            <a:ext cx="8260080" cy="0"/>
          </a:xfrm>
          <a:prstGeom prst="line">
            <a:avLst/>
          </a:prstGeom>
          <a:ln w="127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8EADE440-52DC-96CE-987C-02D7261754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7462" y="6110157"/>
            <a:ext cx="2639738" cy="6716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26E504-3420-A305-158E-F7229ED45D5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5" r:id="rId2"/>
    <p:sldLayoutId id="2147483701" r:id="rId3"/>
    <p:sldLayoutId id="2147483690" r:id="rId4"/>
    <p:sldLayoutId id="2147483700" r:id="rId5"/>
    <p:sldLayoutId id="2147483697" r:id="rId6"/>
    <p:sldLayoutId id="2147483698" r:id="rId7"/>
    <p:sldLayoutId id="2147483702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cap="all" normalizeH="0" baseline="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3pPr>
      <a:lvl4pPr marL="18288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4pPr>
      <a:lvl5pPr marL="2401888" indent="-3968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2401888" algn="l"/>
        </a:tabLst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chart" Target="../charts/chart5.xml"/><Relationship Id="rId5" Type="http://schemas.openxmlformats.org/officeDocument/2006/relationships/diagramColors" Target="../diagrams/colors1.xml"/><Relationship Id="rId10" Type="http://schemas.openxmlformats.org/officeDocument/2006/relationships/chart" Target="../charts/chart4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2BC6F-7BDD-D485-2FB0-B99990C3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MUS-146 Northpointe Dr. to Dillon Dr. Safety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6617F-8590-22CB-52A1-8EE5DC6538D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2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5A139-5659-1DD6-50BC-529BF7F8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Background</a:t>
            </a:r>
          </a:p>
        </p:txBody>
      </p:sp>
    </p:spTree>
    <p:extLst>
      <p:ext uri="{BB962C8B-B14F-4D97-AF65-F5344CB8AC3E}">
        <p14:creationId xmlns:p14="http://schemas.microsoft.com/office/powerpoint/2010/main" val="2013898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3221B6-F863-8295-E494-5F23F761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Location &amp; Description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2377A9-4434-693D-14A1-38E45872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Project Limits</a:t>
            </a:r>
          </a:p>
          <a:p>
            <a:pPr lvl="1"/>
            <a:r>
              <a:rPr lang="en-US" sz="1800" dirty="0"/>
              <a:t>SR 146: Northpointe Drive to Dillon School Drive (0.56 Miles)</a:t>
            </a:r>
          </a:p>
          <a:p>
            <a:pPr lvl="1"/>
            <a:r>
              <a:rPr lang="en-US" sz="1800" dirty="0"/>
              <a:t>Mix of commercial and residential</a:t>
            </a:r>
          </a:p>
          <a:p>
            <a:r>
              <a:rPr lang="en-US" sz="2800" dirty="0"/>
              <a:t>Traffic Volumes: </a:t>
            </a:r>
          </a:p>
          <a:p>
            <a:pPr lvl="1"/>
            <a:r>
              <a:rPr lang="en-US" sz="1800" dirty="0"/>
              <a:t>SR-146 North of Dillon (South entrance): 9,907</a:t>
            </a:r>
          </a:p>
          <a:p>
            <a:pPr lvl="1"/>
            <a:r>
              <a:rPr lang="en-US" sz="1800" dirty="0"/>
              <a:t>SR-146 South of Dillon (South entrance): 12,569 </a:t>
            </a:r>
          </a:p>
          <a:p>
            <a:pPr lvl="1"/>
            <a:r>
              <a:rPr lang="en-US" sz="1800" dirty="0"/>
              <a:t>Northpointe Drive: 7,096 </a:t>
            </a:r>
          </a:p>
          <a:p>
            <a:pPr lvl="1"/>
            <a:r>
              <a:rPr lang="en-US" sz="1800" dirty="0"/>
              <a:t>Dillon School Drive (North): 7,567</a:t>
            </a:r>
          </a:p>
          <a:p>
            <a:pPr lvl="1"/>
            <a:r>
              <a:rPr lang="en-US" sz="1800" dirty="0"/>
              <a:t>Dillon School Drive (South): 1,414</a:t>
            </a:r>
          </a:p>
          <a:p>
            <a:r>
              <a:rPr lang="en-US" sz="3000" dirty="0"/>
              <a:t>Functional Class</a:t>
            </a:r>
          </a:p>
          <a:p>
            <a:pPr lvl="1"/>
            <a:r>
              <a:rPr lang="en-US" sz="1800" dirty="0"/>
              <a:t>US 142: Minor Arterial</a:t>
            </a:r>
          </a:p>
          <a:p>
            <a:pPr lvl="1"/>
            <a:r>
              <a:rPr lang="en-US" sz="1800" dirty="0"/>
              <a:t>Northpoint Dr: Major Collector</a:t>
            </a:r>
          </a:p>
          <a:p>
            <a:pPr lvl="1"/>
            <a:r>
              <a:rPr lang="en-US" sz="1800" dirty="0"/>
              <a:t>Dillon School Dr: Major Collector </a:t>
            </a:r>
          </a:p>
          <a:p>
            <a:endParaRPr lang="en-US" sz="2800" dirty="0"/>
          </a:p>
          <a:p>
            <a:pPr lvl="1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39EB53-8ECD-2EA1-3723-C1F76F675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45586" y="2553292"/>
            <a:ext cx="5012770" cy="206272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587EE2-A113-DC6E-12EF-61DA808B8E97}"/>
              </a:ext>
            </a:extLst>
          </p:cNvPr>
          <p:cNvSpPr txBox="1"/>
          <p:nvPr/>
        </p:nvSpPr>
        <p:spPr>
          <a:xfrm rot="4081359">
            <a:off x="9217029" y="4253119"/>
            <a:ext cx="8707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ighlight>
                  <a:srgbClr val="00FFFF"/>
                </a:highlight>
              </a:rPr>
              <a:t>Dillon School Dr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63D737-9049-6072-A20D-0BF42077FE4A}"/>
              </a:ext>
            </a:extLst>
          </p:cNvPr>
          <p:cNvSpPr txBox="1"/>
          <p:nvPr/>
        </p:nvSpPr>
        <p:spPr>
          <a:xfrm>
            <a:off x="9873133" y="3875713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ighlight>
                  <a:srgbClr val="00FFFF"/>
                </a:highlight>
              </a:rPr>
              <a:t>SR 146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47B615-90C8-29BF-18B0-392DB2375558}"/>
              </a:ext>
            </a:extLst>
          </p:cNvPr>
          <p:cNvSpPr txBox="1"/>
          <p:nvPr/>
        </p:nvSpPr>
        <p:spPr>
          <a:xfrm rot="275856">
            <a:off x="10467459" y="1400057"/>
            <a:ext cx="8435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ighlight>
                  <a:srgbClr val="00FFFF"/>
                </a:highlight>
              </a:rPr>
              <a:t>Northpointe Dr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40307AA-B4BA-8074-67E6-B293DE67E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035" y="3010812"/>
            <a:ext cx="118648" cy="2407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A02D63-FC4D-5F47-1419-A61B8427A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359" y="5529526"/>
            <a:ext cx="219475" cy="231668"/>
          </a:xfrm>
          <a:prstGeom prst="rect">
            <a:avLst/>
          </a:prstGeom>
        </p:spPr>
      </p:pic>
      <p:sp>
        <p:nvSpPr>
          <p:cNvPr id="27" name="Arrow: Down 26">
            <a:extLst>
              <a:ext uri="{FF2B5EF4-FFF2-40B4-BE49-F238E27FC236}">
                <a16:creationId xmlns:a16="http://schemas.microsoft.com/office/drawing/2014/main" id="{2E59C157-1E21-9E4C-8317-E6D73A467645}"/>
              </a:ext>
            </a:extLst>
          </p:cNvPr>
          <p:cNvSpPr/>
          <p:nvPr/>
        </p:nvSpPr>
        <p:spPr>
          <a:xfrm rot="10800000">
            <a:off x="11020403" y="3631341"/>
            <a:ext cx="169447" cy="342299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6E2E01-3314-DB03-BB23-E26F3B7666D6}"/>
              </a:ext>
            </a:extLst>
          </p:cNvPr>
          <p:cNvSpPr txBox="1"/>
          <p:nvPr/>
        </p:nvSpPr>
        <p:spPr>
          <a:xfrm>
            <a:off x="10983158" y="3916790"/>
            <a:ext cx="11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2416D4D-57B1-74C0-1919-A4C877C6E245}"/>
              </a:ext>
            </a:extLst>
          </p:cNvPr>
          <p:cNvCxnSpPr>
            <a:cxnSpLocks/>
          </p:cNvCxnSpPr>
          <p:nvPr/>
        </p:nvCxnSpPr>
        <p:spPr>
          <a:xfrm>
            <a:off x="10482595" y="5491402"/>
            <a:ext cx="67770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1E45D82-4414-2FF0-0218-F97E38B98B12}"/>
              </a:ext>
            </a:extLst>
          </p:cNvPr>
          <p:cNvSpPr txBox="1"/>
          <p:nvPr/>
        </p:nvSpPr>
        <p:spPr>
          <a:xfrm>
            <a:off x="10542186" y="5368292"/>
            <a:ext cx="90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highlight>
                  <a:srgbClr val="FFFF00"/>
                </a:highlight>
              </a:rPr>
              <a:t>PROJECT END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C1C3FD9-1B41-8A06-006A-998770DF6600}"/>
              </a:ext>
            </a:extLst>
          </p:cNvPr>
          <p:cNvCxnSpPr>
            <a:cxnSpLocks/>
          </p:cNvCxnSpPr>
          <p:nvPr/>
        </p:nvCxnSpPr>
        <p:spPr>
          <a:xfrm>
            <a:off x="9688688" y="1420122"/>
            <a:ext cx="67770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0BDD17F-DCB6-328B-289F-3810834A9E72}"/>
              </a:ext>
            </a:extLst>
          </p:cNvPr>
          <p:cNvSpPr txBox="1"/>
          <p:nvPr/>
        </p:nvSpPr>
        <p:spPr>
          <a:xfrm>
            <a:off x="9272467" y="1297012"/>
            <a:ext cx="1015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highlight>
                  <a:srgbClr val="FFFF00"/>
                </a:highlight>
              </a:rPr>
              <a:t>PROJECT START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6987E4-44BB-730F-46B9-0C89A03DA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5971" y="1366597"/>
            <a:ext cx="118648" cy="2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74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CD45-8346-DAD5-1FC7-052E294AF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Analysis Summary 2021-2023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B214993-E6C4-B311-E0E0-2AC07323AC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0431489"/>
              </p:ext>
            </p:extLst>
          </p:nvPr>
        </p:nvGraphicFramePr>
        <p:xfrm>
          <a:off x="3052194" y="1146770"/>
          <a:ext cx="57912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A180E0F-39DE-8C19-3070-6438B30B8D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300611"/>
              </p:ext>
            </p:extLst>
          </p:nvPr>
        </p:nvGraphicFramePr>
        <p:xfrm>
          <a:off x="3019363" y="3013670"/>
          <a:ext cx="32575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CD64CE2-5D93-7D02-F0F6-01E7ACA408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581270"/>
              </p:ext>
            </p:extLst>
          </p:nvPr>
        </p:nvGraphicFramePr>
        <p:xfrm>
          <a:off x="7646652" y="3429000"/>
          <a:ext cx="32575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9EDFEDE-0301-4662-92CF-03F6BB958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7514721"/>
              </p:ext>
            </p:extLst>
          </p:nvPr>
        </p:nvGraphicFramePr>
        <p:xfrm>
          <a:off x="590701" y="3026615"/>
          <a:ext cx="3956676" cy="308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D4D5D86-CEFB-86A9-CE48-0A57970B12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253523"/>
              </p:ext>
            </p:extLst>
          </p:nvPr>
        </p:nvGraphicFramePr>
        <p:xfrm>
          <a:off x="3952842" y="3013670"/>
          <a:ext cx="4302409" cy="333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BC8F4BF-A646-64C3-1DC3-FE6433B21E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551854"/>
              </p:ext>
            </p:extLst>
          </p:nvPr>
        </p:nvGraphicFramePr>
        <p:xfrm>
          <a:off x="7861966" y="3026615"/>
          <a:ext cx="3750949" cy="285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741345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B500BF-BF64-9CB7-F1DF-EAC9C2CC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Crash Analysis Summary 2021-2023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B38F7D-81AA-3F38-C337-16DE54FA15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6"/>
          <a:stretch/>
        </p:blipFill>
        <p:spPr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163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8A82B-9569-4BD7-61B6-072D281B3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Improvements</a:t>
            </a:r>
          </a:p>
        </p:txBody>
      </p:sp>
    </p:spTree>
    <p:extLst>
      <p:ext uri="{BB962C8B-B14F-4D97-AF65-F5344CB8AC3E}">
        <p14:creationId xmlns:p14="http://schemas.microsoft.com/office/powerpoint/2010/main" val="220598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BA791-6217-4800-2AD4-13A0A8D40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D97DB-0FE2-9E7B-0FCD-C60BD14BE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1964" y="2495309"/>
            <a:ext cx="3648548" cy="218170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2400" dirty="0"/>
              <a:t>Existing: Signalized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2400" dirty="0"/>
              <a:t>Proposed: Roundabout</a:t>
            </a:r>
          </a:p>
          <a:p>
            <a:pPr lvl="1">
              <a:spcBef>
                <a:spcPts val="1200"/>
              </a:spcBef>
              <a:spcAft>
                <a:spcPts val="1800"/>
              </a:spcAft>
            </a:pPr>
            <a:r>
              <a:rPr lang="en-US" sz="1200" dirty="0"/>
              <a:t>ICD: 120’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2400" dirty="0"/>
              <a:t>Business Drive closed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E503E3-677E-555E-33B7-3225FE033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88" y="1438275"/>
            <a:ext cx="7817168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0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63AB-B68F-86A0-758F-2094D7693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Estimate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895FAB-53C2-5D5E-6980-BF08D683B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2066925"/>
            <a:ext cx="110871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7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0A0D0E0-F1DD-E60F-B78D-0AB36E29B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71594867"/>
      </p:ext>
    </p:extLst>
  </p:cSld>
  <p:clrMapOvr>
    <a:masterClrMapping/>
  </p:clrMapOvr>
</p:sld>
</file>

<file path=ppt/theme/theme1.xml><?xml version="1.0" encoding="utf-8"?>
<a:theme xmlns:a="http://schemas.openxmlformats.org/drawingml/2006/main" name="ODOT-HoIA-Theme-1">
  <a:themeElements>
    <a:clrScheme name="Heart-of-It-All">
      <a:dk1>
        <a:srgbClr val="000000"/>
      </a:dk1>
      <a:lt1>
        <a:sysClr val="window" lastClr="FFFFFF"/>
      </a:lt1>
      <a:dk2>
        <a:srgbClr val="0E3F75"/>
      </a:dk2>
      <a:lt2>
        <a:srgbClr val="D6D2C4"/>
      </a:lt2>
      <a:accent1>
        <a:srgbClr val="C12637"/>
      </a:accent1>
      <a:accent2>
        <a:srgbClr val="0098D3"/>
      </a:accent2>
      <a:accent3>
        <a:srgbClr val="EBA70E"/>
      </a:accent3>
      <a:accent4>
        <a:srgbClr val="69C2C6"/>
      </a:accent4>
      <a:accent5>
        <a:srgbClr val="DC5829"/>
      </a:accent5>
      <a:accent6>
        <a:srgbClr val="009969"/>
      </a:accent6>
      <a:hlink>
        <a:srgbClr val="40BAC8"/>
      </a:hlink>
      <a:folHlink>
        <a:srgbClr val="152F5F"/>
      </a:folHlink>
    </a:clrScheme>
    <a:fontScheme name="Source Sans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E1844AB-8F7C-463F-B3D0-B57C8D70AA9C}" vid="{05C344BA-724F-4348-A70B-EFC1BBB54300}"/>
    </a:ext>
  </a:extLst>
</a:theme>
</file>

<file path=ppt/theme/theme2.xml><?xml version="1.0" encoding="utf-8"?>
<a:theme xmlns:a="http://schemas.openxmlformats.org/drawingml/2006/main" name="1_ODOT-HoIA-Theme-1">
  <a:themeElements>
    <a:clrScheme name="Heart-of-It-All">
      <a:dk1>
        <a:srgbClr val="000000"/>
      </a:dk1>
      <a:lt1>
        <a:sysClr val="window" lastClr="FFFFFF"/>
      </a:lt1>
      <a:dk2>
        <a:srgbClr val="0E3F75"/>
      </a:dk2>
      <a:lt2>
        <a:srgbClr val="D6D2C4"/>
      </a:lt2>
      <a:accent1>
        <a:srgbClr val="C12637"/>
      </a:accent1>
      <a:accent2>
        <a:srgbClr val="0098D3"/>
      </a:accent2>
      <a:accent3>
        <a:srgbClr val="EBA70E"/>
      </a:accent3>
      <a:accent4>
        <a:srgbClr val="69C2C6"/>
      </a:accent4>
      <a:accent5>
        <a:srgbClr val="DC5829"/>
      </a:accent5>
      <a:accent6>
        <a:srgbClr val="009969"/>
      </a:accent6>
      <a:hlink>
        <a:srgbClr val="40BAC8"/>
      </a:hlink>
      <a:folHlink>
        <a:srgbClr val="152F5F"/>
      </a:folHlink>
    </a:clrScheme>
    <a:fontScheme name="Source Sans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E1844AB-8F7C-463F-B3D0-B57C8D70AA9C}" vid="{FB46CD2F-2185-4BA3-8834-91383C114565}"/>
    </a:ext>
  </a:extLst>
</a:theme>
</file>

<file path=docMetadata/LabelInfo.xml><?xml version="1.0" encoding="utf-8"?>
<clbl:labelList xmlns:clbl="http://schemas.microsoft.com/office/2020/mipLabelMetadata">
  <clbl:label id="{3d234255-e20f-4205-88a5-9658a402999b}" enabled="0" method="" siteId="{3d234255-e20f-4205-88a5-9658a402999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ODOT-Heart-Of-It-All-16-9-Light-Template</Template>
  <TotalTime>468</TotalTime>
  <Words>157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Georgia</vt:lpstr>
      <vt:lpstr>Source Sans 3</vt:lpstr>
      <vt:lpstr>Source Sans 3 Black</vt:lpstr>
      <vt:lpstr>ODOT-HoIA-Theme-1</vt:lpstr>
      <vt:lpstr>1_ODOT-HoIA-Theme-1</vt:lpstr>
      <vt:lpstr>MUS-146 Northpointe Dr. to Dillon Dr. Safety Study</vt:lpstr>
      <vt:lpstr>Project Background</vt:lpstr>
      <vt:lpstr>Project Location &amp; Description</vt:lpstr>
      <vt:lpstr>Crash Analysis Summary 2021-2023</vt:lpstr>
      <vt:lpstr>Crash Analysis Summary 2021-2023</vt:lpstr>
      <vt:lpstr>Proposed Improvements</vt:lpstr>
      <vt:lpstr>Proposed Improvements</vt:lpstr>
      <vt:lpstr>Project Estimate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Latimer, Arelis</dc:creator>
  <cp:lastModifiedBy>Ndobegang, Ndemazea</cp:lastModifiedBy>
  <cp:revision>10</cp:revision>
  <dcterms:created xsi:type="dcterms:W3CDTF">2024-03-29T14:24:19Z</dcterms:created>
  <dcterms:modified xsi:type="dcterms:W3CDTF">2024-08-28T15:13:29Z</dcterms:modified>
</cp:coreProperties>
</file>