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letter"/>
  <p:notesSz cx="7315200" cy="9601200"/>
  <p:defaultTextStyle>
    <a:defPPr>
      <a:defRPr lang="en-US"/>
    </a:defPPr>
    <a:lvl1pPr marL="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5" autoAdjust="0"/>
    <p:restoredTop sz="94660"/>
  </p:normalViewPr>
  <p:slideViewPr>
    <p:cSldViewPr>
      <p:cViewPr>
        <p:scale>
          <a:sx n="150" d="100"/>
          <a:sy n="150" d="100"/>
        </p:scale>
        <p:origin x="116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70CF5-5EEB-41F6-9C11-B8DE75085F64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B3B3A-8A2F-48D1-BBDB-01F324EC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4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1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2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76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882">
                <a:solidFill>
                  <a:schemeClr val="tx1">
                    <a:tint val="75000"/>
                  </a:schemeClr>
                </a:solidFill>
              </a:defRPr>
            </a:lvl1pPr>
            <a:lvl2pPr marL="430280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2pPr>
            <a:lvl3pPr marL="860560" indent="0">
              <a:buNone/>
              <a:defRPr sz="1529">
                <a:solidFill>
                  <a:schemeClr val="tx1">
                    <a:tint val="75000"/>
                  </a:schemeClr>
                </a:solidFill>
              </a:defRPr>
            </a:lvl3pPr>
            <a:lvl4pPr marL="1290840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4pPr>
            <a:lvl5pPr marL="1721120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5pPr>
            <a:lvl6pPr marL="2151400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6pPr>
            <a:lvl7pPr marL="2581680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7pPr>
            <a:lvl8pPr marL="3011960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8pPr>
            <a:lvl9pPr marL="3442241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47"/>
            </a:lvl1pPr>
            <a:lvl2pPr>
              <a:defRPr sz="2235"/>
            </a:lvl2pPr>
            <a:lvl3pPr>
              <a:defRPr sz="1882"/>
            </a:lvl3pPr>
            <a:lvl4pPr>
              <a:defRPr sz="1706"/>
            </a:lvl4pPr>
            <a:lvl5pPr>
              <a:defRPr sz="1706"/>
            </a:lvl5pPr>
            <a:lvl6pPr>
              <a:defRPr sz="1706"/>
            </a:lvl6pPr>
            <a:lvl7pPr>
              <a:defRPr sz="1706"/>
            </a:lvl7pPr>
            <a:lvl8pPr>
              <a:defRPr sz="1706"/>
            </a:lvl8pPr>
            <a:lvl9pPr>
              <a:defRPr sz="17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47"/>
            </a:lvl1pPr>
            <a:lvl2pPr>
              <a:defRPr sz="2235"/>
            </a:lvl2pPr>
            <a:lvl3pPr>
              <a:defRPr sz="1882"/>
            </a:lvl3pPr>
            <a:lvl4pPr>
              <a:defRPr sz="1706"/>
            </a:lvl4pPr>
            <a:lvl5pPr>
              <a:defRPr sz="1706"/>
            </a:lvl5pPr>
            <a:lvl6pPr>
              <a:defRPr sz="1706"/>
            </a:lvl6pPr>
            <a:lvl7pPr>
              <a:defRPr sz="1706"/>
            </a:lvl7pPr>
            <a:lvl8pPr>
              <a:defRPr sz="1706"/>
            </a:lvl8pPr>
            <a:lvl9pPr>
              <a:defRPr sz="17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35" b="1"/>
            </a:lvl1pPr>
            <a:lvl2pPr marL="430280" indent="0">
              <a:buNone/>
              <a:defRPr sz="1882" b="1"/>
            </a:lvl2pPr>
            <a:lvl3pPr marL="860560" indent="0">
              <a:buNone/>
              <a:defRPr sz="1706" b="1"/>
            </a:lvl3pPr>
            <a:lvl4pPr marL="1290840" indent="0">
              <a:buNone/>
              <a:defRPr sz="1529" b="1"/>
            </a:lvl4pPr>
            <a:lvl5pPr marL="1721120" indent="0">
              <a:buNone/>
              <a:defRPr sz="1529" b="1"/>
            </a:lvl5pPr>
            <a:lvl6pPr marL="2151400" indent="0">
              <a:buNone/>
              <a:defRPr sz="1529" b="1"/>
            </a:lvl6pPr>
            <a:lvl7pPr marL="2581680" indent="0">
              <a:buNone/>
              <a:defRPr sz="1529" b="1"/>
            </a:lvl7pPr>
            <a:lvl8pPr marL="3011960" indent="0">
              <a:buNone/>
              <a:defRPr sz="1529" b="1"/>
            </a:lvl8pPr>
            <a:lvl9pPr marL="3442241" indent="0">
              <a:buNone/>
              <a:defRPr sz="15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35"/>
            </a:lvl1pPr>
            <a:lvl2pPr>
              <a:defRPr sz="1882"/>
            </a:lvl2pPr>
            <a:lvl3pPr>
              <a:defRPr sz="1706"/>
            </a:lvl3pPr>
            <a:lvl4pPr>
              <a:defRPr sz="1529"/>
            </a:lvl4pPr>
            <a:lvl5pPr>
              <a:defRPr sz="1529"/>
            </a:lvl5pPr>
            <a:lvl6pPr>
              <a:defRPr sz="1529"/>
            </a:lvl6pPr>
            <a:lvl7pPr>
              <a:defRPr sz="1529"/>
            </a:lvl7pPr>
            <a:lvl8pPr>
              <a:defRPr sz="1529"/>
            </a:lvl8pPr>
            <a:lvl9pPr>
              <a:defRPr sz="15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35" b="1"/>
            </a:lvl1pPr>
            <a:lvl2pPr marL="430280" indent="0">
              <a:buNone/>
              <a:defRPr sz="1882" b="1"/>
            </a:lvl2pPr>
            <a:lvl3pPr marL="860560" indent="0">
              <a:buNone/>
              <a:defRPr sz="1706" b="1"/>
            </a:lvl3pPr>
            <a:lvl4pPr marL="1290840" indent="0">
              <a:buNone/>
              <a:defRPr sz="1529" b="1"/>
            </a:lvl4pPr>
            <a:lvl5pPr marL="1721120" indent="0">
              <a:buNone/>
              <a:defRPr sz="1529" b="1"/>
            </a:lvl5pPr>
            <a:lvl6pPr marL="2151400" indent="0">
              <a:buNone/>
              <a:defRPr sz="1529" b="1"/>
            </a:lvl6pPr>
            <a:lvl7pPr marL="2581680" indent="0">
              <a:buNone/>
              <a:defRPr sz="1529" b="1"/>
            </a:lvl7pPr>
            <a:lvl8pPr marL="3011960" indent="0">
              <a:buNone/>
              <a:defRPr sz="1529" b="1"/>
            </a:lvl8pPr>
            <a:lvl9pPr marL="3442241" indent="0">
              <a:buNone/>
              <a:defRPr sz="15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35"/>
            </a:lvl1pPr>
            <a:lvl2pPr>
              <a:defRPr sz="1882"/>
            </a:lvl2pPr>
            <a:lvl3pPr>
              <a:defRPr sz="1706"/>
            </a:lvl3pPr>
            <a:lvl4pPr>
              <a:defRPr sz="1529"/>
            </a:lvl4pPr>
            <a:lvl5pPr>
              <a:defRPr sz="1529"/>
            </a:lvl5pPr>
            <a:lvl6pPr>
              <a:defRPr sz="1529"/>
            </a:lvl6pPr>
            <a:lvl7pPr>
              <a:defRPr sz="1529"/>
            </a:lvl7pPr>
            <a:lvl8pPr>
              <a:defRPr sz="1529"/>
            </a:lvl8pPr>
            <a:lvl9pPr>
              <a:defRPr sz="15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647"/>
            </a:lvl2pPr>
            <a:lvl3pPr>
              <a:defRPr sz="2235"/>
            </a:lvl3pPr>
            <a:lvl4pPr>
              <a:defRPr sz="1882"/>
            </a:lvl4pPr>
            <a:lvl5pPr>
              <a:defRPr sz="1882"/>
            </a:lvl5pPr>
            <a:lvl6pPr>
              <a:defRPr sz="1882"/>
            </a:lvl6pPr>
            <a:lvl7pPr>
              <a:defRPr sz="1882"/>
            </a:lvl7pPr>
            <a:lvl8pPr>
              <a:defRPr sz="1882"/>
            </a:lvl8pPr>
            <a:lvl9pPr>
              <a:defRPr sz="18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294"/>
            </a:lvl1pPr>
            <a:lvl2pPr marL="430280" indent="0">
              <a:buNone/>
              <a:defRPr sz="1118"/>
            </a:lvl2pPr>
            <a:lvl3pPr marL="860560" indent="0">
              <a:buNone/>
              <a:defRPr sz="941"/>
            </a:lvl3pPr>
            <a:lvl4pPr marL="1290840" indent="0">
              <a:buNone/>
              <a:defRPr sz="823"/>
            </a:lvl4pPr>
            <a:lvl5pPr marL="1721120" indent="0">
              <a:buNone/>
              <a:defRPr sz="823"/>
            </a:lvl5pPr>
            <a:lvl6pPr marL="2151400" indent="0">
              <a:buNone/>
              <a:defRPr sz="823"/>
            </a:lvl6pPr>
            <a:lvl7pPr marL="2581680" indent="0">
              <a:buNone/>
              <a:defRPr sz="823"/>
            </a:lvl7pPr>
            <a:lvl8pPr marL="3011960" indent="0">
              <a:buNone/>
              <a:defRPr sz="823"/>
            </a:lvl8pPr>
            <a:lvl9pPr marL="3442241" indent="0">
              <a:buNone/>
              <a:defRPr sz="8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30280" indent="0">
              <a:buNone/>
              <a:defRPr sz="2647"/>
            </a:lvl2pPr>
            <a:lvl3pPr marL="860560" indent="0">
              <a:buNone/>
              <a:defRPr sz="2235"/>
            </a:lvl3pPr>
            <a:lvl4pPr marL="1290840" indent="0">
              <a:buNone/>
              <a:defRPr sz="1882"/>
            </a:lvl4pPr>
            <a:lvl5pPr marL="1721120" indent="0">
              <a:buNone/>
              <a:defRPr sz="1882"/>
            </a:lvl5pPr>
            <a:lvl6pPr marL="2151400" indent="0">
              <a:buNone/>
              <a:defRPr sz="1882"/>
            </a:lvl6pPr>
            <a:lvl7pPr marL="2581680" indent="0">
              <a:buNone/>
              <a:defRPr sz="1882"/>
            </a:lvl7pPr>
            <a:lvl8pPr marL="3011960" indent="0">
              <a:buNone/>
              <a:defRPr sz="1882"/>
            </a:lvl8pPr>
            <a:lvl9pPr marL="3442241" indent="0">
              <a:buNone/>
              <a:defRPr sz="188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4"/>
            </a:lvl1pPr>
            <a:lvl2pPr marL="430280" indent="0">
              <a:buNone/>
              <a:defRPr sz="1118"/>
            </a:lvl2pPr>
            <a:lvl3pPr marL="860560" indent="0">
              <a:buNone/>
              <a:defRPr sz="941"/>
            </a:lvl3pPr>
            <a:lvl4pPr marL="1290840" indent="0">
              <a:buNone/>
              <a:defRPr sz="823"/>
            </a:lvl4pPr>
            <a:lvl5pPr marL="1721120" indent="0">
              <a:buNone/>
              <a:defRPr sz="823"/>
            </a:lvl5pPr>
            <a:lvl6pPr marL="2151400" indent="0">
              <a:buNone/>
              <a:defRPr sz="823"/>
            </a:lvl6pPr>
            <a:lvl7pPr marL="2581680" indent="0">
              <a:buNone/>
              <a:defRPr sz="823"/>
            </a:lvl7pPr>
            <a:lvl8pPr marL="3011960" indent="0">
              <a:buNone/>
              <a:defRPr sz="823"/>
            </a:lvl8pPr>
            <a:lvl9pPr marL="3442241" indent="0">
              <a:buNone/>
              <a:defRPr sz="8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1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1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1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0560" rtl="0" eaLnBrk="1" latinLnBrk="0" hangingPunct="1">
        <a:spcBef>
          <a:spcPct val="0"/>
        </a:spcBef>
        <a:buNone/>
        <a:defRPr sz="41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2710" indent="-322710" algn="l" defTabSz="86056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9205" indent="-268925" algn="l" defTabSz="860560" rtl="0" eaLnBrk="1" latinLnBrk="0" hangingPunct="1">
        <a:spcBef>
          <a:spcPct val="20000"/>
        </a:spcBef>
        <a:buFont typeface="Arial" pitchFamily="34" charset="0"/>
        <a:buChar char="–"/>
        <a:defRPr sz="2647" kern="1200">
          <a:solidFill>
            <a:schemeClr val="tx1"/>
          </a:solidFill>
          <a:latin typeface="+mn-lt"/>
          <a:ea typeface="+mn-ea"/>
          <a:cs typeface="+mn-cs"/>
        </a:defRPr>
      </a:lvl2pPr>
      <a:lvl3pPr marL="1075700" indent="-215140" algn="l" defTabSz="860560" rtl="0" eaLnBrk="1" latinLnBrk="0" hangingPunct="1">
        <a:spcBef>
          <a:spcPct val="20000"/>
        </a:spcBef>
        <a:buFont typeface="Arial" pitchFamily="34" charset="0"/>
        <a:buChar char="•"/>
        <a:defRPr sz="2235" kern="1200">
          <a:solidFill>
            <a:schemeClr val="tx1"/>
          </a:solidFill>
          <a:latin typeface="+mn-lt"/>
          <a:ea typeface="+mn-ea"/>
          <a:cs typeface="+mn-cs"/>
        </a:defRPr>
      </a:lvl3pPr>
      <a:lvl4pPr marL="1505980" indent="-215140" algn="l" defTabSz="860560" rtl="0" eaLnBrk="1" latinLnBrk="0" hangingPunct="1">
        <a:spcBef>
          <a:spcPct val="20000"/>
        </a:spcBef>
        <a:buFont typeface="Arial" pitchFamily="34" charset="0"/>
        <a:buChar char="–"/>
        <a:defRPr sz="1882" kern="1200">
          <a:solidFill>
            <a:schemeClr val="tx1"/>
          </a:solidFill>
          <a:latin typeface="+mn-lt"/>
          <a:ea typeface="+mn-ea"/>
          <a:cs typeface="+mn-cs"/>
        </a:defRPr>
      </a:lvl4pPr>
      <a:lvl5pPr marL="1936260" indent="-215140" algn="l" defTabSz="860560" rtl="0" eaLnBrk="1" latinLnBrk="0" hangingPunct="1">
        <a:spcBef>
          <a:spcPct val="20000"/>
        </a:spcBef>
        <a:buFont typeface="Arial" pitchFamily="34" charset="0"/>
        <a:buChar char="»"/>
        <a:defRPr sz="1882" kern="1200">
          <a:solidFill>
            <a:schemeClr val="tx1"/>
          </a:solidFill>
          <a:latin typeface="+mn-lt"/>
          <a:ea typeface="+mn-ea"/>
          <a:cs typeface="+mn-cs"/>
        </a:defRPr>
      </a:lvl5pPr>
      <a:lvl6pPr marL="2366540" indent="-215140" algn="l" defTabSz="860560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6pPr>
      <a:lvl7pPr marL="2796820" indent="-215140" algn="l" defTabSz="860560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7pPr>
      <a:lvl8pPr marL="3227100" indent="-215140" algn="l" defTabSz="860560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indent="-215140" algn="l" defTabSz="860560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0280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0560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290840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21120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51400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581680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11960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42241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148916"/>
            <a:ext cx="8771197" cy="1366143"/>
          </a:xfrm>
          <a:prstGeom prst="rect">
            <a:avLst/>
          </a:prstGeom>
          <a:solidFill>
            <a:srgbClr val="00996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cs typeface="Segoe UI Semilight" panose="020B0402040204020203" pitchFamily="34" charset="0"/>
              </a:rPr>
              <a:t>SAFETY APPLICATION </a:t>
            </a:r>
          </a:p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cs typeface="Segoe UI Semilight" panose="020B0402040204020203" pitchFamily="34" charset="0"/>
              </a:rPr>
              <a:t>WAR US 22 19.24 (202503D08-01)</a:t>
            </a:r>
          </a:p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cs typeface="Segoe UI Semilight" panose="020B0402040204020203" pitchFamily="34" charset="0"/>
              </a:rPr>
              <a:t>Priority Rankings:  Rural Intersection #105  </a:t>
            </a:r>
          </a:p>
          <a:p>
            <a:endParaRPr lang="en-US" sz="1059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1059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1059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90600"/>
            <a:ext cx="2151529" cy="38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627770"/>
            <a:ext cx="312420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Georgia" panose="02040502050405020303" pitchFamily="18" charset="0"/>
                <a:cs typeface="Segoe UI Semilight" panose="020B0402040204020203" pitchFamily="34" charset="0"/>
              </a:rPr>
              <a:t>Description</a:t>
            </a:r>
          </a:p>
          <a:p>
            <a:endParaRPr lang="en-US" sz="1100" b="1" dirty="0">
              <a:latin typeface="Georgia" panose="02040502050405020303" pitchFamily="18" charset="0"/>
              <a:cs typeface="Segoe UI Semilight" panose="020B0402040204020203" pitchFamily="34" charset="0"/>
            </a:endParaRPr>
          </a:p>
          <a:p>
            <a:pPr marL="168078" indent="-168078">
              <a:buFontTx/>
              <a:buChar char="-"/>
            </a:pPr>
            <a:r>
              <a:rPr lang="en-US" sz="1000" dirty="0">
                <a:latin typeface="Trebuchet MS" panose="020B0603020202020204" pitchFamily="34" charset="0"/>
                <a:cs typeface="Segoe UI Semilight" panose="020B0402040204020203" pitchFamily="34" charset="0"/>
              </a:rPr>
              <a:t>Construct a single lane modern roundabout at the US 22/Clarksville Rd intersection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4602" y="1768476"/>
            <a:ext cx="106205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Georgia" panose="02040502050405020303" pitchFamily="18" charset="0"/>
                <a:cs typeface="Segoe UI Semilight" panose="020B0402040204020203" pitchFamily="34" charset="0"/>
              </a:rPr>
              <a:t>Schedule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97448"/>
              </p:ext>
            </p:extLst>
          </p:nvPr>
        </p:nvGraphicFramePr>
        <p:xfrm>
          <a:off x="6400800" y="2057400"/>
          <a:ext cx="2514600" cy="1381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9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665">
                <a:tc>
                  <a:txBody>
                    <a:bodyPr/>
                    <a:lstStyle/>
                    <a:p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  Authorize Design Consultant</a:t>
                      </a:r>
                      <a:endParaRPr lang="en-US" sz="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May 2026</a:t>
                      </a:r>
                    </a:p>
                  </a:txBody>
                  <a:tcPr marL="53788" marR="53788" marT="26894" marB="2689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22">
                <a:tc>
                  <a:txBody>
                    <a:bodyPr/>
                    <a:lstStyle/>
                    <a:p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  Stage 1 Plans – Submitted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January 2027</a:t>
                      </a:r>
                    </a:p>
                  </a:txBody>
                  <a:tcPr marL="53788" marR="53788" marT="26894" marB="2689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22">
                <a:tc>
                  <a:txBody>
                    <a:bodyPr/>
                    <a:lstStyle/>
                    <a:p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  Enviro Doc Approved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November 2027</a:t>
                      </a:r>
                    </a:p>
                  </a:txBody>
                  <a:tcPr marL="53788" marR="53788" marT="26894" marB="2689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248685"/>
                  </a:ext>
                </a:extLst>
              </a:tr>
              <a:tr h="228622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  Stage 3 Plans - Submitted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June 2028</a:t>
                      </a:r>
                    </a:p>
                  </a:txBody>
                  <a:tcPr marL="53788" marR="53788" marT="26894" marB="2689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254370"/>
                  </a:ext>
                </a:extLst>
              </a:tr>
              <a:tr h="228622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  R/W Acquisition Complete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December 2028</a:t>
                      </a:r>
                    </a:p>
                  </a:txBody>
                  <a:tcPr marL="53788" marR="53788" marT="26894" marB="2689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935826"/>
                  </a:ext>
                </a:extLst>
              </a:tr>
              <a:tr h="228622">
                <a:tc>
                  <a:txBody>
                    <a:bodyPr/>
                    <a:lstStyle/>
                    <a:p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  Award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April 2029</a:t>
                      </a:r>
                    </a:p>
                  </a:txBody>
                  <a:tcPr marL="53788" marR="53788" marT="26894" marB="2689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19308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324600" y="1630946"/>
            <a:ext cx="2590800" cy="1752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6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068553"/>
              </p:ext>
            </p:extLst>
          </p:nvPr>
        </p:nvGraphicFramePr>
        <p:xfrm>
          <a:off x="3562174" y="1997102"/>
          <a:ext cx="2457164" cy="1594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947">
                <a:tc>
                  <a:txBody>
                    <a:bodyPr/>
                    <a:lstStyle/>
                    <a:p>
                      <a:r>
                        <a:rPr lang="en-US" sz="800" b="1" dirty="0">
                          <a:ln>
                            <a:noFill/>
                          </a:ln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Project</a:t>
                      </a:r>
                      <a:endParaRPr lang="en-US" sz="800" b="1" baseline="0" dirty="0">
                        <a:ln>
                          <a:noFill/>
                        </a:ln>
                        <a:latin typeface="Trebuchet MS" panose="020B0603020202020204" pitchFamily="34" charset="0"/>
                        <a:cs typeface="Segoe UI Semilight" panose="020B0402040204020203" pitchFamily="34" charset="0"/>
                      </a:endParaRPr>
                    </a:p>
                    <a:p>
                      <a:r>
                        <a:rPr lang="en-US" sz="800" b="1" baseline="0" dirty="0">
                          <a:ln>
                            <a:noFill/>
                          </a:ln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Phase</a:t>
                      </a:r>
                      <a:endParaRPr lang="en-US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n>
                            <a:noFill/>
                          </a:ln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FY</a:t>
                      </a:r>
                      <a:endParaRPr lang="en-US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n>
                            <a:noFill/>
                          </a:ln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Safety Funds</a:t>
                      </a:r>
                      <a:endParaRPr lang="en-US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Total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96">
                <a:tc>
                  <a:txBody>
                    <a:bodyPr/>
                    <a:lstStyle/>
                    <a:p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PE – ENV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2026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$400,000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$400,000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0888837"/>
                  </a:ext>
                </a:extLst>
              </a:tr>
              <a:tr h="248396">
                <a:tc>
                  <a:txBody>
                    <a:bodyPr/>
                    <a:lstStyle/>
                    <a:p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PE - DD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2028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$125,000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$125,000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7049844"/>
                  </a:ext>
                </a:extLst>
              </a:tr>
              <a:tr h="248396">
                <a:tc>
                  <a:txBody>
                    <a:bodyPr/>
                    <a:lstStyle/>
                    <a:p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ROW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2028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$200,000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$200,000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6460636"/>
                  </a:ext>
                </a:extLst>
              </a:tr>
              <a:tr h="248396">
                <a:tc>
                  <a:txBody>
                    <a:bodyPr/>
                    <a:lstStyle/>
                    <a:p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CC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2029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$2,373,862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$2,373,862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1151502"/>
                  </a:ext>
                </a:extLst>
              </a:tr>
              <a:tr h="241978">
                <a:tc>
                  <a:txBody>
                    <a:bodyPr/>
                    <a:lstStyle/>
                    <a:p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Total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$3,098,862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Segoe UI Semilight" panose="020B0402040204020203" pitchFamily="34" charset="0"/>
                        </a:rPr>
                        <a:t>$3,098,862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3505200" y="1634119"/>
            <a:ext cx="2514138" cy="190500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6"/>
          </a:p>
        </p:txBody>
      </p:sp>
      <p:sp>
        <p:nvSpPr>
          <p:cNvPr id="25" name="TextBox 24"/>
          <p:cNvSpPr txBox="1"/>
          <p:nvPr/>
        </p:nvSpPr>
        <p:spPr>
          <a:xfrm>
            <a:off x="3505200" y="1773754"/>
            <a:ext cx="11654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Georgia" panose="02040502050405020303" pitchFamily="18" charset="0"/>
                <a:cs typeface="Segoe UI Semilight" panose="020B0402040204020203" pitchFamily="34" charset="0"/>
              </a:rPr>
              <a:t>Funding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152400"/>
            <a:ext cx="428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cs typeface="Segoe UI Semilight" panose="020B0402040204020203" pitchFamily="34" charset="0"/>
              </a:rPr>
              <a:t>Construct a Single Lane Modern Roundabout  </a:t>
            </a:r>
          </a:p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cs typeface="Segoe UI Semilight" panose="020B0402040204020203" pitchFamily="34" charset="0"/>
              </a:rPr>
              <a:t>Warren County</a:t>
            </a:r>
          </a:p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cs typeface="Segoe UI Semilight" panose="020B0402040204020203" pitchFamily="34" charset="0"/>
              </a:rPr>
              <a:t>2025 HSIP Formal Safety Application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09CFFA-59BC-4B33-30D1-12B69C3DB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92" y="2684887"/>
            <a:ext cx="2081213" cy="40087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EF5BBF-E313-43C4-32EC-170CB55ED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618925"/>
            <a:ext cx="4872819" cy="31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24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125</Words>
  <Application>Microsoft Office PowerPoint</Application>
  <PresentationFormat>Letter Paper (8.5x11 in)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Georgia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Arnold</dc:creator>
  <cp:lastModifiedBy>Mazza, Thomas</cp:lastModifiedBy>
  <cp:revision>89</cp:revision>
  <cp:lastPrinted>2012-04-19T18:36:24Z</cp:lastPrinted>
  <dcterms:created xsi:type="dcterms:W3CDTF">2006-08-16T00:00:00Z</dcterms:created>
  <dcterms:modified xsi:type="dcterms:W3CDTF">2025-03-31T17:27:52Z</dcterms:modified>
</cp:coreProperties>
</file>