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4660"/>
  </p:normalViewPr>
  <p:slideViewPr>
    <p:cSldViewPr>
      <p:cViewPr varScale="1">
        <p:scale>
          <a:sx n="111" d="100"/>
          <a:sy n="111" d="100"/>
        </p:scale>
        <p:origin x="23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0CF5-5EEB-41F6-9C11-B8DE75085F6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B3B3A-8A2F-48D1-BBDB-01F324EC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76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82">
                <a:solidFill>
                  <a:schemeClr val="tx1">
                    <a:tint val="75000"/>
                  </a:schemeClr>
                </a:solidFill>
              </a:defRPr>
            </a:lvl1pPr>
            <a:lvl2pPr marL="43028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2pPr>
            <a:lvl3pPr marL="860560" indent="0">
              <a:buNone/>
              <a:defRPr sz="1529">
                <a:solidFill>
                  <a:schemeClr val="tx1">
                    <a:tint val="75000"/>
                  </a:schemeClr>
                </a:solidFill>
              </a:defRPr>
            </a:lvl3pPr>
            <a:lvl4pPr marL="129084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4pPr>
            <a:lvl5pPr marL="172112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5pPr>
            <a:lvl6pPr marL="215140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6pPr>
            <a:lvl7pPr marL="258168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7pPr>
            <a:lvl8pPr marL="3011960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8pPr>
            <a:lvl9pPr marL="3442241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47"/>
            </a:lvl1pPr>
            <a:lvl2pPr>
              <a:defRPr sz="2235"/>
            </a:lvl2pPr>
            <a:lvl3pPr>
              <a:defRPr sz="1882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47"/>
            </a:lvl1pPr>
            <a:lvl2pPr>
              <a:defRPr sz="2235"/>
            </a:lvl2pPr>
            <a:lvl3pPr>
              <a:defRPr sz="1882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35" b="1"/>
            </a:lvl1pPr>
            <a:lvl2pPr marL="430280" indent="0">
              <a:buNone/>
              <a:defRPr sz="1882" b="1"/>
            </a:lvl2pPr>
            <a:lvl3pPr marL="860560" indent="0">
              <a:buNone/>
              <a:defRPr sz="1706" b="1"/>
            </a:lvl3pPr>
            <a:lvl4pPr marL="1290840" indent="0">
              <a:buNone/>
              <a:defRPr sz="1529" b="1"/>
            </a:lvl4pPr>
            <a:lvl5pPr marL="1721120" indent="0">
              <a:buNone/>
              <a:defRPr sz="1529" b="1"/>
            </a:lvl5pPr>
            <a:lvl6pPr marL="2151400" indent="0">
              <a:buNone/>
              <a:defRPr sz="1529" b="1"/>
            </a:lvl6pPr>
            <a:lvl7pPr marL="2581680" indent="0">
              <a:buNone/>
              <a:defRPr sz="1529" b="1"/>
            </a:lvl7pPr>
            <a:lvl8pPr marL="3011960" indent="0">
              <a:buNone/>
              <a:defRPr sz="1529" b="1"/>
            </a:lvl8pPr>
            <a:lvl9pPr marL="3442241" indent="0">
              <a:buNone/>
              <a:defRPr sz="15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35"/>
            </a:lvl1pPr>
            <a:lvl2pPr>
              <a:defRPr sz="1882"/>
            </a:lvl2pPr>
            <a:lvl3pPr>
              <a:defRPr sz="1706"/>
            </a:lvl3pPr>
            <a:lvl4pPr>
              <a:defRPr sz="1529"/>
            </a:lvl4pPr>
            <a:lvl5pPr>
              <a:defRPr sz="1529"/>
            </a:lvl5pPr>
            <a:lvl6pPr>
              <a:defRPr sz="1529"/>
            </a:lvl6pPr>
            <a:lvl7pPr>
              <a:defRPr sz="1529"/>
            </a:lvl7pPr>
            <a:lvl8pPr>
              <a:defRPr sz="1529"/>
            </a:lvl8pPr>
            <a:lvl9pPr>
              <a:defRPr sz="15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35" b="1"/>
            </a:lvl1pPr>
            <a:lvl2pPr marL="430280" indent="0">
              <a:buNone/>
              <a:defRPr sz="1882" b="1"/>
            </a:lvl2pPr>
            <a:lvl3pPr marL="860560" indent="0">
              <a:buNone/>
              <a:defRPr sz="1706" b="1"/>
            </a:lvl3pPr>
            <a:lvl4pPr marL="1290840" indent="0">
              <a:buNone/>
              <a:defRPr sz="1529" b="1"/>
            </a:lvl4pPr>
            <a:lvl5pPr marL="1721120" indent="0">
              <a:buNone/>
              <a:defRPr sz="1529" b="1"/>
            </a:lvl5pPr>
            <a:lvl6pPr marL="2151400" indent="0">
              <a:buNone/>
              <a:defRPr sz="1529" b="1"/>
            </a:lvl6pPr>
            <a:lvl7pPr marL="2581680" indent="0">
              <a:buNone/>
              <a:defRPr sz="1529" b="1"/>
            </a:lvl7pPr>
            <a:lvl8pPr marL="3011960" indent="0">
              <a:buNone/>
              <a:defRPr sz="1529" b="1"/>
            </a:lvl8pPr>
            <a:lvl9pPr marL="3442241" indent="0">
              <a:buNone/>
              <a:defRPr sz="15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35"/>
            </a:lvl1pPr>
            <a:lvl2pPr>
              <a:defRPr sz="1882"/>
            </a:lvl2pPr>
            <a:lvl3pPr>
              <a:defRPr sz="1706"/>
            </a:lvl3pPr>
            <a:lvl4pPr>
              <a:defRPr sz="1529"/>
            </a:lvl4pPr>
            <a:lvl5pPr>
              <a:defRPr sz="1529"/>
            </a:lvl5pPr>
            <a:lvl6pPr>
              <a:defRPr sz="1529"/>
            </a:lvl6pPr>
            <a:lvl7pPr>
              <a:defRPr sz="1529"/>
            </a:lvl7pPr>
            <a:lvl8pPr>
              <a:defRPr sz="1529"/>
            </a:lvl8pPr>
            <a:lvl9pPr>
              <a:defRPr sz="15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47"/>
            </a:lvl2pPr>
            <a:lvl3pPr>
              <a:defRPr sz="2235"/>
            </a:lvl3pPr>
            <a:lvl4pPr>
              <a:defRPr sz="1882"/>
            </a:lvl4pPr>
            <a:lvl5pPr>
              <a:defRPr sz="1882"/>
            </a:lvl5pPr>
            <a:lvl6pPr>
              <a:defRPr sz="1882"/>
            </a:lvl6pPr>
            <a:lvl7pPr>
              <a:defRPr sz="1882"/>
            </a:lvl7pPr>
            <a:lvl8pPr>
              <a:defRPr sz="1882"/>
            </a:lvl8pPr>
            <a:lvl9pPr>
              <a:defRPr sz="18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294"/>
            </a:lvl1pPr>
            <a:lvl2pPr marL="430280" indent="0">
              <a:buNone/>
              <a:defRPr sz="1118"/>
            </a:lvl2pPr>
            <a:lvl3pPr marL="860560" indent="0">
              <a:buNone/>
              <a:defRPr sz="941"/>
            </a:lvl3pPr>
            <a:lvl4pPr marL="1290840" indent="0">
              <a:buNone/>
              <a:defRPr sz="823"/>
            </a:lvl4pPr>
            <a:lvl5pPr marL="1721120" indent="0">
              <a:buNone/>
              <a:defRPr sz="823"/>
            </a:lvl5pPr>
            <a:lvl6pPr marL="2151400" indent="0">
              <a:buNone/>
              <a:defRPr sz="823"/>
            </a:lvl6pPr>
            <a:lvl7pPr marL="2581680" indent="0">
              <a:buNone/>
              <a:defRPr sz="823"/>
            </a:lvl7pPr>
            <a:lvl8pPr marL="3011960" indent="0">
              <a:buNone/>
              <a:defRPr sz="823"/>
            </a:lvl8pPr>
            <a:lvl9pPr marL="3442241" indent="0">
              <a:buNone/>
              <a:defRPr sz="8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8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0280" indent="0">
              <a:buNone/>
              <a:defRPr sz="2647"/>
            </a:lvl2pPr>
            <a:lvl3pPr marL="860560" indent="0">
              <a:buNone/>
              <a:defRPr sz="2235"/>
            </a:lvl3pPr>
            <a:lvl4pPr marL="1290840" indent="0">
              <a:buNone/>
              <a:defRPr sz="1882"/>
            </a:lvl4pPr>
            <a:lvl5pPr marL="1721120" indent="0">
              <a:buNone/>
              <a:defRPr sz="1882"/>
            </a:lvl5pPr>
            <a:lvl6pPr marL="2151400" indent="0">
              <a:buNone/>
              <a:defRPr sz="1882"/>
            </a:lvl6pPr>
            <a:lvl7pPr marL="2581680" indent="0">
              <a:buNone/>
              <a:defRPr sz="1882"/>
            </a:lvl7pPr>
            <a:lvl8pPr marL="3011960" indent="0">
              <a:buNone/>
              <a:defRPr sz="1882"/>
            </a:lvl8pPr>
            <a:lvl9pPr marL="3442241" indent="0">
              <a:buNone/>
              <a:defRPr sz="188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4"/>
            </a:lvl1pPr>
            <a:lvl2pPr marL="430280" indent="0">
              <a:buNone/>
              <a:defRPr sz="1118"/>
            </a:lvl2pPr>
            <a:lvl3pPr marL="860560" indent="0">
              <a:buNone/>
              <a:defRPr sz="941"/>
            </a:lvl3pPr>
            <a:lvl4pPr marL="1290840" indent="0">
              <a:buNone/>
              <a:defRPr sz="823"/>
            </a:lvl4pPr>
            <a:lvl5pPr marL="1721120" indent="0">
              <a:buNone/>
              <a:defRPr sz="823"/>
            </a:lvl5pPr>
            <a:lvl6pPr marL="2151400" indent="0">
              <a:buNone/>
              <a:defRPr sz="823"/>
            </a:lvl6pPr>
            <a:lvl7pPr marL="2581680" indent="0">
              <a:buNone/>
              <a:defRPr sz="823"/>
            </a:lvl7pPr>
            <a:lvl8pPr marL="3011960" indent="0">
              <a:buNone/>
              <a:defRPr sz="823"/>
            </a:lvl8pPr>
            <a:lvl9pPr marL="3442241" indent="0">
              <a:buNone/>
              <a:defRPr sz="8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1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0560" rtl="0" eaLnBrk="1" latinLnBrk="0" hangingPunct="1">
        <a:spcBef>
          <a:spcPct val="0"/>
        </a:spcBef>
        <a:buNone/>
        <a:defRPr sz="41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710" indent="-322710" algn="l" defTabSz="86056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9205" indent="-268925" algn="l" defTabSz="860560" rtl="0" eaLnBrk="1" latinLnBrk="0" hangingPunct="1">
        <a:spcBef>
          <a:spcPct val="20000"/>
        </a:spcBef>
        <a:buFont typeface="Arial" pitchFamily="34" charset="0"/>
        <a:buChar char="–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075700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2235" kern="1200">
          <a:solidFill>
            <a:schemeClr val="tx1"/>
          </a:solidFill>
          <a:latin typeface="+mn-lt"/>
          <a:ea typeface="+mn-ea"/>
          <a:cs typeface="+mn-cs"/>
        </a:defRPr>
      </a:lvl3pPr>
      <a:lvl4pPr marL="1505980" indent="-215140" algn="l" defTabSz="860560" rtl="0" eaLnBrk="1" latinLnBrk="0" hangingPunct="1">
        <a:spcBef>
          <a:spcPct val="20000"/>
        </a:spcBef>
        <a:buFont typeface="Arial" pitchFamily="34" charset="0"/>
        <a:buChar char="–"/>
        <a:defRPr sz="1882" kern="1200">
          <a:solidFill>
            <a:schemeClr val="tx1"/>
          </a:solidFill>
          <a:latin typeface="+mn-lt"/>
          <a:ea typeface="+mn-ea"/>
          <a:cs typeface="+mn-cs"/>
        </a:defRPr>
      </a:lvl4pPr>
      <a:lvl5pPr marL="1936260" indent="-215140" algn="l" defTabSz="860560" rtl="0" eaLnBrk="1" latinLnBrk="0" hangingPunct="1">
        <a:spcBef>
          <a:spcPct val="20000"/>
        </a:spcBef>
        <a:buFont typeface="Arial" pitchFamily="34" charset="0"/>
        <a:buChar char="»"/>
        <a:defRPr sz="1882" kern="1200">
          <a:solidFill>
            <a:schemeClr val="tx1"/>
          </a:solidFill>
          <a:latin typeface="+mn-lt"/>
          <a:ea typeface="+mn-ea"/>
          <a:cs typeface="+mn-cs"/>
        </a:defRPr>
      </a:lvl5pPr>
      <a:lvl6pPr marL="2366540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96820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227100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indent="-215140" algn="l" defTabSz="860560" rtl="0" eaLnBrk="1" latinLnBrk="0" hangingPunct="1">
        <a:spcBef>
          <a:spcPct val="20000"/>
        </a:spcBef>
        <a:buFont typeface="Arial" pitchFamily="34" charset="0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028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056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29084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2112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5140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58168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11960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42241" algn="l" defTabSz="8605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148916"/>
            <a:ext cx="8771197" cy="732380"/>
          </a:xfrm>
          <a:prstGeom prst="rect">
            <a:avLst/>
          </a:prstGeom>
          <a:solidFill>
            <a:srgbClr val="00996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Arial Black" panose="020B0A04020102020204" pitchFamily="34" charset="0"/>
                <a:cs typeface="Segoe UI Semilight" panose="020B0402040204020203" pitchFamily="34" charset="0"/>
              </a:rPr>
              <a:t>SAFETY APPLICATION </a:t>
            </a:r>
          </a:p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cs typeface="Segoe UI Semilight" panose="020B0402040204020203" pitchFamily="34" charset="0"/>
              </a:rPr>
              <a:t>CLI-22-2.62 (202503D08-02)</a:t>
            </a:r>
          </a:p>
          <a:p>
            <a:endParaRPr lang="en-US" sz="1059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27" y="354926"/>
            <a:ext cx="2888670" cy="5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064329"/>
            <a:ext cx="5410200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Georgia" panose="02040502050405020303" pitchFamily="18" charset="0"/>
                <a:cs typeface="Segoe UI Semilight" panose="020B0402040204020203" pitchFamily="34" charset="0"/>
              </a:rPr>
              <a:t>Project Description: </a:t>
            </a:r>
            <a:r>
              <a:rPr lang="en-US" sz="11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Install single lane roundabout at US-22 &amp; SR-380/Creek Rd</a:t>
            </a:r>
          </a:p>
          <a:p>
            <a:r>
              <a:rPr lang="en-US" sz="11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-   Rural, 4 leg, TWSC intersection (55mph)</a:t>
            </a:r>
          </a:p>
          <a:p>
            <a:pPr marL="168078" indent="-168078">
              <a:buFontTx/>
              <a:buChar char="-"/>
            </a:pPr>
            <a:r>
              <a:rPr lang="en-US" sz="10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60% injuries with 15/20 crashes being angle crashes</a:t>
            </a:r>
          </a:p>
          <a:p>
            <a:pPr marL="168078" indent="-168078">
              <a:buFontTx/>
              <a:buChar char="-"/>
            </a:pPr>
            <a:r>
              <a:rPr lang="en-US" sz="10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Application scores 74/100</a:t>
            </a:r>
          </a:p>
          <a:p>
            <a:pPr marL="168078" indent="-168078">
              <a:buFontTx/>
              <a:buChar char="-"/>
            </a:pPr>
            <a:r>
              <a:rPr lang="en-US" sz="10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SB and NB/EB angle crashes are majority followed by NB and SB/WB angles</a:t>
            </a:r>
          </a:p>
          <a:p>
            <a:pPr marL="168078" indent="-168078">
              <a:buFontTx/>
              <a:buChar char="-"/>
            </a:pPr>
            <a:r>
              <a:rPr lang="en-US" sz="10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Low cost countermeasures have not reduced crashes or slowed operating speeds</a:t>
            </a:r>
          </a:p>
          <a:p>
            <a:pPr marL="168078" indent="-168078">
              <a:buFontTx/>
              <a:buChar char="-"/>
            </a:pPr>
            <a:r>
              <a:rPr lang="en-US" sz="10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AADT: US22 5,30 / SR-380 2,392 / Creek Rd 749</a:t>
            </a:r>
          </a:p>
          <a:p>
            <a:pPr marL="168078" indent="-168078">
              <a:buFontTx/>
              <a:buChar char="-"/>
            </a:pPr>
            <a:endParaRPr lang="en-US" sz="1000" dirty="0">
              <a:latin typeface="Trebuchet MS" panose="020B0603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94555-BC1E-4F13-8A88-C743BCCF6695}"/>
              </a:ext>
            </a:extLst>
          </p:cNvPr>
          <p:cNvSpPr txBox="1"/>
          <p:nvPr/>
        </p:nvSpPr>
        <p:spPr>
          <a:xfrm>
            <a:off x="3505200" y="161682"/>
            <a:ext cx="3120619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cs typeface="Segoe UI Semilight" panose="020B0402040204020203" pitchFamily="34" charset="0"/>
              </a:rPr>
              <a:t>CLI US-22 2.62(SR-380/Creek Rd)</a:t>
            </a:r>
          </a:p>
          <a:p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cs typeface="Segoe UI Semilight" panose="020B0402040204020203" pitchFamily="34" charset="0"/>
              </a:rPr>
              <a:t>March 2025</a:t>
            </a:r>
          </a:p>
          <a:p>
            <a:endParaRPr lang="en-US" dirty="0"/>
          </a:p>
        </p:txBody>
      </p:sp>
      <p:pic>
        <p:nvPicPr>
          <p:cNvPr id="2" name="Picture 1" descr="A picture containing text, grass, green&#10;&#10;AI-generated content may be incorrect.">
            <a:extLst>
              <a:ext uri="{FF2B5EF4-FFF2-40B4-BE49-F238E27FC236}">
                <a16:creationId xmlns:a16="http://schemas.microsoft.com/office/drawing/2014/main" id="{F4EED288-7200-D557-440F-94EE496E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80" y="3470524"/>
            <a:ext cx="3217816" cy="3113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picture containing road&#10;&#10;AI-generated content may be incorrect.">
            <a:extLst>
              <a:ext uri="{FF2B5EF4-FFF2-40B4-BE49-F238E27FC236}">
                <a16:creationId xmlns:a16="http://schemas.microsoft.com/office/drawing/2014/main" id="{1E87252F-D3E0-81A3-7B23-851ED39A7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80" y="1082425"/>
            <a:ext cx="3217817" cy="2203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car driving down a road&#10;&#10;AI-generated content may be incorrect.">
            <a:extLst>
              <a:ext uri="{FF2B5EF4-FFF2-40B4-BE49-F238E27FC236}">
                <a16:creationId xmlns:a16="http://schemas.microsoft.com/office/drawing/2014/main" id="{D19C2B9B-1F3D-E678-E36D-431551EBF4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8" y="4453830"/>
            <a:ext cx="2857500" cy="2118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08BAA-A0E5-B781-A4DC-E66F04BDA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8089"/>
            <a:ext cx="5410200" cy="1741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D21B25B-D952-A6DC-FE09-A3272DBF4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3765"/>
              </p:ext>
            </p:extLst>
          </p:nvPr>
        </p:nvGraphicFramePr>
        <p:xfrm>
          <a:off x="3279757" y="4782762"/>
          <a:ext cx="2229026" cy="1778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404">
                <a:tc>
                  <a:txBody>
                    <a:bodyPr/>
                    <a:lstStyle/>
                    <a:p>
                      <a:r>
                        <a:rPr lang="en-US" sz="1100" b="1" dirty="0">
                          <a:ln>
                            <a:noFill/>
                          </a:ln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Project</a:t>
                      </a:r>
                      <a:r>
                        <a:rPr lang="en-US" sz="1100" b="1" baseline="0" dirty="0">
                          <a:ln>
                            <a:noFill/>
                          </a:ln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 Phase</a:t>
                      </a:r>
                      <a:endParaRPr lang="en-US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n>
                            <a:noFill/>
                          </a:ln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FY</a:t>
                      </a:r>
                      <a:endParaRPr lang="en-US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n>
                            <a:noFill/>
                          </a:ln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Safety Funds</a:t>
                      </a:r>
                      <a:endParaRPr lang="en-US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85"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PE – ENV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2026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$400,000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0888837"/>
                  </a:ext>
                </a:extLst>
              </a:tr>
              <a:tr h="277085"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PE - DD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2028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$125,000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049844"/>
                  </a:ext>
                </a:extLst>
              </a:tr>
              <a:tr h="277085"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ROW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2028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$200,000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6460636"/>
                  </a:ext>
                </a:extLst>
              </a:tr>
              <a:tr h="277085"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CC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2029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$2,750,000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1151502"/>
                  </a:ext>
                </a:extLst>
              </a:tr>
              <a:tr h="269925"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Total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Segoe UI Semilight" panose="020B0402040204020203" pitchFamily="34" charset="0"/>
                        </a:rPr>
                        <a:t>$3,475,000</a:t>
                      </a:r>
                    </a:p>
                  </a:txBody>
                  <a:tcPr marL="53788" marR="53788" marT="26894" marB="2689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A8C4CD8-5D77-CED4-D7C4-9787C2404BEA}"/>
              </a:ext>
            </a:extLst>
          </p:cNvPr>
          <p:cNvSpPr/>
          <p:nvPr/>
        </p:nvSpPr>
        <p:spPr>
          <a:xfrm>
            <a:off x="3200400" y="4453830"/>
            <a:ext cx="2362200" cy="2118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523358-82AD-9792-7631-C090C96C5B62}"/>
              </a:ext>
            </a:extLst>
          </p:cNvPr>
          <p:cNvSpPr txBox="1"/>
          <p:nvPr/>
        </p:nvSpPr>
        <p:spPr>
          <a:xfrm>
            <a:off x="3200400" y="4474985"/>
            <a:ext cx="11654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ptos" panose="020B0004020202020204" pitchFamily="34" charset="0"/>
                <a:cs typeface="Segoe UI Semilight" panose="020B0402040204020203" pitchFamily="34" charset="0"/>
              </a:rPr>
              <a:t>Funding</a:t>
            </a:r>
            <a:endParaRPr lang="en-US" sz="1100" b="1" dirty="0">
              <a:latin typeface="Aptos" panose="020B00040202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2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122</Words>
  <Application>Microsoft Office PowerPoint</Application>
  <PresentationFormat>Letter Paper (8.5x11 in)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Arial Black</vt:lpstr>
      <vt:lpstr>Calibri</vt:lpstr>
      <vt:lpstr>Century Gothic</vt:lpstr>
      <vt:lpstr>Georgia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Arnold</dc:creator>
  <cp:lastModifiedBy>Hetzel, Brianne</cp:lastModifiedBy>
  <cp:revision>101</cp:revision>
  <cp:lastPrinted>2012-04-19T18:36:24Z</cp:lastPrinted>
  <dcterms:created xsi:type="dcterms:W3CDTF">2006-08-16T00:00:00Z</dcterms:created>
  <dcterms:modified xsi:type="dcterms:W3CDTF">2025-03-21T13:59:19Z</dcterms:modified>
</cp:coreProperties>
</file>