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3" r:id="rId4"/>
  </p:sldMasterIdLst>
  <p:notesMasterIdLst>
    <p:notesMasterId r:id="rId38"/>
  </p:notesMasterIdLst>
  <p:handoutMasterIdLst>
    <p:handoutMasterId r:id="rId39"/>
  </p:handoutMasterIdLst>
  <p:sldIdLst>
    <p:sldId id="378" r:id="rId5"/>
    <p:sldId id="396" r:id="rId6"/>
    <p:sldId id="397" r:id="rId7"/>
    <p:sldId id="395" r:id="rId8"/>
    <p:sldId id="403" r:id="rId9"/>
    <p:sldId id="394" r:id="rId10"/>
    <p:sldId id="402" r:id="rId11"/>
    <p:sldId id="401" r:id="rId12"/>
    <p:sldId id="404" r:id="rId13"/>
    <p:sldId id="406" r:id="rId14"/>
    <p:sldId id="405" r:id="rId15"/>
    <p:sldId id="400" r:id="rId16"/>
    <p:sldId id="399" r:id="rId17"/>
    <p:sldId id="407" r:id="rId18"/>
    <p:sldId id="398" r:id="rId19"/>
    <p:sldId id="393" r:id="rId20"/>
    <p:sldId id="387" r:id="rId21"/>
    <p:sldId id="374" r:id="rId22"/>
    <p:sldId id="375" r:id="rId23"/>
    <p:sldId id="376" r:id="rId24"/>
    <p:sldId id="379" r:id="rId25"/>
    <p:sldId id="380" r:id="rId26"/>
    <p:sldId id="381" r:id="rId27"/>
    <p:sldId id="382" r:id="rId28"/>
    <p:sldId id="388" r:id="rId29"/>
    <p:sldId id="391" r:id="rId30"/>
    <p:sldId id="390" r:id="rId31"/>
    <p:sldId id="383" r:id="rId32"/>
    <p:sldId id="389" r:id="rId33"/>
    <p:sldId id="384" r:id="rId34"/>
    <p:sldId id="392" r:id="rId35"/>
    <p:sldId id="385" r:id="rId36"/>
    <p:sldId id="386" r:id="rId37"/>
  </p:sldIdLst>
  <p:sldSz cx="12192000" cy="6858000"/>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y Eline" initials="A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3E6FF"/>
    <a:srgbClr val="008FD6"/>
    <a:srgbClr val="006699"/>
    <a:srgbClr val="E7EAF1"/>
    <a:srgbClr val="FFE7D9"/>
    <a:srgbClr val="336699"/>
    <a:srgbClr val="8FC7FF"/>
    <a:srgbClr val="007FFE"/>
    <a:srgbClr val="0066CC"/>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961" autoAdjust="0"/>
  </p:normalViewPr>
  <p:slideViewPr>
    <p:cSldViewPr>
      <p:cViewPr varScale="1">
        <p:scale>
          <a:sx n="89" d="100"/>
          <a:sy n="89" d="100"/>
        </p:scale>
        <p:origin x="96" y="120"/>
      </p:cViewPr>
      <p:guideLst>
        <p:guide orient="horz" pos="2160"/>
        <p:guide pos="3840"/>
      </p:guideLst>
    </p:cSldViewPr>
  </p:slideViewPr>
  <p:outlineViewPr>
    <p:cViewPr>
      <p:scale>
        <a:sx n="33" d="100"/>
        <a:sy n="33" d="100"/>
      </p:scale>
      <p:origin x="0" y="-5790"/>
    </p:cViewPr>
  </p:outlineViewPr>
  <p:notesTextViewPr>
    <p:cViewPr>
      <p:scale>
        <a:sx n="150" d="100"/>
        <a:sy n="150" d="100"/>
      </p:scale>
      <p:origin x="0" y="0"/>
    </p:cViewPr>
  </p:notesTextViewPr>
  <p:sorterViewPr>
    <p:cViewPr>
      <p:scale>
        <a:sx n="66" d="100"/>
        <a:sy n="66" d="100"/>
      </p:scale>
      <p:origin x="0" y="-3252"/>
    </p:cViewPr>
  </p:sorterViewPr>
  <p:notesViewPr>
    <p:cSldViewPr>
      <p:cViewPr varScale="1">
        <p:scale>
          <a:sx n="85" d="100"/>
          <a:sy n="85" d="100"/>
        </p:scale>
        <p:origin x="3846" y="96"/>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930" cy="465616"/>
          </a:xfrm>
          <a:prstGeom prst="rect">
            <a:avLst/>
          </a:prstGeom>
        </p:spPr>
        <p:txBody>
          <a:bodyPr vert="horz" lIns="91674" tIns="45836" rIns="91674" bIns="45836" rtlCol="0"/>
          <a:lstStyle>
            <a:lvl1pPr algn="l">
              <a:defRPr sz="1200"/>
            </a:lvl1pPr>
          </a:lstStyle>
          <a:p>
            <a:endParaRPr lang="en-US" dirty="0"/>
          </a:p>
        </p:txBody>
      </p:sp>
      <p:sp>
        <p:nvSpPr>
          <p:cNvPr id="3" name="Date Placeholder 2"/>
          <p:cNvSpPr>
            <a:spLocks noGrp="1"/>
          </p:cNvSpPr>
          <p:nvPr>
            <p:ph type="dt" sz="quarter" idx="1"/>
          </p:nvPr>
        </p:nvSpPr>
        <p:spPr>
          <a:xfrm>
            <a:off x="3977572" y="2"/>
            <a:ext cx="3043930" cy="465616"/>
          </a:xfrm>
          <a:prstGeom prst="rect">
            <a:avLst/>
          </a:prstGeom>
        </p:spPr>
        <p:txBody>
          <a:bodyPr vert="horz" lIns="91674" tIns="45836" rIns="91674" bIns="45836" rtlCol="0"/>
          <a:lstStyle>
            <a:lvl1pPr algn="r">
              <a:defRPr sz="1200"/>
            </a:lvl1pPr>
          </a:lstStyle>
          <a:p>
            <a:fld id="{4336B77B-D4CB-4648-8A75-E15E3BBD8603}" type="datetimeFigureOut">
              <a:rPr lang="en-US" smtClean="0"/>
              <a:t>10/1/2023</a:t>
            </a:fld>
            <a:endParaRPr lang="en-US" dirty="0"/>
          </a:p>
        </p:txBody>
      </p:sp>
      <p:sp>
        <p:nvSpPr>
          <p:cNvPr id="4" name="Footer Placeholder 3"/>
          <p:cNvSpPr>
            <a:spLocks noGrp="1"/>
          </p:cNvSpPr>
          <p:nvPr>
            <p:ph type="ftr" sz="quarter" idx="2"/>
          </p:nvPr>
        </p:nvSpPr>
        <p:spPr>
          <a:xfrm>
            <a:off x="0" y="8841885"/>
            <a:ext cx="3043930" cy="465616"/>
          </a:xfrm>
          <a:prstGeom prst="rect">
            <a:avLst/>
          </a:prstGeom>
        </p:spPr>
        <p:txBody>
          <a:bodyPr vert="horz" lIns="91674" tIns="45836" rIns="91674" bIns="4583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72" y="8841885"/>
            <a:ext cx="3043930" cy="465616"/>
          </a:xfrm>
          <a:prstGeom prst="rect">
            <a:avLst/>
          </a:prstGeom>
        </p:spPr>
        <p:txBody>
          <a:bodyPr vert="horz" lIns="91674" tIns="45836" rIns="91674" bIns="45836" rtlCol="0" anchor="b"/>
          <a:lstStyle>
            <a:lvl1pPr algn="r">
              <a:defRPr sz="1200"/>
            </a:lvl1pPr>
          </a:lstStyle>
          <a:p>
            <a:fld id="{587824CC-72F3-44E6-8FB4-C929D35D85A6}" type="slidenum">
              <a:rPr lang="en-US" smtClean="0"/>
              <a:t>‹#›</a:t>
            </a:fld>
            <a:endParaRPr lang="en-US" dirty="0"/>
          </a:p>
        </p:txBody>
      </p:sp>
    </p:spTree>
    <p:extLst>
      <p:ext uri="{BB962C8B-B14F-4D97-AF65-F5344CB8AC3E}">
        <p14:creationId xmlns:p14="http://schemas.microsoft.com/office/powerpoint/2010/main" val="2195998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3043131" cy="465455"/>
          </a:xfrm>
          <a:prstGeom prst="rect">
            <a:avLst/>
          </a:prstGeom>
        </p:spPr>
        <p:txBody>
          <a:bodyPr vert="horz" lIns="91336" tIns="45667" rIns="91336" bIns="45667" rtlCol="0"/>
          <a:lstStyle>
            <a:lvl1pPr algn="l">
              <a:defRPr sz="1200"/>
            </a:lvl1pPr>
          </a:lstStyle>
          <a:p>
            <a:endParaRPr lang="en-US" dirty="0"/>
          </a:p>
        </p:txBody>
      </p:sp>
      <p:sp>
        <p:nvSpPr>
          <p:cNvPr id="3" name="Date Placeholder 2"/>
          <p:cNvSpPr>
            <a:spLocks noGrp="1"/>
          </p:cNvSpPr>
          <p:nvPr>
            <p:ph type="dt" idx="1"/>
          </p:nvPr>
        </p:nvSpPr>
        <p:spPr>
          <a:xfrm>
            <a:off x="3978382" y="1"/>
            <a:ext cx="3043131" cy="465455"/>
          </a:xfrm>
          <a:prstGeom prst="rect">
            <a:avLst/>
          </a:prstGeom>
        </p:spPr>
        <p:txBody>
          <a:bodyPr vert="horz" lIns="91336" tIns="45667" rIns="91336" bIns="45667" rtlCol="0"/>
          <a:lstStyle>
            <a:lvl1pPr algn="r">
              <a:defRPr sz="1200"/>
            </a:lvl1pPr>
          </a:lstStyle>
          <a:p>
            <a:fld id="{55FF2CF9-0A75-498C-A5E0-C890560FC428}" type="datetimeFigureOut">
              <a:rPr lang="en-US" smtClean="0"/>
              <a:pPr/>
              <a:t>10/1/2023</a:t>
            </a:fld>
            <a:endParaRPr lang="en-US" dirty="0"/>
          </a:p>
        </p:txBody>
      </p:sp>
      <p:sp>
        <p:nvSpPr>
          <p:cNvPr id="4" name="Slide Image Placeholder 3"/>
          <p:cNvSpPr>
            <a:spLocks noGrp="1" noRot="1" noChangeAspect="1"/>
          </p:cNvSpPr>
          <p:nvPr>
            <p:ph type="sldImg" idx="2"/>
          </p:nvPr>
        </p:nvSpPr>
        <p:spPr>
          <a:xfrm>
            <a:off x="409575" y="696913"/>
            <a:ext cx="6203950" cy="3490912"/>
          </a:xfrm>
          <a:prstGeom prst="rect">
            <a:avLst/>
          </a:prstGeom>
          <a:noFill/>
          <a:ln w="12700">
            <a:solidFill>
              <a:prstClr val="black"/>
            </a:solidFill>
          </a:ln>
        </p:spPr>
        <p:txBody>
          <a:bodyPr vert="horz" lIns="91336" tIns="45667" rIns="91336" bIns="45667" rtlCol="0" anchor="ctr"/>
          <a:lstStyle/>
          <a:p>
            <a:endParaRPr lang="en-US" dirty="0"/>
          </a:p>
        </p:txBody>
      </p:sp>
      <p:sp>
        <p:nvSpPr>
          <p:cNvPr id="5" name="Notes Placeholder 4"/>
          <p:cNvSpPr>
            <a:spLocks noGrp="1"/>
          </p:cNvSpPr>
          <p:nvPr>
            <p:ph type="body" sz="quarter" idx="3"/>
          </p:nvPr>
        </p:nvSpPr>
        <p:spPr>
          <a:xfrm>
            <a:off x="702632" y="4421824"/>
            <a:ext cx="5617843" cy="4189095"/>
          </a:xfrm>
          <a:prstGeom prst="rect">
            <a:avLst/>
          </a:prstGeom>
        </p:spPr>
        <p:txBody>
          <a:bodyPr vert="horz" lIns="91336" tIns="45667" rIns="91336" bIns="456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842053"/>
            <a:ext cx="3043131" cy="465455"/>
          </a:xfrm>
          <a:prstGeom prst="rect">
            <a:avLst/>
          </a:prstGeom>
        </p:spPr>
        <p:txBody>
          <a:bodyPr vert="horz" lIns="91336" tIns="45667" rIns="91336" bIns="4566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382" y="8842053"/>
            <a:ext cx="3043131" cy="465455"/>
          </a:xfrm>
          <a:prstGeom prst="rect">
            <a:avLst/>
          </a:prstGeom>
        </p:spPr>
        <p:txBody>
          <a:bodyPr vert="horz" lIns="91336" tIns="45667" rIns="91336" bIns="45667" rtlCol="0" anchor="b"/>
          <a:lstStyle>
            <a:lvl1pPr algn="r">
              <a:defRPr sz="1200"/>
            </a:lvl1pPr>
          </a:lstStyle>
          <a:p>
            <a:fld id="{4B0FDA08-891D-4D24-9337-D12A075AC062}" type="slidenum">
              <a:rPr lang="en-US" smtClean="0"/>
              <a:pPr/>
              <a:t>‹#›</a:t>
            </a:fld>
            <a:endParaRPr lang="en-US" dirty="0"/>
          </a:p>
        </p:txBody>
      </p:sp>
    </p:spTree>
    <p:extLst>
      <p:ext uri="{BB962C8B-B14F-4D97-AF65-F5344CB8AC3E}">
        <p14:creationId xmlns:p14="http://schemas.microsoft.com/office/powerpoint/2010/main" val="387947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shifting flow away from pier reduces frequency of debris accumulation</a:t>
            </a:r>
          </a:p>
          <a:p>
            <a:r>
              <a:rPr lang="en-US" dirty="0"/>
              <a:t>- mitigates pier scour</a:t>
            </a:r>
          </a:p>
          <a:p>
            <a:r>
              <a:rPr lang="en-US" dirty="0"/>
              <a:t>- maintaining high flow through span should reduce sedimentation like island that formed before</a:t>
            </a:r>
          </a:p>
        </p:txBody>
      </p:sp>
      <p:sp>
        <p:nvSpPr>
          <p:cNvPr id="4" name="Slide Number Placeholder 3"/>
          <p:cNvSpPr>
            <a:spLocks noGrp="1"/>
          </p:cNvSpPr>
          <p:nvPr>
            <p:ph type="sldNum" sz="quarter" idx="5"/>
          </p:nvPr>
        </p:nvSpPr>
        <p:spPr/>
        <p:txBody>
          <a:bodyPr/>
          <a:lstStyle/>
          <a:p>
            <a:fld id="{4B0FDA08-891D-4D24-9337-D12A075AC062}" type="slidenum">
              <a:rPr lang="en-US" smtClean="0"/>
              <a:pPr/>
              <a:t>1</a:t>
            </a:fld>
            <a:endParaRPr lang="en-US" dirty="0"/>
          </a:p>
        </p:txBody>
      </p:sp>
    </p:spTree>
    <p:extLst>
      <p:ext uri="{BB962C8B-B14F-4D97-AF65-F5344CB8AC3E}">
        <p14:creationId xmlns:p14="http://schemas.microsoft.com/office/powerpoint/2010/main" val="57766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shifting flow away from pier reduces frequency of debris accumulation</a:t>
            </a:r>
          </a:p>
          <a:p>
            <a:r>
              <a:rPr lang="en-US" dirty="0"/>
              <a:t>- mitigates pier scour</a:t>
            </a:r>
          </a:p>
          <a:p>
            <a:r>
              <a:rPr lang="en-US" dirty="0"/>
              <a:t>- maintaining high flow through span should reduce sedimentation like island that formed before</a:t>
            </a:r>
          </a:p>
        </p:txBody>
      </p:sp>
      <p:sp>
        <p:nvSpPr>
          <p:cNvPr id="4" name="Slide Number Placeholder 3"/>
          <p:cNvSpPr>
            <a:spLocks noGrp="1"/>
          </p:cNvSpPr>
          <p:nvPr>
            <p:ph type="sldNum" sz="quarter" idx="5"/>
          </p:nvPr>
        </p:nvSpPr>
        <p:spPr/>
        <p:txBody>
          <a:bodyPr/>
          <a:lstStyle/>
          <a:p>
            <a:fld id="{4B0FDA08-891D-4D24-9337-D12A075AC062}" type="slidenum">
              <a:rPr lang="en-US" smtClean="0"/>
              <a:pPr/>
              <a:t>12</a:t>
            </a:fld>
            <a:endParaRPr lang="en-US" dirty="0"/>
          </a:p>
        </p:txBody>
      </p:sp>
    </p:spTree>
    <p:extLst>
      <p:ext uri="{BB962C8B-B14F-4D97-AF65-F5344CB8AC3E}">
        <p14:creationId xmlns:p14="http://schemas.microsoft.com/office/powerpoint/2010/main" val="1706343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shifting flow away from pier reduces frequency of debris accumulation</a:t>
            </a:r>
          </a:p>
          <a:p>
            <a:r>
              <a:rPr lang="en-US" dirty="0"/>
              <a:t>- mitigates pier scour</a:t>
            </a:r>
          </a:p>
          <a:p>
            <a:r>
              <a:rPr lang="en-US" dirty="0"/>
              <a:t>- maintaining high flow through span should reduce sedimentation like island that formed before</a:t>
            </a:r>
          </a:p>
        </p:txBody>
      </p:sp>
      <p:sp>
        <p:nvSpPr>
          <p:cNvPr id="4" name="Slide Number Placeholder 3"/>
          <p:cNvSpPr>
            <a:spLocks noGrp="1"/>
          </p:cNvSpPr>
          <p:nvPr>
            <p:ph type="sldNum" sz="quarter" idx="5"/>
          </p:nvPr>
        </p:nvSpPr>
        <p:spPr/>
        <p:txBody>
          <a:bodyPr/>
          <a:lstStyle/>
          <a:p>
            <a:fld id="{4B0FDA08-891D-4D24-9337-D12A075AC062}" type="slidenum">
              <a:rPr lang="en-US" smtClean="0"/>
              <a:pPr/>
              <a:t>13</a:t>
            </a:fld>
            <a:endParaRPr lang="en-US" dirty="0"/>
          </a:p>
        </p:txBody>
      </p:sp>
    </p:spTree>
    <p:extLst>
      <p:ext uri="{BB962C8B-B14F-4D97-AF65-F5344CB8AC3E}">
        <p14:creationId xmlns:p14="http://schemas.microsoft.com/office/powerpoint/2010/main" val="3402008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shifting flow away from pier reduces frequency of debris accumulation</a:t>
            </a:r>
          </a:p>
          <a:p>
            <a:r>
              <a:rPr lang="en-US" dirty="0"/>
              <a:t>- mitigates pier scour</a:t>
            </a:r>
          </a:p>
          <a:p>
            <a:r>
              <a:rPr lang="en-US" dirty="0"/>
              <a:t>- maintaining high flow through span should reduce sedimentation like island that formed before</a:t>
            </a:r>
          </a:p>
        </p:txBody>
      </p:sp>
      <p:sp>
        <p:nvSpPr>
          <p:cNvPr id="4" name="Slide Number Placeholder 3"/>
          <p:cNvSpPr>
            <a:spLocks noGrp="1"/>
          </p:cNvSpPr>
          <p:nvPr>
            <p:ph type="sldNum" sz="quarter" idx="5"/>
          </p:nvPr>
        </p:nvSpPr>
        <p:spPr/>
        <p:txBody>
          <a:bodyPr/>
          <a:lstStyle/>
          <a:p>
            <a:fld id="{4B0FDA08-891D-4D24-9337-D12A075AC062}" type="slidenum">
              <a:rPr lang="en-US" smtClean="0"/>
              <a:pPr/>
              <a:t>14</a:t>
            </a:fld>
            <a:endParaRPr lang="en-US" dirty="0"/>
          </a:p>
        </p:txBody>
      </p:sp>
    </p:spTree>
    <p:extLst>
      <p:ext uri="{BB962C8B-B14F-4D97-AF65-F5344CB8AC3E}">
        <p14:creationId xmlns:p14="http://schemas.microsoft.com/office/powerpoint/2010/main" val="2132675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shifting flow away from pier reduces frequency of debris accumulation</a:t>
            </a:r>
          </a:p>
          <a:p>
            <a:r>
              <a:rPr lang="en-US" dirty="0"/>
              <a:t>- mitigates pier scour</a:t>
            </a:r>
          </a:p>
          <a:p>
            <a:r>
              <a:rPr lang="en-US" dirty="0"/>
              <a:t>- maintaining high flow through span should reduce sedimentation like island that formed before</a:t>
            </a:r>
          </a:p>
        </p:txBody>
      </p:sp>
      <p:sp>
        <p:nvSpPr>
          <p:cNvPr id="4" name="Slide Number Placeholder 3"/>
          <p:cNvSpPr>
            <a:spLocks noGrp="1"/>
          </p:cNvSpPr>
          <p:nvPr>
            <p:ph type="sldNum" sz="quarter" idx="5"/>
          </p:nvPr>
        </p:nvSpPr>
        <p:spPr/>
        <p:txBody>
          <a:bodyPr/>
          <a:lstStyle/>
          <a:p>
            <a:fld id="{4B0FDA08-891D-4D24-9337-D12A075AC062}" type="slidenum">
              <a:rPr lang="en-US" smtClean="0"/>
              <a:pPr/>
              <a:t>16</a:t>
            </a:fld>
            <a:endParaRPr lang="en-US" dirty="0"/>
          </a:p>
        </p:txBody>
      </p:sp>
    </p:spTree>
    <p:extLst>
      <p:ext uri="{BB962C8B-B14F-4D97-AF65-F5344CB8AC3E}">
        <p14:creationId xmlns:p14="http://schemas.microsoft.com/office/powerpoint/2010/main" val="3110723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W-weir meant to direct flow to middle of stream and off of banks</a:t>
            </a:r>
          </a:p>
        </p:txBody>
      </p:sp>
      <p:sp>
        <p:nvSpPr>
          <p:cNvPr id="4" name="Slide Number Placeholder 3"/>
          <p:cNvSpPr>
            <a:spLocks noGrp="1"/>
          </p:cNvSpPr>
          <p:nvPr>
            <p:ph type="sldNum" sz="quarter" idx="5"/>
          </p:nvPr>
        </p:nvSpPr>
        <p:spPr/>
        <p:txBody>
          <a:bodyPr/>
          <a:lstStyle/>
          <a:p>
            <a:fld id="{4B0FDA08-891D-4D24-9337-D12A075AC062}" type="slidenum">
              <a:rPr lang="en-US" smtClean="0"/>
              <a:pPr/>
              <a:t>17</a:t>
            </a:fld>
            <a:endParaRPr lang="en-US" dirty="0"/>
          </a:p>
        </p:txBody>
      </p:sp>
    </p:spTree>
    <p:extLst>
      <p:ext uri="{BB962C8B-B14F-4D97-AF65-F5344CB8AC3E}">
        <p14:creationId xmlns:p14="http://schemas.microsoft.com/office/powerpoint/2010/main" val="319710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does not flow uphill so flow is directed to the sides</a:t>
            </a:r>
          </a:p>
        </p:txBody>
      </p:sp>
      <p:sp>
        <p:nvSpPr>
          <p:cNvPr id="4" name="Slide Number Placeholder 3"/>
          <p:cNvSpPr>
            <a:spLocks noGrp="1"/>
          </p:cNvSpPr>
          <p:nvPr>
            <p:ph type="sldNum" sz="quarter" idx="10"/>
          </p:nvPr>
        </p:nvSpPr>
        <p:spPr/>
        <p:txBody>
          <a:bodyPr/>
          <a:lstStyle/>
          <a:p>
            <a:fld id="{4B0FDA08-891D-4D24-9337-D12A075AC062}" type="slidenum">
              <a:rPr lang="en-US" smtClean="0"/>
              <a:pPr/>
              <a:t>18</a:t>
            </a:fld>
            <a:endParaRPr lang="en-US" dirty="0"/>
          </a:p>
        </p:txBody>
      </p:sp>
    </p:spTree>
    <p:extLst>
      <p:ext uri="{BB962C8B-B14F-4D97-AF65-F5344CB8AC3E}">
        <p14:creationId xmlns:p14="http://schemas.microsoft.com/office/powerpoint/2010/main" val="2505529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faster flow around sides of chevron vane should cause debris to not wind up parallel to flow or bridge piers</a:t>
            </a:r>
          </a:p>
        </p:txBody>
      </p:sp>
      <p:sp>
        <p:nvSpPr>
          <p:cNvPr id="4" name="Slide Number Placeholder 3"/>
          <p:cNvSpPr>
            <a:spLocks noGrp="1"/>
          </p:cNvSpPr>
          <p:nvPr>
            <p:ph type="sldNum" sz="quarter" idx="5"/>
          </p:nvPr>
        </p:nvSpPr>
        <p:spPr/>
        <p:txBody>
          <a:bodyPr/>
          <a:lstStyle/>
          <a:p>
            <a:fld id="{4B0FDA08-891D-4D24-9337-D12A075AC062}" type="slidenum">
              <a:rPr lang="en-US" smtClean="0"/>
              <a:pPr/>
              <a:t>19</a:t>
            </a:fld>
            <a:endParaRPr lang="en-US" dirty="0"/>
          </a:p>
        </p:txBody>
      </p:sp>
    </p:spTree>
    <p:extLst>
      <p:ext uri="{BB962C8B-B14F-4D97-AF65-F5344CB8AC3E}">
        <p14:creationId xmlns:p14="http://schemas.microsoft.com/office/powerpoint/2010/main" val="4203052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bankfull</a:t>
            </a:r>
            <a:r>
              <a:rPr lang="en-US" dirty="0"/>
              <a:t> height based on visual observation and gage data from MCD - about 4-6 times per year last 5 years</a:t>
            </a:r>
          </a:p>
          <a:p>
            <a:r>
              <a:rPr lang="en-US" dirty="0"/>
              <a:t>- “</a:t>
            </a:r>
            <a:r>
              <a:rPr lang="en-US" dirty="0" err="1"/>
              <a:t>bankfull</a:t>
            </a:r>
            <a:r>
              <a:rPr lang="en-US" dirty="0"/>
              <a:t>” should be between a 1-year and 2-year storm event. 2D modeling found this to be 10,000 CFS</a:t>
            </a:r>
          </a:p>
          <a:p>
            <a:r>
              <a:rPr lang="en-US" dirty="0"/>
              <a:t>- river bottom around 622.0 and baseflow is around 627.0.</a:t>
            </a:r>
          </a:p>
          <a:p>
            <a:r>
              <a:rPr lang="en-US" dirty="0"/>
              <a:t>- vanes about 70’ in length from u/s end to top</a:t>
            </a:r>
          </a:p>
          <a:p>
            <a:r>
              <a:rPr lang="en-US" dirty="0"/>
              <a:t>- transitions back down at about 5:1 or 20% slope to bridge pier</a:t>
            </a:r>
          </a:p>
        </p:txBody>
      </p:sp>
      <p:sp>
        <p:nvSpPr>
          <p:cNvPr id="4" name="Slide Number Placeholder 3"/>
          <p:cNvSpPr>
            <a:spLocks noGrp="1"/>
          </p:cNvSpPr>
          <p:nvPr>
            <p:ph type="sldNum" sz="quarter" idx="5"/>
          </p:nvPr>
        </p:nvSpPr>
        <p:spPr/>
        <p:txBody>
          <a:bodyPr/>
          <a:lstStyle/>
          <a:p>
            <a:fld id="{4B0FDA08-891D-4D24-9337-D12A075AC062}" type="slidenum">
              <a:rPr lang="en-US" smtClean="0"/>
              <a:pPr/>
              <a:t>20</a:t>
            </a:fld>
            <a:endParaRPr lang="en-US" dirty="0"/>
          </a:p>
        </p:txBody>
      </p:sp>
    </p:spTree>
    <p:extLst>
      <p:ext uri="{BB962C8B-B14F-4D97-AF65-F5344CB8AC3E}">
        <p14:creationId xmlns:p14="http://schemas.microsoft.com/office/powerpoint/2010/main" val="2278402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- 100-year = 76,000 </a:t>
            </a:r>
            <a:r>
              <a:rPr lang="en-US" dirty="0" err="1"/>
              <a:t>cfs</a:t>
            </a:r>
            <a:r>
              <a:rPr lang="en-US" dirty="0"/>
              <a:t>, D = 14.1 FT, V = 8.6 fps</a:t>
            </a:r>
          </a:p>
          <a:p>
            <a:r>
              <a:rPr lang="en-US" dirty="0"/>
              <a:t>- MCD OPF = 150,000 </a:t>
            </a:r>
            <a:r>
              <a:rPr lang="en-US" dirty="0" err="1"/>
              <a:t>cfs</a:t>
            </a:r>
            <a:r>
              <a:rPr lang="en-US" dirty="0"/>
              <a:t>, D = 17.3 FT, V = 12.6 fps</a:t>
            </a:r>
          </a:p>
          <a:p>
            <a:r>
              <a:rPr lang="en-US" dirty="0"/>
              <a:t>- We increased rock size due to rock size already used for causeway AND for comfort. 1.5 Factor of safety already applied for a D50 of 18”</a:t>
            </a:r>
          </a:p>
          <a:p>
            <a:r>
              <a:rPr lang="en-US" dirty="0"/>
              <a:t>- A toe trench was included around sides to prevent scour</a:t>
            </a:r>
          </a:p>
        </p:txBody>
      </p:sp>
      <p:sp>
        <p:nvSpPr>
          <p:cNvPr id="4" name="Slide Number Placeholder 3"/>
          <p:cNvSpPr>
            <a:spLocks noGrp="1"/>
          </p:cNvSpPr>
          <p:nvPr>
            <p:ph type="sldNum" sz="quarter" idx="5"/>
          </p:nvPr>
        </p:nvSpPr>
        <p:spPr/>
        <p:txBody>
          <a:bodyPr/>
          <a:lstStyle/>
          <a:p>
            <a:fld id="{4B0FDA08-891D-4D24-9337-D12A075AC062}" type="slidenum">
              <a:rPr lang="en-US" smtClean="0"/>
              <a:pPr/>
              <a:t>21</a:t>
            </a:fld>
            <a:endParaRPr lang="en-US" dirty="0"/>
          </a:p>
        </p:txBody>
      </p:sp>
    </p:spTree>
    <p:extLst>
      <p:ext uri="{BB962C8B-B14F-4D97-AF65-F5344CB8AC3E}">
        <p14:creationId xmlns:p14="http://schemas.microsoft.com/office/powerpoint/2010/main" val="558623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- 70 ft long and 30 ft from d/s end of vane (top of vane) to pier</a:t>
            </a:r>
          </a:p>
          <a:p>
            <a:r>
              <a:rPr lang="en-US" dirty="0"/>
              <a:t>- modeling showed a swirling effect in between the vane a pier so once the final material was selected we made sure to include rock connecting the 2 to mitigate scour on both structures</a:t>
            </a:r>
          </a:p>
        </p:txBody>
      </p:sp>
      <p:sp>
        <p:nvSpPr>
          <p:cNvPr id="4" name="Slide Number Placeholder 3"/>
          <p:cNvSpPr>
            <a:spLocks noGrp="1"/>
          </p:cNvSpPr>
          <p:nvPr>
            <p:ph type="sldNum" sz="quarter" idx="5"/>
          </p:nvPr>
        </p:nvSpPr>
        <p:spPr/>
        <p:txBody>
          <a:bodyPr/>
          <a:lstStyle/>
          <a:p>
            <a:fld id="{4B0FDA08-891D-4D24-9337-D12A075AC062}" type="slidenum">
              <a:rPr lang="en-US" smtClean="0"/>
              <a:pPr/>
              <a:t>22</a:t>
            </a:fld>
            <a:endParaRPr lang="en-US" dirty="0"/>
          </a:p>
        </p:txBody>
      </p:sp>
    </p:spTree>
    <p:extLst>
      <p:ext uri="{BB962C8B-B14F-4D97-AF65-F5344CB8AC3E}">
        <p14:creationId xmlns:p14="http://schemas.microsoft.com/office/powerpoint/2010/main" val="103280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shifting flow away from pier reduces frequency of debris accumulation</a:t>
            </a:r>
          </a:p>
          <a:p>
            <a:r>
              <a:rPr lang="en-US" dirty="0"/>
              <a:t>- mitigates pier scour</a:t>
            </a:r>
          </a:p>
          <a:p>
            <a:r>
              <a:rPr lang="en-US" dirty="0"/>
              <a:t>- maintaining high flow through span should reduce sedimentation like island that formed before</a:t>
            </a:r>
          </a:p>
        </p:txBody>
      </p:sp>
      <p:sp>
        <p:nvSpPr>
          <p:cNvPr id="4" name="Slide Number Placeholder 3"/>
          <p:cNvSpPr>
            <a:spLocks noGrp="1"/>
          </p:cNvSpPr>
          <p:nvPr>
            <p:ph type="sldNum" sz="quarter" idx="5"/>
          </p:nvPr>
        </p:nvSpPr>
        <p:spPr/>
        <p:txBody>
          <a:bodyPr/>
          <a:lstStyle/>
          <a:p>
            <a:fld id="{4B0FDA08-891D-4D24-9337-D12A075AC062}" type="slidenum">
              <a:rPr lang="en-US" smtClean="0"/>
              <a:pPr/>
              <a:t>2</a:t>
            </a:fld>
            <a:endParaRPr lang="en-US" dirty="0"/>
          </a:p>
        </p:txBody>
      </p:sp>
    </p:spTree>
    <p:extLst>
      <p:ext uri="{BB962C8B-B14F-4D97-AF65-F5344CB8AC3E}">
        <p14:creationId xmlns:p14="http://schemas.microsoft.com/office/powerpoint/2010/main" val="3382011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thank you to John Witter with OSU Agricultural and Engineering and Technologies division and Ayres associates for 2D modeling expertise and plan production. Carpenter Marty also assisted with plan production seen in some image clips in this presentation</a:t>
            </a:r>
          </a:p>
          <a:p>
            <a:r>
              <a:rPr lang="en-US" dirty="0"/>
              <a:t>- Picture depicts terrain modeled with chevron vane as well as a “finger” to connect to the piers where swirling was shown in model</a:t>
            </a:r>
          </a:p>
          <a:p>
            <a:r>
              <a:rPr lang="en-US" dirty="0"/>
              <a:t>- Existing scour hole filled on right and left span</a:t>
            </a:r>
          </a:p>
          <a:p>
            <a:r>
              <a:rPr lang="en-US" dirty="0"/>
              <a:t>- Sediment island dredged to top-left of photo</a:t>
            </a:r>
          </a:p>
        </p:txBody>
      </p:sp>
      <p:sp>
        <p:nvSpPr>
          <p:cNvPr id="4" name="Slide Number Placeholder 3"/>
          <p:cNvSpPr>
            <a:spLocks noGrp="1"/>
          </p:cNvSpPr>
          <p:nvPr>
            <p:ph type="sldNum" sz="quarter" idx="5"/>
          </p:nvPr>
        </p:nvSpPr>
        <p:spPr/>
        <p:txBody>
          <a:bodyPr/>
          <a:lstStyle/>
          <a:p>
            <a:fld id="{4B0FDA08-891D-4D24-9337-D12A075AC062}" type="slidenum">
              <a:rPr lang="en-US" smtClean="0"/>
              <a:pPr/>
              <a:t>23</a:t>
            </a:fld>
            <a:endParaRPr lang="en-US" dirty="0"/>
          </a:p>
        </p:txBody>
      </p:sp>
    </p:spTree>
    <p:extLst>
      <p:ext uri="{BB962C8B-B14F-4D97-AF65-F5344CB8AC3E}">
        <p14:creationId xmlns:p14="http://schemas.microsoft.com/office/powerpoint/2010/main" val="2957244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bankfull</a:t>
            </a:r>
            <a:r>
              <a:rPr lang="en-US" dirty="0"/>
              <a:t> = 10,000 </a:t>
            </a:r>
            <a:r>
              <a:rPr lang="en-US" dirty="0" err="1"/>
              <a:t>cfs</a:t>
            </a:r>
            <a:endParaRPr lang="en-US" dirty="0"/>
          </a:p>
          <a:p>
            <a:r>
              <a:rPr lang="en-US" dirty="0"/>
              <a:t>- top depicts existing flow distribution, bottom depicts proposed with chevron vanes</a:t>
            </a:r>
          </a:p>
          <a:p>
            <a:r>
              <a:rPr lang="en-US" dirty="0"/>
              <a:t>- top shows lower flow in the middle with flow directly along the piers</a:t>
            </a:r>
          </a:p>
          <a:p>
            <a:r>
              <a:rPr lang="en-US" dirty="0"/>
              <a:t>- proposed shows higher distribution of flow in the middle of the span, directing flow away from the piers themselves</a:t>
            </a:r>
          </a:p>
          <a:p>
            <a:r>
              <a:rPr lang="en-US" dirty="0"/>
              <a:t>- modeling shows 66% reduction in flow rate at piers and redirects that flow to middle of span</a:t>
            </a:r>
          </a:p>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24</a:t>
            </a:fld>
            <a:endParaRPr lang="en-US" dirty="0"/>
          </a:p>
        </p:txBody>
      </p:sp>
    </p:spTree>
    <p:extLst>
      <p:ext uri="{BB962C8B-B14F-4D97-AF65-F5344CB8AC3E}">
        <p14:creationId xmlns:p14="http://schemas.microsoft.com/office/powerpoint/2010/main" val="2550139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bankfull</a:t>
            </a:r>
            <a:r>
              <a:rPr lang="en-US" dirty="0"/>
              <a:t> = 10,000 </a:t>
            </a:r>
            <a:r>
              <a:rPr lang="en-US" dirty="0" err="1"/>
              <a:t>cfs</a:t>
            </a:r>
            <a:endParaRPr lang="en-US" dirty="0"/>
          </a:p>
          <a:p>
            <a:r>
              <a:rPr lang="en-US" dirty="0"/>
              <a:t>- top depicts existing flow distribution, bottom depicts proposed with chevron vanes</a:t>
            </a:r>
          </a:p>
          <a:p>
            <a:r>
              <a:rPr lang="en-US" dirty="0"/>
              <a:t>- top shows lower flow in the middle with flow directly along the piers</a:t>
            </a:r>
          </a:p>
          <a:p>
            <a:r>
              <a:rPr lang="en-US" dirty="0"/>
              <a:t>- proposed shows higher distribution of flow in the middle of the span, directing flow away from the piers themselves</a:t>
            </a:r>
          </a:p>
          <a:p>
            <a:r>
              <a:rPr lang="en-US" dirty="0"/>
              <a:t>- modeling shows 66% reduction in flow rate at piers and redirects that flow to middle of span</a:t>
            </a:r>
          </a:p>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25</a:t>
            </a:fld>
            <a:endParaRPr lang="en-US" dirty="0"/>
          </a:p>
        </p:txBody>
      </p:sp>
    </p:spTree>
    <p:extLst>
      <p:ext uri="{BB962C8B-B14F-4D97-AF65-F5344CB8AC3E}">
        <p14:creationId xmlns:p14="http://schemas.microsoft.com/office/powerpoint/2010/main" val="149956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- 2-yr = 22,400 </a:t>
            </a:r>
            <a:r>
              <a:rPr lang="en-US" dirty="0" err="1"/>
              <a:t>cfs</a:t>
            </a:r>
            <a:endParaRPr lang="en-US" dirty="0"/>
          </a:p>
          <a:p>
            <a:r>
              <a:rPr lang="en-US" dirty="0"/>
              <a:t>- top depicts existing flow distribution, bottom depicts proposed with chevron vanes</a:t>
            </a:r>
          </a:p>
          <a:p>
            <a:r>
              <a:rPr lang="en-US" dirty="0"/>
              <a:t>- existing shows lower flow in the middle with flow directly along the piers</a:t>
            </a:r>
          </a:p>
          <a:p>
            <a:r>
              <a:rPr lang="en-US" dirty="0"/>
              <a:t>-</a:t>
            </a:r>
          </a:p>
          <a:p>
            <a:r>
              <a:rPr lang="en-US" dirty="0"/>
              <a:t>-</a:t>
            </a:r>
          </a:p>
        </p:txBody>
      </p:sp>
      <p:sp>
        <p:nvSpPr>
          <p:cNvPr id="4" name="Slide Number Placeholder 3"/>
          <p:cNvSpPr>
            <a:spLocks noGrp="1"/>
          </p:cNvSpPr>
          <p:nvPr>
            <p:ph type="sldNum" sz="quarter" idx="5"/>
          </p:nvPr>
        </p:nvSpPr>
        <p:spPr/>
        <p:txBody>
          <a:bodyPr/>
          <a:lstStyle/>
          <a:p>
            <a:fld id="{4B0FDA08-891D-4D24-9337-D12A075AC062}" type="slidenum">
              <a:rPr lang="en-US" smtClean="0"/>
              <a:pPr/>
              <a:t>26</a:t>
            </a:fld>
            <a:endParaRPr lang="en-US" dirty="0"/>
          </a:p>
        </p:txBody>
      </p:sp>
    </p:spTree>
    <p:extLst>
      <p:ext uri="{BB962C8B-B14F-4D97-AF65-F5344CB8AC3E}">
        <p14:creationId xmlns:p14="http://schemas.microsoft.com/office/powerpoint/2010/main" val="1239295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- 2-yr = 22,400 </a:t>
            </a:r>
            <a:r>
              <a:rPr lang="en-US" dirty="0" err="1"/>
              <a:t>cfs</a:t>
            </a:r>
            <a:endParaRPr lang="en-US" dirty="0"/>
          </a:p>
          <a:p>
            <a:r>
              <a:rPr lang="en-US" dirty="0"/>
              <a:t>- top depicts existing flow distribution, bottom depicts proposed with chevron vanes</a:t>
            </a:r>
          </a:p>
          <a:p>
            <a:r>
              <a:rPr lang="en-US" dirty="0"/>
              <a:t>- proposed shows higher distribution of flow in the middle of the span, directing flow away from the piers themselves</a:t>
            </a:r>
          </a:p>
          <a:p>
            <a:r>
              <a:rPr lang="en-US" dirty="0"/>
              <a:t>- modeling shows 47% reduction in flow rate at piers and redirects that flow to middle of span</a:t>
            </a:r>
          </a:p>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27</a:t>
            </a:fld>
            <a:endParaRPr lang="en-US" dirty="0"/>
          </a:p>
        </p:txBody>
      </p:sp>
    </p:spTree>
    <p:extLst>
      <p:ext uri="{BB962C8B-B14F-4D97-AF65-F5344CB8AC3E}">
        <p14:creationId xmlns:p14="http://schemas.microsoft.com/office/powerpoint/2010/main" val="1510631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- 100-yr = 100,000 </a:t>
            </a:r>
            <a:r>
              <a:rPr lang="en-US" dirty="0" err="1"/>
              <a:t>cfs</a:t>
            </a:r>
            <a:endParaRPr lang="en-US" dirty="0"/>
          </a:p>
          <a:p>
            <a:r>
              <a:rPr lang="en-US" dirty="0"/>
              <a:t>- existing shows lower flow in the middle with flow directly along the piers and flow heavily distributed to the left (east) side of river</a:t>
            </a:r>
          </a:p>
          <a:p>
            <a:r>
              <a:rPr lang="en-US" dirty="0"/>
              <a:t>- proposed shows higher distribution of flow in the middle of the span, directing flow away from the piers themselves</a:t>
            </a:r>
          </a:p>
          <a:p>
            <a:r>
              <a:rPr lang="en-US" dirty="0"/>
              <a:t>- modeling shows 32% reduction in flow rate at piers with that flow being redirected to middle of spans</a:t>
            </a:r>
          </a:p>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28</a:t>
            </a:fld>
            <a:endParaRPr lang="en-US" dirty="0"/>
          </a:p>
        </p:txBody>
      </p:sp>
    </p:spTree>
    <p:extLst>
      <p:ext uri="{BB962C8B-B14F-4D97-AF65-F5344CB8AC3E}">
        <p14:creationId xmlns:p14="http://schemas.microsoft.com/office/powerpoint/2010/main" val="4032151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- 100-yr = 100,000 </a:t>
            </a:r>
            <a:r>
              <a:rPr lang="en-US" dirty="0" err="1"/>
              <a:t>cfs</a:t>
            </a:r>
            <a:endParaRPr lang="en-US" dirty="0"/>
          </a:p>
          <a:p>
            <a:r>
              <a:rPr lang="en-US" dirty="0"/>
              <a:t>- top depicts existing flow distribution, bottom depicts proposed with chevron vanes</a:t>
            </a:r>
          </a:p>
          <a:p>
            <a:r>
              <a:rPr lang="en-US" dirty="0"/>
              <a:t>- top shows lower flow in the middle with flow directly along the piers and flow heavily distributed to the left (east) side of river</a:t>
            </a:r>
          </a:p>
          <a:p>
            <a:r>
              <a:rPr lang="en-US" dirty="0"/>
              <a:t>- proposed shows higher distribution of flow in the middle of the span, directing flow away from the piers themselves</a:t>
            </a:r>
          </a:p>
          <a:p>
            <a:r>
              <a:rPr lang="en-US" dirty="0"/>
              <a:t>- modeling shows 32% reduction in flow rate at piers with that flow being redirected to middle of spans</a:t>
            </a:r>
          </a:p>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29</a:t>
            </a:fld>
            <a:endParaRPr lang="en-US" dirty="0"/>
          </a:p>
        </p:txBody>
      </p:sp>
    </p:spTree>
    <p:extLst>
      <p:ext uri="{BB962C8B-B14F-4D97-AF65-F5344CB8AC3E}">
        <p14:creationId xmlns:p14="http://schemas.microsoft.com/office/powerpoint/2010/main" val="1674960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 after all the modeling and design, how are they working?</a:t>
            </a:r>
          </a:p>
          <a:p>
            <a:r>
              <a:rPr lang="en-US" dirty="0"/>
              <a:t>- in photo above you can make out flow lines as anticipated</a:t>
            </a:r>
          </a:p>
          <a:p>
            <a:r>
              <a:rPr lang="en-US" dirty="0"/>
              <a:t>- gage height shows 627.8, so about 1.2’ exposed</a:t>
            </a:r>
          </a:p>
          <a:p>
            <a:r>
              <a:rPr lang="en-US" dirty="0"/>
              <a:t>- small storm 1 week prior had these overtopped – shopping cart on vane</a:t>
            </a:r>
          </a:p>
        </p:txBody>
      </p:sp>
      <p:sp>
        <p:nvSpPr>
          <p:cNvPr id="4" name="Slide Number Placeholder 3"/>
          <p:cNvSpPr>
            <a:spLocks noGrp="1"/>
          </p:cNvSpPr>
          <p:nvPr>
            <p:ph type="sldNum" sz="quarter" idx="5"/>
          </p:nvPr>
        </p:nvSpPr>
        <p:spPr/>
        <p:txBody>
          <a:bodyPr/>
          <a:lstStyle/>
          <a:p>
            <a:fld id="{4B0FDA08-891D-4D24-9337-D12A075AC062}" type="slidenum">
              <a:rPr lang="en-US" smtClean="0"/>
              <a:pPr/>
              <a:t>30</a:t>
            </a:fld>
            <a:endParaRPr lang="en-US" dirty="0"/>
          </a:p>
        </p:txBody>
      </p:sp>
    </p:spTree>
    <p:extLst>
      <p:ext uri="{BB962C8B-B14F-4D97-AF65-F5344CB8AC3E}">
        <p14:creationId xmlns:p14="http://schemas.microsoft.com/office/powerpoint/2010/main" val="339214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- 3.4 inches of rain in 14 </a:t>
            </a:r>
            <a:r>
              <a:rPr lang="en-US" dirty="0" err="1"/>
              <a:t>horus</a:t>
            </a:r>
            <a:r>
              <a:rPr lang="en-US" dirty="0"/>
              <a:t> – about 10-year storm</a:t>
            </a:r>
          </a:p>
          <a:p>
            <a:r>
              <a:rPr lang="en-US" dirty="0"/>
              <a:t>- gage height = 635.5’ so vane 6.5’ under water</a:t>
            </a:r>
          </a:p>
          <a:p>
            <a:r>
              <a:rPr lang="en-US" dirty="0"/>
              <a:t>- peaked 1’ higher the next morning, 3/5</a:t>
            </a:r>
          </a:p>
          <a:p>
            <a:r>
              <a:rPr lang="en-US" dirty="0"/>
              <a:t>- the good news – this debris did not stay lodged and no cleaning effort</a:t>
            </a:r>
          </a:p>
        </p:txBody>
      </p:sp>
      <p:sp>
        <p:nvSpPr>
          <p:cNvPr id="4" name="Slide Number Placeholder 3"/>
          <p:cNvSpPr>
            <a:spLocks noGrp="1"/>
          </p:cNvSpPr>
          <p:nvPr>
            <p:ph type="sldNum" sz="quarter" idx="5"/>
          </p:nvPr>
        </p:nvSpPr>
        <p:spPr/>
        <p:txBody>
          <a:bodyPr/>
          <a:lstStyle/>
          <a:p>
            <a:fld id="{4B0FDA08-891D-4D24-9337-D12A075AC062}" type="slidenum">
              <a:rPr lang="en-US" smtClean="0"/>
              <a:pPr/>
              <a:t>32</a:t>
            </a:fld>
            <a:endParaRPr lang="en-US" dirty="0"/>
          </a:p>
        </p:txBody>
      </p:sp>
    </p:spTree>
    <p:extLst>
      <p:ext uri="{BB962C8B-B14F-4D97-AF65-F5344CB8AC3E}">
        <p14:creationId xmlns:p14="http://schemas.microsoft.com/office/powerpoint/2010/main" val="1347987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- 1D model was only method scoped for permitting contract. 2D was part of research and added to 1D model once it was greenlit.</a:t>
            </a:r>
          </a:p>
        </p:txBody>
      </p:sp>
      <p:sp>
        <p:nvSpPr>
          <p:cNvPr id="4" name="Slide Number Placeholder 3"/>
          <p:cNvSpPr>
            <a:spLocks noGrp="1"/>
          </p:cNvSpPr>
          <p:nvPr>
            <p:ph type="sldNum" sz="quarter" idx="5"/>
          </p:nvPr>
        </p:nvSpPr>
        <p:spPr/>
        <p:txBody>
          <a:bodyPr/>
          <a:lstStyle/>
          <a:p>
            <a:fld id="{4B0FDA08-891D-4D24-9337-D12A075AC062}" type="slidenum">
              <a:rPr lang="en-US" smtClean="0"/>
              <a:pPr/>
              <a:t>33</a:t>
            </a:fld>
            <a:endParaRPr lang="en-US" dirty="0"/>
          </a:p>
        </p:txBody>
      </p:sp>
    </p:spTree>
    <p:extLst>
      <p:ext uri="{BB962C8B-B14F-4D97-AF65-F5344CB8AC3E}">
        <p14:creationId xmlns:p14="http://schemas.microsoft.com/office/powerpoint/2010/main" val="197960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shifting flow away from pier reduces frequency of debris accumulation</a:t>
            </a:r>
          </a:p>
          <a:p>
            <a:r>
              <a:rPr lang="en-US" dirty="0"/>
              <a:t>- mitigates pier scour</a:t>
            </a:r>
          </a:p>
          <a:p>
            <a:r>
              <a:rPr lang="en-US" dirty="0"/>
              <a:t>- maintaining high flow through span should reduce sedimentation like island that formed before</a:t>
            </a:r>
          </a:p>
        </p:txBody>
      </p:sp>
      <p:sp>
        <p:nvSpPr>
          <p:cNvPr id="4" name="Slide Number Placeholder 3"/>
          <p:cNvSpPr>
            <a:spLocks noGrp="1"/>
          </p:cNvSpPr>
          <p:nvPr>
            <p:ph type="sldNum" sz="quarter" idx="5"/>
          </p:nvPr>
        </p:nvSpPr>
        <p:spPr/>
        <p:txBody>
          <a:bodyPr/>
          <a:lstStyle/>
          <a:p>
            <a:fld id="{4B0FDA08-891D-4D24-9337-D12A075AC062}" type="slidenum">
              <a:rPr lang="en-US" smtClean="0"/>
              <a:pPr/>
              <a:t>3</a:t>
            </a:fld>
            <a:endParaRPr lang="en-US" dirty="0"/>
          </a:p>
        </p:txBody>
      </p:sp>
    </p:spTree>
    <p:extLst>
      <p:ext uri="{BB962C8B-B14F-4D97-AF65-F5344CB8AC3E}">
        <p14:creationId xmlns:p14="http://schemas.microsoft.com/office/powerpoint/2010/main" val="2927928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shifting flow away from pier reduces frequency of debris accumulation</a:t>
            </a:r>
          </a:p>
          <a:p>
            <a:r>
              <a:rPr lang="en-US" dirty="0"/>
              <a:t>- mitigates pier scour</a:t>
            </a:r>
          </a:p>
          <a:p>
            <a:r>
              <a:rPr lang="en-US" dirty="0"/>
              <a:t>- maintaining high flow through span should reduce sedimentation like island that formed before</a:t>
            </a:r>
          </a:p>
        </p:txBody>
      </p:sp>
      <p:sp>
        <p:nvSpPr>
          <p:cNvPr id="4" name="Slide Number Placeholder 3"/>
          <p:cNvSpPr>
            <a:spLocks noGrp="1"/>
          </p:cNvSpPr>
          <p:nvPr>
            <p:ph type="sldNum" sz="quarter" idx="5"/>
          </p:nvPr>
        </p:nvSpPr>
        <p:spPr/>
        <p:txBody>
          <a:bodyPr/>
          <a:lstStyle/>
          <a:p>
            <a:fld id="{4B0FDA08-891D-4D24-9337-D12A075AC062}" type="slidenum">
              <a:rPr lang="en-US" smtClean="0"/>
              <a:pPr/>
              <a:t>4</a:t>
            </a:fld>
            <a:endParaRPr lang="en-US" dirty="0"/>
          </a:p>
        </p:txBody>
      </p:sp>
    </p:spTree>
    <p:extLst>
      <p:ext uri="{BB962C8B-B14F-4D97-AF65-F5344CB8AC3E}">
        <p14:creationId xmlns:p14="http://schemas.microsoft.com/office/powerpoint/2010/main" val="360201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shifting flow away from pier reduces frequency of debris accumulation</a:t>
            </a:r>
          </a:p>
          <a:p>
            <a:r>
              <a:rPr lang="en-US" dirty="0"/>
              <a:t>- mitigates pier scour</a:t>
            </a:r>
          </a:p>
          <a:p>
            <a:r>
              <a:rPr lang="en-US" dirty="0"/>
              <a:t>- maintaining high flow through span should reduce sedimentation like island that formed before</a:t>
            </a:r>
          </a:p>
        </p:txBody>
      </p:sp>
      <p:sp>
        <p:nvSpPr>
          <p:cNvPr id="4" name="Slide Number Placeholder 3"/>
          <p:cNvSpPr>
            <a:spLocks noGrp="1"/>
          </p:cNvSpPr>
          <p:nvPr>
            <p:ph type="sldNum" sz="quarter" idx="5"/>
          </p:nvPr>
        </p:nvSpPr>
        <p:spPr/>
        <p:txBody>
          <a:bodyPr/>
          <a:lstStyle/>
          <a:p>
            <a:fld id="{4B0FDA08-891D-4D24-9337-D12A075AC062}" type="slidenum">
              <a:rPr lang="en-US" smtClean="0"/>
              <a:pPr/>
              <a:t>5</a:t>
            </a:fld>
            <a:endParaRPr lang="en-US" dirty="0"/>
          </a:p>
        </p:txBody>
      </p:sp>
    </p:spTree>
    <p:extLst>
      <p:ext uri="{BB962C8B-B14F-4D97-AF65-F5344CB8AC3E}">
        <p14:creationId xmlns:p14="http://schemas.microsoft.com/office/powerpoint/2010/main" val="1732529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shifting flow away from pier reduces frequency of debris accumulation</a:t>
            </a:r>
          </a:p>
          <a:p>
            <a:r>
              <a:rPr lang="en-US" dirty="0"/>
              <a:t>- mitigates pier scour</a:t>
            </a:r>
          </a:p>
          <a:p>
            <a:r>
              <a:rPr lang="en-US" dirty="0"/>
              <a:t>- maintaining high flow through span should reduce sedimentation like island that formed before</a:t>
            </a:r>
          </a:p>
        </p:txBody>
      </p:sp>
      <p:sp>
        <p:nvSpPr>
          <p:cNvPr id="4" name="Slide Number Placeholder 3"/>
          <p:cNvSpPr>
            <a:spLocks noGrp="1"/>
          </p:cNvSpPr>
          <p:nvPr>
            <p:ph type="sldNum" sz="quarter" idx="5"/>
          </p:nvPr>
        </p:nvSpPr>
        <p:spPr/>
        <p:txBody>
          <a:bodyPr/>
          <a:lstStyle/>
          <a:p>
            <a:fld id="{4B0FDA08-891D-4D24-9337-D12A075AC062}" type="slidenum">
              <a:rPr lang="en-US" smtClean="0"/>
              <a:pPr/>
              <a:t>6</a:t>
            </a:fld>
            <a:endParaRPr lang="en-US" dirty="0"/>
          </a:p>
        </p:txBody>
      </p:sp>
    </p:spTree>
    <p:extLst>
      <p:ext uri="{BB962C8B-B14F-4D97-AF65-F5344CB8AC3E}">
        <p14:creationId xmlns:p14="http://schemas.microsoft.com/office/powerpoint/2010/main" val="4012286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shifting flow away from pier reduces frequency of debris accumulation</a:t>
            </a:r>
          </a:p>
          <a:p>
            <a:r>
              <a:rPr lang="en-US" dirty="0"/>
              <a:t>- mitigates pier scour</a:t>
            </a:r>
          </a:p>
          <a:p>
            <a:r>
              <a:rPr lang="en-US" dirty="0"/>
              <a:t>- maintaining high flow through span should reduce sedimentation like island that formed before</a:t>
            </a:r>
          </a:p>
        </p:txBody>
      </p:sp>
      <p:sp>
        <p:nvSpPr>
          <p:cNvPr id="4" name="Slide Number Placeholder 3"/>
          <p:cNvSpPr>
            <a:spLocks noGrp="1"/>
          </p:cNvSpPr>
          <p:nvPr>
            <p:ph type="sldNum" sz="quarter" idx="5"/>
          </p:nvPr>
        </p:nvSpPr>
        <p:spPr/>
        <p:txBody>
          <a:bodyPr/>
          <a:lstStyle/>
          <a:p>
            <a:fld id="{4B0FDA08-891D-4D24-9337-D12A075AC062}" type="slidenum">
              <a:rPr lang="en-US" smtClean="0"/>
              <a:pPr/>
              <a:t>7</a:t>
            </a:fld>
            <a:endParaRPr lang="en-US" dirty="0"/>
          </a:p>
        </p:txBody>
      </p:sp>
    </p:spTree>
    <p:extLst>
      <p:ext uri="{BB962C8B-B14F-4D97-AF65-F5344CB8AC3E}">
        <p14:creationId xmlns:p14="http://schemas.microsoft.com/office/powerpoint/2010/main" val="1086922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shifting flow away from pier reduces frequency of debris accumulation</a:t>
            </a:r>
          </a:p>
          <a:p>
            <a:r>
              <a:rPr lang="en-US" dirty="0"/>
              <a:t>- mitigates pier scour</a:t>
            </a:r>
          </a:p>
          <a:p>
            <a:r>
              <a:rPr lang="en-US" dirty="0"/>
              <a:t>- maintaining high flow through span should reduce sedimentation like island that formed before</a:t>
            </a:r>
          </a:p>
        </p:txBody>
      </p:sp>
      <p:sp>
        <p:nvSpPr>
          <p:cNvPr id="4" name="Slide Number Placeholder 3"/>
          <p:cNvSpPr>
            <a:spLocks noGrp="1"/>
          </p:cNvSpPr>
          <p:nvPr>
            <p:ph type="sldNum" sz="quarter" idx="5"/>
          </p:nvPr>
        </p:nvSpPr>
        <p:spPr/>
        <p:txBody>
          <a:bodyPr/>
          <a:lstStyle/>
          <a:p>
            <a:fld id="{4B0FDA08-891D-4D24-9337-D12A075AC062}" type="slidenum">
              <a:rPr lang="en-US" smtClean="0"/>
              <a:pPr/>
              <a:t>8</a:t>
            </a:fld>
            <a:endParaRPr lang="en-US" dirty="0"/>
          </a:p>
        </p:txBody>
      </p:sp>
    </p:spTree>
    <p:extLst>
      <p:ext uri="{BB962C8B-B14F-4D97-AF65-F5344CB8AC3E}">
        <p14:creationId xmlns:p14="http://schemas.microsoft.com/office/powerpoint/2010/main" val="1069684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10</a:t>
            </a:fld>
            <a:endParaRPr lang="en-US" dirty="0"/>
          </a:p>
        </p:txBody>
      </p:sp>
    </p:spTree>
    <p:extLst>
      <p:ext uri="{BB962C8B-B14F-4D97-AF65-F5344CB8AC3E}">
        <p14:creationId xmlns:p14="http://schemas.microsoft.com/office/powerpoint/2010/main" val="23898720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9" name="Rectangle 8"/>
          <p:cNvSpPr/>
          <p:nvPr userDrawn="1"/>
        </p:nvSpPr>
        <p:spPr>
          <a:xfrm>
            <a:off x="871538" y="5232400"/>
            <a:ext cx="11320272" cy="946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p:cNvSpPr>
            <a:spLocks noGrp="1" noChangeArrowheads="1"/>
          </p:cNvSpPr>
          <p:nvPr>
            <p:ph type="title"/>
          </p:nvPr>
        </p:nvSpPr>
        <p:spPr bwMode="auto">
          <a:xfrm>
            <a:off x="871538" y="48414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a:latin typeface="+mj-lt"/>
              </a:defRPr>
            </a:lvl1pPr>
          </a:lstStyle>
          <a:p>
            <a:pPr lvl="0"/>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1646202"/>
            <a:ext cx="11887200" cy="3571741"/>
          </a:xfrm>
          <a:prstGeom prst="rect">
            <a:avLst/>
          </a:prstGeom>
        </p:spPr>
      </p:pic>
      <p:sp>
        <p:nvSpPr>
          <p:cNvPr id="3" name="Rectangle 2"/>
          <p:cNvSpPr/>
          <p:nvPr userDrawn="1"/>
        </p:nvSpPr>
        <p:spPr>
          <a:xfrm>
            <a:off x="871538" y="1497340"/>
            <a:ext cx="11320462" cy="1488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926" y="5122413"/>
            <a:ext cx="2196074" cy="1125987"/>
          </a:xfrm>
          <a:prstGeom prst="rect">
            <a:avLst/>
          </a:prstGeom>
        </p:spPr>
      </p:pic>
    </p:spTree>
    <p:extLst>
      <p:ext uri="{BB962C8B-B14F-4D97-AF65-F5344CB8AC3E}">
        <p14:creationId xmlns:p14="http://schemas.microsoft.com/office/powerpoint/2010/main" val="30940053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636058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15967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tx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9417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0534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Enter Title or Event Name Here (go to Insert &gt; Headers &amp; Footers to change for all)</a:t>
            </a:r>
            <a:endParaRPr lang="en-US" dirty="0"/>
          </a:p>
        </p:txBody>
      </p:sp>
    </p:spTree>
    <p:extLst>
      <p:ext uri="{BB962C8B-B14F-4D97-AF65-F5344CB8AC3E}">
        <p14:creationId xmlns:p14="http://schemas.microsoft.com/office/powerpoint/2010/main" val="2672605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Enter Title or Event Name Here (go to Insert &gt; Headers &amp; Footers to change for all)</a:t>
            </a:r>
            <a:endParaRPr lang="en-US" dirty="0"/>
          </a:p>
        </p:txBody>
      </p:sp>
    </p:spTree>
    <p:extLst>
      <p:ext uri="{BB962C8B-B14F-4D97-AF65-F5344CB8AC3E}">
        <p14:creationId xmlns:p14="http://schemas.microsoft.com/office/powerpoint/2010/main" val="640963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Enter Title or Event Name Here (go to Insert &gt; Headers &amp; Footers to change for all)</a:t>
            </a:r>
            <a:endParaRPr lang="en-US" dirty="0"/>
          </a:p>
        </p:txBody>
      </p:sp>
    </p:spTree>
    <p:extLst>
      <p:ext uri="{BB962C8B-B14F-4D97-AF65-F5344CB8AC3E}">
        <p14:creationId xmlns:p14="http://schemas.microsoft.com/office/powerpoint/2010/main" val="422702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accent1"/>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Enter Title or Event Name Here (go to Insert &gt; Headers &amp; Footers to change for all)</a:t>
            </a:r>
            <a:endParaRPr lang="en-US" dirty="0"/>
          </a:p>
        </p:txBody>
      </p:sp>
    </p:spTree>
    <p:extLst>
      <p:ext uri="{BB962C8B-B14F-4D97-AF65-F5344CB8AC3E}">
        <p14:creationId xmlns:p14="http://schemas.microsoft.com/office/powerpoint/2010/main" val="324392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Enter Title or Event Name Here (go to Insert &gt; Headers &amp; Footers to change for all)</a:t>
            </a:r>
            <a:endParaRPr lang="en-US" dirty="0"/>
          </a:p>
        </p:txBody>
      </p:sp>
    </p:spTree>
    <p:extLst>
      <p:ext uri="{BB962C8B-B14F-4D97-AF65-F5344CB8AC3E}">
        <p14:creationId xmlns:p14="http://schemas.microsoft.com/office/powerpoint/2010/main" val="50723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Enter Title or Event Name Here (go to Insert &gt; Headers &amp; Footers to change for all)</a:t>
            </a:r>
            <a:endParaRPr lang="en-US" dirty="0"/>
          </a:p>
        </p:txBody>
      </p:sp>
    </p:spTree>
    <p:extLst>
      <p:ext uri="{BB962C8B-B14F-4D97-AF65-F5344CB8AC3E}">
        <p14:creationId xmlns:p14="http://schemas.microsoft.com/office/powerpoint/2010/main" val="309998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userDrawn="1">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23577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userDrawn="1">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792976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975360" y="6324600"/>
            <a:ext cx="472440" cy="365760"/>
          </a:xfrm>
          <a:prstGeom prst="rect">
            <a:avLst/>
          </a:prstGeom>
          <a:noFill/>
          <a:ln w="9525">
            <a:noFill/>
            <a:miter lim="800000"/>
            <a:headEnd/>
            <a:tailEnd/>
          </a:ln>
          <a:effectLst/>
        </p:spPr>
        <p:txBody>
          <a:bodyPr wrap="none" lIns="0" tIns="0" rIns="0" bIns="0" anchor="ctr" anchorCtr="0">
            <a:normAutofit/>
          </a:bodyPr>
          <a:lstStyle/>
          <a:p>
            <a:pPr algn="r">
              <a:defRPr/>
            </a:pPr>
            <a:fld id="{C08E5819-54B1-418D-9241-92F644D79DBB}" type="slidenum">
              <a:rPr lang="en-US" sz="1400" b="0" smtClean="0">
                <a:solidFill>
                  <a:schemeClr val="tx1">
                    <a:lumMod val="50000"/>
                    <a:lumOff val="50000"/>
                  </a:schemeClr>
                </a:solidFill>
                <a:latin typeface="+mn-lt"/>
              </a:rPr>
              <a:pPr algn="r">
                <a:defRPr/>
              </a:pPr>
              <a:t>‹#›</a:t>
            </a:fld>
            <a:r>
              <a:rPr lang="en-US" sz="1400" b="0" dirty="0">
                <a:solidFill>
                  <a:schemeClr val="tx1">
                    <a:lumMod val="50000"/>
                    <a:lumOff val="50000"/>
                  </a:schemeClr>
                </a:solidFill>
                <a:latin typeface="+mn-lt"/>
              </a:rPr>
              <a:t> |</a:t>
            </a:r>
          </a:p>
        </p:txBody>
      </p:sp>
      <p:sp>
        <p:nvSpPr>
          <p:cNvPr id="7"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Enter Title or Event Name Here (go to Insert &gt; Headers &amp; Footers to change for all)</a:t>
            </a:r>
            <a:endParaRPr lang="en-US" dirty="0"/>
          </a:p>
        </p:txBody>
      </p:sp>
      <p:cxnSp>
        <p:nvCxnSpPr>
          <p:cNvPr id="18" name="Straight Connector 17"/>
          <p:cNvCxnSpPr/>
          <p:nvPr userDrawn="1"/>
        </p:nvCxnSpPr>
        <p:spPr>
          <a:xfrm>
            <a:off x="883920" y="6244862"/>
            <a:ext cx="10424160" cy="0"/>
          </a:xfrm>
          <a:prstGeom prst="line">
            <a:avLst/>
          </a:prstGeom>
          <a:ln w="127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316300" y="6248400"/>
            <a:ext cx="1037500" cy="531850"/>
          </a:xfrm>
          <a:prstGeom prst="rect">
            <a:avLst/>
          </a:prstGeom>
        </p:spPr>
      </p:pic>
    </p:spTree>
    <p:extLst>
      <p:ext uri="{BB962C8B-B14F-4D97-AF65-F5344CB8AC3E}">
        <p14:creationId xmlns:p14="http://schemas.microsoft.com/office/powerpoint/2010/main" val="15548547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32" r:id="rId3"/>
    <p:sldLayoutId id="2147483728" r:id="rId4"/>
    <p:sldLayoutId id="2147483729" r:id="rId5"/>
    <p:sldLayoutId id="2147483716" r:id="rId6"/>
    <p:sldLayoutId id="2147483717" r:id="rId7"/>
    <p:sldLayoutId id="2147483718" r:id="rId8"/>
    <p:sldLayoutId id="2147483719" r:id="rId9"/>
    <p:sldLayoutId id="2147483721" r:id="rId10"/>
    <p:sldLayoutId id="2147483731" r:id="rId11"/>
    <p:sldLayoutId id="2147483730" r:id="rId12"/>
    <p:sldLayoutId id="2147483733" r:id="rId13"/>
  </p:sldLayoutIdLst>
  <p:hf sldNum="0" hdr="0" dt="0"/>
  <p:txStyles>
    <p:titleStyle>
      <a:lvl1pPr algn="l" rtl="0" eaLnBrk="1" fontAlgn="base" hangingPunct="1">
        <a:spcBef>
          <a:spcPct val="0"/>
        </a:spcBef>
        <a:spcAft>
          <a:spcPct val="0"/>
        </a:spcAft>
        <a:defRPr sz="3600" b="0"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Courier New" panose="02070309020205020404" pitchFamily="49" charset="0"/>
        <a:buChar char="o"/>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2pPr>
      <a:lvl3pPr marL="1371600" indent="-457200"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3pPr>
      <a:lvl4pPr marL="1828800" indent="-457200" algn="l" rtl="0" eaLnBrk="1" fontAlgn="base" hangingPunct="1">
        <a:spcBef>
          <a:spcPct val="20000"/>
        </a:spcBef>
        <a:spcAft>
          <a:spcPct val="0"/>
        </a:spcAft>
        <a:buFont typeface="Courier New" panose="02070309020205020404" pitchFamily="49" charset="0"/>
        <a:buChar char="o"/>
        <a:defRPr sz="2400">
          <a:solidFill>
            <a:schemeClr val="tx1"/>
          </a:solidFill>
          <a:latin typeface="+mn-lt"/>
        </a:defRPr>
      </a:lvl4pPr>
      <a:lvl5pPr marL="2401888" indent="-396875" algn="l" rtl="0" eaLnBrk="1" fontAlgn="base" hangingPunct="1">
        <a:spcBef>
          <a:spcPct val="20000"/>
        </a:spcBef>
        <a:spcAft>
          <a:spcPct val="0"/>
        </a:spcAft>
        <a:buFont typeface="Courier New" panose="02070309020205020404" pitchFamily="49" charset="0"/>
        <a:buChar char="o"/>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hyperlink" Target="https://pixabay.com/en/tree-branch-bare-winter-autumn-307047/"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2DD6-26D4-16D5-43D3-C6A8DA654D0F}"/>
              </a:ext>
            </a:extLst>
          </p:cNvPr>
          <p:cNvSpPr>
            <a:spLocks noGrp="1"/>
          </p:cNvSpPr>
          <p:nvPr>
            <p:ph type="title"/>
          </p:nvPr>
        </p:nvSpPr>
        <p:spPr/>
        <p:txBody>
          <a:bodyPr/>
          <a:lstStyle/>
          <a:p>
            <a:r>
              <a:rPr lang="en-US" dirty="0"/>
              <a:t>Great Miami River at Middletown, OH</a:t>
            </a:r>
          </a:p>
        </p:txBody>
      </p:sp>
      <p:sp>
        <p:nvSpPr>
          <p:cNvPr id="4" name="Footer Placeholder 3">
            <a:extLst>
              <a:ext uri="{FF2B5EF4-FFF2-40B4-BE49-F238E27FC236}">
                <a16:creationId xmlns:a16="http://schemas.microsoft.com/office/drawing/2014/main" id="{B80FFAEA-FA62-045C-4241-B74A7B519E94}"/>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15" name="Content Placeholder 14">
            <a:extLst>
              <a:ext uri="{FF2B5EF4-FFF2-40B4-BE49-F238E27FC236}">
                <a16:creationId xmlns:a16="http://schemas.microsoft.com/office/drawing/2014/main" id="{C5FB6FD1-8EA2-AB29-4A80-65671C985807}"/>
              </a:ext>
            </a:extLst>
          </p:cNvPr>
          <p:cNvPicPr>
            <a:picLocks noGrp="1" noChangeAspect="1"/>
          </p:cNvPicPr>
          <p:nvPr>
            <p:ph idx="1"/>
          </p:nvPr>
        </p:nvPicPr>
        <p:blipFill>
          <a:blip r:embed="rId3"/>
          <a:stretch>
            <a:fillRect/>
          </a:stretch>
        </p:blipFill>
        <p:spPr>
          <a:xfrm>
            <a:off x="228600" y="1156600"/>
            <a:ext cx="7732961" cy="4906963"/>
          </a:xfrm>
        </p:spPr>
      </p:pic>
      <p:sp>
        <p:nvSpPr>
          <p:cNvPr id="17" name="TextBox 16">
            <a:extLst>
              <a:ext uri="{FF2B5EF4-FFF2-40B4-BE49-F238E27FC236}">
                <a16:creationId xmlns:a16="http://schemas.microsoft.com/office/drawing/2014/main" id="{A7127123-3663-2683-BD50-50D413780918}"/>
              </a:ext>
            </a:extLst>
          </p:cNvPr>
          <p:cNvSpPr txBox="1"/>
          <p:nvPr/>
        </p:nvSpPr>
        <p:spPr>
          <a:xfrm>
            <a:off x="7543800" y="1066800"/>
            <a:ext cx="4419600" cy="4493538"/>
          </a:xfrm>
          <a:prstGeom prst="rect">
            <a:avLst/>
          </a:prstGeom>
          <a:noFill/>
        </p:spPr>
        <p:txBody>
          <a:bodyPr wrap="square">
            <a:spAutoFit/>
          </a:bodyPr>
          <a:lstStyle/>
          <a:p>
            <a:pPr marL="457200" lvl="1" indent="0">
              <a:buNone/>
            </a:pPr>
            <a:r>
              <a:rPr lang="en-US" sz="2800" u="sng" dirty="0"/>
              <a:t>Great Miami Watershed</a:t>
            </a:r>
          </a:p>
          <a:p>
            <a:pPr marL="457200" lvl="1" indent="0">
              <a:buNone/>
            </a:pPr>
            <a:endParaRPr lang="en-US" dirty="0"/>
          </a:p>
          <a:p>
            <a:pPr marL="742950" lvl="1" indent="-285750">
              <a:buFont typeface="Arial" panose="020B0604020202020204" pitchFamily="34" charset="0"/>
              <a:buChar char="•"/>
            </a:pPr>
            <a:r>
              <a:rPr lang="en-US" sz="2000" dirty="0"/>
              <a:t>6,600 Miles of streams &amp; Rivers</a:t>
            </a:r>
          </a:p>
          <a:p>
            <a:pPr marL="742950" lvl="1" indent="-285750">
              <a:buFont typeface="Arial" panose="020B0604020202020204" pitchFamily="34" charset="0"/>
              <a:buChar char="•"/>
            </a:pPr>
            <a:r>
              <a:rPr lang="en-US" sz="2000" dirty="0"/>
              <a:t>5,702 square miles</a:t>
            </a:r>
          </a:p>
          <a:p>
            <a:pPr marL="742950" lvl="1" indent="-285750">
              <a:buFont typeface="Arial" panose="020B0604020202020204" pitchFamily="34" charset="0"/>
              <a:buChar char="•"/>
            </a:pPr>
            <a:r>
              <a:rPr lang="en-US" sz="2000" dirty="0"/>
              <a:t>Covers 10 Counties</a:t>
            </a:r>
          </a:p>
          <a:p>
            <a:pPr marL="742950" lvl="1" indent="-285750">
              <a:buFont typeface="Arial" panose="020B0604020202020204" pitchFamily="34" charset="0"/>
              <a:buChar char="•"/>
            </a:pPr>
            <a:endParaRPr lang="en-US" dirty="0"/>
          </a:p>
          <a:p>
            <a:pPr lvl="1"/>
            <a:r>
              <a:rPr lang="en-US" sz="2400" dirty="0"/>
              <a:t>At Middletown</a:t>
            </a:r>
          </a:p>
          <a:p>
            <a:pPr marL="742950" lvl="1" indent="-285750">
              <a:buFont typeface="Arial" panose="020B0604020202020204" pitchFamily="34" charset="0"/>
              <a:buChar char="•"/>
            </a:pPr>
            <a:r>
              <a:rPr lang="en-US" sz="2000" dirty="0"/>
              <a:t>Watershed is 3,134 square miles</a:t>
            </a:r>
          </a:p>
          <a:p>
            <a:pPr marL="742950" lvl="1" indent="-285750">
              <a:buFont typeface="Arial" panose="020B0604020202020204" pitchFamily="34" charset="0"/>
              <a:buChar char="•"/>
            </a:pPr>
            <a:r>
              <a:rPr lang="en-US" sz="2000" dirty="0"/>
              <a:t>USGS Gage for last 28 years</a:t>
            </a:r>
          </a:p>
          <a:p>
            <a:pPr marL="742950" lvl="1" indent="-285750">
              <a:buFont typeface="Arial" panose="020B0604020202020204" pitchFamily="34" charset="0"/>
              <a:buChar char="•"/>
            </a:pPr>
            <a:r>
              <a:rPr lang="en-US" sz="2000" dirty="0" err="1"/>
              <a:t>Qmax</a:t>
            </a:r>
            <a:r>
              <a:rPr lang="en-US" sz="2000" dirty="0"/>
              <a:t> = 55,600 </a:t>
            </a:r>
            <a:r>
              <a:rPr lang="en-US" sz="2000" dirty="0" err="1"/>
              <a:t>cfs</a:t>
            </a:r>
            <a:endParaRPr lang="en-US" sz="2000" dirty="0"/>
          </a:p>
          <a:p>
            <a:pPr marL="742950" lvl="1" indent="-285750">
              <a:buFont typeface="Arial" panose="020B0604020202020204" pitchFamily="34" charset="0"/>
              <a:buChar char="•"/>
            </a:pPr>
            <a:r>
              <a:rPr lang="en-US" sz="2000" dirty="0"/>
              <a:t>Gage height range 2’ to 14.2’ </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0316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92C56-93F1-AF05-04C4-637D534003A7}"/>
              </a:ext>
            </a:extLst>
          </p:cNvPr>
          <p:cNvSpPr>
            <a:spLocks noGrp="1"/>
          </p:cNvSpPr>
          <p:nvPr>
            <p:ph type="title"/>
          </p:nvPr>
        </p:nvSpPr>
        <p:spPr/>
        <p:txBody>
          <a:bodyPr/>
          <a:lstStyle/>
          <a:p>
            <a:r>
              <a:rPr lang="en-US" dirty="0"/>
              <a:t>Dive Inspection Site Plan</a:t>
            </a:r>
          </a:p>
        </p:txBody>
      </p:sp>
      <p:sp>
        <p:nvSpPr>
          <p:cNvPr id="4" name="Footer Placeholder 3">
            <a:extLst>
              <a:ext uri="{FF2B5EF4-FFF2-40B4-BE49-F238E27FC236}">
                <a16:creationId xmlns:a16="http://schemas.microsoft.com/office/drawing/2014/main" id="{673F12EE-BA64-1BCD-FD00-A684EE9E632E}"/>
              </a:ext>
            </a:extLst>
          </p:cNvPr>
          <p:cNvSpPr>
            <a:spLocks noGrp="1"/>
          </p:cNvSpPr>
          <p:nvPr>
            <p:ph type="ftr" sz="quarter" idx="3"/>
          </p:nvPr>
        </p:nvSpPr>
        <p:spPr/>
        <p:txBody>
          <a:bodyPr/>
          <a:lstStyle/>
          <a:p>
            <a:pPr>
              <a:defRPr/>
            </a:pPr>
            <a:r>
              <a:rPr lang="en-US" dirty="0"/>
              <a:t>Enter Title or Event Name Here (go to Insert &gt; Headers &amp; Footers to change for all)</a:t>
            </a:r>
          </a:p>
        </p:txBody>
      </p:sp>
      <p:pic>
        <p:nvPicPr>
          <p:cNvPr id="6" name="Picture 5">
            <a:extLst>
              <a:ext uri="{FF2B5EF4-FFF2-40B4-BE49-F238E27FC236}">
                <a16:creationId xmlns:a16="http://schemas.microsoft.com/office/drawing/2014/main" id="{D30361E0-BA4E-F2C0-8010-A38DB9677054}"/>
              </a:ext>
            </a:extLst>
          </p:cNvPr>
          <p:cNvPicPr>
            <a:picLocks noChangeAspect="1"/>
          </p:cNvPicPr>
          <p:nvPr/>
        </p:nvPicPr>
        <p:blipFill>
          <a:blip r:embed="rId3"/>
          <a:stretch>
            <a:fillRect/>
          </a:stretch>
        </p:blipFill>
        <p:spPr>
          <a:xfrm>
            <a:off x="228600" y="1447800"/>
            <a:ext cx="11408214" cy="4481798"/>
          </a:xfrm>
          <a:prstGeom prst="rect">
            <a:avLst/>
          </a:prstGeom>
        </p:spPr>
      </p:pic>
    </p:spTree>
    <p:extLst>
      <p:ext uri="{BB962C8B-B14F-4D97-AF65-F5344CB8AC3E}">
        <p14:creationId xmlns:p14="http://schemas.microsoft.com/office/powerpoint/2010/main" val="76353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36D1-E59D-10BF-A1D8-0E973EE5C900}"/>
              </a:ext>
            </a:extLst>
          </p:cNvPr>
          <p:cNvSpPr>
            <a:spLocks noGrp="1"/>
          </p:cNvSpPr>
          <p:nvPr>
            <p:ph type="title"/>
          </p:nvPr>
        </p:nvSpPr>
        <p:spPr/>
        <p:txBody>
          <a:bodyPr/>
          <a:lstStyle/>
          <a:p>
            <a:r>
              <a:rPr lang="en-US" dirty="0"/>
              <a:t>Significant stream channel work was needed</a:t>
            </a:r>
          </a:p>
        </p:txBody>
      </p:sp>
      <p:sp>
        <p:nvSpPr>
          <p:cNvPr id="4" name="Footer Placeholder 3">
            <a:extLst>
              <a:ext uri="{FF2B5EF4-FFF2-40B4-BE49-F238E27FC236}">
                <a16:creationId xmlns:a16="http://schemas.microsoft.com/office/drawing/2014/main" id="{37612E83-4F87-A8AE-CCAF-CB34E100FEF7}"/>
              </a:ext>
            </a:extLst>
          </p:cNvPr>
          <p:cNvSpPr>
            <a:spLocks noGrp="1"/>
          </p:cNvSpPr>
          <p:nvPr>
            <p:ph type="ftr" sz="quarter" idx="3"/>
          </p:nvPr>
        </p:nvSpPr>
        <p:spPr/>
        <p:txBody>
          <a:bodyPr/>
          <a:lstStyle/>
          <a:p>
            <a:pPr>
              <a:defRPr/>
            </a:pPr>
            <a:r>
              <a:rPr lang="en-US"/>
              <a:t>Enter Title or Event Name Here (go to Insert &gt; Headers &amp; Footers to change for all)</a:t>
            </a:r>
            <a:endParaRPr lang="en-US" dirty="0"/>
          </a:p>
        </p:txBody>
      </p:sp>
      <p:pic>
        <p:nvPicPr>
          <p:cNvPr id="12" name="Content Placeholder 11">
            <a:extLst>
              <a:ext uri="{FF2B5EF4-FFF2-40B4-BE49-F238E27FC236}">
                <a16:creationId xmlns:a16="http://schemas.microsoft.com/office/drawing/2014/main" id="{E7B67E18-1DAB-29AC-EA4D-AD1F3BCFAB85}"/>
              </a:ext>
            </a:extLst>
          </p:cNvPr>
          <p:cNvPicPr>
            <a:picLocks noGrp="1" noChangeAspect="1"/>
          </p:cNvPicPr>
          <p:nvPr>
            <p:ph idx="1"/>
          </p:nvPr>
        </p:nvPicPr>
        <p:blipFill>
          <a:blip r:embed="rId2"/>
          <a:stretch>
            <a:fillRect/>
          </a:stretch>
        </p:blipFill>
        <p:spPr>
          <a:xfrm>
            <a:off x="1295400" y="999130"/>
            <a:ext cx="9040455" cy="5240740"/>
          </a:xfrm>
        </p:spPr>
      </p:pic>
    </p:spTree>
    <p:extLst>
      <p:ext uri="{BB962C8B-B14F-4D97-AF65-F5344CB8AC3E}">
        <p14:creationId xmlns:p14="http://schemas.microsoft.com/office/powerpoint/2010/main" val="689982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2DD6-26D4-16D5-43D3-C6A8DA654D0F}"/>
              </a:ext>
            </a:extLst>
          </p:cNvPr>
          <p:cNvSpPr>
            <a:spLocks noGrp="1"/>
          </p:cNvSpPr>
          <p:nvPr>
            <p:ph type="title"/>
          </p:nvPr>
        </p:nvSpPr>
        <p:spPr/>
        <p:txBody>
          <a:bodyPr/>
          <a:lstStyle/>
          <a:p>
            <a:r>
              <a:rPr lang="en-US" dirty="0"/>
              <a:t>Research on Debris Removal and Prevention</a:t>
            </a:r>
          </a:p>
        </p:txBody>
      </p:sp>
      <p:sp>
        <p:nvSpPr>
          <p:cNvPr id="4" name="Footer Placeholder 3">
            <a:extLst>
              <a:ext uri="{FF2B5EF4-FFF2-40B4-BE49-F238E27FC236}">
                <a16:creationId xmlns:a16="http://schemas.microsoft.com/office/drawing/2014/main" id="{B80FFAEA-FA62-045C-4241-B74A7B519E94}"/>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9" name="Picture 8">
            <a:extLst>
              <a:ext uri="{FF2B5EF4-FFF2-40B4-BE49-F238E27FC236}">
                <a16:creationId xmlns:a16="http://schemas.microsoft.com/office/drawing/2014/main" id="{36614DDE-82EA-A775-3E1B-7C8295F3549B}"/>
              </a:ext>
            </a:extLst>
          </p:cNvPr>
          <p:cNvPicPr>
            <a:picLocks noChangeAspect="1"/>
          </p:cNvPicPr>
          <p:nvPr/>
        </p:nvPicPr>
        <p:blipFill>
          <a:blip r:embed="rId3"/>
          <a:stretch>
            <a:fillRect/>
          </a:stretch>
        </p:blipFill>
        <p:spPr>
          <a:xfrm>
            <a:off x="6324600" y="1071282"/>
            <a:ext cx="5392746" cy="5105400"/>
          </a:xfrm>
          <a:prstGeom prst="rect">
            <a:avLst/>
          </a:prstGeom>
        </p:spPr>
      </p:pic>
      <p:sp>
        <p:nvSpPr>
          <p:cNvPr id="13" name="TextBox 12">
            <a:extLst>
              <a:ext uri="{FF2B5EF4-FFF2-40B4-BE49-F238E27FC236}">
                <a16:creationId xmlns:a16="http://schemas.microsoft.com/office/drawing/2014/main" id="{C046D3AC-F50E-8C5B-A7A5-6FDC6BAB1D4E}"/>
              </a:ext>
            </a:extLst>
          </p:cNvPr>
          <p:cNvSpPr txBox="1"/>
          <p:nvPr/>
        </p:nvSpPr>
        <p:spPr>
          <a:xfrm>
            <a:off x="212465" y="1097280"/>
            <a:ext cx="6112135" cy="6832640"/>
          </a:xfrm>
          <a:prstGeom prst="rect">
            <a:avLst/>
          </a:prstGeom>
          <a:noFill/>
        </p:spPr>
        <p:txBody>
          <a:bodyPr wrap="square">
            <a:spAutoFit/>
          </a:bodyPr>
          <a:lstStyle/>
          <a:p>
            <a:r>
              <a:rPr lang="en-US" sz="2400" b="1" dirty="0"/>
              <a:t>In 2018 Started a Research Project</a:t>
            </a:r>
          </a:p>
          <a:p>
            <a:pPr marL="285750" indent="-285750">
              <a:buFont typeface="Arial" panose="020B0604020202020204" pitchFamily="34" charset="0"/>
              <a:buChar char="•"/>
            </a:pPr>
            <a:r>
              <a:rPr lang="en-US" dirty="0"/>
              <a:t>Develop Cost Effective Alternatives for Mitigating Debris and Environmental Impacts Around Bridge Piers</a:t>
            </a:r>
          </a:p>
          <a:p>
            <a:pPr marL="285750" indent="-285750">
              <a:buFont typeface="Arial" panose="020B0604020202020204" pitchFamily="34" charset="0"/>
              <a:buChar char="•"/>
            </a:pPr>
            <a:r>
              <a:rPr lang="en-US" dirty="0"/>
              <a:t>Goals</a:t>
            </a:r>
          </a:p>
          <a:p>
            <a:r>
              <a:rPr lang="en-US" dirty="0"/>
              <a:t>    1. Find an Environmentally Friendly way to remove</a:t>
            </a:r>
          </a:p>
          <a:p>
            <a:r>
              <a:rPr lang="en-US" dirty="0"/>
              <a:t>        debris from bridge piers safely and cost effectively.</a:t>
            </a:r>
          </a:p>
          <a:p>
            <a:r>
              <a:rPr lang="en-US" dirty="0"/>
              <a:t>    2. Determine if anything can be done to minimize debris</a:t>
            </a:r>
          </a:p>
          <a:p>
            <a:r>
              <a:rPr lang="en-US" dirty="0"/>
              <a:t>        build-up at problematic bridges. </a:t>
            </a:r>
            <a:r>
              <a:rPr lang="en-US" sz="1600" dirty="0"/>
              <a:t>(Credit: Jill Martindale)</a:t>
            </a:r>
          </a:p>
          <a:p>
            <a:pPr marL="285750" indent="-285750">
              <a:buFont typeface="Arial" panose="020B0604020202020204" pitchFamily="34" charset="0"/>
              <a:buChar char="•"/>
            </a:pPr>
            <a:r>
              <a:rPr lang="en-US" dirty="0"/>
              <a:t>2019 ODOT Selected Ohio State University Agricultural and Engineering Technologies Division, Project Manager: Jon Witter</a:t>
            </a:r>
          </a:p>
          <a:p>
            <a:pPr marL="285750" indent="-285750">
              <a:buFont typeface="Arial" panose="020B0604020202020204" pitchFamily="34" charset="0"/>
              <a:buChar char="•"/>
            </a:pPr>
            <a:r>
              <a:rPr lang="en-US" dirty="0"/>
              <a:t>OSU/John Witter: Previous ODOT Research Project: </a:t>
            </a:r>
            <a:r>
              <a:rPr lang="en-US" i="1" dirty="0"/>
              <a:t>Streamlining Implementation of Sustainable Channel Maintenance Practices.</a:t>
            </a:r>
          </a:p>
          <a:p>
            <a:pPr marL="285750" indent="-285750">
              <a:buFont typeface="Arial" panose="020B0604020202020204" pitchFamily="34" charset="0"/>
              <a:buChar char="•"/>
            </a:pPr>
            <a:r>
              <a:rPr lang="en-US" dirty="0"/>
              <a:t>Research budget included purchase of large equipment for debris removal.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6285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2DD6-26D4-16D5-43D3-C6A8DA654D0F}"/>
              </a:ext>
            </a:extLst>
          </p:cNvPr>
          <p:cNvSpPr>
            <a:spLocks noGrp="1"/>
          </p:cNvSpPr>
          <p:nvPr>
            <p:ph type="title"/>
          </p:nvPr>
        </p:nvSpPr>
        <p:spPr/>
        <p:txBody>
          <a:bodyPr/>
          <a:lstStyle/>
          <a:p>
            <a:r>
              <a:rPr lang="en-US" dirty="0"/>
              <a:t>Previous use of vanes &amp; weirs to control Stream</a:t>
            </a:r>
          </a:p>
        </p:txBody>
      </p:sp>
      <p:sp>
        <p:nvSpPr>
          <p:cNvPr id="4" name="Footer Placeholder 3">
            <a:extLst>
              <a:ext uri="{FF2B5EF4-FFF2-40B4-BE49-F238E27FC236}">
                <a16:creationId xmlns:a16="http://schemas.microsoft.com/office/drawing/2014/main" id="{B80FFAEA-FA62-045C-4241-B74A7B519E94}"/>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7" name="Picture 6">
            <a:extLst>
              <a:ext uri="{FF2B5EF4-FFF2-40B4-BE49-F238E27FC236}">
                <a16:creationId xmlns:a16="http://schemas.microsoft.com/office/drawing/2014/main" id="{962CB60E-F80D-19FC-0DE4-59B8D8D26C97}"/>
              </a:ext>
            </a:extLst>
          </p:cNvPr>
          <p:cNvPicPr>
            <a:picLocks noChangeAspect="1"/>
          </p:cNvPicPr>
          <p:nvPr/>
        </p:nvPicPr>
        <p:blipFill rotWithShape="1">
          <a:blip r:embed="rId3"/>
          <a:srcRect t="6788" b="30017"/>
          <a:stretch/>
        </p:blipFill>
        <p:spPr>
          <a:xfrm>
            <a:off x="152401" y="948466"/>
            <a:ext cx="6096000" cy="2942426"/>
          </a:xfrm>
          <a:prstGeom prst="rect">
            <a:avLst/>
          </a:prstGeom>
        </p:spPr>
      </p:pic>
      <p:pic>
        <p:nvPicPr>
          <p:cNvPr id="9" name="Picture 8">
            <a:extLst>
              <a:ext uri="{FF2B5EF4-FFF2-40B4-BE49-F238E27FC236}">
                <a16:creationId xmlns:a16="http://schemas.microsoft.com/office/drawing/2014/main" id="{89C45350-1F6D-D540-AA38-B5E0D5723828}"/>
              </a:ext>
            </a:extLst>
          </p:cNvPr>
          <p:cNvPicPr>
            <a:picLocks noChangeAspect="1"/>
          </p:cNvPicPr>
          <p:nvPr/>
        </p:nvPicPr>
        <p:blipFill rotWithShape="1">
          <a:blip r:embed="rId4"/>
          <a:srcRect r="9122" b="15419"/>
          <a:stretch/>
        </p:blipFill>
        <p:spPr>
          <a:xfrm>
            <a:off x="6560267" y="1066800"/>
            <a:ext cx="5287502" cy="2824092"/>
          </a:xfrm>
          <a:prstGeom prst="rect">
            <a:avLst/>
          </a:prstGeom>
        </p:spPr>
      </p:pic>
      <p:pic>
        <p:nvPicPr>
          <p:cNvPr id="11" name="Picture 10">
            <a:extLst>
              <a:ext uri="{FF2B5EF4-FFF2-40B4-BE49-F238E27FC236}">
                <a16:creationId xmlns:a16="http://schemas.microsoft.com/office/drawing/2014/main" id="{BA680E46-22F8-68FD-69B9-EBE62CF80DD6}"/>
              </a:ext>
            </a:extLst>
          </p:cNvPr>
          <p:cNvPicPr>
            <a:picLocks noChangeAspect="1"/>
          </p:cNvPicPr>
          <p:nvPr/>
        </p:nvPicPr>
        <p:blipFill rotWithShape="1">
          <a:blip r:embed="rId5"/>
          <a:srcRect l="-4441" t="-3229" b="39964"/>
          <a:stretch/>
        </p:blipFill>
        <p:spPr>
          <a:xfrm>
            <a:off x="6306711" y="3928803"/>
            <a:ext cx="5541058" cy="2243397"/>
          </a:xfrm>
          <a:prstGeom prst="rect">
            <a:avLst/>
          </a:prstGeom>
        </p:spPr>
      </p:pic>
      <p:sp>
        <p:nvSpPr>
          <p:cNvPr id="13" name="TextBox 12">
            <a:extLst>
              <a:ext uri="{FF2B5EF4-FFF2-40B4-BE49-F238E27FC236}">
                <a16:creationId xmlns:a16="http://schemas.microsoft.com/office/drawing/2014/main" id="{222C9861-515F-0B0E-89BD-92C31F8C1F96}"/>
              </a:ext>
            </a:extLst>
          </p:cNvPr>
          <p:cNvSpPr txBox="1"/>
          <p:nvPr/>
        </p:nvSpPr>
        <p:spPr>
          <a:xfrm>
            <a:off x="212987" y="4058532"/>
            <a:ext cx="6093724" cy="2031325"/>
          </a:xfrm>
          <a:prstGeom prst="rect">
            <a:avLst/>
          </a:prstGeom>
          <a:noFill/>
        </p:spPr>
        <p:txBody>
          <a:bodyPr wrap="square">
            <a:spAutoFit/>
          </a:bodyPr>
          <a:lstStyle/>
          <a:p>
            <a:pPr marL="285750" indent="-285750">
              <a:buFont typeface="Arial" panose="020B0604020202020204" pitchFamily="34" charset="0"/>
              <a:buChar char="•"/>
            </a:pPr>
            <a:r>
              <a:rPr lang="en-US" dirty="0"/>
              <a:t>Vanes previously constructed with Rock, Concrete Block, and even on deep foundation to keep stream channels centered and prevent scour attach on abutments and piers.</a:t>
            </a:r>
          </a:p>
          <a:p>
            <a:pPr marL="285750" indent="-285750">
              <a:buFont typeface="Arial" panose="020B0604020202020204" pitchFamily="34" charset="0"/>
              <a:buChar char="•"/>
            </a:pPr>
            <a:r>
              <a:rPr lang="en-US" dirty="0"/>
              <a:t>Minimal use for debris control to our knowledge.</a:t>
            </a:r>
          </a:p>
          <a:p>
            <a:pPr marL="285750" indent="-285750">
              <a:buFont typeface="Arial" panose="020B0604020202020204" pitchFamily="34" charset="0"/>
              <a:buChar char="•"/>
            </a:pPr>
            <a:r>
              <a:rPr lang="en-US" dirty="0"/>
              <a:t>Never used on river of the size of Great Miami River to our knowledge.</a:t>
            </a:r>
          </a:p>
        </p:txBody>
      </p:sp>
    </p:spTree>
    <p:extLst>
      <p:ext uri="{BB962C8B-B14F-4D97-AF65-F5344CB8AC3E}">
        <p14:creationId xmlns:p14="http://schemas.microsoft.com/office/powerpoint/2010/main" val="2216444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2DD6-26D4-16D5-43D3-C6A8DA654D0F}"/>
              </a:ext>
            </a:extLst>
          </p:cNvPr>
          <p:cNvSpPr>
            <a:spLocks noGrp="1"/>
          </p:cNvSpPr>
          <p:nvPr>
            <p:ph type="title"/>
          </p:nvPr>
        </p:nvSpPr>
        <p:spPr/>
        <p:txBody>
          <a:bodyPr/>
          <a:lstStyle/>
          <a:p>
            <a:r>
              <a:rPr lang="en-US" dirty="0"/>
              <a:t>What is a chevron vane?</a:t>
            </a:r>
          </a:p>
        </p:txBody>
      </p:sp>
      <p:sp>
        <p:nvSpPr>
          <p:cNvPr id="3" name="Content Placeholder 2">
            <a:extLst>
              <a:ext uri="{FF2B5EF4-FFF2-40B4-BE49-F238E27FC236}">
                <a16:creationId xmlns:a16="http://schemas.microsoft.com/office/drawing/2014/main" id="{7015CF12-5B3F-BFCC-6717-C121EC9DC937}"/>
              </a:ext>
            </a:extLst>
          </p:cNvPr>
          <p:cNvSpPr>
            <a:spLocks noGrp="1"/>
          </p:cNvSpPr>
          <p:nvPr>
            <p:ph idx="1"/>
          </p:nvPr>
        </p:nvSpPr>
        <p:spPr/>
        <p:txBody>
          <a:bodyPr/>
          <a:lstStyle/>
          <a:p>
            <a:pPr marL="457200" lvl="1" indent="0">
              <a:buNone/>
            </a:pPr>
            <a:r>
              <a:rPr lang="en-US" dirty="0"/>
              <a:t>V-shaped structure placed upstream of an object that is meant to divide flow around that object</a:t>
            </a:r>
          </a:p>
          <a:p>
            <a:pPr marL="0" indent="0">
              <a:buNone/>
            </a:pPr>
            <a:endParaRPr lang="en-US" dirty="0"/>
          </a:p>
        </p:txBody>
      </p:sp>
      <p:sp>
        <p:nvSpPr>
          <p:cNvPr id="4" name="Footer Placeholder 3">
            <a:extLst>
              <a:ext uri="{FF2B5EF4-FFF2-40B4-BE49-F238E27FC236}">
                <a16:creationId xmlns:a16="http://schemas.microsoft.com/office/drawing/2014/main" id="{B80FFAEA-FA62-045C-4241-B74A7B519E94}"/>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5" name="Content Placeholder 5" descr="A close-up of a river&#10;&#10;Description automatically generated">
            <a:extLst>
              <a:ext uri="{FF2B5EF4-FFF2-40B4-BE49-F238E27FC236}">
                <a16:creationId xmlns:a16="http://schemas.microsoft.com/office/drawing/2014/main" id="{A5E238E1-E986-E15B-C54E-F90C1E8C9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148708" y="2125105"/>
            <a:ext cx="5894583" cy="3924859"/>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4074083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6909-D020-407A-35CC-EA48917970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F2D161-B05D-B798-E125-B9E4E469EA1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2E63FB79-7BB6-F29E-52E0-2CF5AC22A61E}"/>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spTree>
    <p:extLst>
      <p:ext uri="{BB962C8B-B14F-4D97-AF65-F5344CB8AC3E}">
        <p14:creationId xmlns:p14="http://schemas.microsoft.com/office/powerpoint/2010/main" val="596453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2DD6-26D4-16D5-43D3-C6A8DA654D0F}"/>
              </a:ext>
            </a:extLst>
          </p:cNvPr>
          <p:cNvSpPr>
            <a:spLocks noGrp="1"/>
          </p:cNvSpPr>
          <p:nvPr>
            <p:ph type="title"/>
          </p:nvPr>
        </p:nvSpPr>
        <p:spPr/>
        <p:txBody>
          <a:bodyPr/>
          <a:lstStyle/>
          <a:p>
            <a:r>
              <a:rPr lang="en-US" dirty="0"/>
              <a:t>What is a chevron vane?</a:t>
            </a:r>
          </a:p>
        </p:txBody>
      </p:sp>
      <p:sp>
        <p:nvSpPr>
          <p:cNvPr id="3" name="Content Placeholder 2">
            <a:extLst>
              <a:ext uri="{FF2B5EF4-FFF2-40B4-BE49-F238E27FC236}">
                <a16:creationId xmlns:a16="http://schemas.microsoft.com/office/drawing/2014/main" id="{7015CF12-5B3F-BFCC-6717-C121EC9DC937}"/>
              </a:ext>
            </a:extLst>
          </p:cNvPr>
          <p:cNvSpPr>
            <a:spLocks noGrp="1"/>
          </p:cNvSpPr>
          <p:nvPr>
            <p:ph idx="1"/>
          </p:nvPr>
        </p:nvSpPr>
        <p:spPr/>
        <p:txBody>
          <a:bodyPr/>
          <a:lstStyle/>
          <a:p>
            <a:pPr marL="457200" lvl="1" indent="0">
              <a:buNone/>
            </a:pPr>
            <a:r>
              <a:rPr lang="en-US" dirty="0"/>
              <a:t>V-shaped structure placed upstream of an object that is meant to divide flow around that object</a:t>
            </a:r>
          </a:p>
          <a:p>
            <a:pPr marL="0" indent="0">
              <a:buNone/>
            </a:pPr>
            <a:endParaRPr lang="en-US" dirty="0"/>
          </a:p>
        </p:txBody>
      </p:sp>
      <p:sp>
        <p:nvSpPr>
          <p:cNvPr id="4" name="Footer Placeholder 3">
            <a:extLst>
              <a:ext uri="{FF2B5EF4-FFF2-40B4-BE49-F238E27FC236}">
                <a16:creationId xmlns:a16="http://schemas.microsoft.com/office/drawing/2014/main" id="{B80FFAEA-FA62-045C-4241-B74A7B519E94}"/>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5" name="Content Placeholder 5" descr="A close-up of a river&#10;&#10;Description automatically generated">
            <a:extLst>
              <a:ext uri="{FF2B5EF4-FFF2-40B4-BE49-F238E27FC236}">
                <a16:creationId xmlns:a16="http://schemas.microsoft.com/office/drawing/2014/main" id="{A5E238E1-E986-E15B-C54E-F90C1E8C9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148708" y="2125105"/>
            <a:ext cx="5894583" cy="3924859"/>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788045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F4496-4026-53BA-A123-A614BCFF3F23}"/>
              </a:ext>
            </a:extLst>
          </p:cNvPr>
          <p:cNvSpPr>
            <a:spLocks noGrp="1"/>
          </p:cNvSpPr>
          <p:nvPr>
            <p:ph type="title"/>
          </p:nvPr>
        </p:nvSpPr>
        <p:spPr/>
        <p:txBody>
          <a:bodyPr/>
          <a:lstStyle/>
          <a:p>
            <a:r>
              <a:rPr lang="en-US" dirty="0"/>
              <a:t>Modified from w-weir</a:t>
            </a:r>
          </a:p>
        </p:txBody>
      </p:sp>
      <p:pic>
        <p:nvPicPr>
          <p:cNvPr id="6" name="Content Placeholder 5" descr="A diagram of a flow of stones&#10;&#10;Description automatically generated">
            <a:extLst>
              <a:ext uri="{FF2B5EF4-FFF2-40B4-BE49-F238E27FC236}">
                <a16:creationId xmlns:a16="http://schemas.microsoft.com/office/drawing/2014/main" id="{AF11104E-85C9-61E1-F92C-2C367DB64F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61784" y="1141788"/>
            <a:ext cx="6668431" cy="3705742"/>
          </a:xfrm>
        </p:spPr>
      </p:pic>
      <p:sp>
        <p:nvSpPr>
          <p:cNvPr id="4" name="Footer Placeholder 3">
            <a:extLst>
              <a:ext uri="{FF2B5EF4-FFF2-40B4-BE49-F238E27FC236}">
                <a16:creationId xmlns:a16="http://schemas.microsoft.com/office/drawing/2014/main" id="{67605821-F46F-6DFA-C908-4AF81E90FD81}"/>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sp>
        <p:nvSpPr>
          <p:cNvPr id="8" name="Freeform: Shape 7">
            <a:extLst>
              <a:ext uri="{FF2B5EF4-FFF2-40B4-BE49-F238E27FC236}">
                <a16:creationId xmlns:a16="http://schemas.microsoft.com/office/drawing/2014/main" id="{3EC3C6B0-35E4-4092-FF26-A898F94473B7}"/>
              </a:ext>
            </a:extLst>
          </p:cNvPr>
          <p:cNvSpPr/>
          <p:nvPr/>
        </p:nvSpPr>
        <p:spPr>
          <a:xfrm>
            <a:off x="2540000" y="1209039"/>
            <a:ext cx="2001520" cy="3627120"/>
          </a:xfrm>
          <a:custGeom>
            <a:avLst/>
            <a:gdLst>
              <a:gd name="connsiteX0" fmla="*/ 0 w 2001520"/>
              <a:gd name="connsiteY0" fmla="*/ 3098800 h 3627120"/>
              <a:gd name="connsiteX1" fmla="*/ 0 w 2001520"/>
              <a:gd name="connsiteY1" fmla="*/ 3098800 h 3627120"/>
              <a:gd name="connsiteX2" fmla="*/ 233680 w 2001520"/>
              <a:gd name="connsiteY2" fmla="*/ 3230880 h 3627120"/>
              <a:gd name="connsiteX3" fmla="*/ 365760 w 2001520"/>
              <a:gd name="connsiteY3" fmla="*/ 3332480 h 3627120"/>
              <a:gd name="connsiteX4" fmla="*/ 436880 w 2001520"/>
              <a:gd name="connsiteY4" fmla="*/ 3403600 h 3627120"/>
              <a:gd name="connsiteX5" fmla="*/ 467360 w 2001520"/>
              <a:gd name="connsiteY5" fmla="*/ 3434080 h 3627120"/>
              <a:gd name="connsiteX6" fmla="*/ 660400 w 2001520"/>
              <a:gd name="connsiteY6" fmla="*/ 3525520 h 3627120"/>
              <a:gd name="connsiteX7" fmla="*/ 731520 w 2001520"/>
              <a:gd name="connsiteY7" fmla="*/ 3556000 h 3627120"/>
              <a:gd name="connsiteX8" fmla="*/ 782320 w 2001520"/>
              <a:gd name="connsiteY8" fmla="*/ 3576320 h 3627120"/>
              <a:gd name="connsiteX9" fmla="*/ 914400 w 2001520"/>
              <a:gd name="connsiteY9" fmla="*/ 3627120 h 3627120"/>
              <a:gd name="connsiteX10" fmla="*/ 1016000 w 2001520"/>
              <a:gd name="connsiteY10" fmla="*/ 3586480 h 3627120"/>
              <a:gd name="connsiteX11" fmla="*/ 1046480 w 2001520"/>
              <a:gd name="connsiteY11" fmla="*/ 3566160 h 3627120"/>
              <a:gd name="connsiteX12" fmla="*/ 1076960 w 2001520"/>
              <a:gd name="connsiteY12" fmla="*/ 3515360 h 3627120"/>
              <a:gd name="connsiteX13" fmla="*/ 1127760 w 2001520"/>
              <a:gd name="connsiteY13" fmla="*/ 3342640 h 3627120"/>
              <a:gd name="connsiteX14" fmla="*/ 1148080 w 2001520"/>
              <a:gd name="connsiteY14" fmla="*/ 3261360 h 3627120"/>
              <a:gd name="connsiteX15" fmla="*/ 1259840 w 2001520"/>
              <a:gd name="connsiteY15" fmla="*/ 3058160 h 3627120"/>
              <a:gd name="connsiteX16" fmla="*/ 1300480 w 2001520"/>
              <a:gd name="connsiteY16" fmla="*/ 2915920 h 3627120"/>
              <a:gd name="connsiteX17" fmla="*/ 1351280 w 2001520"/>
              <a:gd name="connsiteY17" fmla="*/ 2733040 h 3627120"/>
              <a:gd name="connsiteX18" fmla="*/ 1402080 w 2001520"/>
              <a:gd name="connsiteY18" fmla="*/ 2600960 h 3627120"/>
              <a:gd name="connsiteX19" fmla="*/ 1483360 w 2001520"/>
              <a:gd name="connsiteY19" fmla="*/ 2509520 h 3627120"/>
              <a:gd name="connsiteX20" fmla="*/ 1534160 w 2001520"/>
              <a:gd name="connsiteY20" fmla="*/ 2448560 h 3627120"/>
              <a:gd name="connsiteX21" fmla="*/ 1595120 w 2001520"/>
              <a:gd name="connsiteY21" fmla="*/ 2357120 h 3627120"/>
              <a:gd name="connsiteX22" fmla="*/ 1666240 w 2001520"/>
              <a:gd name="connsiteY22" fmla="*/ 2265680 h 3627120"/>
              <a:gd name="connsiteX23" fmla="*/ 1706880 w 2001520"/>
              <a:gd name="connsiteY23" fmla="*/ 2194560 h 3627120"/>
              <a:gd name="connsiteX24" fmla="*/ 1788160 w 2001520"/>
              <a:gd name="connsiteY24" fmla="*/ 2072640 h 3627120"/>
              <a:gd name="connsiteX25" fmla="*/ 1818640 w 2001520"/>
              <a:gd name="connsiteY25" fmla="*/ 2032000 h 3627120"/>
              <a:gd name="connsiteX26" fmla="*/ 1838960 w 2001520"/>
              <a:gd name="connsiteY26" fmla="*/ 1991360 h 3627120"/>
              <a:gd name="connsiteX27" fmla="*/ 1869440 w 2001520"/>
              <a:gd name="connsiteY27" fmla="*/ 1940560 h 3627120"/>
              <a:gd name="connsiteX28" fmla="*/ 1920240 w 2001520"/>
              <a:gd name="connsiteY28" fmla="*/ 1798320 h 3627120"/>
              <a:gd name="connsiteX29" fmla="*/ 1930400 w 2001520"/>
              <a:gd name="connsiteY29" fmla="*/ 1747520 h 3627120"/>
              <a:gd name="connsiteX30" fmla="*/ 1940560 w 2001520"/>
              <a:gd name="connsiteY30" fmla="*/ 1717040 h 3627120"/>
              <a:gd name="connsiteX31" fmla="*/ 1950720 w 2001520"/>
              <a:gd name="connsiteY31" fmla="*/ 1666240 h 3627120"/>
              <a:gd name="connsiteX32" fmla="*/ 1971040 w 2001520"/>
              <a:gd name="connsiteY32" fmla="*/ 1584960 h 3627120"/>
              <a:gd name="connsiteX33" fmla="*/ 1981200 w 2001520"/>
              <a:gd name="connsiteY33" fmla="*/ 1534160 h 3627120"/>
              <a:gd name="connsiteX34" fmla="*/ 2001520 w 2001520"/>
              <a:gd name="connsiteY34" fmla="*/ 1412240 h 3627120"/>
              <a:gd name="connsiteX35" fmla="*/ 1991360 w 2001520"/>
              <a:gd name="connsiteY35" fmla="*/ 1239520 h 3627120"/>
              <a:gd name="connsiteX36" fmla="*/ 1981200 w 2001520"/>
              <a:gd name="connsiteY36" fmla="*/ 1158240 h 3627120"/>
              <a:gd name="connsiteX37" fmla="*/ 1971040 w 2001520"/>
              <a:gd name="connsiteY37" fmla="*/ 1066800 h 3627120"/>
              <a:gd name="connsiteX38" fmla="*/ 1950720 w 2001520"/>
              <a:gd name="connsiteY38" fmla="*/ 802640 h 3627120"/>
              <a:gd name="connsiteX39" fmla="*/ 1940560 w 2001520"/>
              <a:gd name="connsiteY39" fmla="*/ 741680 h 3627120"/>
              <a:gd name="connsiteX40" fmla="*/ 1920240 w 2001520"/>
              <a:gd name="connsiteY40" fmla="*/ 650240 h 3627120"/>
              <a:gd name="connsiteX41" fmla="*/ 1879600 w 2001520"/>
              <a:gd name="connsiteY41" fmla="*/ 497840 h 3627120"/>
              <a:gd name="connsiteX42" fmla="*/ 1859280 w 2001520"/>
              <a:gd name="connsiteY42" fmla="*/ 406400 h 3627120"/>
              <a:gd name="connsiteX43" fmla="*/ 1849120 w 2001520"/>
              <a:gd name="connsiteY43" fmla="*/ 355600 h 3627120"/>
              <a:gd name="connsiteX44" fmla="*/ 1808480 w 2001520"/>
              <a:gd name="connsiteY44" fmla="*/ 284480 h 3627120"/>
              <a:gd name="connsiteX45" fmla="*/ 1747520 w 2001520"/>
              <a:gd name="connsiteY45" fmla="*/ 193040 h 3627120"/>
              <a:gd name="connsiteX46" fmla="*/ 1503680 w 2001520"/>
              <a:gd name="connsiteY46" fmla="*/ 91440 h 3627120"/>
              <a:gd name="connsiteX47" fmla="*/ 1402080 w 2001520"/>
              <a:gd name="connsiteY47" fmla="*/ 71120 h 3627120"/>
              <a:gd name="connsiteX48" fmla="*/ 1330960 w 2001520"/>
              <a:gd name="connsiteY48" fmla="*/ 50800 h 3627120"/>
              <a:gd name="connsiteX49" fmla="*/ 1209040 w 2001520"/>
              <a:gd name="connsiteY49" fmla="*/ 10160 h 3627120"/>
              <a:gd name="connsiteX50" fmla="*/ 1076960 w 2001520"/>
              <a:gd name="connsiteY50" fmla="*/ 0 h 3627120"/>
              <a:gd name="connsiteX51" fmla="*/ 701040 w 2001520"/>
              <a:gd name="connsiteY51" fmla="*/ 50800 h 3627120"/>
              <a:gd name="connsiteX52" fmla="*/ 558800 w 2001520"/>
              <a:gd name="connsiteY52" fmla="*/ 213360 h 3627120"/>
              <a:gd name="connsiteX53" fmla="*/ 467360 w 2001520"/>
              <a:gd name="connsiteY53" fmla="*/ 375920 h 3627120"/>
              <a:gd name="connsiteX54" fmla="*/ 335280 w 2001520"/>
              <a:gd name="connsiteY54" fmla="*/ 741680 h 3627120"/>
              <a:gd name="connsiteX55" fmla="*/ 203200 w 2001520"/>
              <a:gd name="connsiteY55" fmla="*/ 1584960 h 3627120"/>
              <a:gd name="connsiteX56" fmla="*/ 142240 w 2001520"/>
              <a:gd name="connsiteY56" fmla="*/ 2123440 h 3627120"/>
              <a:gd name="connsiteX57" fmla="*/ 101600 w 2001520"/>
              <a:gd name="connsiteY57" fmla="*/ 2418080 h 3627120"/>
              <a:gd name="connsiteX58" fmla="*/ 91440 w 2001520"/>
              <a:gd name="connsiteY58" fmla="*/ 2631440 h 3627120"/>
              <a:gd name="connsiteX59" fmla="*/ 71120 w 2001520"/>
              <a:gd name="connsiteY59" fmla="*/ 2733040 h 3627120"/>
              <a:gd name="connsiteX60" fmla="*/ 60960 w 2001520"/>
              <a:gd name="connsiteY60" fmla="*/ 2814320 h 3627120"/>
              <a:gd name="connsiteX61" fmla="*/ 50800 w 2001520"/>
              <a:gd name="connsiteY61" fmla="*/ 2865120 h 3627120"/>
              <a:gd name="connsiteX62" fmla="*/ 40640 w 2001520"/>
              <a:gd name="connsiteY62" fmla="*/ 2946400 h 3627120"/>
              <a:gd name="connsiteX63" fmla="*/ 30480 w 2001520"/>
              <a:gd name="connsiteY63" fmla="*/ 3007360 h 3627120"/>
              <a:gd name="connsiteX64" fmla="*/ 0 w 2001520"/>
              <a:gd name="connsiteY64" fmla="*/ 3098800 h 362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01520" h="3627120">
                <a:moveTo>
                  <a:pt x="0" y="3098800"/>
                </a:moveTo>
                <a:lnTo>
                  <a:pt x="0" y="3098800"/>
                </a:lnTo>
                <a:cubicBezTo>
                  <a:pt x="77893" y="3142827"/>
                  <a:pt x="158280" y="3182708"/>
                  <a:pt x="233680" y="3230880"/>
                </a:cubicBezTo>
                <a:cubicBezTo>
                  <a:pt x="280488" y="3260785"/>
                  <a:pt x="334949" y="3286263"/>
                  <a:pt x="365760" y="3332480"/>
                </a:cubicBezTo>
                <a:cubicBezTo>
                  <a:pt x="402186" y="3387119"/>
                  <a:pt x="369305" y="3344472"/>
                  <a:pt x="436880" y="3403600"/>
                </a:cubicBezTo>
                <a:cubicBezTo>
                  <a:pt x="447693" y="3413062"/>
                  <a:pt x="455865" y="3425459"/>
                  <a:pt x="467360" y="3434080"/>
                </a:cubicBezTo>
                <a:cubicBezTo>
                  <a:pt x="518044" y="3472093"/>
                  <a:pt x="615857" y="3506430"/>
                  <a:pt x="660400" y="3525520"/>
                </a:cubicBezTo>
                <a:lnTo>
                  <a:pt x="731520" y="3556000"/>
                </a:lnTo>
                <a:cubicBezTo>
                  <a:pt x="748355" y="3563015"/>
                  <a:pt x="766008" y="3568164"/>
                  <a:pt x="782320" y="3576320"/>
                </a:cubicBezTo>
                <a:cubicBezTo>
                  <a:pt x="879046" y="3624683"/>
                  <a:pt x="833897" y="3611019"/>
                  <a:pt x="914400" y="3627120"/>
                </a:cubicBezTo>
                <a:cubicBezTo>
                  <a:pt x="948267" y="3613573"/>
                  <a:pt x="982882" y="3601765"/>
                  <a:pt x="1016000" y="3586480"/>
                </a:cubicBezTo>
                <a:cubicBezTo>
                  <a:pt x="1027087" y="3581363"/>
                  <a:pt x="1038533" y="3575431"/>
                  <a:pt x="1046480" y="3566160"/>
                </a:cubicBezTo>
                <a:cubicBezTo>
                  <a:pt x="1059331" y="3551167"/>
                  <a:pt x="1066800" y="3532293"/>
                  <a:pt x="1076960" y="3515360"/>
                </a:cubicBezTo>
                <a:cubicBezTo>
                  <a:pt x="1127853" y="3311789"/>
                  <a:pt x="1062241" y="3565404"/>
                  <a:pt x="1127760" y="3342640"/>
                </a:cubicBezTo>
                <a:cubicBezTo>
                  <a:pt x="1135640" y="3315848"/>
                  <a:pt x="1135591" y="3286339"/>
                  <a:pt x="1148080" y="3261360"/>
                </a:cubicBezTo>
                <a:cubicBezTo>
                  <a:pt x="1254493" y="3048534"/>
                  <a:pt x="1206829" y="3224765"/>
                  <a:pt x="1259840" y="3058160"/>
                </a:cubicBezTo>
                <a:cubicBezTo>
                  <a:pt x="1274791" y="3011171"/>
                  <a:pt x="1287184" y="2963404"/>
                  <a:pt x="1300480" y="2915920"/>
                </a:cubicBezTo>
                <a:cubicBezTo>
                  <a:pt x="1386737" y="2607860"/>
                  <a:pt x="1288880" y="2951440"/>
                  <a:pt x="1351280" y="2733040"/>
                </a:cubicBezTo>
                <a:cubicBezTo>
                  <a:pt x="1367831" y="2675110"/>
                  <a:pt x="1369797" y="2651690"/>
                  <a:pt x="1402080" y="2600960"/>
                </a:cubicBezTo>
                <a:cubicBezTo>
                  <a:pt x="1433246" y="2551984"/>
                  <a:pt x="1446329" y="2550666"/>
                  <a:pt x="1483360" y="2509520"/>
                </a:cubicBezTo>
                <a:cubicBezTo>
                  <a:pt x="1501055" y="2489859"/>
                  <a:pt x="1518518" y="2469890"/>
                  <a:pt x="1534160" y="2448560"/>
                </a:cubicBezTo>
                <a:cubicBezTo>
                  <a:pt x="1555823" y="2419019"/>
                  <a:pt x="1573672" y="2386817"/>
                  <a:pt x="1595120" y="2357120"/>
                </a:cubicBezTo>
                <a:cubicBezTo>
                  <a:pt x="1617728" y="2325816"/>
                  <a:pt x="1644364" y="2297500"/>
                  <a:pt x="1666240" y="2265680"/>
                </a:cubicBezTo>
                <a:cubicBezTo>
                  <a:pt x="1681709" y="2243180"/>
                  <a:pt x="1692300" y="2217645"/>
                  <a:pt x="1706880" y="2194560"/>
                </a:cubicBezTo>
                <a:cubicBezTo>
                  <a:pt x="1732962" y="2153264"/>
                  <a:pt x="1758854" y="2111715"/>
                  <a:pt x="1788160" y="2072640"/>
                </a:cubicBezTo>
                <a:cubicBezTo>
                  <a:pt x="1798320" y="2059093"/>
                  <a:pt x="1809665" y="2046359"/>
                  <a:pt x="1818640" y="2032000"/>
                </a:cubicBezTo>
                <a:cubicBezTo>
                  <a:pt x="1826667" y="2019157"/>
                  <a:pt x="1831605" y="2004600"/>
                  <a:pt x="1838960" y="1991360"/>
                </a:cubicBezTo>
                <a:cubicBezTo>
                  <a:pt x="1848550" y="1974098"/>
                  <a:pt x="1861089" y="1958455"/>
                  <a:pt x="1869440" y="1940560"/>
                </a:cubicBezTo>
                <a:cubicBezTo>
                  <a:pt x="1897791" y="1879808"/>
                  <a:pt x="1907923" y="1853746"/>
                  <a:pt x="1920240" y="1798320"/>
                </a:cubicBezTo>
                <a:cubicBezTo>
                  <a:pt x="1923986" y="1781463"/>
                  <a:pt x="1926212" y="1764273"/>
                  <a:pt x="1930400" y="1747520"/>
                </a:cubicBezTo>
                <a:cubicBezTo>
                  <a:pt x="1932997" y="1737130"/>
                  <a:pt x="1937963" y="1727430"/>
                  <a:pt x="1940560" y="1717040"/>
                </a:cubicBezTo>
                <a:cubicBezTo>
                  <a:pt x="1944748" y="1700287"/>
                  <a:pt x="1946837" y="1683066"/>
                  <a:pt x="1950720" y="1666240"/>
                </a:cubicBezTo>
                <a:cubicBezTo>
                  <a:pt x="1957000" y="1639028"/>
                  <a:pt x="1965563" y="1612345"/>
                  <a:pt x="1971040" y="1584960"/>
                </a:cubicBezTo>
                <a:cubicBezTo>
                  <a:pt x="1974427" y="1568027"/>
                  <a:pt x="1978361" y="1551194"/>
                  <a:pt x="1981200" y="1534160"/>
                </a:cubicBezTo>
                <a:cubicBezTo>
                  <a:pt x="2006404" y="1382934"/>
                  <a:pt x="1977576" y="1531960"/>
                  <a:pt x="2001520" y="1412240"/>
                </a:cubicBezTo>
                <a:cubicBezTo>
                  <a:pt x="1998133" y="1354667"/>
                  <a:pt x="1995959" y="1297009"/>
                  <a:pt x="1991360" y="1239520"/>
                </a:cubicBezTo>
                <a:cubicBezTo>
                  <a:pt x="1989183" y="1212303"/>
                  <a:pt x="1984390" y="1185357"/>
                  <a:pt x="1981200" y="1158240"/>
                </a:cubicBezTo>
                <a:cubicBezTo>
                  <a:pt x="1977617" y="1127782"/>
                  <a:pt x="1973659" y="1097356"/>
                  <a:pt x="1971040" y="1066800"/>
                </a:cubicBezTo>
                <a:cubicBezTo>
                  <a:pt x="1963498" y="978809"/>
                  <a:pt x="1958963" y="890568"/>
                  <a:pt x="1950720" y="802640"/>
                </a:cubicBezTo>
                <a:cubicBezTo>
                  <a:pt x="1948797" y="782130"/>
                  <a:pt x="1944600" y="761880"/>
                  <a:pt x="1940560" y="741680"/>
                </a:cubicBezTo>
                <a:cubicBezTo>
                  <a:pt x="1934437" y="711063"/>
                  <a:pt x="1927813" y="680531"/>
                  <a:pt x="1920240" y="650240"/>
                </a:cubicBezTo>
                <a:cubicBezTo>
                  <a:pt x="1859482" y="407208"/>
                  <a:pt x="1943014" y="767348"/>
                  <a:pt x="1879600" y="497840"/>
                </a:cubicBezTo>
                <a:cubicBezTo>
                  <a:pt x="1872449" y="467446"/>
                  <a:pt x="1865822" y="436930"/>
                  <a:pt x="1859280" y="406400"/>
                </a:cubicBezTo>
                <a:cubicBezTo>
                  <a:pt x="1855662" y="389515"/>
                  <a:pt x="1854581" y="371983"/>
                  <a:pt x="1849120" y="355600"/>
                </a:cubicBezTo>
                <a:cubicBezTo>
                  <a:pt x="1836839" y="318757"/>
                  <a:pt x="1826317" y="315695"/>
                  <a:pt x="1808480" y="284480"/>
                </a:cubicBezTo>
                <a:cubicBezTo>
                  <a:pt x="1786181" y="245457"/>
                  <a:pt x="1786570" y="225581"/>
                  <a:pt x="1747520" y="193040"/>
                </a:cubicBezTo>
                <a:cubicBezTo>
                  <a:pt x="1679971" y="136749"/>
                  <a:pt x="1586796" y="108063"/>
                  <a:pt x="1503680" y="91440"/>
                </a:cubicBezTo>
                <a:cubicBezTo>
                  <a:pt x="1469813" y="84667"/>
                  <a:pt x="1435699" y="79030"/>
                  <a:pt x="1402080" y="71120"/>
                </a:cubicBezTo>
                <a:cubicBezTo>
                  <a:pt x="1378080" y="65473"/>
                  <a:pt x="1354471" y="58224"/>
                  <a:pt x="1330960" y="50800"/>
                </a:cubicBezTo>
                <a:cubicBezTo>
                  <a:pt x="1290110" y="37900"/>
                  <a:pt x="1251752" y="13446"/>
                  <a:pt x="1209040" y="10160"/>
                </a:cubicBezTo>
                <a:lnTo>
                  <a:pt x="1076960" y="0"/>
                </a:lnTo>
                <a:cubicBezTo>
                  <a:pt x="1025511" y="3675"/>
                  <a:pt x="793085" y="-3344"/>
                  <a:pt x="701040" y="50800"/>
                </a:cubicBezTo>
                <a:cubicBezTo>
                  <a:pt x="633427" y="90572"/>
                  <a:pt x="597771" y="148409"/>
                  <a:pt x="558800" y="213360"/>
                </a:cubicBezTo>
                <a:cubicBezTo>
                  <a:pt x="526813" y="266671"/>
                  <a:pt x="494484" y="319978"/>
                  <a:pt x="467360" y="375920"/>
                </a:cubicBezTo>
                <a:cubicBezTo>
                  <a:pt x="415564" y="482749"/>
                  <a:pt x="366202" y="628301"/>
                  <a:pt x="335280" y="741680"/>
                </a:cubicBezTo>
                <a:cubicBezTo>
                  <a:pt x="245335" y="1071479"/>
                  <a:pt x="245696" y="1174165"/>
                  <a:pt x="203200" y="1584960"/>
                </a:cubicBezTo>
                <a:cubicBezTo>
                  <a:pt x="135321" y="2241125"/>
                  <a:pt x="209001" y="1549298"/>
                  <a:pt x="142240" y="2123440"/>
                </a:cubicBezTo>
                <a:cubicBezTo>
                  <a:pt x="112321" y="2380747"/>
                  <a:pt x="137803" y="2237064"/>
                  <a:pt x="101600" y="2418080"/>
                </a:cubicBezTo>
                <a:cubicBezTo>
                  <a:pt x="98213" y="2489200"/>
                  <a:pt x="98298" y="2560570"/>
                  <a:pt x="91440" y="2631440"/>
                </a:cubicBezTo>
                <a:cubicBezTo>
                  <a:pt x="88113" y="2665817"/>
                  <a:pt x="76798" y="2698973"/>
                  <a:pt x="71120" y="2733040"/>
                </a:cubicBezTo>
                <a:cubicBezTo>
                  <a:pt x="66631" y="2759973"/>
                  <a:pt x="65112" y="2787333"/>
                  <a:pt x="60960" y="2814320"/>
                </a:cubicBezTo>
                <a:cubicBezTo>
                  <a:pt x="58334" y="2831388"/>
                  <a:pt x="53426" y="2848052"/>
                  <a:pt x="50800" y="2865120"/>
                </a:cubicBezTo>
                <a:cubicBezTo>
                  <a:pt x="46648" y="2892107"/>
                  <a:pt x="44501" y="2919370"/>
                  <a:pt x="40640" y="2946400"/>
                </a:cubicBezTo>
                <a:cubicBezTo>
                  <a:pt x="37727" y="2966793"/>
                  <a:pt x="31765" y="2986800"/>
                  <a:pt x="30480" y="3007360"/>
                </a:cubicBezTo>
                <a:cubicBezTo>
                  <a:pt x="28367" y="3041161"/>
                  <a:pt x="5080" y="3083560"/>
                  <a:pt x="0" y="309880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578C80E-5CA6-59E3-28B6-91D31BD7BE9E}"/>
              </a:ext>
            </a:extLst>
          </p:cNvPr>
          <p:cNvSpPr/>
          <p:nvPr/>
        </p:nvSpPr>
        <p:spPr>
          <a:xfrm>
            <a:off x="7376160" y="1127759"/>
            <a:ext cx="2024618" cy="3901440"/>
          </a:xfrm>
          <a:custGeom>
            <a:avLst/>
            <a:gdLst>
              <a:gd name="connsiteX0" fmla="*/ 1828800 w 2024618"/>
              <a:gd name="connsiteY0" fmla="*/ 243840 h 3901440"/>
              <a:gd name="connsiteX1" fmla="*/ 1828800 w 2024618"/>
              <a:gd name="connsiteY1" fmla="*/ 243840 h 3901440"/>
              <a:gd name="connsiteX2" fmla="*/ 1849120 w 2024618"/>
              <a:gd name="connsiteY2" fmla="*/ 538480 h 3901440"/>
              <a:gd name="connsiteX3" fmla="*/ 1828800 w 2024618"/>
              <a:gd name="connsiteY3" fmla="*/ 995680 h 3901440"/>
              <a:gd name="connsiteX4" fmla="*/ 1869440 w 2024618"/>
              <a:gd name="connsiteY4" fmla="*/ 1361440 h 3901440"/>
              <a:gd name="connsiteX5" fmla="*/ 1950720 w 2024618"/>
              <a:gd name="connsiteY5" fmla="*/ 1879600 h 3901440"/>
              <a:gd name="connsiteX6" fmla="*/ 1960880 w 2024618"/>
              <a:gd name="connsiteY6" fmla="*/ 2174240 h 3901440"/>
              <a:gd name="connsiteX7" fmla="*/ 1991360 w 2024618"/>
              <a:gd name="connsiteY7" fmla="*/ 2611120 h 3901440"/>
              <a:gd name="connsiteX8" fmla="*/ 2021840 w 2024618"/>
              <a:gd name="connsiteY8" fmla="*/ 2936240 h 3901440"/>
              <a:gd name="connsiteX9" fmla="*/ 2011680 w 2024618"/>
              <a:gd name="connsiteY9" fmla="*/ 3230880 h 3901440"/>
              <a:gd name="connsiteX10" fmla="*/ 1818640 w 2024618"/>
              <a:gd name="connsiteY10" fmla="*/ 3566160 h 3901440"/>
              <a:gd name="connsiteX11" fmla="*/ 1798320 w 2024618"/>
              <a:gd name="connsiteY11" fmla="*/ 3606800 h 3901440"/>
              <a:gd name="connsiteX12" fmla="*/ 1788160 w 2024618"/>
              <a:gd name="connsiteY12" fmla="*/ 3647440 h 3901440"/>
              <a:gd name="connsiteX13" fmla="*/ 1676400 w 2024618"/>
              <a:gd name="connsiteY13" fmla="*/ 3779520 h 3901440"/>
              <a:gd name="connsiteX14" fmla="*/ 1574800 w 2024618"/>
              <a:gd name="connsiteY14" fmla="*/ 3860800 h 3901440"/>
              <a:gd name="connsiteX15" fmla="*/ 1483360 w 2024618"/>
              <a:gd name="connsiteY15" fmla="*/ 3881120 h 3901440"/>
              <a:gd name="connsiteX16" fmla="*/ 1412240 w 2024618"/>
              <a:gd name="connsiteY16" fmla="*/ 3901440 h 3901440"/>
              <a:gd name="connsiteX17" fmla="*/ 1270000 w 2024618"/>
              <a:gd name="connsiteY17" fmla="*/ 3891280 h 3901440"/>
              <a:gd name="connsiteX18" fmla="*/ 1107440 w 2024618"/>
              <a:gd name="connsiteY18" fmla="*/ 3810000 h 3901440"/>
              <a:gd name="connsiteX19" fmla="*/ 1026160 w 2024618"/>
              <a:gd name="connsiteY19" fmla="*/ 3667760 h 3901440"/>
              <a:gd name="connsiteX20" fmla="*/ 1005840 w 2024618"/>
              <a:gd name="connsiteY20" fmla="*/ 3616960 h 3901440"/>
              <a:gd name="connsiteX21" fmla="*/ 934720 w 2024618"/>
              <a:gd name="connsiteY21" fmla="*/ 3474720 h 3901440"/>
              <a:gd name="connsiteX22" fmla="*/ 873760 w 2024618"/>
              <a:gd name="connsiteY22" fmla="*/ 3312160 h 3901440"/>
              <a:gd name="connsiteX23" fmla="*/ 853440 w 2024618"/>
              <a:gd name="connsiteY23" fmla="*/ 3149600 h 3901440"/>
              <a:gd name="connsiteX24" fmla="*/ 843280 w 2024618"/>
              <a:gd name="connsiteY24" fmla="*/ 3078480 h 3901440"/>
              <a:gd name="connsiteX25" fmla="*/ 822960 w 2024618"/>
              <a:gd name="connsiteY25" fmla="*/ 3027680 h 3901440"/>
              <a:gd name="connsiteX26" fmla="*/ 812800 w 2024618"/>
              <a:gd name="connsiteY26" fmla="*/ 2997200 h 3901440"/>
              <a:gd name="connsiteX27" fmla="*/ 751840 w 2024618"/>
              <a:gd name="connsiteY27" fmla="*/ 2905760 h 3901440"/>
              <a:gd name="connsiteX28" fmla="*/ 680720 w 2024618"/>
              <a:gd name="connsiteY28" fmla="*/ 2844800 h 3901440"/>
              <a:gd name="connsiteX29" fmla="*/ 640080 w 2024618"/>
              <a:gd name="connsiteY29" fmla="*/ 2763520 h 3901440"/>
              <a:gd name="connsiteX30" fmla="*/ 619760 w 2024618"/>
              <a:gd name="connsiteY30" fmla="*/ 2733040 h 3901440"/>
              <a:gd name="connsiteX31" fmla="*/ 579120 w 2024618"/>
              <a:gd name="connsiteY31" fmla="*/ 2661920 h 3901440"/>
              <a:gd name="connsiteX32" fmla="*/ 548640 w 2024618"/>
              <a:gd name="connsiteY32" fmla="*/ 2580640 h 3901440"/>
              <a:gd name="connsiteX33" fmla="*/ 528320 w 2024618"/>
              <a:gd name="connsiteY33" fmla="*/ 2529840 h 3901440"/>
              <a:gd name="connsiteX34" fmla="*/ 467360 w 2024618"/>
              <a:gd name="connsiteY34" fmla="*/ 2418080 h 3901440"/>
              <a:gd name="connsiteX35" fmla="*/ 436880 w 2024618"/>
              <a:gd name="connsiteY35" fmla="*/ 2326640 h 3901440"/>
              <a:gd name="connsiteX36" fmla="*/ 406400 w 2024618"/>
              <a:gd name="connsiteY36" fmla="*/ 2235200 h 3901440"/>
              <a:gd name="connsiteX37" fmla="*/ 375920 w 2024618"/>
              <a:gd name="connsiteY37" fmla="*/ 2174240 h 3901440"/>
              <a:gd name="connsiteX38" fmla="*/ 335280 w 2024618"/>
              <a:gd name="connsiteY38" fmla="*/ 2011680 h 3901440"/>
              <a:gd name="connsiteX39" fmla="*/ 325120 w 2024618"/>
              <a:gd name="connsiteY39" fmla="*/ 1950720 h 3901440"/>
              <a:gd name="connsiteX40" fmla="*/ 304800 w 2024618"/>
              <a:gd name="connsiteY40" fmla="*/ 1879600 h 3901440"/>
              <a:gd name="connsiteX41" fmla="*/ 243840 w 2024618"/>
              <a:gd name="connsiteY41" fmla="*/ 1737360 h 3901440"/>
              <a:gd name="connsiteX42" fmla="*/ 213360 w 2024618"/>
              <a:gd name="connsiteY42" fmla="*/ 1666240 h 3901440"/>
              <a:gd name="connsiteX43" fmla="*/ 172720 w 2024618"/>
              <a:gd name="connsiteY43" fmla="*/ 1584960 h 3901440"/>
              <a:gd name="connsiteX44" fmla="*/ 152400 w 2024618"/>
              <a:gd name="connsiteY44" fmla="*/ 1544320 h 3901440"/>
              <a:gd name="connsiteX45" fmla="*/ 60960 w 2024618"/>
              <a:gd name="connsiteY45" fmla="*/ 1290320 h 3901440"/>
              <a:gd name="connsiteX46" fmla="*/ 0 w 2024618"/>
              <a:gd name="connsiteY46" fmla="*/ 1036320 h 3901440"/>
              <a:gd name="connsiteX47" fmla="*/ 20320 w 2024618"/>
              <a:gd name="connsiteY47" fmla="*/ 690880 h 3901440"/>
              <a:gd name="connsiteX48" fmla="*/ 30480 w 2024618"/>
              <a:gd name="connsiteY48" fmla="*/ 640080 h 3901440"/>
              <a:gd name="connsiteX49" fmla="*/ 60960 w 2024618"/>
              <a:gd name="connsiteY49" fmla="*/ 579120 h 3901440"/>
              <a:gd name="connsiteX50" fmla="*/ 81280 w 2024618"/>
              <a:gd name="connsiteY50" fmla="*/ 518160 h 3901440"/>
              <a:gd name="connsiteX51" fmla="*/ 111760 w 2024618"/>
              <a:gd name="connsiteY51" fmla="*/ 467360 h 3901440"/>
              <a:gd name="connsiteX52" fmla="*/ 203200 w 2024618"/>
              <a:gd name="connsiteY52" fmla="*/ 314960 h 3901440"/>
              <a:gd name="connsiteX53" fmla="*/ 406400 w 2024618"/>
              <a:gd name="connsiteY53" fmla="*/ 152400 h 3901440"/>
              <a:gd name="connsiteX54" fmla="*/ 680720 w 2024618"/>
              <a:gd name="connsiteY54" fmla="*/ 50800 h 3901440"/>
              <a:gd name="connsiteX55" fmla="*/ 1076960 w 2024618"/>
              <a:gd name="connsiteY55" fmla="*/ 0 h 3901440"/>
              <a:gd name="connsiteX56" fmla="*/ 1625600 w 2024618"/>
              <a:gd name="connsiteY56" fmla="*/ 20320 h 3901440"/>
              <a:gd name="connsiteX57" fmla="*/ 1686560 w 2024618"/>
              <a:gd name="connsiteY57" fmla="*/ 81280 h 3901440"/>
              <a:gd name="connsiteX58" fmla="*/ 1778000 w 2024618"/>
              <a:gd name="connsiteY58" fmla="*/ 142240 h 3901440"/>
              <a:gd name="connsiteX59" fmla="*/ 1818640 w 2024618"/>
              <a:gd name="connsiteY59" fmla="*/ 162560 h 3901440"/>
              <a:gd name="connsiteX60" fmla="*/ 1828800 w 2024618"/>
              <a:gd name="connsiteY60" fmla="*/ 243840 h 390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024618" h="3901440">
                <a:moveTo>
                  <a:pt x="1828800" y="243840"/>
                </a:moveTo>
                <a:lnTo>
                  <a:pt x="1828800" y="243840"/>
                </a:lnTo>
                <a:cubicBezTo>
                  <a:pt x="1835573" y="342053"/>
                  <a:pt x="1847506" y="440047"/>
                  <a:pt x="1849120" y="538480"/>
                </a:cubicBezTo>
                <a:cubicBezTo>
                  <a:pt x="1852083" y="719209"/>
                  <a:pt x="1841370" y="832271"/>
                  <a:pt x="1828800" y="995680"/>
                </a:cubicBezTo>
                <a:cubicBezTo>
                  <a:pt x="1842347" y="1117600"/>
                  <a:pt x="1851535" y="1240083"/>
                  <a:pt x="1869440" y="1361440"/>
                </a:cubicBezTo>
                <a:cubicBezTo>
                  <a:pt x="2001796" y="2258518"/>
                  <a:pt x="1844465" y="958727"/>
                  <a:pt x="1950720" y="1879600"/>
                </a:cubicBezTo>
                <a:cubicBezTo>
                  <a:pt x="1954107" y="1977813"/>
                  <a:pt x="1956702" y="2076057"/>
                  <a:pt x="1960880" y="2174240"/>
                </a:cubicBezTo>
                <a:cubicBezTo>
                  <a:pt x="1967427" y="2328084"/>
                  <a:pt x="1977753" y="2454636"/>
                  <a:pt x="1991360" y="2611120"/>
                </a:cubicBezTo>
                <a:cubicBezTo>
                  <a:pt x="2014337" y="2875352"/>
                  <a:pt x="2003046" y="2767091"/>
                  <a:pt x="2021840" y="2936240"/>
                </a:cubicBezTo>
                <a:cubicBezTo>
                  <a:pt x="2018453" y="3034453"/>
                  <a:pt x="2035514" y="3135542"/>
                  <a:pt x="2011680" y="3230880"/>
                </a:cubicBezTo>
                <a:cubicBezTo>
                  <a:pt x="1977430" y="3367881"/>
                  <a:pt x="1889894" y="3455320"/>
                  <a:pt x="1818640" y="3566160"/>
                </a:cubicBezTo>
                <a:cubicBezTo>
                  <a:pt x="1810450" y="3578900"/>
                  <a:pt x="1803638" y="3592619"/>
                  <a:pt x="1798320" y="3606800"/>
                </a:cubicBezTo>
                <a:cubicBezTo>
                  <a:pt x="1793417" y="3619875"/>
                  <a:pt x="1796213" y="3636032"/>
                  <a:pt x="1788160" y="3647440"/>
                </a:cubicBezTo>
                <a:cubicBezTo>
                  <a:pt x="1754901" y="3694557"/>
                  <a:pt x="1717181" y="3738739"/>
                  <a:pt x="1676400" y="3779520"/>
                </a:cubicBezTo>
                <a:cubicBezTo>
                  <a:pt x="1639696" y="3816224"/>
                  <a:pt x="1622714" y="3846057"/>
                  <a:pt x="1574800" y="3860800"/>
                </a:cubicBezTo>
                <a:cubicBezTo>
                  <a:pt x="1544957" y="3869982"/>
                  <a:pt x="1513651" y="3873547"/>
                  <a:pt x="1483360" y="3881120"/>
                </a:cubicBezTo>
                <a:cubicBezTo>
                  <a:pt x="1459441" y="3887100"/>
                  <a:pt x="1435947" y="3894667"/>
                  <a:pt x="1412240" y="3901440"/>
                </a:cubicBezTo>
                <a:cubicBezTo>
                  <a:pt x="1364827" y="3898053"/>
                  <a:pt x="1316449" y="3901378"/>
                  <a:pt x="1270000" y="3891280"/>
                </a:cubicBezTo>
                <a:cubicBezTo>
                  <a:pt x="1228254" y="3882205"/>
                  <a:pt x="1146416" y="3832272"/>
                  <a:pt x="1107440" y="3810000"/>
                </a:cubicBezTo>
                <a:cubicBezTo>
                  <a:pt x="1080347" y="3762587"/>
                  <a:pt x="1046441" y="3718463"/>
                  <a:pt x="1026160" y="3667760"/>
                </a:cubicBezTo>
                <a:cubicBezTo>
                  <a:pt x="1019387" y="3650827"/>
                  <a:pt x="1013647" y="3633442"/>
                  <a:pt x="1005840" y="3616960"/>
                </a:cubicBezTo>
                <a:cubicBezTo>
                  <a:pt x="983147" y="3569053"/>
                  <a:pt x="953333" y="3524355"/>
                  <a:pt x="934720" y="3474720"/>
                </a:cubicBezTo>
                <a:lnTo>
                  <a:pt x="873760" y="3312160"/>
                </a:lnTo>
                <a:cubicBezTo>
                  <a:pt x="849264" y="3140690"/>
                  <a:pt x="879049" y="3354473"/>
                  <a:pt x="853440" y="3149600"/>
                </a:cubicBezTo>
                <a:cubicBezTo>
                  <a:pt x="850470" y="3125838"/>
                  <a:pt x="849088" y="3101712"/>
                  <a:pt x="843280" y="3078480"/>
                </a:cubicBezTo>
                <a:cubicBezTo>
                  <a:pt x="838857" y="3060787"/>
                  <a:pt x="829364" y="3044757"/>
                  <a:pt x="822960" y="3027680"/>
                </a:cubicBezTo>
                <a:cubicBezTo>
                  <a:pt x="819200" y="3017652"/>
                  <a:pt x="817589" y="3006779"/>
                  <a:pt x="812800" y="2997200"/>
                </a:cubicBezTo>
                <a:cubicBezTo>
                  <a:pt x="799157" y="2969915"/>
                  <a:pt x="772260" y="2929583"/>
                  <a:pt x="751840" y="2905760"/>
                </a:cubicBezTo>
                <a:cubicBezTo>
                  <a:pt x="685483" y="2828344"/>
                  <a:pt x="761025" y="2925105"/>
                  <a:pt x="680720" y="2844800"/>
                </a:cubicBezTo>
                <a:cubicBezTo>
                  <a:pt x="657181" y="2821261"/>
                  <a:pt x="654633" y="2792626"/>
                  <a:pt x="640080" y="2763520"/>
                </a:cubicBezTo>
                <a:cubicBezTo>
                  <a:pt x="634619" y="2752598"/>
                  <a:pt x="625221" y="2743962"/>
                  <a:pt x="619760" y="2733040"/>
                </a:cubicBezTo>
                <a:cubicBezTo>
                  <a:pt x="580973" y="2655466"/>
                  <a:pt x="652822" y="2760190"/>
                  <a:pt x="579120" y="2661920"/>
                </a:cubicBezTo>
                <a:cubicBezTo>
                  <a:pt x="561788" y="2592591"/>
                  <a:pt x="579000" y="2648949"/>
                  <a:pt x="548640" y="2580640"/>
                </a:cubicBezTo>
                <a:cubicBezTo>
                  <a:pt x="541233" y="2563974"/>
                  <a:pt x="535963" y="2546399"/>
                  <a:pt x="528320" y="2529840"/>
                </a:cubicBezTo>
                <a:cubicBezTo>
                  <a:pt x="493744" y="2454926"/>
                  <a:pt x="499837" y="2466795"/>
                  <a:pt x="467360" y="2418080"/>
                </a:cubicBezTo>
                <a:cubicBezTo>
                  <a:pt x="443012" y="2320690"/>
                  <a:pt x="475139" y="2441417"/>
                  <a:pt x="436880" y="2326640"/>
                </a:cubicBezTo>
                <a:cubicBezTo>
                  <a:pt x="411391" y="2250172"/>
                  <a:pt x="446150" y="2322650"/>
                  <a:pt x="406400" y="2235200"/>
                </a:cubicBezTo>
                <a:cubicBezTo>
                  <a:pt x="396999" y="2214518"/>
                  <a:pt x="382808" y="2195889"/>
                  <a:pt x="375920" y="2174240"/>
                </a:cubicBezTo>
                <a:cubicBezTo>
                  <a:pt x="358985" y="2121015"/>
                  <a:pt x="344462" y="2066774"/>
                  <a:pt x="335280" y="2011680"/>
                </a:cubicBezTo>
                <a:cubicBezTo>
                  <a:pt x="331893" y="1991360"/>
                  <a:pt x="329160" y="1970920"/>
                  <a:pt x="325120" y="1950720"/>
                </a:cubicBezTo>
                <a:cubicBezTo>
                  <a:pt x="320144" y="1925841"/>
                  <a:pt x="313407" y="1903271"/>
                  <a:pt x="304800" y="1879600"/>
                </a:cubicBezTo>
                <a:cubicBezTo>
                  <a:pt x="256036" y="1745499"/>
                  <a:pt x="295353" y="1848971"/>
                  <a:pt x="243840" y="1737360"/>
                </a:cubicBezTo>
                <a:cubicBezTo>
                  <a:pt x="233032" y="1713942"/>
                  <a:pt x="224267" y="1689612"/>
                  <a:pt x="213360" y="1666240"/>
                </a:cubicBezTo>
                <a:cubicBezTo>
                  <a:pt x="200550" y="1638791"/>
                  <a:pt x="186267" y="1612053"/>
                  <a:pt x="172720" y="1584960"/>
                </a:cubicBezTo>
                <a:cubicBezTo>
                  <a:pt x="165947" y="1571413"/>
                  <a:pt x="157718" y="1558501"/>
                  <a:pt x="152400" y="1544320"/>
                </a:cubicBezTo>
                <a:cubicBezTo>
                  <a:pt x="135653" y="1499660"/>
                  <a:pt x="78932" y="1354505"/>
                  <a:pt x="60960" y="1290320"/>
                </a:cubicBezTo>
                <a:cubicBezTo>
                  <a:pt x="34999" y="1197603"/>
                  <a:pt x="19997" y="1126307"/>
                  <a:pt x="0" y="1036320"/>
                </a:cubicBezTo>
                <a:cubicBezTo>
                  <a:pt x="5974" y="881001"/>
                  <a:pt x="853" y="817418"/>
                  <a:pt x="20320" y="690880"/>
                </a:cubicBezTo>
                <a:cubicBezTo>
                  <a:pt x="22946" y="673812"/>
                  <a:pt x="24579" y="656309"/>
                  <a:pt x="30480" y="640080"/>
                </a:cubicBezTo>
                <a:cubicBezTo>
                  <a:pt x="38244" y="618729"/>
                  <a:pt x="52222" y="600091"/>
                  <a:pt x="60960" y="579120"/>
                </a:cubicBezTo>
                <a:cubicBezTo>
                  <a:pt x="69198" y="559348"/>
                  <a:pt x="72417" y="537659"/>
                  <a:pt x="81280" y="518160"/>
                </a:cubicBezTo>
                <a:cubicBezTo>
                  <a:pt x="89452" y="500183"/>
                  <a:pt x="102304" y="484696"/>
                  <a:pt x="111760" y="467360"/>
                </a:cubicBezTo>
                <a:cubicBezTo>
                  <a:pt x="150183" y="396917"/>
                  <a:pt x="143246" y="387762"/>
                  <a:pt x="203200" y="314960"/>
                </a:cubicBezTo>
                <a:cubicBezTo>
                  <a:pt x="259698" y="246355"/>
                  <a:pt x="328217" y="194749"/>
                  <a:pt x="406400" y="152400"/>
                </a:cubicBezTo>
                <a:cubicBezTo>
                  <a:pt x="459720" y="123518"/>
                  <a:pt x="630106" y="63815"/>
                  <a:pt x="680720" y="50800"/>
                </a:cubicBezTo>
                <a:cubicBezTo>
                  <a:pt x="872673" y="1441"/>
                  <a:pt x="884373" y="10136"/>
                  <a:pt x="1076960" y="0"/>
                </a:cubicBezTo>
                <a:cubicBezTo>
                  <a:pt x="1259840" y="6773"/>
                  <a:pt x="1444200" y="-3867"/>
                  <a:pt x="1625600" y="20320"/>
                </a:cubicBezTo>
                <a:cubicBezTo>
                  <a:pt x="1654085" y="24118"/>
                  <a:pt x="1660857" y="68429"/>
                  <a:pt x="1686560" y="81280"/>
                </a:cubicBezTo>
                <a:cubicBezTo>
                  <a:pt x="1781588" y="128794"/>
                  <a:pt x="1665272" y="67088"/>
                  <a:pt x="1778000" y="142240"/>
                </a:cubicBezTo>
                <a:cubicBezTo>
                  <a:pt x="1790602" y="150641"/>
                  <a:pt x="1805093" y="155787"/>
                  <a:pt x="1818640" y="162560"/>
                </a:cubicBezTo>
                <a:cubicBezTo>
                  <a:pt x="1844596" y="201494"/>
                  <a:pt x="1827107" y="230293"/>
                  <a:pt x="1828800" y="24384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FABCA9D-C31E-80B1-5022-17BB72FBCAAC}"/>
              </a:ext>
            </a:extLst>
          </p:cNvPr>
          <p:cNvSpPr/>
          <p:nvPr/>
        </p:nvSpPr>
        <p:spPr>
          <a:xfrm rot="16200000">
            <a:off x="5196840" y="5132070"/>
            <a:ext cx="1524000" cy="70866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5DAF971-C724-2FFA-7F81-9873F2169AEC}"/>
              </a:ext>
            </a:extLst>
          </p:cNvPr>
          <p:cNvSpPr txBox="1"/>
          <p:nvPr/>
        </p:nvSpPr>
        <p:spPr>
          <a:xfrm>
            <a:off x="6333490" y="5242558"/>
            <a:ext cx="2496196" cy="523220"/>
          </a:xfrm>
          <a:prstGeom prst="rect">
            <a:avLst/>
          </a:prstGeom>
          <a:noFill/>
        </p:spPr>
        <p:txBody>
          <a:bodyPr wrap="none" rtlCol="0">
            <a:spAutoFit/>
          </a:bodyPr>
          <a:lstStyle/>
          <a:p>
            <a:r>
              <a:rPr lang="en-US" sz="2800" dirty="0"/>
              <a:t>BRIDGE PIER</a:t>
            </a:r>
          </a:p>
        </p:txBody>
      </p:sp>
    </p:spTree>
    <p:extLst>
      <p:ext uri="{BB962C8B-B14F-4D97-AF65-F5344CB8AC3E}">
        <p14:creationId xmlns:p14="http://schemas.microsoft.com/office/powerpoint/2010/main" val="18811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Scoping/Design of BUT-122-6.06 PID 110559</a:t>
            </a:r>
          </a:p>
        </p:txBody>
      </p:sp>
      <p:pic>
        <p:nvPicPr>
          <p:cNvPr id="3" name="Content Placeholder 2" descr="A diagram of a structure">
            <a:extLst>
              <a:ext uri="{FF2B5EF4-FFF2-40B4-BE49-F238E27FC236}">
                <a16:creationId xmlns:a16="http://schemas.microsoft.com/office/drawing/2014/main" id="{0BE78D72-0044-3BD9-5038-D5ACDA8914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1696988"/>
            <a:ext cx="8964276" cy="3743847"/>
          </a:xfrm>
        </p:spPr>
      </p:pic>
      <p:sp>
        <p:nvSpPr>
          <p:cNvPr id="12" name="Footer Placeholder 11"/>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sp>
        <p:nvSpPr>
          <p:cNvPr id="4" name="Arrow: Right 3">
            <a:extLst>
              <a:ext uri="{FF2B5EF4-FFF2-40B4-BE49-F238E27FC236}">
                <a16:creationId xmlns:a16="http://schemas.microsoft.com/office/drawing/2014/main" id="{2BCAA1F0-012F-8981-ECCF-E7D2F29AAC8A}"/>
              </a:ext>
            </a:extLst>
          </p:cNvPr>
          <p:cNvSpPr/>
          <p:nvPr/>
        </p:nvSpPr>
        <p:spPr>
          <a:xfrm>
            <a:off x="672030" y="3354165"/>
            <a:ext cx="978408" cy="48463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FLOW</a:t>
            </a:r>
          </a:p>
        </p:txBody>
      </p:sp>
      <p:sp>
        <p:nvSpPr>
          <p:cNvPr id="5" name="Arrow: Right 4">
            <a:extLst>
              <a:ext uri="{FF2B5EF4-FFF2-40B4-BE49-F238E27FC236}">
                <a16:creationId xmlns:a16="http://schemas.microsoft.com/office/drawing/2014/main" id="{2ECC586F-EDA8-49B4-C18F-81BCCDB0431E}"/>
              </a:ext>
            </a:extLst>
          </p:cNvPr>
          <p:cNvSpPr/>
          <p:nvPr/>
        </p:nvSpPr>
        <p:spPr>
          <a:xfrm rot="1990819">
            <a:off x="3253251" y="3898309"/>
            <a:ext cx="978408" cy="48463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7FDEBD6E-B1EA-8F25-B508-34607F1E7063}"/>
              </a:ext>
            </a:extLst>
          </p:cNvPr>
          <p:cNvSpPr/>
          <p:nvPr/>
        </p:nvSpPr>
        <p:spPr>
          <a:xfrm rot="19387704">
            <a:off x="3247946" y="2759666"/>
            <a:ext cx="978408" cy="48463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9AE47E-758D-97D9-3CF4-3CE454194659}"/>
              </a:ext>
            </a:extLst>
          </p:cNvPr>
          <p:cNvSpPr/>
          <p:nvPr/>
        </p:nvSpPr>
        <p:spPr>
          <a:xfrm>
            <a:off x="7010400" y="3429000"/>
            <a:ext cx="2362200" cy="24108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BRIDGE PIER</a:t>
            </a:r>
          </a:p>
        </p:txBody>
      </p:sp>
      <p:sp>
        <p:nvSpPr>
          <p:cNvPr id="13" name="Arrow: Right 12">
            <a:extLst>
              <a:ext uri="{FF2B5EF4-FFF2-40B4-BE49-F238E27FC236}">
                <a16:creationId xmlns:a16="http://schemas.microsoft.com/office/drawing/2014/main" id="{75FDA991-43E9-4643-131D-7CEE40727D02}"/>
              </a:ext>
            </a:extLst>
          </p:cNvPr>
          <p:cNvSpPr/>
          <p:nvPr/>
        </p:nvSpPr>
        <p:spPr>
          <a:xfrm>
            <a:off x="5440733" y="5510571"/>
            <a:ext cx="978408" cy="48463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771D0E76-11BA-ED63-BA9D-0C1543033E95}"/>
              </a:ext>
            </a:extLst>
          </p:cNvPr>
          <p:cNvSpPr/>
          <p:nvPr/>
        </p:nvSpPr>
        <p:spPr>
          <a:xfrm>
            <a:off x="5440733" y="1367591"/>
            <a:ext cx="978408" cy="48463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63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6C87-1D6B-9584-CD10-F89862484FC9}"/>
              </a:ext>
            </a:extLst>
          </p:cNvPr>
          <p:cNvSpPr>
            <a:spLocks noGrp="1"/>
          </p:cNvSpPr>
          <p:nvPr>
            <p:ph type="title"/>
          </p:nvPr>
        </p:nvSpPr>
        <p:spPr/>
        <p:txBody>
          <a:bodyPr/>
          <a:lstStyle/>
          <a:p>
            <a:endParaRPr lang="en-US"/>
          </a:p>
        </p:txBody>
      </p:sp>
      <p:pic>
        <p:nvPicPr>
          <p:cNvPr id="6" name="Content Placeholder 5" descr="A diagram of a structure&#10;&#10;Description automatically generated">
            <a:extLst>
              <a:ext uri="{FF2B5EF4-FFF2-40B4-BE49-F238E27FC236}">
                <a16:creationId xmlns:a16="http://schemas.microsoft.com/office/drawing/2014/main" id="{9DC878D4-59ED-FF7D-437F-8CA1B6F793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48400" y="3432810"/>
            <a:ext cx="4800600" cy="2004926"/>
          </a:xfrm>
        </p:spPr>
      </p:pic>
      <p:sp>
        <p:nvSpPr>
          <p:cNvPr id="4" name="Footer Placeholder 3">
            <a:extLst>
              <a:ext uri="{FF2B5EF4-FFF2-40B4-BE49-F238E27FC236}">
                <a16:creationId xmlns:a16="http://schemas.microsoft.com/office/drawing/2014/main" id="{13BD7075-5059-44E4-4D9C-ABC92D63A38B}"/>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10" name="Picture 9" descr="A brown tree with no leaves&#10;&#10;Description automatically generated">
            <a:extLst>
              <a:ext uri="{FF2B5EF4-FFF2-40B4-BE49-F238E27FC236}">
                <a16:creationId xmlns:a16="http://schemas.microsoft.com/office/drawing/2014/main" id="{BB471432-3449-A6AC-FCFD-2843C4430A5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2400" y="1981200"/>
            <a:ext cx="2784432" cy="3456536"/>
          </a:xfrm>
          <a:prstGeom prst="rect">
            <a:avLst/>
          </a:prstGeom>
        </p:spPr>
      </p:pic>
      <p:pic>
        <p:nvPicPr>
          <p:cNvPr id="11" name="Picture 10" descr="A brown tree with no leaves&#10;&#10;Description automatically generated">
            <a:extLst>
              <a:ext uri="{FF2B5EF4-FFF2-40B4-BE49-F238E27FC236}">
                <a16:creationId xmlns:a16="http://schemas.microsoft.com/office/drawing/2014/main" id="{DA6FA388-FF4B-29D1-1666-08BB1B9A4D0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801994">
            <a:off x="3921841" y="1161777"/>
            <a:ext cx="2336690" cy="2900719"/>
          </a:xfrm>
          <a:prstGeom prst="rect">
            <a:avLst/>
          </a:prstGeom>
        </p:spPr>
      </p:pic>
      <p:pic>
        <p:nvPicPr>
          <p:cNvPr id="12" name="Picture 11" descr="A brown tree with no leaves&#10;&#10;Description automatically generated">
            <a:extLst>
              <a:ext uri="{FF2B5EF4-FFF2-40B4-BE49-F238E27FC236}">
                <a16:creationId xmlns:a16="http://schemas.microsoft.com/office/drawing/2014/main" id="{B6F04EC8-1E88-50A8-8055-5CD96888D14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5400000">
            <a:off x="9111783" y="894066"/>
            <a:ext cx="2258542" cy="2803707"/>
          </a:xfrm>
          <a:prstGeom prst="rect">
            <a:avLst/>
          </a:prstGeom>
        </p:spPr>
      </p:pic>
      <p:sp>
        <p:nvSpPr>
          <p:cNvPr id="13" name="Arrow: Right 12">
            <a:extLst>
              <a:ext uri="{FF2B5EF4-FFF2-40B4-BE49-F238E27FC236}">
                <a16:creationId xmlns:a16="http://schemas.microsoft.com/office/drawing/2014/main" id="{A5A9A842-9D17-783E-A5B8-1FC705D02A37}"/>
              </a:ext>
            </a:extLst>
          </p:cNvPr>
          <p:cNvSpPr/>
          <p:nvPr/>
        </p:nvSpPr>
        <p:spPr>
          <a:xfrm rot="19840642">
            <a:off x="3048000" y="2792572"/>
            <a:ext cx="978408" cy="484632"/>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83B45C4D-8F0E-1F4E-3786-6B4328CACD91}"/>
              </a:ext>
            </a:extLst>
          </p:cNvPr>
          <p:cNvSpPr/>
          <p:nvPr/>
        </p:nvSpPr>
        <p:spPr>
          <a:xfrm>
            <a:off x="7187964" y="1990300"/>
            <a:ext cx="978408" cy="484632"/>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5A28BA8F-A912-877E-BF4A-287E4ED58ACF}"/>
              </a:ext>
            </a:extLst>
          </p:cNvPr>
          <p:cNvSpPr/>
          <p:nvPr/>
        </p:nvSpPr>
        <p:spPr>
          <a:xfrm>
            <a:off x="615132" y="1481328"/>
            <a:ext cx="978408" cy="48463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FLOW</a:t>
            </a:r>
          </a:p>
        </p:txBody>
      </p:sp>
      <p:sp>
        <p:nvSpPr>
          <p:cNvPr id="8" name="Arrow: Right 7">
            <a:extLst>
              <a:ext uri="{FF2B5EF4-FFF2-40B4-BE49-F238E27FC236}">
                <a16:creationId xmlns:a16="http://schemas.microsoft.com/office/drawing/2014/main" id="{882D59D8-D967-7A11-F306-555DF091A1F0}"/>
              </a:ext>
            </a:extLst>
          </p:cNvPr>
          <p:cNvSpPr/>
          <p:nvPr/>
        </p:nvSpPr>
        <p:spPr>
          <a:xfrm>
            <a:off x="3235422" y="1356514"/>
            <a:ext cx="978408" cy="48463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FLOW</a:t>
            </a:r>
          </a:p>
        </p:txBody>
      </p:sp>
    </p:spTree>
    <p:extLst>
      <p:ext uri="{BB962C8B-B14F-4D97-AF65-F5344CB8AC3E}">
        <p14:creationId xmlns:p14="http://schemas.microsoft.com/office/powerpoint/2010/main" val="118576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2DD6-26D4-16D5-43D3-C6A8DA654D0F}"/>
              </a:ext>
            </a:extLst>
          </p:cNvPr>
          <p:cNvSpPr>
            <a:spLocks noGrp="1"/>
          </p:cNvSpPr>
          <p:nvPr>
            <p:ph type="title"/>
          </p:nvPr>
        </p:nvSpPr>
        <p:spPr/>
        <p:txBody>
          <a:bodyPr/>
          <a:lstStyle/>
          <a:p>
            <a:r>
              <a:rPr lang="en-US" dirty="0"/>
              <a:t>BUT-122-06.26 (SR 122 over Great </a:t>
            </a:r>
            <a:r>
              <a:rPr lang="en-US" dirty="0" err="1"/>
              <a:t>miami</a:t>
            </a:r>
            <a:r>
              <a:rPr lang="en-US" dirty="0"/>
              <a:t> River)</a:t>
            </a:r>
          </a:p>
        </p:txBody>
      </p:sp>
      <p:pic>
        <p:nvPicPr>
          <p:cNvPr id="9" name="Content Placeholder 8">
            <a:extLst>
              <a:ext uri="{FF2B5EF4-FFF2-40B4-BE49-F238E27FC236}">
                <a16:creationId xmlns:a16="http://schemas.microsoft.com/office/drawing/2014/main" id="{745AFE7B-8134-982C-AA38-D7BF90C14C78}"/>
              </a:ext>
            </a:extLst>
          </p:cNvPr>
          <p:cNvPicPr>
            <a:picLocks noGrp="1" noChangeAspect="1"/>
          </p:cNvPicPr>
          <p:nvPr>
            <p:ph idx="1"/>
          </p:nvPr>
        </p:nvPicPr>
        <p:blipFill>
          <a:blip r:embed="rId3"/>
          <a:stretch>
            <a:fillRect/>
          </a:stretch>
        </p:blipFill>
        <p:spPr>
          <a:xfrm>
            <a:off x="6477000" y="1125040"/>
            <a:ext cx="5294886" cy="4988922"/>
          </a:xfrm>
        </p:spPr>
      </p:pic>
      <p:sp>
        <p:nvSpPr>
          <p:cNvPr id="4" name="Footer Placeholder 3">
            <a:extLst>
              <a:ext uri="{FF2B5EF4-FFF2-40B4-BE49-F238E27FC236}">
                <a16:creationId xmlns:a16="http://schemas.microsoft.com/office/drawing/2014/main" id="{B80FFAEA-FA62-045C-4241-B74A7B519E94}"/>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7" name="Picture 6">
            <a:extLst>
              <a:ext uri="{FF2B5EF4-FFF2-40B4-BE49-F238E27FC236}">
                <a16:creationId xmlns:a16="http://schemas.microsoft.com/office/drawing/2014/main" id="{5EEDD880-6AA4-DF0A-47E3-5F03199C0FA4}"/>
              </a:ext>
            </a:extLst>
          </p:cNvPr>
          <p:cNvPicPr>
            <a:picLocks noChangeAspect="1"/>
          </p:cNvPicPr>
          <p:nvPr/>
        </p:nvPicPr>
        <p:blipFill>
          <a:blip r:embed="rId4"/>
          <a:stretch>
            <a:fillRect/>
          </a:stretch>
        </p:blipFill>
        <p:spPr>
          <a:xfrm>
            <a:off x="228600" y="1079002"/>
            <a:ext cx="5972503" cy="5034959"/>
          </a:xfrm>
          <a:prstGeom prst="rect">
            <a:avLst/>
          </a:prstGeom>
        </p:spPr>
      </p:pic>
      <p:sp>
        <p:nvSpPr>
          <p:cNvPr id="11" name="TextBox 10">
            <a:extLst>
              <a:ext uri="{FF2B5EF4-FFF2-40B4-BE49-F238E27FC236}">
                <a16:creationId xmlns:a16="http://schemas.microsoft.com/office/drawing/2014/main" id="{0F9407B2-C228-3DAE-9A36-E48C97CA3FCE}"/>
              </a:ext>
            </a:extLst>
          </p:cNvPr>
          <p:cNvSpPr txBox="1"/>
          <p:nvPr/>
        </p:nvSpPr>
        <p:spPr>
          <a:xfrm>
            <a:off x="420114" y="5652296"/>
            <a:ext cx="6093724" cy="461665"/>
          </a:xfrm>
          <a:prstGeom prst="rect">
            <a:avLst/>
          </a:prstGeom>
          <a:noFill/>
        </p:spPr>
        <p:txBody>
          <a:bodyPr wrap="square">
            <a:spAutoFit/>
          </a:bodyPr>
          <a:lstStyle/>
          <a:p>
            <a:r>
              <a:rPr lang="en-US" sz="2400" dirty="0">
                <a:solidFill>
                  <a:srgbClr val="FF0000"/>
                </a:solidFill>
              </a:rPr>
              <a:t>1947</a:t>
            </a:r>
          </a:p>
        </p:txBody>
      </p:sp>
      <p:sp>
        <p:nvSpPr>
          <p:cNvPr id="12" name="TextBox 11">
            <a:extLst>
              <a:ext uri="{FF2B5EF4-FFF2-40B4-BE49-F238E27FC236}">
                <a16:creationId xmlns:a16="http://schemas.microsoft.com/office/drawing/2014/main" id="{113DA168-6ACF-AF36-FB66-36E6065D69B6}"/>
              </a:ext>
            </a:extLst>
          </p:cNvPr>
          <p:cNvSpPr txBox="1"/>
          <p:nvPr/>
        </p:nvSpPr>
        <p:spPr>
          <a:xfrm>
            <a:off x="6583581" y="5652296"/>
            <a:ext cx="3093819" cy="461665"/>
          </a:xfrm>
          <a:prstGeom prst="rect">
            <a:avLst/>
          </a:prstGeom>
          <a:noFill/>
        </p:spPr>
        <p:txBody>
          <a:bodyPr wrap="square">
            <a:spAutoFit/>
          </a:bodyPr>
          <a:lstStyle/>
          <a:p>
            <a:r>
              <a:rPr lang="en-US" sz="2400" dirty="0">
                <a:solidFill>
                  <a:srgbClr val="FF0000"/>
                </a:solidFill>
              </a:rPr>
              <a:t>2020</a:t>
            </a:r>
          </a:p>
        </p:txBody>
      </p:sp>
    </p:spTree>
    <p:extLst>
      <p:ext uri="{BB962C8B-B14F-4D97-AF65-F5344CB8AC3E}">
        <p14:creationId xmlns:p14="http://schemas.microsoft.com/office/powerpoint/2010/main" val="2834826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D1183-4BCE-B60A-9E56-710AFA3A1E90}"/>
              </a:ext>
            </a:extLst>
          </p:cNvPr>
          <p:cNvSpPr>
            <a:spLocks noGrp="1"/>
          </p:cNvSpPr>
          <p:nvPr>
            <p:ph type="title"/>
          </p:nvPr>
        </p:nvSpPr>
        <p:spPr/>
        <p:txBody>
          <a:bodyPr/>
          <a:lstStyle/>
          <a:p>
            <a:r>
              <a:rPr lang="en-US" dirty="0"/>
              <a:t>Chevron vane geometry</a:t>
            </a:r>
          </a:p>
        </p:txBody>
      </p:sp>
      <p:sp>
        <p:nvSpPr>
          <p:cNvPr id="3" name="Content Placeholder 2">
            <a:extLst>
              <a:ext uri="{FF2B5EF4-FFF2-40B4-BE49-F238E27FC236}">
                <a16:creationId xmlns:a16="http://schemas.microsoft.com/office/drawing/2014/main" id="{C9BB9238-323D-64A3-8B28-19CEDD03EE8E}"/>
              </a:ext>
            </a:extLst>
          </p:cNvPr>
          <p:cNvSpPr>
            <a:spLocks noGrp="1"/>
          </p:cNvSpPr>
          <p:nvPr>
            <p:ph idx="1"/>
          </p:nvPr>
        </p:nvSpPr>
        <p:spPr/>
        <p:txBody>
          <a:bodyPr/>
          <a:lstStyle/>
          <a:p>
            <a:pPr lvl="1"/>
            <a:r>
              <a:rPr lang="en-US" dirty="0"/>
              <a:t>Top of vane (downstream end near pier) at or near </a:t>
            </a:r>
            <a:r>
              <a:rPr lang="en-US" dirty="0" err="1"/>
              <a:t>bankfull</a:t>
            </a:r>
            <a:r>
              <a:rPr lang="en-US" dirty="0"/>
              <a:t> depth (el. 629.0)</a:t>
            </a:r>
          </a:p>
          <a:p>
            <a:pPr lvl="1"/>
            <a:r>
              <a:rPr lang="en-US" dirty="0"/>
              <a:t>Vane arms extend from river bottom at upstream end up at a slope of about 7%</a:t>
            </a:r>
          </a:p>
          <a:p>
            <a:pPr lvl="1"/>
            <a:r>
              <a:rPr lang="en-US" dirty="0"/>
              <a:t>Width of vane extends to about 1/3 span opening</a:t>
            </a:r>
          </a:p>
        </p:txBody>
      </p:sp>
      <p:sp>
        <p:nvSpPr>
          <p:cNvPr id="4" name="Footer Placeholder 3">
            <a:extLst>
              <a:ext uri="{FF2B5EF4-FFF2-40B4-BE49-F238E27FC236}">
                <a16:creationId xmlns:a16="http://schemas.microsoft.com/office/drawing/2014/main" id="{49875731-97FB-EEBD-8A2D-E9EFE7D614BA}"/>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spTree>
    <p:extLst>
      <p:ext uri="{BB962C8B-B14F-4D97-AF65-F5344CB8AC3E}">
        <p14:creationId xmlns:p14="http://schemas.microsoft.com/office/powerpoint/2010/main" val="1083581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CF937-43B3-9D60-C8A6-CDDDC379B173}"/>
              </a:ext>
            </a:extLst>
          </p:cNvPr>
          <p:cNvSpPr>
            <a:spLocks noGrp="1"/>
          </p:cNvSpPr>
          <p:nvPr>
            <p:ph type="title"/>
          </p:nvPr>
        </p:nvSpPr>
        <p:spPr/>
        <p:txBody>
          <a:bodyPr/>
          <a:lstStyle/>
          <a:p>
            <a:r>
              <a:rPr lang="en-US" dirty="0"/>
              <a:t>Chevron vane material selection</a:t>
            </a:r>
          </a:p>
        </p:txBody>
      </p:sp>
      <p:sp>
        <p:nvSpPr>
          <p:cNvPr id="3" name="Content Placeholder 2">
            <a:extLst>
              <a:ext uri="{FF2B5EF4-FFF2-40B4-BE49-F238E27FC236}">
                <a16:creationId xmlns:a16="http://schemas.microsoft.com/office/drawing/2014/main" id="{857DDBB3-D4E9-B910-2EBF-85F11DD961FB}"/>
              </a:ext>
            </a:extLst>
          </p:cNvPr>
          <p:cNvSpPr>
            <a:spLocks noGrp="1"/>
          </p:cNvSpPr>
          <p:nvPr>
            <p:ph idx="1"/>
          </p:nvPr>
        </p:nvSpPr>
        <p:spPr/>
        <p:txBody>
          <a:bodyPr/>
          <a:lstStyle/>
          <a:p>
            <a:pPr lvl="1"/>
            <a:r>
              <a:rPr lang="en-US" dirty="0"/>
              <a:t>Initially thought to use sheet pile</a:t>
            </a:r>
          </a:p>
          <a:p>
            <a:pPr lvl="2"/>
            <a:r>
              <a:rPr lang="en-US" dirty="0"/>
              <a:t>Geotech borings made this too expensive</a:t>
            </a:r>
          </a:p>
          <a:p>
            <a:pPr lvl="1"/>
            <a:r>
              <a:rPr lang="en-US" dirty="0"/>
              <a:t>Dumped rock was selected</a:t>
            </a:r>
          </a:p>
          <a:p>
            <a:pPr lvl="2"/>
            <a:r>
              <a:rPr lang="en-US" dirty="0"/>
              <a:t>Rock sized based on 2D modeling results of 100-year flow from FEMA and OPF from MCD</a:t>
            </a:r>
          </a:p>
          <a:p>
            <a:pPr lvl="2"/>
            <a:r>
              <a:rPr lang="en-US" dirty="0"/>
              <a:t>D50 = 18” (ODOT Type  B), we used 24” (ODOT Type A)</a:t>
            </a:r>
          </a:p>
          <a:p>
            <a:pPr lvl="2"/>
            <a:r>
              <a:rPr lang="en-US" dirty="0"/>
              <a:t>Dumped rock toe trenched in about 4’</a:t>
            </a:r>
          </a:p>
        </p:txBody>
      </p:sp>
      <p:sp>
        <p:nvSpPr>
          <p:cNvPr id="4" name="Footer Placeholder 3">
            <a:extLst>
              <a:ext uri="{FF2B5EF4-FFF2-40B4-BE49-F238E27FC236}">
                <a16:creationId xmlns:a16="http://schemas.microsoft.com/office/drawing/2014/main" id="{FDDE912C-762A-3F89-21E2-516B29D47870}"/>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spTree>
    <p:extLst>
      <p:ext uri="{BB962C8B-B14F-4D97-AF65-F5344CB8AC3E}">
        <p14:creationId xmlns:p14="http://schemas.microsoft.com/office/powerpoint/2010/main" val="44910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C8C9A-88E3-1F94-10B1-5C1A48761194}"/>
              </a:ext>
            </a:extLst>
          </p:cNvPr>
          <p:cNvSpPr>
            <a:spLocks noGrp="1"/>
          </p:cNvSpPr>
          <p:nvPr>
            <p:ph type="title"/>
          </p:nvPr>
        </p:nvSpPr>
        <p:spPr/>
        <p:txBody>
          <a:bodyPr/>
          <a:lstStyle/>
          <a:p>
            <a:r>
              <a:rPr lang="en-US" dirty="0"/>
              <a:t>Location of chevron vane</a:t>
            </a:r>
          </a:p>
        </p:txBody>
      </p:sp>
      <p:sp>
        <p:nvSpPr>
          <p:cNvPr id="3" name="Content Placeholder 2">
            <a:extLst>
              <a:ext uri="{FF2B5EF4-FFF2-40B4-BE49-F238E27FC236}">
                <a16:creationId xmlns:a16="http://schemas.microsoft.com/office/drawing/2014/main" id="{432C60E6-BC71-4F05-F21D-34F46DD46D5E}"/>
              </a:ext>
            </a:extLst>
          </p:cNvPr>
          <p:cNvSpPr>
            <a:spLocks noGrp="1"/>
          </p:cNvSpPr>
          <p:nvPr>
            <p:ph idx="1"/>
          </p:nvPr>
        </p:nvSpPr>
        <p:spPr/>
        <p:txBody>
          <a:bodyPr/>
          <a:lstStyle/>
          <a:p>
            <a:pPr marL="0" indent="0">
              <a:buNone/>
            </a:pPr>
            <a:endParaRPr lang="en-US" dirty="0"/>
          </a:p>
        </p:txBody>
      </p:sp>
      <p:sp>
        <p:nvSpPr>
          <p:cNvPr id="4" name="Footer Placeholder 3">
            <a:extLst>
              <a:ext uri="{FF2B5EF4-FFF2-40B4-BE49-F238E27FC236}">
                <a16:creationId xmlns:a16="http://schemas.microsoft.com/office/drawing/2014/main" id="{EC70BDB0-4F3C-9C17-1A88-4559C2B1498E}"/>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8" name="Picture 7" descr="A diagram of a yellow triangle&#10;&#10;Description automatically generated">
            <a:extLst>
              <a:ext uri="{FF2B5EF4-FFF2-40B4-BE49-F238E27FC236}">
                <a16:creationId xmlns:a16="http://schemas.microsoft.com/office/drawing/2014/main" id="{DFBB6BE7-7F0F-7C5E-06FD-E7D01DED3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182" y="1143000"/>
            <a:ext cx="7315200" cy="4992694"/>
          </a:xfrm>
          <a:prstGeom prst="rect">
            <a:avLst/>
          </a:prstGeom>
        </p:spPr>
      </p:pic>
    </p:spTree>
    <p:extLst>
      <p:ext uri="{BB962C8B-B14F-4D97-AF65-F5344CB8AC3E}">
        <p14:creationId xmlns:p14="http://schemas.microsoft.com/office/powerpoint/2010/main" val="3713468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31EF-A20C-F3AC-87E8-F214FABFA98A}"/>
              </a:ext>
            </a:extLst>
          </p:cNvPr>
          <p:cNvSpPr>
            <a:spLocks noGrp="1"/>
          </p:cNvSpPr>
          <p:nvPr>
            <p:ph type="title"/>
          </p:nvPr>
        </p:nvSpPr>
        <p:spPr/>
        <p:txBody>
          <a:bodyPr/>
          <a:lstStyle/>
          <a:p>
            <a:r>
              <a:rPr lang="en-US" dirty="0"/>
              <a:t>2D modeling results</a:t>
            </a:r>
          </a:p>
        </p:txBody>
      </p:sp>
      <p:sp>
        <p:nvSpPr>
          <p:cNvPr id="3" name="Content Placeholder 2">
            <a:extLst>
              <a:ext uri="{FF2B5EF4-FFF2-40B4-BE49-F238E27FC236}">
                <a16:creationId xmlns:a16="http://schemas.microsoft.com/office/drawing/2014/main" id="{40C30DC0-D724-06CE-373A-D4F2A7BF8B54}"/>
              </a:ext>
            </a:extLst>
          </p:cNvPr>
          <p:cNvSpPr>
            <a:spLocks noGrp="1"/>
          </p:cNvSpPr>
          <p:nvPr>
            <p:ph idx="1"/>
          </p:nvPr>
        </p:nvSpPr>
        <p:spPr/>
        <p:txBody>
          <a:bodyPr/>
          <a:lstStyle/>
          <a:p>
            <a:pPr marL="0" indent="0">
              <a:buNone/>
            </a:pPr>
            <a:endParaRPr lang="en-US" dirty="0"/>
          </a:p>
        </p:txBody>
      </p:sp>
      <p:sp>
        <p:nvSpPr>
          <p:cNvPr id="4" name="Footer Placeholder 3">
            <a:extLst>
              <a:ext uri="{FF2B5EF4-FFF2-40B4-BE49-F238E27FC236}">
                <a16:creationId xmlns:a16="http://schemas.microsoft.com/office/drawing/2014/main" id="{54423591-BF38-E55F-B8FA-6385F7F6B21A}"/>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6" name="Picture 5">
            <a:extLst>
              <a:ext uri="{FF2B5EF4-FFF2-40B4-BE49-F238E27FC236}">
                <a16:creationId xmlns:a16="http://schemas.microsoft.com/office/drawing/2014/main" id="{A11B831F-60BB-2DA3-C1FE-0444191625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6119" y="944959"/>
            <a:ext cx="10641481" cy="5266189"/>
          </a:xfrm>
          <a:prstGeom prst="rect">
            <a:avLst/>
          </a:prstGeom>
        </p:spPr>
      </p:pic>
      <p:sp>
        <p:nvSpPr>
          <p:cNvPr id="11" name="Freeform: Shape 10">
            <a:extLst>
              <a:ext uri="{FF2B5EF4-FFF2-40B4-BE49-F238E27FC236}">
                <a16:creationId xmlns:a16="http://schemas.microsoft.com/office/drawing/2014/main" id="{B3876440-D2ED-C2B4-7685-6BE26B270B6C}"/>
              </a:ext>
            </a:extLst>
          </p:cNvPr>
          <p:cNvSpPr/>
          <p:nvPr/>
        </p:nvSpPr>
        <p:spPr>
          <a:xfrm>
            <a:off x="646279" y="975439"/>
            <a:ext cx="5181600" cy="2214880"/>
          </a:xfrm>
          <a:custGeom>
            <a:avLst/>
            <a:gdLst>
              <a:gd name="connsiteX0" fmla="*/ 3178925 w 3179360"/>
              <a:gd name="connsiteY0" fmla="*/ 1088571 h 1994263"/>
              <a:gd name="connsiteX1" fmla="*/ 3178925 w 3179360"/>
              <a:gd name="connsiteY1" fmla="*/ 1088571 h 1994263"/>
              <a:gd name="connsiteX2" fmla="*/ 2891542 w 3179360"/>
              <a:gd name="connsiteY2" fmla="*/ 1219200 h 1994263"/>
              <a:gd name="connsiteX3" fmla="*/ 2839290 w 3179360"/>
              <a:gd name="connsiteY3" fmla="*/ 1236617 h 1994263"/>
              <a:gd name="connsiteX4" fmla="*/ 2813165 w 3179360"/>
              <a:gd name="connsiteY4" fmla="*/ 1245325 h 1994263"/>
              <a:gd name="connsiteX5" fmla="*/ 2717370 w 3179360"/>
              <a:gd name="connsiteY5" fmla="*/ 1271451 h 1994263"/>
              <a:gd name="connsiteX6" fmla="*/ 2673827 w 3179360"/>
              <a:gd name="connsiteY6" fmla="*/ 1297577 h 1994263"/>
              <a:gd name="connsiteX7" fmla="*/ 2595450 w 3179360"/>
              <a:gd name="connsiteY7" fmla="*/ 1323703 h 1994263"/>
              <a:gd name="connsiteX8" fmla="*/ 2534490 w 3179360"/>
              <a:gd name="connsiteY8" fmla="*/ 1358537 h 1994263"/>
              <a:gd name="connsiteX9" fmla="*/ 2490947 w 3179360"/>
              <a:gd name="connsiteY9" fmla="*/ 1375954 h 1994263"/>
              <a:gd name="connsiteX10" fmla="*/ 2421279 w 3179360"/>
              <a:gd name="connsiteY10" fmla="*/ 1419497 h 1994263"/>
              <a:gd name="connsiteX11" fmla="*/ 2377736 w 3179360"/>
              <a:gd name="connsiteY11" fmla="*/ 1436914 h 1994263"/>
              <a:gd name="connsiteX12" fmla="*/ 2290650 w 3179360"/>
              <a:gd name="connsiteY12" fmla="*/ 1497874 h 1994263"/>
              <a:gd name="connsiteX13" fmla="*/ 2125187 w 3179360"/>
              <a:gd name="connsiteY13" fmla="*/ 1593668 h 1994263"/>
              <a:gd name="connsiteX14" fmla="*/ 2038102 w 3179360"/>
              <a:gd name="connsiteY14" fmla="*/ 1628503 h 1994263"/>
              <a:gd name="connsiteX15" fmla="*/ 1916182 w 3179360"/>
              <a:gd name="connsiteY15" fmla="*/ 1698171 h 1994263"/>
              <a:gd name="connsiteX16" fmla="*/ 1785553 w 3179360"/>
              <a:gd name="connsiteY16" fmla="*/ 1776548 h 1994263"/>
              <a:gd name="connsiteX17" fmla="*/ 1715885 w 3179360"/>
              <a:gd name="connsiteY17" fmla="*/ 1811383 h 1994263"/>
              <a:gd name="connsiteX18" fmla="*/ 1515587 w 3179360"/>
              <a:gd name="connsiteY18" fmla="*/ 1872343 h 1994263"/>
              <a:gd name="connsiteX19" fmla="*/ 1358833 w 3179360"/>
              <a:gd name="connsiteY19" fmla="*/ 1889760 h 1994263"/>
              <a:gd name="connsiteX20" fmla="*/ 1263039 w 3179360"/>
              <a:gd name="connsiteY20" fmla="*/ 1907177 h 1994263"/>
              <a:gd name="connsiteX21" fmla="*/ 1228205 w 3179360"/>
              <a:gd name="connsiteY21" fmla="*/ 1924594 h 1994263"/>
              <a:gd name="connsiteX22" fmla="*/ 1106285 w 3179360"/>
              <a:gd name="connsiteY22" fmla="*/ 1959428 h 1994263"/>
              <a:gd name="connsiteX23" fmla="*/ 1045325 w 3179360"/>
              <a:gd name="connsiteY23" fmla="*/ 1968137 h 1994263"/>
              <a:gd name="connsiteX24" fmla="*/ 914696 w 3179360"/>
              <a:gd name="connsiteY24" fmla="*/ 1994263 h 1994263"/>
              <a:gd name="connsiteX25" fmla="*/ 479267 w 3179360"/>
              <a:gd name="connsiteY25" fmla="*/ 1985554 h 1994263"/>
              <a:gd name="connsiteX26" fmla="*/ 427016 w 3179360"/>
              <a:gd name="connsiteY26" fmla="*/ 1976845 h 1994263"/>
              <a:gd name="connsiteX27" fmla="*/ 339930 w 3179360"/>
              <a:gd name="connsiteY27" fmla="*/ 1933303 h 1994263"/>
              <a:gd name="connsiteX28" fmla="*/ 278970 w 3179360"/>
              <a:gd name="connsiteY28" fmla="*/ 1863634 h 1994263"/>
              <a:gd name="connsiteX29" fmla="*/ 218010 w 3179360"/>
              <a:gd name="connsiteY29" fmla="*/ 1802674 h 1994263"/>
              <a:gd name="connsiteX30" fmla="*/ 183176 w 3179360"/>
              <a:gd name="connsiteY30" fmla="*/ 1750423 h 1994263"/>
              <a:gd name="connsiteX31" fmla="*/ 148342 w 3179360"/>
              <a:gd name="connsiteY31" fmla="*/ 1706880 h 1994263"/>
              <a:gd name="connsiteX32" fmla="*/ 122216 w 3179360"/>
              <a:gd name="connsiteY32" fmla="*/ 1680754 h 1994263"/>
              <a:gd name="connsiteX33" fmla="*/ 69965 w 3179360"/>
              <a:gd name="connsiteY33" fmla="*/ 1576251 h 1994263"/>
              <a:gd name="connsiteX34" fmla="*/ 43839 w 3179360"/>
              <a:gd name="connsiteY34" fmla="*/ 1532708 h 1994263"/>
              <a:gd name="connsiteX35" fmla="*/ 9005 w 3179360"/>
              <a:gd name="connsiteY35" fmla="*/ 1271451 h 1994263"/>
              <a:gd name="connsiteX36" fmla="*/ 9005 w 3179360"/>
              <a:gd name="connsiteY36" fmla="*/ 687977 h 1994263"/>
              <a:gd name="connsiteX37" fmla="*/ 17713 w 3179360"/>
              <a:gd name="connsiteY37" fmla="*/ 278674 h 1994263"/>
              <a:gd name="connsiteX38" fmla="*/ 26422 w 3179360"/>
              <a:gd name="connsiteY38" fmla="*/ 243840 h 1994263"/>
              <a:gd name="connsiteX39" fmla="*/ 35130 w 3179360"/>
              <a:gd name="connsiteY39" fmla="*/ 191588 h 1994263"/>
              <a:gd name="connsiteX40" fmla="*/ 52547 w 3179360"/>
              <a:gd name="connsiteY40" fmla="*/ 165463 h 1994263"/>
              <a:gd name="connsiteX41" fmla="*/ 113507 w 3179360"/>
              <a:gd name="connsiteY41" fmla="*/ 95794 h 1994263"/>
              <a:gd name="connsiteX42" fmla="*/ 191885 w 3179360"/>
              <a:gd name="connsiteY42" fmla="*/ 26125 h 1994263"/>
              <a:gd name="connsiteX43" fmla="*/ 226719 w 3179360"/>
              <a:gd name="connsiteY43" fmla="*/ 8708 h 1994263"/>
              <a:gd name="connsiteX44" fmla="*/ 487976 w 3179360"/>
              <a:gd name="connsiteY44" fmla="*/ 0 h 1994263"/>
              <a:gd name="connsiteX45" fmla="*/ 757942 w 3179360"/>
              <a:gd name="connsiteY45" fmla="*/ 8708 h 1994263"/>
              <a:gd name="connsiteX46" fmla="*/ 1001782 w 3179360"/>
              <a:gd name="connsiteY46" fmla="*/ 17417 h 1994263"/>
              <a:gd name="connsiteX47" fmla="*/ 1323999 w 3179360"/>
              <a:gd name="connsiteY47" fmla="*/ 26125 h 1994263"/>
              <a:gd name="connsiteX48" fmla="*/ 1402376 w 3179360"/>
              <a:gd name="connsiteY48" fmla="*/ 34834 h 1994263"/>
              <a:gd name="connsiteX49" fmla="*/ 1515587 w 3179360"/>
              <a:gd name="connsiteY49" fmla="*/ 43543 h 1994263"/>
              <a:gd name="connsiteX50" fmla="*/ 1846513 w 3179360"/>
              <a:gd name="connsiteY50" fmla="*/ 156754 h 1994263"/>
              <a:gd name="connsiteX51" fmla="*/ 2264525 w 3179360"/>
              <a:gd name="connsiteY51" fmla="*/ 322217 h 1994263"/>
              <a:gd name="connsiteX52" fmla="*/ 2517073 w 3179360"/>
              <a:gd name="connsiteY52" fmla="*/ 478971 h 1994263"/>
              <a:gd name="connsiteX53" fmla="*/ 2612867 w 3179360"/>
              <a:gd name="connsiteY53" fmla="*/ 548640 h 1994263"/>
              <a:gd name="connsiteX54" fmla="*/ 2691245 w 3179360"/>
              <a:gd name="connsiteY54" fmla="*/ 583474 h 1994263"/>
              <a:gd name="connsiteX55" fmla="*/ 2830582 w 3179360"/>
              <a:gd name="connsiteY55" fmla="*/ 687977 h 1994263"/>
              <a:gd name="connsiteX56" fmla="*/ 2978627 w 3179360"/>
              <a:gd name="connsiteY56" fmla="*/ 809897 h 1994263"/>
              <a:gd name="connsiteX57" fmla="*/ 3039587 w 3179360"/>
              <a:gd name="connsiteY57" fmla="*/ 870857 h 1994263"/>
              <a:gd name="connsiteX58" fmla="*/ 3144090 w 3179360"/>
              <a:gd name="connsiteY58" fmla="*/ 966651 h 1994263"/>
              <a:gd name="connsiteX59" fmla="*/ 3161507 w 3179360"/>
              <a:gd name="connsiteY59" fmla="*/ 1001485 h 1994263"/>
              <a:gd name="connsiteX60" fmla="*/ 3178925 w 3179360"/>
              <a:gd name="connsiteY60" fmla="*/ 1088571 h 199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179360" h="1994263">
                <a:moveTo>
                  <a:pt x="3178925" y="1088571"/>
                </a:moveTo>
                <a:lnTo>
                  <a:pt x="3178925" y="1088571"/>
                </a:lnTo>
                <a:cubicBezTo>
                  <a:pt x="3081634" y="1137216"/>
                  <a:pt x="2995333" y="1184604"/>
                  <a:pt x="2891542" y="1219200"/>
                </a:cubicBezTo>
                <a:lnTo>
                  <a:pt x="2839290" y="1236617"/>
                </a:lnTo>
                <a:cubicBezTo>
                  <a:pt x="2830582" y="1239520"/>
                  <a:pt x="2822166" y="1243525"/>
                  <a:pt x="2813165" y="1245325"/>
                </a:cubicBezTo>
                <a:cubicBezTo>
                  <a:pt x="2777073" y="1252544"/>
                  <a:pt x="2752093" y="1255668"/>
                  <a:pt x="2717370" y="1271451"/>
                </a:cubicBezTo>
                <a:cubicBezTo>
                  <a:pt x="2701961" y="1278455"/>
                  <a:pt x="2689385" y="1290909"/>
                  <a:pt x="2673827" y="1297577"/>
                </a:cubicBezTo>
                <a:cubicBezTo>
                  <a:pt x="2648515" y="1308425"/>
                  <a:pt x="2620680" y="1312665"/>
                  <a:pt x="2595450" y="1323703"/>
                </a:cubicBezTo>
                <a:cubicBezTo>
                  <a:pt x="2574009" y="1333084"/>
                  <a:pt x="2555423" y="1348071"/>
                  <a:pt x="2534490" y="1358537"/>
                </a:cubicBezTo>
                <a:cubicBezTo>
                  <a:pt x="2520508" y="1365528"/>
                  <a:pt x="2505232" y="1369605"/>
                  <a:pt x="2490947" y="1375954"/>
                </a:cubicBezTo>
                <a:cubicBezTo>
                  <a:pt x="2396259" y="1418037"/>
                  <a:pt x="2518903" y="1365261"/>
                  <a:pt x="2421279" y="1419497"/>
                </a:cubicBezTo>
                <a:cubicBezTo>
                  <a:pt x="2407614" y="1427089"/>
                  <a:pt x="2391460" y="1429428"/>
                  <a:pt x="2377736" y="1436914"/>
                </a:cubicBezTo>
                <a:cubicBezTo>
                  <a:pt x="2311639" y="1472967"/>
                  <a:pt x="2343458" y="1463926"/>
                  <a:pt x="2290650" y="1497874"/>
                </a:cubicBezTo>
                <a:cubicBezTo>
                  <a:pt x="2276158" y="1507190"/>
                  <a:pt x="2146442" y="1585166"/>
                  <a:pt x="2125187" y="1593668"/>
                </a:cubicBezTo>
                <a:cubicBezTo>
                  <a:pt x="2096159" y="1605280"/>
                  <a:pt x="2066066" y="1614521"/>
                  <a:pt x="2038102" y="1628503"/>
                </a:cubicBezTo>
                <a:cubicBezTo>
                  <a:pt x="1996237" y="1649436"/>
                  <a:pt x="1956480" y="1674359"/>
                  <a:pt x="1916182" y="1698171"/>
                </a:cubicBezTo>
                <a:cubicBezTo>
                  <a:pt x="1870993" y="1724874"/>
                  <a:pt x="1832410" y="1753119"/>
                  <a:pt x="1785553" y="1776548"/>
                </a:cubicBezTo>
                <a:cubicBezTo>
                  <a:pt x="1762330" y="1788160"/>
                  <a:pt x="1739893" y="1801497"/>
                  <a:pt x="1715885" y="1811383"/>
                </a:cubicBezTo>
                <a:cubicBezTo>
                  <a:pt x="1684476" y="1824316"/>
                  <a:pt x="1530359" y="1870702"/>
                  <a:pt x="1515587" y="1872343"/>
                </a:cubicBezTo>
                <a:cubicBezTo>
                  <a:pt x="1463336" y="1878149"/>
                  <a:pt x="1410691" y="1881118"/>
                  <a:pt x="1358833" y="1889760"/>
                </a:cubicBezTo>
                <a:cubicBezTo>
                  <a:pt x="1291982" y="1900901"/>
                  <a:pt x="1323896" y="1895005"/>
                  <a:pt x="1263039" y="1907177"/>
                </a:cubicBezTo>
                <a:cubicBezTo>
                  <a:pt x="1251428" y="1912983"/>
                  <a:pt x="1240258" y="1919773"/>
                  <a:pt x="1228205" y="1924594"/>
                </a:cubicBezTo>
                <a:cubicBezTo>
                  <a:pt x="1195006" y="1937873"/>
                  <a:pt x="1139314" y="1952822"/>
                  <a:pt x="1106285" y="1959428"/>
                </a:cubicBezTo>
                <a:cubicBezTo>
                  <a:pt x="1086157" y="1963454"/>
                  <a:pt x="1065453" y="1964111"/>
                  <a:pt x="1045325" y="1968137"/>
                </a:cubicBezTo>
                <a:lnTo>
                  <a:pt x="914696" y="1994263"/>
                </a:lnTo>
                <a:lnTo>
                  <a:pt x="479267" y="1985554"/>
                </a:lnTo>
                <a:cubicBezTo>
                  <a:pt x="461621" y="1984924"/>
                  <a:pt x="443549" y="1983045"/>
                  <a:pt x="427016" y="1976845"/>
                </a:cubicBezTo>
                <a:cubicBezTo>
                  <a:pt x="396628" y="1965449"/>
                  <a:pt x="339930" y="1933303"/>
                  <a:pt x="339930" y="1933303"/>
                </a:cubicBezTo>
                <a:cubicBezTo>
                  <a:pt x="251330" y="1844699"/>
                  <a:pt x="395954" y="1991252"/>
                  <a:pt x="278970" y="1863634"/>
                </a:cubicBezTo>
                <a:cubicBezTo>
                  <a:pt x="259552" y="1842451"/>
                  <a:pt x="233950" y="1826584"/>
                  <a:pt x="218010" y="1802674"/>
                </a:cubicBezTo>
                <a:cubicBezTo>
                  <a:pt x="206399" y="1785257"/>
                  <a:pt x="197977" y="1765225"/>
                  <a:pt x="183176" y="1750423"/>
                </a:cubicBezTo>
                <a:cubicBezTo>
                  <a:pt x="132496" y="1699740"/>
                  <a:pt x="203281" y="1772806"/>
                  <a:pt x="148342" y="1706880"/>
                </a:cubicBezTo>
                <a:cubicBezTo>
                  <a:pt x="140457" y="1697419"/>
                  <a:pt x="129606" y="1690607"/>
                  <a:pt x="122216" y="1680754"/>
                </a:cubicBezTo>
                <a:cubicBezTo>
                  <a:pt x="90910" y="1639013"/>
                  <a:pt x="94668" y="1625657"/>
                  <a:pt x="69965" y="1576251"/>
                </a:cubicBezTo>
                <a:cubicBezTo>
                  <a:pt x="62395" y="1561111"/>
                  <a:pt x="52548" y="1547222"/>
                  <a:pt x="43839" y="1532708"/>
                </a:cubicBezTo>
                <a:cubicBezTo>
                  <a:pt x="22522" y="1340855"/>
                  <a:pt x="35065" y="1427812"/>
                  <a:pt x="9005" y="1271451"/>
                </a:cubicBezTo>
                <a:cubicBezTo>
                  <a:pt x="-4802" y="926285"/>
                  <a:pt x="-1057" y="1135741"/>
                  <a:pt x="9005" y="687977"/>
                </a:cubicBezTo>
                <a:cubicBezTo>
                  <a:pt x="12071" y="551546"/>
                  <a:pt x="12366" y="415034"/>
                  <a:pt x="17713" y="278674"/>
                </a:cubicBezTo>
                <a:cubicBezTo>
                  <a:pt x="18182" y="266714"/>
                  <a:pt x="24075" y="255576"/>
                  <a:pt x="26422" y="243840"/>
                </a:cubicBezTo>
                <a:cubicBezTo>
                  <a:pt x="29885" y="226525"/>
                  <a:pt x="29546" y="208339"/>
                  <a:pt x="35130" y="191588"/>
                </a:cubicBezTo>
                <a:cubicBezTo>
                  <a:pt x="38440" y="181659"/>
                  <a:pt x="46464" y="173980"/>
                  <a:pt x="52547" y="165463"/>
                </a:cubicBezTo>
                <a:cubicBezTo>
                  <a:pt x="82531" y="123486"/>
                  <a:pt x="75192" y="134109"/>
                  <a:pt x="113507" y="95794"/>
                </a:cubicBezTo>
                <a:cubicBezTo>
                  <a:pt x="129578" y="47582"/>
                  <a:pt x="118304" y="62915"/>
                  <a:pt x="191885" y="26125"/>
                </a:cubicBezTo>
                <a:cubicBezTo>
                  <a:pt x="203496" y="20319"/>
                  <a:pt x="213787" y="9849"/>
                  <a:pt x="226719" y="8708"/>
                </a:cubicBezTo>
                <a:cubicBezTo>
                  <a:pt x="313516" y="1050"/>
                  <a:pt x="400890" y="2903"/>
                  <a:pt x="487976" y="0"/>
                </a:cubicBezTo>
                <a:lnTo>
                  <a:pt x="757942" y="8708"/>
                </a:lnTo>
                <a:lnTo>
                  <a:pt x="1001782" y="17417"/>
                </a:lnTo>
                <a:lnTo>
                  <a:pt x="1323999" y="26125"/>
                </a:lnTo>
                <a:cubicBezTo>
                  <a:pt x="1350125" y="29028"/>
                  <a:pt x="1376198" y="32454"/>
                  <a:pt x="1402376" y="34834"/>
                </a:cubicBezTo>
                <a:cubicBezTo>
                  <a:pt x="1440069" y="38261"/>
                  <a:pt x="1478562" y="35689"/>
                  <a:pt x="1515587" y="43543"/>
                </a:cubicBezTo>
                <a:cubicBezTo>
                  <a:pt x="1683928" y="79252"/>
                  <a:pt x="1688328" y="104026"/>
                  <a:pt x="1846513" y="156754"/>
                </a:cubicBezTo>
                <a:cubicBezTo>
                  <a:pt x="2088134" y="237295"/>
                  <a:pt x="1967822" y="157381"/>
                  <a:pt x="2264525" y="322217"/>
                </a:cubicBezTo>
                <a:cubicBezTo>
                  <a:pt x="2364733" y="377888"/>
                  <a:pt x="2407504" y="399283"/>
                  <a:pt x="2517073" y="478971"/>
                </a:cubicBezTo>
                <a:cubicBezTo>
                  <a:pt x="2549004" y="502194"/>
                  <a:pt x="2579010" y="528326"/>
                  <a:pt x="2612867" y="548640"/>
                </a:cubicBezTo>
                <a:cubicBezTo>
                  <a:pt x="2637383" y="563349"/>
                  <a:pt x="2667164" y="568062"/>
                  <a:pt x="2691245" y="583474"/>
                </a:cubicBezTo>
                <a:cubicBezTo>
                  <a:pt x="2740145" y="614770"/>
                  <a:pt x="2784359" y="652848"/>
                  <a:pt x="2830582" y="687977"/>
                </a:cubicBezTo>
                <a:cubicBezTo>
                  <a:pt x="2888643" y="732104"/>
                  <a:pt x="2925701" y="760499"/>
                  <a:pt x="2978627" y="809897"/>
                </a:cubicBezTo>
                <a:cubicBezTo>
                  <a:pt x="2999635" y="829505"/>
                  <a:pt x="3018529" y="851303"/>
                  <a:pt x="3039587" y="870857"/>
                </a:cubicBezTo>
                <a:cubicBezTo>
                  <a:pt x="3066285" y="895648"/>
                  <a:pt x="3119854" y="935490"/>
                  <a:pt x="3144090" y="966651"/>
                </a:cubicBezTo>
                <a:cubicBezTo>
                  <a:pt x="3152060" y="976898"/>
                  <a:pt x="3155066" y="990214"/>
                  <a:pt x="3161507" y="1001485"/>
                </a:cubicBezTo>
                <a:cubicBezTo>
                  <a:pt x="3188519" y="1048754"/>
                  <a:pt x="3176022" y="1074057"/>
                  <a:pt x="3178925" y="1088571"/>
                </a:cubicBezTo>
                <a:close/>
              </a:path>
            </a:pathLst>
          </a:custGeom>
          <a:solidFill>
            <a:schemeClr val="tx1">
              <a:alpha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SEDIMENTATION</a:t>
            </a:r>
          </a:p>
        </p:txBody>
      </p:sp>
      <p:sp>
        <p:nvSpPr>
          <p:cNvPr id="12" name="Oval 11">
            <a:extLst>
              <a:ext uri="{FF2B5EF4-FFF2-40B4-BE49-F238E27FC236}">
                <a16:creationId xmlns:a16="http://schemas.microsoft.com/office/drawing/2014/main" id="{37787496-E0F4-4174-B1D5-1B78DD9B256F}"/>
              </a:ext>
            </a:extLst>
          </p:cNvPr>
          <p:cNvSpPr/>
          <p:nvPr/>
        </p:nvSpPr>
        <p:spPr>
          <a:xfrm rot="1180349">
            <a:off x="7879406" y="2572106"/>
            <a:ext cx="2460398" cy="609600"/>
          </a:xfrm>
          <a:prstGeom prst="ellipse">
            <a:avLst/>
          </a:prstGeom>
          <a:solidFill>
            <a:schemeClr val="tx1">
              <a:alpha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SCOUR HOLE</a:t>
            </a:r>
          </a:p>
        </p:txBody>
      </p:sp>
      <p:sp>
        <p:nvSpPr>
          <p:cNvPr id="13" name="Oval 12">
            <a:extLst>
              <a:ext uri="{FF2B5EF4-FFF2-40B4-BE49-F238E27FC236}">
                <a16:creationId xmlns:a16="http://schemas.microsoft.com/office/drawing/2014/main" id="{75DCB314-F980-4C31-1E9A-82F717E755CC}"/>
              </a:ext>
            </a:extLst>
          </p:cNvPr>
          <p:cNvSpPr/>
          <p:nvPr/>
        </p:nvSpPr>
        <p:spPr>
          <a:xfrm rot="1180349">
            <a:off x="217601" y="4206347"/>
            <a:ext cx="2460398" cy="609600"/>
          </a:xfrm>
          <a:prstGeom prst="ellipse">
            <a:avLst/>
          </a:prstGeom>
          <a:solidFill>
            <a:schemeClr val="tx1">
              <a:alpha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SCOUR HOLE</a:t>
            </a:r>
          </a:p>
        </p:txBody>
      </p:sp>
    </p:spTree>
    <p:extLst>
      <p:ext uri="{BB962C8B-B14F-4D97-AF65-F5344CB8AC3E}">
        <p14:creationId xmlns:p14="http://schemas.microsoft.com/office/powerpoint/2010/main" val="319833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D279-D9EE-84A9-5C4C-4E8BF44D6F2A}"/>
              </a:ext>
            </a:extLst>
          </p:cNvPr>
          <p:cNvSpPr>
            <a:spLocks noGrp="1"/>
          </p:cNvSpPr>
          <p:nvPr>
            <p:ph type="title"/>
          </p:nvPr>
        </p:nvSpPr>
        <p:spPr/>
        <p:txBody>
          <a:bodyPr/>
          <a:lstStyle/>
          <a:p>
            <a:r>
              <a:rPr lang="en-US" dirty="0" err="1"/>
              <a:t>Bankfull</a:t>
            </a:r>
            <a:r>
              <a:rPr lang="en-US" dirty="0"/>
              <a:t> flow model results - existing</a:t>
            </a:r>
          </a:p>
        </p:txBody>
      </p:sp>
      <p:sp>
        <p:nvSpPr>
          <p:cNvPr id="4" name="Footer Placeholder 3">
            <a:extLst>
              <a:ext uri="{FF2B5EF4-FFF2-40B4-BE49-F238E27FC236}">
                <a16:creationId xmlns:a16="http://schemas.microsoft.com/office/drawing/2014/main" id="{66F37D10-8411-AEE1-84A5-08C1E2BD7856}"/>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10" name="Content Placeholder 9">
            <a:extLst>
              <a:ext uri="{FF2B5EF4-FFF2-40B4-BE49-F238E27FC236}">
                <a16:creationId xmlns:a16="http://schemas.microsoft.com/office/drawing/2014/main" id="{7AEC112E-D1ED-537F-CFFA-C322C98EC29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04800" y="990600"/>
            <a:ext cx="11582400" cy="5181600"/>
          </a:xfrm>
          <a:ln w="28575">
            <a:solidFill>
              <a:schemeClr val="tx1"/>
            </a:solidFill>
          </a:ln>
        </p:spPr>
      </p:pic>
    </p:spTree>
    <p:extLst>
      <p:ext uri="{BB962C8B-B14F-4D97-AF65-F5344CB8AC3E}">
        <p14:creationId xmlns:p14="http://schemas.microsoft.com/office/powerpoint/2010/main" val="1630636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D279-D9EE-84A9-5C4C-4E8BF44D6F2A}"/>
              </a:ext>
            </a:extLst>
          </p:cNvPr>
          <p:cNvSpPr>
            <a:spLocks noGrp="1"/>
          </p:cNvSpPr>
          <p:nvPr>
            <p:ph type="title"/>
          </p:nvPr>
        </p:nvSpPr>
        <p:spPr/>
        <p:txBody>
          <a:bodyPr/>
          <a:lstStyle/>
          <a:p>
            <a:r>
              <a:rPr lang="en-US" dirty="0" err="1"/>
              <a:t>Bankfull</a:t>
            </a:r>
            <a:r>
              <a:rPr lang="en-US" dirty="0"/>
              <a:t> flow model results - proposed</a:t>
            </a:r>
          </a:p>
        </p:txBody>
      </p:sp>
      <p:sp>
        <p:nvSpPr>
          <p:cNvPr id="4" name="Footer Placeholder 3">
            <a:extLst>
              <a:ext uri="{FF2B5EF4-FFF2-40B4-BE49-F238E27FC236}">
                <a16:creationId xmlns:a16="http://schemas.microsoft.com/office/drawing/2014/main" id="{66F37D10-8411-AEE1-84A5-08C1E2BD7856}"/>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12" name="Picture 11">
            <a:extLst>
              <a:ext uri="{FF2B5EF4-FFF2-40B4-BE49-F238E27FC236}">
                <a16:creationId xmlns:a16="http://schemas.microsoft.com/office/drawing/2014/main" id="{103EE8AA-0A38-538F-9D80-C6D421C17F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823" y="990600"/>
            <a:ext cx="11597377" cy="5279830"/>
          </a:xfrm>
          <a:prstGeom prst="rect">
            <a:avLst/>
          </a:prstGeom>
          <a:ln w="28575">
            <a:solidFill>
              <a:schemeClr val="tx1"/>
            </a:solidFill>
          </a:ln>
        </p:spPr>
      </p:pic>
      <p:sp>
        <p:nvSpPr>
          <p:cNvPr id="5" name="Content Placeholder 4">
            <a:extLst>
              <a:ext uri="{FF2B5EF4-FFF2-40B4-BE49-F238E27FC236}">
                <a16:creationId xmlns:a16="http://schemas.microsoft.com/office/drawing/2014/main" id="{099C025B-0758-1AD5-831C-60C405E2743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10863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D279-D9EE-84A9-5C4C-4E8BF44D6F2A}"/>
              </a:ext>
            </a:extLst>
          </p:cNvPr>
          <p:cNvSpPr>
            <a:spLocks noGrp="1"/>
          </p:cNvSpPr>
          <p:nvPr>
            <p:ph type="title"/>
          </p:nvPr>
        </p:nvSpPr>
        <p:spPr/>
        <p:txBody>
          <a:bodyPr/>
          <a:lstStyle/>
          <a:p>
            <a:r>
              <a:rPr lang="en-US" dirty="0"/>
              <a:t>2-yr flow model results - existing</a:t>
            </a:r>
          </a:p>
        </p:txBody>
      </p:sp>
      <p:sp>
        <p:nvSpPr>
          <p:cNvPr id="4" name="Footer Placeholder 3">
            <a:extLst>
              <a:ext uri="{FF2B5EF4-FFF2-40B4-BE49-F238E27FC236}">
                <a16:creationId xmlns:a16="http://schemas.microsoft.com/office/drawing/2014/main" id="{66F37D10-8411-AEE1-84A5-08C1E2BD7856}"/>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12" name="Picture 11">
            <a:extLst>
              <a:ext uri="{FF2B5EF4-FFF2-40B4-BE49-F238E27FC236}">
                <a16:creationId xmlns:a16="http://schemas.microsoft.com/office/drawing/2014/main" id="{103EE8AA-0A38-538F-9D80-C6D421C17F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8143" y="990600"/>
            <a:ext cx="11360736" cy="5279830"/>
          </a:xfrm>
          <a:prstGeom prst="rect">
            <a:avLst/>
          </a:prstGeom>
          <a:ln w="28575">
            <a:solidFill>
              <a:schemeClr val="tx1"/>
            </a:solidFill>
          </a:ln>
        </p:spPr>
      </p:pic>
      <p:sp>
        <p:nvSpPr>
          <p:cNvPr id="5" name="Content Placeholder 4">
            <a:extLst>
              <a:ext uri="{FF2B5EF4-FFF2-40B4-BE49-F238E27FC236}">
                <a16:creationId xmlns:a16="http://schemas.microsoft.com/office/drawing/2014/main" id="{099C025B-0758-1AD5-831C-60C405E2743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43503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D279-D9EE-84A9-5C4C-4E8BF44D6F2A}"/>
              </a:ext>
            </a:extLst>
          </p:cNvPr>
          <p:cNvSpPr>
            <a:spLocks noGrp="1"/>
          </p:cNvSpPr>
          <p:nvPr>
            <p:ph type="title"/>
          </p:nvPr>
        </p:nvSpPr>
        <p:spPr/>
        <p:txBody>
          <a:bodyPr/>
          <a:lstStyle/>
          <a:p>
            <a:r>
              <a:rPr lang="en-US" dirty="0"/>
              <a:t>2-yr flow model results - proposed</a:t>
            </a:r>
          </a:p>
        </p:txBody>
      </p:sp>
      <p:sp>
        <p:nvSpPr>
          <p:cNvPr id="4" name="Footer Placeholder 3">
            <a:extLst>
              <a:ext uri="{FF2B5EF4-FFF2-40B4-BE49-F238E27FC236}">
                <a16:creationId xmlns:a16="http://schemas.microsoft.com/office/drawing/2014/main" id="{66F37D10-8411-AEE1-84A5-08C1E2BD7856}"/>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12" name="Picture 11">
            <a:extLst>
              <a:ext uri="{FF2B5EF4-FFF2-40B4-BE49-F238E27FC236}">
                <a16:creationId xmlns:a16="http://schemas.microsoft.com/office/drawing/2014/main" id="{103EE8AA-0A38-538F-9D80-C6D421C17F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9040" y="990600"/>
            <a:ext cx="11378942" cy="5279830"/>
          </a:xfrm>
          <a:prstGeom prst="rect">
            <a:avLst/>
          </a:prstGeom>
          <a:ln w="28575">
            <a:solidFill>
              <a:schemeClr val="tx1"/>
            </a:solidFill>
          </a:ln>
        </p:spPr>
      </p:pic>
      <p:sp>
        <p:nvSpPr>
          <p:cNvPr id="5" name="Content Placeholder 4">
            <a:extLst>
              <a:ext uri="{FF2B5EF4-FFF2-40B4-BE49-F238E27FC236}">
                <a16:creationId xmlns:a16="http://schemas.microsoft.com/office/drawing/2014/main" id="{099C025B-0758-1AD5-831C-60C405E2743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082297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8606C03-BBF4-C367-79E1-3D4EF14B1CC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81000" y="960120"/>
            <a:ext cx="11353800" cy="5212080"/>
          </a:xfrm>
          <a:ln w="28575">
            <a:solidFill>
              <a:schemeClr val="tx1"/>
            </a:solidFill>
          </a:ln>
        </p:spPr>
      </p:pic>
      <p:sp>
        <p:nvSpPr>
          <p:cNvPr id="2" name="Title 1">
            <a:extLst>
              <a:ext uri="{FF2B5EF4-FFF2-40B4-BE49-F238E27FC236}">
                <a16:creationId xmlns:a16="http://schemas.microsoft.com/office/drawing/2014/main" id="{557BD279-D9EE-84A9-5C4C-4E8BF44D6F2A}"/>
              </a:ext>
            </a:extLst>
          </p:cNvPr>
          <p:cNvSpPr>
            <a:spLocks noGrp="1"/>
          </p:cNvSpPr>
          <p:nvPr>
            <p:ph type="title"/>
          </p:nvPr>
        </p:nvSpPr>
        <p:spPr/>
        <p:txBody>
          <a:bodyPr/>
          <a:lstStyle/>
          <a:p>
            <a:r>
              <a:rPr lang="en-US" dirty="0"/>
              <a:t>100-yr flow model results - existing</a:t>
            </a:r>
          </a:p>
        </p:txBody>
      </p:sp>
      <p:sp>
        <p:nvSpPr>
          <p:cNvPr id="4" name="Footer Placeholder 3">
            <a:extLst>
              <a:ext uri="{FF2B5EF4-FFF2-40B4-BE49-F238E27FC236}">
                <a16:creationId xmlns:a16="http://schemas.microsoft.com/office/drawing/2014/main" id="{66F37D10-8411-AEE1-84A5-08C1E2BD7856}"/>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spTree>
    <p:extLst>
      <p:ext uri="{BB962C8B-B14F-4D97-AF65-F5344CB8AC3E}">
        <p14:creationId xmlns:p14="http://schemas.microsoft.com/office/powerpoint/2010/main" val="769045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D279-D9EE-84A9-5C4C-4E8BF44D6F2A}"/>
              </a:ext>
            </a:extLst>
          </p:cNvPr>
          <p:cNvSpPr>
            <a:spLocks noGrp="1"/>
          </p:cNvSpPr>
          <p:nvPr>
            <p:ph type="title"/>
          </p:nvPr>
        </p:nvSpPr>
        <p:spPr/>
        <p:txBody>
          <a:bodyPr/>
          <a:lstStyle/>
          <a:p>
            <a:r>
              <a:rPr lang="en-US" dirty="0"/>
              <a:t>100-yr flow model results - proposed</a:t>
            </a:r>
          </a:p>
        </p:txBody>
      </p:sp>
      <p:sp>
        <p:nvSpPr>
          <p:cNvPr id="4" name="Footer Placeholder 3">
            <a:extLst>
              <a:ext uri="{FF2B5EF4-FFF2-40B4-BE49-F238E27FC236}">
                <a16:creationId xmlns:a16="http://schemas.microsoft.com/office/drawing/2014/main" id="{66F37D10-8411-AEE1-84A5-08C1E2BD7856}"/>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9" name="Picture 8">
            <a:extLst>
              <a:ext uri="{FF2B5EF4-FFF2-40B4-BE49-F238E27FC236}">
                <a16:creationId xmlns:a16="http://schemas.microsoft.com/office/drawing/2014/main" id="{9C1919AB-2D22-D18B-6653-6397E8C9DC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1000" y="990601"/>
            <a:ext cx="11353799" cy="5257799"/>
          </a:xfrm>
          <a:prstGeom prst="rect">
            <a:avLst/>
          </a:prstGeom>
          <a:ln w="28575">
            <a:solidFill>
              <a:schemeClr val="tx1"/>
            </a:solidFill>
          </a:ln>
        </p:spPr>
      </p:pic>
      <p:sp>
        <p:nvSpPr>
          <p:cNvPr id="5" name="Content Placeholder 4">
            <a:extLst>
              <a:ext uri="{FF2B5EF4-FFF2-40B4-BE49-F238E27FC236}">
                <a16:creationId xmlns:a16="http://schemas.microsoft.com/office/drawing/2014/main" id="{686CE718-63E8-B5CE-E7F0-1CE160FB3C3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75118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2DD6-26D4-16D5-43D3-C6A8DA654D0F}"/>
              </a:ext>
            </a:extLst>
          </p:cNvPr>
          <p:cNvSpPr>
            <a:spLocks noGrp="1"/>
          </p:cNvSpPr>
          <p:nvPr>
            <p:ph type="title"/>
          </p:nvPr>
        </p:nvSpPr>
        <p:spPr/>
        <p:txBody>
          <a:bodyPr/>
          <a:lstStyle/>
          <a:p>
            <a:r>
              <a:rPr lang="en-US" dirty="0"/>
              <a:t>BUT-122-06.26 (SR 122 over Great </a:t>
            </a:r>
            <a:r>
              <a:rPr lang="en-US" dirty="0" err="1"/>
              <a:t>miami</a:t>
            </a:r>
            <a:r>
              <a:rPr lang="en-US" dirty="0"/>
              <a:t> River)</a:t>
            </a:r>
          </a:p>
        </p:txBody>
      </p:sp>
      <p:sp>
        <p:nvSpPr>
          <p:cNvPr id="4" name="Footer Placeholder 3">
            <a:extLst>
              <a:ext uri="{FF2B5EF4-FFF2-40B4-BE49-F238E27FC236}">
                <a16:creationId xmlns:a16="http://schemas.microsoft.com/office/drawing/2014/main" id="{B80FFAEA-FA62-045C-4241-B74A7B519E94}"/>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21" name="Picture 20">
            <a:extLst>
              <a:ext uri="{FF2B5EF4-FFF2-40B4-BE49-F238E27FC236}">
                <a16:creationId xmlns:a16="http://schemas.microsoft.com/office/drawing/2014/main" id="{8B469104-E70A-8E37-2088-03707E2A8D30}"/>
              </a:ext>
            </a:extLst>
          </p:cNvPr>
          <p:cNvPicPr>
            <a:picLocks noChangeAspect="1"/>
          </p:cNvPicPr>
          <p:nvPr/>
        </p:nvPicPr>
        <p:blipFill>
          <a:blip r:embed="rId3"/>
          <a:stretch>
            <a:fillRect/>
          </a:stretch>
        </p:blipFill>
        <p:spPr>
          <a:xfrm>
            <a:off x="685799" y="1143000"/>
            <a:ext cx="10413541" cy="5105400"/>
          </a:xfrm>
          <a:prstGeom prst="rect">
            <a:avLst/>
          </a:prstGeom>
        </p:spPr>
      </p:pic>
    </p:spTree>
    <p:extLst>
      <p:ext uri="{BB962C8B-B14F-4D97-AF65-F5344CB8AC3E}">
        <p14:creationId xmlns:p14="http://schemas.microsoft.com/office/powerpoint/2010/main" val="2571369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15EF-CD43-4F40-F779-C7D5A9BDB1DC}"/>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F960F478-F7D5-2D16-19FC-6B22799C04D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072" t="3414" b="8071"/>
          <a:stretch/>
        </p:blipFill>
        <p:spPr>
          <a:xfrm>
            <a:off x="1981200" y="957830"/>
            <a:ext cx="7756218" cy="5282700"/>
          </a:xfrm>
        </p:spPr>
      </p:pic>
      <p:sp>
        <p:nvSpPr>
          <p:cNvPr id="4" name="Footer Placeholder 3">
            <a:extLst>
              <a:ext uri="{FF2B5EF4-FFF2-40B4-BE49-F238E27FC236}">
                <a16:creationId xmlns:a16="http://schemas.microsoft.com/office/drawing/2014/main" id="{BD4793B2-868A-2881-3277-64D8006E52B9}"/>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spTree>
    <p:extLst>
      <p:ext uri="{BB962C8B-B14F-4D97-AF65-F5344CB8AC3E}">
        <p14:creationId xmlns:p14="http://schemas.microsoft.com/office/powerpoint/2010/main" val="3533708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D1F5-5680-9904-B167-AA3535A6A1DF}"/>
              </a:ext>
            </a:extLst>
          </p:cNvPr>
          <p:cNvSpPr>
            <a:spLocks noGrp="1"/>
          </p:cNvSpPr>
          <p:nvPr>
            <p:ph type="title"/>
          </p:nvPr>
        </p:nvSpPr>
        <p:spPr/>
        <p:txBody>
          <a:bodyPr/>
          <a:lstStyle/>
          <a:p>
            <a:endParaRPr lang="en-US" dirty="0"/>
          </a:p>
        </p:txBody>
      </p:sp>
      <p:pic>
        <p:nvPicPr>
          <p:cNvPr id="6" name="Content Placeholder 5" descr="A screenshot of a video&#10;&#10;Description automatically generated">
            <a:extLst>
              <a:ext uri="{FF2B5EF4-FFF2-40B4-BE49-F238E27FC236}">
                <a16:creationId xmlns:a16="http://schemas.microsoft.com/office/drawing/2014/main" id="{C2E4D482-6234-AE94-DCAC-77BD8D5126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5321" y="1143000"/>
            <a:ext cx="7221358" cy="4906963"/>
          </a:xfrm>
        </p:spPr>
      </p:pic>
      <p:sp>
        <p:nvSpPr>
          <p:cNvPr id="4" name="Footer Placeholder 3">
            <a:extLst>
              <a:ext uri="{FF2B5EF4-FFF2-40B4-BE49-F238E27FC236}">
                <a16:creationId xmlns:a16="http://schemas.microsoft.com/office/drawing/2014/main" id="{4A51D378-E97B-AE2A-474A-854E004935CE}"/>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spTree>
    <p:extLst>
      <p:ext uri="{BB962C8B-B14F-4D97-AF65-F5344CB8AC3E}">
        <p14:creationId xmlns:p14="http://schemas.microsoft.com/office/powerpoint/2010/main" val="2120463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8A95C-86E4-FED8-3C1D-1BF6F895E878}"/>
              </a:ext>
            </a:extLst>
          </p:cNvPr>
          <p:cNvSpPr>
            <a:spLocks noGrp="1"/>
          </p:cNvSpPr>
          <p:nvPr>
            <p:ph type="title"/>
          </p:nvPr>
        </p:nvSpPr>
        <p:spPr/>
        <p:txBody>
          <a:bodyPr/>
          <a:lstStyle/>
          <a:p>
            <a:r>
              <a:rPr lang="en-US" dirty="0"/>
              <a:t>March 4, 2023</a:t>
            </a:r>
          </a:p>
        </p:txBody>
      </p:sp>
      <p:pic>
        <p:nvPicPr>
          <p:cNvPr id="6" name="Content Placeholder 5" descr="A bridge over a river&#10;&#10;Description automatically generated">
            <a:extLst>
              <a:ext uri="{FF2B5EF4-FFF2-40B4-BE49-F238E27FC236}">
                <a16:creationId xmlns:a16="http://schemas.microsoft.com/office/drawing/2014/main" id="{FEF64C20-4BE0-30FE-7C73-572139EFC98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0401" b="469"/>
          <a:stretch/>
        </p:blipFill>
        <p:spPr>
          <a:xfrm>
            <a:off x="2205191" y="1018599"/>
            <a:ext cx="7781618" cy="5201802"/>
          </a:xfrm>
        </p:spPr>
      </p:pic>
      <p:sp>
        <p:nvSpPr>
          <p:cNvPr id="4" name="Footer Placeholder 3">
            <a:extLst>
              <a:ext uri="{FF2B5EF4-FFF2-40B4-BE49-F238E27FC236}">
                <a16:creationId xmlns:a16="http://schemas.microsoft.com/office/drawing/2014/main" id="{8876A3DA-E48C-BAD2-21C3-EEC9F36BA0FE}"/>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spTree>
    <p:extLst>
      <p:ext uri="{BB962C8B-B14F-4D97-AF65-F5344CB8AC3E}">
        <p14:creationId xmlns:p14="http://schemas.microsoft.com/office/powerpoint/2010/main" val="2771883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8D1F-7B5E-A374-6397-3A7AA36548FB}"/>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8C4B5999-AB9C-AFC3-6F3E-590DF71D8FF6}"/>
              </a:ext>
            </a:extLst>
          </p:cNvPr>
          <p:cNvSpPr>
            <a:spLocks noGrp="1"/>
          </p:cNvSpPr>
          <p:nvPr>
            <p:ph idx="1"/>
          </p:nvPr>
        </p:nvSpPr>
        <p:spPr/>
        <p:txBody>
          <a:bodyPr/>
          <a:lstStyle/>
          <a:p>
            <a:r>
              <a:rPr lang="en-US" dirty="0"/>
              <a:t>2D modeling of causeway</a:t>
            </a:r>
          </a:p>
          <a:p>
            <a:r>
              <a:rPr lang="en-US" dirty="0"/>
              <a:t>River flow at surface follows thalweg</a:t>
            </a:r>
          </a:p>
        </p:txBody>
      </p:sp>
      <p:sp>
        <p:nvSpPr>
          <p:cNvPr id="4" name="Footer Placeholder 3">
            <a:extLst>
              <a:ext uri="{FF2B5EF4-FFF2-40B4-BE49-F238E27FC236}">
                <a16:creationId xmlns:a16="http://schemas.microsoft.com/office/drawing/2014/main" id="{5FFD8022-626E-BFC3-8F9A-A6A369D1402A}"/>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6" name="Picture 5" descr="A bridge over a body of water&#10;&#10;Description automatically generated">
            <a:extLst>
              <a:ext uri="{FF2B5EF4-FFF2-40B4-BE49-F238E27FC236}">
                <a16:creationId xmlns:a16="http://schemas.microsoft.com/office/drawing/2014/main" id="{46409779-D250-4C2E-B6EA-0F8BA99F62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896" b="23137"/>
          <a:stretch/>
        </p:blipFill>
        <p:spPr>
          <a:xfrm>
            <a:off x="1676400" y="2611869"/>
            <a:ext cx="8686800" cy="3646375"/>
          </a:xfrm>
          <a:prstGeom prst="rect">
            <a:avLst/>
          </a:prstGeom>
        </p:spPr>
      </p:pic>
    </p:spTree>
    <p:extLst>
      <p:ext uri="{BB962C8B-B14F-4D97-AF65-F5344CB8AC3E}">
        <p14:creationId xmlns:p14="http://schemas.microsoft.com/office/powerpoint/2010/main" val="2040281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2DD6-26D4-16D5-43D3-C6A8DA654D0F}"/>
              </a:ext>
            </a:extLst>
          </p:cNvPr>
          <p:cNvSpPr>
            <a:spLocks noGrp="1"/>
          </p:cNvSpPr>
          <p:nvPr>
            <p:ph type="title"/>
          </p:nvPr>
        </p:nvSpPr>
        <p:spPr/>
        <p:txBody>
          <a:bodyPr/>
          <a:lstStyle/>
          <a:p>
            <a:r>
              <a:rPr lang="en-US" dirty="0"/>
              <a:t>Typical Debris Build-ups</a:t>
            </a:r>
          </a:p>
        </p:txBody>
      </p:sp>
      <p:sp>
        <p:nvSpPr>
          <p:cNvPr id="4" name="Footer Placeholder 3">
            <a:extLst>
              <a:ext uri="{FF2B5EF4-FFF2-40B4-BE49-F238E27FC236}">
                <a16:creationId xmlns:a16="http://schemas.microsoft.com/office/drawing/2014/main" id="{B80FFAEA-FA62-045C-4241-B74A7B519E94}"/>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10" name="Picture 9">
            <a:extLst>
              <a:ext uri="{FF2B5EF4-FFF2-40B4-BE49-F238E27FC236}">
                <a16:creationId xmlns:a16="http://schemas.microsoft.com/office/drawing/2014/main" id="{A5E7C26F-BBD9-C486-96D8-4C9D470B6A93}"/>
              </a:ext>
            </a:extLst>
          </p:cNvPr>
          <p:cNvPicPr>
            <a:picLocks noChangeAspect="1"/>
          </p:cNvPicPr>
          <p:nvPr/>
        </p:nvPicPr>
        <p:blipFill rotWithShape="1">
          <a:blip r:embed="rId3"/>
          <a:srcRect l="9028" r="4303"/>
          <a:stretch/>
        </p:blipFill>
        <p:spPr>
          <a:xfrm>
            <a:off x="152400" y="1070847"/>
            <a:ext cx="3657600" cy="5163271"/>
          </a:xfrm>
          <a:prstGeom prst="rect">
            <a:avLst/>
          </a:prstGeom>
        </p:spPr>
      </p:pic>
      <p:pic>
        <p:nvPicPr>
          <p:cNvPr id="16" name="Picture 15">
            <a:extLst>
              <a:ext uri="{FF2B5EF4-FFF2-40B4-BE49-F238E27FC236}">
                <a16:creationId xmlns:a16="http://schemas.microsoft.com/office/drawing/2014/main" id="{8A4F4997-B1CD-C9A1-D6E0-5AD4C24FAB6C}"/>
              </a:ext>
            </a:extLst>
          </p:cNvPr>
          <p:cNvPicPr>
            <a:picLocks noChangeAspect="1"/>
          </p:cNvPicPr>
          <p:nvPr/>
        </p:nvPicPr>
        <p:blipFill rotWithShape="1">
          <a:blip r:embed="rId4"/>
          <a:srcRect l="19659" r="6174"/>
          <a:stretch/>
        </p:blipFill>
        <p:spPr>
          <a:xfrm>
            <a:off x="3962400" y="1037864"/>
            <a:ext cx="3786399" cy="5163271"/>
          </a:xfrm>
          <a:prstGeom prst="rect">
            <a:avLst/>
          </a:prstGeom>
        </p:spPr>
      </p:pic>
      <p:pic>
        <p:nvPicPr>
          <p:cNvPr id="18" name="Picture 17">
            <a:extLst>
              <a:ext uri="{FF2B5EF4-FFF2-40B4-BE49-F238E27FC236}">
                <a16:creationId xmlns:a16="http://schemas.microsoft.com/office/drawing/2014/main" id="{60ABC205-4840-1D72-8B30-1B1F654FB5D9}"/>
              </a:ext>
            </a:extLst>
          </p:cNvPr>
          <p:cNvPicPr>
            <a:picLocks noChangeAspect="1"/>
          </p:cNvPicPr>
          <p:nvPr/>
        </p:nvPicPr>
        <p:blipFill rotWithShape="1">
          <a:blip r:embed="rId5"/>
          <a:srcRect l="55" r="-55" b="25532"/>
          <a:stretch/>
        </p:blipFill>
        <p:spPr>
          <a:xfrm>
            <a:off x="7895337" y="1070847"/>
            <a:ext cx="4276367" cy="5130288"/>
          </a:xfrm>
          <a:prstGeom prst="rect">
            <a:avLst/>
          </a:prstGeom>
        </p:spPr>
      </p:pic>
      <p:sp>
        <p:nvSpPr>
          <p:cNvPr id="20" name="TextBox 19">
            <a:extLst>
              <a:ext uri="{FF2B5EF4-FFF2-40B4-BE49-F238E27FC236}">
                <a16:creationId xmlns:a16="http://schemas.microsoft.com/office/drawing/2014/main" id="{7E3B5E1E-F544-B9B9-ED4A-B8B6E787E2F8}"/>
              </a:ext>
            </a:extLst>
          </p:cNvPr>
          <p:cNvSpPr txBox="1"/>
          <p:nvPr/>
        </p:nvSpPr>
        <p:spPr>
          <a:xfrm>
            <a:off x="152400" y="5752478"/>
            <a:ext cx="6112412" cy="461665"/>
          </a:xfrm>
          <a:prstGeom prst="rect">
            <a:avLst/>
          </a:prstGeom>
          <a:noFill/>
        </p:spPr>
        <p:txBody>
          <a:bodyPr wrap="square">
            <a:spAutoFit/>
          </a:bodyPr>
          <a:lstStyle/>
          <a:p>
            <a:r>
              <a:rPr lang="en-US" sz="2400" b="1" dirty="0">
                <a:solidFill>
                  <a:schemeClr val="bg1"/>
                </a:solidFill>
              </a:rPr>
              <a:t>2003</a:t>
            </a:r>
          </a:p>
        </p:txBody>
      </p:sp>
      <p:sp>
        <p:nvSpPr>
          <p:cNvPr id="21" name="TextBox 20">
            <a:extLst>
              <a:ext uri="{FF2B5EF4-FFF2-40B4-BE49-F238E27FC236}">
                <a16:creationId xmlns:a16="http://schemas.microsoft.com/office/drawing/2014/main" id="{3E4C65E6-0F9C-2CD9-D708-534995370379}"/>
              </a:ext>
            </a:extLst>
          </p:cNvPr>
          <p:cNvSpPr txBox="1"/>
          <p:nvPr/>
        </p:nvSpPr>
        <p:spPr>
          <a:xfrm>
            <a:off x="3981675" y="5707236"/>
            <a:ext cx="6112412" cy="461665"/>
          </a:xfrm>
          <a:prstGeom prst="rect">
            <a:avLst/>
          </a:prstGeom>
          <a:noFill/>
        </p:spPr>
        <p:txBody>
          <a:bodyPr wrap="square">
            <a:spAutoFit/>
          </a:bodyPr>
          <a:lstStyle/>
          <a:p>
            <a:r>
              <a:rPr lang="en-US" sz="2400" b="1" dirty="0">
                <a:solidFill>
                  <a:schemeClr val="bg1"/>
                </a:solidFill>
              </a:rPr>
              <a:t>2004</a:t>
            </a:r>
          </a:p>
        </p:txBody>
      </p:sp>
      <p:sp>
        <p:nvSpPr>
          <p:cNvPr id="22" name="TextBox 21">
            <a:extLst>
              <a:ext uri="{FF2B5EF4-FFF2-40B4-BE49-F238E27FC236}">
                <a16:creationId xmlns:a16="http://schemas.microsoft.com/office/drawing/2014/main" id="{2B3CFA62-E6C2-4032-6145-7B7CA8409A9F}"/>
              </a:ext>
            </a:extLst>
          </p:cNvPr>
          <p:cNvSpPr txBox="1"/>
          <p:nvPr/>
        </p:nvSpPr>
        <p:spPr>
          <a:xfrm>
            <a:off x="7895337" y="5707236"/>
            <a:ext cx="6112412" cy="461665"/>
          </a:xfrm>
          <a:prstGeom prst="rect">
            <a:avLst/>
          </a:prstGeom>
          <a:noFill/>
        </p:spPr>
        <p:txBody>
          <a:bodyPr wrap="square">
            <a:spAutoFit/>
          </a:bodyPr>
          <a:lstStyle/>
          <a:p>
            <a:r>
              <a:rPr lang="en-US" sz="2400" b="1" dirty="0">
                <a:solidFill>
                  <a:schemeClr val="bg1"/>
                </a:solidFill>
              </a:rPr>
              <a:t>2007</a:t>
            </a:r>
          </a:p>
        </p:txBody>
      </p:sp>
    </p:spTree>
    <p:extLst>
      <p:ext uri="{BB962C8B-B14F-4D97-AF65-F5344CB8AC3E}">
        <p14:creationId xmlns:p14="http://schemas.microsoft.com/office/powerpoint/2010/main" val="3666809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2DD6-26D4-16D5-43D3-C6A8DA654D0F}"/>
              </a:ext>
            </a:extLst>
          </p:cNvPr>
          <p:cNvSpPr>
            <a:spLocks noGrp="1"/>
          </p:cNvSpPr>
          <p:nvPr>
            <p:ph type="title"/>
          </p:nvPr>
        </p:nvSpPr>
        <p:spPr/>
        <p:txBody>
          <a:bodyPr/>
          <a:lstStyle/>
          <a:p>
            <a:r>
              <a:rPr lang="en-US" dirty="0"/>
              <a:t>Concerns and Challenges</a:t>
            </a:r>
          </a:p>
        </p:txBody>
      </p:sp>
      <p:sp>
        <p:nvSpPr>
          <p:cNvPr id="4" name="Footer Placeholder 3">
            <a:extLst>
              <a:ext uri="{FF2B5EF4-FFF2-40B4-BE49-F238E27FC236}">
                <a16:creationId xmlns:a16="http://schemas.microsoft.com/office/drawing/2014/main" id="{B80FFAEA-FA62-045C-4241-B74A7B519E94}"/>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sp>
        <p:nvSpPr>
          <p:cNvPr id="12" name="TextBox 11">
            <a:extLst>
              <a:ext uri="{FF2B5EF4-FFF2-40B4-BE49-F238E27FC236}">
                <a16:creationId xmlns:a16="http://schemas.microsoft.com/office/drawing/2014/main" id="{95070D22-09F4-C0B9-F4D7-72BC346D77D1}"/>
              </a:ext>
            </a:extLst>
          </p:cNvPr>
          <p:cNvSpPr txBox="1"/>
          <p:nvPr/>
        </p:nvSpPr>
        <p:spPr>
          <a:xfrm>
            <a:off x="3039794" y="5232810"/>
            <a:ext cx="3388594" cy="830997"/>
          </a:xfrm>
          <a:prstGeom prst="rect">
            <a:avLst/>
          </a:prstGeom>
          <a:noFill/>
        </p:spPr>
        <p:txBody>
          <a:bodyPr wrap="square">
            <a:spAutoFit/>
          </a:bodyPr>
          <a:lstStyle/>
          <a:p>
            <a:r>
              <a:rPr lang="en-US" sz="2400" b="1" dirty="0">
                <a:solidFill>
                  <a:schemeClr val="bg1"/>
                </a:solidFill>
              </a:rPr>
              <a:t>ODNR Long Reach</a:t>
            </a:r>
          </a:p>
          <a:p>
            <a:r>
              <a:rPr lang="en-US" sz="2400" b="1" dirty="0">
                <a:solidFill>
                  <a:schemeClr val="bg1"/>
                </a:solidFill>
              </a:rPr>
              <a:t>Excavator w/Thumb</a:t>
            </a:r>
          </a:p>
        </p:txBody>
      </p:sp>
      <p:sp>
        <p:nvSpPr>
          <p:cNvPr id="13" name="TextBox 12">
            <a:extLst>
              <a:ext uri="{FF2B5EF4-FFF2-40B4-BE49-F238E27FC236}">
                <a16:creationId xmlns:a16="http://schemas.microsoft.com/office/drawing/2014/main" id="{2F09BF35-9D57-5C4F-FB4B-1A480DA36630}"/>
              </a:ext>
            </a:extLst>
          </p:cNvPr>
          <p:cNvSpPr txBox="1"/>
          <p:nvPr/>
        </p:nvSpPr>
        <p:spPr>
          <a:xfrm>
            <a:off x="9232152" y="5232809"/>
            <a:ext cx="2792309" cy="830997"/>
          </a:xfrm>
          <a:prstGeom prst="rect">
            <a:avLst/>
          </a:prstGeom>
          <a:noFill/>
        </p:spPr>
        <p:txBody>
          <a:bodyPr wrap="square">
            <a:spAutoFit/>
          </a:bodyPr>
          <a:lstStyle/>
          <a:p>
            <a:r>
              <a:rPr lang="en-US" sz="2400" b="1" dirty="0">
                <a:solidFill>
                  <a:schemeClr val="bg1"/>
                </a:solidFill>
              </a:rPr>
              <a:t>D7 Knuckle Boom w/grapple</a:t>
            </a:r>
          </a:p>
        </p:txBody>
      </p:sp>
      <p:sp>
        <p:nvSpPr>
          <p:cNvPr id="5" name="Content Placeholder 4">
            <a:extLst>
              <a:ext uri="{FF2B5EF4-FFF2-40B4-BE49-F238E27FC236}">
                <a16:creationId xmlns:a16="http://schemas.microsoft.com/office/drawing/2014/main" id="{9148558E-5E13-6602-20F4-0C26731B368D}"/>
              </a:ext>
            </a:extLst>
          </p:cNvPr>
          <p:cNvSpPr>
            <a:spLocks noGrp="1"/>
          </p:cNvSpPr>
          <p:nvPr>
            <p:ph idx="1"/>
          </p:nvPr>
        </p:nvSpPr>
        <p:spPr>
          <a:xfrm>
            <a:off x="455567" y="1082896"/>
            <a:ext cx="5410200" cy="5073207"/>
          </a:xfrm>
        </p:spPr>
        <p:txBody>
          <a:bodyPr/>
          <a:lstStyle/>
          <a:p>
            <a:pPr marL="0" indent="0">
              <a:buNone/>
            </a:pPr>
            <a:r>
              <a:rPr lang="en-US" sz="1800" b="1" u="sng" dirty="0"/>
              <a:t>CONCERNS</a:t>
            </a:r>
          </a:p>
          <a:p>
            <a:pPr marL="0" indent="0">
              <a:buNone/>
            </a:pPr>
            <a:r>
              <a:rPr lang="en-US" sz="1800" dirty="0"/>
              <a:t>1. Hydraulic Capacity</a:t>
            </a:r>
          </a:p>
          <a:p>
            <a:pPr marL="0" indent="0">
              <a:buNone/>
            </a:pPr>
            <a:r>
              <a:rPr lang="en-US" sz="1800" dirty="0"/>
              <a:t>2. Hydrostatic (Transvers) Pressure</a:t>
            </a:r>
          </a:p>
          <a:p>
            <a:pPr marL="0" indent="0">
              <a:buNone/>
            </a:pPr>
            <a:r>
              <a:rPr lang="en-US" sz="1800" dirty="0"/>
              <a:t>3. Scour</a:t>
            </a:r>
          </a:p>
          <a:p>
            <a:pPr marL="0" indent="0">
              <a:buNone/>
            </a:pPr>
            <a:endParaRPr lang="en-US" sz="1800" dirty="0"/>
          </a:p>
          <a:p>
            <a:pPr marL="0" indent="0">
              <a:buNone/>
            </a:pPr>
            <a:r>
              <a:rPr lang="en-US" sz="1800" b="1" u="sng" dirty="0"/>
              <a:t>CHALLENGES</a:t>
            </a:r>
          </a:p>
          <a:p>
            <a:r>
              <a:rPr lang="en-US" sz="1800" dirty="0"/>
              <a:t>450’ wide river, 4’ to 10’ deep at low flow.</a:t>
            </a:r>
          </a:p>
          <a:p>
            <a:r>
              <a:rPr lang="en-US" sz="1800" dirty="0"/>
              <a:t>Can’t put equipment in water.</a:t>
            </a:r>
          </a:p>
          <a:p>
            <a:r>
              <a:rPr lang="en-US" sz="1800" dirty="0"/>
              <a:t>Contract- $150,00, requires plan preparation, and environmental coordination, 6 to 18 months.</a:t>
            </a:r>
          </a:p>
          <a:p>
            <a:r>
              <a:rPr lang="en-US" sz="1800" dirty="0"/>
              <a:t>Causeway requires Mussel Survey</a:t>
            </a:r>
          </a:p>
          <a:p>
            <a:r>
              <a:rPr lang="en-US" sz="1800" dirty="0"/>
              <a:t>Not safe during high flows.</a:t>
            </a:r>
          </a:p>
          <a:p>
            <a:r>
              <a:rPr lang="en-US" sz="1800" dirty="0"/>
              <a:t>Not safe to work by boat.</a:t>
            </a:r>
          </a:p>
          <a:p>
            <a:r>
              <a:rPr lang="en-US" sz="1800" dirty="0"/>
              <a:t>Working from bridge requires MOT</a:t>
            </a:r>
          </a:p>
          <a:p>
            <a:r>
              <a:rPr lang="en-US" sz="1800" dirty="0"/>
              <a:t>Logs can be up to 75’ long and 4’ diameter.</a:t>
            </a:r>
          </a:p>
        </p:txBody>
      </p:sp>
      <p:pic>
        <p:nvPicPr>
          <p:cNvPr id="7" name="Picture 6">
            <a:extLst>
              <a:ext uri="{FF2B5EF4-FFF2-40B4-BE49-F238E27FC236}">
                <a16:creationId xmlns:a16="http://schemas.microsoft.com/office/drawing/2014/main" id="{2A965553-3865-3B85-0EE4-49410344C499}"/>
              </a:ext>
            </a:extLst>
          </p:cNvPr>
          <p:cNvPicPr>
            <a:picLocks noChangeAspect="1"/>
          </p:cNvPicPr>
          <p:nvPr/>
        </p:nvPicPr>
        <p:blipFill rotWithShape="1">
          <a:blip r:embed="rId3"/>
          <a:srcRect r="11539"/>
          <a:stretch/>
        </p:blipFill>
        <p:spPr>
          <a:xfrm>
            <a:off x="6082554" y="1003152"/>
            <a:ext cx="5653880" cy="5192173"/>
          </a:xfrm>
          <a:prstGeom prst="rect">
            <a:avLst/>
          </a:prstGeom>
        </p:spPr>
      </p:pic>
    </p:spTree>
    <p:extLst>
      <p:ext uri="{BB962C8B-B14F-4D97-AF65-F5344CB8AC3E}">
        <p14:creationId xmlns:p14="http://schemas.microsoft.com/office/powerpoint/2010/main" val="2922448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2DD6-26D4-16D5-43D3-C6A8DA654D0F}"/>
              </a:ext>
            </a:extLst>
          </p:cNvPr>
          <p:cNvSpPr>
            <a:spLocks noGrp="1"/>
          </p:cNvSpPr>
          <p:nvPr>
            <p:ph type="title"/>
          </p:nvPr>
        </p:nvSpPr>
        <p:spPr/>
        <p:txBody>
          <a:bodyPr/>
          <a:lstStyle/>
          <a:p>
            <a:r>
              <a:rPr lang="en-US" dirty="0"/>
              <a:t>Typical Removal Methods</a:t>
            </a:r>
          </a:p>
        </p:txBody>
      </p:sp>
      <p:sp>
        <p:nvSpPr>
          <p:cNvPr id="4" name="Footer Placeholder 3">
            <a:extLst>
              <a:ext uri="{FF2B5EF4-FFF2-40B4-BE49-F238E27FC236}">
                <a16:creationId xmlns:a16="http://schemas.microsoft.com/office/drawing/2014/main" id="{B80FFAEA-FA62-045C-4241-B74A7B519E94}"/>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11" name="Content Placeholder 10">
            <a:extLst>
              <a:ext uri="{FF2B5EF4-FFF2-40B4-BE49-F238E27FC236}">
                <a16:creationId xmlns:a16="http://schemas.microsoft.com/office/drawing/2014/main" id="{7F4D1F6A-3BEA-EB82-517D-2D8EB5FAB10B}"/>
              </a:ext>
            </a:extLst>
          </p:cNvPr>
          <p:cNvPicPr>
            <a:picLocks noGrp="1" noChangeAspect="1"/>
          </p:cNvPicPr>
          <p:nvPr>
            <p:ph idx="1"/>
          </p:nvPr>
        </p:nvPicPr>
        <p:blipFill>
          <a:blip r:embed="rId3"/>
          <a:stretch>
            <a:fillRect/>
          </a:stretch>
        </p:blipFill>
        <p:spPr>
          <a:xfrm>
            <a:off x="6428388" y="1166018"/>
            <a:ext cx="5551259" cy="4906963"/>
          </a:xfrm>
        </p:spPr>
      </p:pic>
      <p:pic>
        <p:nvPicPr>
          <p:cNvPr id="1026" name="Picture 2">
            <a:extLst>
              <a:ext uri="{FF2B5EF4-FFF2-40B4-BE49-F238E27FC236}">
                <a16:creationId xmlns:a16="http://schemas.microsoft.com/office/drawing/2014/main" id="{C593BB9D-FD14-181E-B7B4-364DAF224A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30" t="4819" b="1172"/>
          <a:stretch/>
        </p:blipFill>
        <p:spPr bwMode="auto">
          <a:xfrm>
            <a:off x="117103" y="1156845"/>
            <a:ext cx="5978897"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5070D22-09F4-C0B9-F4D7-72BC346D77D1}"/>
              </a:ext>
            </a:extLst>
          </p:cNvPr>
          <p:cNvSpPr txBox="1"/>
          <p:nvPr/>
        </p:nvSpPr>
        <p:spPr>
          <a:xfrm>
            <a:off x="3039794" y="5232810"/>
            <a:ext cx="3388594" cy="830997"/>
          </a:xfrm>
          <a:prstGeom prst="rect">
            <a:avLst/>
          </a:prstGeom>
          <a:noFill/>
        </p:spPr>
        <p:txBody>
          <a:bodyPr wrap="square">
            <a:spAutoFit/>
          </a:bodyPr>
          <a:lstStyle/>
          <a:p>
            <a:r>
              <a:rPr lang="en-US" sz="2400" b="1" dirty="0">
                <a:solidFill>
                  <a:schemeClr val="bg1"/>
                </a:solidFill>
              </a:rPr>
              <a:t>ODNR Long Reach</a:t>
            </a:r>
          </a:p>
          <a:p>
            <a:r>
              <a:rPr lang="en-US" sz="2400" b="1" dirty="0">
                <a:solidFill>
                  <a:schemeClr val="bg1"/>
                </a:solidFill>
              </a:rPr>
              <a:t>Excavator w/Thumb</a:t>
            </a:r>
          </a:p>
        </p:txBody>
      </p:sp>
      <p:sp>
        <p:nvSpPr>
          <p:cNvPr id="13" name="TextBox 12">
            <a:extLst>
              <a:ext uri="{FF2B5EF4-FFF2-40B4-BE49-F238E27FC236}">
                <a16:creationId xmlns:a16="http://schemas.microsoft.com/office/drawing/2014/main" id="{2F09BF35-9D57-5C4F-FB4B-1A480DA36630}"/>
              </a:ext>
            </a:extLst>
          </p:cNvPr>
          <p:cNvSpPr txBox="1"/>
          <p:nvPr/>
        </p:nvSpPr>
        <p:spPr>
          <a:xfrm>
            <a:off x="9232152" y="5232809"/>
            <a:ext cx="2792309" cy="830997"/>
          </a:xfrm>
          <a:prstGeom prst="rect">
            <a:avLst/>
          </a:prstGeom>
          <a:noFill/>
        </p:spPr>
        <p:txBody>
          <a:bodyPr wrap="square">
            <a:spAutoFit/>
          </a:bodyPr>
          <a:lstStyle/>
          <a:p>
            <a:r>
              <a:rPr lang="en-US" sz="2400" b="1" dirty="0">
                <a:solidFill>
                  <a:schemeClr val="bg1"/>
                </a:solidFill>
              </a:rPr>
              <a:t>D7 Knuckle Boom w/grapple</a:t>
            </a:r>
          </a:p>
        </p:txBody>
      </p:sp>
    </p:spTree>
    <p:extLst>
      <p:ext uri="{BB962C8B-B14F-4D97-AF65-F5344CB8AC3E}">
        <p14:creationId xmlns:p14="http://schemas.microsoft.com/office/powerpoint/2010/main" val="2381487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2DD6-26D4-16D5-43D3-C6A8DA654D0F}"/>
              </a:ext>
            </a:extLst>
          </p:cNvPr>
          <p:cNvSpPr>
            <a:spLocks noGrp="1"/>
          </p:cNvSpPr>
          <p:nvPr>
            <p:ph type="title"/>
          </p:nvPr>
        </p:nvSpPr>
        <p:spPr/>
        <p:txBody>
          <a:bodyPr/>
          <a:lstStyle/>
          <a:p>
            <a:r>
              <a:rPr lang="en-US" dirty="0"/>
              <a:t>Removal methods are Not Perfect</a:t>
            </a:r>
          </a:p>
        </p:txBody>
      </p:sp>
      <p:sp>
        <p:nvSpPr>
          <p:cNvPr id="3" name="Content Placeholder 2">
            <a:extLst>
              <a:ext uri="{FF2B5EF4-FFF2-40B4-BE49-F238E27FC236}">
                <a16:creationId xmlns:a16="http://schemas.microsoft.com/office/drawing/2014/main" id="{7015CF12-5B3F-BFCC-6717-C121EC9DC937}"/>
              </a:ext>
            </a:extLst>
          </p:cNvPr>
          <p:cNvSpPr>
            <a:spLocks noGrp="1"/>
          </p:cNvSpPr>
          <p:nvPr>
            <p:ph idx="1"/>
          </p:nvPr>
        </p:nvSpPr>
        <p:spPr>
          <a:xfrm>
            <a:off x="-228600" y="1189036"/>
            <a:ext cx="5334000" cy="4906964"/>
          </a:xfrm>
        </p:spPr>
        <p:txBody>
          <a:bodyPr/>
          <a:lstStyle/>
          <a:p>
            <a:pPr lvl="1"/>
            <a:r>
              <a:rPr lang="en-US" sz="2400" dirty="0"/>
              <a:t>Can’t reach everything under bridge.</a:t>
            </a:r>
          </a:p>
          <a:p>
            <a:pPr lvl="1"/>
            <a:r>
              <a:rPr lang="en-US" sz="2400" dirty="0"/>
              <a:t>Can’t see/remove more than a few feet down.</a:t>
            </a:r>
          </a:p>
          <a:p>
            <a:pPr lvl="1"/>
            <a:r>
              <a:rPr lang="en-US" sz="2400" dirty="0"/>
              <a:t>Can’t reach more than about 30’ from bridge</a:t>
            </a:r>
          </a:p>
          <a:p>
            <a:pPr lvl="1"/>
            <a:r>
              <a:rPr lang="en-US" sz="2400" dirty="0"/>
              <a:t>Had to have divers cut submerged debris with underwater chainsaws to perform dive inspection</a:t>
            </a:r>
          </a:p>
          <a:p>
            <a:pPr marL="457200" lvl="1" indent="0">
              <a:buNone/>
            </a:pPr>
            <a:r>
              <a:rPr lang="en-US" sz="2400" dirty="0"/>
              <a:t> </a:t>
            </a:r>
          </a:p>
          <a:p>
            <a:pPr marL="0" indent="0">
              <a:buNone/>
            </a:pPr>
            <a:endParaRPr lang="en-US" dirty="0"/>
          </a:p>
        </p:txBody>
      </p:sp>
      <p:sp>
        <p:nvSpPr>
          <p:cNvPr id="4" name="Footer Placeholder 3">
            <a:extLst>
              <a:ext uri="{FF2B5EF4-FFF2-40B4-BE49-F238E27FC236}">
                <a16:creationId xmlns:a16="http://schemas.microsoft.com/office/drawing/2014/main" id="{B80FFAEA-FA62-045C-4241-B74A7B519E94}"/>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7" name="Picture 6">
            <a:extLst>
              <a:ext uri="{FF2B5EF4-FFF2-40B4-BE49-F238E27FC236}">
                <a16:creationId xmlns:a16="http://schemas.microsoft.com/office/drawing/2014/main" id="{0F3C9AB7-275C-2607-E089-7C227A4A02A9}"/>
              </a:ext>
            </a:extLst>
          </p:cNvPr>
          <p:cNvPicPr>
            <a:picLocks noChangeAspect="1"/>
          </p:cNvPicPr>
          <p:nvPr/>
        </p:nvPicPr>
        <p:blipFill>
          <a:blip r:embed="rId3"/>
          <a:stretch>
            <a:fillRect/>
          </a:stretch>
        </p:blipFill>
        <p:spPr>
          <a:xfrm>
            <a:off x="5321427" y="1035362"/>
            <a:ext cx="6629400" cy="5168276"/>
          </a:xfrm>
          <a:prstGeom prst="rect">
            <a:avLst/>
          </a:prstGeom>
        </p:spPr>
      </p:pic>
    </p:spTree>
    <p:extLst>
      <p:ext uri="{BB962C8B-B14F-4D97-AF65-F5344CB8AC3E}">
        <p14:creationId xmlns:p14="http://schemas.microsoft.com/office/powerpoint/2010/main" val="3328519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2DD6-26D4-16D5-43D3-C6A8DA654D0F}"/>
              </a:ext>
            </a:extLst>
          </p:cNvPr>
          <p:cNvSpPr>
            <a:spLocks noGrp="1"/>
          </p:cNvSpPr>
          <p:nvPr>
            <p:ph type="title"/>
          </p:nvPr>
        </p:nvSpPr>
        <p:spPr/>
        <p:txBody>
          <a:bodyPr/>
          <a:lstStyle/>
          <a:p>
            <a:r>
              <a:rPr lang="en-US" dirty="0"/>
              <a:t>Changes Started</a:t>
            </a:r>
          </a:p>
        </p:txBody>
      </p:sp>
      <p:sp>
        <p:nvSpPr>
          <p:cNvPr id="3" name="Content Placeholder 2">
            <a:extLst>
              <a:ext uri="{FF2B5EF4-FFF2-40B4-BE49-F238E27FC236}">
                <a16:creationId xmlns:a16="http://schemas.microsoft.com/office/drawing/2014/main" id="{7015CF12-5B3F-BFCC-6717-C121EC9DC937}"/>
              </a:ext>
            </a:extLst>
          </p:cNvPr>
          <p:cNvSpPr>
            <a:spLocks noGrp="1"/>
          </p:cNvSpPr>
          <p:nvPr>
            <p:ph idx="1"/>
          </p:nvPr>
        </p:nvSpPr>
        <p:spPr>
          <a:xfrm>
            <a:off x="0" y="1166018"/>
            <a:ext cx="5638800" cy="4906964"/>
          </a:xfrm>
        </p:spPr>
        <p:txBody>
          <a:bodyPr/>
          <a:lstStyle/>
          <a:p>
            <a:pPr marL="0" indent="0">
              <a:buNone/>
            </a:pPr>
            <a:r>
              <a:rPr lang="en-US" sz="2800" b="1" u="sng" dirty="0"/>
              <a:t>2018 Things Started to Change</a:t>
            </a:r>
          </a:p>
          <a:p>
            <a:r>
              <a:rPr lang="en-US" sz="2400" dirty="0"/>
              <a:t>Formation of Island Downstream.</a:t>
            </a:r>
          </a:p>
          <a:p>
            <a:r>
              <a:rPr lang="en-US" sz="2400" dirty="0"/>
              <a:t>Can’t reach Debris Island.</a:t>
            </a:r>
          </a:p>
          <a:p>
            <a:r>
              <a:rPr lang="en-US" sz="2400" dirty="0"/>
              <a:t>2019 Dive inspection now indicates we have exposed footings which we had never had before.</a:t>
            </a:r>
          </a:p>
          <a:p>
            <a:endParaRPr lang="en-US" sz="2400" dirty="0"/>
          </a:p>
        </p:txBody>
      </p:sp>
      <p:sp>
        <p:nvSpPr>
          <p:cNvPr id="4" name="Footer Placeholder 3">
            <a:extLst>
              <a:ext uri="{FF2B5EF4-FFF2-40B4-BE49-F238E27FC236}">
                <a16:creationId xmlns:a16="http://schemas.microsoft.com/office/drawing/2014/main" id="{B80FFAEA-FA62-045C-4241-B74A7B519E94}"/>
              </a:ext>
            </a:extLst>
          </p:cNvPr>
          <p:cNvSpPr>
            <a:spLocks noGrp="1"/>
          </p:cNvSpPr>
          <p:nvPr>
            <p:ph type="ftr" sz="quarter" idx="3"/>
          </p:nvPr>
        </p:nvSpPr>
        <p:spPr/>
        <p:txBody>
          <a:bodyPr>
            <a:normAutofit fontScale="92500"/>
          </a:bodyPr>
          <a:lstStyle/>
          <a:p>
            <a:pPr>
              <a:defRPr/>
            </a:pPr>
            <a:r>
              <a:rPr lang="en-US"/>
              <a:t>Enter Title or Event Name Here (go to Insert &gt; Headers &amp; Footers to change for all)</a:t>
            </a:r>
            <a:endParaRPr lang="en-US" dirty="0"/>
          </a:p>
        </p:txBody>
      </p:sp>
      <p:pic>
        <p:nvPicPr>
          <p:cNvPr id="6" name="Content Placeholder 5">
            <a:extLst>
              <a:ext uri="{FF2B5EF4-FFF2-40B4-BE49-F238E27FC236}">
                <a16:creationId xmlns:a16="http://schemas.microsoft.com/office/drawing/2014/main" id="{44643282-A33F-C37E-F81B-AF1BB34F17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60" r="6280"/>
          <a:stretch/>
        </p:blipFill>
        <p:spPr bwMode="auto">
          <a:xfrm>
            <a:off x="5638800" y="1166018"/>
            <a:ext cx="6400800" cy="4436268"/>
          </a:xfrm>
          <a:prstGeom prst="rect">
            <a:avLst/>
          </a:prstGeom>
          <a:noFill/>
          <a:ln w="9525">
            <a:noFill/>
            <a:miter lim="800000"/>
            <a:headEnd/>
            <a:tailEnd/>
          </a:ln>
        </p:spPr>
      </p:pic>
    </p:spTree>
    <p:extLst>
      <p:ext uri="{BB962C8B-B14F-4D97-AF65-F5344CB8AC3E}">
        <p14:creationId xmlns:p14="http://schemas.microsoft.com/office/powerpoint/2010/main" val="2915677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1123A-3564-CCA4-7820-0BAB2DD662BC}"/>
              </a:ext>
            </a:extLst>
          </p:cNvPr>
          <p:cNvSpPr>
            <a:spLocks noGrp="1"/>
          </p:cNvSpPr>
          <p:nvPr>
            <p:ph type="title"/>
          </p:nvPr>
        </p:nvSpPr>
        <p:spPr/>
        <p:txBody>
          <a:bodyPr/>
          <a:lstStyle/>
          <a:p>
            <a:r>
              <a:rPr lang="en-US" dirty="0"/>
              <a:t>Bathymetric Survey with Sonar</a:t>
            </a:r>
          </a:p>
        </p:txBody>
      </p:sp>
      <p:sp>
        <p:nvSpPr>
          <p:cNvPr id="4" name="Footer Placeholder 3">
            <a:extLst>
              <a:ext uri="{FF2B5EF4-FFF2-40B4-BE49-F238E27FC236}">
                <a16:creationId xmlns:a16="http://schemas.microsoft.com/office/drawing/2014/main" id="{C2B0F803-738E-AFE2-F858-A15B4C1E7554}"/>
              </a:ext>
            </a:extLst>
          </p:cNvPr>
          <p:cNvSpPr>
            <a:spLocks noGrp="1"/>
          </p:cNvSpPr>
          <p:nvPr>
            <p:ph type="ftr" sz="quarter" idx="3"/>
          </p:nvPr>
        </p:nvSpPr>
        <p:spPr/>
        <p:txBody>
          <a:bodyPr/>
          <a:lstStyle/>
          <a:p>
            <a:pPr>
              <a:defRPr/>
            </a:pPr>
            <a:r>
              <a:rPr lang="en-US"/>
              <a:t>Enter Title or Event Name Here (go to Insert &gt; Headers &amp; Footers to change for all)</a:t>
            </a:r>
            <a:endParaRPr lang="en-US" dirty="0"/>
          </a:p>
        </p:txBody>
      </p:sp>
      <p:pic>
        <p:nvPicPr>
          <p:cNvPr id="12" name="Picture 11">
            <a:extLst>
              <a:ext uri="{FF2B5EF4-FFF2-40B4-BE49-F238E27FC236}">
                <a16:creationId xmlns:a16="http://schemas.microsoft.com/office/drawing/2014/main" id="{1607EFB7-1ADD-5CF1-886D-F255ECFF00A5}"/>
              </a:ext>
            </a:extLst>
          </p:cNvPr>
          <p:cNvPicPr>
            <a:picLocks noChangeAspect="1"/>
          </p:cNvPicPr>
          <p:nvPr/>
        </p:nvPicPr>
        <p:blipFill>
          <a:blip r:embed="rId2"/>
          <a:stretch>
            <a:fillRect/>
          </a:stretch>
        </p:blipFill>
        <p:spPr>
          <a:xfrm>
            <a:off x="2133600" y="989746"/>
            <a:ext cx="7924800" cy="5189584"/>
          </a:xfrm>
          <a:prstGeom prst="rect">
            <a:avLst/>
          </a:prstGeom>
        </p:spPr>
      </p:pic>
    </p:spTree>
    <p:extLst>
      <p:ext uri="{BB962C8B-B14F-4D97-AF65-F5344CB8AC3E}">
        <p14:creationId xmlns:p14="http://schemas.microsoft.com/office/powerpoint/2010/main" val="431461961"/>
      </p:ext>
    </p:extLst>
  </p:cSld>
  <p:clrMapOvr>
    <a:masterClrMapping/>
  </p:clrMapOvr>
</p:sld>
</file>

<file path=ppt/theme/theme1.xml><?xml version="1.0" encoding="utf-8"?>
<a:theme xmlns:a="http://schemas.openxmlformats.org/drawingml/2006/main" name="ODOT Master - Business Card Look">
  <a:themeElements>
    <a:clrScheme name="Custom 1">
      <a:dk1>
        <a:srgbClr val="000000"/>
      </a:dk1>
      <a:lt1>
        <a:sysClr val="window" lastClr="FFFFFF"/>
      </a:lt1>
      <a:dk2>
        <a:srgbClr val="009969"/>
      </a:dk2>
      <a:lt2>
        <a:srgbClr val="D6D2C4"/>
      </a:lt2>
      <a:accent1>
        <a:srgbClr val="1F2A44"/>
      </a:accent1>
      <a:accent2>
        <a:srgbClr val="00B5E2"/>
      </a:accent2>
      <a:accent3>
        <a:srgbClr val="DC582A"/>
      </a:accent3>
      <a:accent4>
        <a:srgbClr val="9E2A2B"/>
      </a:accent4>
      <a:accent5>
        <a:srgbClr val="D7C826"/>
      </a:accent5>
      <a:accent6>
        <a:srgbClr val="F68D2E"/>
      </a:accent6>
      <a:hlink>
        <a:srgbClr val="40BAC8"/>
      </a:hlink>
      <a:folHlink>
        <a:srgbClr val="152F5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DOT ZephyrDot Dark Room Template-16by9.potx" id="{DC9081ED-D33E-4ACC-A26C-83F47BAFAC39}" vid="{67AB7BFE-6C89-4279-AA00-B8342D6441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opic xmlns="f78f6485-d866-47f2-8ebc-7a2b1bdbd3a3">PRESENTATIONS</Topic>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8E279CDA86804FBDAAEE66E36F0FB0" ma:contentTypeVersion="1" ma:contentTypeDescription="Create a new document." ma:contentTypeScope="" ma:versionID="43202aa8ff8312f36ee1aed502b024b7">
  <xsd:schema xmlns:xsd="http://www.w3.org/2001/XMLSchema" xmlns:xs="http://www.w3.org/2001/XMLSchema" xmlns:p="http://schemas.microsoft.com/office/2006/metadata/properties" xmlns:ns2="f78f6485-d866-47f2-8ebc-7a2b1bdbd3a3" targetNamespace="http://schemas.microsoft.com/office/2006/metadata/properties" ma:root="true" ma:fieldsID="097235a341eeb17de0cae88af07512ad" ns2:_="">
    <xsd:import namespace="f78f6485-d866-47f2-8ebc-7a2b1bdbd3a3"/>
    <xsd:element name="properties">
      <xsd:complexType>
        <xsd:sequence>
          <xsd:element name="documentManagement">
            <xsd:complexType>
              <xsd:all>
                <xsd:element ref="ns2:Topi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8f6485-d866-47f2-8ebc-7a2b1bdbd3a3" elementFormDefault="qualified">
    <xsd:import namespace="http://schemas.microsoft.com/office/2006/documentManagement/types"/>
    <xsd:import namespace="http://schemas.microsoft.com/office/infopath/2007/PartnerControls"/>
    <xsd:element name="Topic" ma:index="8" nillable="true" ma:displayName="Topic" ma:format="Dropdown" ma:internalName="Topic">
      <xsd:simpleType>
        <xsd:union memberTypes="dms:Text">
          <xsd:simpleType>
            <xsd:restriction base="dms:Choice">
              <xsd:enumeration value="CALENDARS"/>
              <xsd:enumeration value="OFFER LETTERS"/>
              <xsd:enumeration value="PRESENTATIONS"/>
              <xsd:enumeration value="MISCELLANEOUS"/>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BC61EB-F99C-416A-973D-C48194527162}">
  <ds:schemaRefs>
    <ds:schemaRef ds:uri="http://purl.org/dc/dcmitype/"/>
    <ds:schemaRef ds:uri="http://purl.org/dc/terms/"/>
    <ds:schemaRef ds:uri="http://schemas.openxmlformats.org/package/2006/metadata/core-properties"/>
    <ds:schemaRef ds:uri="f78f6485-d866-47f2-8ebc-7a2b1bdbd3a3"/>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F74D340-8406-4DD4-A627-F9B13BC4C155}">
  <ds:schemaRefs>
    <ds:schemaRef ds:uri="http://schemas.microsoft.com/sharepoint/v3/contenttype/forms"/>
  </ds:schemaRefs>
</ds:datastoreItem>
</file>

<file path=customXml/itemProps3.xml><?xml version="1.0" encoding="utf-8"?>
<ds:datastoreItem xmlns:ds="http://schemas.openxmlformats.org/officeDocument/2006/customXml" ds:itemID="{BC1191A9-0F67-4A7E-B545-5B62BDB921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8f6485-d866-47f2-8ebc-7a2b1bdbd3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ODOT-16by9 Dark ZephyrDot Template</Template>
  <TotalTime>2096</TotalTime>
  <Words>2562</Words>
  <Application>Microsoft Office PowerPoint</Application>
  <PresentationFormat>Widescreen</PresentationFormat>
  <Paragraphs>267</Paragraphs>
  <Slides>33</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Courier New</vt:lpstr>
      <vt:lpstr>Georgia</vt:lpstr>
      <vt:lpstr>Trebuchet MS</vt:lpstr>
      <vt:lpstr>ODOT Master - Business Card Look</vt:lpstr>
      <vt:lpstr>Great Miami River at Middletown, OH</vt:lpstr>
      <vt:lpstr>BUT-122-06.26 (SR 122 over Great miami River)</vt:lpstr>
      <vt:lpstr>BUT-122-06.26 (SR 122 over Great miami River)</vt:lpstr>
      <vt:lpstr>Typical Debris Build-ups</vt:lpstr>
      <vt:lpstr>Concerns and Challenges</vt:lpstr>
      <vt:lpstr>Typical Removal Methods</vt:lpstr>
      <vt:lpstr>Removal methods are Not Perfect</vt:lpstr>
      <vt:lpstr>Changes Started</vt:lpstr>
      <vt:lpstr>Bathymetric Survey with Sonar</vt:lpstr>
      <vt:lpstr>Dive Inspection Site Plan</vt:lpstr>
      <vt:lpstr>Significant stream channel work was needed</vt:lpstr>
      <vt:lpstr>Research on Debris Removal and Prevention</vt:lpstr>
      <vt:lpstr>Previous use of vanes &amp; weirs to control Stream</vt:lpstr>
      <vt:lpstr>What is a chevron vane?</vt:lpstr>
      <vt:lpstr>PowerPoint Presentation</vt:lpstr>
      <vt:lpstr>What is a chevron vane?</vt:lpstr>
      <vt:lpstr>Modified from w-weir</vt:lpstr>
      <vt:lpstr>Scoping/Design of BUT-122-6.06 PID 110559</vt:lpstr>
      <vt:lpstr>PowerPoint Presentation</vt:lpstr>
      <vt:lpstr>Chevron vane geometry</vt:lpstr>
      <vt:lpstr>Chevron vane material selection</vt:lpstr>
      <vt:lpstr>Location of chevron vane</vt:lpstr>
      <vt:lpstr>2D modeling results</vt:lpstr>
      <vt:lpstr>Bankfull flow model results - existing</vt:lpstr>
      <vt:lpstr>Bankfull flow model results - proposed</vt:lpstr>
      <vt:lpstr>2-yr flow model results - existing</vt:lpstr>
      <vt:lpstr>2-yr flow model results - proposed</vt:lpstr>
      <vt:lpstr>100-yr flow model results - existing</vt:lpstr>
      <vt:lpstr>100-yr flow model results - proposed</vt:lpstr>
      <vt:lpstr>PowerPoint Presentation</vt:lpstr>
      <vt:lpstr>PowerPoint Presentation</vt:lpstr>
      <vt:lpstr>March 4, 2023</vt:lpstr>
      <vt:lpstr>Lessons learned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 • Location, Date 20XX</dc:title>
  <dc:creator>Pankala, Anthony</dc:creator>
  <cp:lastModifiedBy>Collett, Brandon</cp:lastModifiedBy>
  <cp:revision>26</cp:revision>
  <cp:lastPrinted>2017-01-30T16:29:08Z</cp:lastPrinted>
  <dcterms:created xsi:type="dcterms:W3CDTF">2023-09-15T19:04:46Z</dcterms:created>
  <dcterms:modified xsi:type="dcterms:W3CDTF">2023-10-01T16:44:23Z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0x010100108E279CDA86804FBDAAEE66E36F0FB0</vt:lpwstr>
  </property>
  <property fmtid="{D5CDD505-2E9C-101B-9397-08002B2CF9AE}" pid="3" name="Thumb">
    <vt:lpwstr>http://portal.dot.state.oh.us/Divisions/Communications/images1/PowerPoint.gifODOT Powerpoint Template as of February 3, 2009</vt:lpwstr>
  </property>
  <property fmtid="{D5CDD505-2E9C-101B-9397-08002B2CF9AE}" pid="4" name="Order">
    <vt:r8>3700</vt:r8>
  </property>
  <property fmtid="{D5CDD505-2E9C-101B-9397-08002B2CF9AE}" pid="5" name="PublishingRollupImage">
    <vt:lpwstr>&lt;img alt="PowerPoint" border="0" src="/Divisions/Communications/images1/PowerPoint.gif" style="BORDER: 0px solid; "&gt;</vt:lpwstr>
  </property>
  <property fmtid="{D5CDD505-2E9C-101B-9397-08002B2CF9AE}" pid="6" name="Images">
    <vt:lpwstr>Documents</vt:lpwstr>
  </property>
  <property fmtid="{D5CDD505-2E9C-101B-9397-08002B2CF9AE}" pid="7" name="vti_description">
    <vt:lpwstr/>
  </property>
</Properties>
</file>