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322" r:id="rId2"/>
    <p:sldId id="1994" r:id="rId3"/>
    <p:sldId id="1968" r:id="rId4"/>
    <p:sldId id="323" r:id="rId5"/>
    <p:sldId id="2101" r:id="rId6"/>
    <p:sldId id="2000" r:id="rId7"/>
    <p:sldId id="2104" r:id="rId8"/>
    <p:sldId id="1957" r:id="rId9"/>
    <p:sldId id="2102" r:id="rId10"/>
    <p:sldId id="2103" r:id="rId11"/>
    <p:sldId id="2041" r:id="rId12"/>
    <p:sldId id="2105" r:id="rId13"/>
    <p:sldId id="2106" r:id="rId14"/>
    <p:sldId id="2107" r:id="rId15"/>
    <p:sldId id="2109" r:id="rId16"/>
    <p:sldId id="2108" r:id="rId17"/>
    <p:sldId id="2110" r:id="rId18"/>
    <p:sldId id="2040" r:id="rId19"/>
    <p:sldId id="2060" r:id="rId20"/>
    <p:sldId id="2043" r:id="rId21"/>
    <p:sldId id="2086" r:id="rId22"/>
    <p:sldId id="2045" r:id="rId23"/>
    <p:sldId id="2048" r:id="rId24"/>
    <p:sldId id="2049" r:id="rId25"/>
    <p:sldId id="2059" r:id="rId26"/>
    <p:sldId id="2111" r:id="rId27"/>
    <p:sldId id="2112" r:id="rId28"/>
    <p:sldId id="2113" r:id="rId29"/>
    <p:sldId id="2117" r:id="rId30"/>
    <p:sldId id="2116" r:id="rId31"/>
    <p:sldId id="2115" r:id="rId32"/>
    <p:sldId id="324" r:id="rId33"/>
  </p:sldIdLst>
  <p:sldSz cx="9144000" cy="5143500" type="screen16x9"/>
  <p:notesSz cx="9601200" cy="15087600"/>
  <p:embeddedFontLst>
    <p:embeddedFont>
      <p:font typeface="Brooklyn Samuels No5" panose="02000503040000020004" pitchFamily="50" charset="0"/>
      <p:regular r:id="rId35"/>
      <p:bold r:id="rId36"/>
    </p:embeddedFont>
    <p:embeddedFont>
      <p:font typeface="HurmeGeometricSans3 Bold" panose="020B0800020000000000" pitchFamily="34" charset="0"/>
      <p:bold r:id="rId37"/>
      <p:boldItalic r:id="rId38"/>
    </p:embeddedFont>
    <p:embeddedFont>
      <p:font typeface="HurmeGeometricSans3 Regular" panose="020B0500020000000000" pitchFamily="34" charset="0"/>
      <p:regular r:id="rId39"/>
      <p:italic r:id="rId40"/>
    </p:embeddedFont>
    <p:embeddedFont>
      <p:font typeface="Times" panose="02020603050405020304" pitchFamily="18" charset="0"/>
      <p:regular r:id="rId41"/>
      <p:bold r:id="rId42"/>
      <p:italic r:id="rId43"/>
      <p:boldItalic r:id="rId44"/>
    </p:embeddedFont>
  </p:embeddedFontLst>
  <p:defaultText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userDrawn="1">
          <p15:clr>
            <a:srgbClr val="A4A3A4"/>
          </p15:clr>
        </p15:guide>
        <p15:guide id="2" pos="4896" userDrawn="1">
          <p15:clr>
            <a:srgbClr val="A4A3A4"/>
          </p15:clr>
        </p15:guide>
        <p15:guide id="3" orient="horz" pos="2436" userDrawn="1">
          <p15:clr>
            <a:srgbClr val="A4A3A4"/>
          </p15:clr>
        </p15:guide>
        <p15:guide id="4"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964CDD-E719-4295-BF80-C4C57DF95246}" name="Wade Johnston" initials="WJ" userId="bbb0a6c9bf904a8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A29"/>
    <a:srgbClr val="6099AF"/>
    <a:srgbClr val="4C8C40"/>
    <a:srgbClr val="F509C1"/>
    <a:srgbClr val="52FF00"/>
    <a:srgbClr val="535353"/>
    <a:srgbClr val="CC00FF"/>
    <a:srgbClr val="4D4D4F"/>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36" autoAdjust="0"/>
    <p:restoredTop sz="96236" autoAdjust="0"/>
  </p:normalViewPr>
  <p:slideViewPr>
    <p:cSldViewPr>
      <p:cViewPr varScale="1">
        <p:scale>
          <a:sx n="141" d="100"/>
          <a:sy n="141" d="100"/>
        </p:scale>
        <p:origin x="264" y="120"/>
      </p:cViewPr>
      <p:guideLst>
        <p:guide orient="horz" pos="3168"/>
        <p:guide pos="4896"/>
        <p:guide orient="horz" pos="2436"/>
        <p:guide pos="288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754380"/>
          </a:xfrm>
          <a:prstGeom prst="rect">
            <a:avLst/>
          </a:prstGeom>
        </p:spPr>
        <p:txBody>
          <a:bodyPr vert="horz" lIns="141032" tIns="70517" rIns="141032" bIns="70517" rtlCol="0"/>
          <a:lstStyle>
            <a:lvl1pPr algn="l">
              <a:defRPr sz="1900"/>
            </a:lvl1pPr>
          </a:lstStyle>
          <a:p>
            <a:endParaRPr lang="en-US" dirty="0"/>
          </a:p>
        </p:txBody>
      </p:sp>
      <p:sp>
        <p:nvSpPr>
          <p:cNvPr id="3" name="Date Placeholder 2"/>
          <p:cNvSpPr>
            <a:spLocks noGrp="1"/>
          </p:cNvSpPr>
          <p:nvPr>
            <p:ph type="dt" idx="1"/>
          </p:nvPr>
        </p:nvSpPr>
        <p:spPr>
          <a:xfrm>
            <a:off x="5438458" y="0"/>
            <a:ext cx="4160520" cy="754380"/>
          </a:xfrm>
          <a:prstGeom prst="rect">
            <a:avLst/>
          </a:prstGeom>
        </p:spPr>
        <p:txBody>
          <a:bodyPr vert="horz" lIns="141032" tIns="70517" rIns="141032" bIns="70517" rtlCol="0"/>
          <a:lstStyle>
            <a:lvl1pPr algn="r">
              <a:defRPr sz="1900"/>
            </a:lvl1pPr>
          </a:lstStyle>
          <a:p>
            <a:fld id="{2A070936-6850-4D15-BDB6-6F8EF3C3ACAE}" type="datetimeFigureOut">
              <a:rPr lang="en-US" smtClean="0"/>
              <a:t>10/3/2025</a:t>
            </a:fld>
            <a:endParaRPr lang="en-US" dirty="0"/>
          </a:p>
        </p:txBody>
      </p:sp>
      <p:sp>
        <p:nvSpPr>
          <p:cNvPr id="4" name="Slide Image Placeholder 3"/>
          <p:cNvSpPr>
            <a:spLocks noGrp="1" noRot="1" noChangeAspect="1"/>
          </p:cNvSpPr>
          <p:nvPr>
            <p:ph type="sldImg" idx="2"/>
          </p:nvPr>
        </p:nvSpPr>
        <p:spPr>
          <a:xfrm>
            <a:off x="-228600" y="1131888"/>
            <a:ext cx="10058400" cy="5657850"/>
          </a:xfrm>
          <a:prstGeom prst="rect">
            <a:avLst/>
          </a:prstGeom>
          <a:noFill/>
          <a:ln w="12700">
            <a:solidFill>
              <a:prstClr val="black"/>
            </a:solidFill>
          </a:ln>
        </p:spPr>
        <p:txBody>
          <a:bodyPr vert="horz" lIns="141032" tIns="70517" rIns="141032" bIns="70517" rtlCol="0" anchor="ctr"/>
          <a:lstStyle/>
          <a:p>
            <a:endParaRPr lang="en-US" dirty="0"/>
          </a:p>
        </p:txBody>
      </p:sp>
      <p:sp>
        <p:nvSpPr>
          <p:cNvPr id="5" name="Notes Placeholder 4"/>
          <p:cNvSpPr>
            <a:spLocks noGrp="1"/>
          </p:cNvSpPr>
          <p:nvPr>
            <p:ph type="body" sz="quarter" idx="3"/>
          </p:nvPr>
        </p:nvSpPr>
        <p:spPr>
          <a:xfrm>
            <a:off x="960120" y="7166610"/>
            <a:ext cx="7680960" cy="6789420"/>
          </a:xfrm>
          <a:prstGeom prst="rect">
            <a:avLst/>
          </a:prstGeom>
        </p:spPr>
        <p:txBody>
          <a:bodyPr vert="horz" lIns="141032" tIns="70517" rIns="141032" bIns="705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4330602"/>
            <a:ext cx="4160520" cy="754380"/>
          </a:xfrm>
          <a:prstGeom prst="rect">
            <a:avLst/>
          </a:prstGeom>
        </p:spPr>
        <p:txBody>
          <a:bodyPr vert="horz" lIns="141032" tIns="70517" rIns="141032" bIns="70517" rtlCol="0" anchor="b"/>
          <a:lstStyle>
            <a:lvl1pPr algn="l">
              <a:defRPr sz="1900"/>
            </a:lvl1pPr>
          </a:lstStyle>
          <a:p>
            <a:endParaRPr lang="en-US" dirty="0"/>
          </a:p>
        </p:txBody>
      </p:sp>
      <p:sp>
        <p:nvSpPr>
          <p:cNvPr id="7" name="Slide Number Placeholder 6"/>
          <p:cNvSpPr>
            <a:spLocks noGrp="1"/>
          </p:cNvSpPr>
          <p:nvPr>
            <p:ph type="sldNum" sz="quarter" idx="5"/>
          </p:nvPr>
        </p:nvSpPr>
        <p:spPr>
          <a:xfrm>
            <a:off x="5438458" y="14330602"/>
            <a:ext cx="4160520" cy="754380"/>
          </a:xfrm>
          <a:prstGeom prst="rect">
            <a:avLst/>
          </a:prstGeom>
        </p:spPr>
        <p:txBody>
          <a:bodyPr vert="horz" lIns="141032" tIns="70517" rIns="141032" bIns="70517" rtlCol="0" anchor="b"/>
          <a:lstStyle>
            <a:lvl1pPr algn="r">
              <a:defRPr sz="1900"/>
            </a:lvl1pPr>
          </a:lstStyle>
          <a:p>
            <a:fld id="{35BAAA26-79D8-47F0-B6DC-A54BF01221F4}" type="slidenum">
              <a:rPr lang="en-US" smtClean="0"/>
              <a:t>‹#›</a:t>
            </a:fld>
            <a:endParaRPr lang="en-US" dirty="0"/>
          </a:p>
        </p:txBody>
      </p:sp>
    </p:spTree>
    <p:extLst>
      <p:ext uri="{BB962C8B-B14F-4D97-AF65-F5344CB8AC3E}">
        <p14:creationId xmlns:p14="http://schemas.microsoft.com/office/powerpoint/2010/main" val="2198012114"/>
      </p:ext>
    </p:extLst>
  </p:cSld>
  <p:clrMap bg1="lt1" tx1="dk1" bg2="lt2" tx2="dk2" accent1="accent1" accent2="accent2" accent3="accent3" accent4="accent4" accent5="accent5" accent6="accent6" hlink="hlink" folHlink="folHlink"/>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2" algn="l" defTabSz="914342" rtl="0" eaLnBrk="1" latinLnBrk="0" hangingPunct="1">
      <a:defRPr sz="1200" kern="1200">
        <a:solidFill>
          <a:schemeClr val="tx1"/>
        </a:solidFill>
        <a:latin typeface="+mn-lt"/>
        <a:ea typeface="+mn-ea"/>
        <a:cs typeface="+mn-cs"/>
      </a:defRPr>
    </a:lvl4pPr>
    <a:lvl5pPr marL="1828683" algn="l" defTabSz="914342" rtl="0" eaLnBrk="1" latinLnBrk="0" hangingPunct="1">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5BAAA26-79D8-47F0-B6DC-A54BF01221F4}" type="slidenum">
              <a:rPr lang="en-US" smtClean="0"/>
              <a:t>1</a:t>
            </a:fld>
            <a:endParaRPr lang="en-US" dirty="0"/>
          </a:p>
        </p:txBody>
      </p:sp>
    </p:spTree>
    <p:extLst>
      <p:ext uri="{BB962C8B-B14F-4D97-AF65-F5344CB8AC3E}">
        <p14:creationId xmlns:p14="http://schemas.microsoft.com/office/powerpoint/2010/main" val="1937288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1E18B-3227-7035-DC1C-7AA2B3B3A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54A88-E65B-1601-DAD5-C1CD78B03E92}"/>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CCD5A0F5-D003-0F79-E894-C80E167C75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59E0F-3042-1A11-859A-4C38B761689B}"/>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10</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197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potential steering committee meeting in July? </a:t>
            </a:r>
          </a:p>
          <a:p>
            <a:r>
              <a:rPr lang="en-US" dirty="0"/>
              <a:t>- Need to confirm we have the budget for </a:t>
            </a:r>
          </a:p>
        </p:txBody>
      </p:sp>
      <p:sp>
        <p:nvSpPr>
          <p:cNvPr id="4" name="Slide Number Placeholder 3"/>
          <p:cNvSpPr>
            <a:spLocks noGrp="1"/>
          </p:cNvSpPr>
          <p:nvPr>
            <p:ph type="sldNum" sz="quarter" idx="5"/>
          </p:nvPr>
        </p:nvSpPr>
        <p:spPr/>
        <p:txBody>
          <a:bodyPr/>
          <a:lstStyle/>
          <a:p>
            <a:fld id="{35BAAA26-79D8-47F0-B6DC-A54BF01221F4}" type="slidenum">
              <a:rPr lang="en-US" smtClean="0"/>
              <a:t>11</a:t>
            </a:fld>
            <a:endParaRPr lang="en-US" dirty="0"/>
          </a:p>
        </p:txBody>
      </p:sp>
    </p:spTree>
    <p:extLst>
      <p:ext uri="{BB962C8B-B14F-4D97-AF65-F5344CB8AC3E}">
        <p14:creationId xmlns:p14="http://schemas.microsoft.com/office/powerpoint/2010/main" val="148339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1985-94D0-02A4-0C23-F46C65340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6F558-0376-BDF8-5E5B-040429FB687C}"/>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1D1D56F9-0FF9-DC45-5601-BC1CD5A75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8CA10A-A676-0692-C828-962F509FB1F4}"/>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12</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03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F5AC-A5D0-DD45-015D-C2BA204E6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66805-7FF0-96D2-A00D-C705362578AB}"/>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95815B6A-E436-D81D-F0C2-2DEF0E3B7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B996F-6BA1-0810-AC42-C6E34CAFD878}"/>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13</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6776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3E37-7188-CE4A-F323-9F10B1FE7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D9B72A-A021-2A6F-BED6-FEE3FBF4355E}"/>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2855F639-7472-F157-DCCB-B2C2210111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3D4582-1288-85BF-A618-471E123830A9}"/>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14</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9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0BE9-39FE-36BC-BFA7-601601E31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2ED4F-0047-49A5-3E04-F83B92BDFD40}"/>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A90011A6-F0CD-C7BC-3579-8A82194911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872908-3C38-1282-E40B-827EC3ED3967}"/>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15</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09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9457-8605-8DC4-2B16-C9B882840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AFF57-1AB9-D5E5-3736-74FF65E6E7B2}"/>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4154742D-FDE2-B881-3CD2-6C9E0D0259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611DAD-76DE-0891-0481-8F3AFBC25A46}"/>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16</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63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6F99-6ADB-BEF7-A30D-9C80579F2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A86C9-159F-1D53-8D7F-30A5D6596F0C}"/>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781F86F3-A298-3A63-3804-9002BD3522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A3E38B-F4E9-7471-C63E-3B1FE6950F2B}"/>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17</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824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18</a:t>
            </a:fld>
            <a:endParaRPr lang="en-US" dirty="0"/>
          </a:p>
        </p:txBody>
      </p:sp>
    </p:spTree>
    <p:extLst>
      <p:ext uri="{BB962C8B-B14F-4D97-AF65-F5344CB8AC3E}">
        <p14:creationId xmlns:p14="http://schemas.microsoft.com/office/powerpoint/2010/main" val="3019856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19</a:t>
            </a:fld>
            <a:endParaRPr lang="en-US" dirty="0"/>
          </a:p>
        </p:txBody>
      </p:sp>
    </p:spTree>
    <p:extLst>
      <p:ext uri="{BB962C8B-B14F-4D97-AF65-F5344CB8AC3E}">
        <p14:creationId xmlns:p14="http://schemas.microsoft.com/office/powerpoint/2010/main" val="259842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a:t>
            </a:fld>
            <a:endParaRPr lang="en-US" dirty="0"/>
          </a:p>
        </p:txBody>
      </p:sp>
    </p:spTree>
    <p:extLst>
      <p:ext uri="{BB962C8B-B14F-4D97-AF65-F5344CB8AC3E}">
        <p14:creationId xmlns:p14="http://schemas.microsoft.com/office/powerpoint/2010/main" val="4098304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20</a:t>
            </a:fld>
            <a:endParaRPr lang="en-US" dirty="0"/>
          </a:p>
        </p:txBody>
      </p:sp>
    </p:spTree>
    <p:extLst>
      <p:ext uri="{BB962C8B-B14F-4D97-AF65-F5344CB8AC3E}">
        <p14:creationId xmlns:p14="http://schemas.microsoft.com/office/powerpoint/2010/main" val="1600938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21</a:t>
            </a:fld>
            <a:endParaRPr lang="en-US" dirty="0"/>
          </a:p>
        </p:txBody>
      </p:sp>
    </p:spTree>
    <p:extLst>
      <p:ext uri="{BB962C8B-B14F-4D97-AF65-F5344CB8AC3E}">
        <p14:creationId xmlns:p14="http://schemas.microsoft.com/office/powerpoint/2010/main" val="2545194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22</a:t>
            </a:fld>
            <a:endParaRPr lang="en-US" dirty="0"/>
          </a:p>
        </p:txBody>
      </p:sp>
    </p:spTree>
    <p:extLst>
      <p:ext uri="{BB962C8B-B14F-4D97-AF65-F5344CB8AC3E}">
        <p14:creationId xmlns:p14="http://schemas.microsoft.com/office/powerpoint/2010/main" val="4197232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23</a:t>
            </a:fld>
            <a:endParaRPr lang="en-US" dirty="0"/>
          </a:p>
        </p:txBody>
      </p:sp>
    </p:spTree>
    <p:extLst>
      <p:ext uri="{BB962C8B-B14F-4D97-AF65-F5344CB8AC3E}">
        <p14:creationId xmlns:p14="http://schemas.microsoft.com/office/powerpoint/2010/main" val="2044481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24</a:t>
            </a:fld>
            <a:endParaRPr lang="en-US" dirty="0"/>
          </a:p>
        </p:txBody>
      </p:sp>
    </p:spTree>
    <p:extLst>
      <p:ext uri="{BB962C8B-B14F-4D97-AF65-F5344CB8AC3E}">
        <p14:creationId xmlns:p14="http://schemas.microsoft.com/office/powerpoint/2010/main" val="2949832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p:cNvSpPr>
            <a:spLocks noGrp="1"/>
          </p:cNvSpPr>
          <p:nvPr>
            <p:ph type="sldNum" sz="quarter" idx="5"/>
          </p:nvPr>
        </p:nvSpPr>
        <p:spPr/>
        <p:txBody>
          <a:bodyPr/>
          <a:lstStyle/>
          <a:p>
            <a:fld id="{35BAAA26-79D8-47F0-B6DC-A54BF01221F4}" type="slidenum">
              <a:rPr lang="en-US" smtClean="0"/>
              <a:t>25</a:t>
            </a:fld>
            <a:endParaRPr lang="en-US" dirty="0"/>
          </a:p>
        </p:txBody>
      </p:sp>
    </p:spTree>
    <p:extLst>
      <p:ext uri="{BB962C8B-B14F-4D97-AF65-F5344CB8AC3E}">
        <p14:creationId xmlns:p14="http://schemas.microsoft.com/office/powerpoint/2010/main" val="4016700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E3A69-C4BD-A066-C0E0-757FC081E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0AFE4-217A-29D6-6B5E-C0D703BC7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FCE82-7054-B52D-5385-88BC51D4A304}"/>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7FD35142-6CBA-FA77-A4DF-C39DE3D321E5}"/>
              </a:ext>
            </a:extLst>
          </p:cNvPr>
          <p:cNvSpPr>
            <a:spLocks noGrp="1"/>
          </p:cNvSpPr>
          <p:nvPr>
            <p:ph type="sldNum" sz="quarter" idx="5"/>
          </p:nvPr>
        </p:nvSpPr>
        <p:spPr/>
        <p:txBody>
          <a:bodyPr/>
          <a:lstStyle/>
          <a:p>
            <a:fld id="{35BAAA26-79D8-47F0-B6DC-A54BF01221F4}" type="slidenum">
              <a:rPr lang="en-US" smtClean="0"/>
              <a:t>26</a:t>
            </a:fld>
            <a:endParaRPr lang="en-US" dirty="0"/>
          </a:p>
        </p:txBody>
      </p:sp>
    </p:spTree>
    <p:extLst>
      <p:ext uri="{BB962C8B-B14F-4D97-AF65-F5344CB8AC3E}">
        <p14:creationId xmlns:p14="http://schemas.microsoft.com/office/powerpoint/2010/main" val="3505891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3003-34B6-54D9-7393-472C48332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33825-7601-4911-4109-8F89D0E80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A9775-4315-4D66-B609-F4384C60CEF3}"/>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0FEDBFA3-BBAF-799B-71A3-155CE870EB3D}"/>
              </a:ext>
            </a:extLst>
          </p:cNvPr>
          <p:cNvSpPr>
            <a:spLocks noGrp="1"/>
          </p:cNvSpPr>
          <p:nvPr>
            <p:ph type="sldNum" sz="quarter" idx="5"/>
          </p:nvPr>
        </p:nvSpPr>
        <p:spPr/>
        <p:txBody>
          <a:bodyPr/>
          <a:lstStyle/>
          <a:p>
            <a:fld id="{35BAAA26-79D8-47F0-B6DC-A54BF01221F4}" type="slidenum">
              <a:rPr lang="en-US" smtClean="0"/>
              <a:t>27</a:t>
            </a:fld>
            <a:endParaRPr lang="en-US" dirty="0"/>
          </a:p>
        </p:txBody>
      </p:sp>
    </p:spTree>
    <p:extLst>
      <p:ext uri="{BB962C8B-B14F-4D97-AF65-F5344CB8AC3E}">
        <p14:creationId xmlns:p14="http://schemas.microsoft.com/office/powerpoint/2010/main" val="399439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DA09-7712-717D-982F-70C40B82C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73300-DE68-DDB4-76C6-8D4312EC6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F9803-95AD-4A9E-FF5F-A112560342FE}"/>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886237A7-DE82-A683-A111-57ADA3236E87}"/>
              </a:ext>
            </a:extLst>
          </p:cNvPr>
          <p:cNvSpPr>
            <a:spLocks noGrp="1"/>
          </p:cNvSpPr>
          <p:nvPr>
            <p:ph type="sldNum" sz="quarter" idx="5"/>
          </p:nvPr>
        </p:nvSpPr>
        <p:spPr/>
        <p:txBody>
          <a:bodyPr/>
          <a:lstStyle/>
          <a:p>
            <a:fld id="{35BAAA26-79D8-47F0-B6DC-A54BF01221F4}" type="slidenum">
              <a:rPr lang="en-US" smtClean="0"/>
              <a:t>28</a:t>
            </a:fld>
            <a:endParaRPr lang="en-US" dirty="0"/>
          </a:p>
        </p:txBody>
      </p:sp>
    </p:spTree>
    <p:extLst>
      <p:ext uri="{BB962C8B-B14F-4D97-AF65-F5344CB8AC3E}">
        <p14:creationId xmlns:p14="http://schemas.microsoft.com/office/powerpoint/2010/main" val="1455821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226C9-B0BA-6A0A-A712-2567F3A41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87F05-159F-80D1-5BC7-017936F5E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255FE-9330-20F8-A621-29939B19203F}"/>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BFA8C9ED-4423-E62D-35A9-5126DEB0081E}"/>
              </a:ext>
            </a:extLst>
          </p:cNvPr>
          <p:cNvSpPr>
            <a:spLocks noGrp="1"/>
          </p:cNvSpPr>
          <p:nvPr>
            <p:ph type="sldNum" sz="quarter" idx="5"/>
          </p:nvPr>
        </p:nvSpPr>
        <p:spPr/>
        <p:txBody>
          <a:bodyPr/>
          <a:lstStyle/>
          <a:p>
            <a:fld id="{35BAAA26-79D8-47F0-B6DC-A54BF01221F4}" type="slidenum">
              <a:rPr lang="en-US" smtClean="0"/>
              <a:t>29</a:t>
            </a:fld>
            <a:endParaRPr lang="en-US" dirty="0"/>
          </a:p>
        </p:txBody>
      </p:sp>
    </p:spTree>
    <p:extLst>
      <p:ext uri="{BB962C8B-B14F-4D97-AF65-F5344CB8AC3E}">
        <p14:creationId xmlns:p14="http://schemas.microsoft.com/office/powerpoint/2010/main" val="424992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3</a:t>
            </a:fld>
            <a:endParaRPr lang="en-US" dirty="0"/>
          </a:p>
        </p:txBody>
      </p:sp>
    </p:spTree>
    <p:extLst>
      <p:ext uri="{BB962C8B-B14F-4D97-AF65-F5344CB8AC3E}">
        <p14:creationId xmlns:p14="http://schemas.microsoft.com/office/powerpoint/2010/main" val="1392954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BDDE7-B15D-77EF-1141-A794AA040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86F50-CC8A-B56F-1C86-CE745E71A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9BCAED-1069-B6C2-EE8A-0E5668D270D0}"/>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2AC58E0F-0A71-2774-F822-8F5F6A1E9059}"/>
              </a:ext>
            </a:extLst>
          </p:cNvPr>
          <p:cNvSpPr>
            <a:spLocks noGrp="1"/>
          </p:cNvSpPr>
          <p:nvPr>
            <p:ph type="sldNum" sz="quarter" idx="5"/>
          </p:nvPr>
        </p:nvSpPr>
        <p:spPr/>
        <p:txBody>
          <a:bodyPr/>
          <a:lstStyle/>
          <a:p>
            <a:fld id="{35BAAA26-79D8-47F0-B6DC-A54BF01221F4}" type="slidenum">
              <a:rPr lang="en-US" smtClean="0"/>
              <a:t>30</a:t>
            </a:fld>
            <a:endParaRPr lang="en-US" dirty="0"/>
          </a:p>
        </p:txBody>
      </p:sp>
    </p:spTree>
    <p:extLst>
      <p:ext uri="{BB962C8B-B14F-4D97-AF65-F5344CB8AC3E}">
        <p14:creationId xmlns:p14="http://schemas.microsoft.com/office/powerpoint/2010/main" val="2813124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499C-717D-9071-485A-5F0577A0B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0443F-BEE5-1CBF-18B5-2207CF8A5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F29AB-20B9-B3F7-4595-E30F25936C88}"/>
              </a:ext>
            </a:extLst>
          </p:cNvPr>
          <p:cNvSpPr>
            <a:spLocks noGrp="1"/>
          </p:cNvSpPr>
          <p:nvPr>
            <p:ph type="body" idx="1"/>
          </p:nvPr>
        </p:nvSpPr>
        <p:spPr/>
        <p:txBody>
          <a:bodyPr/>
          <a:lstStyle/>
          <a:p>
            <a:r>
              <a:rPr lang="en-US" dirty="0"/>
              <a:t>Emphasize safe road crossings – Sharonville intersection also came up </a:t>
            </a:r>
          </a:p>
          <a:p>
            <a:r>
              <a:rPr lang="en-US" dirty="0"/>
              <a:t>Route that goes under Glendale-Milford</a:t>
            </a:r>
          </a:p>
        </p:txBody>
      </p:sp>
      <p:sp>
        <p:nvSpPr>
          <p:cNvPr id="4" name="Slide Number Placeholder 3">
            <a:extLst>
              <a:ext uri="{FF2B5EF4-FFF2-40B4-BE49-F238E27FC236}">
                <a16:creationId xmlns:a16="http://schemas.microsoft.com/office/drawing/2014/main" id="{AE631294-B816-529A-01EA-5D25527DC374}"/>
              </a:ext>
            </a:extLst>
          </p:cNvPr>
          <p:cNvSpPr>
            <a:spLocks noGrp="1"/>
          </p:cNvSpPr>
          <p:nvPr>
            <p:ph type="sldNum" sz="quarter" idx="5"/>
          </p:nvPr>
        </p:nvSpPr>
        <p:spPr/>
        <p:txBody>
          <a:bodyPr/>
          <a:lstStyle/>
          <a:p>
            <a:fld id="{35BAAA26-79D8-47F0-B6DC-A54BF01221F4}" type="slidenum">
              <a:rPr lang="en-US" smtClean="0"/>
              <a:t>31</a:t>
            </a:fld>
            <a:endParaRPr lang="en-US" dirty="0"/>
          </a:p>
        </p:txBody>
      </p:sp>
    </p:spTree>
    <p:extLst>
      <p:ext uri="{BB962C8B-B14F-4D97-AF65-F5344CB8AC3E}">
        <p14:creationId xmlns:p14="http://schemas.microsoft.com/office/powerpoint/2010/main" val="356109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AAA26-79D8-47F0-B6DC-A54BF01221F4}" type="slidenum">
              <a:rPr lang="en-US" smtClean="0"/>
              <a:t>32</a:t>
            </a:fld>
            <a:endParaRPr lang="en-US" dirty="0"/>
          </a:p>
        </p:txBody>
      </p:sp>
    </p:spTree>
    <p:extLst>
      <p:ext uri="{BB962C8B-B14F-4D97-AF65-F5344CB8AC3E}">
        <p14:creationId xmlns:p14="http://schemas.microsoft.com/office/powerpoint/2010/main" val="345586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4</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986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8669-5316-C529-260B-0EE0843C8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1E191-8784-D705-FF61-6DE71ADA5A54}"/>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838DF95C-E019-721D-9A49-DE7C9A91A4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DABD83-DBCC-65EA-7403-BFB84A198D2D}"/>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5</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37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6</a:t>
            </a:fld>
            <a:endParaRPr lang="en-US" dirty="0"/>
          </a:p>
        </p:txBody>
      </p:sp>
    </p:spTree>
    <p:extLst>
      <p:ext uri="{BB962C8B-B14F-4D97-AF65-F5344CB8AC3E}">
        <p14:creationId xmlns:p14="http://schemas.microsoft.com/office/powerpoint/2010/main" val="1378567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0E52F-1C3A-C89F-58A9-851FD613F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EE757-AC82-92AB-53B8-443A01C3CDEE}"/>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F00B90DF-CA55-F75C-D4BA-68A4503177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0AD82E-201F-DCC2-C35F-2CE9AAD9427C}"/>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7</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6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131888"/>
            <a:ext cx="10058400" cy="5657850"/>
          </a:xfrm>
        </p:spPr>
      </p:sp>
      <p:sp>
        <p:nvSpPr>
          <p:cNvPr id="3" name="Notes Placeholder 2"/>
          <p:cNvSpPr>
            <a:spLocks noGrp="1"/>
          </p:cNvSpPr>
          <p:nvPr>
            <p:ph type="body" idx="1"/>
          </p:nvPr>
        </p:nvSpPr>
        <p:spPr/>
        <p:txBody>
          <a:bodyPr/>
          <a:lstStyle/>
          <a:p>
            <a:endParaRPr lang="en-US" u="sng" dirty="0"/>
          </a:p>
        </p:txBody>
      </p:sp>
      <p:sp>
        <p:nvSpPr>
          <p:cNvPr id="4" name="Slide Number Placeholder 3"/>
          <p:cNvSpPr>
            <a:spLocks noGrp="1"/>
          </p:cNvSpPr>
          <p:nvPr>
            <p:ph type="sldNum" sz="quarter" idx="10"/>
          </p:nvPr>
        </p:nvSpPr>
        <p:spPr/>
        <p:txBody>
          <a:bodyPr/>
          <a:lstStyle/>
          <a:p>
            <a:fld id="{F3143D87-853B-4558-B702-A5ED41F0EC1B}" type="slidenum">
              <a:rPr lang="en-US" smtClean="0"/>
              <a:t>8</a:t>
            </a:fld>
            <a:endParaRPr lang="en-US" dirty="0"/>
          </a:p>
        </p:txBody>
      </p:sp>
    </p:spTree>
    <p:extLst>
      <p:ext uri="{BB962C8B-B14F-4D97-AF65-F5344CB8AC3E}">
        <p14:creationId xmlns:p14="http://schemas.microsoft.com/office/powerpoint/2010/main" val="213600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4D359-2FF7-983A-65E2-FF696FA772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FAC19-0434-A3B3-503D-9BAF74927459}"/>
              </a:ext>
            </a:extLst>
          </p:cNvPr>
          <p:cNvSpPr>
            <a:spLocks noGrp="1" noRot="1" noChangeAspect="1"/>
          </p:cNvSpPr>
          <p:nvPr>
            <p:ph type="sldImg"/>
          </p:nvPr>
        </p:nvSpPr>
        <p:spPr>
          <a:xfrm>
            <a:off x="-228600" y="1131888"/>
            <a:ext cx="10058400" cy="5657850"/>
          </a:xfrm>
        </p:spPr>
      </p:sp>
      <p:sp>
        <p:nvSpPr>
          <p:cNvPr id="3" name="Notes Placeholder 2">
            <a:extLst>
              <a:ext uri="{FF2B5EF4-FFF2-40B4-BE49-F238E27FC236}">
                <a16:creationId xmlns:a16="http://schemas.microsoft.com/office/drawing/2014/main" id="{E1E9C62C-780E-C457-0133-81D6217C3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2C2FA2-5F10-23A5-6C2E-85779BC65420}"/>
              </a:ext>
            </a:extLst>
          </p:cNvPr>
          <p:cNvSpPr>
            <a:spLocks noGrp="1"/>
          </p:cNvSpPr>
          <p:nvPr>
            <p:ph type="sldNum" sz="quarter" idx="10"/>
          </p:nvPr>
        </p:nvSpPr>
        <p:spPr/>
        <p:txBody>
          <a:bodyPr/>
          <a:lstStyle/>
          <a:p>
            <a:pPr marL="0" marR="0" lvl="0" indent="0" algn="r" defTabSz="914342" rtl="0" eaLnBrk="1" fontAlgn="auto" latinLnBrk="0" hangingPunct="1">
              <a:lnSpc>
                <a:spcPct val="100000"/>
              </a:lnSpc>
              <a:spcBef>
                <a:spcPts val="0"/>
              </a:spcBef>
              <a:spcAft>
                <a:spcPts val="0"/>
              </a:spcAft>
              <a:buClrTx/>
              <a:buSzTx/>
              <a:buFontTx/>
              <a:buNone/>
              <a:tabLst/>
              <a:defRPr/>
            </a:pPr>
            <a:fld id="{F3143D87-853B-4558-B702-A5ED41F0EC1B}" type="slidenum">
              <a:rPr kumimoji="0" lang="en-US" sz="19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2" rtl="0" eaLnBrk="1" fontAlgn="auto" latinLnBrk="0" hangingPunct="1">
                <a:lnSpc>
                  <a:spcPct val="100000"/>
                </a:lnSpc>
                <a:spcBef>
                  <a:spcPts val="0"/>
                </a:spcBef>
                <a:spcAft>
                  <a:spcPts val="0"/>
                </a:spcAft>
                <a:buClrTx/>
                <a:buSzTx/>
                <a:buFontTx/>
                <a:buNone/>
                <a:tabLst/>
                <a:defRPr/>
              </a:pPr>
              <a:t>9</a:t>
            </a:fld>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623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33700" indent="0" algn="ctr">
              <a:buNone/>
              <a:defRPr>
                <a:solidFill>
                  <a:schemeClr val="tx1">
                    <a:tint val="75000"/>
                  </a:schemeClr>
                </a:solidFill>
              </a:defRPr>
            </a:lvl2pPr>
            <a:lvl3pPr marL="867400" indent="0" algn="ctr">
              <a:buNone/>
              <a:defRPr>
                <a:solidFill>
                  <a:schemeClr val="tx1">
                    <a:tint val="75000"/>
                  </a:schemeClr>
                </a:solidFill>
              </a:defRPr>
            </a:lvl3pPr>
            <a:lvl4pPr marL="1301100" indent="0" algn="ctr">
              <a:buNone/>
              <a:defRPr>
                <a:solidFill>
                  <a:schemeClr val="tx1">
                    <a:tint val="75000"/>
                  </a:schemeClr>
                </a:solidFill>
              </a:defRPr>
            </a:lvl4pPr>
            <a:lvl5pPr marL="1734799" indent="0" algn="ctr">
              <a:buNone/>
              <a:defRPr>
                <a:solidFill>
                  <a:schemeClr val="tx1">
                    <a:tint val="75000"/>
                  </a:schemeClr>
                </a:solidFill>
              </a:defRPr>
            </a:lvl5pPr>
            <a:lvl6pPr marL="2168499" indent="0" algn="ctr">
              <a:buNone/>
              <a:defRPr>
                <a:solidFill>
                  <a:schemeClr val="tx1">
                    <a:tint val="75000"/>
                  </a:schemeClr>
                </a:solidFill>
              </a:defRPr>
            </a:lvl6pPr>
            <a:lvl7pPr marL="2602199" indent="0" algn="ctr">
              <a:buNone/>
              <a:defRPr>
                <a:solidFill>
                  <a:schemeClr val="tx1">
                    <a:tint val="75000"/>
                  </a:schemeClr>
                </a:solidFill>
              </a:defRPr>
            </a:lvl7pPr>
            <a:lvl8pPr marL="3035899" indent="0" algn="ctr">
              <a:buNone/>
              <a:defRPr>
                <a:solidFill>
                  <a:schemeClr val="tx1">
                    <a:tint val="75000"/>
                  </a:schemeClr>
                </a:solidFill>
              </a:defRPr>
            </a:lvl8pPr>
            <a:lvl9pPr marL="34695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414346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99309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693178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3_Blank">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6108423" y="1028700"/>
            <a:ext cx="2463556" cy="1550194"/>
          </a:xfrm>
          <a:prstGeom prst="rect">
            <a:avLst/>
          </a:prstGeom>
          <a:solidFill>
            <a:schemeClr val="accent5"/>
          </a:solidFill>
        </p:spPr>
        <p:txBody>
          <a:bodyPr/>
          <a:lstStyle>
            <a:lvl1pPr>
              <a:defRPr sz="1900"/>
            </a:lvl1pPr>
          </a:lstStyle>
          <a:p>
            <a:endParaRPr lang="id-ID" dirty="0"/>
          </a:p>
        </p:txBody>
      </p:sp>
      <p:sp>
        <p:nvSpPr>
          <p:cNvPr id="5" name="Picture Placeholder 4"/>
          <p:cNvSpPr>
            <a:spLocks noGrp="1"/>
          </p:cNvSpPr>
          <p:nvPr>
            <p:ph type="pic" sz="quarter" idx="12"/>
          </p:nvPr>
        </p:nvSpPr>
        <p:spPr>
          <a:xfrm>
            <a:off x="3659456" y="573834"/>
            <a:ext cx="1826230" cy="1483567"/>
          </a:xfrm>
          <a:prstGeom prst="rect">
            <a:avLst/>
          </a:prstGeom>
          <a:solidFill>
            <a:schemeClr val="accent5"/>
          </a:solidFill>
        </p:spPr>
        <p:txBody>
          <a:bodyPr/>
          <a:lstStyle>
            <a:lvl1pPr>
              <a:defRPr sz="1900"/>
            </a:lvl1pPr>
          </a:lstStyle>
          <a:p>
            <a:endParaRPr lang="id-ID" dirty="0"/>
          </a:p>
        </p:txBody>
      </p:sp>
      <p:sp>
        <p:nvSpPr>
          <p:cNvPr id="10" name="Picture Placeholder 4"/>
          <p:cNvSpPr>
            <a:spLocks noGrp="1"/>
          </p:cNvSpPr>
          <p:nvPr>
            <p:ph type="pic" sz="quarter" idx="13"/>
          </p:nvPr>
        </p:nvSpPr>
        <p:spPr>
          <a:xfrm>
            <a:off x="6402299" y="3268047"/>
            <a:ext cx="2463556" cy="1550194"/>
          </a:xfrm>
          <a:prstGeom prst="rect">
            <a:avLst/>
          </a:prstGeom>
          <a:solidFill>
            <a:schemeClr val="accent5"/>
          </a:solidFill>
        </p:spPr>
        <p:txBody>
          <a:bodyPr/>
          <a:lstStyle>
            <a:lvl1pPr>
              <a:defRPr sz="1900"/>
            </a:lvl1pPr>
          </a:lstStyle>
          <a:p>
            <a:endParaRPr lang="id-ID" dirty="0"/>
          </a:p>
        </p:txBody>
      </p:sp>
      <p:sp>
        <p:nvSpPr>
          <p:cNvPr id="11" name="Picture Placeholder 4"/>
          <p:cNvSpPr>
            <a:spLocks noGrp="1"/>
          </p:cNvSpPr>
          <p:nvPr>
            <p:ph type="pic" sz="quarter" idx="14"/>
          </p:nvPr>
        </p:nvSpPr>
        <p:spPr>
          <a:xfrm>
            <a:off x="3953332" y="2813181"/>
            <a:ext cx="1826230" cy="1483567"/>
          </a:xfrm>
          <a:prstGeom prst="rect">
            <a:avLst/>
          </a:prstGeom>
          <a:solidFill>
            <a:schemeClr val="accent5"/>
          </a:solidFill>
        </p:spPr>
        <p:txBody>
          <a:bodyPr/>
          <a:lstStyle>
            <a:lvl1pPr>
              <a:defRPr sz="1900"/>
            </a:lvl1pPr>
          </a:lstStyle>
          <a:p>
            <a:endParaRPr lang="id-ID" dirty="0"/>
          </a:p>
        </p:txBody>
      </p:sp>
    </p:spTree>
    <p:extLst>
      <p:ext uri="{BB962C8B-B14F-4D97-AF65-F5344CB8AC3E}">
        <p14:creationId xmlns:p14="http://schemas.microsoft.com/office/powerpoint/2010/main" val="40518836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38256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900">
                <a:solidFill>
                  <a:schemeClr val="tx1">
                    <a:tint val="75000"/>
                  </a:schemeClr>
                </a:solidFill>
              </a:defRPr>
            </a:lvl1pPr>
            <a:lvl2pPr marL="433700" indent="0">
              <a:buNone/>
              <a:defRPr sz="1700">
                <a:solidFill>
                  <a:schemeClr val="tx1">
                    <a:tint val="75000"/>
                  </a:schemeClr>
                </a:solidFill>
              </a:defRPr>
            </a:lvl2pPr>
            <a:lvl3pPr marL="867400" indent="0">
              <a:buNone/>
              <a:defRPr sz="1500">
                <a:solidFill>
                  <a:schemeClr val="tx1">
                    <a:tint val="75000"/>
                  </a:schemeClr>
                </a:solidFill>
              </a:defRPr>
            </a:lvl3pPr>
            <a:lvl4pPr marL="1301100" indent="0">
              <a:buNone/>
              <a:defRPr sz="1300">
                <a:solidFill>
                  <a:schemeClr val="tx1">
                    <a:tint val="75000"/>
                  </a:schemeClr>
                </a:solidFill>
              </a:defRPr>
            </a:lvl4pPr>
            <a:lvl5pPr marL="1734799" indent="0">
              <a:buNone/>
              <a:defRPr sz="1300">
                <a:solidFill>
                  <a:schemeClr val="tx1">
                    <a:tint val="75000"/>
                  </a:schemeClr>
                </a:solidFill>
              </a:defRPr>
            </a:lvl5pPr>
            <a:lvl6pPr marL="2168499" indent="0">
              <a:buNone/>
              <a:defRPr sz="1300">
                <a:solidFill>
                  <a:schemeClr val="tx1">
                    <a:tint val="75000"/>
                  </a:schemeClr>
                </a:solidFill>
              </a:defRPr>
            </a:lvl6pPr>
            <a:lvl7pPr marL="2602199" indent="0">
              <a:buNone/>
              <a:defRPr sz="1300">
                <a:solidFill>
                  <a:schemeClr val="tx1">
                    <a:tint val="75000"/>
                  </a:schemeClr>
                </a:solidFill>
              </a:defRPr>
            </a:lvl7pPr>
            <a:lvl8pPr marL="3035899" indent="0">
              <a:buNone/>
              <a:defRPr sz="1300">
                <a:solidFill>
                  <a:schemeClr val="tx1">
                    <a:tint val="75000"/>
                  </a:schemeClr>
                </a:solidFill>
              </a:defRPr>
            </a:lvl8pPr>
            <a:lvl9pPr marL="3469599"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153378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3691243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3"/>
          </a:xfrm>
        </p:spPr>
        <p:txBody>
          <a:bodyPr anchor="b"/>
          <a:lstStyle>
            <a:lvl1pPr marL="0" indent="0">
              <a:buNone/>
              <a:defRPr sz="2300" b="1"/>
            </a:lvl1pPr>
            <a:lvl2pPr marL="433700" indent="0">
              <a:buNone/>
              <a:defRPr sz="1900" b="1"/>
            </a:lvl2pPr>
            <a:lvl3pPr marL="867400" indent="0">
              <a:buNone/>
              <a:defRPr sz="1700" b="1"/>
            </a:lvl3pPr>
            <a:lvl4pPr marL="1301100" indent="0">
              <a:buNone/>
              <a:defRPr sz="1500" b="1"/>
            </a:lvl4pPr>
            <a:lvl5pPr marL="1734799" indent="0">
              <a:buNone/>
              <a:defRPr sz="1500" b="1"/>
            </a:lvl5pPr>
            <a:lvl6pPr marL="2168499" indent="0">
              <a:buNone/>
              <a:defRPr sz="1500" b="1"/>
            </a:lvl6pPr>
            <a:lvl7pPr marL="2602199" indent="0">
              <a:buNone/>
              <a:defRPr sz="1500" b="1"/>
            </a:lvl7pPr>
            <a:lvl8pPr marL="3035899" indent="0">
              <a:buNone/>
              <a:defRPr sz="1500" b="1"/>
            </a:lvl8pPr>
            <a:lvl9pPr marL="346959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3"/>
          </a:xfrm>
        </p:spPr>
        <p:txBody>
          <a:bodyPr anchor="b"/>
          <a:lstStyle>
            <a:lvl1pPr marL="0" indent="0">
              <a:buNone/>
              <a:defRPr sz="2300" b="1"/>
            </a:lvl1pPr>
            <a:lvl2pPr marL="433700" indent="0">
              <a:buNone/>
              <a:defRPr sz="1900" b="1"/>
            </a:lvl2pPr>
            <a:lvl3pPr marL="867400" indent="0">
              <a:buNone/>
              <a:defRPr sz="1700" b="1"/>
            </a:lvl3pPr>
            <a:lvl4pPr marL="1301100" indent="0">
              <a:buNone/>
              <a:defRPr sz="1500" b="1"/>
            </a:lvl4pPr>
            <a:lvl5pPr marL="1734799" indent="0">
              <a:buNone/>
              <a:defRPr sz="1500" b="1"/>
            </a:lvl5pPr>
            <a:lvl6pPr marL="2168499" indent="0">
              <a:buNone/>
              <a:defRPr sz="1500" b="1"/>
            </a:lvl6pPr>
            <a:lvl7pPr marL="2602199" indent="0">
              <a:buNone/>
              <a:defRPr sz="1500" b="1"/>
            </a:lvl7pPr>
            <a:lvl8pPr marL="3035899" indent="0">
              <a:buNone/>
              <a:defRPr sz="1500" b="1"/>
            </a:lvl8pPr>
            <a:lvl9pPr marL="346959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125536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168280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32933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300"/>
            </a:lvl1pPr>
            <a:lvl2pPr marL="433700" indent="0">
              <a:buNone/>
              <a:defRPr sz="1100"/>
            </a:lvl2pPr>
            <a:lvl3pPr marL="867400" indent="0">
              <a:buNone/>
              <a:defRPr sz="900"/>
            </a:lvl3pPr>
            <a:lvl4pPr marL="1301100" indent="0">
              <a:buNone/>
              <a:defRPr sz="900"/>
            </a:lvl4pPr>
            <a:lvl5pPr marL="1734799" indent="0">
              <a:buNone/>
              <a:defRPr sz="900"/>
            </a:lvl5pPr>
            <a:lvl6pPr marL="2168499" indent="0">
              <a:buNone/>
              <a:defRPr sz="900"/>
            </a:lvl6pPr>
            <a:lvl7pPr marL="2602199" indent="0">
              <a:buNone/>
              <a:defRPr sz="900"/>
            </a:lvl7pPr>
            <a:lvl8pPr marL="3035899" indent="0">
              <a:buNone/>
              <a:defRPr sz="900"/>
            </a:lvl8pPr>
            <a:lvl9pPr marL="34695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159109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100"/>
            </a:lvl1pPr>
            <a:lvl2pPr marL="433700" indent="0">
              <a:buNone/>
              <a:defRPr sz="2600"/>
            </a:lvl2pPr>
            <a:lvl3pPr marL="867400" indent="0">
              <a:buNone/>
              <a:defRPr sz="2300"/>
            </a:lvl3pPr>
            <a:lvl4pPr marL="1301100" indent="0">
              <a:buNone/>
              <a:defRPr sz="1900"/>
            </a:lvl4pPr>
            <a:lvl5pPr marL="1734799" indent="0">
              <a:buNone/>
              <a:defRPr sz="1900"/>
            </a:lvl5pPr>
            <a:lvl6pPr marL="2168499" indent="0">
              <a:buNone/>
              <a:defRPr sz="1900"/>
            </a:lvl6pPr>
            <a:lvl7pPr marL="2602199" indent="0">
              <a:buNone/>
              <a:defRPr sz="1900"/>
            </a:lvl7pPr>
            <a:lvl8pPr marL="3035899" indent="0">
              <a:buNone/>
              <a:defRPr sz="1900"/>
            </a:lvl8pPr>
            <a:lvl9pPr marL="3469599" indent="0">
              <a:buNone/>
              <a:defRPr sz="19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300"/>
            </a:lvl1pPr>
            <a:lvl2pPr marL="433700" indent="0">
              <a:buNone/>
              <a:defRPr sz="1100"/>
            </a:lvl2pPr>
            <a:lvl3pPr marL="867400" indent="0">
              <a:buNone/>
              <a:defRPr sz="900"/>
            </a:lvl3pPr>
            <a:lvl4pPr marL="1301100" indent="0">
              <a:buNone/>
              <a:defRPr sz="900"/>
            </a:lvl4pPr>
            <a:lvl5pPr marL="1734799" indent="0">
              <a:buNone/>
              <a:defRPr sz="900"/>
            </a:lvl5pPr>
            <a:lvl6pPr marL="2168499" indent="0">
              <a:buNone/>
              <a:defRPr sz="900"/>
            </a:lvl6pPr>
            <a:lvl7pPr marL="2602199" indent="0">
              <a:buNone/>
              <a:defRPr sz="900"/>
            </a:lvl7pPr>
            <a:lvl8pPr marL="3035899" indent="0">
              <a:buNone/>
              <a:defRPr sz="900"/>
            </a:lvl8pPr>
            <a:lvl9pPr marL="34695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2FEABD-4F19-46F8-833A-84B22CE04FCA}" type="datetimeFigureOut">
              <a:rPr lang="en-US" smtClean="0"/>
              <a:t>10/3/2025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56E671-7933-4EA9-9547-B7866D55875C}" type="slidenum">
              <a:rPr lang="en-US" smtClean="0"/>
              <a:t>‹#›</a:t>
            </a:fld>
            <a:endParaRPr lang="en-US" dirty="0"/>
          </a:p>
        </p:txBody>
      </p:sp>
    </p:spTree>
    <p:extLst>
      <p:ext uri="{BB962C8B-B14F-4D97-AF65-F5344CB8AC3E}">
        <p14:creationId xmlns:p14="http://schemas.microsoft.com/office/powerpoint/2010/main" val="320543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51024" tIns="25512" rIns="51024" bIns="25512"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51024" tIns="25512" rIns="51024" bIns="255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51024" tIns="25512" rIns="51024" bIns="25512" rtlCol="0" anchor="ctr"/>
          <a:lstStyle>
            <a:lvl1pPr algn="l">
              <a:defRPr sz="1100">
                <a:solidFill>
                  <a:schemeClr val="tx1">
                    <a:tint val="75000"/>
                  </a:schemeClr>
                </a:solidFill>
              </a:defRPr>
            </a:lvl1pPr>
          </a:lstStyle>
          <a:p>
            <a:fld id="{C82FEABD-4F19-46F8-833A-84B22CE04FCA}" type="datetimeFigureOut">
              <a:rPr lang="en-US" smtClean="0"/>
              <a:t>10/3/2025</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51024" tIns="25512" rIns="51024" bIns="25512"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51024" tIns="25512" rIns="51024" bIns="25512" rtlCol="0" anchor="ctr"/>
          <a:lstStyle>
            <a:lvl1pPr algn="r">
              <a:defRPr sz="1100">
                <a:solidFill>
                  <a:schemeClr val="tx1">
                    <a:tint val="75000"/>
                  </a:schemeClr>
                </a:solidFill>
              </a:defRPr>
            </a:lvl1pPr>
          </a:lstStyle>
          <a:p>
            <a:fld id="{4656E671-7933-4EA9-9547-B7866D55875C}" type="slidenum">
              <a:rPr lang="en-US" smtClean="0"/>
              <a:t>‹#›</a:t>
            </a:fld>
            <a:endParaRPr lang="en-US" dirty="0"/>
          </a:p>
        </p:txBody>
      </p:sp>
    </p:spTree>
    <p:extLst>
      <p:ext uri="{BB962C8B-B14F-4D97-AF65-F5344CB8AC3E}">
        <p14:creationId xmlns:p14="http://schemas.microsoft.com/office/powerpoint/2010/main" val="2510510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867400" rtl="0" eaLnBrk="1" latinLnBrk="0" hangingPunct="1">
        <a:spcBef>
          <a:spcPct val="0"/>
        </a:spcBef>
        <a:buNone/>
        <a:defRPr sz="4200" kern="1200">
          <a:solidFill>
            <a:schemeClr val="tx1"/>
          </a:solidFill>
          <a:latin typeface="+mj-lt"/>
          <a:ea typeface="+mj-ea"/>
          <a:cs typeface="+mj-cs"/>
        </a:defRPr>
      </a:lvl1pPr>
    </p:titleStyle>
    <p:body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867400" rtl="0" eaLnBrk="1" latinLnBrk="0" hangingPunct="1">
        <a:defRPr sz="1700" kern="1200">
          <a:solidFill>
            <a:schemeClr val="tx1"/>
          </a:solidFill>
          <a:latin typeface="+mn-lt"/>
          <a:ea typeface="+mn-ea"/>
          <a:cs typeface="+mn-cs"/>
        </a:defRPr>
      </a:lvl1pPr>
      <a:lvl2pPr marL="433700" algn="l" defTabSz="867400" rtl="0" eaLnBrk="1" latinLnBrk="0" hangingPunct="1">
        <a:defRPr sz="1700" kern="1200">
          <a:solidFill>
            <a:schemeClr val="tx1"/>
          </a:solidFill>
          <a:latin typeface="+mn-lt"/>
          <a:ea typeface="+mn-ea"/>
          <a:cs typeface="+mn-cs"/>
        </a:defRPr>
      </a:lvl2pPr>
      <a:lvl3pPr marL="867400" algn="l" defTabSz="867400" rtl="0" eaLnBrk="1" latinLnBrk="0" hangingPunct="1">
        <a:defRPr sz="1700" kern="1200">
          <a:solidFill>
            <a:schemeClr val="tx1"/>
          </a:solidFill>
          <a:latin typeface="+mn-lt"/>
          <a:ea typeface="+mn-ea"/>
          <a:cs typeface="+mn-cs"/>
        </a:defRPr>
      </a:lvl3pPr>
      <a:lvl4pPr marL="1301100" algn="l" defTabSz="867400" rtl="0" eaLnBrk="1" latinLnBrk="0" hangingPunct="1">
        <a:defRPr sz="1700" kern="1200">
          <a:solidFill>
            <a:schemeClr val="tx1"/>
          </a:solidFill>
          <a:latin typeface="+mn-lt"/>
          <a:ea typeface="+mn-ea"/>
          <a:cs typeface="+mn-cs"/>
        </a:defRPr>
      </a:lvl4pPr>
      <a:lvl5pPr marL="1734799" algn="l" defTabSz="867400" rtl="0" eaLnBrk="1" latinLnBrk="0" hangingPunct="1">
        <a:defRPr sz="1700" kern="1200">
          <a:solidFill>
            <a:schemeClr val="tx1"/>
          </a:solidFill>
          <a:latin typeface="+mn-lt"/>
          <a:ea typeface="+mn-ea"/>
          <a:cs typeface="+mn-cs"/>
        </a:defRPr>
      </a:lvl5pPr>
      <a:lvl6pPr marL="2168499" algn="l" defTabSz="867400" rtl="0" eaLnBrk="1" latinLnBrk="0" hangingPunct="1">
        <a:defRPr sz="1700" kern="1200">
          <a:solidFill>
            <a:schemeClr val="tx1"/>
          </a:solidFill>
          <a:latin typeface="+mn-lt"/>
          <a:ea typeface="+mn-ea"/>
          <a:cs typeface="+mn-cs"/>
        </a:defRPr>
      </a:lvl6pPr>
      <a:lvl7pPr marL="2602199" algn="l" defTabSz="867400" rtl="0" eaLnBrk="1" latinLnBrk="0" hangingPunct="1">
        <a:defRPr sz="1700" kern="1200">
          <a:solidFill>
            <a:schemeClr val="tx1"/>
          </a:solidFill>
          <a:latin typeface="+mn-lt"/>
          <a:ea typeface="+mn-ea"/>
          <a:cs typeface="+mn-cs"/>
        </a:defRPr>
      </a:lvl7pPr>
      <a:lvl8pPr marL="3035899" algn="l" defTabSz="867400" rtl="0" eaLnBrk="1" latinLnBrk="0" hangingPunct="1">
        <a:defRPr sz="1700" kern="1200">
          <a:solidFill>
            <a:schemeClr val="tx1"/>
          </a:solidFill>
          <a:latin typeface="+mn-lt"/>
          <a:ea typeface="+mn-ea"/>
          <a:cs typeface="+mn-cs"/>
        </a:defRPr>
      </a:lvl8pPr>
      <a:lvl9pPr marL="3469599" algn="l" defTabSz="867400"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tristatetrails.org/millcreektriangle/" TargetMode="External"/><Relationship Id="rId5" Type="http://schemas.openxmlformats.org/officeDocument/2006/relationships/hyperlink" Target="https://publicinput.com/Report/gxkvmmd4gkx" TargetMode="External"/><Relationship Id="rId4" Type="http://schemas.openxmlformats.org/officeDocument/2006/relationships/hyperlink" Target="https://publicinput.com/k464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mailto:brad@tristatetrails.or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Anthony.Pankala@dot.ohio.gov" TargetMode="Externa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jpeg"/><Relationship Id="rId7" Type="http://schemas.openxmlformats.org/officeDocument/2006/relationships/hyperlink" Target="mailto:Anthony.Pankala@dot.ohio.gov"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3.png"/><Relationship Id="rId4" Type="http://schemas.openxmlformats.org/officeDocument/2006/relationships/hyperlink" Target="mailto:brad@tristatetrail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path&#10;&#10;Description automatically generated">
            <a:extLst>
              <a:ext uri="{FF2B5EF4-FFF2-40B4-BE49-F238E27FC236}">
                <a16:creationId xmlns:a16="http://schemas.microsoft.com/office/drawing/2014/main" id="{865550EB-B6CC-438C-9EEA-6D3EA5BF7B4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6977" t="13644" b="16588"/>
          <a:stretch/>
        </p:blipFill>
        <p:spPr>
          <a:xfrm>
            <a:off x="0" y="-3810"/>
            <a:ext cx="9144000" cy="5143500"/>
          </a:xfrm>
          <a:prstGeom prst="rect">
            <a:avLst/>
          </a:prstGeom>
        </p:spPr>
      </p:pic>
      <p:sp>
        <p:nvSpPr>
          <p:cNvPr id="2" name="TextBox 1">
            <a:extLst>
              <a:ext uri="{FF2B5EF4-FFF2-40B4-BE49-F238E27FC236}">
                <a16:creationId xmlns:a16="http://schemas.microsoft.com/office/drawing/2014/main" id="{3DC62ECE-F828-77CC-0AA0-51966ABEA8E7}"/>
              </a:ext>
            </a:extLst>
          </p:cNvPr>
          <p:cNvSpPr txBox="1"/>
          <p:nvPr/>
        </p:nvSpPr>
        <p:spPr>
          <a:xfrm>
            <a:off x="190500" y="3409950"/>
            <a:ext cx="8763000" cy="1569660"/>
          </a:xfrm>
          <a:prstGeom prst="rect">
            <a:avLst/>
          </a:prstGeom>
          <a:noFill/>
        </p:spPr>
        <p:txBody>
          <a:bodyPr wrap="square" rtlCol="0">
            <a:spAutoFit/>
          </a:bodyPr>
          <a:lstStyle/>
          <a:p>
            <a:r>
              <a:rPr lang="en-US" sz="4000" b="1" dirty="0">
                <a:latin typeface="+mj-lt"/>
              </a:rPr>
              <a:t>Collaborate, Connect, Communicate: </a:t>
            </a:r>
          </a:p>
          <a:p>
            <a:r>
              <a:rPr lang="en-US" sz="2800" b="1" dirty="0">
                <a:latin typeface="+mj-lt"/>
              </a:rPr>
              <a:t>ODOT &amp; Tri-State Trails’ Early Partnership and Use</a:t>
            </a:r>
          </a:p>
          <a:p>
            <a:r>
              <a:rPr lang="en-US" sz="2800" b="1" dirty="0">
                <a:latin typeface="+mj-lt"/>
              </a:rPr>
              <a:t>of VPI for Mill Creek Triangle Trail </a:t>
            </a:r>
          </a:p>
        </p:txBody>
      </p:sp>
      <p:pic>
        <p:nvPicPr>
          <p:cNvPr id="12" name="Picture 11" descr="A red and blue text on a black background&#10;&#10;AI-generated content may be incorrect.">
            <a:extLst>
              <a:ext uri="{FF2B5EF4-FFF2-40B4-BE49-F238E27FC236}">
                <a16:creationId xmlns:a16="http://schemas.microsoft.com/office/drawing/2014/main" id="{F0E41069-37A2-4886-F129-851213D7F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86267"/>
            <a:ext cx="5029200" cy="1293003"/>
          </a:xfrm>
          <a:prstGeom prst="rect">
            <a:avLst/>
          </a:prstGeom>
        </p:spPr>
      </p:pic>
      <p:pic>
        <p:nvPicPr>
          <p:cNvPr id="13" name="Picture 2" descr="G:\Shared drives\2019 Tri-State Trails Branding\Logo\TST Logo.png">
            <a:extLst>
              <a:ext uri="{FF2B5EF4-FFF2-40B4-BE49-F238E27FC236}">
                <a16:creationId xmlns:a16="http://schemas.microsoft.com/office/drawing/2014/main" id="{52BC89FD-6E35-3AE4-492E-0A1FE72FDF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209550"/>
            <a:ext cx="22098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799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ED38-B715-5B7B-5DF3-375EBD18C0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9A9105E-B338-0833-7418-9C059F12DFCF}"/>
              </a:ext>
            </a:extLst>
          </p:cNvPr>
          <p:cNvSpPr/>
          <p:nvPr/>
        </p:nvSpPr>
        <p:spPr>
          <a:xfrm>
            <a:off x="0" y="4781551"/>
            <a:ext cx="9144000" cy="361950"/>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A5254F2-D537-7213-A29E-C18C549F1C62}"/>
              </a:ext>
            </a:extLst>
          </p:cNvPr>
          <p:cNvSpPr txBox="1"/>
          <p:nvPr/>
        </p:nvSpPr>
        <p:spPr>
          <a:xfrm>
            <a:off x="7477152" y="4831721"/>
            <a:ext cx="1295547" cy="261610"/>
          </a:xfrm>
          <a:prstGeom prst="rect">
            <a:avLst/>
          </a:prstGeom>
          <a:noFill/>
        </p:spPr>
        <p:txBody>
          <a:bodyPr wrap="none" rtlCol="0">
            <a:spAutoFit/>
          </a:bodyPr>
          <a:lstStyle/>
          <a:p>
            <a:r>
              <a:rPr lang="en-US" sz="1100" dirty="0">
                <a:solidFill>
                  <a:schemeClr val="bg1"/>
                </a:solidFill>
              </a:rPr>
              <a:t>Above &amp; Beyond</a:t>
            </a:r>
          </a:p>
        </p:txBody>
      </p:sp>
      <p:sp>
        <p:nvSpPr>
          <p:cNvPr id="23" name="Title 1">
            <a:extLst>
              <a:ext uri="{FF2B5EF4-FFF2-40B4-BE49-F238E27FC236}">
                <a16:creationId xmlns:a16="http://schemas.microsoft.com/office/drawing/2014/main" id="{B44BBB83-76AD-ABED-A49C-67258AAAEF39}"/>
              </a:ext>
            </a:extLst>
          </p:cNvPr>
          <p:cNvSpPr txBox="1">
            <a:spLocks/>
          </p:cNvSpPr>
          <p:nvPr/>
        </p:nvSpPr>
        <p:spPr>
          <a:xfrm>
            <a:off x="4029594" y="209550"/>
            <a:ext cx="5105400"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Mill Creek Triangle Trail</a:t>
            </a:r>
          </a:p>
          <a:p>
            <a:pPr marL="0" marR="0" lvl="0" indent="0" algn="ctr" defTabSz="1554480" rtl="0" eaLnBrk="1" fontAlgn="auto" latinLnBrk="0" hangingPunct="1">
              <a:lnSpc>
                <a:spcPct val="100000"/>
              </a:lnSpc>
              <a:spcBef>
                <a:spcPct val="0"/>
              </a:spcBef>
              <a:spcAft>
                <a:spcPts val="0"/>
              </a:spcAft>
              <a:buClrTx/>
              <a:buSzTx/>
              <a:buFontTx/>
              <a:buNone/>
              <a:tabLst/>
              <a:defRPr/>
            </a:pPr>
            <a:r>
              <a:rPr lang="en-US" sz="2800" b="1" dirty="0">
                <a:solidFill>
                  <a:prstClr val="black"/>
                </a:solidFill>
                <a:latin typeface="Brooklyn Samuels No5"/>
              </a:rPr>
              <a:t>ODOT Coordination</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5378637E-9A66-DB4A-E074-D9C4826522A6}"/>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10</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05863D7D-657F-C3C4-7165-493A987AE1C6}"/>
              </a:ext>
            </a:extLst>
          </p:cNvPr>
          <p:cNvSpPr txBox="1">
            <a:spLocks/>
          </p:cNvSpPr>
          <p:nvPr/>
        </p:nvSpPr>
        <p:spPr>
          <a:xfrm>
            <a:off x="4305323" y="1288258"/>
            <a:ext cx="4717200"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I-75 Thru-The-Valley Project</a:t>
            </a:r>
          </a:p>
          <a:p>
            <a:pPr>
              <a:spcBef>
                <a:spcPts val="1200"/>
              </a:spcBef>
              <a:spcAft>
                <a:spcPts val="300"/>
              </a:spcAft>
            </a:pPr>
            <a:r>
              <a:rPr lang="en-US" sz="1800" dirty="0"/>
              <a:t>Project Scoping – ODOT Project Development Process (PDP)</a:t>
            </a:r>
          </a:p>
          <a:p>
            <a:pPr>
              <a:spcBef>
                <a:spcPts val="1200"/>
              </a:spcBef>
              <a:spcAft>
                <a:spcPts val="300"/>
              </a:spcAft>
            </a:pPr>
            <a:r>
              <a:rPr lang="en-US" sz="1800" dirty="0"/>
              <a:t>Public Engagement – NEPA Requirements </a:t>
            </a:r>
          </a:p>
          <a:p>
            <a:pPr>
              <a:spcBef>
                <a:spcPts val="1200"/>
              </a:spcBef>
              <a:spcAft>
                <a:spcPts val="300"/>
              </a:spcAft>
            </a:pPr>
            <a:r>
              <a:rPr lang="en-US" sz="1800" dirty="0"/>
              <a:t>Funding Strategy - Setting Mill Creek Triangle Trail segments up for success for future federal funding   </a:t>
            </a:r>
          </a:p>
          <a:p>
            <a:pPr>
              <a:spcBef>
                <a:spcPts val="1200"/>
              </a:spcBef>
              <a:spcAft>
                <a:spcPts val="300"/>
              </a:spcAft>
            </a:pPr>
            <a:r>
              <a:rPr lang="en-US" sz="1800" dirty="0"/>
              <a:t>Property Acquisition Strategy </a:t>
            </a:r>
          </a:p>
          <a:p>
            <a:pPr>
              <a:spcBef>
                <a:spcPts val="1200"/>
              </a:spcBef>
              <a:spcAft>
                <a:spcPts val="300"/>
              </a:spcAft>
            </a:pPr>
            <a:endParaRPr lang="en-US" sz="1800" dirty="0"/>
          </a:p>
        </p:txBody>
      </p:sp>
      <p:pic>
        <p:nvPicPr>
          <p:cNvPr id="6" name="Picture 5" descr="A map of a city&#10;&#10;AI-generated content may be incorrect.">
            <a:extLst>
              <a:ext uri="{FF2B5EF4-FFF2-40B4-BE49-F238E27FC236}">
                <a16:creationId xmlns:a16="http://schemas.microsoft.com/office/drawing/2014/main" id="{C87E4E2F-ABBC-ABEB-7FF0-D45172DDC871}"/>
              </a:ext>
            </a:extLst>
          </p:cNvPr>
          <p:cNvPicPr>
            <a:picLocks noChangeAspect="1"/>
          </p:cNvPicPr>
          <p:nvPr/>
        </p:nvPicPr>
        <p:blipFill>
          <a:blip r:embed="rId3" cstate="print">
            <a:extLst>
              <a:ext uri="{28A0092B-C50C-407E-A947-70E740481C1C}">
                <a14:useLocalDpi xmlns:a14="http://schemas.microsoft.com/office/drawing/2010/main" val="0"/>
              </a:ext>
            </a:extLst>
          </a:blip>
          <a:srcRect t="7037" b="20370"/>
          <a:stretch>
            <a:fillRect/>
          </a:stretch>
        </p:blipFill>
        <p:spPr>
          <a:xfrm>
            <a:off x="134470" y="87258"/>
            <a:ext cx="1828800" cy="4968984"/>
          </a:xfrm>
          <a:prstGeom prst="rect">
            <a:avLst/>
          </a:prstGeom>
        </p:spPr>
      </p:pic>
      <p:pic>
        <p:nvPicPr>
          <p:cNvPr id="8" name="Picture 7" descr="A comparison of a map of a city&#10;&#10;AI-generated content may be incorrect.">
            <a:extLst>
              <a:ext uri="{FF2B5EF4-FFF2-40B4-BE49-F238E27FC236}">
                <a16:creationId xmlns:a16="http://schemas.microsoft.com/office/drawing/2014/main" id="{2C8112F7-10B5-D1DB-6198-53C074B03569}"/>
              </a:ext>
            </a:extLst>
          </p:cNvPr>
          <p:cNvPicPr>
            <a:picLocks noChangeAspect="1"/>
          </p:cNvPicPr>
          <p:nvPr/>
        </p:nvPicPr>
        <p:blipFill>
          <a:blip r:embed="rId4" cstate="print">
            <a:extLst>
              <a:ext uri="{28A0092B-C50C-407E-A947-70E740481C1C}">
                <a14:useLocalDpi xmlns:a14="http://schemas.microsoft.com/office/drawing/2010/main" val="0"/>
              </a:ext>
            </a:extLst>
          </a:blip>
          <a:srcRect r="49582"/>
          <a:stretch>
            <a:fillRect/>
          </a:stretch>
        </p:blipFill>
        <p:spPr>
          <a:xfrm>
            <a:off x="2074953" y="285750"/>
            <a:ext cx="1963647" cy="2338279"/>
          </a:xfrm>
          <a:prstGeom prst="rect">
            <a:avLst/>
          </a:prstGeom>
        </p:spPr>
      </p:pic>
      <p:pic>
        <p:nvPicPr>
          <p:cNvPr id="5" name="Picture 4" descr="A comparison of a map of a city&#10;&#10;AI-generated content may be incorrect.">
            <a:extLst>
              <a:ext uri="{FF2B5EF4-FFF2-40B4-BE49-F238E27FC236}">
                <a16:creationId xmlns:a16="http://schemas.microsoft.com/office/drawing/2014/main" id="{62D1B0EF-9238-FCEC-D477-5D8F5B6B8609}"/>
              </a:ext>
            </a:extLst>
          </p:cNvPr>
          <p:cNvPicPr>
            <a:picLocks noChangeAspect="1"/>
          </p:cNvPicPr>
          <p:nvPr/>
        </p:nvPicPr>
        <p:blipFill>
          <a:blip r:embed="rId5" cstate="print">
            <a:extLst>
              <a:ext uri="{28A0092B-C50C-407E-A947-70E740481C1C}">
                <a14:useLocalDpi xmlns:a14="http://schemas.microsoft.com/office/drawing/2010/main" val="0"/>
              </a:ext>
            </a:extLst>
          </a:blip>
          <a:srcRect r="49245"/>
          <a:stretch>
            <a:fillRect/>
          </a:stretch>
        </p:blipFill>
        <p:spPr>
          <a:xfrm>
            <a:off x="2058517" y="297589"/>
            <a:ext cx="2023342" cy="2393115"/>
          </a:xfrm>
          <a:prstGeom prst="rect">
            <a:avLst/>
          </a:prstGeom>
        </p:spPr>
      </p:pic>
      <p:pic>
        <p:nvPicPr>
          <p:cNvPr id="7" name="Picture 6" descr="A comparison of a map of a city&#10;&#10;AI-generated content may be incorrect.">
            <a:extLst>
              <a:ext uri="{FF2B5EF4-FFF2-40B4-BE49-F238E27FC236}">
                <a16:creationId xmlns:a16="http://schemas.microsoft.com/office/drawing/2014/main" id="{3B9615F9-F3CD-5900-139A-554B11267679}"/>
              </a:ext>
            </a:extLst>
          </p:cNvPr>
          <p:cNvPicPr>
            <a:picLocks noChangeAspect="1"/>
          </p:cNvPicPr>
          <p:nvPr/>
        </p:nvPicPr>
        <p:blipFill>
          <a:blip r:embed="rId5" cstate="print">
            <a:extLst>
              <a:ext uri="{28A0092B-C50C-407E-A947-70E740481C1C}">
                <a14:useLocalDpi xmlns:a14="http://schemas.microsoft.com/office/drawing/2010/main" val="0"/>
              </a:ext>
            </a:extLst>
          </a:blip>
          <a:srcRect l="49968" r="1122"/>
          <a:stretch>
            <a:fillRect/>
          </a:stretch>
        </p:blipFill>
        <p:spPr>
          <a:xfrm>
            <a:off x="2095052" y="2571750"/>
            <a:ext cx="1949824" cy="2393115"/>
          </a:xfrm>
          <a:prstGeom prst="rect">
            <a:avLst/>
          </a:prstGeom>
        </p:spPr>
      </p:pic>
    </p:spTree>
    <p:extLst>
      <p:ext uri="{BB962C8B-B14F-4D97-AF65-F5344CB8AC3E}">
        <p14:creationId xmlns:p14="http://schemas.microsoft.com/office/powerpoint/2010/main" val="972866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line with different colored lines&#10;&#10;AI-generated content may be incorrect.">
            <a:extLst>
              <a:ext uri="{FF2B5EF4-FFF2-40B4-BE49-F238E27FC236}">
                <a16:creationId xmlns:a16="http://schemas.microsoft.com/office/drawing/2014/main" id="{0C7F7EB5-EC30-7D74-208A-808686480C7E}"/>
              </a:ext>
            </a:extLst>
          </p:cNvPr>
          <p:cNvPicPr>
            <a:picLocks noChangeAspect="1"/>
          </p:cNvPicPr>
          <p:nvPr/>
        </p:nvPicPr>
        <p:blipFill>
          <a:blip r:embed="rId3" cstate="print">
            <a:extLst>
              <a:ext uri="{28A0092B-C50C-407E-A947-70E740481C1C}">
                <a14:useLocalDpi xmlns:a14="http://schemas.microsoft.com/office/drawing/2010/main" val="0"/>
              </a:ext>
            </a:extLst>
          </a:blip>
          <a:srcRect t="8639"/>
          <a:stretch>
            <a:fillRect/>
          </a:stretch>
        </p:blipFill>
        <p:spPr>
          <a:xfrm>
            <a:off x="2183217" y="1311822"/>
            <a:ext cx="6396007" cy="3529201"/>
          </a:xfrm>
          <a:prstGeom prst="rect">
            <a:avLst/>
          </a:prstGeom>
        </p:spPr>
      </p:pic>
      <p:sp>
        <p:nvSpPr>
          <p:cNvPr id="18" name="Rectangle 17">
            <a:extLst>
              <a:ext uri="{FF2B5EF4-FFF2-40B4-BE49-F238E27FC236}">
                <a16:creationId xmlns:a16="http://schemas.microsoft.com/office/drawing/2014/main" id="{D6FE3E92-7FBA-CCF6-1FB8-9E496274EE7A}"/>
              </a:ext>
            </a:extLst>
          </p:cNvPr>
          <p:cNvSpPr/>
          <p:nvPr/>
        </p:nvSpPr>
        <p:spPr>
          <a:xfrm>
            <a:off x="3886200" y="1311822"/>
            <a:ext cx="838192" cy="792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3E619CC-BC17-E2C8-4D40-C63A21EBE04C}"/>
              </a:ext>
            </a:extLst>
          </p:cNvPr>
          <p:cNvSpPr/>
          <p:nvPr/>
        </p:nvSpPr>
        <p:spPr>
          <a:xfrm>
            <a:off x="0" y="4781551"/>
            <a:ext cx="9144000" cy="361950"/>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974FD3DB-3DB4-FF61-15E7-C54B2A4B47CD}"/>
              </a:ext>
            </a:extLst>
          </p:cNvPr>
          <p:cNvSpPr txBox="1">
            <a:spLocks/>
          </p:cNvSpPr>
          <p:nvPr/>
        </p:nvSpPr>
        <p:spPr>
          <a:xfrm>
            <a:off x="76200" y="3720177"/>
            <a:ext cx="2819400"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ODOT</a:t>
            </a:r>
          </a:p>
          <a:p>
            <a:pPr marL="0" marR="0" lvl="0" indent="0"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Coordination</a:t>
            </a:r>
          </a:p>
        </p:txBody>
      </p:sp>
      <p:cxnSp>
        <p:nvCxnSpPr>
          <p:cNvPr id="8" name="Straight Arrow Connector 7">
            <a:extLst>
              <a:ext uri="{FF2B5EF4-FFF2-40B4-BE49-F238E27FC236}">
                <a16:creationId xmlns:a16="http://schemas.microsoft.com/office/drawing/2014/main" id="{E9DF0C9D-E85B-0CF8-92CE-6CB3BDF812E2}"/>
              </a:ext>
            </a:extLst>
          </p:cNvPr>
          <p:cNvCxnSpPr>
            <a:cxnSpLocks/>
          </p:cNvCxnSpPr>
          <p:nvPr/>
        </p:nvCxnSpPr>
        <p:spPr>
          <a:xfrm flipV="1">
            <a:off x="2183217" y="971550"/>
            <a:ext cx="0" cy="1560829"/>
          </a:xfrm>
          <a:prstGeom prst="straightConnector1">
            <a:avLst/>
          </a:prstGeom>
          <a:ln w="76200">
            <a:solidFill>
              <a:srgbClr val="6099AF"/>
            </a:solidFill>
            <a:tailEnd type="triangl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7B4C505-761F-1E9C-ED53-1B16E26C70C3}"/>
              </a:ext>
            </a:extLst>
          </p:cNvPr>
          <p:cNvSpPr txBox="1">
            <a:spLocks/>
          </p:cNvSpPr>
          <p:nvPr/>
        </p:nvSpPr>
        <p:spPr>
          <a:xfrm>
            <a:off x="201559" y="137807"/>
            <a:ext cx="2987067" cy="749566"/>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l" defTabSz="155448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ODOT review of project scope (</a:t>
            </a:r>
            <a:r>
              <a:rPr lang="en-US" sz="1600" dirty="0">
                <a:solidFill>
                  <a:prstClr val="black"/>
                </a:solidFill>
                <a:latin typeface="HurmeGeometricSans3 Regular" panose="020B0500020000000000" pitchFamily="34" charset="0"/>
              </a:rPr>
              <a:t>based on ODOT PDP) and early coordination on planning process </a:t>
            </a:r>
          </a:p>
        </p:txBody>
      </p:sp>
      <p:sp>
        <p:nvSpPr>
          <p:cNvPr id="13" name="Title 1">
            <a:extLst>
              <a:ext uri="{FF2B5EF4-FFF2-40B4-BE49-F238E27FC236}">
                <a16:creationId xmlns:a16="http://schemas.microsoft.com/office/drawing/2014/main" id="{BE5FED46-6D56-9BD9-404A-2F58152F4CB5}"/>
              </a:ext>
            </a:extLst>
          </p:cNvPr>
          <p:cNvSpPr txBox="1">
            <a:spLocks/>
          </p:cNvSpPr>
          <p:nvPr/>
        </p:nvSpPr>
        <p:spPr>
          <a:xfrm>
            <a:off x="3709349" y="137807"/>
            <a:ext cx="2351989" cy="55975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l" defTabSz="155448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ODOT review of Public Input Plan – TST use of VPI software </a:t>
            </a:r>
            <a:endParaRPr lang="en-US" sz="1600" dirty="0">
              <a:solidFill>
                <a:prstClr val="black"/>
              </a:solidFill>
              <a:latin typeface="HurmeGeometricSans3 Regular" panose="020B0500020000000000" pitchFamily="34" charset="0"/>
            </a:endParaRPr>
          </a:p>
        </p:txBody>
      </p:sp>
      <p:sp>
        <p:nvSpPr>
          <p:cNvPr id="14" name="Title 1">
            <a:extLst>
              <a:ext uri="{FF2B5EF4-FFF2-40B4-BE49-F238E27FC236}">
                <a16:creationId xmlns:a16="http://schemas.microsoft.com/office/drawing/2014/main" id="{DCFA36C5-1D91-69AD-0E43-3C54413C9D6C}"/>
              </a:ext>
            </a:extLst>
          </p:cNvPr>
          <p:cNvSpPr txBox="1">
            <a:spLocks/>
          </p:cNvSpPr>
          <p:nvPr/>
        </p:nvSpPr>
        <p:spPr>
          <a:xfrm>
            <a:off x="105834" y="2658803"/>
            <a:ext cx="2760132"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defTabSz="155448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ODOT invited to attend </a:t>
            </a:r>
            <a:r>
              <a:rPr kumimoji="0" lang="en-US" sz="1600" i="0" u="sng" strike="noStrike" kern="1200" cap="none" spc="0" normalizeH="0" baseline="0" noProof="0" dirty="0">
                <a:ln>
                  <a:noFill/>
                </a:ln>
                <a:solidFill>
                  <a:prstClr val="black"/>
                </a:solidFill>
                <a:effectLst/>
                <a:uLnTx/>
                <a:uFillTx/>
                <a:latin typeface="HurmeGeometricSans3 Regular" panose="020B0500020000000000" pitchFamily="34" charset="0"/>
              </a:rPr>
              <a:t>Steering Committee</a:t>
            </a:r>
            <a:r>
              <a:rPr kumimoji="0" lang="en-US" sz="1600" i="0" strike="noStrike" kern="1200" cap="none" spc="0" normalizeH="0" baseline="0" noProof="0" dirty="0">
                <a:ln>
                  <a:noFill/>
                </a:ln>
                <a:solidFill>
                  <a:prstClr val="black"/>
                </a:solidFill>
                <a:effectLst/>
                <a:uLnTx/>
                <a:uFillTx/>
                <a:latin typeface="HurmeGeometricSans3 Regular" panose="020B0500020000000000" pitchFamily="34" charset="0"/>
              </a:rPr>
              <a:t> </a:t>
            </a: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&amp; </a:t>
            </a:r>
            <a:r>
              <a:rPr kumimoji="0" lang="en-US" sz="1600" i="0" u="sng" strike="noStrike" kern="1200" cap="none" spc="0" normalizeH="0" baseline="0" noProof="0" dirty="0">
                <a:ln>
                  <a:noFill/>
                </a:ln>
                <a:solidFill>
                  <a:prstClr val="black"/>
                </a:solidFill>
                <a:effectLst/>
                <a:uLnTx/>
                <a:uFillTx/>
                <a:latin typeface="HurmeGeometricSans3 Regular" panose="020B0500020000000000" pitchFamily="34" charset="0"/>
              </a:rPr>
              <a:t>Public Involvement</a:t>
            </a: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 meetings </a:t>
            </a:r>
            <a:endParaRPr lang="en-US" sz="1600" dirty="0">
              <a:solidFill>
                <a:prstClr val="black"/>
              </a:solidFill>
              <a:latin typeface="HurmeGeometricSans3 Regular" panose="020B0500020000000000" pitchFamily="34" charset="0"/>
            </a:endParaRPr>
          </a:p>
        </p:txBody>
      </p:sp>
      <p:sp>
        <p:nvSpPr>
          <p:cNvPr id="19" name="Title 1">
            <a:extLst>
              <a:ext uri="{FF2B5EF4-FFF2-40B4-BE49-F238E27FC236}">
                <a16:creationId xmlns:a16="http://schemas.microsoft.com/office/drawing/2014/main" id="{555A035C-FC46-DB50-A8CB-1D08D406155A}"/>
              </a:ext>
            </a:extLst>
          </p:cNvPr>
          <p:cNvSpPr txBox="1">
            <a:spLocks/>
          </p:cNvSpPr>
          <p:nvPr/>
        </p:nvSpPr>
        <p:spPr>
          <a:xfrm>
            <a:off x="6371294" y="108697"/>
            <a:ext cx="2415515" cy="56558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l" defTabSz="1554480" rtl="0" eaLnBrk="1" fontAlgn="auto" latinLnBrk="0" hangingPunct="1">
              <a:lnSpc>
                <a:spcPct val="10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HurmeGeometricSans3 Regular" panose="020B0500020000000000" pitchFamily="34" charset="0"/>
              </a:rPr>
              <a:t>ODOT review of draft feasibility study and preliminary engineering </a:t>
            </a:r>
            <a:endParaRPr lang="en-US" sz="1600" dirty="0">
              <a:solidFill>
                <a:prstClr val="black"/>
              </a:solidFill>
              <a:latin typeface="HurmeGeometricSans3 Regular" panose="020B0500020000000000" pitchFamily="34" charset="0"/>
            </a:endParaRPr>
          </a:p>
        </p:txBody>
      </p:sp>
      <p:sp>
        <p:nvSpPr>
          <p:cNvPr id="25" name="Slide Number Placeholder 4">
            <a:extLst>
              <a:ext uri="{FF2B5EF4-FFF2-40B4-BE49-F238E27FC236}">
                <a16:creationId xmlns:a16="http://schemas.microsoft.com/office/drawing/2014/main" id="{554E2EC3-1D78-62EF-8A34-103F6B5DBE23}"/>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11</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26" name="TextBox 25">
            <a:extLst>
              <a:ext uri="{FF2B5EF4-FFF2-40B4-BE49-F238E27FC236}">
                <a16:creationId xmlns:a16="http://schemas.microsoft.com/office/drawing/2014/main" id="{FEBE9D2A-2EB7-6F59-B57D-737E897B1DCA}"/>
              </a:ext>
            </a:extLst>
          </p:cNvPr>
          <p:cNvSpPr txBox="1"/>
          <p:nvPr/>
        </p:nvSpPr>
        <p:spPr>
          <a:xfrm>
            <a:off x="7477152" y="4831721"/>
            <a:ext cx="1295547" cy="261610"/>
          </a:xfrm>
          <a:prstGeom prst="rect">
            <a:avLst/>
          </a:prstGeom>
          <a:noFill/>
        </p:spPr>
        <p:txBody>
          <a:bodyPr wrap="none" rtlCol="0">
            <a:spAutoFit/>
          </a:bodyPr>
          <a:lstStyle/>
          <a:p>
            <a:r>
              <a:rPr lang="en-US" sz="1100" dirty="0">
                <a:solidFill>
                  <a:schemeClr val="bg1"/>
                </a:solidFill>
              </a:rPr>
              <a:t>Above &amp; Beyond</a:t>
            </a:r>
          </a:p>
        </p:txBody>
      </p:sp>
      <p:sp>
        <p:nvSpPr>
          <p:cNvPr id="7" name="Rectangle 6">
            <a:extLst>
              <a:ext uri="{FF2B5EF4-FFF2-40B4-BE49-F238E27FC236}">
                <a16:creationId xmlns:a16="http://schemas.microsoft.com/office/drawing/2014/main" id="{B7AED7FD-E34E-1460-8378-45E37A7FBC6C}"/>
              </a:ext>
            </a:extLst>
          </p:cNvPr>
          <p:cNvSpPr/>
          <p:nvPr/>
        </p:nvSpPr>
        <p:spPr>
          <a:xfrm rot="3386031">
            <a:off x="4768129" y="3059856"/>
            <a:ext cx="955072" cy="126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FCD3761-0429-B605-1D32-0F4A3F357194}"/>
              </a:ext>
            </a:extLst>
          </p:cNvPr>
          <p:cNvSpPr txBox="1">
            <a:spLocks/>
          </p:cNvSpPr>
          <p:nvPr/>
        </p:nvSpPr>
        <p:spPr>
          <a:xfrm rot="3200191">
            <a:off x="4542364" y="3101709"/>
            <a:ext cx="1524000" cy="21436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l" defTabSz="1554480" rtl="0" eaLnBrk="1" fontAlgn="auto" latinLnBrk="0" hangingPunct="1">
              <a:lnSpc>
                <a:spcPct val="100000"/>
              </a:lnSpc>
              <a:spcBef>
                <a:spcPct val="0"/>
              </a:spcBef>
              <a:spcAft>
                <a:spcPts val="0"/>
              </a:spcAft>
              <a:buClrTx/>
              <a:buSzTx/>
              <a:buFontTx/>
              <a:buNone/>
              <a:tabLst/>
              <a:defRPr/>
            </a:pPr>
            <a:r>
              <a:rPr kumimoji="0" lang="en-US" sz="900" i="0" u="none" strike="noStrike" kern="1200" cap="none" spc="0" normalizeH="0" baseline="0" noProof="0" dirty="0">
                <a:ln>
                  <a:noFill/>
                </a:ln>
                <a:solidFill>
                  <a:srgbClr val="4C8C40"/>
                </a:solidFill>
                <a:effectLst/>
                <a:uLnTx/>
                <a:uFillTx/>
                <a:latin typeface="HurmeGeometricSans3 Bold" panose="020B0800020000000000" pitchFamily="34" charset="0"/>
              </a:rPr>
              <a:t>Public Engagement</a:t>
            </a:r>
            <a:endParaRPr lang="en-US" sz="900" dirty="0">
              <a:solidFill>
                <a:srgbClr val="4C8C40"/>
              </a:solidFill>
              <a:latin typeface="HurmeGeometricSans3 Bold" panose="020B0800020000000000" pitchFamily="34" charset="0"/>
            </a:endParaRPr>
          </a:p>
        </p:txBody>
      </p:sp>
      <p:sp>
        <p:nvSpPr>
          <p:cNvPr id="9" name="Rectangle 8">
            <a:extLst>
              <a:ext uri="{FF2B5EF4-FFF2-40B4-BE49-F238E27FC236}">
                <a16:creationId xmlns:a16="http://schemas.microsoft.com/office/drawing/2014/main" id="{700B5572-9961-B29C-6EFF-7728F2C741CE}"/>
              </a:ext>
            </a:extLst>
          </p:cNvPr>
          <p:cNvSpPr/>
          <p:nvPr/>
        </p:nvSpPr>
        <p:spPr>
          <a:xfrm>
            <a:off x="3082767" y="2114550"/>
            <a:ext cx="4461032" cy="207666"/>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F8915F41-9062-2795-5224-0CEE75185CD8}"/>
              </a:ext>
            </a:extLst>
          </p:cNvPr>
          <p:cNvSpPr txBox="1">
            <a:spLocks/>
          </p:cNvSpPr>
          <p:nvPr/>
        </p:nvSpPr>
        <p:spPr>
          <a:xfrm>
            <a:off x="3077860" y="2121527"/>
            <a:ext cx="1252195" cy="26954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lvl="0" algn="l">
              <a:defRPr/>
            </a:pPr>
            <a:r>
              <a:rPr lang="en-US" sz="1000" dirty="0">
                <a:solidFill>
                  <a:schemeClr val="bg1"/>
                </a:solidFill>
                <a:latin typeface="HurmeGeometricSans3 Bold" panose="020B0800020000000000" pitchFamily="34" charset="0"/>
              </a:rPr>
              <a:t>Working Groups</a:t>
            </a:r>
          </a:p>
        </p:txBody>
      </p:sp>
      <p:cxnSp>
        <p:nvCxnSpPr>
          <p:cNvPr id="2" name="Straight Arrow Connector 1">
            <a:extLst>
              <a:ext uri="{FF2B5EF4-FFF2-40B4-BE49-F238E27FC236}">
                <a16:creationId xmlns:a16="http://schemas.microsoft.com/office/drawing/2014/main" id="{59CF4C89-DFEA-C5FD-5E3C-9E319EB80002}"/>
              </a:ext>
            </a:extLst>
          </p:cNvPr>
          <p:cNvCxnSpPr>
            <a:cxnSpLocks/>
          </p:cNvCxnSpPr>
          <p:nvPr/>
        </p:nvCxnSpPr>
        <p:spPr>
          <a:xfrm flipV="1">
            <a:off x="4419600" y="971550"/>
            <a:ext cx="0" cy="1560829"/>
          </a:xfrm>
          <a:prstGeom prst="straightConnector1">
            <a:avLst/>
          </a:prstGeom>
          <a:ln w="76200">
            <a:solidFill>
              <a:srgbClr val="6099AF"/>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ABBBE99-6346-9FBA-B616-86FB3A5515FD}"/>
              </a:ext>
            </a:extLst>
          </p:cNvPr>
          <p:cNvCxnSpPr>
            <a:cxnSpLocks/>
          </p:cNvCxnSpPr>
          <p:nvPr/>
        </p:nvCxnSpPr>
        <p:spPr>
          <a:xfrm flipV="1">
            <a:off x="6858000" y="971550"/>
            <a:ext cx="0" cy="1560828"/>
          </a:xfrm>
          <a:prstGeom prst="straightConnector1">
            <a:avLst/>
          </a:prstGeom>
          <a:ln w="76200">
            <a:solidFill>
              <a:srgbClr val="6099AF"/>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1D835FF-C4BD-4419-9DBE-23460F6C054E}"/>
              </a:ext>
            </a:extLst>
          </p:cNvPr>
          <p:cNvSpPr/>
          <p:nvPr/>
        </p:nvSpPr>
        <p:spPr>
          <a:xfrm>
            <a:off x="2150098" y="2322216"/>
            <a:ext cx="6003301" cy="214307"/>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525FAD4-37BB-89CA-63FE-1993D73AD217}"/>
              </a:ext>
            </a:extLst>
          </p:cNvPr>
          <p:cNvSpPr txBox="1">
            <a:spLocks/>
          </p:cNvSpPr>
          <p:nvPr/>
        </p:nvSpPr>
        <p:spPr>
          <a:xfrm>
            <a:off x="2183216" y="2327602"/>
            <a:ext cx="1336832" cy="26954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lvl="0" algn="l">
              <a:defRPr/>
            </a:pPr>
            <a:r>
              <a:rPr lang="en-US" sz="1000" dirty="0">
                <a:solidFill>
                  <a:schemeClr val="bg1"/>
                </a:solidFill>
                <a:latin typeface="HurmeGeometricSans3 Bold" panose="020B0800020000000000" pitchFamily="34" charset="0"/>
              </a:rPr>
              <a:t>Steering Committee</a:t>
            </a:r>
          </a:p>
        </p:txBody>
      </p:sp>
      <p:sp>
        <p:nvSpPr>
          <p:cNvPr id="16" name="Rectangle 15">
            <a:extLst>
              <a:ext uri="{FF2B5EF4-FFF2-40B4-BE49-F238E27FC236}">
                <a16:creationId xmlns:a16="http://schemas.microsoft.com/office/drawing/2014/main" id="{4C589120-A59D-32DB-3387-190D3BB20EAA}"/>
              </a:ext>
            </a:extLst>
          </p:cNvPr>
          <p:cNvSpPr/>
          <p:nvPr/>
        </p:nvSpPr>
        <p:spPr>
          <a:xfrm>
            <a:off x="4114800" y="3556951"/>
            <a:ext cx="3638166" cy="214307"/>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57B5A1C-5EE1-BE1D-7B82-94B9AEEB6AA2}"/>
              </a:ext>
            </a:extLst>
          </p:cNvPr>
          <p:cNvSpPr txBox="1">
            <a:spLocks/>
          </p:cNvSpPr>
          <p:nvPr/>
        </p:nvSpPr>
        <p:spPr>
          <a:xfrm>
            <a:off x="4147916" y="3562337"/>
            <a:ext cx="2405284" cy="26954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lvl="0" algn="l">
              <a:defRPr/>
            </a:pPr>
            <a:r>
              <a:rPr lang="en-US" sz="1000" dirty="0">
                <a:solidFill>
                  <a:schemeClr val="bg1"/>
                </a:solidFill>
                <a:latin typeface="HurmeGeometricSans3 Bold" panose="020B0800020000000000" pitchFamily="34" charset="0"/>
              </a:rPr>
              <a:t>Engineering &amp; Environmental Review</a:t>
            </a:r>
          </a:p>
        </p:txBody>
      </p:sp>
    </p:spTree>
    <p:extLst>
      <p:ext uri="{BB962C8B-B14F-4D97-AF65-F5344CB8AC3E}">
        <p14:creationId xmlns:p14="http://schemas.microsoft.com/office/powerpoint/2010/main" val="1611401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881F3-A66E-6646-44BD-72B5AD80181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9494E04-E155-2FBF-0DF6-283F9EFFB7E3}"/>
              </a:ext>
            </a:extLst>
          </p:cNvPr>
          <p:cNvSpPr/>
          <p:nvPr/>
        </p:nvSpPr>
        <p:spPr>
          <a:xfrm>
            <a:off x="0" y="4781551"/>
            <a:ext cx="9144000" cy="361950"/>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03F4D65-0C82-EBA2-6550-6D8AC945BE64}"/>
              </a:ext>
            </a:extLst>
          </p:cNvPr>
          <p:cNvSpPr txBox="1"/>
          <p:nvPr/>
        </p:nvSpPr>
        <p:spPr>
          <a:xfrm>
            <a:off x="7477152" y="4831721"/>
            <a:ext cx="1295547" cy="261610"/>
          </a:xfrm>
          <a:prstGeom prst="rect">
            <a:avLst/>
          </a:prstGeom>
          <a:noFill/>
        </p:spPr>
        <p:txBody>
          <a:bodyPr wrap="none" rtlCol="0">
            <a:spAutoFit/>
          </a:bodyPr>
          <a:lstStyle/>
          <a:p>
            <a:r>
              <a:rPr lang="en-US" sz="1100" dirty="0">
                <a:solidFill>
                  <a:schemeClr val="bg1"/>
                </a:solidFill>
              </a:rPr>
              <a:t>Above &amp; Beyond</a:t>
            </a:r>
          </a:p>
        </p:txBody>
      </p:sp>
      <p:sp>
        <p:nvSpPr>
          <p:cNvPr id="23" name="Title 1">
            <a:extLst>
              <a:ext uri="{FF2B5EF4-FFF2-40B4-BE49-F238E27FC236}">
                <a16:creationId xmlns:a16="http://schemas.microsoft.com/office/drawing/2014/main" id="{65FA0190-B725-AC73-8474-A9355D469960}"/>
              </a:ext>
            </a:extLst>
          </p:cNvPr>
          <p:cNvSpPr txBox="1">
            <a:spLocks/>
          </p:cNvSpPr>
          <p:nvPr/>
        </p:nvSpPr>
        <p:spPr>
          <a:xfrm>
            <a:off x="4038600" y="285750"/>
            <a:ext cx="5105400"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Project Scope – PDP</a:t>
            </a:r>
          </a:p>
        </p:txBody>
      </p:sp>
      <p:sp>
        <p:nvSpPr>
          <p:cNvPr id="2" name="Slide Number Placeholder 4">
            <a:extLst>
              <a:ext uri="{FF2B5EF4-FFF2-40B4-BE49-F238E27FC236}">
                <a16:creationId xmlns:a16="http://schemas.microsoft.com/office/drawing/2014/main" id="{7E7CF4AE-8BF4-CC4E-68C1-D4EB7E014D5D}"/>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12</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55A07E85-1227-CDCC-514C-E628BF9620C7}"/>
              </a:ext>
            </a:extLst>
          </p:cNvPr>
          <p:cNvSpPr txBox="1">
            <a:spLocks/>
          </p:cNvSpPr>
          <p:nvPr/>
        </p:nvSpPr>
        <p:spPr>
          <a:xfrm>
            <a:off x="4186563" y="1123950"/>
            <a:ext cx="4607814"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ODOT review of project scope – assistance in selecting required tasks and appropriate path</a:t>
            </a:r>
          </a:p>
          <a:p>
            <a:pPr>
              <a:spcBef>
                <a:spcPts val="1200"/>
              </a:spcBef>
              <a:spcAft>
                <a:spcPts val="300"/>
              </a:spcAft>
            </a:pPr>
            <a:r>
              <a:rPr lang="en-US" sz="1800" dirty="0"/>
              <a:t>PDP Phases for MCT Study – Planning, Preliminary Engineering, and Environmental Engineering (red-flag analysis) </a:t>
            </a:r>
          </a:p>
          <a:p>
            <a:pPr>
              <a:spcBef>
                <a:spcPts val="1200"/>
              </a:spcBef>
              <a:spcAft>
                <a:spcPts val="300"/>
              </a:spcAft>
            </a:pPr>
            <a:r>
              <a:rPr lang="en-US" sz="1800" dirty="0"/>
              <a:t>Review of Purpose &amp; Need Statement </a:t>
            </a:r>
          </a:p>
          <a:p>
            <a:pPr>
              <a:spcBef>
                <a:spcPts val="1200"/>
              </a:spcBef>
              <a:spcAft>
                <a:spcPts val="300"/>
              </a:spcAft>
            </a:pPr>
            <a:r>
              <a:rPr lang="en-US" sz="1800" dirty="0"/>
              <a:t>Design Standards – ODOT MMDG</a:t>
            </a:r>
          </a:p>
          <a:p>
            <a:pPr>
              <a:spcBef>
                <a:spcPts val="1200"/>
              </a:spcBef>
              <a:spcAft>
                <a:spcPts val="300"/>
              </a:spcAft>
            </a:pPr>
            <a:endParaRPr lang="en-US" sz="1800" dirty="0"/>
          </a:p>
        </p:txBody>
      </p:sp>
      <p:pic>
        <p:nvPicPr>
          <p:cNvPr id="6" name="Picture 5" descr="A collage of a road&#10;&#10;AI-generated content may be incorrect.">
            <a:extLst>
              <a:ext uri="{FF2B5EF4-FFF2-40B4-BE49-F238E27FC236}">
                <a16:creationId xmlns:a16="http://schemas.microsoft.com/office/drawing/2014/main" id="{06A67EB2-634A-C6ED-0CB4-6B6ADFF0F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76" y="121686"/>
            <a:ext cx="3786463" cy="4900128"/>
          </a:xfrm>
          <a:prstGeom prst="rect">
            <a:avLst/>
          </a:prstGeom>
          <a:ln w="57150">
            <a:solidFill>
              <a:schemeClr val="bg1"/>
            </a:solidFill>
          </a:ln>
        </p:spPr>
      </p:pic>
    </p:spTree>
    <p:extLst>
      <p:ext uri="{BB962C8B-B14F-4D97-AF65-F5344CB8AC3E}">
        <p14:creationId xmlns:p14="http://schemas.microsoft.com/office/powerpoint/2010/main" val="67712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F65C-7C25-6066-540D-7AB2638CDC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7F191E5-A945-ADD7-93ED-0698A218FED1}"/>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2DC0415D-2FC2-6ED9-817A-DEA468A4D311}"/>
              </a:ext>
            </a:extLst>
          </p:cNvPr>
          <p:cNvSpPr txBox="1">
            <a:spLocks/>
          </p:cNvSpPr>
          <p:nvPr/>
        </p:nvSpPr>
        <p:spPr>
          <a:xfrm>
            <a:off x="3402107" y="133350"/>
            <a:ext cx="5741893"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Virtual Public Involvement </a:t>
            </a:r>
            <a:r>
              <a:rPr lang="en-US" sz="2800" b="1" dirty="0">
                <a:solidFill>
                  <a:prstClr val="black"/>
                </a:solidFill>
                <a:latin typeface="Brooklyn Samuels No5"/>
              </a:rPr>
              <a:t>(VPI)</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FCC8866D-44A9-F60D-CCA3-5985639E1A54}"/>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13</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C359329C-C40B-EF0E-DD99-66D4F5970137}"/>
              </a:ext>
            </a:extLst>
          </p:cNvPr>
          <p:cNvSpPr txBox="1">
            <a:spLocks/>
          </p:cNvSpPr>
          <p:nvPr/>
        </p:nvSpPr>
        <p:spPr>
          <a:xfrm>
            <a:off x="3733800" y="1200150"/>
            <a:ext cx="5060577"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Tri-State Trails asked and received access to </a:t>
            </a:r>
            <a:r>
              <a:rPr lang="en-US" sz="1800" dirty="0" err="1"/>
              <a:t>PublicInput</a:t>
            </a:r>
            <a:r>
              <a:rPr lang="en-US" sz="1800" dirty="0"/>
              <a:t> to conduct Virtual Public Involvement (VPI)</a:t>
            </a:r>
          </a:p>
          <a:p>
            <a:pPr>
              <a:spcBef>
                <a:spcPts val="1200"/>
              </a:spcBef>
              <a:spcAft>
                <a:spcPts val="300"/>
              </a:spcAft>
            </a:pPr>
            <a:r>
              <a:rPr lang="en-US" sz="1800" dirty="0"/>
              <a:t>First time use of VPI software to conduct public engagement survey </a:t>
            </a:r>
          </a:p>
          <a:p>
            <a:pPr>
              <a:spcBef>
                <a:spcPts val="1200"/>
              </a:spcBef>
              <a:spcAft>
                <a:spcPts val="300"/>
              </a:spcAft>
            </a:pPr>
            <a:r>
              <a:rPr lang="en-US" sz="1800" dirty="0"/>
              <a:t>Ease of use to create project webpage</a:t>
            </a:r>
          </a:p>
          <a:p>
            <a:pPr>
              <a:spcBef>
                <a:spcPts val="1200"/>
              </a:spcBef>
              <a:spcAft>
                <a:spcPts val="300"/>
              </a:spcAft>
            </a:pPr>
            <a:r>
              <a:rPr lang="en-US" sz="1800" dirty="0" err="1"/>
              <a:t>PublicInput</a:t>
            </a:r>
            <a:r>
              <a:rPr lang="en-US" sz="1800" dirty="0"/>
              <a:t> training sessions </a:t>
            </a:r>
          </a:p>
          <a:p>
            <a:pPr>
              <a:spcBef>
                <a:spcPts val="1200"/>
              </a:spcBef>
              <a:spcAft>
                <a:spcPts val="300"/>
              </a:spcAft>
            </a:pPr>
            <a:r>
              <a:rPr lang="en-US" sz="1800" dirty="0"/>
              <a:t>ODOT review and “tweaking” of project webpage to be more user-friendly</a:t>
            </a:r>
          </a:p>
          <a:p>
            <a:pPr>
              <a:spcBef>
                <a:spcPts val="1200"/>
              </a:spcBef>
              <a:spcAft>
                <a:spcPts val="300"/>
              </a:spcAft>
            </a:pPr>
            <a:endParaRPr lang="en-US" sz="1800" dirty="0"/>
          </a:p>
          <a:p>
            <a:pPr>
              <a:spcBef>
                <a:spcPts val="1200"/>
              </a:spcBef>
              <a:spcAft>
                <a:spcPts val="300"/>
              </a:spcAft>
            </a:pPr>
            <a:endParaRPr lang="en-US" sz="1800" dirty="0"/>
          </a:p>
        </p:txBody>
      </p:sp>
      <p:pic>
        <p:nvPicPr>
          <p:cNvPr id="6" name="Picture 5" descr="A close-up of a text&#10;&#10;AI-generated content may be incorrect.">
            <a:extLst>
              <a:ext uri="{FF2B5EF4-FFF2-40B4-BE49-F238E27FC236}">
                <a16:creationId xmlns:a16="http://schemas.microsoft.com/office/drawing/2014/main" id="{34CEE335-3240-F996-1106-E559A58A4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465" y="152400"/>
            <a:ext cx="2206261" cy="4019550"/>
          </a:xfrm>
          <a:prstGeom prst="rect">
            <a:avLst/>
          </a:prstGeom>
        </p:spPr>
      </p:pic>
      <p:pic>
        <p:nvPicPr>
          <p:cNvPr id="8" name="Picture 7" descr="A black and grey text&#10;&#10;AI-generated content may be incorrect.">
            <a:extLst>
              <a:ext uri="{FF2B5EF4-FFF2-40B4-BE49-F238E27FC236}">
                <a16:creationId xmlns:a16="http://schemas.microsoft.com/office/drawing/2014/main" id="{FE1E00E9-6463-2379-F3A3-D80C078E0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870" y="4154323"/>
            <a:ext cx="2027450" cy="627228"/>
          </a:xfrm>
          <a:prstGeom prst="rect">
            <a:avLst/>
          </a:prstGeom>
        </p:spPr>
      </p:pic>
      <p:sp>
        <p:nvSpPr>
          <p:cNvPr id="12" name="TextBox 11">
            <a:extLst>
              <a:ext uri="{FF2B5EF4-FFF2-40B4-BE49-F238E27FC236}">
                <a16:creationId xmlns:a16="http://schemas.microsoft.com/office/drawing/2014/main" id="{E5F0620F-47ED-A0FF-75C7-4B52B209A558}"/>
              </a:ext>
            </a:extLst>
          </p:cNvPr>
          <p:cNvSpPr txBox="1"/>
          <p:nvPr/>
        </p:nvSpPr>
        <p:spPr>
          <a:xfrm>
            <a:off x="7162800" y="4831721"/>
            <a:ext cx="1569660" cy="261610"/>
          </a:xfrm>
          <a:prstGeom prst="rect">
            <a:avLst/>
          </a:prstGeom>
          <a:noFill/>
        </p:spPr>
        <p:txBody>
          <a:bodyPr wrap="none" rtlCol="0">
            <a:spAutoFit/>
          </a:bodyPr>
          <a:lstStyle/>
          <a:p>
            <a:r>
              <a:rPr lang="en-US" sz="1100" dirty="0">
                <a:solidFill>
                  <a:schemeClr val="bg1"/>
                </a:solidFill>
              </a:rPr>
              <a:t>First Time Experience</a:t>
            </a:r>
          </a:p>
        </p:txBody>
      </p:sp>
    </p:spTree>
    <p:extLst>
      <p:ext uri="{BB962C8B-B14F-4D97-AF65-F5344CB8AC3E}">
        <p14:creationId xmlns:p14="http://schemas.microsoft.com/office/powerpoint/2010/main" val="3692908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CBA3-1C6C-F3AE-0F4B-A5962ED5A2A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1A29C7-65FC-5C61-C2EE-E91BAF45DF4D}"/>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0BD96F62-7986-41A4-85ED-6B2A5DE1A379}"/>
              </a:ext>
            </a:extLst>
          </p:cNvPr>
          <p:cNvSpPr txBox="1">
            <a:spLocks/>
          </p:cNvSpPr>
          <p:nvPr/>
        </p:nvSpPr>
        <p:spPr>
          <a:xfrm>
            <a:off x="3625477" y="256975"/>
            <a:ext cx="5518523"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Benefits of Using VPI</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09603358-F595-C1F4-AED8-076B53001F77}"/>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14</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F0E41768-495E-1209-96CA-AD55A9D1AC74}"/>
              </a:ext>
            </a:extLst>
          </p:cNvPr>
          <p:cNvSpPr txBox="1">
            <a:spLocks/>
          </p:cNvSpPr>
          <p:nvPr/>
        </p:nvSpPr>
        <p:spPr>
          <a:xfrm>
            <a:off x="3962400" y="886387"/>
            <a:ext cx="4945958"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Survey / questionnaires </a:t>
            </a:r>
          </a:p>
          <a:p>
            <a:pPr lvl="1">
              <a:spcBef>
                <a:spcPts val="1200"/>
              </a:spcBef>
              <a:spcAft>
                <a:spcPts val="300"/>
              </a:spcAft>
            </a:pPr>
            <a:r>
              <a:rPr lang="en-US" sz="1300" dirty="0"/>
              <a:t>Ability to share a lot of information (background, alternatives, focus areas, etc.) using website tabs </a:t>
            </a:r>
          </a:p>
          <a:p>
            <a:pPr>
              <a:spcBef>
                <a:spcPts val="1200"/>
              </a:spcBef>
              <a:spcAft>
                <a:spcPts val="300"/>
              </a:spcAft>
            </a:pPr>
            <a:r>
              <a:rPr lang="en-US" sz="1800" dirty="0"/>
              <a:t>Greater participation</a:t>
            </a:r>
          </a:p>
          <a:p>
            <a:pPr lvl="1">
              <a:spcBef>
                <a:spcPts val="1200"/>
              </a:spcBef>
              <a:spcAft>
                <a:spcPts val="300"/>
              </a:spcAft>
            </a:pPr>
            <a:r>
              <a:rPr lang="en-US" sz="1300" dirty="0"/>
              <a:t>Easier to ask and get responses at the convenience of each survey respondent  </a:t>
            </a:r>
          </a:p>
          <a:p>
            <a:pPr>
              <a:spcBef>
                <a:spcPts val="1200"/>
              </a:spcBef>
              <a:spcAft>
                <a:spcPts val="300"/>
              </a:spcAft>
            </a:pPr>
            <a:r>
              <a:rPr lang="en-US" sz="1800" dirty="0"/>
              <a:t>Allows participants to directly interact with other comments by responding or “upvoting”  comments they agree with </a:t>
            </a:r>
          </a:p>
          <a:p>
            <a:pPr>
              <a:spcBef>
                <a:spcPts val="1200"/>
              </a:spcBef>
              <a:spcAft>
                <a:spcPts val="300"/>
              </a:spcAft>
            </a:pPr>
            <a:r>
              <a:rPr lang="en-US" sz="1800" dirty="0"/>
              <a:t>Easy to share with QR codes and social media posts </a:t>
            </a:r>
          </a:p>
          <a:p>
            <a:pPr>
              <a:spcBef>
                <a:spcPts val="1200"/>
              </a:spcBef>
              <a:spcAft>
                <a:spcPts val="300"/>
              </a:spcAft>
            </a:pPr>
            <a:endParaRPr lang="en-US" dirty="0"/>
          </a:p>
        </p:txBody>
      </p:sp>
      <p:sp>
        <p:nvSpPr>
          <p:cNvPr id="12" name="TextBox 11">
            <a:extLst>
              <a:ext uri="{FF2B5EF4-FFF2-40B4-BE49-F238E27FC236}">
                <a16:creationId xmlns:a16="http://schemas.microsoft.com/office/drawing/2014/main" id="{1ABE040C-FD57-1FF4-7AE8-EB76226B6EC7}"/>
              </a:ext>
            </a:extLst>
          </p:cNvPr>
          <p:cNvSpPr txBox="1"/>
          <p:nvPr/>
        </p:nvSpPr>
        <p:spPr>
          <a:xfrm>
            <a:off x="7162800" y="4831721"/>
            <a:ext cx="1569660" cy="261610"/>
          </a:xfrm>
          <a:prstGeom prst="rect">
            <a:avLst/>
          </a:prstGeom>
          <a:noFill/>
        </p:spPr>
        <p:txBody>
          <a:bodyPr wrap="none" rtlCol="0">
            <a:spAutoFit/>
          </a:bodyPr>
          <a:lstStyle/>
          <a:p>
            <a:r>
              <a:rPr lang="en-US" sz="1100" dirty="0">
                <a:solidFill>
                  <a:schemeClr val="bg1"/>
                </a:solidFill>
              </a:rPr>
              <a:t>First Time Experience</a:t>
            </a:r>
          </a:p>
        </p:txBody>
      </p:sp>
      <p:graphicFrame>
        <p:nvGraphicFramePr>
          <p:cNvPr id="7" name="Object 6">
            <a:extLst>
              <a:ext uri="{FF2B5EF4-FFF2-40B4-BE49-F238E27FC236}">
                <a16:creationId xmlns:a16="http://schemas.microsoft.com/office/drawing/2014/main" id="{7A5F2C77-9758-EDE2-7E4F-2D368F300722}"/>
              </a:ext>
            </a:extLst>
          </p:cNvPr>
          <p:cNvGraphicFramePr>
            <a:graphicFrameLocks noChangeAspect="1"/>
          </p:cNvGraphicFramePr>
          <p:nvPr>
            <p:extLst>
              <p:ext uri="{D42A27DB-BD31-4B8C-83A1-F6EECF244321}">
                <p14:modId xmlns:p14="http://schemas.microsoft.com/office/powerpoint/2010/main" val="3660570571"/>
              </p:ext>
            </p:extLst>
          </p:nvPr>
        </p:nvGraphicFramePr>
        <p:xfrm>
          <a:off x="135082" y="133350"/>
          <a:ext cx="3490395" cy="4516982"/>
        </p:xfrm>
        <a:graphic>
          <a:graphicData uri="http://schemas.openxmlformats.org/presentationml/2006/ole">
            <mc:AlternateContent xmlns:mc="http://schemas.openxmlformats.org/markup-compatibility/2006">
              <mc:Choice xmlns:v="urn:schemas-microsoft-com:vml" Requires="v">
                <p:oleObj name="Acrobat Document" r:id="rId3" imgW="3885846" imgH="5028964" progId="Acrobat.Document.DC">
                  <p:embed/>
                </p:oleObj>
              </mc:Choice>
              <mc:Fallback>
                <p:oleObj name="Acrobat Document" r:id="rId3" imgW="3885846" imgH="5028964" progId="Acrobat.Document.DC">
                  <p:embed/>
                  <p:pic>
                    <p:nvPicPr>
                      <p:cNvPr id="0" name=""/>
                      <p:cNvPicPr/>
                      <p:nvPr/>
                    </p:nvPicPr>
                    <p:blipFill>
                      <a:blip r:embed="rId4"/>
                      <a:stretch>
                        <a:fillRect/>
                      </a:stretch>
                    </p:blipFill>
                    <p:spPr>
                      <a:xfrm>
                        <a:off x="135082" y="133350"/>
                        <a:ext cx="3490395" cy="4516982"/>
                      </a:xfrm>
                      <a:prstGeom prst="rect">
                        <a:avLst/>
                      </a:prstGeom>
                      <a:ln w="6350">
                        <a:solidFill>
                          <a:schemeClr val="tx1"/>
                        </a:solidFill>
                      </a:ln>
                    </p:spPr>
                  </p:pic>
                </p:oleObj>
              </mc:Fallback>
            </mc:AlternateContent>
          </a:graphicData>
        </a:graphic>
      </p:graphicFrame>
    </p:spTree>
    <p:extLst>
      <p:ext uri="{BB962C8B-B14F-4D97-AF65-F5344CB8AC3E}">
        <p14:creationId xmlns:p14="http://schemas.microsoft.com/office/powerpoint/2010/main" val="1826395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80BDB-70F8-1E88-986B-BD8B18EB31D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159CE17-60C0-766D-0596-5ABBFD07CD18}"/>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908CFF3D-5507-B635-F312-96FCA2177F17}"/>
              </a:ext>
            </a:extLst>
          </p:cNvPr>
          <p:cNvSpPr txBox="1">
            <a:spLocks/>
          </p:cNvSpPr>
          <p:nvPr/>
        </p:nvSpPr>
        <p:spPr>
          <a:xfrm>
            <a:off x="3402107" y="256975"/>
            <a:ext cx="5741893"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Benefits of Using VPI</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B297CEF9-5284-5485-0067-AA06DA714D05}"/>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15</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BFF404BB-14E3-CE9A-EE3F-D24CB666446F}"/>
              </a:ext>
            </a:extLst>
          </p:cNvPr>
          <p:cNvSpPr txBox="1">
            <a:spLocks/>
          </p:cNvSpPr>
          <p:nvPr/>
        </p:nvSpPr>
        <p:spPr>
          <a:xfrm>
            <a:off x="3778623" y="971550"/>
            <a:ext cx="5060577"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Mobile friendly version of project webpage</a:t>
            </a:r>
          </a:p>
          <a:p>
            <a:pPr>
              <a:spcBef>
                <a:spcPts val="1200"/>
              </a:spcBef>
              <a:spcAft>
                <a:spcPts val="300"/>
              </a:spcAft>
            </a:pPr>
            <a:r>
              <a:rPr lang="en-US" sz="1800" dirty="0"/>
              <a:t>Built-in reports / analysis functions to present public feedback data to steering committee </a:t>
            </a:r>
          </a:p>
          <a:p>
            <a:pPr>
              <a:spcBef>
                <a:spcPts val="1200"/>
              </a:spcBef>
              <a:spcAft>
                <a:spcPts val="300"/>
              </a:spcAft>
            </a:pPr>
            <a:r>
              <a:rPr lang="en-US" sz="1800" dirty="0"/>
              <a:t>Ability to use templates / language from previous VPI surveys </a:t>
            </a:r>
          </a:p>
          <a:p>
            <a:pPr>
              <a:spcBef>
                <a:spcPts val="1200"/>
              </a:spcBef>
              <a:spcAft>
                <a:spcPts val="300"/>
              </a:spcAft>
            </a:pPr>
            <a:r>
              <a:rPr lang="en-US" sz="1800" dirty="0" err="1"/>
              <a:t>PublicInput</a:t>
            </a:r>
            <a:r>
              <a:rPr lang="en-US" sz="1800" dirty="0"/>
              <a:t> Vs. other PI software / methods </a:t>
            </a:r>
          </a:p>
          <a:p>
            <a:pPr>
              <a:spcBef>
                <a:spcPts val="1200"/>
              </a:spcBef>
              <a:spcAft>
                <a:spcPts val="300"/>
              </a:spcAft>
            </a:pPr>
            <a:r>
              <a:rPr lang="en-US" sz="1800" dirty="0"/>
              <a:t>ODOT assistance through the process</a:t>
            </a:r>
          </a:p>
          <a:p>
            <a:pPr>
              <a:spcBef>
                <a:spcPts val="1200"/>
              </a:spcBef>
              <a:spcAft>
                <a:spcPts val="300"/>
              </a:spcAft>
            </a:pPr>
            <a:endParaRPr lang="en-US" sz="1800" dirty="0"/>
          </a:p>
          <a:p>
            <a:pPr>
              <a:spcBef>
                <a:spcPts val="1200"/>
              </a:spcBef>
              <a:spcAft>
                <a:spcPts val="300"/>
              </a:spcAft>
            </a:pPr>
            <a:endParaRPr lang="en-US" sz="1800" dirty="0"/>
          </a:p>
        </p:txBody>
      </p:sp>
      <p:sp>
        <p:nvSpPr>
          <p:cNvPr id="12" name="TextBox 11">
            <a:extLst>
              <a:ext uri="{FF2B5EF4-FFF2-40B4-BE49-F238E27FC236}">
                <a16:creationId xmlns:a16="http://schemas.microsoft.com/office/drawing/2014/main" id="{3ACED734-BCA7-502F-5E5A-9D2AF176D07C}"/>
              </a:ext>
            </a:extLst>
          </p:cNvPr>
          <p:cNvSpPr txBox="1"/>
          <p:nvPr/>
        </p:nvSpPr>
        <p:spPr>
          <a:xfrm>
            <a:off x="7162800" y="4831721"/>
            <a:ext cx="1569660" cy="261610"/>
          </a:xfrm>
          <a:prstGeom prst="rect">
            <a:avLst/>
          </a:prstGeom>
          <a:noFill/>
        </p:spPr>
        <p:txBody>
          <a:bodyPr wrap="none" rtlCol="0">
            <a:spAutoFit/>
          </a:bodyPr>
          <a:lstStyle/>
          <a:p>
            <a:r>
              <a:rPr lang="en-US" sz="1100" dirty="0">
                <a:solidFill>
                  <a:schemeClr val="bg1"/>
                </a:solidFill>
              </a:rPr>
              <a:t>First Time Experience</a:t>
            </a:r>
          </a:p>
        </p:txBody>
      </p:sp>
      <p:pic>
        <p:nvPicPr>
          <p:cNvPr id="5" name="Picture 4" descr="A screenshot of a test&#10;&#10;AI-generated content may be incorrect.">
            <a:extLst>
              <a:ext uri="{FF2B5EF4-FFF2-40B4-BE49-F238E27FC236}">
                <a16:creationId xmlns:a16="http://schemas.microsoft.com/office/drawing/2014/main" id="{4316FE71-A0B4-ADC3-6380-FEB9700F4D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79489"/>
            <a:ext cx="3271139" cy="4233239"/>
          </a:xfrm>
          <a:prstGeom prst="rect">
            <a:avLst/>
          </a:prstGeom>
          <a:ln w="6350">
            <a:solidFill>
              <a:schemeClr val="tx1"/>
            </a:solidFill>
          </a:ln>
        </p:spPr>
      </p:pic>
    </p:spTree>
    <p:extLst>
      <p:ext uri="{BB962C8B-B14F-4D97-AF65-F5344CB8AC3E}">
        <p14:creationId xmlns:p14="http://schemas.microsoft.com/office/powerpoint/2010/main" val="1418569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99B7-EFBD-8394-E6F1-0609E71D51B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C6C6D2A-66FD-C274-A579-B4F2B6311CCD}"/>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3CEE7300-A839-59D7-B03D-140F727D6A1A}"/>
              </a:ext>
            </a:extLst>
          </p:cNvPr>
          <p:cNvSpPr txBox="1">
            <a:spLocks/>
          </p:cNvSpPr>
          <p:nvPr/>
        </p:nvSpPr>
        <p:spPr>
          <a:xfrm>
            <a:off x="3499739" y="256975"/>
            <a:ext cx="5644261"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Challenges of Using VPI</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ADA06A4B-87CA-3797-13C7-0F2D0E40DCC6}"/>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16</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3" name="Content Placeholder 2">
            <a:extLst>
              <a:ext uri="{FF2B5EF4-FFF2-40B4-BE49-F238E27FC236}">
                <a16:creationId xmlns:a16="http://schemas.microsoft.com/office/drawing/2014/main" id="{B007CC05-DF3C-D9B4-8A24-506F557AB257}"/>
              </a:ext>
            </a:extLst>
          </p:cNvPr>
          <p:cNvSpPr txBox="1">
            <a:spLocks/>
          </p:cNvSpPr>
          <p:nvPr/>
        </p:nvSpPr>
        <p:spPr>
          <a:xfrm>
            <a:off x="3733800" y="1037030"/>
            <a:ext cx="5060577" cy="35052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More data to process </a:t>
            </a:r>
          </a:p>
          <a:p>
            <a:pPr>
              <a:spcBef>
                <a:spcPts val="1200"/>
              </a:spcBef>
              <a:spcAft>
                <a:spcPts val="300"/>
              </a:spcAft>
            </a:pPr>
            <a:r>
              <a:rPr lang="en-US" sz="1800" dirty="0"/>
              <a:t>Moderating responses to clarify project details </a:t>
            </a:r>
          </a:p>
          <a:p>
            <a:pPr>
              <a:spcBef>
                <a:spcPts val="1200"/>
              </a:spcBef>
              <a:spcAft>
                <a:spcPts val="300"/>
              </a:spcAft>
            </a:pPr>
            <a:r>
              <a:rPr lang="en-US" sz="1800" dirty="0"/>
              <a:t>Difficulty integrating paper survey responses from in-person open house</a:t>
            </a:r>
          </a:p>
          <a:p>
            <a:pPr>
              <a:spcBef>
                <a:spcPts val="1200"/>
              </a:spcBef>
              <a:spcAft>
                <a:spcPts val="300"/>
              </a:spcAft>
            </a:pPr>
            <a:endParaRPr lang="en-US" sz="1800" dirty="0"/>
          </a:p>
        </p:txBody>
      </p:sp>
      <p:sp>
        <p:nvSpPr>
          <p:cNvPr id="12" name="TextBox 11">
            <a:extLst>
              <a:ext uri="{FF2B5EF4-FFF2-40B4-BE49-F238E27FC236}">
                <a16:creationId xmlns:a16="http://schemas.microsoft.com/office/drawing/2014/main" id="{1836E791-E747-3AB1-F98D-E7B83871762B}"/>
              </a:ext>
            </a:extLst>
          </p:cNvPr>
          <p:cNvSpPr txBox="1"/>
          <p:nvPr/>
        </p:nvSpPr>
        <p:spPr>
          <a:xfrm>
            <a:off x="7162800" y="4831721"/>
            <a:ext cx="1569660" cy="261610"/>
          </a:xfrm>
          <a:prstGeom prst="rect">
            <a:avLst/>
          </a:prstGeom>
          <a:noFill/>
        </p:spPr>
        <p:txBody>
          <a:bodyPr wrap="none" rtlCol="0">
            <a:spAutoFit/>
          </a:bodyPr>
          <a:lstStyle/>
          <a:p>
            <a:r>
              <a:rPr lang="en-US" sz="1100" dirty="0">
                <a:solidFill>
                  <a:schemeClr val="bg1"/>
                </a:solidFill>
              </a:rPr>
              <a:t>First Time Experience</a:t>
            </a:r>
          </a:p>
        </p:txBody>
      </p:sp>
      <p:pic>
        <p:nvPicPr>
          <p:cNvPr id="8" name="Picture 7" descr="A group of people looking at a board&#10;&#10;AI-generated content may be incorrect.">
            <a:extLst>
              <a:ext uri="{FF2B5EF4-FFF2-40B4-BE49-F238E27FC236}">
                <a16:creationId xmlns:a16="http://schemas.microsoft.com/office/drawing/2014/main" id="{B5C4F7CD-BC28-2FD6-EB23-96B4CB5430DF}"/>
              </a:ext>
            </a:extLst>
          </p:cNvPr>
          <p:cNvPicPr>
            <a:picLocks noChangeAspect="1"/>
          </p:cNvPicPr>
          <p:nvPr/>
        </p:nvPicPr>
        <p:blipFill>
          <a:blip r:embed="rId3">
            <a:extLst>
              <a:ext uri="{28A0092B-C50C-407E-A947-70E740481C1C}">
                <a14:useLocalDpi xmlns:a14="http://schemas.microsoft.com/office/drawing/2010/main" val="0"/>
              </a:ext>
            </a:extLst>
          </a:blip>
          <a:srcRect l="18286" r="36352"/>
          <a:stretch>
            <a:fillRect/>
          </a:stretch>
        </p:blipFill>
        <p:spPr>
          <a:xfrm>
            <a:off x="-6531" y="0"/>
            <a:ext cx="3499739" cy="5143500"/>
          </a:xfrm>
          <a:prstGeom prst="rect">
            <a:avLst/>
          </a:prstGeom>
        </p:spPr>
      </p:pic>
    </p:spTree>
    <p:extLst>
      <p:ext uri="{BB962C8B-B14F-4D97-AF65-F5344CB8AC3E}">
        <p14:creationId xmlns:p14="http://schemas.microsoft.com/office/powerpoint/2010/main" val="286360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6949E-6714-FD58-A977-57AEFC64261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D0D702-0AE0-59D1-4FAD-01D7E669A85C}"/>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2" name="Slide Number Placeholder 4">
            <a:extLst>
              <a:ext uri="{FF2B5EF4-FFF2-40B4-BE49-F238E27FC236}">
                <a16:creationId xmlns:a16="http://schemas.microsoft.com/office/drawing/2014/main" id="{E6B0348A-0872-48C3-67BE-9E2E107AED99}"/>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17</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
        <p:nvSpPr>
          <p:cNvPr id="12" name="TextBox 11">
            <a:extLst>
              <a:ext uri="{FF2B5EF4-FFF2-40B4-BE49-F238E27FC236}">
                <a16:creationId xmlns:a16="http://schemas.microsoft.com/office/drawing/2014/main" id="{E7110C4E-69ED-101F-9810-84D4D7B1FF74}"/>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pic>
        <p:nvPicPr>
          <p:cNvPr id="5" name="Picture 4" descr="A screenshot of a website&#10;&#10;AI-generated content may be incorrect.">
            <a:extLst>
              <a:ext uri="{FF2B5EF4-FFF2-40B4-BE49-F238E27FC236}">
                <a16:creationId xmlns:a16="http://schemas.microsoft.com/office/drawing/2014/main" id="{DB7B9356-B92D-16E7-768A-E1A1D087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56057"/>
            <a:ext cx="6451294" cy="4648200"/>
          </a:xfrm>
          <a:prstGeom prst="rect">
            <a:avLst/>
          </a:prstGeom>
        </p:spPr>
      </p:pic>
      <p:sp>
        <p:nvSpPr>
          <p:cNvPr id="7" name="Title 1">
            <a:extLst>
              <a:ext uri="{FF2B5EF4-FFF2-40B4-BE49-F238E27FC236}">
                <a16:creationId xmlns:a16="http://schemas.microsoft.com/office/drawing/2014/main" id="{8AA5FD86-9C65-9606-2DD2-39D42CFC4220}"/>
              </a:ext>
            </a:extLst>
          </p:cNvPr>
          <p:cNvSpPr txBox="1">
            <a:spLocks/>
          </p:cNvSpPr>
          <p:nvPr/>
        </p:nvSpPr>
        <p:spPr>
          <a:xfrm>
            <a:off x="1" y="256975"/>
            <a:ext cx="2590799"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Website</a:t>
            </a:r>
          </a:p>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Walk-Thru</a:t>
            </a:r>
            <a:endParaRPr kumimoji="0" lang="en-US" sz="28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10" name="Content Placeholder 2">
            <a:extLst>
              <a:ext uri="{FF2B5EF4-FFF2-40B4-BE49-F238E27FC236}">
                <a16:creationId xmlns:a16="http://schemas.microsoft.com/office/drawing/2014/main" id="{A9C7F43E-4485-94A6-285E-01A4A0794E99}"/>
              </a:ext>
            </a:extLst>
          </p:cNvPr>
          <p:cNvSpPr txBox="1">
            <a:spLocks/>
          </p:cNvSpPr>
          <p:nvPr/>
        </p:nvSpPr>
        <p:spPr>
          <a:xfrm>
            <a:off x="190884" y="1581150"/>
            <a:ext cx="2209032" cy="28855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spcBef>
                <a:spcPts val="1200"/>
              </a:spcBef>
              <a:spcAft>
                <a:spcPts val="300"/>
              </a:spcAft>
              <a:buNone/>
            </a:pPr>
            <a:r>
              <a:rPr lang="en-US" sz="1400" dirty="0"/>
              <a:t>MCT VPI Site: </a:t>
            </a:r>
            <a:r>
              <a:rPr lang="en-US" sz="1400" dirty="0">
                <a:hlinkClick r:id="rId4"/>
              </a:rPr>
              <a:t>https://publicinput.com/k4641</a:t>
            </a:r>
            <a:r>
              <a:rPr lang="en-US" sz="1400" dirty="0"/>
              <a:t> </a:t>
            </a:r>
          </a:p>
          <a:p>
            <a:pPr marL="0" indent="0">
              <a:spcBef>
                <a:spcPts val="1200"/>
              </a:spcBef>
              <a:spcAft>
                <a:spcPts val="300"/>
              </a:spcAft>
              <a:buNone/>
            </a:pPr>
            <a:r>
              <a:rPr lang="en-US" sz="1400" dirty="0"/>
              <a:t>MCT VPI Report: </a:t>
            </a:r>
          </a:p>
          <a:p>
            <a:pPr marL="0" indent="0">
              <a:spcBef>
                <a:spcPts val="0"/>
              </a:spcBef>
              <a:spcAft>
                <a:spcPts val="300"/>
              </a:spcAft>
              <a:buNone/>
            </a:pPr>
            <a:r>
              <a:rPr lang="en-US" sz="1400" dirty="0">
                <a:hlinkClick r:id="rId5"/>
              </a:rPr>
              <a:t>https://PublicInput.com/Report/gxkvmmd4gkx</a:t>
            </a:r>
            <a:endParaRPr lang="en-US" sz="1400" dirty="0"/>
          </a:p>
          <a:p>
            <a:pPr marL="0" indent="0">
              <a:spcBef>
                <a:spcPts val="1200"/>
              </a:spcBef>
              <a:buNone/>
            </a:pPr>
            <a:r>
              <a:rPr lang="en-US" sz="1400" dirty="0"/>
              <a:t>MCT Project Website: </a:t>
            </a:r>
          </a:p>
          <a:p>
            <a:pPr marL="0" indent="0">
              <a:spcBef>
                <a:spcPts val="600"/>
              </a:spcBef>
              <a:spcAft>
                <a:spcPts val="300"/>
              </a:spcAft>
              <a:buNone/>
            </a:pPr>
            <a:r>
              <a:rPr lang="en-US" sz="1400" dirty="0">
                <a:hlinkClick r:id="rId6"/>
              </a:rPr>
              <a:t>https://tristatetrails.org/millcreektriangle/</a:t>
            </a:r>
            <a:endParaRPr lang="en-US" sz="1400" dirty="0"/>
          </a:p>
          <a:p>
            <a:pPr marL="0" indent="0">
              <a:spcBef>
                <a:spcPts val="1200"/>
              </a:spcBef>
              <a:spcAft>
                <a:spcPts val="300"/>
              </a:spcAft>
              <a:buNone/>
            </a:pPr>
            <a:endParaRPr lang="en-US" sz="1800" dirty="0"/>
          </a:p>
        </p:txBody>
      </p:sp>
    </p:spTree>
    <p:extLst>
      <p:ext uri="{BB962C8B-B14F-4D97-AF65-F5344CB8AC3E}">
        <p14:creationId xmlns:p14="http://schemas.microsoft.com/office/powerpoint/2010/main" val="3078069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looking at a map&#10;&#10;Description automatically generated">
            <a:extLst>
              <a:ext uri="{FF2B5EF4-FFF2-40B4-BE49-F238E27FC236}">
                <a16:creationId xmlns:a16="http://schemas.microsoft.com/office/drawing/2014/main" id="{87C15D11-70C2-A9C8-3804-AC58D18CFD07}"/>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10" name="Title 1"/>
          <p:cNvSpPr txBox="1">
            <a:spLocks/>
          </p:cNvSpPr>
          <p:nvPr/>
        </p:nvSpPr>
        <p:spPr>
          <a:xfrm>
            <a:off x="1562100" y="438150"/>
            <a:ext cx="60198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4000" b="1" dirty="0"/>
              <a:t>Survey Results </a:t>
            </a:r>
          </a:p>
        </p:txBody>
      </p:sp>
      <p:sp>
        <p:nvSpPr>
          <p:cNvPr id="2" name="Content Placeholder 2">
            <a:extLst>
              <a:ext uri="{FF2B5EF4-FFF2-40B4-BE49-F238E27FC236}">
                <a16:creationId xmlns:a16="http://schemas.microsoft.com/office/drawing/2014/main" id="{616141DF-F3AF-756F-F72B-4E4BA198D731}"/>
              </a:ext>
            </a:extLst>
          </p:cNvPr>
          <p:cNvSpPr txBox="1">
            <a:spLocks/>
          </p:cNvSpPr>
          <p:nvPr/>
        </p:nvSpPr>
        <p:spPr>
          <a:xfrm>
            <a:off x="508972" y="1297479"/>
            <a:ext cx="8126056"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00100" lvl="1" indent="-342900">
              <a:lnSpc>
                <a:spcPct val="150000"/>
              </a:lnSpc>
              <a:spcBef>
                <a:spcPts val="0"/>
              </a:spcBef>
            </a:pPr>
            <a:r>
              <a:rPr lang="en-US" sz="2400" dirty="0">
                <a:latin typeface="HurmeGeometricSans3 Regular" panose="020B0500020000000000" pitchFamily="34" charset="0"/>
                <a:ea typeface="Times" panose="02020603050405020304" pitchFamily="18" charset="0"/>
                <a:cs typeface="Arial" panose="020B0604020202020204" pitchFamily="34" charset="0"/>
              </a:rPr>
              <a:t>5/1/2024 Public Open House: </a:t>
            </a:r>
            <a:r>
              <a:rPr lang="en-US" sz="2400" dirty="0">
                <a:effectLst/>
                <a:latin typeface="HurmeGeometricSans3 Bold" panose="020B0800020000000000" pitchFamily="34" charset="0"/>
                <a:ea typeface="Times" panose="02020603050405020304" pitchFamily="18" charset="0"/>
                <a:cs typeface="Arial" panose="020B0604020202020204" pitchFamily="34" charset="0"/>
              </a:rPr>
              <a:t>65-70 atte</a:t>
            </a:r>
            <a:r>
              <a:rPr lang="en-US" sz="2400" dirty="0">
                <a:latin typeface="HurmeGeometricSans3 Bold" panose="020B0800020000000000" pitchFamily="34" charset="0"/>
                <a:ea typeface="Times" panose="02020603050405020304" pitchFamily="18" charset="0"/>
                <a:cs typeface="Arial" panose="020B0604020202020204" pitchFamily="34" charset="0"/>
              </a:rPr>
              <a:t>ndees</a:t>
            </a:r>
          </a:p>
          <a:p>
            <a:pPr marL="800100" lvl="1" indent="-342900">
              <a:lnSpc>
                <a:spcPct val="150000"/>
              </a:lnSpc>
              <a:spcBef>
                <a:spcPts val="0"/>
              </a:spcBef>
            </a:pPr>
            <a:r>
              <a:rPr lang="en-US" sz="2400" dirty="0">
                <a:latin typeface="HurmeGeometricSans3 Regular" panose="020B0500020000000000" pitchFamily="34" charset="0"/>
                <a:ea typeface="Times" panose="02020603050405020304" pitchFamily="18" charset="0"/>
                <a:cs typeface="Arial" panose="020B0604020202020204" pitchFamily="34" charset="0"/>
              </a:rPr>
              <a:t>Virtual Open House:</a:t>
            </a:r>
          </a:p>
          <a:p>
            <a:pPr marL="1179587" lvl="2" indent="-342900">
              <a:lnSpc>
                <a:spcPct val="150000"/>
              </a:lnSpc>
              <a:spcBef>
                <a:spcPts val="0"/>
              </a:spcBef>
            </a:pPr>
            <a:r>
              <a:rPr lang="en-US" sz="2400" dirty="0">
                <a:latin typeface="HurmeGeometricSans3 Bold" panose="020B0800020000000000" pitchFamily="34" charset="0"/>
                <a:ea typeface="Times" panose="02020603050405020304" pitchFamily="18" charset="0"/>
                <a:cs typeface="Arial" panose="020B0604020202020204" pitchFamily="34" charset="0"/>
              </a:rPr>
              <a:t>2,707 Views</a:t>
            </a:r>
          </a:p>
          <a:p>
            <a:pPr marL="1179587" lvl="2" indent="-342900">
              <a:lnSpc>
                <a:spcPct val="150000"/>
              </a:lnSpc>
              <a:spcBef>
                <a:spcPts val="0"/>
              </a:spcBef>
            </a:pPr>
            <a:r>
              <a:rPr lang="en-US" sz="2400" dirty="0">
                <a:latin typeface="HurmeGeometricSans3 Bold" panose="020B0800020000000000" pitchFamily="34" charset="0"/>
                <a:ea typeface="Times" panose="02020603050405020304" pitchFamily="18" charset="0"/>
                <a:cs typeface="Arial" panose="020B0604020202020204" pitchFamily="34" charset="0"/>
              </a:rPr>
              <a:t>461 Participants</a:t>
            </a:r>
          </a:p>
          <a:p>
            <a:pPr marL="1179587" lvl="2" indent="-342900">
              <a:lnSpc>
                <a:spcPct val="150000"/>
              </a:lnSpc>
              <a:spcBef>
                <a:spcPts val="0"/>
              </a:spcBef>
            </a:pPr>
            <a:r>
              <a:rPr lang="en-US" sz="2400" dirty="0">
                <a:latin typeface="HurmeGeometricSans3 Bold" panose="020B0800020000000000" pitchFamily="34" charset="0"/>
                <a:ea typeface="Times" panose="02020603050405020304" pitchFamily="18" charset="0"/>
                <a:cs typeface="Arial" panose="020B0604020202020204" pitchFamily="34" charset="0"/>
              </a:rPr>
              <a:t>437 Comments </a:t>
            </a: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4" name="Rectangle 3">
            <a:extLst>
              <a:ext uri="{FF2B5EF4-FFF2-40B4-BE49-F238E27FC236}">
                <a16:creationId xmlns:a16="http://schemas.microsoft.com/office/drawing/2014/main" id="{6A830CA5-DF71-395D-69E0-123FB759C850}"/>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5" name="TextBox 4">
            <a:extLst>
              <a:ext uri="{FF2B5EF4-FFF2-40B4-BE49-F238E27FC236}">
                <a16:creationId xmlns:a16="http://schemas.microsoft.com/office/drawing/2014/main" id="{8BA1524B-F123-1669-CB87-50907AA1DD61}"/>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18</a:t>
            </a:fld>
            <a:endParaRPr lang="en-US" dirty="0">
              <a:solidFill>
                <a:schemeClr val="bg1"/>
              </a:solidFill>
            </a:endParaRPr>
          </a:p>
        </p:txBody>
      </p:sp>
    </p:spTree>
    <p:extLst>
      <p:ext uri="{BB962C8B-B14F-4D97-AF65-F5344CB8AC3E}">
        <p14:creationId xmlns:p14="http://schemas.microsoft.com/office/powerpoint/2010/main" val="3781168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0DF8A71A-D587-64D1-FC00-E60961B45750}"/>
              </a:ext>
            </a:extLst>
          </p:cNvPr>
          <p:cNvPicPr>
            <a:picLocks noChangeAspect="1"/>
          </p:cNvPicPr>
          <p:nvPr/>
        </p:nvPicPr>
        <p:blipFill rotWithShape="1">
          <a:blip r:embed="rId3">
            <a:extLst>
              <a:ext uri="{28A0092B-C50C-407E-A947-70E740481C1C}">
                <a14:useLocalDpi xmlns:a14="http://schemas.microsoft.com/office/drawing/2010/main" val="0"/>
              </a:ext>
            </a:extLst>
          </a:blip>
          <a:srcRect l="125" t="1786" r="208" b="1786"/>
          <a:stretch/>
        </p:blipFill>
        <p:spPr>
          <a:xfrm>
            <a:off x="0" y="0"/>
            <a:ext cx="9144000" cy="5143500"/>
          </a:xfrm>
          <a:prstGeom prst="rect">
            <a:avLst/>
          </a:prstGeom>
        </p:spPr>
      </p:pic>
      <p:sp>
        <p:nvSpPr>
          <p:cNvPr id="3" name="Rectangle 2">
            <a:extLst>
              <a:ext uri="{FF2B5EF4-FFF2-40B4-BE49-F238E27FC236}">
                <a16:creationId xmlns:a16="http://schemas.microsoft.com/office/drawing/2014/main" id="{9F8C523E-FDD0-2DA3-3E22-2E1747B1BB14}"/>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5" name="TextBox 4">
            <a:extLst>
              <a:ext uri="{FF2B5EF4-FFF2-40B4-BE49-F238E27FC236}">
                <a16:creationId xmlns:a16="http://schemas.microsoft.com/office/drawing/2014/main" id="{FB4FA552-3465-7E03-3E14-EF7699DEA264}"/>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19</a:t>
            </a:fld>
            <a:endParaRPr lang="en-US" dirty="0">
              <a:solidFill>
                <a:schemeClr val="bg1"/>
              </a:solidFill>
            </a:endParaRPr>
          </a:p>
        </p:txBody>
      </p:sp>
      <p:sp>
        <p:nvSpPr>
          <p:cNvPr id="2" name="Content Placeholder 2">
            <a:extLst>
              <a:ext uri="{FF2B5EF4-FFF2-40B4-BE49-F238E27FC236}">
                <a16:creationId xmlns:a16="http://schemas.microsoft.com/office/drawing/2014/main" id="{616141DF-F3AF-756F-F72B-4E4BA198D731}"/>
              </a:ext>
            </a:extLst>
          </p:cNvPr>
          <p:cNvSpPr txBox="1">
            <a:spLocks/>
          </p:cNvSpPr>
          <p:nvPr/>
        </p:nvSpPr>
        <p:spPr>
          <a:xfrm>
            <a:off x="508972" y="2057400"/>
            <a:ext cx="8126056"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7" name="Title 1">
            <a:extLst>
              <a:ext uri="{FF2B5EF4-FFF2-40B4-BE49-F238E27FC236}">
                <a16:creationId xmlns:a16="http://schemas.microsoft.com/office/drawing/2014/main" id="{55882E2F-C0D4-CC10-6EF1-E420AD9A062A}"/>
              </a:ext>
            </a:extLst>
          </p:cNvPr>
          <p:cNvSpPr txBox="1">
            <a:spLocks/>
          </p:cNvSpPr>
          <p:nvPr/>
        </p:nvSpPr>
        <p:spPr>
          <a:xfrm>
            <a:off x="304800" y="57150"/>
            <a:ext cx="86106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algn="r"/>
            <a:r>
              <a:rPr lang="en-US" sz="2800" b="1" dirty="0"/>
              <a:t>Participant Location Map</a:t>
            </a:r>
          </a:p>
          <a:p>
            <a:pPr algn="r"/>
            <a:r>
              <a:rPr lang="en-US" sz="1400" b="1" dirty="0"/>
              <a:t>Greater Cincinnati Region</a:t>
            </a:r>
          </a:p>
        </p:txBody>
      </p:sp>
    </p:spTree>
    <p:extLst>
      <p:ext uri="{BB962C8B-B14F-4D97-AF65-F5344CB8AC3E}">
        <p14:creationId xmlns:p14="http://schemas.microsoft.com/office/powerpoint/2010/main" val="319374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pPr algn="r"/>
              <a:t>2</a:t>
            </a:fld>
            <a:endParaRPr lang="en-US" dirty="0"/>
          </a:p>
        </p:txBody>
      </p:sp>
      <p:sp>
        <p:nvSpPr>
          <p:cNvPr id="10" name="Title 1"/>
          <p:cNvSpPr txBox="1">
            <a:spLocks/>
          </p:cNvSpPr>
          <p:nvPr/>
        </p:nvSpPr>
        <p:spPr>
          <a:xfrm>
            <a:off x="1562100" y="162207"/>
            <a:ext cx="60198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3200" b="1" dirty="0"/>
              <a:t>Presenters</a:t>
            </a:r>
          </a:p>
        </p:txBody>
      </p:sp>
      <p:sp>
        <p:nvSpPr>
          <p:cNvPr id="2" name="Content Placeholder 2">
            <a:extLst>
              <a:ext uri="{FF2B5EF4-FFF2-40B4-BE49-F238E27FC236}">
                <a16:creationId xmlns:a16="http://schemas.microsoft.com/office/drawing/2014/main" id="{F65ED82C-337E-6A14-7186-7E4451DA5F1D}"/>
              </a:ext>
            </a:extLst>
          </p:cNvPr>
          <p:cNvSpPr txBox="1">
            <a:spLocks/>
          </p:cNvSpPr>
          <p:nvPr/>
        </p:nvSpPr>
        <p:spPr>
          <a:xfrm>
            <a:off x="2052632" y="971550"/>
            <a:ext cx="2699558"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spcBef>
                <a:spcPts val="0"/>
              </a:spcBef>
              <a:buNone/>
            </a:pPr>
            <a:r>
              <a:rPr lang="en-US" sz="1600" dirty="0">
                <a:latin typeface="HurmeGeometricSans3 Bold" panose="020B0800020000000000" pitchFamily="34" charset="0"/>
              </a:rPr>
              <a:t>Brad Bowers, AICP</a:t>
            </a:r>
          </a:p>
          <a:p>
            <a:pPr marL="0" indent="0">
              <a:spcBef>
                <a:spcPts val="0"/>
              </a:spcBef>
              <a:buNone/>
            </a:pPr>
            <a:r>
              <a:rPr lang="en-US" sz="1600" dirty="0">
                <a:latin typeface="HurmeGeometricSans3 Bold" panose="020B0800020000000000" pitchFamily="34" charset="0"/>
              </a:rPr>
              <a:t>Tri-State Trails </a:t>
            </a:r>
          </a:p>
          <a:p>
            <a:pPr marL="0" indent="0">
              <a:spcBef>
                <a:spcPts val="0"/>
              </a:spcBef>
              <a:buNone/>
            </a:pPr>
            <a:r>
              <a:rPr lang="en-US" sz="1200" dirty="0">
                <a:latin typeface="HurmeGeometricSans3 Regular" panose="020B0500020000000000" pitchFamily="34" charset="0"/>
              </a:rPr>
              <a:t>Project Manager</a:t>
            </a:r>
          </a:p>
          <a:p>
            <a:pPr marL="0" indent="0">
              <a:spcBef>
                <a:spcPts val="0"/>
              </a:spcBef>
              <a:buNone/>
            </a:pPr>
            <a:r>
              <a:rPr lang="en-US" sz="1200" dirty="0">
                <a:latin typeface="HurmeGeometricSans3 Regular" panose="020B0500020000000000" pitchFamily="34" charset="0"/>
                <a:hlinkClick r:id="rId3"/>
              </a:rPr>
              <a:t>brad@tristatetrails.org</a:t>
            </a:r>
            <a:endParaRPr lang="en-US" sz="1200" dirty="0">
              <a:latin typeface="HurmeGeometricSans3 Regular" panose="020B0500020000000000" pitchFamily="34" charset="0"/>
            </a:endParaRPr>
          </a:p>
          <a:p>
            <a:pPr marL="0" indent="0">
              <a:spcBef>
                <a:spcPts val="0"/>
              </a:spcBef>
              <a:buNone/>
            </a:pPr>
            <a:endParaRPr lang="en-US" sz="1200" b="1" dirty="0"/>
          </a:p>
          <a:p>
            <a:pPr marL="457200" indent="-457200">
              <a:buFont typeface="+mj-lt"/>
              <a:buAutoNum type="arabicPeriod"/>
            </a:pPr>
            <a:endParaRPr lang="en-US" sz="1800" dirty="0"/>
          </a:p>
          <a:p>
            <a:pPr marL="457200" indent="-457200">
              <a:buFont typeface="+mj-lt"/>
              <a:buAutoNum type="arabicPeriod"/>
            </a:pPr>
            <a:endParaRPr lang="en-US" sz="1800" dirty="0"/>
          </a:p>
        </p:txBody>
      </p:sp>
      <p:pic>
        <p:nvPicPr>
          <p:cNvPr id="7" name="Picture 6" descr="A person in a suit and tie&#10;&#10;AI-generated content may be incorrect.">
            <a:extLst>
              <a:ext uri="{FF2B5EF4-FFF2-40B4-BE49-F238E27FC236}">
                <a16:creationId xmlns:a16="http://schemas.microsoft.com/office/drawing/2014/main" id="{A7BFC01C-DA48-7A5B-40F0-620D0FE08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971550"/>
            <a:ext cx="1752600" cy="1752600"/>
          </a:xfrm>
          <a:prstGeom prst="rect">
            <a:avLst/>
          </a:prstGeom>
        </p:spPr>
      </p:pic>
      <p:pic>
        <p:nvPicPr>
          <p:cNvPr id="9" name="Picture 8" descr="A person in a blue suit&#10;&#10;AI-generated content may be incorrect.">
            <a:extLst>
              <a:ext uri="{FF2B5EF4-FFF2-40B4-BE49-F238E27FC236}">
                <a16:creationId xmlns:a16="http://schemas.microsoft.com/office/drawing/2014/main" id="{89926836-DB6D-422D-EDC8-99504DFF3BE6}"/>
              </a:ext>
            </a:extLst>
          </p:cNvPr>
          <p:cNvPicPr>
            <a:picLocks noChangeAspect="1"/>
          </p:cNvPicPr>
          <p:nvPr/>
        </p:nvPicPr>
        <p:blipFill>
          <a:blip r:embed="rId5" cstate="print">
            <a:extLst>
              <a:ext uri="{28A0092B-C50C-407E-A947-70E740481C1C}">
                <a14:useLocalDpi xmlns:a14="http://schemas.microsoft.com/office/drawing/2010/main" val="0"/>
              </a:ext>
            </a:extLst>
          </a:blip>
          <a:srcRect l="17551" t="3471" r="17758" b="1396"/>
          <a:stretch>
            <a:fillRect/>
          </a:stretch>
        </p:blipFill>
        <p:spPr>
          <a:xfrm>
            <a:off x="185732" y="971550"/>
            <a:ext cx="1787652" cy="1752600"/>
          </a:xfrm>
          <a:prstGeom prst="rect">
            <a:avLst/>
          </a:prstGeom>
        </p:spPr>
      </p:pic>
      <p:sp>
        <p:nvSpPr>
          <p:cNvPr id="11" name="Content Placeholder 2">
            <a:extLst>
              <a:ext uri="{FF2B5EF4-FFF2-40B4-BE49-F238E27FC236}">
                <a16:creationId xmlns:a16="http://schemas.microsoft.com/office/drawing/2014/main" id="{DA757E27-EFA4-9574-82DD-B15EB43E7C87}"/>
              </a:ext>
            </a:extLst>
          </p:cNvPr>
          <p:cNvSpPr txBox="1">
            <a:spLocks/>
          </p:cNvSpPr>
          <p:nvPr/>
        </p:nvSpPr>
        <p:spPr>
          <a:xfrm>
            <a:off x="6248400" y="971896"/>
            <a:ext cx="28194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spcBef>
                <a:spcPts val="0"/>
              </a:spcBef>
              <a:buNone/>
            </a:pPr>
            <a:r>
              <a:rPr lang="en-US" sz="1600" dirty="0">
                <a:latin typeface="HurmeGeometricSans3 Bold" panose="020B0800020000000000" pitchFamily="34" charset="0"/>
              </a:rPr>
              <a:t>Anthony </a:t>
            </a:r>
            <a:r>
              <a:rPr lang="en-US" sz="1600" dirty="0" err="1">
                <a:latin typeface="HurmeGeometricSans3 Bold" panose="020B0800020000000000" pitchFamily="34" charset="0"/>
              </a:rPr>
              <a:t>Pankala</a:t>
            </a:r>
            <a:r>
              <a:rPr lang="en-US" sz="1600" dirty="0">
                <a:latin typeface="HurmeGeometricSans3 Bold" panose="020B0800020000000000" pitchFamily="34" charset="0"/>
              </a:rPr>
              <a:t>, PE</a:t>
            </a:r>
          </a:p>
          <a:p>
            <a:pPr marL="0" indent="0">
              <a:spcBef>
                <a:spcPts val="0"/>
              </a:spcBef>
              <a:buNone/>
            </a:pPr>
            <a:r>
              <a:rPr lang="en-US" sz="1600" dirty="0">
                <a:latin typeface="HurmeGeometricSans3 Bold" panose="020B0800020000000000" pitchFamily="34" charset="0"/>
              </a:rPr>
              <a:t>ODOT, District 8</a:t>
            </a:r>
          </a:p>
          <a:p>
            <a:pPr marL="0" indent="0">
              <a:spcBef>
                <a:spcPts val="0"/>
              </a:spcBef>
              <a:buNone/>
            </a:pPr>
            <a:r>
              <a:rPr lang="en-US" sz="1200" dirty="0">
                <a:latin typeface="HurmeGeometricSans3 Regular" panose="020B0500020000000000" pitchFamily="34" charset="0"/>
              </a:rPr>
              <a:t>Environmental Engineer</a:t>
            </a:r>
          </a:p>
          <a:p>
            <a:pPr marL="0" indent="0">
              <a:spcBef>
                <a:spcPts val="0"/>
              </a:spcBef>
              <a:buNone/>
            </a:pPr>
            <a:r>
              <a:rPr lang="en-US" sz="1200" dirty="0">
                <a:latin typeface="HurmeGeometricSans3 Regular" panose="020B0500020000000000" pitchFamily="34" charset="0"/>
                <a:hlinkClick r:id="rId6"/>
              </a:rPr>
              <a:t>Anthony.Pankala@dot.ohio.gov</a:t>
            </a:r>
            <a:r>
              <a:rPr lang="en-US" sz="1200" dirty="0">
                <a:latin typeface="HurmeGeometricSans3 Regular" panose="020B0500020000000000" pitchFamily="34" charset="0"/>
              </a:rPr>
              <a:t> </a:t>
            </a:r>
          </a:p>
          <a:p>
            <a:pPr marL="0" indent="0">
              <a:spcBef>
                <a:spcPts val="0"/>
              </a:spcBef>
              <a:buNone/>
            </a:pPr>
            <a:endParaRPr lang="en-US" sz="1200" b="1" dirty="0"/>
          </a:p>
          <a:p>
            <a:pPr marL="457200" indent="-457200">
              <a:buFont typeface="+mj-lt"/>
              <a:buAutoNum type="arabicPeriod"/>
            </a:pPr>
            <a:endParaRPr lang="en-US" sz="1800" dirty="0"/>
          </a:p>
          <a:p>
            <a:pPr marL="457200" indent="-457200">
              <a:buFont typeface="+mj-lt"/>
              <a:buAutoNum type="arabicPeriod"/>
            </a:pPr>
            <a:endParaRPr lang="en-US" sz="1800" dirty="0"/>
          </a:p>
        </p:txBody>
      </p:sp>
      <p:sp>
        <p:nvSpPr>
          <p:cNvPr id="12" name="Content Placeholder 2">
            <a:extLst>
              <a:ext uri="{FF2B5EF4-FFF2-40B4-BE49-F238E27FC236}">
                <a16:creationId xmlns:a16="http://schemas.microsoft.com/office/drawing/2014/main" id="{AD9BE336-2545-99AB-31AA-A7F249BE69B5}"/>
              </a:ext>
            </a:extLst>
          </p:cNvPr>
          <p:cNvSpPr txBox="1">
            <a:spLocks/>
          </p:cNvSpPr>
          <p:nvPr/>
        </p:nvSpPr>
        <p:spPr>
          <a:xfrm>
            <a:off x="152400" y="2931968"/>
            <a:ext cx="394447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227013" indent="-227013">
              <a:spcBef>
                <a:spcPts val="0"/>
              </a:spcBef>
              <a:spcAft>
                <a:spcPts val="600"/>
              </a:spcAft>
            </a:pPr>
            <a:r>
              <a:rPr lang="en-US" sz="1200" dirty="0">
                <a:latin typeface="HurmeGeometricSans3 Bold" panose="020B0800020000000000" pitchFamily="34" charset="0"/>
              </a:rPr>
              <a:t>Provides technical assistance to local governments &amp; community stakeholders on regional trail and bikeway projects in Ohio, Kentucky, and Indiana </a:t>
            </a:r>
          </a:p>
          <a:p>
            <a:pPr marL="227013" indent="-227013">
              <a:spcBef>
                <a:spcPts val="0"/>
              </a:spcBef>
              <a:spcAft>
                <a:spcPts val="600"/>
              </a:spcAft>
            </a:pPr>
            <a:r>
              <a:rPr lang="en-US" sz="1200" dirty="0">
                <a:latin typeface="HurmeGeometricSans3 Bold" panose="020B0800020000000000" pitchFamily="34" charset="0"/>
              </a:rPr>
              <a:t>Manages trail feasibility studies, comprehensive trail plans, and funding strategies</a:t>
            </a:r>
          </a:p>
          <a:p>
            <a:pPr marL="227013" indent="-227013">
              <a:spcBef>
                <a:spcPts val="0"/>
              </a:spcBef>
              <a:spcAft>
                <a:spcPts val="600"/>
              </a:spcAft>
            </a:pPr>
            <a:r>
              <a:rPr lang="en-US" sz="1200" dirty="0">
                <a:latin typeface="HurmeGeometricSans3 Bold" panose="020B0800020000000000" pitchFamily="34" charset="0"/>
              </a:rPr>
              <a:t>Experience coordinating public engagement using a variety of tools and strategies </a:t>
            </a:r>
          </a:p>
          <a:p>
            <a:pPr marL="227013" indent="-227013">
              <a:spcBef>
                <a:spcPts val="0"/>
              </a:spcBef>
              <a:spcAft>
                <a:spcPts val="600"/>
              </a:spcAft>
            </a:pPr>
            <a:r>
              <a:rPr lang="en-US" sz="1200" dirty="0">
                <a:latin typeface="HurmeGeometricSans3 Bold" panose="020B0800020000000000" pitchFamily="34" charset="0"/>
              </a:rPr>
              <a:t>Frequent commuter cyclist, bringing practical insight to active transportation planning </a:t>
            </a:r>
            <a:endParaRPr lang="en-US" sz="1200" dirty="0"/>
          </a:p>
          <a:p>
            <a:pPr marL="457200" indent="-457200">
              <a:buFont typeface="+mj-lt"/>
              <a:buAutoNum type="arabicPeriod"/>
            </a:pPr>
            <a:endParaRPr lang="en-US" sz="1800" dirty="0"/>
          </a:p>
        </p:txBody>
      </p:sp>
      <p:sp>
        <p:nvSpPr>
          <p:cNvPr id="14" name="Content Placeholder 2">
            <a:extLst>
              <a:ext uri="{FF2B5EF4-FFF2-40B4-BE49-F238E27FC236}">
                <a16:creationId xmlns:a16="http://schemas.microsoft.com/office/drawing/2014/main" id="{DDE98E73-2B94-1EC0-3D9A-993AEE104C88}"/>
              </a:ext>
            </a:extLst>
          </p:cNvPr>
          <p:cNvSpPr txBox="1">
            <a:spLocks/>
          </p:cNvSpPr>
          <p:nvPr/>
        </p:nvSpPr>
        <p:spPr>
          <a:xfrm>
            <a:off x="4343400" y="2923893"/>
            <a:ext cx="44958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227013" indent="-227013">
              <a:spcBef>
                <a:spcPts val="0"/>
              </a:spcBef>
              <a:spcAft>
                <a:spcPts val="600"/>
              </a:spcAft>
            </a:pPr>
            <a:r>
              <a:rPr lang="en-US" sz="1200" dirty="0">
                <a:latin typeface="HurmeGeometricSans3 Bold" panose="020B0800020000000000" pitchFamily="34" charset="0"/>
              </a:rPr>
              <a:t>Scopes environmental tasks for LPA and ODOT projects with District 8 (Cincinnati) </a:t>
            </a:r>
          </a:p>
          <a:p>
            <a:pPr marL="227013" indent="-227013">
              <a:spcBef>
                <a:spcPts val="0"/>
              </a:spcBef>
              <a:spcAft>
                <a:spcPts val="600"/>
              </a:spcAft>
            </a:pPr>
            <a:r>
              <a:rPr lang="en-US" sz="1200" dirty="0">
                <a:latin typeface="HurmeGeometricSans3 Bold" panose="020B0800020000000000" pitchFamily="34" charset="0"/>
              </a:rPr>
              <a:t>Creates, reviews, and coordinates environmental documents per ODOT OES manuals and guidelines </a:t>
            </a:r>
          </a:p>
          <a:p>
            <a:pPr marL="227013" indent="-227013">
              <a:spcBef>
                <a:spcPts val="0"/>
              </a:spcBef>
              <a:spcAft>
                <a:spcPts val="600"/>
              </a:spcAft>
            </a:pPr>
            <a:r>
              <a:rPr lang="en-US" sz="1200" dirty="0">
                <a:latin typeface="HurmeGeometricSans3 Bold" panose="020B0800020000000000" pitchFamily="34" charset="0"/>
              </a:rPr>
              <a:t>Early adaptor and avid user of Virtual Public Involvement (VPI) and enthusiastic about sharing my knowledge and experience with using </a:t>
            </a:r>
            <a:r>
              <a:rPr lang="en-US" sz="1200" dirty="0" err="1">
                <a:latin typeface="HurmeGeometricSans3 Bold" panose="020B0800020000000000" pitchFamily="34" charset="0"/>
              </a:rPr>
              <a:t>PublicInput</a:t>
            </a:r>
            <a:r>
              <a:rPr lang="en-US" sz="1200" dirty="0">
                <a:latin typeface="HurmeGeometricSans3 Bold" panose="020B0800020000000000" pitchFamily="34" charset="0"/>
              </a:rPr>
              <a:t> through ODOT </a:t>
            </a:r>
          </a:p>
          <a:p>
            <a:pPr marL="227013" indent="-227013">
              <a:spcBef>
                <a:spcPts val="0"/>
              </a:spcBef>
              <a:spcAft>
                <a:spcPts val="600"/>
              </a:spcAft>
            </a:pPr>
            <a:r>
              <a:rPr lang="en-US" sz="1200" dirty="0">
                <a:latin typeface="HurmeGeometricSans3 Bold" panose="020B0800020000000000" pitchFamily="34" charset="0"/>
              </a:rPr>
              <a:t>Passionate about multimodal transportation, public transportation, and ADA accessibility </a:t>
            </a:r>
          </a:p>
          <a:p>
            <a:pPr marL="457200" indent="-457200">
              <a:buFont typeface="+mj-lt"/>
              <a:buAutoNum type="arabicPeriod"/>
            </a:pPr>
            <a:endParaRPr lang="en-US" sz="1200" dirty="0"/>
          </a:p>
          <a:p>
            <a:pPr marL="457200" indent="-457200">
              <a:buFont typeface="+mj-lt"/>
              <a:buAutoNum type="arabicPeriod"/>
            </a:pPr>
            <a:endParaRPr lang="en-US" sz="1800" dirty="0"/>
          </a:p>
        </p:txBody>
      </p:sp>
    </p:spTree>
    <p:extLst>
      <p:ext uri="{BB962C8B-B14F-4D97-AF65-F5344CB8AC3E}">
        <p14:creationId xmlns:p14="http://schemas.microsoft.com/office/powerpoint/2010/main" val="2658145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9E3EC-CAC0-37B2-0FFF-5A3DE49AD582}"/>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5" name="TextBox 4">
            <a:extLst>
              <a:ext uri="{FF2B5EF4-FFF2-40B4-BE49-F238E27FC236}">
                <a16:creationId xmlns:a16="http://schemas.microsoft.com/office/drawing/2014/main" id="{BF9E1465-0A95-F887-20FB-988F4671F50B}"/>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20</a:t>
            </a:fld>
            <a:endParaRPr lang="en-US" dirty="0">
              <a:solidFill>
                <a:schemeClr val="bg1"/>
              </a:solidFill>
            </a:endParaRPr>
          </a:p>
        </p:txBody>
      </p:sp>
      <p:sp>
        <p:nvSpPr>
          <p:cNvPr id="10" name="Title 1"/>
          <p:cNvSpPr txBox="1">
            <a:spLocks/>
          </p:cNvSpPr>
          <p:nvPr/>
        </p:nvSpPr>
        <p:spPr>
          <a:xfrm>
            <a:off x="1562100" y="57150"/>
            <a:ext cx="60198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4000" b="1" dirty="0"/>
              <a:t>Participant Location</a:t>
            </a:r>
          </a:p>
        </p:txBody>
      </p:sp>
      <p:pic>
        <p:nvPicPr>
          <p:cNvPr id="6" name="Picture 5" descr="A screenshot of a computer&#10;&#10;Description automatically generated">
            <a:extLst>
              <a:ext uri="{FF2B5EF4-FFF2-40B4-BE49-F238E27FC236}">
                <a16:creationId xmlns:a16="http://schemas.microsoft.com/office/drawing/2014/main" id="{6466C796-3882-D0A3-917A-8450F854D83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 t="-211" r="132" b="94572"/>
          <a:stretch/>
        </p:blipFill>
        <p:spPr>
          <a:xfrm>
            <a:off x="457200" y="828903"/>
            <a:ext cx="8229600" cy="218698"/>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7FE7B430-31C9-46D1-D390-C1DD93722F3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5781" t="5580" b="9476"/>
          <a:stretch>
            <a:fillRect/>
          </a:stretch>
        </p:blipFill>
        <p:spPr>
          <a:xfrm>
            <a:off x="152400" y="991938"/>
            <a:ext cx="5867400" cy="3652690"/>
          </a:xfrm>
          <a:prstGeom prst="rect">
            <a:avLst/>
          </a:prstGeom>
        </p:spPr>
      </p:pic>
      <p:sp>
        <p:nvSpPr>
          <p:cNvPr id="8" name="Content Placeholder 2">
            <a:extLst>
              <a:ext uri="{FF2B5EF4-FFF2-40B4-BE49-F238E27FC236}">
                <a16:creationId xmlns:a16="http://schemas.microsoft.com/office/drawing/2014/main" id="{6AC265CF-8C24-2264-EE71-41E42644570D}"/>
              </a:ext>
            </a:extLst>
          </p:cNvPr>
          <p:cNvSpPr txBox="1">
            <a:spLocks/>
          </p:cNvSpPr>
          <p:nvPr/>
        </p:nvSpPr>
        <p:spPr>
          <a:xfrm>
            <a:off x="4036142" y="1154091"/>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20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9" name="Content Placeholder 2">
            <a:extLst>
              <a:ext uri="{FF2B5EF4-FFF2-40B4-BE49-F238E27FC236}">
                <a16:creationId xmlns:a16="http://schemas.microsoft.com/office/drawing/2014/main" id="{B4159AB1-9844-F2C2-6106-C396A32A0978}"/>
              </a:ext>
            </a:extLst>
          </p:cNvPr>
          <p:cNvSpPr txBox="1">
            <a:spLocks/>
          </p:cNvSpPr>
          <p:nvPr/>
        </p:nvSpPr>
        <p:spPr>
          <a:xfrm>
            <a:off x="4036142" y="1417351"/>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25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1" name="Content Placeholder 2">
            <a:extLst>
              <a:ext uri="{FF2B5EF4-FFF2-40B4-BE49-F238E27FC236}">
                <a16:creationId xmlns:a16="http://schemas.microsoft.com/office/drawing/2014/main" id="{E49D3D34-8309-CEBF-434E-F0136F914EB7}"/>
              </a:ext>
            </a:extLst>
          </p:cNvPr>
          <p:cNvSpPr txBox="1">
            <a:spLocks/>
          </p:cNvSpPr>
          <p:nvPr/>
        </p:nvSpPr>
        <p:spPr>
          <a:xfrm>
            <a:off x="4036142" y="1669104"/>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56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2" name="Content Placeholder 2">
            <a:extLst>
              <a:ext uri="{FF2B5EF4-FFF2-40B4-BE49-F238E27FC236}">
                <a16:creationId xmlns:a16="http://schemas.microsoft.com/office/drawing/2014/main" id="{69F4B646-1C41-4F9F-1E2A-406C59EC5914}"/>
              </a:ext>
            </a:extLst>
          </p:cNvPr>
          <p:cNvSpPr txBox="1">
            <a:spLocks/>
          </p:cNvSpPr>
          <p:nvPr/>
        </p:nvSpPr>
        <p:spPr>
          <a:xfrm>
            <a:off x="4036142" y="1953440"/>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35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3" name="Content Placeholder 2">
            <a:extLst>
              <a:ext uri="{FF2B5EF4-FFF2-40B4-BE49-F238E27FC236}">
                <a16:creationId xmlns:a16="http://schemas.microsoft.com/office/drawing/2014/main" id="{A81F0E26-FC87-C186-D9D3-713D5D1B2648}"/>
              </a:ext>
            </a:extLst>
          </p:cNvPr>
          <p:cNvSpPr txBox="1">
            <a:spLocks/>
          </p:cNvSpPr>
          <p:nvPr/>
        </p:nvSpPr>
        <p:spPr>
          <a:xfrm>
            <a:off x="4038600" y="2205193"/>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8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4" name="Content Placeholder 2">
            <a:extLst>
              <a:ext uri="{FF2B5EF4-FFF2-40B4-BE49-F238E27FC236}">
                <a16:creationId xmlns:a16="http://schemas.microsoft.com/office/drawing/2014/main" id="{97E62BEA-FC2C-6DED-1BD2-792124701100}"/>
              </a:ext>
            </a:extLst>
          </p:cNvPr>
          <p:cNvSpPr txBox="1">
            <a:spLocks/>
          </p:cNvSpPr>
          <p:nvPr/>
        </p:nvSpPr>
        <p:spPr>
          <a:xfrm>
            <a:off x="4036142" y="2463827"/>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20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5" name="Content Placeholder 2">
            <a:extLst>
              <a:ext uri="{FF2B5EF4-FFF2-40B4-BE49-F238E27FC236}">
                <a16:creationId xmlns:a16="http://schemas.microsoft.com/office/drawing/2014/main" id="{8FF1F4C6-B453-1B61-A333-B85C137493C7}"/>
              </a:ext>
            </a:extLst>
          </p:cNvPr>
          <p:cNvSpPr txBox="1">
            <a:spLocks/>
          </p:cNvSpPr>
          <p:nvPr/>
        </p:nvSpPr>
        <p:spPr>
          <a:xfrm>
            <a:off x="4036142" y="2721342"/>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3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7" name="Content Placeholder 2">
            <a:extLst>
              <a:ext uri="{FF2B5EF4-FFF2-40B4-BE49-F238E27FC236}">
                <a16:creationId xmlns:a16="http://schemas.microsoft.com/office/drawing/2014/main" id="{6ECDF36B-230F-2CBC-42FF-FB31957C91A1}"/>
              </a:ext>
            </a:extLst>
          </p:cNvPr>
          <p:cNvSpPr txBox="1">
            <a:spLocks/>
          </p:cNvSpPr>
          <p:nvPr/>
        </p:nvSpPr>
        <p:spPr>
          <a:xfrm>
            <a:off x="4036142" y="2973538"/>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4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8" name="Content Placeholder 2">
            <a:extLst>
              <a:ext uri="{FF2B5EF4-FFF2-40B4-BE49-F238E27FC236}">
                <a16:creationId xmlns:a16="http://schemas.microsoft.com/office/drawing/2014/main" id="{AC2DA428-1E43-52B4-6E23-EEB1F9DDC6E3}"/>
              </a:ext>
            </a:extLst>
          </p:cNvPr>
          <p:cNvSpPr txBox="1">
            <a:spLocks/>
          </p:cNvSpPr>
          <p:nvPr/>
        </p:nvSpPr>
        <p:spPr>
          <a:xfrm>
            <a:off x="4036142" y="3233936"/>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11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19" name="Content Placeholder 2">
            <a:extLst>
              <a:ext uri="{FF2B5EF4-FFF2-40B4-BE49-F238E27FC236}">
                <a16:creationId xmlns:a16="http://schemas.microsoft.com/office/drawing/2014/main" id="{C3197A68-2714-A65F-DA1D-1E0E329B2998}"/>
              </a:ext>
            </a:extLst>
          </p:cNvPr>
          <p:cNvSpPr txBox="1">
            <a:spLocks/>
          </p:cNvSpPr>
          <p:nvPr/>
        </p:nvSpPr>
        <p:spPr>
          <a:xfrm>
            <a:off x="4036142" y="3502942"/>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14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20" name="Content Placeholder 2">
            <a:extLst>
              <a:ext uri="{FF2B5EF4-FFF2-40B4-BE49-F238E27FC236}">
                <a16:creationId xmlns:a16="http://schemas.microsoft.com/office/drawing/2014/main" id="{478DA3C8-C9E4-F029-B168-3F030B560F16}"/>
              </a:ext>
            </a:extLst>
          </p:cNvPr>
          <p:cNvSpPr txBox="1">
            <a:spLocks/>
          </p:cNvSpPr>
          <p:nvPr/>
        </p:nvSpPr>
        <p:spPr>
          <a:xfrm>
            <a:off x="4036142" y="3760457"/>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101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21" name="Content Placeholder 2">
            <a:extLst>
              <a:ext uri="{FF2B5EF4-FFF2-40B4-BE49-F238E27FC236}">
                <a16:creationId xmlns:a16="http://schemas.microsoft.com/office/drawing/2014/main" id="{18A64755-3E05-14A5-8641-B4EF4027FB4E}"/>
              </a:ext>
            </a:extLst>
          </p:cNvPr>
          <p:cNvSpPr txBox="1">
            <a:spLocks/>
          </p:cNvSpPr>
          <p:nvPr/>
        </p:nvSpPr>
        <p:spPr>
          <a:xfrm>
            <a:off x="4036142" y="4029463"/>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2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pic>
        <p:nvPicPr>
          <p:cNvPr id="4" name="Picture 3" descr="A screenshot of a computer&#10;&#10;Description automatically generated">
            <a:extLst>
              <a:ext uri="{FF2B5EF4-FFF2-40B4-BE49-F238E27FC236}">
                <a16:creationId xmlns:a16="http://schemas.microsoft.com/office/drawing/2014/main" id="{607FE6CC-9576-E6FB-138D-4977EB588C2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5807" r="53376" b="9475"/>
          <a:stretch>
            <a:fillRect/>
          </a:stretch>
        </p:blipFill>
        <p:spPr>
          <a:xfrm>
            <a:off x="152400" y="1001691"/>
            <a:ext cx="4259796" cy="364293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F476DFB0-7E5C-5777-7553-74353B3A5B4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89108" t="92291"/>
          <a:stretch>
            <a:fillRect/>
          </a:stretch>
        </p:blipFill>
        <p:spPr>
          <a:xfrm>
            <a:off x="168727" y="413145"/>
            <a:ext cx="995176" cy="331517"/>
          </a:xfrm>
          <a:prstGeom prst="rect">
            <a:avLst/>
          </a:prstGeom>
        </p:spPr>
      </p:pic>
      <p:sp>
        <p:nvSpPr>
          <p:cNvPr id="22" name="Content Placeholder 2">
            <a:extLst>
              <a:ext uri="{FF2B5EF4-FFF2-40B4-BE49-F238E27FC236}">
                <a16:creationId xmlns:a16="http://schemas.microsoft.com/office/drawing/2014/main" id="{ACB797B6-AF76-072F-6A01-8F9EC2B90C19}"/>
              </a:ext>
            </a:extLst>
          </p:cNvPr>
          <p:cNvSpPr txBox="1">
            <a:spLocks/>
          </p:cNvSpPr>
          <p:nvPr/>
        </p:nvSpPr>
        <p:spPr>
          <a:xfrm>
            <a:off x="4038600" y="4313111"/>
            <a:ext cx="1676400"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r>
              <a:rPr lang="en-US" sz="1100" dirty="0">
                <a:latin typeface="HurmeGeometricSans3 Regular" panose="020B0500020000000000" pitchFamily="34" charset="0"/>
                <a:ea typeface="Times" panose="02020603050405020304" pitchFamily="18" charset="0"/>
                <a:cs typeface="Arial" panose="020B0604020202020204" pitchFamily="34" charset="0"/>
              </a:rPr>
              <a:t>86 participants</a:t>
            </a:r>
            <a:endParaRPr lang="en-US" sz="1100" dirty="0">
              <a:latin typeface="HurmeGeometricSans3 Bold" panose="020B0800020000000000" pitchFamily="34" charset="0"/>
              <a:ea typeface="Times" panose="02020603050405020304" pitchFamily="18" charset="0"/>
              <a:cs typeface="Arial" panose="020B0604020202020204" pitchFamily="34" charset="0"/>
            </a:endParaRPr>
          </a:p>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pic>
        <p:nvPicPr>
          <p:cNvPr id="23" name="Picture 22" descr="A group of colorful boxes with text&#10;&#10;Description automatically generated with medium confidence">
            <a:extLst>
              <a:ext uri="{FF2B5EF4-FFF2-40B4-BE49-F238E27FC236}">
                <a16:creationId xmlns:a16="http://schemas.microsoft.com/office/drawing/2014/main" id="{96601508-2917-7D8E-F969-AF5A4C5243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556" t="12963" r="34316" b="47037"/>
          <a:stretch>
            <a:fillRect/>
          </a:stretch>
        </p:blipFill>
        <p:spPr>
          <a:xfrm>
            <a:off x="6311863" y="1123583"/>
            <a:ext cx="2540073" cy="2523547"/>
          </a:xfrm>
          <a:prstGeom prst="rect">
            <a:avLst/>
          </a:prstGeom>
        </p:spPr>
      </p:pic>
      <p:pic>
        <p:nvPicPr>
          <p:cNvPr id="25" name="Picture 24" descr="A group of colorful boxes with text&#10;&#10;Description automatically generated with medium confidence">
            <a:extLst>
              <a:ext uri="{FF2B5EF4-FFF2-40B4-BE49-F238E27FC236}">
                <a16:creationId xmlns:a16="http://schemas.microsoft.com/office/drawing/2014/main" id="{1131667C-D599-7183-149E-8CE11C43BD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639" t="12809" r="7079" b="77218"/>
          <a:stretch>
            <a:fillRect/>
          </a:stretch>
        </p:blipFill>
        <p:spPr>
          <a:xfrm>
            <a:off x="6311863" y="3727963"/>
            <a:ext cx="1231937" cy="629194"/>
          </a:xfrm>
          <a:prstGeom prst="rect">
            <a:avLst/>
          </a:prstGeom>
        </p:spPr>
      </p:pic>
      <p:pic>
        <p:nvPicPr>
          <p:cNvPr id="26" name="Picture 25" descr="A group of colorful boxes with text&#10;&#10;Description automatically generated with medium confidence">
            <a:extLst>
              <a:ext uri="{FF2B5EF4-FFF2-40B4-BE49-F238E27FC236}">
                <a16:creationId xmlns:a16="http://schemas.microsoft.com/office/drawing/2014/main" id="{BE4A5201-0687-3FDA-7011-CAF4CFD37B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606" t="24791" r="6112" b="61434"/>
          <a:stretch>
            <a:fillRect/>
          </a:stretch>
        </p:blipFill>
        <p:spPr>
          <a:xfrm>
            <a:off x="7679969" y="3683917"/>
            <a:ext cx="1231937" cy="869033"/>
          </a:xfrm>
          <a:prstGeom prst="rect">
            <a:avLst/>
          </a:prstGeom>
        </p:spPr>
      </p:pic>
    </p:spTree>
    <p:extLst>
      <p:ext uri="{BB962C8B-B14F-4D97-AF65-F5344CB8AC3E}">
        <p14:creationId xmlns:p14="http://schemas.microsoft.com/office/powerpoint/2010/main" val="3416383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63983D-4492-8281-A80F-A954259CFAA5}"/>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3" name="TextBox 2">
            <a:extLst>
              <a:ext uri="{FF2B5EF4-FFF2-40B4-BE49-F238E27FC236}">
                <a16:creationId xmlns:a16="http://schemas.microsoft.com/office/drawing/2014/main" id="{5C82AD3A-D3E9-8FA0-ABAE-AF8EF57C7DD9}"/>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pic>
        <p:nvPicPr>
          <p:cNvPr id="11" name="Picture 10" descr="A screenshot of a graph&#10;&#10;Description automatically generated">
            <a:extLst>
              <a:ext uri="{FF2B5EF4-FFF2-40B4-BE49-F238E27FC236}">
                <a16:creationId xmlns:a16="http://schemas.microsoft.com/office/drawing/2014/main" id="{F4A301D5-4B4C-9E5A-F8A0-ECC1CD6F4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51" t="58400" r="29646" b="5324"/>
          <a:stretch/>
        </p:blipFill>
        <p:spPr>
          <a:xfrm>
            <a:off x="304800" y="1568379"/>
            <a:ext cx="3178157" cy="2885710"/>
          </a:xfrm>
          <a:prstGeom prst="rect">
            <a:avLst/>
          </a:prstGeom>
        </p:spPr>
      </p:pic>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21</a:t>
            </a:fld>
            <a:endParaRPr lang="en-US" dirty="0">
              <a:solidFill>
                <a:schemeClr val="bg1"/>
              </a:solidFill>
            </a:endParaRPr>
          </a:p>
        </p:txBody>
      </p:sp>
      <p:sp>
        <p:nvSpPr>
          <p:cNvPr id="10" name="Title 1"/>
          <p:cNvSpPr txBox="1">
            <a:spLocks/>
          </p:cNvSpPr>
          <p:nvPr/>
        </p:nvSpPr>
        <p:spPr>
          <a:xfrm>
            <a:off x="0" y="57150"/>
            <a:ext cx="91440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4000" b="1" dirty="0"/>
              <a:t>Shared Use Path Usage</a:t>
            </a:r>
            <a:endParaRPr lang="en-US" sz="2000" b="1" dirty="0"/>
          </a:p>
        </p:txBody>
      </p:sp>
      <p:pic>
        <p:nvPicPr>
          <p:cNvPr id="4" name="Picture 3" descr="A screenshot of a graph&#10;&#10;Description automatically generated">
            <a:extLst>
              <a:ext uri="{FF2B5EF4-FFF2-40B4-BE49-F238E27FC236}">
                <a16:creationId xmlns:a16="http://schemas.microsoft.com/office/drawing/2014/main" id="{B340DD0E-9E42-09B0-4A1E-F21DE2B08B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55" t="54444" r="4139" b="42009"/>
          <a:stretch/>
        </p:blipFill>
        <p:spPr>
          <a:xfrm>
            <a:off x="304801" y="790940"/>
            <a:ext cx="4831906" cy="28213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C69A074A-E1B5-7EB6-2D90-C7AB62E079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5555" b="29260"/>
          <a:stretch/>
        </p:blipFill>
        <p:spPr>
          <a:xfrm>
            <a:off x="4038600" y="3006289"/>
            <a:ext cx="4724400" cy="1539804"/>
          </a:xfrm>
          <a:prstGeom prst="rect">
            <a:avLst/>
          </a:prstGeom>
        </p:spPr>
      </p:pic>
      <p:pic>
        <p:nvPicPr>
          <p:cNvPr id="8" name="Picture 7" descr="A screenshot of a graph&#10;&#10;Description automatically generated">
            <a:extLst>
              <a:ext uri="{FF2B5EF4-FFF2-40B4-BE49-F238E27FC236}">
                <a16:creationId xmlns:a16="http://schemas.microsoft.com/office/drawing/2014/main" id="{8350C4AC-268F-5994-2FA5-C34153035A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62" b="64074"/>
          <a:stretch/>
        </p:blipFill>
        <p:spPr>
          <a:xfrm>
            <a:off x="4038600" y="819150"/>
            <a:ext cx="4724400" cy="2033795"/>
          </a:xfrm>
          <a:prstGeom prst="rect">
            <a:avLst/>
          </a:prstGeom>
        </p:spPr>
      </p:pic>
      <p:pic>
        <p:nvPicPr>
          <p:cNvPr id="9" name="Picture 8" descr="A screenshot of a graph&#10;&#10;Description automatically generated">
            <a:extLst>
              <a:ext uri="{FF2B5EF4-FFF2-40B4-BE49-F238E27FC236}">
                <a16:creationId xmlns:a16="http://schemas.microsoft.com/office/drawing/2014/main" id="{151D5720-76E6-4E56-3FE8-D49B08952F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038" t="58276" r="4139" b="28314"/>
          <a:stretch/>
        </p:blipFill>
        <p:spPr>
          <a:xfrm>
            <a:off x="2284524" y="1154135"/>
            <a:ext cx="1246208" cy="947644"/>
          </a:xfrm>
          <a:prstGeom prst="rect">
            <a:avLst/>
          </a:prstGeom>
        </p:spPr>
      </p:pic>
    </p:spTree>
    <p:extLst>
      <p:ext uri="{BB962C8B-B14F-4D97-AF65-F5344CB8AC3E}">
        <p14:creationId xmlns:p14="http://schemas.microsoft.com/office/powerpoint/2010/main" val="2692328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5D29D9B-8259-C9E0-3426-98FACEB49662}"/>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27" name="TextBox 26">
            <a:extLst>
              <a:ext uri="{FF2B5EF4-FFF2-40B4-BE49-F238E27FC236}">
                <a16:creationId xmlns:a16="http://schemas.microsoft.com/office/drawing/2014/main" id="{F5A67F44-0085-3104-DD5F-58D41663C98C}"/>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22</a:t>
            </a:fld>
            <a:endParaRPr lang="en-US" dirty="0">
              <a:solidFill>
                <a:schemeClr val="bg1"/>
              </a:solidFill>
            </a:endParaRPr>
          </a:p>
        </p:txBody>
      </p:sp>
      <p:sp>
        <p:nvSpPr>
          <p:cNvPr id="2" name="Content Placeholder 2">
            <a:extLst>
              <a:ext uri="{FF2B5EF4-FFF2-40B4-BE49-F238E27FC236}">
                <a16:creationId xmlns:a16="http://schemas.microsoft.com/office/drawing/2014/main" id="{616141DF-F3AF-756F-F72B-4E4BA198D731}"/>
              </a:ext>
            </a:extLst>
          </p:cNvPr>
          <p:cNvSpPr txBox="1">
            <a:spLocks/>
          </p:cNvSpPr>
          <p:nvPr/>
        </p:nvSpPr>
        <p:spPr>
          <a:xfrm>
            <a:off x="508972" y="2057400"/>
            <a:ext cx="8126056"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4" name="Title 1">
            <a:extLst>
              <a:ext uri="{FF2B5EF4-FFF2-40B4-BE49-F238E27FC236}">
                <a16:creationId xmlns:a16="http://schemas.microsoft.com/office/drawing/2014/main" id="{0A9C5DEA-EAAA-A599-478F-D18FE827C652}"/>
              </a:ext>
            </a:extLst>
          </p:cNvPr>
          <p:cNvSpPr txBox="1">
            <a:spLocks/>
          </p:cNvSpPr>
          <p:nvPr/>
        </p:nvSpPr>
        <p:spPr>
          <a:xfrm>
            <a:off x="0" y="57150"/>
            <a:ext cx="91440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4000" b="1" dirty="0"/>
              <a:t>Participant Demographics</a:t>
            </a:r>
          </a:p>
        </p:txBody>
      </p:sp>
      <p:pic>
        <p:nvPicPr>
          <p:cNvPr id="5" name="Picture 4" descr="A graph of a number of people&#10;&#10;Description automatically generated with medium confidence">
            <a:extLst>
              <a:ext uri="{FF2B5EF4-FFF2-40B4-BE49-F238E27FC236}">
                <a16:creationId xmlns:a16="http://schemas.microsoft.com/office/drawing/2014/main" id="{579709D1-0204-D937-EE25-875443B76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89" y="897140"/>
            <a:ext cx="3248990" cy="1528937"/>
          </a:xfrm>
          <a:prstGeom prst="rect">
            <a:avLst/>
          </a:prstGeom>
        </p:spPr>
      </p:pic>
      <p:sp>
        <p:nvSpPr>
          <p:cNvPr id="15" name="Content Placeholder 2">
            <a:extLst>
              <a:ext uri="{FF2B5EF4-FFF2-40B4-BE49-F238E27FC236}">
                <a16:creationId xmlns:a16="http://schemas.microsoft.com/office/drawing/2014/main" id="{47F5ADBB-9806-83E0-C85E-3F974C00FAE6}"/>
              </a:ext>
            </a:extLst>
          </p:cNvPr>
          <p:cNvSpPr txBox="1">
            <a:spLocks/>
          </p:cNvSpPr>
          <p:nvPr/>
        </p:nvSpPr>
        <p:spPr>
          <a:xfrm>
            <a:off x="1373851" y="2303703"/>
            <a:ext cx="120440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600" dirty="0">
                <a:solidFill>
                  <a:srgbClr val="535353"/>
                </a:solidFill>
                <a:ea typeface="Times" panose="02020603050405020304" pitchFamily="18" charset="0"/>
                <a:cs typeface="Arial" panose="020B0604020202020204" pitchFamily="34" charset="0"/>
              </a:rPr>
              <a:t>150 Respondents</a:t>
            </a:r>
            <a:endParaRPr lang="en-US" sz="1200" dirty="0">
              <a:solidFill>
                <a:srgbClr val="535353"/>
              </a:solidFill>
            </a:endParaRPr>
          </a:p>
        </p:txBody>
      </p:sp>
      <p:grpSp>
        <p:nvGrpSpPr>
          <p:cNvPr id="19" name="Group 18">
            <a:extLst>
              <a:ext uri="{FF2B5EF4-FFF2-40B4-BE49-F238E27FC236}">
                <a16:creationId xmlns:a16="http://schemas.microsoft.com/office/drawing/2014/main" id="{F848324F-684F-6827-A588-2ACB9F6894C7}"/>
              </a:ext>
            </a:extLst>
          </p:cNvPr>
          <p:cNvGrpSpPr/>
          <p:nvPr/>
        </p:nvGrpSpPr>
        <p:grpSpPr>
          <a:xfrm>
            <a:off x="6457137" y="742950"/>
            <a:ext cx="2458921" cy="1981200"/>
            <a:chOff x="228600" y="1276350"/>
            <a:chExt cx="4038600" cy="3253978"/>
          </a:xfrm>
        </p:grpSpPr>
        <p:pic>
          <p:nvPicPr>
            <p:cNvPr id="7" name="Picture 6" descr="A screenshot of a survey&#10;&#10;Description automatically generated">
              <a:extLst>
                <a:ext uri="{FF2B5EF4-FFF2-40B4-BE49-F238E27FC236}">
                  <a16:creationId xmlns:a16="http://schemas.microsoft.com/office/drawing/2014/main" id="{FDC85002-6F47-74E2-A059-AA604B23A6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1" t="41110" r="27394" b="16325"/>
            <a:stretch/>
          </p:blipFill>
          <p:spPr>
            <a:xfrm>
              <a:off x="228600" y="1276350"/>
              <a:ext cx="3740298" cy="2895600"/>
            </a:xfrm>
            <a:prstGeom prst="rect">
              <a:avLst/>
            </a:prstGeom>
          </p:spPr>
        </p:pic>
        <p:pic>
          <p:nvPicPr>
            <p:cNvPr id="16" name="Picture 15" descr="A screenshot of a survey&#10;&#10;Description automatically generated">
              <a:extLst>
                <a:ext uri="{FF2B5EF4-FFF2-40B4-BE49-F238E27FC236}">
                  <a16:creationId xmlns:a16="http://schemas.microsoft.com/office/drawing/2014/main" id="{FB9DE352-0CF1-6F93-2868-8C4DAFDDBA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080" t="41110" r="4323" b="12964"/>
            <a:stretch/>
          </p:blipFill>
          <p:spPr>
            <a:xfrm>
              <a:off x="3499895" y="1276350"/>
              <a:ext cx="767305" cy="3124200"/>
            </a:xfrm>
            <a:prstGeom prst="rect">
              <a:avLst/>
            </a:prstGeom>
          </p:spPr>
        </p:pic>
        <p:pic>
          <p:nvPicPr>
            <p:cNvPr id="18" name="Picture 17" descr="A screenshot of a survey&#10;&#10;Description automatically generated">
              <a:extLst>
                <a:ext uri="{FF2B5EF4-FFF2-40B4-BE49-F238E27FC236}">
                  <a16:creationId xmlns:a16="http://schemas.microsoft.com/office/drawing/2014/main" id="{DE81881F-79EA-0A4D-148E-C06EB1E9B9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43" t="84794" r="27394" b="11845"/>
            <a:stretch/>
          </p:blipFill>
          <p:spPr>
            <a:xfrm>
              <a:off x="1295400" y="4301728"/>
              <a:ext cx="2216298" cy="228600"/>
            </a:xfrm>
            <a:prstGeom prst="rect">
              <a:avLst/>
            </a:prstGeom>
          </p:spPr>
        </p:pic>
      </p:grpSp>
      <p:grpSp>
        <p:nvGrpSpPr>
          <p:cNvPr id="21" name="Group 20">
            <a:extLst>
              <a:ext uri="{FF2B5EF4-FFF2-40B4-BE49-F238E27FC236}">
                <a16:creationId xmlns:a16="http://schemas.microsoft.com/office/drawing/2014/main" id="{95D9F8D9-0D2E-97E9-AFF0-524D2168ACC0}"/>
              </a:ext>
            </a:extLst>
          </p:cNvPr>
          <p:cNvGrpSpPr/>
          <p:nvPr/>
        </p:nvGrpSpPr>
        <p:grpSpPr>
          <a:xfrm>
            <a:off x="3891687" y="767038"/>
            <a:ext cx="2204313" cy="1860930"/>
            <a:chOff x="3706190" y="756843"/>
            <a:chExt cx="2204313" cy="1860930"/>
          </a:xfrm>
        </p:grpSpPr>
        <p:pic>
          <p:nvPicPr>
            <p:cNvPr id="17" name="Picture 16" descr="A screenshot of a survey&#10;&#10;Description automatically generated">
              <a:extLst>
                <a:ext uri="{FF2B5EF4-FFF2-40B4-BE49-F238E27FC236}">
                  <a16:creationId xmlns:a16="http://schemas.microsoft.com/office/drawing/2014/main" id="{4700AFDC-C576-CA49-AA35-9ED49EEA44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921" t="27" r="24750" b="58539"/>
            <a:stretch>
              <a:fillRect/>
            </a:stretch>
          </p:blipFill>
          <p:spPr>
            <a:xfrm>
              <a:off x="3706190" y="756843"/>
              <a:ext cx="1885433" cy="1860930"/>
            </a:xfrm>
            <a:prstGeom prst="rect">
              <a:avLst/>
            </a:prstGeom>
          </p:spPr>
        </p:pic>
        <p:pic>
          <p:nvPicPr>
            <p:cNvPr id="20" name="Picture 19" descr="A screenshot of a survey&#10;&#10;Description automatically generated">
              <a:extLst>
                <a:ext uri="{FF2B5EF4-FFF2-40B4-BE49-F238E27FC236}">
                  <a16:creationId xmlns:a16="http://schemas.microsoft.com/office/drawing/2014/main" id="{6D593BC5-1810-8AF3-EA1C-CA4B97D95F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075" t="3968" r="-190" b="82211"/>
            <a:stretch>
              <a:fillRect/>
            </a:stretch>
          </p:blipFill>
          <p:spPr>
            <a:xfrm>
              <a:off x="5177742" y="949252"/>
              <a:ext cx="732761" cy="620771"/>
            </a:xfrm>
            <a:prstGeom prst="rect">
              <a:avLst/>
            </a:prstGeom>
          </p:spPr>
        </p:pic>
      </p:grpSp>
      <p:pic>
        <p:nvPicPr>
          <p:cNvPr id="22" name="Picture 21" descr="A screenshot of a survey&#10;&#10;Description automatically generated">
            <a:extLst>
              <a:ext uri="{FF2B5EF4-FFF2-40B4-BE49-F238E27FC236}">
                <a16:creationId xmlns:a16="http://schemas.microsoft.com/office/drawing/2014/main" id="{3D869DAF-E3D9-4C58-8F9C-108CB6A799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622" t="48518" r="3904" b="11481"/>
          <a:stretch/>
        </p:blipFill>
        <p:spPr>
          <a:xfrm>
            <a:off x="227942" y="2800350"/>
            <a:ext cx="3030392" cy="1814032"/>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5E4C45EB-8EF4-247C-A738-AAE1D14896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309" t="42593" r="22476" b="20000"/>
          <a:stretch>
            <a:fillRect/>
          </a:stretch>
        </p:blipFill>
        <p:spPr>
          <a:xfrm>
            <a:off x="3846716" y="2876550"/>
            <a:ext cx="1975374" cy="1796972"/>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9AF34092-0783-1D6E-F5E1-6054B542C65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78" t="40454" r="2222" b="8436"/>
          <a:stretch/>
        </p:blipFill>
        <p:spPr>
          <a:xfrm>
            <a:off x="6490724" y="2825866"/>
            <a:ext cx="2518806" cy="1763000"/>
          </a:xfrm>
          <a:prstGeom prst="rect">
            <a:avLst/>
          </a:prstGeom>
        </p:spPr>
      </p:pic>
    </p:spTree>
    <p:extLst>
      <p:ext uri="{BB962C8B-B14F-4D97-AF65-F5344CB8AC3E}">
        <p14:creationId xmlns:p14="http://schemas.microsoft.com/office/powerpoint/2010/main" val="22191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32C483-0274-CF2D-4E7D-EDA8C1CE1121}"/>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21" name="TextBox 20">
            <a:extLst>
              <a:ext uri="{FF2B5EF4-FFF2-40B4-BE49-F238E27FC236}">
                <a16:creationId xmlns:a16="http://schemas.microsoft.com/office/drawing/2014/main" id="{9C4AEB5B-F54D-7E02-B938-CE29D1FBA404}"/>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23</a:t>
            </a:fld>
            <a:endParaRPr lang="en-US" dirty="0">
              <a:solidFill>
                <a:schemeClr val="bg1"/>
              </a:solidFill>
            </a:endParaRPr>
          </a:p>
        </p:txBody>
      </p:sp>
      <p:sp>
        <p:nvSpPr>
          <p:cNvPr id="2" name="Content Placeholder 2">
            <a:extLst>
              <a:ext uri="{FF2B5EF4-FFF2-40B4-BE49-F238E27FC236}">
                <a16:creationId xmlns:a16="http://schemas.microsoft.com/office/drawing/2014/main" id="{616141DF-F3AF-756F-F72B-4E4BA198D731}"/>
              </a:ext>
            </a:extLst>
          </p:cNvPr>
          <p:cNvSpPr txBox="1">
            <a:spLocks/>
          </p:cNvSpPr>
          <p:nvPr/>
        </p:nvSpPr>
        <p:spPr>
          <a:xfrm>
            <a:off x="508972" y="2057400"/>
            <a:ext cx="8126056"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4" name="Title 1">
            <a:extLst>
              <a:ext uri="{FF2B5EF4-FFF2-40B4-BE49-F238E27FC236}">
                <a16:creationId xmlns:a16="http://schemas.microsoft.com/office/drawing/2014/main" id="{0A9C5DEA-EAAA-A599-478F-D18FE827C652}"/>
              </a:ext>
            </a:extLst>
          </p:cNvPr>
          <p:cNvSpPr txBox="1">
            <a:spLocks/>
          </p:cNvSpPr>
          <p:nvPr/>
        </p:nvSpPr>
        <p:spPr>
          <a:xfrm>
            <a:off x="0" y="57150"/>
            <a:ext cx="91440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Sharon Creek Greenway Focus Area</a:t>
            </a:r>
          </a:p>
        </p:txBody>
      </p:sp>
      <p:pic>
        <p:nvPicPr>
          <p:cNvPr id="8" name="Picture 7" descr="A map of a city&#10;&#10;Description automatically generated">
            <a:extLst>
              <a:ext uri="{FF2B5EF4-FFF2-40B4-BE49-F238E27FC236}">
                <a16:creationId xmlns:a16="http://schemas.microsoft.com/office/drawing/2014/main" id="{3ACE7576-27BC-F5F2-882E-0EECD36F28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90" b="9839"/>
          <a:stretch/>
        </p:blipFill>
        <p:spPr>
          <a:xfrm>
            <a:off x="76200" y="570050"/>
            <a:ext cx="3505200" cy="4516300"/>
          </a:xfrm>
          <a:prstGeom prst="rect">
            <a:avLst/>
          </a:prstGeom>
        </p:spPr>
      </p:pic>
      <p:pic>
        <p:nvPicPr>
          <p:cNvPr id="11" name="Picture 10" descr="A screenshot of a graph&#10;&#10;Description automatically generated">
            <a:extLst>
              <a:ext uri="{FF2B5EF4-FFF2-40B4-BE49-F238E27FC236}">
                <a16:creationId xmlns:a16="http://schemas.microsoft.com/office/drawing/2014/main" id="{80457593-C2D5-1C46-B578-D16C3A012F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8" t="2593" r="3986" b="63087"/>
          <a:stretch/>
        </p:blipFill>
        <p:spPr>
          <a:xfrm>
            <a:off x="4501946" y="711475"/>
            <a:ext cx="3819214" cy="1966207"/>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38D6EAF6-40E2-B6CF-2DDD-57B976A84A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38" t="46998" r="38467" b="20445"/>
          <a:stretch/>
        </p:blipFill>
        <p:spPr>
          <a:xfrm>
            <a:off x="3938214" y="3124758"/>
            <a:ext cx="1371600" cy="1331761"/>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32880F78-3A07-CD19-3A5F-A43D9547F5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862" t="46626" r="4717" b="44060"/>
          <a:stretch/>
        </p:blipFill>
        <p:spPr>
          <a:xfrm>
            <a:off x="5334000" y="3237471"/>
            <a:ext cx="753053" cy="492762"/>
          </a:xfrm>
          <a:prstGeom prst="rect">
            <a:avLst/>
          </a:prstGeom>
        </p:spPr>
      </p:pic>
      <p:sp>
        <p:nvSpPr>
          <p:cNvPr id="15" name="Rectangle 14">
            <a:extLst>
              <a:ext uri="{FF2B5EF4-FFF2-40B4-BE49-F238E27FC236}">
                <a16:creationId xmlns:a16="http://schemas.microsoft.com/office/drawing/2014/main" id="{F0401CFE-3D5B-1F81-D3CA-FE0961CC0364}"/>
              </a:ext>
            </a:extLst>
          </p:cNvPr>
          <p:cNvSpPr/>
          <p:nvPr/>
        </p:nvSpPr>
        <p:spPr>
          <a:xfrm>
            <a:off x="5257800" y="3446457"/>
            <a:ext cx="1524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10;&#10;Description automatically generated">
            <a:extLst>
              <a:ext uri="{FF2B5EF4-FFF2-40B4-BE49-F238E27FC236}">
                <a16:creationId xmlns:a16="http://schemas.microsoft.com/office/drawing/2014/main" id="{C32D2C4E-F77E-EA6F-D82F-0C01D7C1DA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738" t="7451" r="38116" b="63414"/>
          <a:stretch/>
        </p:blipFill>
        <p:spPr>
          <a:xfrm>
            <a:off x="6392501" y="3105150"/>
            <a:ext cx="1760899" cy="1273224"/>
          </a:xfrm>
          <a:prstGeom prst="rect">
            <a:avLst/>
          </a:prstGeom>
        </p:spPr>
      </p:pic>
      <p:sp>
        <p:nvSpPr>
          <p:cNvPr id="3" name="Content Placeholder 2">
            <a:extLst>
              <a:ext uri="{FF2B5EF4-FFF2-40B4-BE49-F238E27FC236}">
                <a16:creationId xmlns:a16="http://schemas.microsoft.com/office/drawing/2014/main" id="{06F0A33B-4277-C600-1204-12ABE2A7FCE6}"/>
              </a:ext>
            </a:extLst>
          </p:cNvPr>
          <p:cNvSpPr txBox="1">
            <a:spLocks/>
          </p:cNvSpPr>
          <p:nvPr/>
        </p:nvSpPr>
        <p:spPr>
          <a:xfrm>
            <a:off x="3696384" y="2743200"/>
            <a:ext cx="254194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spcBef>
                <a:spcPts val="0"/>
              </a:spcBef>
              <a:buNone/>
            </a:pPr>
            <a:r>
              <a:rPr lang="en-US" sz="900" dirty="0">
                <a:latin typeface="HurmeGeometricSans3 Regular" panose="020B0500020000000000" pitchFamily="34" charset="0"/>
                <a:ea typeface="Times" panose="02020603050405020304" pitchFamily="18" charset="0"/>
                <a:cs typeface="Arial" panose="020B0604020202020204" pitchFamily="34" charset="0"/>
              </a:rPr>
              <a:t>For the </a:t>
            </a:r>
            <a:r>
              <a:rPr lang="en-US" sz="900" dirty="0">
                <a:latin typeface="HurmeGeometricSans3 Bold" panose="020B0800020000000000" pitchFamily="34" charset="0"/>
                <a:ea typeface="Times" panose="02020603050405020304" pitchFamily="18" charset="0"/>
                <a:cs typeface="Arial" panose="020B0604020202020204" pitchFamily="34" charset="0"/>
              </a:rPr>
              <a:t>Sharonville Community Center Connection</a:t>
            </a:r>
            <a:r>
              <a:rPr lang="en-US" sz="900" dirty="0">
                <a:latin typeface="HurmeGeometricSans3 Regular" panose="020B0500020000000000" pitchFamily="34" charset="0"/>
                <a:ea typeface="Times" panose="02020603050405020304" pitchFamily="18" charset="0"/>
                <a:cs typeface="Arial" panose="020B0604020202020204" pitchFamily="34" charset="0"/>
              </a:rPr>
              <a:t>, which alternative do you prefer? </a:t>
            </a:r>
            <a:endParaRPr lang="en-US" sz="1800" dirty="0"/>
          </a:p>
        </p:txBody>
      </p:sp>
      <p:sp>
        <p:nvSpPr>
          <p:cNvPr id="5" name="Content Placeholder 2">
            <a:extLst>
              <a:ext uri="{FF2B5EF4-FFF2-40B4-BE49-F238E27FC236}">
                <a16:creationId xmlns:a16="http://schemas.microsoft.com/office/drawing/2014/main" id="{6537CAAE-EF78-2E48-F5F0-C5ADDB685B0D}"/>
              </a:ext>
            </a:extLst>
          </p:cNvPr>
          <p:cNvSpPr txBox="1">
            <a:spLocks/>
          </p:cNvSpPr>
          <p:nvPr/>
        </p:nvSpPr>
        <p:spPr>
          <a:xfrm>
            <a:off x="6411553" y="2743200"/>
            <a:ext cx="254194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spcBef>
                <a:spcPts val="0"/>
              </a:spcBef>
              <a:buNone/>
            </a:pPr>
            <a:r>
              <a:rPr lang="en-US" sz="900" dirty="0">
                <a:latin typeface="HurmeGeometricSans3 Regular" panose="020B0500020000000000" pitchFamily="34" charset="0"/>
                <a:ea typeface="Times" panose="02020603050405020304" pitchFamily="18" charset="0"/>
                <a:cs typeface="Arial" panose="020B0604020202020204" pitchFamily="34" charset="0"/>
              </a:rPr>
              <a:t>For the </a:t>
            </a:r>
            <a:r>
              <a:rPr lang="en-US" sz="900" dirty="0">
                <a:latin typeface="HurmeGeometricSans3 Bold" panose="020B0800020000000000" pitchFamily="34" charset="0"/>
                <a:ea typeface="Times" panose="02020603050405020304" pitchFamily="18" charset="0"/>
                <a:cs typeface="Arial" panose="020B0604020202020204" pitchFamily="34" charset="0"/>
              </a:rPr>
              <a:t>Sharon Creek Greenway</a:t>
            </a:r>
            <a:r>
              <a:rPr lang="en-US" sz="900" dirty="0">
                <a:latin typeface="HurmeGeometricSans3 Regular" panose="020B0500020000000000" pitchFamily="34" charset="0"/>
                <a:ea typeface="Times" panose="02020603050405020304" pitchFamily="18" charset="0"/>
                <a:cs typeface="Arial" panose="020B0604020202020204" pitchFamily="34" charset="0"/>
              </a:rPr>
              <a:t>, which alternative do you prefer? </a:t>
            </a:r>
            <a:endParaRPr lang="en-US" sz="1800" dirty="0"/>
          </a:p>
        </p:txBody>
      </p:sp>
      <p:pic>
        <p:nvPicPr>
          <p:cNvPr id="6" name="Picture 5" descr="A screenshot of a computer&#10;&#10;Description automatically generated">
            <a:extLst>
              <a:ext uri="{FF2B5EF4-FFF2-40B4-BE49-F238E27FC236}">
                <a16:creationId xmlns:a16="http://schemas.microsoft.com/office/drawing/2014/main" id="{6CA59F34-2984-9989-0D74-3A9369056E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688" t="5204" r="3372" b="86514"/>
          <a:stretch/>
        </p:blipFill>
        <p:spPr>
          <a:xfrm>
            <a:off x="7913271" y="3161332"/>
            <a:ext cx="1096259" cy="453000"/>
          </a:xfrm>
          <a:prstGeom prst="rect">
            <a:avLst/>
          </a:prstGeom>
        </p:spPr>
      </p:pic>
      <p:sp>
        <p:nvSpPr>
          <p:cNvPr id="9" name="Content Placeholder 2">
            <a:extLst>
              <a:ext uri="{FF2B5EF4-FFF2-40B4-BE49-F238E27FC236}">
                <a16:creationId xmlns:a16="http://schemas.microsoft.com/office/drawing/2014/main" id="{DA541668-45B0-DEA4-8B6B-481B6A86974B}"/>
              </a:ext>
            </a:extLst>
          </p:cNvPr>
          <p:cNvSpPr txBox="1">
            <a:spLocks/>
          </p:cNvSpPr>
          <p:nvPr/>
        </p:nvSpPr>
        <p:spPr>
          <a:xfrm>
            <a:off x="3790168" y="3566407"/>
            <a:ext cx="833846"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dirty="0">
                <a:latin typeface="HurmeGeometricSans3 Bold" panose="020B0800020000000000" pitchFamily="34" charset="0"/>
                <a:ea typeface="Times" panose="02020603050405020304" pitchFamily="18" charset="0"/>
                <a:cs typeface="Arial" panose="020B0604020202020204" pitchFamily="34" charset="0"/>
              </a:rPr>
              <a:t>Cornell Rd</a:t>
            </a:r>
            <a:endParaRPr lang="en-US" sz="1800" dirty="0">
              <a:latin typeface="HurmeGeometricSans3 Bold" panose="020B0800020000000000" pitchFamily="34" charset="0"/>
            </a:endParaRPr>
          </a:p>
        </p:txBody>
      </p:sp>
      <p:sp>
        <p:nvSpPr>
          <p:cNvPr id="10" name="Content Placeholder 2">
            <a:extLst>
              <a:ext uri="{FF2B5EF4-FFF2-40B4-BE49-F238E27FC236}">
                <a16:creationId xmlns:a16="http://schemas.microsoft.com/office/drawing/2014/main" id="{9A2684C8-3172-B585-C7DA-2F94C38D69D6}"/>
              </a:ext>
            </a:extLst>
          </p:cNvPr>
          <p:cNvSpPr txBox="1">
            <a:spLocks/>
          </p:cNvSpPr>
          <p:nvPr/>
        </p:nvSpPr>
        <p:spPr>
          <a:xfrm>
            <a:off x="4550433" y="4051965"/>
            <a:ext cx="833846"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dirty="0">
                <a:latin typeface="HurmeGeometricSans3 Bold" panose="020B0800020000000000" pitchFamily="34" charset="0"/>
                <a:ea typeface="Times" panose="02020603050405020304" pitchFamily="18" charset="0"/>
                <a:cs typeface="Arial" panose="020B0604020202020204" pitchFamily="34" charset="0"/>
              </a:rPr>
              <a:t>Creek Rd</a:t>
            </a:r>
            <a:endParaRPr lang="en-US" sz="1800" dirty="0">
              <a:latin typeface="HurmeGeometricSans3 Bold" panose="020B0800020000000000" pitchFamily="34" charset="0"/>
            </a:endParaRPr>
          </a:p>
        </p:txBody>
      </p:sp>
      <p:sp>
        <p:nvSpPr>
          <p:cNvPr id="12" name="Content Placeholder 2">
            <a:extLst>
              <a:ext uri="{FF2B5EF4-FFF2-40B4-BE49-F238E27FC236}">
                <a16:creationId xmlns:a16="http://schemas.microsoft.com/office/drawing/2014/main" id="{FE8320BA-233C-FA63-3B2B-76E97CE24D8B}"/>
              </a:ext>
            </a:extLst>
          </p:cNvPr>
          <p:cNvSpPr txBox="1">
            <a:spLocks/>
          </p:cNvSpPr>
          <p:nvPr/>
        </p:nvSpPr>
        <p:spPr>
          <a:xfrm>
            <a:off x="6538082" y="3299953"/>
            <a:ext cx="833846"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dirty="0">
                <a:latin typeface="HurmeGeometricSans3 Bold" panose="020B0800020000000000" pitchFamily="34" charset="0"/>
                <a:ea typeface="Times" panose="02020603050405020304" pitchFamily="18" charset="0"/>
                <a:cs typeface="Arial" panose="020B0604020202020204" pitchFamily="34" charset="0"/>
              </a:rPr>
              <a:t>Exon Ave</a:t>
            </a:r>
            <a:endParaRPr lang="en-US" sz="1800" dirty="0">
              <a:latin typeface="HurmeGeometricSans3 Bold" panose="020B0800020000000000" pitchFamily="34" charset="0"/>
            </a:endParaRPr>
          </a:p>
        </p:txBody>
      </p:sp>
      <p:sp>
        <p:nvSpPr>
          <p:cNvPr id="16" name="Content Placeholder 2">
            <a:extLst>
              <a:ext uri="{FF2B5EF4-FFF2-40B4-BE49-F238E27FC236}">
                <a16:creationId xmlns:a16="http://schemas.microsoft.com/office/drawing/2014/main" id="{79DB58D0-A9DE-0FCB-309C-4C301DD0F086}"/>
              </a:ext>
            </a:extLst>
          </p:cNvPr>
          <p:cNvSpPr txBox="1">
            <a:spLocks/>
          </p:cNvSpPr>
          <p:nvPr/>
        </p:nvSpPr>
        <p:spPr>
          <a:xfrm>
            <a:off x="6566976" y="4077184"/>
            <a:ext cx="1649798"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dirty="0">
                <a:latin typeface="HurmeGeometricSans3 Bold" panose="020B0800020000000000" pitchFamily="34" charset="0"/>
                <a:ea typeface="Times" panose="02020603050405020304" pitchFamily="18" charset="0"/>
                <a:cs typeface="Arial" panose="020B0604020202020204" pitchFamily="34" charset="0"/>
              </a:rPr>
              <a:t>West Side of Mill Creek</a:t>
            </a:r>
            <a:endParaRPr lang="en-US" sz="1800" dirty="0">
              <a:latin typeface="HurmeGeometricSans3 Bold" panose="020B0800020000000000" pitchFamily="34" charset="0"/>
            </a:endParaRPr>
          </a:p>
        </p:txBody>
      </p:sp>
      <p:sp>
        <p:nvSpPr>
          <p:cNvPr id="18" name="Content Placeholder 2">
            <a:extLst>
              <a:ext uri="{FF2B5EF4-FFF2-40B4-BE49-F238E27FC236}">
                <a16:creationId xmlns:a16="http://schemas.microsoft.com/office/drawing/2014/main" id="{57E4C789-139B-A6D9-E2BD-7D62193650FE}"/>
              </a:ext>
            </a:extLst>
          </p:cNvPr>
          <p:cNvSpPr txBox="1">
            <a:spLocks/>
          </p:cNvSpPr>
          <p:nvPr/>
        </p:nvSpPr>
        <p:spPr>
          <a:xfrm>
            <a:off x="6629400" y="1493667"/>
            <a:ext cx="120440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i="1" dirty="0">
                <a:solidFill>
                  <a:srgbClr val="535353"/>
                </a:solidFill>
                <a:ea typeface="Times" panose="02020603050405020304" pitchFamily="18" charset="0"/>
                <a:cs typeface="Arial" panose="020B0604020202020204" pitchFamily="34" charset="0"/>
              </a:rPr>
              <a:t>314 Respondents</a:t>
            </a:r>
            <a:endParaRPr lang="en-US" sz="1800" i="1" dirty="0">
              <a:solidFill>
                <a:srgbClr val="535353"/>
              </a:solidFill>
            </a:endParaRPr>
          </a:p>
        </p:txBody>
      </p:sp>
      <p:sp>
        <p:nvSpPr>
          <p:cNvPr id="19" name="Content Placeholder 2">
            <a:extLst>
              <a:ext uri="{FF2B5EF4-FFF2-40B4-BE49-F238E27FC236}">
                <a16:creationId xmlns:a16="http://schemas.microsoft.com/office/drawing/2014/main" id="{125DF20B-8C84-08A1-E872-A500645A7DFA}"/>
              </a:ext>
            </a:extLst>
          </p:cNvPr>
          <p:cNvSpPr txBox="1">
            <a:spLocks/>
          </p:cNvSpPr>
          <p:nvPr/>
        </p:nvSpPr>
        <p:spPr>
          <a:xfrm>
            <a:off x="4236359" y="4400550"/>
            <a:ext cx="120440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i="1" dirty="0">
                <a:solidFill>
                  <a:srgbClr val="535353"/>
                </a:solidFill>
                <a:ea typeface="Times" panose="02020603050405020304" pitchFamily="18" charset="0"/>
                <a:cs typeface="Arial" panose="020B0604020202020204" pitchFamily="34" charset="0"/>
              </a:rPr>
              <a:t>251 Respondents</a:t>
            </a:r>
            <a:endParaRPr lang="en-US" sz="1800" i="1" dirty="0">
              <a:solidFill>
                <a:srgbClr val="535353"/>
              </a:solidFill>
            </a:endParaRPr>
          </a:p>
        </p:txBody>
      </p:sp>
      <p:sp>
        <p:nvSpPr>
          <p:cNvPr id="20" name="Content Placeholder 2">
            <a:extLst>
              <a:ext uri="{FF2B5EF4-FFF2-40B4-BE49-F238E27FC236}">
                <a16:creationId xmlns:a16="http://schemas.microsoft.com/office/drawing/2014/main" id="{12BDCE2B-3272-5879-E98C-19B91C8A9A99}"/>
              </a:ext>
            </a:extLst>
          </p:cNvPr>
          <p:cNvSpPr txBox="1">
            <a:spLocks/>
          </p:cNvSpPr>
          <p:nvPr/>
        </p:nvSpPr>
        <p:spPr>
          <a:xfrm>
            <a:off x="7017612" y="4406259"/>
            <a:ext cx="1204405"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nSpc>
                <a:spcPct val="150000"/>
              </a:lnSpc>
              <a:spcBef>
                <a:spcPts val="0"/>
              </a:spcBef>
              <a:buNone/>
            </a:pPr>
            <a:r>
              <a:rPr lang="en-US" sz="900" i="1" dirty="0">
                <a:solidFill>
                  <a:srgbClr val="535353"/>
                </a:solidFill>
                <a:ea typeface="Times" panose="02020603050405020304" pitchFamily="18" charset="0"/>
                <a:cs typeface="Arial" panose="020B0604020202020204" pitchFamily="34" charset="0"/>
              </a:rPr>
              <a:t>246 Respondents</a:t>
            </a:r>
            <a:endParaRPr lang="en-US" sz="1800" i="1" dirty="0">
              <a:solidFill>
                <a:srgbClr val="535353"/>
              </a:solidFill>
            </a:endParaRPr>
          </a:p>
        </p:txBody>
      </p:sp>
    </p:spTree>
    <p:extLst>
      <p:ext uri="{BB962C8B-B14F-4D97-AF65-F5344CB8AC3E}">
        <p14:creationId xmlns:p14="http://schemas.microsoft.com/office/powerpoint/2010/main" val="3386163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B82427-2D07-A89F-DE42-5060DCADFAB5}"/>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5" name="TextBox 4">
            <a:extLst>
              <a:ext uri="{FF2B5EF4-FFF2-40B4-BE49-F238E27FC236}">
                <a16:creationId xmlns:a16="http://schemas.microsoft.com/office/drawing/2014/main" id="{D0ED13FF-9373-51FD-FB5A-8BC8F91DD0F8}"/>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24</a:t>
            </a:fld>
            <a:endParaRPr lang="en-US" dirty="0">
              <a:solidFill>
                <a:schemeClr val="bg1"/>
              </a:solidFill>
            </a:endParaRPr>
          </a:p>
        </p:txBody>
      </p:sp>
      <p:sp>
        <p:nvSpPr>
          <p:cNvPr id="2" name="Content Placeholder 2">
            <a:extLst>
              <a:ext uri="{FF2B5EF4-FFF2-40B4-BE49-F238E27FC236}">
                <a16:creationId xmlns:a16="http://schemas.microsoft.com/office/drawing/2014/main" id="{616141DF-F3AF-756F-F72B-4E4BA198D731}"/>
              </a:ext>
            </a:extLst>
          </p:cNvPr>
          <p:cNvSpPr txBox="1">
            <a:spLocks/>
          </p:cNvSpPr>
          <p:nvPr/>
        </p:nvSpPr>
        <p:spPr>
          <a:xfrm>
            <a:off x="508972" y="2057400"/>
            <a:ext cx="8126056"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lvl="1" indent="0">
              <a:lnSpc>
                <a:spcPct val="150000"/>
              </a:lnSpc>
              <a:spcBef>
                <a:spcPts val="0"/>
              </a:spcBef>
              <a:buNone/>
            </a:pPr>
            <a:endParaRPr lang="en-US" sz="2000" dirty="0">
              <a:effectLst/>
              <a:latin typeface="HurmeGeometricSans3 Bold" panose="020B0800020000000000" pitchFamily="34" charset="0"/>
              <a:ea typeface="Times" panose="02020603050405020304" pitchFamily="18" charset="0"/>
              <a:cs typeface="Times New Roman" panose="02020603050405020304" pitchFamily="18" charset="0"/>
            </a:endParaRPr>
          </a:p>
          <a:p>
            <a:pPr marL="457200" indent="-457200">
              <a:lnSpc>
                <a:spcPct val="150000"/>
              </a:lnSpc>
              <a:buFont typeface="+mj-lt"/>
              <a:buAutoNum type="arabicPeriod"/>
            </a:pPr>
            <a:endParaRPr lang="en-US" sz="1800" b="1" dirty="0"/>
          </a:p>
          <a:p>
            <a:pPr marL="457200" indent="-457200">
              <a:lnSpc>
                <a:spcPct val="150000"/>
              </a:lnSpc>
              <a:buFont typeface="+mj-lt"/>
              <a:buAutoNum type="arabicPeriod"/>
            </a:pPr>
            <a:endParaRPr lang="en-US" sz="1800" dirty="0"/>
          </a:p>
          <a:p>
            <a:pPr marL="457200" indent="-457200">
              <a:buFont typeface="+mj-lt"/>
              <a:buAutoNum type="arabicPeriod"/>
            </a:pPr>
            <a:endParaRPr lang="en-US" sz="1800" dirty="0"/>
          </a:p>
        </p:txBody>
      </p:sp>
      <p:sp>
        <p:nvSpPr>
          <p:cNvPr id="4" name="Title 1">
            <a:extLst>
              <a:ext uri="{FF2B5EF4-FFF2-40B4-BE49-F238E27FC236}">
                <a16:creationId xmlns:a16="http://schemas.microsoft.com/office/drawing/2014/main" id="{0A9C5DEA-EAAA-A599-478F-D18FE827C652}"/>
              </a:ext>
            </a:extLst>
          </p:cNvPr>
          <p:cNvSpPr txBox="1">
            <a:spLocks/>
          </p:cNvSpPr>
          <p:nvPr/>
        </p:nvSpPr>
        <p:spPr>
          <a:xfrm>
            <a:off x="0" y="57150"/>
            <a:ext cx="91440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Sharon Creek Greenway Focus Area</a:t>
            </a:r>
          </a:p>
        </p:txBody>
      </p:sp>
      <p:sp>
        <p:nvSpPr>
          <p:cNvPr id="15" name="Rectangle 14">
            <a:extLst>
              <a:ext uri="{FF2B5EF4-FFF2-40B4-BE49-F238E27FC236}">
                <a16:creationId xmlns:a16="http://schemas.microsoft.com/office/drawing/2014/main" id="{F0401CFE-3D5B-1F81-D3CA-FE0961CC0364}"/>
              </a:ext>
            </a:extLst>
          </p:cNvPr>
          <p:cNvSpPr/>
          <p:nvPr/>
        </p:nvSpPr>
        <p:spPr>
          <a:xfrm>
            <a:off x="5257800" y="3446457"/>
            <a:ext cx="1524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C9766FB8-3C4F-8DA5-0054-7622C47D7BCA}"/>
              </a:ext>
            </a:extLst>
          </p:cNvPr>
          <p:cNvSpPr txBox="1">
            <a:spLocks/>
          </p:cNvSpPr>
          <p:nvPr/>
        </p:nvSpPr>
        <p:spPr>
          <a:xfrm>
            <a:off x="5301168" y="590550"/>
            <a:ext cx="2064793" cy="36195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77712" indent="0" algn="ctr">
              <a:lnSpc>
                <a:spcPct val="150000"/>
              </a:lnSpc>
              <a:spcBef>
                <a:spcPts val="0"/>
              </a:spcBef>
              <a:buNone/>
            </a:pPr>
            <a:r>
              <a:rPr lang="en-US" sz="1400" dirty="0">
                <a:solidFill>
                  <a:srgbClr val="535353"/>
                </a:solidFill>
                <a:latin typeface="HurmeGeometricSans3 Bold" panose="020B0800020000000000" pitchFamily="34" charset="0"/>
                <a:ea typeface="Times" panose="02020603050405020304" pitchFamily="18" charset="0"/>
                <a:cs typeface="Arial" panose="020B0604020202020204" pitchFamily="34" charset="0"/>
              </a:rPr>
              <a:t>77 Total Comments</a:t>
            </a:r>
            <a:endParaRPr lang="en-US" sz="3600" dirty="0">
              <a:solidFill>
                <a:srgbClr val="535353"/>
              </a:solidFill>
              <a:latin typeface="HurmeGeometricSans3 Bold" panose="020B0800020000000000" pitchFamily="34" charset="0"/>
            </a:endParaRPr>
          </a:p>
        </p:txBody>
      </p:sp>
      <p:pic>
        <p:nvPicPr>
          <p:cNvPr id="20" name="Picture 19" descr="A graph with text on it&#10;&#10;Description automatically generated">
            <a:extLst>
              <a:ext uri="{FF2B5EF4-FFF2-40B4-BE49-F238E27FC236}">
                <a16:creationId xmlns:a16="http://schemas.microsoft.com/office/drawing/2014/main" id="{6A48D92A-0D0F-F96A-CEE8-6242724C9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 t="2011" r="1076" b="4082"/>
          <a:stretch/>
        </p:blipFill>
        <p:spPr>
          <a:xfrm>
            <a:off x="3810000" y="1047750"/>
            <a:ext cx="4913017" cy="3531231"/>
          </a:xfrm>
          <a:prstGeom prst="rect">
            <a:avLst/>
          </a:prstGeom>
        </p:spPr>
      </p:pic>
      <p:pic>
        <p:nvPicPr>
          <p:cNvPr id="21" name="Picture 20" descr="A graph with text on it&#10;&#10;Description automatically generated">
            <a:extLst>
              <a:ext uri="{FF2B5EF4-FFF2-40B4-BE49-F238E27FC236}">
                <a16:creationId xmlns:a16="http://schemas.microsoft.com/office/drawing/2014/main" id="{132F22E8-2295-E06B-4CB4-2521C8CC6E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6" t="94638" r="37586" b="974"/>
          <a:stretch/>
        </p:blipFill>
        <p:spPr>
          <a:xfrm>
            <a:off x="3962400" y="4585442"/>
            <a:ext cx="3079795" cy="164989"/>
          </a:xfrm>
          <a:prstGeom prst="rect">
            <a:avLst/>
          </a:prstGeom>
        </p:spPr>
      </p:pic>
      <p:pic>
        <p:nvPicPr>
          <p:cNvPr id="8" name="Picture 7" descr="A map of a city&#10;&#10;Description automatically generated">
            <a:extLst>
              <a:ext uri="{FF2B5EF4-FFF2-40B4-BE49-F238E27FC236}">
                <a16:creationId xmlns:a16="http://schemas.microsoft.com/office/drawing/2014/main" id="{3ACE7576-27BC-F5F2-882E-0EECD36F28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90" b="9839"/>
          <a:stretch/>
        </p:blipFill>
        <p:spPr>
          <a:xfrm>
            <a:off x="76200" y="570050"/>
            <a:ext cx="3505200" cy="4516300"/>
          </a:xfrm>
          <a:prstGeom prst="rect">
            <a:avLst/>
          </a:prstGeom>
        </p:spPr>
      </p:pic>
    </p:spTree>
    <p:extLst>
      <p:ext uri="{BB962C8B-B14F-4D97-AF65-F5344CB8AC3E}">
        <p14:creationId xmlns:p14="http://schemas.microsoft.com/office/powerpoint/2010/main" val="51498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CECD7-F87F-C2AA-297B-AED75575F3CD}"/>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2DDF6441-AE65-16B7-4669-5252FBA0DF19}"/>
              </a:ext>
            </a:extLst>
          </p:cNvPr>
          <p:cNvSpPr txBox="1">
            <a:spLocks/>
          </p:cNvSpPr>
          <p:nvPr/>
        </p:nvSpPr>
        <p:spPr>
          <a:xfrm>
            <a:off x="0" y="285750"/>
            <a:ext cx="91440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Sharon Creek Greenway Focus Area</a:t>
            </a:r>
          </a:p>
          <a:p>
            <a:r>
              <a:rPr lang="en-US" sz="2800" b="1" dirty="0"/>
              <a:t>KEY TAKEAWAYS</a:t>
            </a:r>
          </a:p>
        </p:txBody>
      </p:sp>
      <p:sp>
        <p:nvSpPr>
          <p:cNvPr id="7" name="Content Placeholder 2">
            <a:extLst>
              <a:ext uri="{FF2B5EF4-FFF2-40B4-BE49-F238E27FC236}">
                <a16:creationId xmlns:a16="http://schemas.microsoft.com/office/drawing/2014/main" id="{9149C14B-DF3F-3C15-152C-B79D238F4AC7}"/>
              </a:ext>
            </a:extLst>
          </p:cNvPr>
          <p:cNvSpPr txBox="1">
            <a:spLocks/>
          </p:cNvSpPr>
          <p:nvPr/>
        </p:nvSpPr>
        <p:spPr>
          <a:xfrm>
            <a:off x="76200" y="1352550"/>
            <a:ext cx="87249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800" dirty="0"/>
              <a:t>Keep the trail along the creek</a:t>
            </a:r>
          </a:p>
          <a:p>
            <a:pPr marL="836688" lvl="1" indent="-457200">
              <a:spcAft>
                <a:spcPts val="600"/>
              </a:spcAft>
            </a:pPr>
            <a:r>
              <a:rPr lang="en-US" sz="1800" dirty="0"/>
              <a:t>Prioritize safe roadway crossings</a:t>
            </a:r>
          </a:p>
          <a:p>
            <a:pPr marL="1216175" lvl="2" indent="-457200">
              <a:spcAft>
                <a:spcPts val="600"/>
              </a:spcAft>
            </a:pPr>
            <a:r>
              <a:rPr lang="en-US" sz="1500" dirty="0"/>
              <a:t>Glendale-Milford Rd</a:t>
            </a:r>
          </a:p>
          <a:p>
            <a:pPr marL="1216175" lvl="2" indent="-457200">
              <a:spcAft>
                <a:spcPts val="600"/>
              </a:spcAft>
            </a:pPr>
            <a:r>
              <a:rPr lang="en-US" sz="1500" dirty="0"/>
              <a:t>Reading Rd / Main St in Sharonville </a:t>
            </a:r>
          </a:p>
          <a:p>
            <a:pPr marL="836688" lvl="1" indent="-457200">
              <a:spcAft>
                <a:spcPts val="600"/>
              </a:spcAft>
            </a:pPr>
            <a:r>
              <a:rPr lang="en-US" sz="1800" dirty="0"/>
              <a:t>FUTURE STUDY:</a:t>
            </a:r>
          </a:p>
          <a:p>
            <a:pPr marL="1216175" lvl="2" indent="-457200">
              <a:spcAft>
                <a:spcPts val="600"/>
              </a:spcAft>
            </a:pPr>
            <a:r>
              <a:rPr lang="en-US" sz="1500" dirty="0"/>
              <a:t>Convert Glendale-Milford bike lane protected bike lane </a:t>
            </a:r>
          </a:p>
          <a:p>
            <a:pPr marL="1216175" lvl="2" indent="-457200">
              <a:spcAft>
                <a:spcPts val="600"/>
              </a:spcAft>
            </a:pPr>
            <a:r>
              <a:rPr lang="en-US" sz="1500" dirty="0"/>
              <a:t>Alternative 1-C2 (Cornell Rd) creates an opportunity for trail loop around Sharon Woods trail system </a:t>
            </a:r>
          </a:p>
          <a:p>
            <a:pPr marL="1216175" lvl="2" indent="-457200">
              <a:spcAft>
                <a:spcPts val="600"/>
              </a:spcAft>
            </a:pPr>
            <a:r>
              <a:rPr lang="en-US" sz="1500" dirty="0"/>
              <a:t>Spur trails to Evendale Recreation Center / residential areas</a:t>
            </a:r>
          </a:p>
          <a:p>
            <a:pPr marL="836688" lvl="1" indent="-457200">
              <a:spcAft>
                <a:spcPts val="600"/>
              </a:spcAft>
            </a:pPr>
            <a:endParaRPr lang="en-US" sz="1800" dirty="0"/>
          </a:p>
          <a:p>
            <a:pPr marL="457200" indent="-457200">
              <a:buFont typeface="+mj-lt"/>
              <a:buAutoNum type="arabicPeriod"/>
            </a:pPr>
            <a:endParaRPr lang="en-US" sz="1800" dirty="0"/>
          </a:p>
        </p:txBody>
      </p:sp>
      <p:sp>
        <p:nvSpPr>
          <p:cNvPr id="3" name="TextBox 2">
            <a:extLst>
              <a:ext uri="{FF2B5EF4-FFF2-40B4-BE49-F238E27FC236}">
                <a16:creationId xmlns:a16="http://schemas.microsoft.com/office/drawing/2014/main" id="{4C895F97-0309-B362-380A-1FF088701A7D}"/>
              </a:ext>
            </a:extLst>
          </p:cNvPr>
          <p:cNvSpPr txBox="1"/>
          <p:nvPr/>
        </p:nvSpPr>
        <p:spPr>
          <a:xfrm>
            <a:off x="7162800" y="4831721"/>
            <a:ext cx="1412566" cy="261610"/>
          </a:xfrm>
          <a:prstGeom prst="rect">
            <a:avLst/>
          </a:prstGeom>
          <a:noFill/>
        </p:spPr>
        <p:txBody>
          <a:bodyPr wrap="none" rtlCol="0">
            <a:spAutoFit/>
          </a:bodyPr>
          <a:lstStyle/>
          <a:p>
            <a:r>
              <a:rPr lang="en-US" sz="1100" dirty="0">
                <a:solidFill>
                  <a:schemeClr val="bg1"/>
                </a:solidFill>
              </a:rPr>
              <a:t>Website Walk-Thru</a:t>
            </a:r>
          </a:p>
        </p:txBody>
      </p:sp>
      <p:sp>
        <p:nvSpPr>
          <p:cNvPr id="4" name="Slide Number Placeholder 4">
            <a:extLst>
              <a:ext uri="{FF2B5EF4-FFF2-40B4-BE49-F238E27FC236}">
                <a16:creationId xmlns:a16="http://schemas.microsoft.com/office/drawing/2014/main" id="{BD14140F-0EC0-1C8D-2F0A-4FD97507233B}"/>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25</a:t>
            </a:fld>
            <a:endParaRPr lang="en-US" dirty="0">
              <a:solidFill>
                <a:schemeClr val="bg1"/>
              </a:solidFill>
            </a:endParaRPr>
          </a:p>
        </p:txBody>
      </p:sp>
    </p:spTree>
    <p:extLst>
      <p:ext uri="{BB962C8B-B14F-4D97-AF65-F5344CB8AC3E}">
        <p14:creationId xmlns:p14="http://schemas.microsoft.com/office/powerpoint/2010/main" val="2761179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CD39-54DF-A35B-3B07-67FAE7E93B1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9CCC4E-82B2-9945-6D9B-7D54BF59E955}"/>
              </a:ext>
            </a:extLst>
          </p:cNvPr>
          <p:cNvSpPr/>
          <p:nvPr/>
        </p:nvSpPr>
        <p:spPr>
          <a:xfrm>
            <a:off x="0" y="4781551"/>
            <a:ext cx="9144000" cy="361950"/>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5CBE46B5-0FE3-7A0E-734A-87A552E93C61}"/>
              </a:ext>
            </a:extLst>
          </p:cNvPr>
          <p:cNvSpPr txBox="1">
            <a:spLocks/>
          </p:cNvSpPr>
          <p:nvPr/>
        </p:nvSpPr>
        <p:spPr>
          <a:xfrm>
            <a:off x="3733800" y="361950"/>
            <a:ext cx="54102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Wins for Tri-State Trails</a:t>
            </a:r>
          </a:p>
        </p:txBody>
      </p:sp>
      <p:sp>
        <p:nvSpPr>
          <p:cNvPr id="7" name="Content Placeholder 2">
            <a:extLst>
              <a:ext uri="{FF2B5EF4-FFF2-40B4-BE49-F238E27FC236}">
                <a16:creationId xmlns:a16="http://schemas.microsoft.com/office/drawing/2014/main" id="{FE044252-C941-4217-7894-E3988192DC7F}"/>
              </a:ext>
            </a:extLst>
          </p:cNvPr>
          <p:cNvSpPr txBox="1">
            <a:spLocks/>
          </p:cNvSpPr>
          <p:nvPr/>
        </p:nvSpPr>
        <p:spPr>
          <a:xfrm>
            <a:off x="3886200" y="1047750"/>
            <a:ext cx="48387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800" dirty="0"/>
              <a:t>Strengthen future funding prospectives </a:t>
            </a:r>
          </a:p>
          <a:p>
            <a:pPr marL="836688" lvl="1" indent="-457200">
              <a:spcAft>
                <a:spcPts val="600"/>
              </a:spcAft>
            </a:pPr>
            <a:r>
              <a:rPr lang="en-US" sz="1800" dirty="0"/>
              <a:t>Strong feasibility study report </a:t>
            </a:r>
          </a:p>
          <a:p>
            <a:pPr marL="1216175" lvl="2" indent="-457200">
              <a:spcAft>
                <a:spcPts val="600"/>
              </a:spcAft>
            </a:pPr>
            <a:r>
              <a:rPr lang="en-US" sz="1500" dirty="0"/>
              <a:t>Constructive feedback from public </a:t>
            </a:r>
          </a:p>
          <a:p>
            <a:pPr marL="1216175" lvl="2" indent="-457200">
              <a:spcAft>
                <a:spcPts val="600"/>
              </a:spcAft>
            </a:pPr>
            <a:r>
              <a:rPr lang="en-US" sz="1500" dirty="0"/>
              <a:t>Clear preferred alternatives to pursue funding </a:t>
            </a:r>
          </a:p>
          <a:p>
            <a:pPr marL="836688" lvl="1" indent="-457200">
              <a:spcAft>
                <a:spcPts val="600"/>
              </a:spcAft>
            </a:pPr>
            <a:r>
              <a:rPr lang="en-US" sz="1800" dirty="0"/>
              <a:t>Demonstrated significant support for the project due to number of residents participating in VPI and voicing support </a:t>
            </a:r>
          </a:p>
          <a:p>
            <a:pPr marL="457200" indent="-457200">
              <a:buFont typeface="+mj-lt"/>
              <a:buAutoNum type="arabicPeriod"/>
            </a:pPr>
            <a:endParaRPr lang="en-US" sz="1800" dirty="0"/>
          </a:p>
        </p:txBody>
      </p:sp>
      <p:sp>
        <p:nvSpPr>
          <p:cNvPr id="3" name="TextBox 2">
            <a:extLst>
              <a:ext uri="{FF2B5EF4-FFF2-40B4-BE49-F238E27FC236}">
                <a16:creationId xmlns:a16="http://schemas.microsoft.com/office/drawing/2014/main" id="{93AF1EF4-E6BF-9091-D60E-8AA0CE13070F}"/>
              </a:ext>
            </a:extLst>
          </p:cNvPr>
          <p:cNvSpPr txBox="1"/>
          <p:nvPr/>
        </p:nvSpPr>
        <p:spPr>
          <a:xfrm>
            <a:off x="7911521" y="4831721"/>
            <a:ext cx="700833" cy="261610"/>
          </a:xfrm>
          <a:prstGeom prst="rect">
            <a:avLst/>
          </a:prstGeom>
          <a:noFill/>
        </p:spPr>
        <p:txBody>
          <a:bodyPr wrap="none" rtlCol="0">
            <a:spAutoFit/>
          </a:bodyPr>
          <a:lstStyle/>
          <a:p>
            <a:r>
              <a:rPr lang="en-US" sz="1100" dirty="0">
                <a:solidFill>
                  <a:schemeClr val="bg1"/>
                </a:solidFill>
              </a:rPr>
              <a:t>Benefits</a:t>
            </a:r>
          </a:p>
        </p:txBody>
      </p:sp>
      <p:sp>
        <p:nvSpPr>
          <p:cNvPr id="4" name="Slide Number Placeholder 4">
            <a:extLst>
              <a:ext uri="{FF2B5EF4-FFF2-40B4-BE49-F238E27FC236}">
                <a16:creationId xmlns:a16="http://schemas.microsoft.com/office/drawing/2014/main" id="{48648A82-305B-01DE-0EFF-94785FD71290}"/>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26</a:t>
            </a:fld>
            <a:endParaRPr lang="en-US" dirty="0">
              <a:solidFill>
                <a:schemeClr val="bg1"/>
              </a:solidFill>
            </a:endParaRPr>
          </a:p>
        </p:txBody>
      </p:sp>
      <p:pic>
        <p:nvPicPr>
          <p:cNvPr id="10" name="Picture 9" descr="A group of men looking at a map&#10;&#10;AI-generated content may be incorrect.">
            <a:extLst>
              <a:ext uri="{FF2B5EF4-FFF2-40B4-BE49-F238E27FC236}">
                <a16:creationId xmlns:a16="http://schemas.microsoft.com/office/drawing/2014/main" id="{1C73F922-EF26-0B47-6827-C4C28A477F84}"/>
              </a:ext>
            </a:extLst>
          </p:cNvPr>
          <p:cNvPicPr>
            <a:picLocks noChangeAspect="1"/>
          </p:cNvPicPr>
          <p:nvPr/>
        </p:nvPicPr>
        <p:blipFill>
          <a:blip r:embed="rId3" cstate="print">
            <a:extLst>
              <a:ext uri="{28A0092B-C50C-407E-A947-70E740481C1C}">
                <a14:useLocalDpi xmlns:a14="http://schemas.microsoft.com/office/drawing/2010/main" val="0"/>
              </a:ext>
            </a:extLst>
          </a:blip>
          <a:srcRect l="26581" r="24938"/>
          <a:stretch>
            <a:fillRect/>
          </a:stretch>
        </p:blipFill>
        <p:spPr>
          <a:xfrm>
            <a:off x="-6626" y="0"/>
            <a:ext cx="3740426" cy="5143500"/>
          </a:xfrm>
          <a:prstGeom prst="rect">
            <a:avLst/>
          </a:prstGeom>
        </p:spPr>
      </p:pic>
    </p:spTree>
    <p:extLst>
      <p:ext uri="{BB962C8B-B14F-4D97-AF65-F5344CB8AC3E}">
        <p14:creationId xmlns:p14="http://schemas.microsoft.com/office/powerpoint/2010/main" val="220766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C3C99-A6ED-FF5D-965D-EBDCF049F9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603589-9A6C-3E44-32B2-93E3A75BE1F0}"/>
              </a:ext>
            </a:extLst>
          </p:cNvPr>
          <p:cNvSpPr/>
          <p:nvPr/>
        </p:nvSpPr>
        <p:spPr>
          <a:xfrm>
            <a:off x="0" y="4781551"/>
            <a:ext cx="9144000" cy="361950"/>
          </a:xfrm>
          <a:prstGeom prst="rect">
            <a:avLst/>
          </a:prstGeom>
          <a:solidFill>
            <a:srgbClr val="609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39C1D0D0-7E5B-0D72-83F1-BDA0C65AA8EC}"/>
              </a:ext>
            </a:extLst>
          </p:cNvPr>
          <p:cNvSpPr txBox="1">
            <a:spLocks/>
          </p:cNvSpPr>
          <p:nvPr/>
        </p:nvSpPr>
        <p:spPr>
          <a:xfrm>
            <a:off x="3733800" y="361950"/>
            <a:ext cx="54102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Wins for ODOT</a:t>
            </a:r>
          </a:p>
        </p:txBody>
      </p:sp>
      <p:sp>
        <p:nvSpPr>
          <p:cNvPr id="7" name="Content Placeholder 2">
            <a:extLst>
              <a:ext uri="{FF2B5EF4-FFF2-40B4-BE49-F238E27FC236}">
                <a16:creationId xmlns:a16="http://schemas.microsoft.com/office/drawing/2014/main" id="{EE186D3C-314E-124C-92C4-0C8EEA88A7C6}"/>
              </a:ext>
            </a:extLst>
          </p:cNvPr>
          <p:cNvSpPr txBox="1">
            <a:spLocks/>
          </p:cNvSpPr>
          <p:nvPr/>
        </p:nvSpPr>
        <p:spPr>
          <a:xfrm>
            <a:off x="3848100" y="1047750"/>
            <a:ext cx="48387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800" dirty="0"/>
              <a:t>Reduced burden for future phases that are constructed </a:t>
            </a:r>
          </a:p>
          <a:p>
            <a:pPr marL="836688" lvl="1" indent="-457200">
              <a:spcAft>
                <a:spcPts val="600"/>
              </a:spcAft>
            </a:pPr>
            <a:r>
              <a:rPr lang="en-US" sz="1800" dirty="0"/>
              <a:t>Strong feasibility study to create better projects to later oversee</a:t>
            </a:r>
          </a:p>
          <a:p>
            <a:pPr marL="1216175" lvl="2" indent="-457200">
              <a:spcAft>
                <a:spcPts val="600"/>
              </a:spcAft>
            </a:pPr>
            <a:r>
              <a:rPr lang="en-US" sz="1500" dirty="0"/>
              <a:t>I.E. all viable alternatives identified and covered </a:t>
            </a:r>
          </a:p>
          <a:p>
            <a:pPr marL="1216175" lvl="2" indent="-457200">
              <a:spcAft>
                <a:spcPts val="600"/>
              </a:spcAft>
            </a:pPr>
            <a:r>
              <a:rPr lang="en-US" sz="1500" dirty="0"/>
              <a:t>PI already identified hot button issues </a:t>
            </a:r>
          </a:p>
          <a:p>
            <a:pPr marL="1216175" lvl="2" indent="-457200">
              <a:spcAft>
                <a:spcPts val="600"/>
              </a:spcAft>
            </a:pPr>
            <a:r>
              <a:rPr lang="en-US" sz="1500" dirty="0"/>
              <a:t>Public input already received </a:t>
            </a:r>
          </a:p>
          <a:p>
            <a:pPr marL="836688" lvl="1" indent="-457200">
              <a:spcAft>
                <a:spcPts val="600"/>
              </a:spcAft>
            </a:pPr>
            <a:r>
              <a:rPr lang="en-US" sz="1800" dirty="0"/>
              <a:t>Smooth transition into an LPA project managed by an ODOT PM </a:t>
            </a:r>
          </a:p>
          <a:p>
            <a:pPr marL="457200" indent="-457200">
              <a:buFont typeface="+mj-lt"/>
              <a:buAutoNum type="arabicPeriod"/>
            </a:pPr>
            <a:endParaRPr lang="en-US" sz="1800" dirty="0"/>
          </a:p>
        </p:txBody>
      </p:sp>
      <p:sp>
        <p:nvSpPr>
          <p:cNvPr id="3" name="TextBox 2">
            <a:extLst>
              <a:ext uri="{FF2B5EF4-FFF2-40B4-BE49-F238E27FC236}">
                <a16:creationId xmlns:a16="http://schemas.microsoft.com/office/drawing/2014/main" id="{5E087814-C423-2B46-0691-91C2E18E656F}"/>
              </a:ext>
            </a:extLst>
          </p:cNvPr>
          <p:cNvSpPr txBox="1"/>
          <p:nvPr/>
        </p:nvSpPr>
        <p:spPr>
          <a:xfrm>
            <a:off x="7911521" y="4831721"/>
            <a:ext cx="700833" cy="261610"/>
          </a:xfrm>
          <a:prstGeom prst="rect">
            <a:avLst/>
          </a:prstGeom>
          <a:noFill/>
        </p:spPr>
        <p:txBody>
          <a:bodyPr wrap="none" rtlCol="0">
            <a:spAutoFit/>
          </a:bodyPr>
          <a:lstStyle/>
          <a:p>
            <a:r>
              <a:rPr lang="en-US" sz="1100" dirty="0">
                <a:solidFill>
                  <a:schemeClr val="bg1"/>
                </a:solidFill>
              </a:rPr>
              <a:t>Benefits</a:t>
            </a:r>
          </a:p>
        </p:txBody>
      </p:sp>
      <p:sp>
        <p:nvSpPr>
          <p:cNvPr id="4" name="Slide Number Placeholder 4">
            <a:extLst>
              <a:ext uri="{FF2B5EF4-FFF2-40B4-BE49-F238E27FC236}">
                <a16:creationId xmlns:a16="http://schemas.microsoft.com/office/drawing/2014/main" id="{F0CC2406-9688-265B-11B7-CF3076C8FDD6}"/>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27</a:t>
            </a:fld>
            <a:endParaRPr lang="en-US" dirty="0">
              <a:solidFill>
                <a:schemeClr val="bg1"/>
              </a:solidFill>
            </a:endParaRPr>
          </a:p>
        </p:txBody>
      </p:sp>
      <p:pic>
        <p:nvPicPr>
          <p:cNvPr id="10" name="Picture 9" descr="A group of men looking at a map&#10;&#10;AI-generated content may be incorrect.">
            <a:extLst>
              <a:ext uri="{FF2B5EF4-FFF2-40B4-BE49-F238E27FC236}">
                <a16:creationId xmlns:a16="http://schemas.microsoft.com/office/drawing/2014/main" id="{6DF2DB28-180D-11DA-5545-1C5A5E24E2F6}"/>
              </a:ext>
            </a:extLst>
          </p:cNvPr>
          <p:cNvPicPr>
            <a:picLocks noChangeAspect="1"/>
          </p:cNvPicPr>
          <p:nvPr/>
        </p:nvPicPr>
        <p:blipFill>
          <a:blip r:embed="rId3" cstate="print">
            <a:extLst>
              <a:ext uri="{28A0092B-C50C-407E-A947-70E740481C1C}">
                <a14:useLocalDpi xmlns:a14="http://schemas.microsoft.com/office/drawing/2010/main" val="0"/>
              </a:ext>
            </a:extLst>
          </a:blip>
          <a:srcRect l="26581" r="24938"/>
          <a:stretch>
            <a:fillRect/>
          </a:stretch>
        </p:blipFill>
        <p:spPr>
          <a:xfrm>
            <a:off x="-6626" y="0"/>
            <a:ext cx="3740426" cy="5143500"/>
          </a:xfrm>
          <a:prstGeom prst="rect">
            <a:avLst/>
          </a:prstGeom>
        </p:spPr>
      </p:pic>
      <p:pic>
        <p:nvPicPr>
          <p:cNvPr id="8" name="Picture 7" descr="A group of people looking at a map&#10;&#10;AI-generated content may be incorrect.">
            <a:extLst>
              <a:ext uri="{FF2B5EF4-FFF2-40B4-BE49-F238E27FC236}">
                <a16:creationId xmlns:a16="http://schemas.microsoft.com/office/drawing/2014/main" id="{60A39FA8-ACA0-84E8-7127-E28D2F43F216}"/>
              </a:ext>
            </a:extLst>
          </p:cNvPr>
          <p:cNvPicPr>
            <a:picLocks noChangeAspect="1"/>
          </p:cNvPicPr>
          <p:nvPr/>
        </p:nvPicPr>
        <p:blipFill>
          <a:blip r:embed="rId4" cstate="print">
            <a:extLst>
              <a:ext uri="{28A0092B-C50C-407E-A947-70E740481C1C}">
                <a14:useLocalDpi xmlns:a14="http://schemas.microsoft.com/office/drawing/2010/main" val="0"/>
              </a:ext>
            </a:extLst>
          </a:blip>
          <a:srcRect l="27657" r="23944"/>
          <a:stretch>
            <a:fillRect/>
          </a:stretch>
        </p:blipFill>
        <p:spPr>
          <a:xfrm>
            <a:off x="0" y="0"/>
            <a:ext cx="3733800" cy="5143500"/>
          </a:xfrm>
          <a:prstGeom prst="rect">
            <a:avLst/>
          </a:prstGeom>
        </p:spPr>
      </p:pic>
    </p:spTree>
    <p:extLst>
      <p:ext uri="{BB962C8B-B14F-4D97-AF65-F5344CB8AC3E}">
        <p14:creationId xmlns:p14="http://schemas.microsoft.com/office/powerpoint/2010/main" val="2596587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B42D6-1A7F-799F-227B-C3AD054855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4B72BF-F309-66BC-03D7-9DFAC094A627}"/>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5ADEED37-2598-3D49-8BB0-AA7ADA2D6072}"/>
              </a:ext>
            </a:extLst>
          </p:cNvPr>
          <p:cNvSpPr txBox="1">
            <a:spLocks/>
          </p:cNvSpPr>
          <p:nvPr/>
        </p:nvSpPr>
        <p:spPr>
          <a:xfrm>
            <a:off x="3102816" y="209550"/>
            <a:ext cx="6033563"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Lessons Learned</a:t>
            </a:r>
          </a:p>
        </p:txBody>
      </p:sp>
      <p:sp>
        <p:nvSpPr>
          <p:cNvPr id="7" name="Content Placeholder 2">
            <a:extLst>
              <a:ext uri="{FF2B5EF4-FFF2-40B4-BE49-F238E27FC236}">
                <a16:creationId xmlns:a16="http://schemas.microsoft.com/office/drawing/2014/main" id="{39F12B19-FA0F-EC3F-C81B-A9482167E652}"/>
              </a:ext>
            </a:extLst>
          </p:cNvPr>
          <p:cNvSpPr txBox="1">
            <a:spLocks/>
          </p:cNvSpPr>
          <p:nvPr/>
        </p:nvSpPr>
        <p:spPr>
          <a:xfrm>
            <a:off x="3487270" y="1448541"/>
            <a:ext cx="5428130" cy="2418609"/>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1800"/>
              </a:spcAft>
            </a:pPr>
            <a:r>
              <a:rPr lang="en-US" sz="1600" dirty="0"/>
              <a:t>VPI (Open House) are static websites that are open 24/7 for at least 30 days</a:t>
            </a:r>
          </a:p>
          <a:p>
            <a:pPr marL="836688" lvl="1" indent="-457200">
              <a:spcAft>
                <a:spcPts val="600"/>
              </a:spcAft>
            </a:pPr>
            <a:r>
              <a:rPr lang="en-US" sz="1600" dirty="0"/>
              <a:t>VPI (Live Q&amp;A) aka Zoom PI meetings, have many of the same drawbacks of in-person meetings. </a:t>
            </a:r>
            <a:r>
              <a:rPr lang="en-US" sz="1600" u="sng" dirty="0"/>
              <a:t>Very limited timeframe </a:t>
            </a:r>
            <a:r>
              <a:rPr lang="en-US" sz="1600" dirty="0"/>
              <a:t>to try and participate.</a:t>
            </a:r>
          </a:p>
          <a:p>
            <a:pPr marL="836688" lvl="1" indent="-457200">
              <a:spcAft>
                <a:spcPts val="600"/>
              </a:spcAft>
            </a:pPr>
            <a:r>
              <a:rPr lang="en-US" sz="1600" dirty="0"/>
              <a:t>VPI can be low effort and still be highly effective</a:t>
            </a:r>
          </a:p>
          <a:p>
            <a:pPr marL="836688" lvl="1" indent="-457200">
              <a:spcAft>
                <a:spcPts val="600"/>
              </a:spcAft>
            </a:pPr>
            <a:r>
              <a:rPr lang="en-US" sz="1600" dirty="0"/>
              <a:t>It’s very rare for the public to complain about not having a “presentation” </a:t>
            </a:r>
          </a:p>
        </p:txBody>
      </p:sp>
      <p:sp>
        <p:nvSpPr>
          <p:cNvPr id="3" name="TextBox 2">
            <a:extLst>
              <a:ext uri="{FF2B5EF4-FFF2-40B4-BE49-F238E27FC236}">
                <a16:creationId xmlns:a16="http://schemas.microsoft.com/office/drawing/2014/main" id="{7A54BC34-42D8-934F-1189-8BF9F5F8F8F6}"/>
              </a:ext>
            </a:extLst>
          </p:cNvPr>
          <p:cNvSpPr txBox="1"/>
          <p:nvPr/>
        </p:nvSpPr>
        <p:spPr>
          <a:xfrm>
            <a:off x="7392428" y="4831721"/>
            <a:ext cx="1281120" cy="261610"/>
          </a:xfrm>
          <a:prstGeom prst="rect">
            <a:avLst/>
          </a:prstGeom>
          <a:noFill/>
        </p:spPr>
        <p:txBody>
          <a:bodyPr wrap="none" rtlCol="0">
            <a:spAutoFit/>
          </a:bodyPr>
          <a:lstStyle/>
          <a:p>
            <a:r>
              <a:rPr lang="en-US" sz="1100" dirty="0">
                <a:solidFill>
                  <a:schemeClr val="bg1"/>
                </a:solidFill>
              </a:rPr>
              <a:t>Lessons Learned</a:t>
            </a:r>
          </a:p>
        </p:txBody>
      </p:sp>
      <p:sp>
        <p:nvSpPr>
          <p:cNvPr id="4" name="Slide Number Placeholder 4">
            <a:extLst>
              <a:ext uri="{FF2B5EF4-FFF2-40B4-BE49-F238E27FC236}">
                <a16:creationId xmlns:a16="http://schemas.microsoft.com/office/drawing/2014/main" id="{54BC058E-1E25-FF11-AF51-38DD3336A269}"/>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28</a:t>
            </a:fld>
            <a:endParaRPr lang="en-US" dirty="0">
              <a:solidFill>
                <a:schemeClr val="bg1"/>
              </a:solidFill>
            </a:endParaRPr>
          </a:p>
        </p:txBody>
      </p:sp>
      <p:sp>
        <p:nvSpPr>
          <p:cNvPr id="14" name="Content Placeholder 2">
            <a:extLst>
              <a:ext uri="{FF2B5EF4-FFF2-40B4-BE49-F238E27FC236}">
                <a16:creationId xmlns:a16="http://schemas.microsoft.com/office/drawing/2014/main" id="{6C9FC52D-C44A-D7F6-B699-F64C1823CA37}"/>
              </a:ext>
            </a:extLst>
          </p:cNvPr>
          <p:cNvSpPr txBox="1">
            <a:spLocks/>
          </p:cNvSpPr>
          <p:nvPr/>
        </p:nvSpPr>
        <p:spPr>
          <a:xfrm>
            <a:off x="3323795" y="809501"/>
            <a:ext cx="5812584" cy="6096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spcAft>
                <a:spcPts val="600"/>
              </a:spcAft>
              <a:buNone/>
            </a:pPr>
            <a:r>
              <a:rPr lang="en-US" sz="2400" dirty="0"/>
              <a:t>Not all VPIs are created equal!</a:t>
            </a:r>
          </a:p>
        </p:txBody>
      </p:sp>
      <p:pic>
        <p:nvPicPr>
          <p:cNvPr id="20" name="Picture 19" descr="A computer screen with a picture of people on it&#10;&#10;AI-generated content may be incorrect.">
            <a:extLst>
              <a:ext uri="{FF2B5EF4-FFF2-40B4-BE49-F238E27FC236}">
                <a16:creationId xmlns:a16="http://schemas.microsoft.com/office/drawing/2014/main" id="{B6E5AD53-6E76-3A36-E3F0-C7CE494CE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6510"/>
            <a:ext cx="2085874" cy="2190750"/>
          </a:xfrm>
          <a:prstGeom prst="rect">
            <a:avLst/>
          </a:prstGeom>
        </p:spPr>
      </p:pic>
      <p:pic>
        <p:nvPicPr>
          <p:cNvPr id="24" name="Picture 23" descr="A group of people looking at a display&#10;&#10;AI-generated content may be incorrect.">
            <a:extLst>
              <a:ext uri="{FF2B5EF4-FFF2-40B4-BE49-F238E27FC236}">
                <a16:creationId xmlns:a16="http://schemas.microsoft.com/office/drawing/2014/main" id="{D47E9841-DF3D-2462-432C-DBD5D07BD1E8}"/>
              </a:ext>
            </a:extLst>
          </p:cNvPr>
          <p:cNvPicPr>
            <a:picLocks noChangeAspect="1"/>
          </p:cNvPicPr>
          <p:nvPr/>
        </p:nvPicPr>
        <p:blipFill>
          <a:blip r:embed="rId4" cstate="print">
            <a:extLst>
              <a:ext uri="{28A0092B-C50C-407E-A947-70E740481C1C}">
                <a14:useLocalDpi xmlns:a14="http://schemas.microsoft.com/office/drawing/2010/main" val="0"/>
              </a:ext>
            </a:extLst>
          </a:blip>
          <a:srcRect l="14992" t="13186" r="17900" b="4695"/>
          <a:stretch>
            <a:fillRect/>
          </a:stretch>
        </p:blipFill>
        <p:spPr>
          <a:xfrm>
            <a:off x="134470" y="2266950"/>
            <a:ext cx="3352800" cy="2735179"/>
          </a:xfrm>
          <a:prstGeom prst="rect">
            <a:avLst/>
          </a:prstGeom>
        </p:spPr>
      </p:pic>
    </p:spTree>
    <p:extLst>
      <p:ext uri="{BB962C8B-B14F-4D97-AF65-F5344CB8AC3E}">
        <p14:creationId xmlns:p14="http://schemas.microsoft.com/office/powerpoint/2010/main" val="138738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71EB7-00DD-0736-377F-4D5FC00614D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C9065D1-71F0-A21A-3E29-F9199D00D0A4}"/>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1BEC03CD-9C62-4657-305A-64A813C96199}"/>
              </a:ext>
            </a:extLst>
          </p:cNvPr>
          <p:cNvSpPr txBox="1">
            <a:spLocks/>
          </p:cNvSpPr>
          <p:nvPr/>
        </p:nvSpPr>
        <p:spPr>
          <a:xfrm>
            <a:off x="3102816" y="209550"/>
            <a:ext cx="6033563"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Lessons Learned</a:t>
            </a:r>
          </a:p>
        </p:txBody>
      </p:sp>
      <p:sp>
        <p:nvSpPr>
          <p:cNvPr id="7" name="Content Placeholder 2">
            <a:extLst>
              <a:ext uri="{FF2B5EF4-FFF2-40B4-BE49-F238E27FC236}">
                <a16:creationId xmlns:a16="http://schemas.microsoft.com/office/drawing/2014/main" id="{1BE118BA-9350-2B69-B144-53A35A380D9C}"/>
              </a:ext>
            </a:extLst>
          </p:cNvPr>
          <p:cNvSpPr txBox="1">
            <a:spLocks/>
          </p:cNvSpPr>
          <p:nvPr/>
        </p:nvSpPr>
        <p:spPr>
          <a:xfrm>
            <a:off x="3200400" y="1723902"/>
            <a:ext cx="56388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600" dirty="0"/>
              <a:t>In-person meeting had over representation and under representation of communities. </a:t>
            </a:r>
          </a:p>
          <a:p>
            <a:pPr marL="836688" lvl="1" indent="-457200">
              <a:spcAft>
                <a:spcPts val="600"/>
              </a:spcAft>
            </a:pPr>
            <a:r>
              <a:rPr lang="en-US" sz="1600" dirty="0"/>
              <a:t>VPI actually </a:t>
            </a:r>
            <a:r>
              <a:rPr lang="en-US" sz="1600" u="sng" dirty="0"/>
              <a:t>reduced</a:t>
            </a:r>
            <a:r>
              <a:rPr lang="en-US" sz="1600" dirty="0"/>
              <a:t> representation from people who lived outside of the communities impacted by the project. </a:t>
            </a:r>
          </a:p>
          <a:p>
            <a:pPr marL="836688" lvl="1" indent="-457200">
              <a:spcAft>
                <a:spcPts val="600"/>
              </a:spcAft>
            </a:pPr>
            <a:r>
              <a:rPr lang="en-US" sz="1600" dirty="0"/>
              <a:t>VPI allowed for more equal representation weighted by population of communities. </a:t>
            </a:r>
          </a:p>
          <a:p>
            <a:pPr marL="836688" lvl="1" indent="-457200">
              <a:spcAft>
                <a:spcPts val="600"/>
              </a:spcAft>
            </a:pPr>
            <a:r>
              <a:rPr lang="en-US" sz="1600" dirty="0"/>
              <a:t>VPI generates more representation of traditionally underserved communities (low income &amp; minorities). </a:t>
            </a:r>
          </a:p>
        </p:txBody>
      </p:sp>
      <p:sp>
        <p:nvSpPr>
          <p:cNvPr id="3" name="TextBox 2">
            <a:extLst>
              <a:ext uri="{FF2B5EF4-FFF2-40B4-BE49-F238E27FC236}">
                <a16:creationId xmlns:a16="http://schemas.microsoft.com/office/drawing/2014/main" id="{4F572157-53E7-FD62-A38B-7BA90C13BE13}"/>
              </a:ext>
            </a:extLst>
          </p:cNvPr>
          <p:cNvSpPr txBox="1"/>
          <p:nvPr/>
        </p:nvSpPr>
        <p:spPr>
          <a:xfrm>
            <a:off x="7392428" y="4831721"/>
            <a:ext cx="1281120" cy="261610"/>
          </a:xfrm>
          <a:prstGeom prst="rect">
            <a:avLst/>
          </a:prstGeom>
          <a:noFill/>
        </p:spPr>
        <p:txBody>
          <a:bodyPr wrap="none" rtlCol="0">
            <a:spAutoFit/>
          </a:bodyPr>
          <a:lstStyle/>
          <a:p>
            <a:r>
              <a:rPr lang="en-US" sz="1100" dirty="0">
                <a:solidFill>
                  <a:schemeClr val="bg1"/>
                </a:solidFill>
              </a:rPr>
              <a:t>Lessons Learned</a:t>
            </a:r>
          </a:p>
        </p:txBody>
      </p:sp>
      <p:sp>
        <p:nvSpPr>
          <p:cNvPr id="4" name="Slide Number Placeholder 4">
            <a:extLst>
              <a:ext uri="{FF2B5EF4-FFF2-40B4-BE49-F238E27FC236}">
                <a16:creationId xmlns:a16="http://schemas.microsoft.com/office/drawing/2014/main" id="{AC6E293D-A56A-9C8A-0D46-C4786B53825F}"/>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29</a:t>
            </a:fld>
            <a:endParaRPr lang="en-US" dirty="0">
              <a:solidFill>
                <a:schemeClr val="bg1"/>
              </a:solidFill>
            </a:endParaRPr>
          </a:p>
        </p:txBody>
      </p:sp>
      <p:sp>
        <p:nvSpPr>
          <p:cNvPr id="14" name="Content Placeholder 2">
            <a:extLst>
              <a:ext uri="{FF2B5EF4-FFF2-40B4-BE49-F238E27FC236}">
                <a16:creationId xmlns:a16="http://schemas.microsoft.com/office/drawing/2014/main" id="{D7D6549D-D1D6-8DE0-72D0-262D3382F10D}"/>
              </a:ext>
            </a:extLst>
          </p:cNvPr>
          <p:cNvSpPr txBox="1">
            <a:spLocks/>
          </p:cNvSpPr>
          <p:nvPr/>
        </p:nvSpPr>
        <p:spPr>
          <a:xfrm>
            <a:off x="3102816" y="809501"/>
            <a:ext cx="6033563" cy="6096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spcAft>
                <a:spcPts val="600"/>
              </a:spcAft>
              <a:buNone/>
            </a:pPr>
            <a:r>
              <a:rPr lang="en-US" sz="2400" dirty="0"/>
              <a:t>VPI (Open House) allows for better representation vs. In-person</a:t>
            </a:r>
          </a:p>
        </p:txBody>
      </p:sp>
      <p:pic>
        <p:nvPicPr>
          <p:cNvPr id="18" name="Picture 17">
            <a:extLst>
              <a:ext uri="{FF2B5EF4-FFF2-40B4-BE49-F238E27FC236}">
                <a16:creationId xmlns:a16="http://schemas.microsoft.com/office/drawing/2014/main" id="{17762389-A505-BDD4-502D-EB31CE586A24}"/>
              </a:ext>
            </a:extLst>
          </p:cNvPr>
          <p:cNvPicPr>
            <a:picLocks noChangeAspect="1"/>
          </p:cNvPicPr>
          <p:nvPr/>
        </p:nvPicPr>
        <p:blipFill>
          <a:blip r:embed="rId3" cstate="print">
            <a:extLst>
              <a:ext uri="{28A0092B-C50C-407E-A947-70E740481C1C}">
                <a14:useLocalDpi xmlns:a14="http://schemas.microsoft.com/office/drawing/2010/main" val="0"/>
              </a:ext>
            </a:extLst>
          </a:blip>
          <a:srcRect l="3320" t="10000" r="48856" b="15738"/>
          <a:stretch>
            <a:fillRect/>
          </a:stretch>
        </p:blipFill>
        <p:spPr>
          <a:xfrm>
            <a:off x="152400" y="545234"/>
            <a:ext cx="3276600" cy="3931516"/>
          </a:xfrm>
          <a:prstGeom prst="rect">
            <a:avLst/>
          </a:prstGeom>
        </p:spPr>
      </p:pic>
    </p:spTree>
    <p:extLst>
      <p:ext uri="{BB962C8B-B14F-4D97-AF65-F5344CB8AC3E}">
        <p14:creationId xmlns:p14="http://schemas.microsoft.com/office/powerpoint/2010/main" val="692057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E270F090-9819-AA4B-A350-92F9CA7D54C2}"/>
              </a:ext>
            </a:extLst>
          </p:cNvPr>
          <p:cNvSpPr txBox="1"/>
          <p:nvPr/>
        </p:nvSpPr>
        <p:spPr>
          <a:xfrm>
            <a:off x="0" y="5001853"/>
            <a:ext cx="2823883" cy="159244"/>
          </a:xfrm>
          <a:prstGeom prst="rect">
            <a:avLst/>
          </a:prstGeom>
          <a:noFill/>
        </p:spPr>
        <p:txBody>
          <a:bodyPr wrap="square" lIns="51024" tIns="25512" rIns="51024" bIns="25512" rtlCol="0">
            <a:spAutoFit/>
          </a:bodyPr>
          <a:lstStyle/>
          <a:p>
            <a:r>
              <a:rPr lang="en-US" sz="700" dirty="0">
                <a:solidFill>
                  <a:schemeClr val="bg1"/>
                </a:solidFill>
              </a:rPr>
              <a:t>Photo credit: Great Parks of Hamilton County</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pPr algn="r"/>
              <a:t>3</a:t>
            </a:fld>
            <a:endParaRPr lang="en-US" dirty="0"/>
          </a:p>
        </p:txBody>
      </p:sp>
      <p:sp>
        <p:nvSpPr>
          <p:cNvPr id="10" name="Title 1"/>
          <p:cNvSpPr txBox="1">
            <a:spLocks/>
          </p:cNvSpPr>
          <p:nvPr/>
        </p:nvSpPr>
        <p:spPr>
          <a:xfrm>
            <a:off x="3886199" y="285750"/>
            <a:ext cx="48768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3200" b="1" dirty="0"/>
              <a:t>Outline</a:t>
            </a:r>
          </a:p>
        </p:txBody>
      </p:sp>
      <p:sp>
        <p:nvSpPr>
          <p:cNvPr id="4" name="Content Placeholder 2">
            <a:extLst>
              <a:ext uri="{FF2B5EF4-FFF2-40B4-BE49-F238E27FC236}">
                <a16:creationId xmlns:a16="http://schemas.microsoft.com/office/drawing/2014/main" id="{C77CACD2-F8DB-755B-35EC-344C80808855}"/>
              </a:ext>
            </a:extLst>
          </p:cNvPr>
          <p:cNvSpPr txBox="1">
            <a:spLocks/>
          </p:cNvSpPr>
          <p:nvPr/>
        </p:nvSpPr>
        <p:spPr>
          <a:xfrm>
            <a:off x="3886199" y="1044607"/>
            <a:ext cx="4267200" cy="40386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Aft>
                <a:spcPts val="1000"/>
              </a:spcAft>
            </a:pPr>
            <a:r>
              <a:rPr lang="en-US" sz="2800" dirty="0"/>
              <a:t>Background</a:t>
            </a:r>
          </a:p>
          <a:p>
            <a:pPr>
              <a:spcAft>
                <a:spcPts val="600"/>
              </a:spcAft>
            </a:pPr>
            <a:r>
              <a:rPr lang="en-US" sz="2800" dirty="0"/>
              <a:t>Above &amp; Beyond</a:t>
            </a:r>
          </a:p>
          <a:p>
            <a:pPr>
              <a:spcAft>
                <a:spcPts val="600"/>
              </a:spcAft>
            </a:pPr>
            <a:r>
              <a:rPr lang="en-US" sz="2800" dirty="0"/>
              <a:t>1</a:t>
            </a:r>
            <a:r>
              <a:rPr lang="en-US" sz="2800" baseline="30000" dirty="0"/>
              <a:t>st</a:t>
            </a:r>
            <a:r>
              <a:rPr lang="en-US" sz="2800" dirty="0"/>
              <a:t> Time Experience</a:t>
            </a:r>
          </a:p>
          <a:p>
            <a:pPr>
              <a:spcAft>
                <a:spcPts val="1000"/>
              </a:spcAft>
            </a:pPr>
            <a:r>
              <a:rPr lang="en-US" sz="2800" dirty="0"/>
              <a:t>Website Walk-thru</a:t>
            </a:r>
          </a:p>
          <a:p>
            <a:pPr>
              <a:spcAft>
                <a:spcPts val="1000"/>
              </a:spcAft>
            </a:pPr>
            <a:r>
              <a:rPr lang="en-US" sz="2800" dirty="0"/>
              <a:t>Benefits</a:t>
            </a:r>
          </a:p>
          <a:p>
            <a:pPr>
              <a:spcAft>
                <a:spcPts val="1000"/>
              </a:spcAft>
            </a:pPr>
            <a:r>
              <a:rPr lang="en-US" sz="2800" dirty="0"/>
              <a:t>Lessons Learned </a:t>
            </a:r>
          </a:p>
          <a:p>
            <a:pPr marL="457200" indent="-457200">
              <a:buFont typeface="+mj-lt"/>
              <a:buAutoNum type="arabicPeriod"/>
            </a:pPr>
            <a:endParaRPr lang="en-US" sz="1600" dirty="0"/>
          </a:p>
          <a:p>
            <a:pPr marL="457200" indent="-457200">
              <a:buFont typeface="+mj-lt"/>
              <a:buAutoNum type="arabicPeriod"/>
            </a:pPr>
            <a:endParaRPr lang="en-US" sz="1600" b="1" dirty="0"/>
          </a:p>
          <a:p>
            <a:pPr marL="457200" indent="-457200">
              <a:buFont typeface="+mj-lt"/>
              <a:buAutoNum type="arabicPeriod"/>
            </a:pPr>
            <a:endParaRPr lang="en-US" sz="1600" dirty="0"/>
          </a:p>
          <a:p>
            <a:pPr marL="457200" indent="-457200">
              <a:buFont typeface="+mj-lt"/>
              <a:buAutoNum type="arabicPeriod"/>
            </a:pPr>
            <a:endParaRPr lang="en-US" sz="1800" dirty="0"/>
          </a:p>
        </p:txBody>
      </p:sp>
      <p:pic>
        <p:nvPicPr>
          <p:cNvPr id="6" name="Picture 5">
            <a:extLst>
              <a:ext uri="{FF2B5EF4-FFF2-40B4-BE49-F238E27FC236}">
                <a16:creationId xmlns:a16="http://schemas.microsoft.com/office/drawing/2014/main" id="{ECC9CC6A-9DB0-FEBA-A24A-F93F10488B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8" r="21353"/>
          <a:stretch/>
        </p:blipFill>
        <p:spPr>
          <a:xfrm>
            <a:off x="0" y="0"/>
            <a:ext cx="3352800" cy="5162550"/>
          </a:xfrm>
          <a:prstGeom prst="rect">
            <a:avLst/>
          </a:prstGeom>
        </p:spPr>
      </p:pic>
    </p:spTree>
    <p:extLst>
      <p:ext uri="{BB962C8B-B14F-4D97-AF65-F5344CB8AC3E}">
        <p14:creationId xmlns:p14="http://schemas.microsoft.com/office/powerpoint/2010/main" val="1194214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5DB1B-899B-98A8-7268-B8A33347DC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088588-2B96-4E2F-E9C1-2A0775ED514A}"/>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DEBBDA1E-9AEF-B509-271B-1556D09DDFD4}"/>
              </a:ext>
            </a:extLst>
          </p:cNvPr>
          <p:cNvSpPr txBox="1">
            <a:spLocks/>
          </p:cNvSpPr>
          <p:nvPr/>
        </p:nvSpPr>
        <p:spPr>
          <a:xfrm>
            <a:off x="7622" y="133350"/>
            <a:ext cx="9128758"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Lessons Learned</a:t>
            </a:r>
          </a:p>
        </p:txBody>
      </p:sp>
      <p:sp>
        <p:nvSpPr>
          <p:cNvPr id="7" name="Content Placeholder 2">
            <a:extLst>
              <a:ext uri="{FF2B5EF4-FFF2-40B4-BE49-F238E27FC236}">
                <a16:creationId xmlns:a16="http://schemas.microsoft.com/office/drawing/2014/main" id="{FB8A0613-60C9-61D6-BE61-7CD46B6C07A9}"/>
              </a:ext>
            </a:extLst>
          </p:cNvPr>
          <p:cNvSpPr txBox="1">
            <a:spLocks/>
          </p:cNvSpPr>
          <p:nvPr/>
        </p:nvSpPr>
        <p:spPr>
          <a:xfrm>
            <a:off x="7622" y="1109980"/>
            <a:ext cx="8907778"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600" dirty="0"/>
              <a:t>VPI allowed for more equal representation weighted by populations of communities </a:t>
            </a:r>
          </a:p>
          <a:p>
            <a:pPr marL="836688" lvl="1" indent="-457200">
              <a:spcAft>
                <a:spcPts val="600"/>
              </a:spcAft>
            </a:pPr>
            <a:r>
              <a:rPr lang="en-US" sz="1600" dirty="0"/>
              <a:t>VPI generates more representation of traditionally underserved communities  </a:t>
            </a:r>
          </a:p>
        </p:txBody>
      </p:sp>
      <p:sp>
        <p:nvSpPr>
          <p:cNvPr id="3" name="TextBox 2">
            <a:extLst>
              <a:ext uri="{FF2B5EF4-FFF2-40B4-BE49-F238E27FC236}">
                <a16:creationId xmlns:a16="http://schemas.microsoft.com/office/drawing/2014/main" id="{490C2EFF-BB35-1F19-38BD-0C18CBA79F82}"/>
              </a:ext>
            </a:extLst>
          </p:cNvPr>
          <p:cNvSpPr txBox="1"/>
          <p:nvPr/>
        </p:nvSpPr>
        <p:spPr>
          <a:xfrm>
            <a:off x="7392428" y="4831721"/>
            <a:ext cx="1281120" cy="261610"/>
          </a:xfrm>
          <a:prstGeom prst="rect">
            <a:avLst/>
          </a:prstGeom>
          <a:noFill/>
        </p:spPr>
        <p:txBody>
          <a:bodyPr wrap="none" rtlCol="0">
            <a:spAutoFit/>
          </a:bodyPr>
          <a:lstStyle/>
          <a:p>
            <a:r>
              <a:rPr lang="en-US" sz="1100" dirty="0">
                <a:solidFill>
                  <a:schemeClr val="bg1"/>
                </a:solidFill>
              </a:rPr>
              <a:t>Lessons Learned</a:t>
            </a:r>
          </a:p>
        </p:txBody>
      </p:sp>
      <p:sp>
        <p:nvSpPr>
          <p:cNvPr id="4" name="Slide Number Placeholder 4">
            <a:extLst>
              <a:ext uri="{FF2B5EF4-FFF2-40B4-BE49-F238E27FC236}">
                <a16:creationId xmlns:a16="http://schemas.microsoft.com/office/drawing/2014/main" id="{E6CBF214-845D-B748-6A9F-F0A27C07C2FF}"/>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30</a:t>
            </a:fld>
            <a:endParaRPr lang="en-US" dirty="0">
              <a:solidFill>
                <a:schemeClr val="bg1"/>
              </a:solidFill>
            </a:endParaRPr>
          </a:p>
        </p:txBody>
      </p:sp>
      <p:sp>
        <p:nvSpPr>
          <p:cNvPr id="14" name="Content Placeholder 2">
            <a:extLst>
              <a:ext uri="{FF2B5EF4-FFF2-40B4-BE49-F238E27FC236}">
                <a16:creationId xmlns:a16="http://schemas.microsoft.com/office/drawing/2014/main" id="{3972D2CC-29BB-4F2C-808F-88806C002815}"/>
              </a:ext>
            </a:extLst>
          </p:cNvPr>
          <p:cNvSpPr txBox="1">
            <a:spLocks/>
          </p:cNvSpPr>
          <p:nvPr/>
        </p:nvSpPr>
        <p:spPr>
          <a:xfrm>
            <a:off x="-7621" y="645160"/>
            <a:ext cx="9143999" cy="6096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spcAft>
                <a:spcPts val="600"/>
              </a:spcAft>
              <a:buNone/>
            </a:pPr>
            <a:r>
              <a:rPr lang="en-US" sz="2200" dirty="0"/>
              <a:t>VPI (Open House) allows for better representation vs. In-person</a:t>
            </a:r>
          </a:p>
        </p:txBody>
      </p:sp>
      <p:pic>
        <p:nvPicPr>
          <p:cNvPr id="8" name="Picture 7" descr="A screenshot of a computer&#10;&#10;AI-generated content may be incorrect.">
            <a:extLst>
              <a:ext uri="{FF2B5EF4-FFF2-40B4-BE49-F238E27FC236}">
                <a16:creationId xmlns:a16="http://schemas.microsoft.com/office/drawing/2014/main" id="{74F45977-8063-5253-1D58-66D8B17894A9}"/>
              </a:ext>
            </a:extLst>
          </p:cNvPr>
          <p:cNvPicPr>
            <a:picLocks noChangeAspect="1"/>
          </p:cNvPicPr>
          <p:nvPr/>
        </p:nvPicPr>
        <p:blipFill>
          <a:blip r:embed="rId3" cstate="print">
            <a:extLst>
              <a:ext uri="{28A0092B-C50C-407E-A947-70E740481C1C}">
                <a14:useLocalDpi xmlns:a14="http://schemas.microsoft.com/office/drawing/2010/main" val="0"/>
              </a:ext>
            </a:extLst>
          </a:blip>
          <a:srcRect t="38148" b="17407"/>
          <a:stretch>
            <a:fillRect/>
          </a:stretch>
        </p:blipFill>
        <p:spPr>
          <a:xfrm>
            <a:off x="685800" y="1885950"/>
            <a:ext cx="7543799" cy="259080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5C2DFBCE-F433-F35D-237B-888655251061}"/>
              </a:ext>
            </a:extLst>
          </p:cNvPr>
          <p:cNvPicPr>
            <a:picLocks noChangeAspect="1"/>
          </p:cNvPicPr>
          <p:nvPr/>
        </p:nvPicPr>
        <p:blipFill>
          <a:blip r:embed="rId4" cstate="print">
            <a:extLst>
              <a:ext uri="{28A0092B-C50C-407E-A947-70E740481C1C}">
                <a14:useLocalDpi xmlns:a14="http://schemas.microsoft.com/office/drawing/2010/main" val="0"/>
              </a:ext>
            </a:extLst>
          </a:blip>
          <a:srcRect l="6061" t="82814" r="33333" b="4114"/>
          <a:stretch>
            <a:fillRect/>
          </a:stretch>
        </p:blipFill>
        <p:spPr>
          <a:xfrm>
            <a:off x="1219200" y="4481614"/>
            <a:ext cx="3670303" cy="611717"/>
          </a:xfrm>
          <a:prstGeom prst="rect">
            <a:avLst/>
          </a:prstGeom>
        </p:spPr>
      </p:pic>
    </p:spTree>
    <p:extLst>
      <p:ext uri="{BB962C8B-B14F-4D97-AF65-F5344CB8AC3E}">
        <p14:creationId xmlns:p14="http://schemas.microsoft.com/office/powerpoint/2010/main" val="2916222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C260B-348A-2BFF-C7D0-6F1B15884A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6B9D9EB-8B3C-6960-CF49-367B7D811565}"/>
              </a:ext>
            </a:extLst>
          </p:cNvPr>
          <p:cNvSpPr/>
          <p:nvPr/>
        </p:nvSpPr>
        <p:spPr>
          <a:xfrm>
            <a:off x="0" y="4781551"/>
            <a:ext cx="9144000" cy="361950"/>
          </a:xfrm>
          <a:prstGeom prst="rect">
            <a:avLst/>
          </a:prstGeom>
          <a:solidFill>
            <a:srgbClr val="4C8C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79A29"/>
              </a:solidFill>
            </a:endParaRPr>
          </a:p>
        </p:txBody>
      </p:sp>
      <p:sp>
        <p:nvSpPr>
          <p:cNvPr id="6" name="Title 1">
            <a:extLst>
              <a:ext uri="{FF2B5EF4-FFF2-40B4-BE49-F238E27FC236}">
                <a16:creationId xmlns:a16="http://schemas.microsoft.com/office/drawing/2014/main" id="{67B1173D-DFB3-1D1B-4905-870E30D1156A}"/>
              </a:ext>
            </a:extLst>
          </p:cNvPr>
          <p:cNvSpPr txBox="1">
            <a:spLocks/>
          </p:cNvSpPr>
          <p:nvPr/>
        </p:nvSpPr>
        <p:spPr>
          <a:xfrm>
            <a:off x="3962400" y="514350"/>
            <a:ext cx="51816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Lessons Learned</a:t>
            </a:r>
          </a:p>
        </p:txBody>
      </p:sp>
      <p:sp>
        <p:nvSpPr>
          <p:cNvPr id="7" name="Content Placeholder 2">
            <a:extLst>
              <a:ext uri="{FF2B5EF4-FFF2-40B4-BE49-F238E27FC236}">
                <a16:creationId xmlns:a16="http://schemas.microsoft.com/office/drawing/2014/main" id="{FC9652AF-BD4F-6DEF-6CF9-2FF751E00F1F}"/>
              </a:ext>
            </a:extLst>
          </p:cNvPr>
          <p:cNvSpPr txBox="1">
            <a:spLocks/>
          </p:cNvSpPr>
          <p:nvPr/>
        </p:nvSpPr>
        <p:spPr>
          <a:xfrm>
            <a:off x="3924300" y="1352550"/>
            <a:ext cx="4838700"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836688" lvl="1" indent="-457200">
              <a:spcAft>
                <a:spcPts val="600"/>
              </a:spcAft>
            </a:pPr>
            <a:r>
              <a:rPr lang="en-US" sz="1800" dirty="0"/>
              <a:t>What to do differently “next time”</a:t>
            </a:r>
          </a:p>
          <a:p>
            <a:pPr marL="1216175" lvl="2" indent="-457200">
              <a:spcAft>
                <a:spcPts val="600"/>
              </a:spcAft>
            </a:pPr>
            <a:r>
              <a:rPr lang="en-US" sz="1500" dirty="0"/>
              <a:t>Projected cost estimates</a:t>
            </a:r>
          </a:p>
          <a:p>
            <a:pPr marL="1216175" lvl="2" indent="-457200">
              <a:spcAft>
                <a:spcPts val="600"/>
              </a:spcAft>
            </a:pPr>
            <a:r>
              <a:rPr lang="en-US" sz="1500" dirty="0"/>
              <a:t>LTAP training – PDP  </a:t>
            </a:r>
          </a:p>
          <a:p>
            <a:pPr marL="836688" lvl="1" indent="-457200">
              <a:spcAft>
                <a:spcPts val="600"/>
              </a:spcAft>
            </a:pPr>
            <a:r>
              <a:rPr lang="en-US" sz="1800" dirty="0"/>
              <a:t>Recommendations to other agencies / districts </a:t>
            </a:r>
          </a:p>
          <a:p>
            <a:pPr marL="1216175" lvl="2" indent="-457200">
              <a:spcAft>
                <a:spcPts val="600"/>
              </a:spcAft>
            </a:pPr>
            <a:r>
              <a:rPr lang="en-US" sz="1500" dirty="0"/>
              <a:t>Early coordination with ODOT if you’re planning to pursue federal grant funds </a:t>
            </a:r>
          </a:p>
        </p:txBody>
      </p:sp>
      <p:sp>
        <p:nvSpPr>
          <p:cNvPr id="3" name="TextBox 2">
            <a:extLst>
              <a:ext uri="{FF2B5EF4-FFF2-40B4-BE49-F238E27FC236}">
                <a16:creationId xmlns:a16="http://schemas.microsoft.com/office/drawing/2014/main" id="{A1E1EC09-0EBC-0DFD-B257-6CADA27CDB4D}"/>
              </a:ext>
            </a:extLst>
          </p:cNvPr>
          <p:cNvSpPr txBox="1"/>
          <p:nvPr/>
        </p:nvSpPr>
        <p:spPr>
          <a:xfrm>
            <a:off x="7392428" y="4831721"/>
            <a:ext cx="1281120" cy="261610"/>
          </a:xfrm>
          <a:prstGeom prst="rect">
            <a:avLst/>
          </a:prstGeom>
          <a:noFill/>
        </p:spPr>
        <p:txBody>
          <a:bodyPr wrap="none" rtlCol="0">
            <a:spAutoFit/>
          </a:bodyPr>
          <a:lstStyle/>
          <a:p>
            <a:r>
              <a:rPr lang="en-US" sz="1100" dirty="0">
                <a:solidFill>
                  <a:schemeClr val="bg1"/>
                </a:solidFill>
              </a:rPr>
              <a:t>Lessons Learned</a:t>
            </a:r>
          </a:p>
        </p:txBody>
      </p:sp>
      <p:sp>
        <p:nvSpPr>
          <p:cNvPr id="4" name="Slide Number Placeholder 4">
            <a:extLst>
              <a:ext uri="{FF2B5EF4-FFF2-40B4-BE49-F238E27FC236}">
                <a16:creationId xmlns:a16="http://schemas.microsoft.com/office/drawing/2014/main" id="{C0B5EE38-B4A3-BBA3-2249-B7432A01AB72}"/>
              </a:ext>
            </a:extLst>
          </p:cNvPr>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31</a:t>
            </a:fld>
            <a:endParaRPr lang="en-US" dirty="0">
              <a:solidFill>
                <a:schemeClr val="bg1"/>
              </a:solidFill>
            </a:endParaRPr>
          </a:p>
        </p:txBody>
      </p:sp>
      <p:pic>
        <p:nvPicPr>
          <p:cNvPr id="5" name="Picture 4" descr="A trail with a sign and a triangle&#10;&#10;AI-generated content may be incorrect.">
            <a:extLst>
              <a:ext uri="{FF2B5EF4-FFF2-40B4-BE49-F238E27FC236}">
                <a16:creationId xmlns:a16="http://schemas.microsoft.com/office/drawing/2014/main" id="{8062BCC6-2D57-A020-BA9B-A50D7431E0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88" y="78625"/>
            <a:ext cx="3853012" cy="4986250"/>
          </a:xfrm>
          <a:prstGeom prst="rect">
            <a:avLst/>
          </a:prstGeom>
          <a:ln>
            <a:solidFill>
              <a:schemeClr val="tx1"/>
            </a:solidFill>
          </a:ln>
        </p:spPr>
      </p:pic>
    </p:spTree>
    <p:extLst>
      <p:ext uri="{BB962C8B-B14F-4D97-AF65-F5344CB8AC3E}">
        <p14:creationId xmlns:p14="http://schemas.microsoft.com/office/powerpoint/2010/main" val="3466893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D3265F-3C20-03D4-86CE-30C31E79248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5" name="Shape 234"/>
          <p:cNvPicPr preferRelativeResize="0"/>
          <p:nvPr/>
        </p:nvPicPr>
        <p:blipFill rotWithShape="1">
          <a:blip r:embed="rId3" cstate="print">
            <a:extLst>
              <a:ext uri="{28A0092B-C50C-407E-A947-70E740481C1C}">
                <a14:useLocalDpi xmlns:a14="http://schemas.microsoft.com/office/drawing/2010/main" val="0"/>
              </a:ext>
            </a:extLst>
          </a:blip>
          <a:srcRect l="551" t="2479" r="276" b="23140"/>
          <a:stretch/>
        </p:blipFill>
        <p:spPr>
          <a:xfrm>
            <a:off x="0" y="0"/>
            <a:ext cx="9144000" cy="5143500"/>
          </a:xfrm>
          <a:prstGeom prst="rect">
            <a:avLst/>
          </a:prstGeom>
          <a:noFill/>
          <a:ln>
            <a:noFill/>
          </a:ln>
        </p:spPr>
      </p:pic>
      <p:sp>
        <p:nvSpPr>
          <p:cNvPr id="9" name="Rectangle 8"/>
          <p:cNvSpPr/>
          <p:nvPr/>
        </p:nvSpPr>
        <p:spPr>
          <a:xfrm>
            <a:off x="0" y="1"/>
            <a:ext cx="9144000" cy="51435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6" name="Title 5"/>
          <p:cNvSpPr>
            <a:spLocks noGrp="1"/>
          </p:cNvSpPr>
          <p:nvPr>
            <p:ph type="ctrTitle"/>
          </p:nvPr>
        </p:nvSpPr>
        <p:spPr>
          <a:xfrm>
            <a:off x="2171698" y="153094"/>
            <a:ext cx="6972301" cy="1295398"/>
          </a:xfrm>
        </p:spPr>
        <p:txBody>
          <a:bodyPr>
            <a:normAutofit/>
          </a:bodyPr>
          <a:lstStyle/>
          <a:p>
            <a:r>
              <a:rPr lang="en-US" sz="6000" b="1" dirty="0"/>
              <a:t>Thank you!</a:t>
            </a:r>
            <a:endParaRPr lang="en-US" sz="2800" dirty="0"/>
          </a:p>
        </p:txBody>
      </p:sp>
      <p:sp>
        <p:nvSpPr>
          <p:cNvPr id="7" name="Title 5"/>
          <p:cNvSpPr txBox="1">
            <a:spLocks/>
          </p:cNvSpPr>
          <p:nvPr/>
        </p:nvSpPr>
        <p:spPr>
          <a:xfrm>
            <a:off x="3009733" y="3406019"/>
            <a:ext cx="2133600" cy="1523998"/>
          </a:xfrm>
          <a:prstGeom prst="rect">
            <a:avLst/>
          </a:prstGeom>
        </p:spPr>
        <p:txBody>
          <a:bodyPr vert="horz" lIns="51021" tIns="25511" rIns="51021" bIns="25511" rtlCol="0" anchor="ctr">
            <a:normAutofit fontScale="97500"/>
          </a:bodyPr>
          <a:lstStyle>
            <a:lvl1pPr algn="ctr" defTabSz="867345" rtl="0" eaLnBrk="1" latinLnBrk="0" hangingPunct="1">
              <a:spcBef>
                <a:spcPct val="0"/>
              </a:spcBef>
              <a:buNone/>
              <a:defRPr sz="4200" kern="1200">
                <a:solidFill>
                  <a:schemeClr val="tx1"/>
                </a:solidFill>
                <a:latin typeface="+mj-lt"/>
                <a:ea typeface="+mj-ea"/>
                <a:cs typeface="+mj-cs"/>
              </a:defRPr>
            </a:lvl1pPr>
          </a:lstStyle>
          <a:p>
            <a:pPr algn="l"/>
            <a:r>
              <a:rPr lang="en-US" sz="1800" dirty="0">
                <a:latin typeface="+mn-lt"/>
              </a:rPr>
              <a:t>Brad Bowers, AICP</a:t>
            </a:r>
          </a:p>
          <a:p>
            <a:pPr algn="l"/>
            <a:r>
              <a:rPr lang="en-US" sz="1800" dirty="0">
                <a:latin typeface="+mn-lt"/>
              </a:rPr>
              <a:t>Tri-State Trails</a:t>
            </a:r>
          </a:p>
          <a:p>
            <a:pPr algn="l"/>
            <a:r>
              <a:rPr lang="en-US" sz="1400" dirty="0">
                <a:latin typeface="+mn-lt"/>
              </a:rPr>
              <a:t>Project Manager</a:t>
            </a:r>
            <a:br>
              <a:rPr lang="en-US" sz="1400" dirty="0">
                <a:latin typeface="+mn-lt"/>
              </a:rPr>
            </a:br>
            <a:r>
              <a:rPr lang="en-US" sz="1400" dirty="0">
                <a:latin typeface="+mn-lt"/>
                <a:hlinkClick r:id="rId4"/>
              </a:rPr>
              <a:t>brad@tristatetrails.org</a:t>
            </a:r>
            <a:endParaRPr lang="en-US" sz="1400" dirty="0">
              <a:latin typeface="+mn-lt"/>
            </a:endParaRPr>
          </a:p>
        </p:txBody>
      </p:sp>
      <p:pic>
        <p:nvPicPr>
          <p:cNvPr id="8" name="Picture 2" descr="G:\Shared drives\2019 Tri-State Trails Branding\Logo\TST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433" y="1563598"/>
            <a:ext cx="23622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logo&#10;&#10;AI-generated content may be incorrect.">
            <a:extLst>
              <a:ext uri="{FF2B5EF4-FFF2-40B4-BE49-F238E27FC236}">
                <a16:creationId xmlns:a16="http://schemas.microsoft.com/office/drawing/2014/main" id="{D32B16E4-5BD0-9C38-93D9-9E4C5D0E96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200" y="1460728"/>
            <a:ext cx="2667000" cy="2022174"/>
          </a:xfrm>
          <a:prstGeom prst="rect">
            <a:avLst/>
          </a:prstGeom>
        </p:spPr>
      </p:pic>
      <p:sp>
        <p:nvSpPr>
          <p:cNvPr id="10" name="Title 5">
            <a:extLst>
              <a:ext uri="{FF2B5EF4-FFF2-40B4-BE49-F238E27FC236}">
                <a16:creationId xmlns:a16="http://schemas.microsoft.com/office/drawing/2014/main" id="{CF64E03F-52E8-21AA-F50A-52F9F101E987}"/>
              </a:ext>
            </a:extLst>
          </p:cNvPr>
          <p:cNvSpPr txBox="1">
            <a:spLocks/>
          </p:cNvSpPr>
          <p:nvPr/>
        </p:nvSpPr>
        <p:spPr>
          <a:xfrm>
            <a:off x="5828453" y="3406019"/>
            <a:ext cx="2590800" cy="1523998"/>
          </a:xfrm>
          <a:prstGeom prst="rect">
            <a:avLst/>
          </a:prstGeom>
        </p:spPr>
        <p:txBody>
          <a:bodyPr vert="horz" lIns="51021" tIns="25511" rIns="51021" bIns="25511" rtlCol="0" anchor="ctr">
            <a:normAutofit fontScale="97500"/>
          </a:bodyPr>
          <a:lstStyle>
            <a:lvl1pPr algn="ctr" defTabSz="867345" rtl="0" eaLnBrk="1" latinLnBrk="0" hangingPunct="1">
              <a:spcBef>
                <a:spcPct val="0"/>
              </a:spcBef>
              <a:buNone/>
              <a:defRPr sz="4200" kern="1200">
                <a:solidFill>
                  <a:schemeClr val="tx1"/>
                </a:solidFill>
                <a:latin typeface="+mj-lt"/>
                <a:ea typeface="+mj-ea"/>
                <a:cs typeface="+mj-cs"/>
              </a:defRPr>
            </a:lvl1pPr>
          </a:lstStyle>
          <a:p>
            <a:pPr algn="l"/>
            <a:r>
              <a:rPr lang="en-US" sz="1800" dirty="0"/>
              <a:t>Anthony </a:t>
            </a:r>
            <a:r>
              <a:rPr lang="en-US" sz="1800" dirty="0" err="1"/>
              <a:t>Pankala</a:t>
            </a:r>
            <a:endParaRPr lang="en-US" sz="1800" dirty="0"/>
          </a:p>
          <a:p>
            <a:pPr algn="l"/>
            <a:r>
              <a:rPr lang="en-US" sz="1800" dirty="0"/>
              <a:t>ODOT District 8</a:t>
            </a:r>
            <a:br>
              <a:rPr lang="en-US" sz="1800" dirty="0"/>
            </a:br>
            <a:r>
              <a:rPr lang="en-US" sz="1400" dirty="0"/>
              <a:t>Environmental Engineer</a:t>
            </a:r>
            <a:br>
              <a:rPr lang="en-US" sz="1400" dirty="0"/>
            </a:br>
            <a:r>
              <a:rPr lang="en-US" sz="1400" dirty="0">
                <a:hlinkClick r:id="rId7"/>
              </a:rPr>
              <a:t>Anthony.Pankala@dot.ohio.gov</a:t>
            </a:r>
            <a:r>
              <a:rPr lang="en-US" sz="1400" dirty="0"/>
              <a:t>  </a:t>
            </a:r>
            <a:endParaRPr lang="en-US" sz="1800" dirty="0"/>
          </a:p>
        </p:txBody>
      </p:sp>
      <p:pic>
        <p:nvPicPr>
          <p:cNvPr id="3" name="Picture 2" descr="A qr code on a road&#10;&#10;AI-generated content may be incorrect.">
            <a:extLst>
              <a:ext uri="{FF2B5EF4-FFF2-40B4-BE49-F238E27FC236}">
                <a16:creationId xmlns:a16="http://schemas.microsoft.com/office/drawing/2014/main" id="{46858C90-948E-CFB8-6C36-B4E8ACA20853}"/>
              </a:ext>
            </a:extLst>
          </p:cNvPr>
          <p:cNvPicPr>
            <a:picLocks noChangeAspect="1"/>
          </p:cNvPicPr>
          <p:nvPr/>
        </p:nvPicPr>
        <p:blipFill>
          <a:blip r:embed="rId8">
            <a:extLst>
              <a:ext uri="{28A0092B-C50C-407E-A947-70E740481C1C}">
                <a14:useLocalDpi xmlns:a14="http://schemas.microsoft.com/office/drawing/2010/main" val="0"/>
              </a:ext>
            </a:extLst>
          </a:blip>
          <a:srcRect l="39208" t="27264" r="43290" b="41622"/>
          <a:stretch>
            <a:fillRect/>
          </a:stretch>
        </p:blipFill>
        <p:spPr>
          <a:xfrm>
            <a:off x="152400" y="144204"/>
            <a:ext cx="2147075" cy="2147074"/>
          </a:xfrm>
          <a:prstGeom prst="rect">
            <a:avLst/>
          </a:prstGeom>
        </p:spPr>
      </p:pic>
    </p:spTree>
    <p:extLst>
      <p:ext uri="{BB962C8B-B14F-4D97-AF65-F5344CB8AC3E}">
        <p14:creationId xmlns:p14="http://schemas.microsoft.com/office/powerpoint/2010/main" val="117756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31C58-202C-C2EC-244B-E4FBA9D60BA8}"/>
              </a:ext>
            </a:extLst>
          </p:cNvPr>
          <p:cNvSpPr/>
          <p:nvPr/>
        </p:nvSpPr>
        <p:spPr>
          <a:xfrm>
            <a:off x="-14317" y="4781551"/>
            <a:ext cx="9158317"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38A9F9-3C86-C01B-D9C2-D5950EF9389C}"/>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3" name="Title 1"/>
          <p:cNvSpPr txBox="1">
            <a:spLocks/>
          </p:cNvSpPr>
          <p:nvPr/>
        </p:nvSpPr>
        <p:spPr>
          <a:xfrm>
            <a:off x="2734734" y="209550"/>
            <a:ext cx="6409266"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About Tri-State Trails</a:t>
            </a:r>
          </a:p>
        </p:txBody>
      </p:sp>
      <p:pic>
        <p:nvPicPr>
          <p:cNvPr id="6" name="Picture 2" descr="G:\Shared drives\2019 Tri-State Trails Branding\Icons\TST Icons Final_1.png"/>
          <p:cNvPicPr>
            <a:picLocks noChangeAspect="1" noChangeArrowheads="1"/>
          </p:cNvPicPr>
          <p:nvPr/>
        </p:nvPicPr>
        <p:blipFill rotWithShape="1">
          <a:blip r:embed="rId3">
            <a:extLst>
              <a:ext uri="{28A0092B-C50C-407E-A947-70E740481C1C}">
                <a14:useLocalDpi xmlns:a14="http://schemas.microsoft.com/office/drawing/2010/main" val="0"/>
              </a:ext>
            </a:extLst>
          </a:blip>
          <a:srcRect l="11778" t="21896" r="12225" b="15468"/>
          <a:stretch/>
        </p:blipFill>
        <p:spPr bwMode="auto">
          <a:xfrm>
            <a:off x="3022600" y="895350"/>
            <a:ext cx="5892800" cy="375233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4">
            <a:extLst>
              <a:ext uri="{FF2B5EF4-FFF2-40B4-BE49-F238E27FC236}">
                <a16:creationId xmlns:a16="http://schemas.microsoft.com/office/drawing/2014/main" id="{82F3FECB-43D1-0BD9-078E-63A122834809}"/>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4</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pic>
        <p:nvPicPr>
          <p:cNvPr id="7" name="Picture 6">
            <a:extLst>
              <a:ext uri="{FF2B5EF4-FFF2-40B4-BE49-F238E27FC236}">
                <a16:creationId xmlns:a16="http://schemas.microsoft.com/office/drawing/2014/main" id="{9821EAE6-3CE9-374E-A380-C3A9AE5E879A}"/>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1792" t="1318" b="-1"/>
          <a:stretch/>
        </p:blipFill>
        <p:spPr>
          <a:xfrm>
            <a:off x="0" y="1"/>
            <a:ext cx="2734734" cy="5143500"/>
          </a:xfrm>
          <a:prstGeom prst="rect">
            <a:avLst/>
          </a:prstGeom>
        </p:spPr>
      </p:pic>
    </p:spTree>
    <p:extLst>
      <p:ext uri="{BB962C8B-B14F-4D97-AF65-F5344CB8AC3E}">
        <p14:creationId xmlns:p14="http://schemas.microsoft.com/office/powerpoint/2010/main" val="179904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286A1-63E2-DD2F-E0F7-B91DFDC5BE6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4666DF4-B76C-D53E-9DA4-FB45AE0568DF}"/>
              </a:ext>
            </a:extLst>
          </p:cNvPr>
          <p:cNvSpPr/>
          <p:nvPr/>
        </p:nvSpPr>
        <p:spPr>
          <a:xfrm>
            <a:off x="-14317" y="4781551"/>
            <a:ext cx="9158317"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6319D09-1CDC-BC30-C46C-4AA727DE0222}"/>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3" name="Title 1">
            <a:extLst>
              <a:ext uri="{FF2B5EF4-FFF2-40B4-BE49-F238E27FC236}">
                <a16:creationId xmlns:a16="http://schemas.microsoft.com/office/drawing/2014/main" id="{DB4A3472-4A84-571D-0D98-851D7846D6E4}"/>
              </a:ext>
            </a:extLst>
          </p:cNvPr>
          <p:cNvSpPr txBox="1">
            <a:spLocks/>
          </p:cNvSpPr>
          <p:nvPr/>
        </p:nvSpPr>
        <p:spPr>
          <a:xfrm>
            <a:off x="3962400" y="209550"/>
            <a:ext cx="5181600"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Mill Creek Triangle Trail</a:t>
            </a:r>
          </a:p>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Feasibility Study</a:t>
            </a:r>
            <a:endParaRPr kumimoji="0" lang="en-US" sz="32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49CD555B-9316-9C87-6E01-5229A9BE2184}"/>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5</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pic>
        <p:nvPicPr>
          <p:cNvPr id="8" name="Picture 7" descr="A trail with a sign and a triangle&#10;&#10;AI-generated content may be incorrect.">
            <a:extLst>
              <a:ext uri="{FF2B5EF4-FFF2-40B4-BE49-F238E27FC236}">
                <a16:creationId xmlns:a16="http://schemas.microsoft.com/office/drawing/2014/main" id="{323007D3-6C16-FE7A-B686-273DFAB50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388" y="78625"/>
            <a:ext cx="3853012" cy="4986250"/>
          </a:xfrm>
          <a:prstGeom prst="rect">
            <a:avLst/>
          </a:prstGeom>
          <a:ln>
            <a:solidFill>
              <a:schemeClr val="tx1"/>
            </a:solidFill>
          </a:ln>
        </p:spPr>
      </p:pic>
      <p:sp>
        <p:nvSpPr>
          <p:cNvPr id="9" name="Content Placeholder 2">
            <a:extLst>
              <a:ext uri="{FF2B5EF4-FFF2-40B4-BE49-F238E27FC236}">
                <a16:creationId xmlns:a16="http://schemas.microsoft.com/office/drawing/2014/main" id="{2BF0E6FA-06E2-8A28-D19B-591DAC588961}"/>
              </a:ext>
            </a:extLst>
          </p:cNvPr>
          <p:cNvSpPr txBox="1">
            <a:spLocks/>
          </p:cNvSpPr>
          <p:nvPr/>
        </p:nvSpPr>
        <p:spPr>
          <a:xfrm>
            <a:off x="4114800" y="1450225"/>
            <a:ext cx="4894730" cy="3559925"/>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lgn="ctr">
              <a:lnSpc>
                <a:spcPct val="150000"/>
              </a:lnSpc>
              <a:spcAft>
                <a:spcPts val="300"/>
              </a:spcAft>
              <a:buNone/>
            </a:pPr>
            <a:r>
              <a:rPr lang="en-US" sz="1400" dirty="0"/>
              <a:t>The MCT Feasibility Study is a multi-jurisdictional effort and vision for a 40+ mile regional trail network in central and northern Hamilton County. The trail will connect neighborhoods to the Mill Creek, local business districts, key destinations, and Great Parks’ regional greenspaces like Winton Woods, Glenwood Gardens, and Sharon Woods, while also linking to Cincinnati’s planned 34-mile CROWN loop. The vision is to create an equitable amenity for both transportation and recreation.</a:t>
            </a:r>
          </a:p>
        </p:txBody>
      </p:sp>
    </p:spTree>
    <p:extLst>
      <p:ext uri="{BB962C8B-B14F-4D97-AF65-F5344CB8AC3E}">
        <p14:creationId xmlns:p14="http://schemas.microsoft.com/office/powerpoint/2010/main" val="383431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1CDE57-2AA6-8E3A-6A3F-8C3DA08BFC20}"/>
              </a:ext>
            </a:extLst>
          </p:cNvPr>
          <p:cNvSpPr/>
          <p:nvPr/>
        </p:nvSpPr>
        <p:spPr>
          <a:xfrm>
            <a:off x="-14317" y="4781551"/>
            <a:ext cx="9158317"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6120E1D-2606-1B3B-3A19-ED25714A80B6}"/>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6</a:t>
            </a:fld>
            <a:endParaRPr lang="en-US" dirty="0">
              <a:solidFill>
                <a:schemeClr val="bg1"/>
              </a:solidFill>
            </a:endParaRPr>
          </a:p>
        </p:txBody>
      </p:sp>
      <p:sp>
        <p:nvSpPr>
          <p:cNvPr id="10" name="Title 1"/>
          <p:cNvSpPr txBox="1">
            <a:spLocks/>
          </p:cNvSpPr>
          <p:nvPr/>
        </p:nvSpPr>
        <p:spPr>
          <a:xfrm>
            <a:off x="1562100" y="361950"/>
            <a:ext cx="6019800" cy="609600"/>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3200" b="1" dirty="0"/>
              <a:t>Project Team</a:t>
            </a:r>
          </a:p>
        </p:txBody>
      </p:sp>
      <p:pic>
        <p:nvPicPr>
          <p:cNvPr id="3" name="Picture 2" descr="A black and white logo&#10;&#10;Description automatically generated">
            <a:extLst>
              <a:ext uri="{FF2B5EF4-FFF2-40B4-BE49-F238E27FC236}">
                <a16:creationId xmlns:a16="http://schemas.microsoft.com/office/drawing/2014/main" id="{F7A8DA37-FCA6-C782-3381-F5495888C3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442324"/>
            <a:ext cx="3429000" cy="898398"/>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56000786-8780-4447-3535-41DE12C484D3}"/>
              </a:ext>
            </a:extLst>
          </p:cNvPr>
          <p:cNvPicPr>
            <a:picLocks noChangeAspect="1"/>
          </p:cNvPicPr>
          <p:nvPr/>
        </p:nvPicPr>
        <p:blipFill rotWithShape="1">
          <a:blip r:embed="rId4">
            <a:extLst>
              <a:ext uri="{28A0092B-C50C-407E-A947-70E740481C1C}">
                <a14:useLocalDpi xmlns:a14="http://schemas.microsoft.com/office/drawing/2010/main" val="0"/>
              </a:ext>
            </a:extLst>
          </a:blip>
          <a:srcRect r="25333"/>
          <a:stretch/>
        </p:blipFill>
        <p:spPr>
          <a:xfrm>
            <a:off x="457200" y="3585324"/>
            <a:ext cx="3581400" cy="655524"/>
          </a:xfrm>
          <a:prstGeom prst="rect">
            <a:avLst/>
          </a:prstGeom>
        </p:spPr>
      </p:pic>
      <p:pic>
        <p:nvPicPr>
          <p:cNvPr id="7" name="Picture 6" descr="A logo with text on it&#10;&#10;Description automatically generated">
            <a:extLst>
              <a:ext uri="{FF2B5EF4-FFF2-40B4-BE49-F238E27FC236}">
                <a16:creationId xmlns:a16="http://schemas.microsoft.com/office/drawing/2014/main" id="{1C2C6FA4-3621-1960-CA68-705EFFB21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895350"/>
            <a:ext cx="3581400" cy="1370659"/>
          </a:xfrm>
          <a:prstGeom prst="rect">
            <a:avLst/>
          </a:prstGeom>
        </p:spPr>
      </p:pic>
      <p:sp>
        <p:nvSpPr>
          <p:cNvPr id="8" name="Content Placeholder 2">
            <a:extLst>
              <a:ext uri="{FF2B5EF4-FFF2-40B4-BE49-F238E27FC236}">
                <a16:creationId xmlns:a16="http://schemas.microsoft.com/office/drawing/2014/main" id="{22752696-7ED8-8D2F-C6E2-791D137CD6BF}"/>
              </a:ext>
            </a:extLst>
          </p:cNvPr>
          <p:cNvSpPr txBox="1">
            <a:spLocks/>
          </p:cNvSpPr>
          <p:nvPr/>
        </p:nvSpPr>
        <p:spPr>
          <a:xfrm>
            <a:off x="5244853" y="1558200"/>
            <a:ext cx="3670547" cy="3810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800" b="1" dirty="0">
                <a:latin typeface="HurmeGeometricSans3 Bold" panose="020B0800020000000000" pitchFamily="34" charset="0"/>
              </a:rPr>
              <a:t>Planning and Project Management </a:t>
            </a:r>
          </a:p>
          <a:p>
            <a:pPr marL="457200" indent="-457200">
              <a:buFont typeface="+mj-lt"/>
              <a:buAutoNum type="arabicPeriod"/>
            </a:pPr>
            <a:endParaRPr lang="en-US" sz="1800" b="1" dirty="0">
              <a:latin typeface="HurmeGeometricSans3 Bold" panose="020B0800020000000000" pitchFamily="34" charset="0"/>
            </a:endParaRPr>
          </a:p>
          <a:p>
            <a:pPr marL="457200" indent="-457200">
              <a:buFont typeface="+mj-lt"/>
              <a:buAutoNum type="arabicPeriod"/>
            </a:pPr>
            <a:endParaRPr lang="en-US" sz="1800" dirty="0">
              <a:latin typeface="HurmeGeometricSans3 Bold" panose="020B0800020000000000" pitchFamily="34" charset="0"/>
            </a:endParaRPr>
          </a:p>
          <a:p>
            <a:pPr marL="457200" indent="-457200">
              <a:buFont typeface="+mj-lt"/>
              <a:buAutoNum type="arabicPeriod"/>
            </a:pPr>
            <a:endParaRPr lang="en-US" sz="1800" dirty="0">
              <a:latin typeface="HurmeGeometricSans3 Bold" panose="020B0800020000000000" pitchFamily="34" charset="0"/>
            </a:endParaRPr>
          </a:p>
        </p:txBody>
      </p:sp>
      <p:sp>
        <p:nvSpPr>
          <p:cNvPr id="9" name="Content Placeholder 2">
            <a:extLst>
              <a:ext uri="{FF2B5EF4-FFF2-40B4-BE49-F238E27FC236}">
                <a16:creationId xmlns:a16="http://schemas.microsoft.com/office/drawing/2014/main" id="{D3ADF450-F04D-0E6B-ED26-6A93C23F7A90}"/>
              </a:ext>
            </a:extLst>
          </p:cNvPr>
          <p:cNvSpPr txBox="1">
            <a:spLocks/>
          </p:cNvSpPr>
          <p:nvPr/>
        </p:nvSpPr>
        <p:spPr>
          <a:xfrm>
            <a:off x="5257800" y="2701023"/>
            <a:ext cx="3657600" cy="3810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800" b="1" dirty="0">
                <a:latin typeface="HurmeGeometricSans3 Bold" panose="020B0800020000000000" pitchFamily="34" charset="0"/>
              </a:rPr>
              <a:t>Engineering Consultant</a:t>
            </a:r>
          </a:p>
          <a:p>
            <a:pPr marL="457200" indent="-457200">
              <a:buFont typeface="+mj-lt"/>
              <a:buAutoNum type="arabicPeriod"/>
            </a:pPr>
            <a:endParaRPr lang="en-US" sz="1800" dirty="0">
              <a:latin typeface="HurmeGeometricSans3 Bold" panose="020B0800020000000000" pitchFamily="34" charset="0"/>
            </a:endParaRPr>
          </a:p>
          <a:p>
            <a:pPr marL="457200" indent="-457200">
              <a:buFont typeface="+mj-lt"/>
              <a:buAutoNum type="arabicPeriod"/>
            </a:pPr>
            <a:endParaRPr lang="en-US" sz="1800" dirty="0">
              <a:latin typeface="HurmeGeometricSans3 Bold" panose="020B0800020000000000" pitchFamily="34" charset="0"/>
            </a:endParaRPr>
          </a:p>
        </p:txBody>
      </p:sp>
      <p:sp>
        <p:nvSpPr>
          <p:cNvPr id="11" name="Content Placeholder 2">
            <a:extLst>
              <a:ext uri="{FF2B5EF4-FFF2-40B4-BE49-F238E27FC236}">
                <a16:creationId xmlns:a16="http://schemas.microsoft.com/office/drawing/2014/main" id="{655B62A4-9E33-B381-4648-9A6F60C76AFB}"/>
              </a:ext>
            </a:extLst>
          </p:cNvPr>
          <p:cNvSpPr txBox="1">
            <a:spLocks/>
          </p:cNvSpPr>
          <p:nvPr/>
        </p:nvSpPr>
        <p:spPr>
          <a:xfrm>
            <a:off x="5257800" y="3699624"/>
            <a:ext cx="3657600" cy="3810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800" b="1" dirty="0">
                <a:latin typeface="HurmeGeometricSans3 Bold" panose="020B0800020000000000" pitchFamily="34" charset="0"/>
              </a:rPr>
              <a:t>Environmental Subconsultant</a:t>
            </a:r>
          </a:p>
          <a:p>
            <a:pPr marL="457200" indent="-457200">
              <a:buFont typeface="+mj-lt"/>
              <a:buAutoNum type="arabicPeriod"/>
            </a:pPr>
            <a:endParaRPr lang="en-US" sz="1800" dirty="0">
              <a:latin typeface="HurmeGeometricSans3 Bold" panose="020B0800020000000000" pitchFamily="34" charset="0"/>
            </a:endParaRPr>
          </a:p>
          <a:p>
            <a:pPr marL="457200" indent="-457200">
              <a:buFont typeface="+mj-lt"/>
              <a:buAutoNum type="arabicPeriod"/>
            </a:pPr>
            <a:endParaRPr lang="en-US" sz="1800" dirty="0">
              <a:latin typeface="HurmeGeometricSans3 Bold" panose="020B0800020000000000" pitchFamily="34" charset="0"/>
            </a:endParaRPr>
          </a:p>
        </p:txBody>
      </p:sp>
      <p:cxnSp>
        <p:nvCxnSpPr>
          <p:cNvPr id="13" name="Straight Arrow Connector 12">
            <a:extLst>
              <a:ext uri="{FF2B5EF4-FFF2-40B4-BE49-F238E27FC236}">
                <a16:creationId xmlns:a16="http://schemas.microsoft.com/office/drawing/2014/main" id="{9F6B03CE-1432-85F6-13EB-6C79C0358392}"/>
              </a:ext>
            </a:extLst>
          </p:cNvPr>
          <p:cNvCxnSpPr/>
          <p:nvPr/>
        </p:nvCxnSpPr>
        <p:spPr>
          <a:xfrm>
            <a:off x="4343400" y="1863000"/>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8063B9-8E93-E911-D164-50DC7C97EF91}"/>
              </a:ext>
            </a:extLst>
          </p:cNvPr>
          <p:cNvCxnSpPr/>
          <p:nvPr/>
        </p:nvCxnSpPr>
        <p:spPr>
          <a:xfrm>
            <a:off x="4343400" y="2896499"/>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31654F-D9EE-9D13-67CE-5BA8DFD2212B}"/>
              </a:ext>
            </a:extLst>
          </p:cNvPr>
          <p:cNvCxnSpPr/>
          <p:nvPr/>
        </p:nvCxnSpPr>
        <p:spPr>
          <a:xfrm>
            <a:off x="4343400" y="3890124"/>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89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A1963-1B5E-0472-2EAB-01E9739065BB}"/>
            </a:ext>
          </a:extLst>
        </p:cNvPr>
        <p:cNvGrpSpPr/>
        <p:nvPr/>
      </p:nvGrpSpPr>
      <p:grpSpPr>
        <a:xfrm>
          <a:off x="0" y="0"/>
          <a:ext cx="0" cy="0"/>
          <a:chOff x="0" y="0"/>
          <a:chExt cx="0" cy="0"/>
        </a:xfrm>
      </p:grpSpPr>
      <p:pic>
        <p:nvPicPr>
          <p:cNvPr id="4" name="Picture 3" descr="A group of logos with text&#10;&#10;AI-generated content may be incorrect.">
            <a:extLst>
              <a:ext uri="{FF2B5EF4-FFF2-40B4-BE49-F238E27FC236}">
                <a16:creationId xmlns:a16="http://schemas.microsoft.com/office/drawing/2014/main" id="{F2ADC156-82EB-6EFB-EA5B-F95BA37A7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086835"/>
          </a:xfrm>
          <a:prstGeom prst="rect">
            <a:avLst/>
          </a:prstGeom>
        </p:spPr>
      </p:pic>
      <p:sp>
        <p:nvSpPr>
          <p:cNvPr id="7" name="Rectangle 6">
            <a:extLst>
              <a:ext uri="{FF2B5EF4-FFF2-40B4-BE49-F238E27FC236}">
                <a16:creationId xmlns:a16="http://schemas.microsoft.com/office/drawing/2014/main" id="{1D297D82-7947-FCAA-5FC9-7138690B043C}"/>
              </a:ext>
            </a:extLst>
          </p:cNvPr>
          <p:cNvSpPr/>
          <p:nvPr/>
        </p:nvSpPr>
        <p:spPr>
          <a:xfrm>
            <a:off x="-14317" y="4781551"/>
            <a:ext cx="9158317"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844EDE-0052-F49D-4A3E-0F4362E5A16F}"/>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 name="Slide Number Placeholder 4">
            <a:extLst>
              <a:ext uri="{FF2B5EF4-FFF2-40B4-BE49-F238E27FC236}">
                <a16:creationId xmlns:a16="http://schemas.microsoft.com/office/drawing/2014/main" id="{BAEDC08C-D38E-699A-BBE2-89104FAF75FA}"/>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7</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spTree>
    <p:extLst>
      <p:ext uri="{BB962C8B-B14F-4D97-AF65-F5344CB8AC3E}">
        <p14:creationId xmlns:p14="http://schemas.microsoft.com/office/powerpoint/2010/main" val="386799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A6366F-C384-11D2-432B-0166D31F4052}"/>
              </a:ext>
            </a:extLst>
          </p:cNvPr>
          <p:cNvSpPr/>
          <p:nvPr/>
        </p:nvSpPr>
        <p:spPr>
          <a:xfrm>
            <a:off x="0" y="4781551"/>
            <a:ext cx="9144000"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27301A-F906-C0E2-2B2D-634578A2B944}"/>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2" name="TextBox 21">
            <a:extLst>
              <a:ext uri="{FF2B5EF4-FFF2-40B4-BE49-F238E27FC236}">
                <a16:creationId xmlns:a16="http://schemas.microsoft.com/office/drawing/2014/main" id="{E270F090-9819-AA4B-A350-92F9CA7D54C2}"/>
              </a:ext>
            </a:extLst>
          </p:cNvPr>
          <p:cNvSpPr txBox="1"/>
          <p:nvPr/>
        </p:nvSpPr>
        <p:spPr>
          <a:xfrm>
            <a:off x="0" y="5001853"/>
            <a:ext cx="2823883" cy="159244"/>
          </a:xfrm>
          <a:prstGeom prst="rect">
            <a:avLst/>
          </a:prstGeom>
          <a:noFill/>
        </p:spPr>
        <p:txBody>
          <a:bodyPr wrap="square" lIns="51024" tIns="25512" rIns="51024" bIns="25512" rtlCol="0">
            <a:spAutoFit/>
          </a:bodyPr>
          <a:lstStyle/>
          <a:p>
            <a:r>
              <a:rPr lang="en-US" sz="700" dirty="0">
                <a:solidFill>
                  <a:schemeClr val="bg1"/>
                </a:solidFill>
              </a:rPr>
              <a:t>Photo credit: Great Parks of Hamilton County</a:t>
            </a:r>
          </a:p>
        </p:txBody>
      </p:sp>
      <p:sp>
        <p:nvSpPr>
          <p:cNvPr id="24" name="Slide Number Placeholder 4"/>
          <p:cNvSpPr txBox="1">
            <a:spLocks/>
          </p:cNvSpPr>
          <p:nvPr/>
        </p:nvSpPr>
        <p:spPr>
          <a:xfrm>
            <a:off x="8579224" y="4869656"/>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algn="r"/>
            <a:fld id="{4656E671-7933-4EA9-9547-B7866D55875C}" type="slidenum">
              <a:rPr lang="en-US" sz="1000">
                <a:solidFill>
                  <a:schemeClr val="bg1"/>
                </a:solidFill>
              </a:rPr>
              <a:pPr algn="r"/>
              <a:t>8</a:t>
            </a:fld>
            <a:endParaRPr lang="en-US" dirty="0">
              <a:solidFill>
                <a:schemeClr val="bg1"/>
              </a:solidFill>
            </a:endParaRPr>
          </a:p>
        </p:txBody>
      </p:sp>
      <p:sp>
        <p:nvSpPr>
          <p:cNvPr id="10" name="Title 1"/>
          <p:cNvSpPr txBox="1">
            <a:spLocks/>
          </p:cNvSpPr>
          <p:nvPr/>
        </p:nvSpPr>
        <p:spPr>
          <a:xfrm>
            <a:off x="3857065" y="285750"/>
            <a:ext cx="4876800" cy="9081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r>
              <a:rPr lang="en-US" sz="2800" b="1" dirty="0"/>
              <a:t>Mill Creek Triangle Trail</a:t>
            </a:r>
          </a:p>
          <a:p>
            <a:r>
              <a:rPr lang="en-US" sz="2800" b="1" dirty="0"/>
              <a:t>Feasibility Study Objectives</a:t>
            </a:r>
          </a:p>
        </p:txBody>
      </p:sp>
      <p:sp>
        <p:nvSpPr>
          <p:cNvPr id="4" name="Content Placeholder 2">
            <a:extLst>
              <a:ext uri="{FF2B5EF4-FFF2-40B4-BE49-F238E27FC236}">
                <a16:creationId xmlns:a16="http://schemas.microsoft.com/office/drawing/2014/main" id="{C77CACD2-F8DB-755B-35EC-344C80808855}"/>
              </a:ext>
            </a:extLst>
          </p:cNvPr>
          <p:cNvSpPr txBox="1">
            <a:spLocks/>
          </p:cNvSpPr>
          <p:nvPr/>
        </p:nvSpPr>
        <p:spPr>
          <a:xfrm>
            <a:off x="3581400" y="1454781"/>
            <a:ext cx="5428130" cy="32766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marL="457200" indent="-457200">
              <a:spcAft>
                <a:spcPts val="600"/>
              </a:spcAft>
              <a:buFont typeface="+mj-lt"/>
              <a:buAutoNum type="arabicPeriod"/>
            </a:pPr>
            <a:r>
              <a:rPr lang="en-US" sz="1800" dirty="0"/>
              <a:t>Form an active transportation network in the center of Hamilton County</a:t>
            </a:r>
          </a:p>
          <a:p>
            <a:pPr marL="457200" indent="-457200">
              <a:spcAft>
                <a:spcPts val="600"/>
              </a:spcAft>
              <a:buFont typeface="+mj-lt"/>
              <a:buAutoNum type="arabicPeriod"/>
            </a:pPr>
            <a:r>
              <a:rPr lang="en-US" sz="1800" dirty="0"/>
              <a:t>Explore trail alignment options and recommend a preferred route</a:t>
            </a:r>
          </a:p>
          <a:p>
            <a:pPr marL="457200" indent="-457200">
              <a:spcAft>
                <a:spcPts val="600"/>
              </a:spcAft>
              <a:buFont typeface="+mj-lt"/>
              <a:buAutoNum type="arabicPeriod"/>
            </a:pPr>
            <a:r>
              <a:rPr lang="en-US" sz="1800" dirty="0"/>
              <a:t>Conduct public engagement for the proposed Mill Creek Triangle Trail</a:t>
            </a:r>
          </a:p>
          <a:p>
            <a:pPr marL="457200" indent="-457200">
              <a:spcAft>
                <a:spcPts val="600"/>
              </a:spcAft>
              <a:buFont typeface="+mj-lt"/>
              <a:buAutoNum type="arabicPeriod"/>
            </a:pPr>
            <a:r>
              <a:rPr lang="en-US" sz="1800" dirty="0"/>
              <a:t>Position trail segments to apply for federal and state grant funding for construction</a:t>
            </a:r>
            <a:endParaRPr lang="en-US" sz="1800" b="1" dirty="0"/>
          </a:p>
          <a:p>
            <a:pPr marL="457200" indent="-457200">
              <a:buFont typeface="+mj-lt"/>
              <a:buAutoNum type="arabicPeriod"/>
            </a:pPr>
            <a:endParaRPr lang="en-US" sz="1800" dirty="0"/>
          </a:p>
          <a:p>
            <a:pPr marL="457200" indent="-457200">
              <a:buFont typeface="+mj-lt"/>
              <a:buAutoNum type="arabicPeriod"/>
            </a:pPr>
            <a:endParaRPr lang="en-US" sz="1800" dirty="0"/>
          </a:p>
        </p:txBody>
      </p:sp>
      <p:pic>
        <p:nvPicPr>
          <p:cNvPr id="3" name="Picture 2" descr="A metal pole in a field&#10;&#10;Description automatically generated">
            <a:extLst>
              <a:ext uri="{FF2B5EF4-FFF2-40B4-BE49-F238E27FC236}">
                <a16:creationId xmlns:a16="http://schemas.microsoft.com/office/drawing/2014/main" id="{D89C72AC-5835-7D4E-FB8A-F2E5FEBE20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17" r="9117" b="5923"/>
          <a:stretch/>
        </p:blipFill>
        <p:spPr>
          <a:xfrm>
            <a:off x="0" y="0"/>
            <a:ext cx="3352800" cy="5143500"/>
          </a:xfrm>
          <a:prstGeom prst="rect">
            <a:avLst/>
          </a:prstGeom>
        </p:spPr>
      </p:pic>
    </p:spTree>
    <p:extLst>
      <p:ext uri="{BB962C8B-B14F-4D97-AF65-F5344CB8AC3E}">
        <p14:creationId xmlns:p14="http://schemas.microsoft.com/office/powerpoint/2010/main" val="2086049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DDF0-3920-131B-8A6F-7472ADE5A9B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DC6391F-58CB-0434-5427-C64AD0E62901}"/>
              </a:ext>
            </a:extLst>
          </p:cNvPr>
          <p:cNvSpPr/>
          <p:nvPr/>
        </p:nvSpPr>
        <p:spPr>
          <a:xfrm>
            <a:off x="-14317" y="4781551"/>
            <a:ext cx="9158317" cy="361950"/>
          </a:xfrm>
          <a:prstGeom prst="rect">
            <a:avLst/>
          </a:prstGeom>
          <a:solidFill>
            <a:srgbClr val="D79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E82DD1F-B81A-D73D-7121-9057CBA7AF61}"/>
              </a:ext>
            </a:extLst>
          </p:cNvPr>
          <p:cNvSpPr txBox="1"/>
          <p:nvPr/>
        </p:nvSpPr>
        <p:spPr>
          <a:xfrm>
            <a:off x="7814622" y="4831721"/>
            <a:ext cx="979755" cy="261610"/>
          </a:xfrm>
          <a:prstGeom prst="rect">
            <a:avLst/>
          </a:prstGeom>
          <a:noFill/>
        </p:spPr>
        <p:txBody>
          <a:bodyPr wrap="none" rtlCol="0">
            <a:spAutoFit/>
          </a:bodyPr>
          <a:lstStyle/>
          <a:p>
            <a:r>
              <a:rPr lang="en-US" sz="1100" dirty="0">
                <a:solidFill>
                  <a:schemeClr val="bg1"/>
                </a:solidFill>
              </a:rPr>
              <a:t>Background</a:t>
            </a:r>
          </a:p>
        </p:txBody>
      </p:sp>
      <p:sp>
        <p:nvSpPr>
          <p:cNvPr id="23" name="Title 1">
            <a:extLst>
              <a:ext uri="{FF2B5EF4-FFF2-40B4-BE49-F238E27FC236}">
                <a16:creationId xmlns:a16="http://schemas.microsoft.com/office/drawing/2014/main" id="{EF25C3A2-B9E2-7CA1-7100-07EF440EC1EF}"/>
              </a:ext>
            </a:extLst>
          </p:cNvPr>
          <p:cNvSpPr txBox="1">
            <a:spLocks/>
          </p:cNvSpPr>
          <p:nvPr/>
        </p:nvSpPr>
        <p:spPr>
          <a:xfrm>
            <a:off x="3962400" y="209550"/>
            <a:ext cx="5181600" cy="603383"/>
          </a:xfrm>
          <a:prstGeom prst="rect">
            <a:avLst/>
          </a:prstGeom>
        </p:spPr>
        <p:txBody>
          <a:bodyPr lIns="51021" tIns="25511" rIns="51021" bIns="25511"/>
          <a:lstStyle>
            <a:lvl1pPr algn="ctr" defTabSz="1554480" rtl="0" eaLnBrk="1" latinLnBrk="0" hangingPunct="1">
              <a:spcBef>
                <a:spcPct val="0"/>
              </a:spcBef>
              <a:buNone/>
              <a:defRPr sz="7480" kern="1200">
                <a:solidFill>
                  <a:schemeClr val="tx1"/>
                </a:solidFill>
                <a:latin typeface="+mj-lt"/>
                <a:ea typeface="+mj-ea"/>
                <a:cs typeface="+mj-cs"/>
              </a:defRPr>
            </a:lvl1pPr>
          </a:lstStyle>
          <a:p>
            <a:pPr marL="0" marR="0" lvl="0" indent="0" algn="ctr" defTabSz="155448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Brooklyn Samuels No5"/>
                <a:ea typeface="+mj-ea"/>
                <a:cs typeface="+mj-cs"/>
              </a:rPr>
              <a:t>Mill Creek Triangle Trail</a:t>
            </a:r>
          </a:p>
          <a:p>
            <a:pPr marL="0" marR="0" lvl="0" indent="0" algn="ctr" defTabSz="155448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Brooklyn Samuels No5"/>
              </a:rPr>
              <a:t>Overview Map</a:t>
            </a:r>
            <a:endParaRPr kumimoji="0" lang="en-US" sz="3200" b="1" i="0" u="none" strike="noStrike" kern="1200" cap="none" spc="0" normalizeH="0" baseline="0" noProof="0" dirty="0">
              <a:ln>
                <a:noFill/>
              </a:ln>
              <a:solidFill>
                <a:prstClr val="black"/>
              </a:solidFill>
              <a:effectLst/>
              <a:uLnTx/>
              <a:uFillTx/>
              <a:latin typeface="Brooklyn Samuels No5"/>
              <a:ea typeface="+mj-ea"/>
              <a:cs typeface="+mj-cs"/>
            </a:endParaRPr>
          </a:p>
        </p:txBody>
      </p:sp>
      <p:sp>
        <p:nvSpPr>
          <p:cNvPr id="2" name="Slide Number Placeholder 4">
            <a:extLst>
              <a:ext uri="{FF2B5EF4-FFF2-40B4-BE49-F238E27FC236}">
                <a16:creationId xmlns:a16="http://schemas.microsoft.com/office/drawing/2014/main" id="{C4291469-F21F-0A06-6B47-0F0AE13E9C64}"/>
              </a:ext>
            </a:extLst>
          </p:cNvPr>
          <p:cNvSpPr txBox="1">
            <a:spLocks/>
          </p:cNvSpPr>
          <p:nvPr/>
        </p:nvSpPr>
        <p:spPr>
          <a:xfrm>
            <a:off x="8579224" y="4857750"/>
            <a:ext cx="430306" cy="273844"/>
          </a:xfrm>
          <a:prstGeom prst="rect">
            <a:avLst/>
          </a:prstGeom>
        </p:spPr>
        <p:txBody>
          <a:bodyPr lIns="51024" tIns="25512" rIns="51024" bIns="25512"/>
          <a:lstStyle>
            <a:defPPr>
              <a:defRPr lang="en-US"/>
            </a:defPPr>
            <a:lvl1pPr marL="0" algn="l" defTabSz="1638605" rtl="0" eaLnBrk="1" latinLnBrk="0" hangingPunct="1">
              <a:defRPr sz="3226" kern="1200">
                <a:solidFill>
                  <a:schemeClr val="tx1"/>
                </a:solidFill>
                <a:latin typeface="+mn-lt"/>
                <a:ea typeface="+mn-ea"/>
                <a:cs typeface="+mn-cs"/>
              </a:defRPr>
            </a:lvl1pPr>
            <a:lvl2pPr marL="819302" algn="l" defTabSz="1638605" rtl="0" eaLnBrk="1" latinLnBrk="0" hangingPunct="1">
              <a:defRPr sz="3226" kern="1200">
                <a:solidFill>
                  <a:schemeClr val="tx1"/>
                </a:solidFill>
                <a:latin typeface="+mn-lt"/>
                <a:ea typeface="+mn-ea"/>
                <a:cs typeface="+mn-cs"/>
              </a:defRPr>
            </a:lvl2pPr>
            <a:lvl3pPr marL="1638605" algn="l" defTabSz="1638605" rtl="0" eaLnBrk="1" latinLnBrk="0" hangingPunct="1">
              <a:defRPr sz="3226" kern="1200">
                <a:solidFill>
                  <a:schemeClr val="tx1"/>
                </a:solidFill>
                <a:latin typeface="+mn-lt"/>
                <a:ea typeface="+mn-ea"/>
                <a:cs typeface="+mn-cs"/>
              </a:defRPr>
            </a:lvl3pPr>
            <a:lvl4pPr marL="2457907" algn="l" defTabSz="1638605" rtl="0" eaLnBrk="1" latinLnBrk="0" hangingPunct="1">
              <a:defRPr sz="3226" kern="1200">
                <a:solidFill>
                  <a:schemeClr val="tx1"/>
                </a:solidFill>
                <a:latin typeface="+mn-lt"/>
                <a:ea typeface="+mn-ea"/>
                <a:cs typeface="+mn-cs"/>
              </a:defRPr>
            </a:lvl4pPr>
            <a:lvl5pPr marL="3277210" algn="l" defTabSz="1638605" rtl="0" eaLnBrk="1" latinLnBrk="0" hangingPunct="1">
              <a:defRPr sz="3226" kern="1200">
                <a:solidFill>
                  <a:schemeClr val="tx1"/>
                </a:solidFill>
                <a:latin typeface="+mn-lt"/>
                <a:ea typeface="+mn-ea"/>
                <a:cs typeface="+mn-cs"/>
              </a:defRPr>
            </a:lvl5pPr>
            <a:lvl6pPr marL="4096512" algn="l" defTabSz="1638605" rtl="0" eaLnBrk="1" latinLnBrk="0" hangingPunct="1">
              <a:defRPr sz="3226" kern="1200">
                <a:solidFill>
                  <a:schemeClr val="tx1"/>
                </a:solidFill>
                <a:latin typeface="+mn-lt"/>
                <a:ea typeface="+mn-ea"/>
                <a:cs typeface="+mn-cs"/>
              </a:defRPr>
            </a:lvl6pPr>
            <a:lvl7pPr marL="4915814" algn="l" defTabSz="1638605" rtl="0" eaLnBrk="1" latinLnBrk="0" hangingPunct="1">
              <a:defRPr sz="3226" kern="1200">
                <a:solidFill>
                  <a:schemeClr val="tx1"/>
                </a:solidFill>
                <a:latin typeface="+mn-lt"/>
                <a:ea typeface="+mn-ea"/>
                <a:cs typeface="+mn-cs"/>
              </a:defRPr>
            </a:lvl7pPr>
            <a:lvl8pPr marL="5735117" algn="l" defTabSz="1638605" rtl="0" eaLnBrk="1" latinLnBrk="0" hangingPunct="1">
              <a:defRPr sz="3226" kern="1200">
                <a:solidFill>
                  <a:schemeClr val="tx1"/>
                </a:solidFill>
                <a:latin typeface="+mn-lt"/>
                <a:ea typeface="+mn-ea"/>
                <a:cs typeface="+mn-cs"/>
              </a:defRPr>
            </a:lvl8pPr>
            <a:lvl9pPr marL="6554419" algn="l" defTabSz="1638605" rtl="0" eaLnBrk="1" latinLnBrk="0" hangingPunct="1">
              <a:defRPr sz="3226" kern="1200">
                <a:solidFill>
                  <a:schemeClr val="tx1"/>
                </a:solidFill>
                <a:latin typeface="+mn-lt"/>
                <a:ea typeface="+mn-ea"/>
                <a:cs typeface="+mn-cs"/>
              </a:defRPr>
            </a:lvl9pPr>
          </a:lstStyle>
          <a:p>
            <a:pPr marL="0" marR="0" lvl="0" indent="0" algn="r" defTabSz="1638605" rtl="0" eaLnBrk="1" fontAlgn="auto" latinLnBrk="0" hangingPunct="1">
              <a:lnSpc>
                <a:spcPct val="100000"/>
              </a:lnSpc>
              <a:spcBef>
                <a:spcPts val="0"/>
              </a:spcBef>
              <a:spcAft>
                <a:spcPts val="0"/>
              </a:spcAft>
              <a:buClrTx/>
              <a:buSzTx/>
              <a:buFontTx/>
              <a:buNone/>
              <a:tabLst/>
              <a:defRPr/>
            </a:pPr>
            <a:fld id="{4656E671-7933-4EA9-9547-B7866D55875C}" type="slidenum">
              <a:rPr kumimoji="0" lang="en-US" sz="1000" b="0" i="0" u="none" strike="noStrike" kern="1200" cap="none" spc="0" normalizeH="0" baseline="0" noProof="0">
                <a:ln>
                  <a:noFill/>
                </a:ln>
                <a:solidFill>
                  <a:schemeClr val="bg1"/>
                </a:solidFill>
                <a:effectLst/>
                <a:uLnTx/>
                <a:uFillTx/>
                <a:latin typeface="HurmeGeometricSans3 Regular"/>
                <a:ea typeface="+mn-ea"/>
                <a:cs typeface="+mn-cs"/>
              </a:rPr>
              <a:pPr marL="0" marR="0" lvl="0" indent="0" algn="r" defTabSz="1638605" rtl="0" eaLnBrk="1" fontAlgn="auto" latinLnBrk="0" hangingPunct="1">
                <a:lnSpc>
                  <a:spcPct val="100000"/>
                </a:lnSpc>
                <a:spcBef>
                  <a:spcPts val="0"/>
                </a:spcBef>
                <a:spcAft>
                  <a:spcPts val="0"/>
                </a:spcAft>
                <a:buClrTx/>
                <a:buSzTx/>
                <a:buFontTx/>
                <a:buNone/>
                <a:tabLst/>
                <a:defRPr/>
              </a:pPr>
              <a:t>9</a:t>
            </a:fld>
            <a:endParaRPr kumimoji="0" lang="en-US" sz="3226" b="0" i="0" u="none" strike="noStrike" kern="1200" cap="none" spc="0" normalizeH="0" baseline="0" noProof="0" dirty="0">
              <a:ln>
                <a:noFill/>
              </a:ln>
              <a:solidFill>
                <a:schemeClr val="bg1"/>
              </a:solidFill>
              <a:effectLst/>
              <a:uLnTx/>
              <a:uFillTx/>
              <a:latin typeface="HurmeGeometricSans3 Regular"/>
              <a:ea typeface="+mn-ea"/>
              <a:cs typeface="+mn-cs"/>
            </a:endParaRPr>
          </a:p>
        </p:txBody>
      </p:sp>
      <p:pic>
        <p:nvPicPr>
          <p:cNvPr id="4" name="Picture 3" descr="A map of a city&#10;&#10;AI-generated content may be incorrect.">
            <a:extLst>
              <a:ext uri="{FF2B5EF4-FFF2-40B4-BE49-F238E27FC236}">
                <a16:creationId xmlns:a16="http://schemas.microsoft.com/office/drawing/2014/main" id="{5EE9AF4F-25BE-AEBF-ADD6-ED9E52771E44}"/>
              </a:ext>
            </a:extLst>
          </p:cNvPr>
          <p:cNvPicPr>
            <a:picLocks noChangeAspect="1"/>
          </p:cNvPicPr>
          <p:nvPr/>
        </p:nvPicPr>
        <p:blipFill>
          <a:blip r:embed="rId3" cstate="print">
            <a:extLst>
              <a:ext uri="{28A0092B-C50C-407E-A947-70E740481C1C}">
                <a14:useLocalDpi xmlns:a14="http://schemas.microsoft.com/office/drawing/2010/main" val="0"/>
              </a:ext>
            </a:extLst>
          </a:blip>
          <a:srcRect l="3148" t="7298" r="2708" b="2332"/>
          <a:stretch>
            <a:fillRect/>
          </a:stretch>
        </p:blipFill>
        <p:spPr>
          <a:xfrm>
            <a:off x="-14317" y="14200"/>
            <a:ext cx="4129117" cy="5129299"/>
          </a:xfrm>
          <a:prstGeom prst="rect">
            <a:avLst/>
          </a:prstGeom>
        </p:spPr>
      </p:pic>
      <p:sp>
        <p:nvSpPr>
          <p:cNvPr id="3" name="Content Placeholder 2">
            <a:extLst>
              <a:ext uri="{FF2B5EF4-FFF2-40B4-BE49-F238E27FC236}">
                <a16:creationId xmlns:a16="http://schemas.microsoft.com/office/drawing/2014/main" id="{26B3A9C7-C2B8-B76E-5D09-2E3748B853B4}"/>
              </a:ext>
            </a:extLst>
          </p:cNvPr>
          <p:cNvSpPr txBox="1">
            <a:spLocks/>
          </p:cNvSpPr>
          <p:nvPr/>
        </p:nvSpPr>
        <p:spPr>
          <a:xfrm>
            <a:off x="4114800" y="1504950"/>
            <a:ext cx="4520228" cy="2057400"/>
          </a:xfrm>
          <a:prstGeom prst="rect">
            <a:avLst/>
          </a:prstGeom>
        </p:spPr>
        <p:txBody>
          <a:bodyPr>
            <a:noAutofit/>
          </a:bodyPr>
          <a:lstStyle>
            <a:lvl1pPr marL="325275" indent="-325275" algn="l" defTabSz="867400"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1pPr>
            <a:lvl2pPr marL="704763" indent="-271063" algn="l" defTabSz="86740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2pPr>
            <a:lvl3pPr marL="1084250" indent="-216850" algn="l" defTabSz="86740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3pPr>
            <a:lvl4pPr marL="1517950"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4pPr>
            <a:lvl5pPr marL="19516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5pPr>
            <a:lvl6pPr marL="23853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6pPr>
            <a:lvl7pPr marL="28190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7pPr>
            <a:lvl8pPr marL="32527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8pPr>
            <a:lvl9pPr marL="3686449" indent="-216850" algn="l" defTabSz="867400" rtl="0" eaLnBrk="1" latinLnBrk="0" hangingPunct="1">
              <a:spcBef>
                <a:spcPct val="20000"/>
              </a:spcBef>
              <a:buFont typeface="Arial" panose="020B0604020202020204" pitchFamily="34" charset="0"/>
              <a:buChar char="•"/>
              <a:defRPr sz="1900" kern="1200">
                <a:solidFill>
                  <a:schemeClr val="tx1"/>
                </a:solidFill>
                <a:latin typeface="+mn-lt"/>
                <a:ea typeface="+mn-ea"/>
                <a:cs typeface="+mn-cs"/>
              </a:defRPr>
            </a:lvl9pPr>
          </a:lstStyle>
          <a:p>
            <a:pPr>
              <a:spcBef>
                <a:spcPts val="1200"/>
              </a:spcBef>
              <a:spcAft>
                <a:spcPts val="300"/>
              </a:spcAft>
            </a:pPr>
            <a:r>
              <a:rPr lang="en-US" sz="1800" dirty="0"/>
              <a:t>Study area includes ten cities and villages</a:t>
            </a:r>
          </a:p>
          <a:p>
            <a:pPr>
              <a:spcBef>
                <a:spcPts val="1200"/>
              </a:spcBef>
              <a:spcAft>
                <a:spcPts val="300"/>
              </a:spcAft>
            </a:pPr>
            <a:r>
              <a:rPr lang="en-US" sz="1800" dirty="0"/>
              <a:t>Steering committee includes reps from each jurisdiction, along with county, state, and regional government agencies, and community organizations   </a:t>
            </a:r>
          </a:p>
          <a:p>
            <a:pPr>
              <a:spcBef>
                <a:spcPts val="1200"/>
              </a:spcBef>
              <a:spcAft>
                <a:spcPts val="600"/>
              </a:spcAft>
            </a:pPr>
            <a:r>
              <a:rPr lang="en-US" sz="1800" dirty="0"/>
              <a:t>Working Groups - Study area was broken into six focus areas </a:t>
            </a:r>
          </a:p>
        </p:txBody>
      </p:sp>
    </p:spTree>
    <p:extLst>
      <p:ext uri="{BB962C8B-B14F-4D97-AF65-F5344CB8AC3E}">
        <p14:creationId xmlns:p14="http://schemas.microsoft.com/office/powerpoint/2010/main" val="608374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Brooklyn Samuels No5"/>
        <a:ea typeface=""/>
        <a:cs typeface=""/>
      </a:majorFont>
      <a:minorFont>
        <a:latin typeface="HurmeGeometricSans3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26301</TotalTime>
  <Words>1545</Words>
  <Application>Microsoft Office PowerPoint</Application>
  <PresentationFormat>On-screen Show (16:9)</PresentationFormat>
  <Paragraphs>335</Paragraphs>
  <Slides>32</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Brooklyn Samuels No5</vt:lpstr>
      <vt:lpstr>Times</vt:lpstr>
      <vt:lpstr>Calibri</vt:lpstr>
      <vt:lpstr>Arial</vt:lpstr>
      <vt:lpstr>HurmeGeometricSans3 Bold</vt:lpstr>
      <vt:lpstr>HurmeGeometricSans3 Regular</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PCs for People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Wade Johnston</dc:creator>
  <cp:lastModifiedBy>Brad Bowers</cp:lastModifiedBy>
  <cp:revision>551</cp:revision>
  <cp:lastPrinted>2020-03-19T14:46:48Z</cp:lastPrinted>
  <dcterms:created xsi:type="dcterms:W3CDTF">2020-02-14T18:47:21Z</dcterms:created>
  <dcterms:modified xsi:type="dcterms:W3CDTF">2025-10-03T21:14:39Z</dcterms:modified>
</cp:coreProperties>
</file>