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Lst>
  <p:notesMasterIdLst>
    <p:notesMasterId r:id="rId16"/>
  </p:notesMasterIdLst>
  <p:sldIdLst>
    <p:sldId id="256" r:id="rId3"/>
    <p:sldId id="257" r:id="rId4"/>
    <p:sldId id="261" r:id="rId5"/>
    <p:sldId id="258" r:id="rId6"/>
    <p:sldId id="264" r:id="rId7"/>
    <p:sldId id="265" r:id="rId8"/>
    <p:sldId id="260" r:id="rId9"/>
    <p:sldId id="267" r:id="rId10"/>
    <p:sldId id="266" r:id="rId11"/>
    <p:sldId id="269" r:id="rId12"/>
    <p:sldId id="268" r:id="rId13"/>
    <p:sldId id="270" r:id="rId14"/>
    <p:sldId id="26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27T15:09:58.069"/>
    </inkml:context>
    <inkml:brush xml:id="br0">
      <inkml:brushProperty name="width" value="0.05" units="cm"/>
      <inkml:brushProperty name="height" value="0.05" units="cm"/>
      <inkml:brushProperty name="color" value="#33CCFF"/>
    </inkml:brush>
  </inkml:definitions>
  <inkml:trace contextRef="#ctx0" brushRef="#br0">1367 78 24575,'-4'2'0,"0"-1"0,0 1 0,0 0 0,1 1 0,-1-1 0,1 1 0,-1-1 0,1 1 0,0 0 0,0 0 0,-3 4 0,-14 13 0,3-11 0,-1-1 0,0 0 0,0-1 0,-1 0 0,1-2 0,-1-1 0,0 0 0,-20 1 0,-65 16 0,68-12 0,0-2 0,-1-2 0,1-2 0,-1-1 0,1-1 0,-53-7 0,-39-20 0,87 20 0,-17-2 0,-71-20 0,115 23 0,0-1 0,1-1 0,0 0 0,0-1 0,-19-14 0,19 11 0,-1 2 0,0 0 0,-29-13 0,-6 0-9,40 16-161,0 2 1,0-1-1,-1 1 1,1 1-1,-1 0 1,0 0-1,-21-2 1,10 4-6657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7C2944-DC95-40BE-BE68-BC2D4B3FF5FA}" type="datetimeFigureOut">
              <a:rPr lang="en-US" smtClean="0"/>
              <a:t>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185B66-F127-4E06-895C-932E966749D9}" type="slidenum">
              <a:rPr lang="en-US" smtClean="0"/>
              <a:t>‹#›</a:t>
            </a:fld>
            <a:endParaRPr lang="en-US"/>
          </a:p>
        </p:txBody>
      </p:sp>
    </p:spTree>
    <p:extLst>
      <p:ext uri="{BB962C8B-B14F-4D97-AF65-F5344CB8AC3E}">
        <p14:creationId xmlns:p14="http://schemas.microsoft.com/office/powerpoint/2010/main" val="1572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presentation will provide an overview of the subject project that will be placed on the upcoming programmatic selection for consultant design services. </a:t>
            </a:r>
            <a:endParaRPr lang="en-US" dirty="0"/>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a:t>
            </a:fld>
            <a:endParaRPr lang="en-US"/>
          </a:p>
        </p:txBody>
      </p:sp>
    </p:spTree>
    <p:extLst>
      <p:ext uri="{BB962C8B-B14F-4D97-AF65-F5344CB8AC3E}">
        <p14:creationId xmlns:p14="http://schemas.microsoft.com/office/powerpoint/2010/main" val="2193146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project will replace bridge COL-518-0.99 (SFN 1505408) carrying SR 518 over Willard Run. </a:t>
            </a:r>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2</a:t>
            </a:fld>
            <a:endParaRPr lang="en-US"/>
          </a:p>
        </p:txBody>
      </p:sp>
    </p:spTree>
    <p:extLst>
      <p:ext uri="{BB962C8B-B14F-4D97-AF65-F5344CB8AC3E}">
        <p14:creationId xmlns:p14="http://schemas.microsoft.com/office/powerpoint/2010/main" val="3656346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Additional project information is available on the District 11 ftp site, at the link shown on your screen.  The Project Initiation Package document, along with a more complete and detailed scope of work will be released through The ODOT Scope and Fee System (or SAFE) at the request for LOIs.  All information on the FTP site is subject to change.  Ensure you review the ftp site and the information in SAFE before completing your LOI for this project.</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3</a:t>
            </a:fld>
            <a:endParaRPr lang="en-US"/>
          </a:p>
        </p:txBody>
      </p:sp>
    </p:spTree>
    <p:extLst>
      <p:ext uri="{BB962C8B-B14F-4D97-AF65-F5344CB8AC3E}">
        <p14:creationId xmlns:p14="http://schemas.microsoft.com/office/powerpoint/2010/main" val="206394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an image showing the anticipated project limits from ODOT’s TIMS application.  The project will follow the existing horizontal and vertical alignments as much as practical.</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4</a:t>
            </a:fld>
            <a:endParaRPr lang="en-US"/>
          </a:p>
        </p:txBody>
      </p:sp>
    </p:spTree>
    <p:extLst>
      <p:ext uri="{BB962C8B-B14F-4D97-AF65-F5344CB8AC3E}">
        <p14:creationId xmlns:p14="http://schemas.microsoft.com/office/powerpoint/2010/main" val="504214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major scope items are listed here.  An updated and more complete list will be released in SAFE at the beginning of the LOI process.</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5</a:t>
            </a:fld>
            <a:endParaRPr lang="en-US"/>
          </a:p>
        </p:txBody>
      </p:sp>
    </p:spTree>
    <p:extLst>
      <p:ext uri="{BB962C8B-B14F-4D97-AF65-F5344CB8AC3E}">
        <p14:creationId xmlns:p14="http://schemas.microsoft.com/office/powerpoint/2010/main" val="3943153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consultant </a:t>
            </a:r>
            <a:r>
              <a:rPr lang="en-US" sz="1200" kern="1200" dirty="0" err="1">
                <a:solidFill>
                  <a:schemeClr val="tx1"/>
                </a:solidFill>
                <a:effectLst/>
                <a:latin typeface="+mn-lt"/>
                <a:ea typeface="+mn-ea"/>
                <a:cs typeface="+mn-cs"/>
              </a:rPr>
              <a:t>prequalifications</a:t>
            </a:r>
            <a:r>
              <a:rPr lang="en-US" sz="1200" kern="1200" dirty="0">
                <a:solidFill>
                  <a:schemeClr val="tx1"/>
                </a:solidFill>
                <a:effectLst/>
                <a:latin typeface="+mn-lt"/>
                <a:ea typeface="+mn-ea"/>
                <a:cs typeface="+mn-cs"/>
              </a:rPr>
              <a:t> required for this project are shown here.</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6</a:t>
            </a:fld>
            <a:endParaRPr lang="en-US"/>
          </a:p>
        </p:txBody>
      </p:sp>
    </p:spTree>
    <p:extLst>
      <p:ext uri="{BB962C8B-B14F-4D97-AF65-F5344CB8AC3E}">
        <p14:creationId xmlns:p14="http://schemas.microsoft.com/office/powerpoint/2010/main" val="2543537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following slides will show you some of the scoping field visit photos, as well as structure inspection report photos, to illustrate how the District arrived at the current scope of work.  More photos are available on the ftp site shown earlier.</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7</a:t>
            </a:fld>
            <a:endParaRPr lang="en-US"/>
          </a:p>
        </p:txBody>
      </p:sp>
    </p:spTree>
    <p:extLst>
      <p:ext uri="{BB962C8B-B14F-4D97-AF65-F5344CB8AC3E}">
        <p14:creationId xmlns:p14="http://schemas.microsoft.com/office/powerpoint/2010/main" val="3832399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for watching this video.  Visit the ftp site for more photos and information.  Please remember that changes to this information and the detailed scope of work are possible.  Review the information in SAFE prior to submitting your LOI.  </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12</a:t>
            </a:fld>
            <a:endParaRPr lang="en-US"/>
          </a:p>
        </p:txBody>
      </p:sp>
    </p:spTree>
    <p:extLst>
      <p:ext uri="{BB962C8B-B14F-4D97-AF65-F5344CB8AC3E}">
        <p14:creationId xmlns:p14="http://schemas.microsoft.com/office/powerpoint/2010/main" val="26669878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20" name="Rectangle 2"/>
          <p:cNvSpPr>
            <a:spLocks noGrp="1" noChangeArrowheads="1"/>
          </p:cNvSpPr>
          <p:nvPr>
            <p:ph type="title"/>
          </p:nvPr>
        </p:nvSpPr>
        <p:spPr bwMode="auto">
          <a:xfrm>
            <a:off x="871538" y="282202"/>
            <a:ext cx="11320272" cy="914400"/>
          </a:xfrm>
          <a:prstGeom prst="rect">
            <a:avLst/>
          </a:prstGeom>
          <a:noFill/>
          <a:ln w="9525">
            <a:noFill/>
            <a:miter lim="800000"/>
            <a:headEnd/>
            <a:tailEnd/>
          </a:ln>
        </p:spPr>
        <p:txBody>
          <a:bodyPr vert="horz" wrap="square" lIns="0" tIns="91440" rIns="0" bIns="91440" numCol="1" anchor="ctr" anchorCtr="0" compatLnSpc="1">
            <a:prstTxWarp prst="textNoShape">
              <a:avLst/>
            </a:prstTxWarp>
          </a:bodyPr>
          <a:lstStyle>
            <a:lvl1pPr algn="l">
              <a:defRPr sz="4000" b="1" cap="all" baseline="0">
                <a:solidFill>
                  <a:schemeClr val="tx2"/>
                </a:solidFill>
                <a:latin typeface="+mj-lt"/>
              </a:defRPr>
            </a:lvl1pPr>
          </a:lstStyle>
          <a:p>
            <a:pPr lvl="0"/>
            <a:r>
              <a:rPr lang="en-US"/>
              <a:t>Click to edit Master title style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1600200"/>
            <a:ext cx="12172950" cy="3657600"/>
          </a:xfrm>
          <a:prstGeom prst="rect">
            <a:avLst/>
          </a:prstGeom>
        </p:spPr>
      </p:pic>
      <p:sp>
        <p:nvSpPr>
          <p:cNvPr id="3" name="Rectangle 2"/>
          <p:cNvSpPr/>
          <p:nvPr/>
        </p:nvSpPr>
        <p:spPr>
          <a:xfrm>
            <a:off x="871538" y="1295400"/>
            <a:ext cx="11320462" cy="1488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7DA2CB8-1163-EBCF-BC86-6E5BA0289D54}"/>
              </a:ext>
            </a:extLst>
          </p:cNvPr>
          <p:cNvSpPr>
            <a:spLocks noGrp="1"/>
          </p:cNvSpPr>
          <p:nvPr>
            <p:ph sz="quarter" idx="11" hasCustomPrompt="1"/>
          </p:nvPr>
        </p:nvSpPr>
        <p:spPr>
          <a:xfrm>
            <a:off x="871538" y="5413738"/>
            <a:ext cx="5346001" cy="1291328"/>
          </a:xfrm>
        </p:spPr>
        <p:txBody>
          <a:bodyPr/>
          <a:lstStyle>
            <a:lvl1pPr marL="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1pPr>
            <a:lvl2pPr marL="4572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2pPr>
            <a:lvl3pPr marL="9144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3pPr>
            <a:lvl4pPr marL="1371600" indent="0">
              <a:buFont typeface="Arial" panose="020B0604020202020204" pitchFamily="34" charset="0"/>
              <a:buNone/>
              <a:defRPr/>
            </a:lvl4pPr>
            <a:lvl5pPr marL="2005013" indent="0">
              <a:buFont typeface="Arial" panose="020B0604020202020204" pitchFamily="34" charset="0"/>
              <a:buNone/>
              <a:defRPr/>
            </a:lvl5pPr>
          </a:lstStyle>
          <a:p>
            <a:pPr lvl="0"/>
            <a:r>
              <a:rPr lang="en-US" dirty="0"/>
              <a:t>Name, Title</a:t>
            </a:r>
          </a:p>
          <a:p>
            <a:pPr lvl="0"/>
            <a:r>
              <a:rPr lang="en-US" dirty="0"/>
              <a:t>Second level</a:t>
            </a:r>
          </a:p>
        </p:txBody>
      </p:sp>
      <p:pic>
        <p:nvPicPr>
          <p:cNvPr id="13" name="Graphic 4">
            <a:extLst>
              <a:ext uri="{FF2B5EF4-FFF2-40B4-BE49-F238E27FC236}">
                <a16:creationId xmlns:a16="http://schemas.microsoft.com/office/drawing/2014/main" id="{465E78BE-11CE-EC59-8EF6-536CFEDB39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15200" y="5397260"/>
            <a:ext cx="4517262" cy="1149346"/>
          </a:xfrm>
          <a:prstGeom prst="rect">
            <a:avLst/>
          </a:prstGeom>
        </p:spPr>
      </p:pic>
      <p:cxnSp>
        <p:nvCxnSpPr>
          <p:cNvPr id="14" name="Straight Connector 13">
            <a:extLst>
              <a:ext uri="{FF2B5EF4-FFF2-40B4-BE49-F238E27FC236}">
                <a16:creationId xmlns:a16="http://schemas.microsoft.com/office/drawing/2014/main" id="{B5F58DC0-BD1A-E78F-C641-15F30D4CF708}"/>
              </a:ext>
            </a:extLst>
          </p:cNvPr>
          <p:cNvCxnSpPr>
            <a:cxnSpLocks/>
          </p:cNvCxnSpPr>
          <p:nvPr/>
        </p:nvCxnSpPr>
        <p:spPr>
          <a:xfrm flipV="1">
            <a:off x="0" y="5257800"/>
            <a:ext cx="6858000" cy="1438"/>
          </a:xfrm>
          <a:prstGeom prst="line">
            <a:avLst/>
          </a:prstGeom>
          <a:ln w="2222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492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idx="1" hasCustomPrompt="1"/>
          </p:nvPr>
        </p:nvSpPr>
        <p:spPr>
          <a:xfrm>
            <a:off x="609600" y="2209800"/>
            <a:ext cx="10871200" cy="38100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lvl="2">
              <a:buNone/>
            </a:pPr>
            <a:endParaRPr lang="en-US" dirty="0"/>
          </a:p>
          <a:p>
            <a:pPr>
              <a:buNone/>
            </a:pPr>
            <a:r>
              <a:rPr lang="en-US" dirty="0"/>
              <a:t>Column Two</a:t>
            </a:r>
          </a:p>
          <a:p>
            <a:r>
              <a:rPr lang="en-US" dirty="0"/>
              <a:t>2</a:t>
            </a:r>
          </a:p>
        </p:txBody>
      </p:sp>
      <p:sp>
        <p:nvSpPr>
          <p:cNvPr id="7" name="Text Placeholder 10"/>
          <p:cNvSpPr>
            <a:spLocks noGrp="1"/>
          </p:cNvSpPr>
          <p:nvPr>
            <p:ph type="body" sz="quarter" idx="11" hasCustomPrompt="1"/>
          </p:nvPr>
        </p:nvSpPr>
        <p:spPr>
          <a:xfrm>
            <a:off x="609600" y="1447800"/>
            <a:ext cx="11074400" cy="609600"/>
          </a:xfrm>
        </p:spPr>
        <p:txBody>
          <a:bodyPr/>
          <a:lstStyle>
            <a:lvl1pPr algn="ctr">
              <a:buNone/>
              <a:defRPr sz="2400" b="1" i="1" u="sng">
                <a:latin typeface="+mj-lt"/>
              </a:defRPr>
            </a:lvl1pPr>
          </a:lstStyle>
          <a:p>
            <a:pPr lvl="0"/>
            <a:r>
              <a:rPr lang="en-US" sz="2400" b="1" i="1" u="sng" dirty="0">
                <a:latin typeface="+mj-lt"/>
              </a:rPr>
              <a:t>Subtitle</a:t>
            </a:r>
            <a:endParaRPr lang="en-US" dirty="0"/>
          </a:p>
        </p:txBody>
      </p:sp>
    </p:spTree>
    <p:extLst>
      <p:ext uri="{BB962C8B-B14F-4D97-AF65-F5344CB8AC3E}">
        <p14:creationId xmlns:p14="http://schemas.microsoft.com/office/powerpoint/2010/main" val="334246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3"/>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6"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76238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56019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5"/>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4240331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1"/>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33298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5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Blank - no footer">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1D98DB5-042F-46ED-2E28-F808C57195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3" name="Title 1">
            <a:extLst>
              <a:ext uri="{FF2B5EF4-FFF2-40B4-BE49-F238E27FC236}">
                <a16:creationId xmlns:a16="http://schemas.microsoft.com/office/drawing/2014/main" id="{E775399A-A89D-CE24-F626-E135C93720B4}"/>
              </a:ext>
            </a:extLst>
          </p:cNvPr>
          <p:cNvSpPr>
            <a:spLocks noGrp="1"/>
          </p:cNvSpPr>
          <p:nvPr>
            <p:ph type="title"/>
          </p:nvPr>
        </p:nvSpPr>
        <p:spPr>
          <a:xfrm>
            <a:off x="2117379" y="4029075"/>
            <a:ext cx="7957243" cy="1143000"/>
          </a:xfrm>
        </p:spPr>
        <p:txBody>
          <a:bodyPr anchor="ctr" anchorCtr="0"/>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917482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pening ORD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E0589D1-469C-2E5E-3640-C40D233233A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69804" y="2233604"/>
            <a:ext cx="7252392" cy="1454463"/>
          </a:xfrm>
          <a:prstGeom prst="rect">
            <a:avLst/>
          </a:prstGeom>
        </p:spPr>
      </p:pic>
      <p:sp>
        <p:nvSpPr>
          <p:cNvPr id="3" name="Text Placeholder 4">
            <a:extLst>
              <a:ext uri="{FF2B5EF4-FFF2-40B4-BE49-F238E27FC236}">
                <a16:creationId xmlns:a16="http://schemas.microsoft.com/office/drawing/2014/main" id="{A38C0130-7770-1F66-2E30-8B776BCC14A9}"/>
              </a:ext>
            </a:extLst>
          </p:cNvPr>
          <p:cNvSpPr>
            <a:spLocks noGrp="1"/>
          </p:cNvSpPr>
          <p:nvPr>
            <p:ph type="body" sz="quarter" idx="10"/>
          </p:nvPr>
        </p:nvSpPr>
        <p:spPr>
          <a:xfrm>
            <a:off x="1851819" y="4212057"/>
            <a:ext cx="8488363" cy="759994"/>
          </a:xfrm>
          <a:prstGeom prst="rect">
            <a:avLst/>
          </a:prstGeom>
        </p:spPr>
        <p:txBody>
          <a:bodyPr/>
          <a:lstStyle>
            <a:lvl1pPr marL="0" indent="0" algn="ctr">
              <a:buNone/>
              <a:defRPr lang="en-US" sz="4000" b="1" kern="1200" cap="all" baseline="0" dirty="0" smtClean="0">
                <a:solidFill>
                  <a:schemeClr val="tx2"/>
                </a:solidFill>
                <a:latin typeface="Source Sans 3 Black" panose="020B0303030403020204" pitchFamily="34" charset="0"/>
                <a:ea typeface="+mj-ea"/>
                <a:cs typeface="+mj-cs"/>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877064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1009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useBgFill="1">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C720EB16-BF7B-D15C-8857-3283B327F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317727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chemeClr val="tx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697340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903632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a:solidFill>
            <a:schemeClr val="tx2"/>
          </a:solidFill>
        </p:spPr>
        <p:txBody>
          <a:bodyPr anchor="ctr" anchorCtr="0"/>
          <a:lstStyle>
            <a:lvl1pPr algn="ctr">
              <a:defRPr>
                <a:solidFill>
                  <a:schemeClr val="bg1"/>
                </a:solidFill>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868894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4_Blank - no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0EF6B84-12B7-2685-6CB8-73C1CDEEAB7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90386" y="1533998"/>
            <a:ext cx="5011228" cy="379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35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05B0-D3C5-4A21-362F-81763DCE39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601B65-7108-076A-C8AE-9529BE9FB5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09A5D21-168E-BC0F-2B2B-1CBF9BED0F6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91003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DF595AF-0FA1-68F0-2246-88E83D1724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6" name="Title 1">
            <a:extLst>
              <a:ext uri="{FF2B5EF4-FFF2-40B4-BE49-F238E27FC236}">
                <a16:creationId xmlns:a16="http://schemas.microsoft.com/office/drawing/2014/main" id="{4BA09CDE-6C31-3D6D-4A44-62E28F312A51}"/>
              </a:ext>
            </a:extLst>
          </p:cNvPr>
          <p:cNvSpPr>
            <a:spLocks noGrp="1"/>
          </p:cNvSpPr>
          <p:nvPr>
            <p:ph type="title"/>
          </p:nvPr>
        </p:nvSpPr>
        <p:spPr>
          <a:xfrm>
            <a:off x="2117379" y="4029075"/>
            <a:ext cx="7957243" cy="1143000"/>
          </a:xfrm>
        </p:spPr>
        <p:txBody>
          <a:bodyPr anchor="ctr" anchorCtr="0"/>
          <a:lstStyle>
            <a:lvl1pPr algn="ctr">
              <a:defRPr/>
            </a:lvl1pPr>
          </a:lstStyle>
          <a:p>
            <a:r>
              <a:rPr lang="en-US" dirty="0"/>
              <a:t>Click to edit Master title style</a:t>
            </a:r>
          </a:p>
        </p:txBody>
      </p:sp>
      <p:pic>
        <p:nvPicPr>
          <p:cNvPr id="7" name="Picture 6">
            <a:extLst>
              <a:ext uri="{FF2B5EF4-FFF2-40B4-BE49-F238E27FC236}">
                <a16:creationId xmlns:a16="http://schemas.microsoft.com/office/drawing/2014/main" id="{E0DF3E7C-467D-A246-F8E6-AB0B53CA9C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pic>
        <p:nvPicPr>
          <p:cNvPr id="8" name="Picture 7">
            <a:extLst>
              <a:ext uri="{FF2B5EF4-FFF2-40B4-BE49-F238E27FC236}">
                <a16:creationId xmlns:a16="http://schemas.microsoft.com/office/drawing/2014/main" id="{7FA012E0-1964-D732-4198-90570522B8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a:off x="0" y="6417732"/>
            <a:ext cx="12192000" cy="440267"/>
          </a:xfrm>
          <a:prstGeom prst="rect">
            <a:avLst/>
          </a:prstGeom>
        </p:spPr>
      </p:pic>
    </p:spTree>
    <p:extLst>
      <p:ext uri="{BB962C8B-B14F-4D97-AF65-F5344CB8AC3E}">
        <p14:creationId xmlns:p14="http://schemas.microsoft.com/office/powerpoint/2010/main" val="101423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602345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651314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chemeClr val="accent6"/>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418282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914400"/>
          </a:xfrm>
          <a:solidFill>
            <a:schemeClr val="accent1"/>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406277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336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1" hasCustomPrompt="1"/>
          </p:nvPr>
        </p:nvSpPr>
        <p:spPr>
          <a:xfrm>
            <a:off x="609600" y="1447800"/>
            <a:ext cx="10972800" cy="609600"/>
          </a:xfrm>
        </p:spPr>
        <p:txBody>
          <a:bodyPr/>
          <a:lstStyle>
            <a:lvl1pPr algn="ctr">
              <a:buNone/>
              <a:defRPr sz="2400" b="1" i="1" u="sng" baseline="0">
                <a:latin typeface="+mn-lt"/>
              </a:defRPr>
            </a:lvl1pPr>
          </a:lstStyle>
          <a:p>
            <a:pPr lvl="0"/>
            <a:r>
              <a:rPr lang="en-US" sz="2400" b="1" i="1" u="sng" dirty="0">
                <a:latin typeface="+mj-lt"/>
              </a:rPr>
              <a:t>Subtitle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388639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a:t>Click to edit Master title style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1746164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a:t>Click to edit Master title style</a:t>
            </a:r>
          </a:p>
        </p:txBody>
      </p:sp>
      <p:sp>
        <p:nvSpPr>
          <p:cNvPr id="6" name="Content Placeholder 5"/>
          <p:cNvSpPr>
            <a:spLocks noGrp="1"/>
          </p:cNvSpPr>
          <p:nvPr>
            <p:ph idx="1" hasCustomPrompt="1"/>
          </p:nvPr>
        </p:nvSpPr>
        <p:spPr>
          <a:xfrm>
            <a:off x="914400" y="1524000"/>
            <a:ext cx="10363200" cy="44958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a:buNone/>
            </a:pPr>
            <a:r>
              <a:rPr lang="en-US" dirty="0"/>
              <a:t>Column Two</a:t>
            </a:r>
          </a:p>
          <a:p>
            <a:r>
              <a:rPr lang="en-US" dirty="0"/>
              <a:t>2</a:t>
            </a:r>
          </a:p>
        </p:txBody>
      </p:sp>
    </p:spTree>
    <p:extLst>
      <p:ext uri="{BB962C8B-B14F-4D97-AF65-F5344CB8AC3E}">
        <p14:creationId xmlns:p14="http://schemas.microsoft.com/office/powerpoint/2010/main" val="141670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6.png"/><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883920" y="1143000"/>
            <a:ext cx="1042416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spTree>
    <p:extLst>
      <p:ext uri="{BB962C8B-B14F-4D97-AF65-F5344CB8AC3E}">
        <p14:creationId xmlns:p14="http://schemas.microsoft.com/office/powerpoint/2010/main" val="3059052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rtl="0" eaLnBrk="1" fontAlgn="base" hangingPunct="1">
        <a:spcBef>
          <a:spcPct val="0"/>
        </a:spcBef>
        <a:spcAft>
          <a:spcPct val="0"/>
        </a:spcAft>
        <a:defRPr sz="3600" b="1"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pic>
        <p:nvPicPr>
          <p:cNvPr id="3" name="Picture 2">
            <a:extLst>
              <a:ext uri="{FF2B5EF4-FFF2-40B4-BE49-F238E27FC236}">
                <a16:creationId xmlns:a16="http://schemas.microsoft.com/office/drawing/2014/main" id="{3326E504-3420-A305-158E-F7229ED45D5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4235654875"/>
      </p:ext>
    </p:extLst>
  </p:cSld>
  <p:clrMap bg1="lt1" tx1="dk1" bg2="lt2" tx2="dk2" accent1="accent1" accent2="accent2" accent3="accent3" accent4="accent4" accent5="accent5" accent6="accent6" hlink="hlink" folHlink="folHlink"/>
  <p:sldLayoutIdLst>
    <p:sldLayoutId id="2147483699" r:id="rId1"/>
    <p:sldLayoutId id="2147483685" r:id="rId2"/>
    <p:sldLayoutId id="2147483701" r:id="rId3"/>
    <p:sldLayoutId id="2147483690" r:id="rId4"/>
    <p:sldLayoutId id="2147483700" r:id="rId5"/>
    <p:sldLayoutId id="2147483697" r:id="rId6"/>
    <p:sldLayoutId id="2147483698" r:id="rId7"/>
    <p:sldLayoutId id="2147483702" r:id="rId8"/>
  </p:sldLayoutIdLst>
  <p:txStyles>
    <p:titleStyle>
      <a:lvl1pPr algn="l" rtl="0" eaLnBrk="1" fontAlgn="base" hangingPunct="1">
        <a:spcBef>
          <a:spcPct val="0"/>
        </a:spcBef>
        <a:spcAft>
          <a:spcPct val="0"/>
        </a:spcAft>
        <a:defRPr sz="3600" b="1" cap="all" normalizeH="0" baseline="0">
          <a:solidFill>
            <a:schemeClr val="tx2"/>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11.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hyperlink" Target="https://ftp.dot.state.oh.us/pub/Districts/D11/115053"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customXml" Target="../ink/ink1.xml"/><Relationship Id="rId5" Type="http://schemas.openxmlformats.org/officeDocument/2006/relationships/image" Target="../media/image10.png"/><Relationship Id="rId4" Type="http://schemas.openxmlformats.org/officeDocument/2006/relationships/notesSlide" Target="../notesSlides/notesSlide4.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BC6F-7BDD-D485-2FB0-B99990C3A6D9}"/>
              </a:ext>
            </a:extLst>
          </p:cNvPr>
          <p:cNvSpPr>
            <a:spLocks noGrp="1"/>
          </p:cNvSpPr>
          <p:nvPr>
            <p:ph type="title"/>
          </p:nvPr>
        </p:nvSpPr>
        <p:spPr/>
        <p:txBody>
          <a:bodyPr/>
          <a:lstStyle/>
          <a:p>
            <a:r>
              <a:rPr lang="en-US" dirty="0"/>
              <a:t>MAY 2025 Programmatic </a:t>
            </a:r>
          </a:p>
        </p:txBody>
      </p:sp>
      <p:sp>
        <p:nvSpPr>
          <p:cNvPr id="3" name="Content Placeholder 2">
            <a:extLst>
              <a:ext uri="{FF2B5EF4-FFF2-40B4-BE49-F238E27FC236}">
                <a16:creationId xmlns:a16="http://schemas.microsoft.com/office/drawing/2014/main" id="{FEC6617F-8590-22CB-52A1-8EE5DC6538D1}"/>
              </a:ext>
            </a:extLst>
          </p:cNvPr>
          <p:cNvSpPr>
            <a:spLocks noGrp="1"/>
          </p:cNvSpPr>
          <p:nvPr>
            <p:ph sz="quarter" idx="11"/>
          </p:nvPr>
        </p:nvSpPr>
        <p:spPr/>
        <p:txBody>
          <a:bodyPr/>
          <a:lstStyle/>
          <a:p>
            <a:r>
              <a:rPr lang="en-US" dirty="0"/>
              <a:t>D11 </a:t>
            </a:r>
            <a:r>
              <a:rPr lang="en-US" dirty="0" err="1"/>
              <a:t>Proj</a:t>
            </a:r>
            <a:r>
              <a:rPr lang="en-US" dirty="0"/>
              <a:t>.: COL-518-0.99   PID 115053</a:t>
            </a:r>
          </a:p>
        </p:txBody>
      </p:sp>
      <p:pic>
        <p:nvPicPr>
          <p:cNvPr id="4" name="Audio 1">
            <a:hlinkClick r:id="" action="ppaction://media"/>
            <a:extLst>
              <a:ext uri="{FF2B5EF4-FFF2-40B4-BE49-F238E27FC236}">
                <a16:creationId xmlns:a16="http://schemas.microsoft.com/office/drawing/2014/main" id="{8DEF895D-83FF-C600-7C6A-0D10AD5F7C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0462" y="282202"/>
            <a:ext cx="609600" cy="609600"/>
          </a:xfrm>
          <a:prstGeom prst="rect">
            <a:avLst/>
          </a:prstGeom>
        </p:spPr>
      </p:pic>
    </p:spTree>
    <p:extLst>
      <p:ext uri="{BB962C8B-B14F-4D97-AF65-F5344CB8AC3E}">
        <p14:creationId xmlns:p14="http://schemas.microsoft.com/office/powerpoint/2010/main" val="341462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3" name="Picture Placeholder 7">
            <a:extLst>
              <a:ext uri="{FF2B5EF4-FFF2-40B4-BE49-F238E27FC236}">
                <a16:creationId xmlns:a16="http://schemas.microsoft.com/office/drawing/2014/main" id="{DCBC7959-5BB9-75FB-4DF3-477589BA49C6}"/>
              </a:ext>
            </a:extLst>
          </p:cNvPr>
          <p:cNvPicPr>
            <a:picLocks noChangeAspect="1"/>
          </p:cNvPicPr>
          <p:nvPr/>
        </p:nvPicPr>
        <p:blipFill>
          <a:blip r:embed="rId2">
            <a:extLst>
              <a:ext uri="{28A0092B-C50C-407E-A947-70E740481C1C}">
                <a14:useLocalDpi xmlns:a14="http://schemas.microsoft.com/office/drawing/2010/main" val="0"/>
              </a:ext>
            </a:extLst>
          </a:blip>
          <a:srcRect t="19729" b="19729"/>
          <a:stretch/>
        </p:blipFill>
        <p:spPr>
          <a:xfrm>
            <a:off x="790754" y="1354667"/>
            <a:ext cx="10610491" cy="4810089"/>
          </a:xfrm>
          <a:prstGeom prst="rect">
            <a:avLst/>
          </a:prstGeom>
        </p:spPr>
      </p:pic>
    </p:spTree>
    <p:extLst>
      <p:ext uri="{BB962C8B-B14F-4D97-AF65-F5344CB8AC3E}">
        <p14:creationId xmlns:p14="http://schemas.microsoft.com/office/powerpoint/2010/main" val="2700151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3" name="Picture Placeholder 7">
            <a:extLst>
              <a:ext uri="{FF2B5EF4-FFF2-40B4-BE49-F238E27FC236}">
                <a16:creationId xmlns:a16="http://schemas.microsoft.com/office/drawing/2014/main" id="{354A72A1-7C1E-DF0B-BA7E-7FAAED36EEE5}"/>
              </a:ext>
            </a:extLst>
          </p:cNvPr>
          <p:cNvPicPr>
            <a:picLocks noChangeAspect="1"/>
          </p:cNvPicPr>
          <p:nvPr/>
        </p:nvPicPr>
        <p:blipFill>
          <a:blip r:embed="rId2">
            <a:extLst>
              <a:ext uri="{28A0092B-C50C-407E-A947-70E740481C1C}">
                <a14:useLocalDpi xmlns:a14="http://schemas.microsoft.com/office/drawing/2010/main" val="0"/>
              </a:ext>
            </a:extLst>
          </a:blip>
          <a:srcRect t="19836" b="19836"/>
          <a:stretch/>
        </p:blipFill>
        <p:spPr>
          <a:xfrm>
            <a:off x="812321" y="1283898"/>
            <a:ext cx="10567358" cy="4790536"/>
          </a:xfrm>
          <a:prstGeom prst="rect">
            <a:avLst/>
          </a:prstGeom>
        </p:spPr>
      </p:pic>
    </p:spTree>
    <p:extLst>
      <p:ext uri="{BB962C8B-B14F-4D97-AF65-F5344CB8AC3E}">
        <p14:creationId xmlns:p14="http://schemas.microsoft.com/office/powerpoint/2010/main" val="417914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Thank you</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COL-518-0.99 PID 115053</a:t>
            </a:r>
          </a:p>
        </p:txBody>
      </p:sp>
      <p:sp>
        <p:nvSpPr>
          <p:cNvPr id="6" name="Content Placeholder 5">
            <a:extLst>
              <a:ext uri="{FF2B5EF4-FFF2-40B4-BE49-F238E27FC236}">
                <a16:creationId xmlns:a16="http://schemas.microsoft.com/office/drawing/2014/main" id="{6F98AE43-AF56-FC11-6B3F-C5E6300931D4}"/>
              </a:ext>
            </a:extLst>
          </p:cNvPr>
          <p:cNvSpPr>
            <a:spLocks noGrp="1"/>
          </p:cNvSpPr>
          <p:nvPr>
            <p:ph idx="1"/>
          </p:nvPr>
        </p:nvSpPr>
        <p:spPr/>
        <p:txBody>
          <a:bodyPr/>
          <a:lstStyle/>
          <a:p>
            <a:r>
              <a:rPr lang="en-US" sz="4000" dirty="0"/>
              <a:t>Additional photos are available on the FTP Site.</a:t>
            </a:r>
          </a:p>
          <a:p>
            <a:r>
              <a:rPr lang="en-US" sz="4000" dirty="0"/>
              <a:t>Thank you for watching this video presentation for </a:t>
            </a:r>
            <a:r>
              <a:rPr lang="en-US" sz="4000" dirty="0" err="1"/>
              <a:t>Proj</a:t>
            </a:r>
            <a:r>
              <a:rPr lang="en-US" sz="4000" dirty="0"/>
              <a:t>. COL-518-0.99 PID 115053.</a:t>
            </a:r>
          </a:p>
          <a:p>
            <a:r>
              <a:rPr lang="en-US" sz="4000" dirty="0"/>
              <a:t>District 11 appreciates your interest in partnering with us for a successful project</a:t>
            </a:r>
            <a:r>
              <a:rPr lang="en-US" dirty="0"/>
              <a:t>.</a:t>
            </a:r>
            <a:endParaRPr lang="en-US" sz="4000" dirty="0"/>
          </a:p>
          <a:p>
            <a:endParaRPr lang="en-US" dirty="0"/>
          </a:p>
        </p:txBody>
      </p:sp>
      <p:pic>
        <p:nvPicPr>
          <p:cNvPr id="7" name="Audio 2">
            <a:hlinkClick r:id="" action="ppaction://media"/>
            <a:extLst>
              <a:ext uri="{FF2B5EF4-FFF2-40B4-BE49-F238E27FC236}">
                <a16:creationId xmlns:a16="http://schemas.microsoft.com/office/drawing/2014/main" id="{6EFD4F80-4F7E-B158-01D5-7F26E5AA35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138447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391ECC-785E-7142-076D-747DD922475C}"/>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4160985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COL-518-0.99  PID 115053</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p:txBody>
          <a:bodyPr/>
          <a:lstStyle/>
          <a:p>
            <a:r>
              <a:rPr lang="en-US" sz="3200" dirty="0" err="1"/>
              <a:t>Proj</a:t>
            </a:r>
            <a:r>
              <a:rPr lang="en-US" sz="3200" dirty="0"/>
              <a:t>. Description: Replace bridge carrying State Route 518 over Willard Run.</a:t>
            </a:r>
          </a:p>
        </p:txBody>
      </p:sp>
      <p:pic>
        <p:nvPicPr>
          <p:cNvPr id="4" name="Picture 3">
            <a:extLst>
              <a:ext uri="{FF2B5EF4-FFF2-40B4-BE49-F238E27FC236}">
                <a16:creationId xmlns:a16="http://schemas.microsoft.com/office/drawing/2014/main" id="{DB9C37B0-3A05-7BEE-040A-56B91D9A5BC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46687" y="2328191"/>
            <a:ext cx="4698624" cy="3523968"/>
          </a:xfrm>
          <a:prstGeom prst="rect">
            <a:avLst/>
          </a:prstGeom>
        </p:spPr>
      </p:pic>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COL-518-0.99 PID 115053</a:t>
            </a:r>
          </a:p>
        </p:txBody>
      </p:sp>
      <p:pic>
        <p:nvPicPr>
          <p:cNvPr id="7" name="Recorded Sound">
            <a:hlinkClick r:id="" action="ppaction://media"/>
            <a:extLst>
              <a:ext uri="{FF2B5EF4-FFF2-40B4-BE49-F238E27FC236}">
                <a16:creationId xmlns:a16="http://schemas.microsoft.com/office/drawing/2014/main" id="{CCFE1AED-C1F4-C22F-212B-A7A01D3CB7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4448" y="5227162"/>
            <a:ext cx="609600" cy="609600"/>
          </a:xfrm>
          <a:prstGeom prst="rect">
            <a:avLst/>
          </a:prstGeom>
        </p:spPr>
      </p:pic>
    </p:spTree>
    <p:extLst>
      <p:ext uri="{BB962C8B-B14F-4D97-AF65-F5344CB8AC3E}">
        <p14:creationId xmlns:p14="http://schemas.microsoft.com/office/powerpoint/2010/main" val="850391545"/>
      </p:ext>
    </p:extLst>
  </p:cSld>
  <p:clrMapOvr>
    <a:masterClrMapping/>
  </p:clrMapOvr>
  <mc:AlternateContent xmlns:mc="http://schemas.openxmlformats.org/markup-compatibility/2006" xmlns:p14="http://schemas.microsoft.com/office/powerpoint/2010/main">
    <mc:Choice Requires="p14">
      <p:transition spd="slow" p14:dur="2000" advTm="19780"/>
    </mc:Choice>
    <mc:Fallback xmlns="">
      <p:transition spd="slow" advTm="197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9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Available project information</a:t>
            </a:r>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dirty="0"/>
              <a:t>Some project information is available at the following FTP site:</a:t>
            </a:r>
          </a:p>
          <a:p>
            <a:pPr lvl="1"/>
            <a:r>
              <a:rPr lang="en-US" dirty="0">
                <a:hlinkClick r:id="rId5"/>
              </a:rPr>
              <a:t>https://ftp.dot.state.oh.us/pub/Districts/D11/115053</a:t>
            </a:r>
            <a:r>
              <a:rPr lang="en-US" dirty="0"/>
              <a:t>    </a:t>
            </a:r>
          </a:p>
          <a:p>
            <a:pPr lvl="1"/>
            <a:r>
              <a:rPr lang="en-US" dirty="0"/>
              <a:t>Internet Explorer recommended for the ftp site</a:t>
            </a:r>
          </a:p>
          <a:p>
            <a:pPr lvl="1"/>
            <a:r>
              <a:rPr lang="en-US" dirty="0"/>
              <a:t>The PIP will be released through SAFE on the programmatic scheduled date</a:t>
            </a:r>
          </a:p>
          <a:p>
            <a:pPr lvl="1"/>
            <a:r>
              <a:rPr lang="en-US" dirty="0"/>
              <a:t>D11 does not release the PIP early</a:t>
            </a:r>
          </a:p>
          <a:p>
            <a:pPr lvl="1"/>
            <a:r>
              <a:rPr lang="en-US" dirty="0"/>
              <a:t>All information on the FTP site is subject to change, please review the information in SAFE to create your LOI</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COL-518-0.99 PID 115053</a:t>
            </a:r>
          </a:p>
        </p:txBody>
      </p:sp>
      <p:pic>
        <p:nvPicPr>
          <p:cNvPr id="3" name="Audio 6">
            <a:hlinkClick r:id="" action="ppaction://media"/>
            <a:extLst>
              <a:ext uri="{FF2B5EF4-FFF2-40B4-BE49-F238E27FC236}">
                <a16:creationId xmlns:a16="http://schemas.microsoft.com/office/drawing/2014/main" id="{1EFFEE00-D75B-4538-FF53-774BBA9C9E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314387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TIMS MAPPING</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COL-518-0.99 PID 115053</a:t>
            </a:r>
          </a:p>
        </p:txBody>
      </p:sp>
      <p:pic>
        <p:nvPicPr>
          <p:cNvPr id="6" name="Recorded Sound">
            <a:hlinkClick r:id="" action="ppaction://media"/>
            <a:extLst>
              <a:ext uri="{FF2B5EF4-FFF2-40B4-BE49-F238E27FC236}">
                <a16:creationId xmlns:a16="http://schemas.microsoft.com/office/drawing/2014/main" id="{0B1A7317-AB42-F172-5A29-5C29DC1F1A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6396" y="5440363"/>
            <a:ext cx="609600" cy="609600"/>
          </a:xfrm>
          <a:prstGeom prst="rect">
            <a:avLst/>
          </a:prstGeom>
        </p:spPr>
      </p:pic>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2CCD1D53-1DBF-EC3B-C249-059FC6C415F8}"/>
                  </a:ext>
                </a:extLst>
              </p14:cNvPr>
              <p14:cNvContentPartPr/>
              <p14:nvPr/>
            </p14:nvContentPartPr>
            <p14:xfrm>
              <a:off x="5597784" y="3346056"/>
              <a:ext cx="492120" cy="85320"/>
            </p14:xfrm>
          </p:contentPart>
        </mc:Choice>
        <mc:Fallback xmlns="">
          <p:pic>
            <p:nvPicPr>
              <p:cNvPr id="10" name="Ink 9">
                <a:extLst>
                  <a:ext uri="{FF2B5EF4-FFF2-40B4-BE49-F238E27FC236}">
                    <a16:creationId xmlns:a16="http://schemas.microsoft.com/office/drawing/2014/main" id="{2CCD1D53-1DBF-EC3B-C249-059FC6C415F8}"/>
                  </a:ext>
                </a:extLst>
              </p:cNvPr>
              <p:cNvPicPr/>
              <p:nvPr/>
            </p:nvPicPr>
            <p:blipFill>
              <a:blip r:embed="rId8"/>
              <a:stretch>
                <a:fillRect/>
              </a:stretch>
            </p:blipFill>
            <p:spPr>
              <a:xfrm>
                <a:off x="5588784" y="3337056"/>
                <a:ext cx="509760" cy="102960"/>
              </a:xfrm>
              <a:prstGeom prst="rect">
                <a:avLst/>
              </a:prstGeom>
            </p:spPr>
          </p:pic>
        </mc:Fallback>
      </mc:AlternateContent>
      <p:pic>
        <p:nvPicPr>
          <p:cNvPr id="5" name="Picture 4">
            <a:extLst>
              <a:ext uri="{FF2B5EF4-FFF2-40B4-BE49-F238E27FC236}">
                <a16:creationId xmlns:a16="http://schemas.microsoft.com/office/drawing/2014/main" id="{25C365DC-12EF-6FCD-C23B-E83C45B5C136}"/>
              </a:ext>
            </a:extLst>
          </p:cNvPr>
          <p:cNvPicPr>
            <a:picLocks noChangeAspect="1"/>
          </p:cNvPicPr>
          <p:nvPr/>
        </p:nvPicPr>
        <p:blipFill>
          <a:blip r:embed="rId9"/>
          <a:stretch>
            <a:fillRect/>
          </a:stretch>
        </p:blipFill>
        <p:spPr>
          <a:xfrm>
            <a:off x="1104138" y="1028736"/>
            <a:ext cx="9971532" cy="4800528"/>
          </a:xfrm>
          <a:prstGeom prst="rect">
            <a:avLst/>
          </a:prstGeom>
        </p:spPr>
      </p:pic>
    </p:spTree>
    <p:extLst>
      <p:ext uri="{BB962C8B-B14F-4D97-AF65-F5344CB8AC3E}">
        <p14:creationId xmlns:p14="http://schemas.microsoft.com/office/powerpoint/2010/main" val="61163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Project scope</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p:txBody>
          <a:bodyPr/>
          <a:lstStyle/>
          <a:p>
            <a:pPr lvl="1"/>
            <a:r>
              <a:rPr lang="en-US" sz="2400" dirty="0"/>
              <a:t>The major items of work include:</a:t>
            </a:r>
          </a:p>
          <a:p>
            <a:pPr lvl="2"/>
            <a:r>
              <a:rPr lang="en-US" sz="2000" dirty="0"/>
              <a:t>Replace Three-Span Slab Bridge with new structure. </a:t>
            </a:r>
          </a:p>
          <a:p>
            <a:pPr lvl="2"/>
            <a:r>
              <a:rPr lang="en-US" sz="2000" dirty="0"/>
              <a:t>Soil Borings Required</a:t>
            </a:r>
          </a:p>
          <a:p>
            <a:pPr lvl="2"/>
            <a:r>
              <a:rPr lang="en-US" sz="2000" dirty="0"/>
              <a:t>Detour SR 518 for Maintenance of Traffic during school recess. </a:t>
            </a:r>
          </a:p>
          <a:p>
            <a:endParaRPr lang="en-US" dirty="0"/>
          </a:p>
        </p:txBody>
      </p:sp>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sz="1800" dirty="0" err="1"/>
              <a:t>Proj</a:t>
            </a:r>
            <a:r>
              <a:rPr lang="en-US" sz="1800" dirty="0"/>
              <a:t>. COL-518-0.99 PID 115053</a:t>
            </a:r>
          </a:p>
        </p:txBody>
      </p:sp>
      <p:pic>
        <p:nvPicPr>
          <p:cNvPr id="6" name="Audio 1">
            <a:hlinkClick r:id="" action="ppaction://media"/>
            <a:extLst>
              <a:ext uri="{FF2B5EF4-FFF2-40B4-BE49-F238E27FC236}">
                <a16:creationId xmlns:a16="http://schemas.microsoft.com/office/drawing/2014/main" id="{8B48E492-23CF-66F9-8CF1-74DEF1E770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252777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Consultant </a:t>
            </a:r>
            <a:r>
              <a:rPr lang="en-US" dirty="0" err="1"/>
              <a:t>Prequalifications</a:t>
            </a:r>
            <a:endParaRPr lang="en-US" dirty="0"/>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sz="4000" dirty="0"/>
              <a:t>Level 1 BRG INSP</a:t>
            </a:r>
          </a:p>
          <a:p>
            <a:r>
              <a:rPr lang="en-US" sz="4000" dirty="0"/>
              <a:t>Level 2 BRG DSGN</a:t>
            </a:r>
          </a:p>
          <a:p>
            <a:r>
              <a:rPr lang="en-US" sz="4000" dirty="0"/>
              <a:t>Non-Complex ROAD</a:t>
            </a:r>
          </a:p>
          <a:p>
            <a:r>
              <a:rPr lang="en-US" sz="4000" dirty="0"/>
              <a:t>Various ENV</a:t>
            </a:r>
          </a:p>
          <a:p>
            <a:r>
              <a:rPr lang="en-US" sz="4000" dirty="0"/>
              <a:t>Various GEO</a:t>
            </a:r>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COL-518-0.99 PID 115053</a:t>
            </a:r>
          </a:p>
        </p:txBody>
      </p:sp>
      <p:pic>
        <p:nvPicPr>
          <p:cNvPr id="3" name="Audio 3">
            <a:hlinkClick r:id="" action="ppaction://media"/>
            <a:extLst>
              <a:ext uri="{FF2B5EF4-FFF2-40B4-BE49-F238E27FC236}">
                <a16:creationId xmlns:a16="http://schemas.microsoft.com/office/drawing/2014/main" id="{8029ACA4-DDEF-6C4F-B04E-9D496E98A4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24280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4" name="Picture Placeholder 7">
            <a:extLst>
              <a:ext uri="{FF2B5EF4-FFF2-40B4-BE49-F238E27FC236}">
                <a16:creationId xmlns:a16="http://schemas.microsoft.com/office/drawing/2014/main" id="{02402BFE-B6C1-ABFC-AFD4-5B497BC08DB7}"/>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t="19786" b="19786"/>
          <a:stretch/>
        </p:blipFill>
        <p:spPr>
          <a:xfrm>
            <a:off x="1016849" y="1435100"/>
            <a:ext cx="10176590" cy="4614863"/>
          </a:xfrm>
        </p:spPr>
      </p:pic>
      <p:pic>
        <p:nvPicPr>
          <p:cNvPr id="5" name="Audio 10">
            <a:hlinkClick r:id="" action="ppaction://media"/>
            <a:extLst>
              <a:ext uri="{FF2B5EF4-FFF2-40B4-BE49-F238E27FC236}">
                <a16:creationId xmlns:a16="http://schemas.microsoft.com/office/drawing/2014/main" id="{65DFC288-5E0D-E9F6-37B4-6E0D4DE165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1183" y="5440363"/>
            <a:ext cx="609600" cy="609600"/>
          </a:xfrm>
          <a:prstGeom prst="rect">
            <a:avLst/>
          </a:prstGeom>
        </p:spPr>
      </p:pic>
    </p:spTree>
    <p:extLst>
      <p:ext uri="{BB962C8B-B14F-4D97-AF65-F5344CB8AC3E}">
        <p14:creationId xmlns:p14="http://schemas.microsoft.com/office/powerpoint/2010/main" val="123945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sp>
        <p:nvSpPr>
          <p:cNvPr id="5" name="Content Placeholder 4">
            <a:extLst>
              <a:ext uri="{FF2B5EF4-FFF2-40B4-BE49-F238E27FC236}">
                <a16:creationId xmlns:a16="http://schemas.microsoft.com/office/drawing/2014/main" id="{14568C5A-AC8D-F7B7-B031-E602CA935897}"/>
              </a:ext>
            </a:extLst>
          </p:cNvPr>
          <p:cNvSpPr>
            <a:spLocks noGrp="1"/>
          </p:cNvSpPr>
          <p:nvPr>
            <p:ph idx="1"/>
          </p:nvPr>
        </p:nvSpPr>
        <p:spPr/>
        <p:txBody>
          <a:bodyPr/>
          <a:lstStyle/>
          <a:p>
            <a:endParaRPr lang="en-US"/>
          </a:p>
        </p:txBody>
      </p:sp>
      <p:pic>
        <p:nvPicPr>
          <p:cNvPr id="6" name="Picture Placeholder 7">
            <a:extLst>
              <a:ext uri="{FF2B5EF4-FFF2-40B4-BE49-F238E27FC236}">
                <a16:creationId xmlns:a16="http://schemas.microsoft.com/office/drawing/2014/main" id="{E5614D33-1E66-B845-9634-4ABC94708944}"/>
              </a:ext>
            </a:extLst>
          </p:cNvPr>
          <p:cNvPicPr>
            <a:picLocks noChangeAspect="1"/>
          </p:cNvPicPr>
          <p:nvPr/>
        </p:nvPicPr>
        <p:blipFill>
          <a:blip r:embed="rId2">
            <a:extLst>
              <a:ext uri="{28A0092B-C50C-407E-A947-70E740481C1C}">
                <a14:useLocalDpi xmlns:a14="http://schemas.microsoft.com/office/drawing/2010/main" val="0"/>
              </a:ext>
            </a:extLst>
          </a:blip>
          <a:srcRect t="19769" b="19769"/>
          <a:stretch/>
        </p:blipFill>
        <p:spPr>
          <a:xfrm>
            <a:off x="883919" y="1434404"/>
            <a:ext cx="10424161" cy="4725620"/>
          </a:xfrm>
          <a:prstGeom prst="rect">
            <a:avLst/>
          </a:prstGeom>
        </p:spPr>
      </p:pic>
    </p:spTree>
    <p:extLst>
      <p:ext uri="{BB962C8B-B14F-4D97-AF65-F5344CB8AC3E}">
        <p14:creationId xmlns:p14="http://schemas.microsoft.com/office/powerpoint/2010/main" val="1309532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6" name="Picture Placeholder 7">
            <a:extLst>
              <a:ext uri="{FF2B5EF4-FFF2-40B4-BE49-F238E27FC236}">
                <a16:creationId xmlns:a16="http://schemas.microsoft.com/office/drawing/2014/main" id="{0B715E77-17EC-80A7-4E8A-33E7E62ADC44}"/>
              </a:ext>
            </a:extLst>
          </p:cNvPr>
          <p:cNvPicPr>
            <a:picLocks noChangeAspect="1"/>
          </p:cNvPicPr>
          <p:nvPr/>
        </p:nvPicPr>
        <p:blipFill>
          <a:blip r:embed="rId2">
            <a:extLst>
              <a:ext uri="{28A0092B-C50C-407E-A947-70E740481C1C}">
                <a14:useLocalDpi xmlns:a14="http://schemas.microsoft.com/office/drawing/2010/main" val="0"/>
              </a:ext>
            </a:extLst>
          </a:blip>
          <a:srcRect t="19729" b="19729"/>
          <a:stretch/>
        </p:blipFill>
        <p:spPr>
          <a:xfrm>
            <a:off x="1040921" y="1434404"/>
            <a:ext cx="10110158" cy="4583272"/>
          </a:xfrm>
          <a:prstGeom prst="rect">
            <a:avLst/>
          </a:prstGeom>
        </p:spPr>
      </p:pic>
    </p:spTree>
    <p:extLst>
      <p:ext uri="{BB962C8B-B14F-4D97-AF65-F5344CB8AC3E}">
        <p14:creationId xmlns:p14="http://schemas.microsoft.com/office/powerpoint/2010/main" val="3405768237"/>
      </p:ext>
    </p:extLst>
  </p:cSld>
  <p:clrMapOvr>
    <a:masterClrMapping/>
  </p:clrMapOvr>
</p:sld>
</file>

<file path=ppt/theme/theme1.xml><?xml version="1.0" encoding="utf-8"?>
<a:theme xmlns:a="http://schemas.openxmlformats.org/drawingml/2006/main" name="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05C344BA-724F-4348-A70B-EFC1BBB54300}"/>
    </a:ext>
  </a:extLst>
</a:theme>
</file>

<file path=ppt/theme/theme2.xml><?xml version="1.0" encoding="utf-8"?>
<a:theme xmlns:a="http://schemas.openxmlformats.org/drawingml/2006/main" name="1_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FB46CD2F-2185-4BA3-8834-91383C1145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ODOT-Heart-Of-It-All-16-9-Light-Template</Template>
  <TotalTime>267</TotalTime>
  <Words>526</Words>
  <Application>Microsoft Office PowerPoint</Application>
  <PresentationFormat>Widescreen</PresentationFormat>
  <Paragraphs>55</Paragraphs>
  <Slides>13</Slides>
  <Notes>8</Notes>
  <HiddenSlides>0</HiddenSlides>
  <MMClips>8</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Aptos</vt:lpstr>
      <vt:lpstr>Arial</vt:lpstr>
      <vt:lpstr>Georgia</vt:lpstr>
      <vt:lpstr>Source Sans 3</vt:lpstr>
      <vt:lpstr>Source Sans 3 Black</vt:lpstr>
      <vt:lpstr>ODOT-HoIA-Theme-1</vt:lpstr>
      <vt:lpstr>1_ODOT-HoIA-Theme-1</vt:lpstr>
      <vt:lpstr>MAY 2025 Programmatic </vt:lpstr>
      <vt:lpstr>COL-518-0.99  PID 115053</vt:lpstr>
      <vt:lpstr>Available project information</vt:lpstr>
      <vt:lpstr>TIMS MAPPING</vt:lpstr>
      <vt:lpstr>Project scope</vt:lpstr>
      <vt:lpstr>Consultant Prequalifications</vt:lpstr>
      <vt:lpstr>Field Photos</vt:lpstr>
      <vt:lpstr>Field Photos</vt:lpstr>
      <vt:lpstr>Field Photos</vt:lpstr>
      <vt:lpstr>Field Photos</vt:lpstr>
      <vt:lpstr>Field Photos</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Debolt, Eric</dc:creator>
  <cp:lastModifiedBy>Debolt, Eric</cp:lastModifiedBy>
  <cp:revision>9</cp:revision>
  <dcterms:created xsi:type="dcterms:W3CDTF">2024-09-11T11:49:33Z</dcterms:created>
  <dcterms:modified xsi:type="dcterms:W3CDTF">2025-02-12T17:20:32Z</dcterms:modified>
</cp:coreProperties>
</file>