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14"/>
  </p:notesMasterIdLst>
  <p:sldIdLst>
    <p:sldId id="256" r:id="rId3"/>
    <p:sldId id="257" r:id="rId4"/>
    <p:sldId id="261" r:id="rId5"/>
    <p:sldId id="258" r:id="rId6"/>
    <p:sldId id="264" r:id="rId7"/>
    <p:sldId id="265" r:id="rId8"/>
    <p:sldId id="260" r:id="rId9"/>
    <p:sldId id="269" r:id="rId10"/>
    <p:sldId id="268" r:id="rId11"/>
    <p:sldId id="270" r:id="rId12"/>
    <p:sldId id="263" r:id="rId1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768" autoAdjust="0"/>
  </p:normalViewPr>
  <p:slideViewPr>
    <p:cSldViewPr snapToGrid="0">
      <p:cViewPr varScale="1">
        <p:scale>
          <a:sx n="93" d="100"/>
          <a:sy n="93" d="100"/>
        </p:scale>
        <p:origin x="1272"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97C2944-DC95-40BE-BE68-BC2D4B3FF5FA}" type="datetimeFigureOut">
              <a:rPr lang="en-US" smtClean="0"/>
              <a:t>2/27/2026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presentation will provide an overview of the subject project that will be placed on the upcoming programmatic selection for consultant design services. </a:t>
            </a:r>
            <a:endParaRPr lang="en-US" dirty="0"/>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10</a:t>
            </a:fld>
            <a:endParaRPr lang="en-US"/>
          </a:p>
        </p:txBody>
      </p:sp>
    </p:spTree>
    <p:extLst>
      <p:ext uri="{BB962C8B-B14F-4D97-AF65-F5344CB8AC3E}">
        <p14:creationId xmlns:p14="http://schemas.microsoft.com/office/powerpoint/2010/main" val="2666987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11</a:t>
            </a:fld>
            <a:endParaRPr lang="en-US"/>
          </a:p>
        </p:txBody>
      </p:sp>
    </p:spTree>
    <p:extLst>
      <p:ext uri="{BB962C8B-B14F-4D97-AF65-F5344CB8AC3E}">
        <p14:creationId xmlns:p14="http://schemas.microsoft.com/office/powerpoint/2010/main" val="2343530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project will replace bridge CAR-212-3.91 (SFN 1001442) carrying state route 212 over Holmes Run.  </a:t>
            </a:r>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Here is an image showing the anticipated project limits from ODOT’s TIMS application.  The project will follow the existing horizontal and vertical alignments as much as practical.</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50421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consultant </a:t>
            </a:r>
            <a:r>
              <a:rPr lang="en-US" sz="1300" dirty="0" err="1"/>
              <a:t>prequalifications</a:t>
            </a:r>
            <a:r>
              <a:rPr lang="en-US" sz="1300" dirty="0"/>
              <a:t>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8</a:t>
            </a:fld>
            <a:endParaRPr lang="en-US"/>
          </a:p>
        </p:txBody>
      </p:sp>
    </p:spTree>
    <p:extLst>
      <p:ext uri="{BB962C8B-B14F-4D97-AF65-F5344CB8AC3E}">
        <p14:creationId xmlns:p14="http://schemas.microsoft.com/office/powerpoint/2010/main" val="1288370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9</a:t>
            </a:fld>
            <a:endParaRPr lang="en-US"/>
          </a:p>
        </p:txBody>
      </p:sp>
    </p:spTree>
    <p:extLst>
      <p:ext uri="{BB962C8B-B14F-4D97-AF65-F5344CB8AC3E}">
        <p14:creationId xmlns:p14="http://schemas.microsoft.com/office/powerpoint/2010/main" val="371070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hyperlink" Target="https://ftp.dot.state.oh.us/pub/Districts/D11/120933"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e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May 2026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CAR-212-3.91   PID 122333</a:t>
            </a:r>
          </a:p>
        </p:txBody>
      </p:sp>
      <p:pic>
        <p:nvPicPr>
          <p:cNvPr id="4" name="Audio 1">
            <a:hlinkClick r:id="" action="ppaction://media"/>
            <a:extLst>
              <a:ext uri="{FF2B5EF4-FFF2-40B4-BE49-F238E27FC236}">
                <a16:creationId xmlns:a16="http://schemas.microsoft.com/office/drawing/2014/main" id="{8DEF895D-83FF-C600-7C6A-0D10AD5F7C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0462" y="282202"/>
            <a:ext cx="609600" cy="609600"/>
          </a:xfrm>
          <a:prstGeom prst="rect">
            <a:avLst/>
          </a:prstGeom>
        </p:spPr>
      </p:pic>
    </p:spTree>
    <p:extLst>
      <p:ext uri="{BB962C8B-B14F-4D97-AF65-F5344CB8AC3E}">
        <p14:creationId xmlns:p14="http://schemas.microsoft.com/office/powerpoint/2010/main" val="34146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CAR-212-3.91 PID 122333</a:t>
            </a: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a:t>
            </a:r>
          </a:p>
          <a:p>
            <a:r>
              <a:rPr lang="en-US" sz="4000" dirty="0"/>
              <a:t>Thank you for watching this video presentation for </a:t>
            </a:r>
            <a:r>
              <a:rPr lang="en-US" sz="4000" dirty="0" err="1"/>
              <a:t>Proj</a:t>
            </a:r>
            <a:r>
              <a:rPr lang="en-US" sz="4000" dirty="0"/>
              <a:t>. CAR-212-3.91 PID 122333.</a:t>
            </a:r>
          </a:p>
          <a:p>
            <a:r>
              <a:rPr lang="en-US" sz="4000" dirty="0"/>
              <a:t>District 11 appreciates your interest in partnering with us for a successful project</a:t>
            </a:r>
          </a:p>
          <a:p>
            <a:endParaRPr lang="en-US" dirty="0"/>
          </a:p>
        </p:txBody>
      </p:sp>
      <p:pic>
        <p:nvPicPr>
          <p:cNvPr id="7" name="Audio 2">
            <a:hlinkClick r:id="" action="ppaction://media"/>
            <a:extLst>
              <a:ext uri="{FF2B5EF4-FFF2-40B4-BE49-F238E27FC236}">
                <a16:creationId xmlns:a16="http://schemas.microsoft.com/office/drawing/2014/main" id="{6EFD4F80-4F7E-B158-01D5-7F26E5AA35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138447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CAR-212-3.91  PID 122333</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r>
              <a:rPr lang="en-US" dirty="0" err="1"/>
              <a:t>Proj</a:t>
            </a:r>
            <a:r>
              <a:rPr lang="en-US" dirty="0"/>
              <a:t>. Description: Replace bridge carrying State Route 212 over Holmes Run. </a:t>
            </a:r>
          </a:p>
          <a:p>
            <a:endParaRPr lang="en-US" dirty="0"/>
          </a:p>
        </p:txBody>
      </p:sp>
      <p:pic>
        <p:nvPicPr>
          <p:cNvPr id="4" name="Picture 3">
            <a:extLst>
              <a:ext uri="{FF2B5EF4-FFF2-40B4-BE49-F238E27FC236}">
                <a16:creationId xmlns:a16="http://schemas.microsoft.com/office/drawing/2014/main" id="{DB9C37B0-3A05-7BEE-040A-56B91D9A5B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63583" y="2531683"/>
            <a:ext cx="6264833" cy="3523968"/>
          </a:xfrm>
          <a:prstGeom prst="rect">
            <a:avLst/>
          </a:prstGeom>
        </p:spPr>
      </p:pic>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CAR-212-3.91 PID 122333</a:t>
            </a:r>
          </a:p>
        </p:txBody>
      </p:sp>
      <p:pic>
        <p:nvPicPr>
          <p:cNvPr id="6" name="Recorded Sound">
            <a:hlinkClick r:id="" action="ppaction://media"/>
            <a:extLst>
              <a:ext uri="{FF2B5EF4-FFF2-40B4-BE49-F238E27FC236}">
                <a16:creationId xmlns:a16="http://schemas.microsoft.com/office/drawing/2014/main" id="{6653B2BF-F96B-9002-4698-69DB063616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8999" y="5443208"/>
            <a:ext cx="609600" cy="609600"/>
          </a:xfrm>
          <a:prstGeom prst="rect">
            <a:avLst/>
          </a:prstGeom>
        </p:spPr>
      </p:pic>
    </p:spTree>
    <p:extLst>
      <p:ext uri="{BB962C8B-B14F-4D97-AF65-F5344CB8AC3E}">
        <p14:creationId xmlns:p14="http://schemas.microsoft.com/office/powerpoint/2010/main" val="850391545"/>
      </p:ext>
    </p:extLst>
  </p:cSld>
  <p:clrMapOvr>
    <a:masterClrMapping/>
  </p:clrMapOvr>
  <mc:AlternateContent xmlns:mc="http://schemas.openxmlformats.org/markup-compatibility/2006" xmlns:p14="http://schemas.microsoft.com/office/powerpoint/2010/main">
    <mc:Choice Requires="p14">
      <p:transition spd="slow" p14:dur="2000" advTm="17908"/>
    </mc:Choice>
    <mc:Fallback xmlns="">
      <p:transition spd="slow" advTm="17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https://ftp.dot.state.oh.us/pub/Districts/D11/122333</a:t>
            </a:r>
            <a:r>
              <a:rPr lang="en-US" dirty="0"/>
              <a:t> </a:t>
            </a:r>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CAR-212-3.91 PID 122333</a:t>
            </a:r>
          </a:p>
        </p:txBody>
      </p:sp>
      <p:pic>
        <p:nvPicPr>
          <p:cNvPr id="3" name="Audio 6">
            <a:hlinkClick r:id="" action="ppaction://media"/>
            <a:extLst>
              <a:ext uri="{FF2B5EF4-FFF2-40B4-BE49-F238E27FC236}">
                <a16:creationId xmlns:a16="http://schemas.microsoft.com/office/drawing/2014/main" id="{1EFFEE00-D75B-4538-FF53-774BBA9C9E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31438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TIMS MAPPING</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CAR-212-3.91 PID 122333</a:t>
            </a:r>
          </a:p>
        </p:txBody>
      </p:sp>
      <p:pic>
        <p:nvPicPr>
          <p:cNvPr id="6" name="Recorded Sound">
            <a:hlinkClick r:id="" action="ppaction://media"/>
            <a:extLst>
              <a:ext uri="{FF2B5EF4-FFF2-40B4-BE49-F238E27FC236}">
                <a16:creationId xmlns:a16="http://schemas.microsoft.com/office/drawing/2014/main" id="{0B1A7317-AB42-F172-5A29-5C29DC1F1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396" y="5440363"/>
            <a:ext cx="609600" cy="609600"/>
          </a:xfrm>
          <a:prstGeom prst="rect">
            <a:avLst/>
          </a:prstGeom>
        </p:spPr>
      </p:pic>
      <p:pic>
        <p:nvPicPr>
          <p:cNvPr id="5" name="Picture 4">
            <a:extLst>
              <a:ext uri="{FF2B5EF4-FFF2-40B4-BE49-F238E27FC236}">
                <a16:creationId xmlns:a16="http://schemas.microsoft.com/office/drawing/2014/main" id="{9641DBC5-850E-6BB6-867F-B2557C0DA54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78654" y="1066798"/>
            <a:ext cx="9297040" cy="4983165"/>
          </a:xfrm>
          <a:prstGeom prst="rect">
            <a:avLst/>
          </a:prstGeom>
        </p:spPr>
      </p:pic>
    </p:spTree>
    <p:extLst>
      <p:ext uri="{BB962C8B-B14F-4D97-AF65-F5344CB8AC3E}">
        <p14:creationId xmlns:p14="http://schemas.microsoft.com/office/powerpoint/2010/main" val="6116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pPr lvl="1"/>
            <a:r>
              <a:rPr lang="en-US" sz="2400" dirty="0"/>
              <a:t>The major items of work include:</a:t>
            </a:r>
          </a:p>
          <a:p>
            <a:pPr lvl="2"/>
            <a:r>
              <a:rPr lang="en-US" sz="2000" dirty="0"/>
              <a:t>Replace bridge.</a:t>
            </a:r>
          </a:p>
          <a:p>
            <a:pPr lvl="3"/>
            <a:r>
              <a:rPr lang="en-US" sz="1600" dirty="0"/>
              <a:t>Newer bridge will be wider.  Width to be determined at consultant scope meeting.</a:t>
            </a:r>
          </a:p>
          <a:p>
            <a:pPr lvl="4"/>
            <a:r>
              <a:rPr lang="en-US" sz="1600" dirty="0"/>
              <a:t>The Village of Leesville has an active transportation plan that may include SR 212 through this section. The final alignment of the Shared Use Path through this area is not yet determined but should be known at the consultant scope meeting after the selection process is complete.</a:t>
            </a:r>
          </a:p>
          <a:p>
            <a:pPr lvl="3"/>
            <a:r>
              <a:rPr lang="en-US" sz="1600" dirty="0"/>
              <a:t>Better align bridge with stream.</a:t>
            </a:r>
          </a:p>
          <a:p>
            <a:pPr lvl="3"/>
            <a:r>
              <a:rPr lang="en-US" sz="1600" dirty="0"/>
              <a:t>Protect bridge from scour</a:t>
            </a:r>
          </a:p>
          <a:p>
            <a:pPr lvl="2"/>
            <a:r>
              <a:rPr lang="en-US" sz="2000" dirty="0"/>
              <a:t>Soil Borings required.</a:t>
            </a:r>
          </a:p>
          <a:p>
            <a:pPr lvl="2"/>
            <a:r>
              <a:rPr lang="en-US" sz="2000" dirty="0"/>
              <a:t>Project is located within the UASCE flowage easement of Dover Dam.  All project fills must be balanced with equal cuts. A net zero fill in the flowage easement </a:t>
            </a:r>
            <a:r>
              <a:rPr lang="en-US" sz="2000"/>
              <a:t>is required.</a:t>
            </a:r>
            <a:endParaRPr lang="en-US" sz="2000" dirty="0"/>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CAR-212-3.91 PID 122333</a:t>
            </a:r>
          </a:p>
        </p:txBody>
      </p:sp>
      <p:pic>
        <p:nvPicPr>
          <p:cNvPr id="6" name="Audio 1">
            <a:hlinkClick r:id="" action="ppaction://media"/>
            <a:extLst>
              <a:ext uri="{FF2B5EF4-FFF2-40B4-BE49-F238E27FC236}">
                <a16:creationId xmlns:a16="http://schemas.microsoft.com/office/drawing/2014/main" id="{8B48E492-23CF-66F9-8CF1-74DEF1E77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sz="4000" dirty="0"/>
              <a:t>Level 1 bridge inspection</a:t>
            </a:r>
          </a:p>
          <a:p>
            <a:r>
              <a:rPr lang="en-US" sz="4000" dirty="0"/>
              <a:t>Level 2 bridge design</a:t>
            </a:r>
          </a:p>
          <a:p>
            <a:r>
              <a:rPr lang="en-US" sz="4000" dirty="0"/>
              <a:t>Non-complex roadway design</a:t>
            </a:r>
          </a:p>
          <a:p>
            <a:r>
              <a:rPr lang="en-US" sz="4000" dirty="0"/>
              <a:t>Various Environmental</a:t>
            </a:r>
          </a:p>
          <a:p>
            <a:r>
              <a:rPr lang="en-US" sz="4000" dirty="0"/>
              <a:t>Various Geotechnical</a:t>
            </a:r>
          </a:p>
          <a:p>
            <a:r>
              <a:rPr lang="en-US" sz="4000" dirty="0"/>
              <a:t>Limited R/W</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CAR-212-3.91 PID 122333</a:t>
            </a:r>
          </a:p>
        </p:txBody>
      </p:sp>
      <p:pic>
        <p:nvPicPr>
          <p:cNvPr id="3" name="Audio 3">
            <a:hlinkClick r:id="" action="ppaction://media"/>
            <a:extLst>
              <a:ext uri="{FF2B5EF4-FFF2-40B4-BE49-F238E27FC236}">
                <a16:creationId xmlns:a16="http://schemas.microsoft.com/office/drawing/2014/main" id="{8029ACA4-DDEF-6C4F-B04E-9D496E98A4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428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5" name="Audio 10">
            <a:hlinkClick r:id="" action="ppaction://media"/>
            <a:extLst>
              <a:ext uri="{FF2B5EF4-FFF2-40B4-BE49-F238E27FC236}">
                <a16:creationId xmlns:a16="http://schemas.microsoft.com/office/drawing/2014/main" id="{65DFC288-5E0D-E9F6-37B4-6E0D4DE165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1183" y="5440363"/>
            <a:ext cx="609600" cy="609600"/>
          </a:xfrm>
          <a:prstGeom prst="rect">
            <a:avLst/>
          </a:prstGeom>
        </p:spPr>
      </p:pic>
      <p:pic>
        <p:nvPicPr>
          <p:cNvPr id="4" name="Content Placeholder 3">
            <a:extLst>
              <a:ext uri="{FF2B5EF4-FFF2-40B4-BE49-F238E27FC236}">
                <a16:creationId xmlns:a16="http://schemas.microsoft.com/office/drawing/2014/main" id="{F2E56B1E-F35E-2297-B8E8-439DAAE423AA}"/>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a:stretch/>
        </p:blipFill>
        <p:spPr>
          <a:xfrm>
            <a:off x="1993900" y="1435100"/>
            <a:ext cx="8204200" cy="4614863"/>
          </a:xfrm>
        </p:spPr>
      </p:pic>
    </p:spTree>
    <p:extLst>
      <p:ext uri="{BB962C8B-B14F-4D97-AF65-F5344CB8AC3E}">
        <p14:creationId xmlns:p14="http://schemas.microsoft.com/office/powerpoint/2010/main" val="12394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4" name="Picture 3">
            <a:extLst>
              <a:ext uri="{FF2B5EF4-FFF2-40B4-BE49-F238E27FC236}">
                <a16:creationId xmlns:a16="http://schemas.microsoft.com/office/drawing/2014/main" id="{162B53DD-5130-AE6A-E2AE-EE57AD2604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800" y="1354667"/>
            <a:ext cx="8393470" cy="4721326"/>
          </a:xfrm>
          <a:prstGeom prst="rect">
            <a:avLst/>
          </a:prstGeom>
        </p:spPr>
      </p:pic>
    </p:spTree>
    <p:extLst>
      <p:ext uri="{BB962C8B-B14F-4D97-AF65-F5344CB8AC3E}">
        <p14:creationId xmlns:p14="http://schemas.microsoft.com/office/powerpoint/2010/main" val="2700151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3" name="Picture 2">
            <a:extLst>
              <a:ext uri="{FF2B5EF4-FFF2-40B4-BE49-F238E27FC236}">
                <a16:creationId xmlns:a16="http://schemas.microsoft.com/office/drawing/2014/main" id="{C84EAB20-9FB0-C17D-7DD7-249B07DCA5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60139" y="1354667"/>
            <a:ext cx="8271720" cy="4652843"/>
          </a:xfrm>
          <a:prstGeom prst="rect">
            <a:avLst/>
          </a:prstGeom>
        </p:spPr>
      </p:pic>
    </p:spTree>
    <p:extLst>
      <p:ext uri="{BB962C8B-B14F-4D97-AF65-F5344CB8AC3E}">
        <p14:creationId xmlns:p14="http://schemas.microsoft.com/office/powerpoint/2010/main" val="417914197"/>
      </p:ext>
    </p:extLst>
  </p:cSld>
  <p:clrMapOvr>
    <a:masterClrMapping/>
  </p:clrMapOvr>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ODOT-Heart-Of-It-All-16-9-Light-Template</Template>
  <TotalTime>89</TotalTime>
  <Words>606</Words>
  <Application>Microsoft Office PowerPoint</Application>
  <PresentationFormat>Widescreen</PresentationFormat>
  <Paragraphs>60</Paragraphs>
  <Slides>11</Slides>
  <Notes>11</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Aptos</vt:lpstr>
      <vt:lpstr>Arial</vt:lpstr>
      <vt:lpstr>Georgia</vt:lpstr>
      <vt:lpstr>Source Sans 3</vt:lpstr>
      <vt:lpstr>Source Sans 3 Black</vt:lpstr>
      <vt:lpstr>ODOT-HoIA-Theme-1</vt:lpstr>
      <vt:lpstr>1_ODOT-HoIA-Theme-1</vt:lpstr>
      <vt:lpstr>May 2026 Programmatic </vt:lpstr>
      <vt:lpstr>CAR-212-3.91  PID 122333</vt:lpstr>
      <vt:lpstr>Available project information</vt:lpstr>
      <vt:lpstr>TIMS MAPPING</vt:lpstr>
      <vt:lpstr>Project scope</vt:lpstr>
      <vt:lpstr>Consultant Prequalifications</vt:lpstr>
      <vt:lpstr>Field Photos</vt:lpstr>
      <vt:lpstr>Field Photos</vt:lpstr>
      <vt:lpstr>Field Photos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Trivoli, Raymond</cp:lastModifiedBy>
  <cp:revision>12</cp:revision>
  <cp:lastPrinted>2026-02-27T15:07:39Z</cp:lastPrinted>
  <dcterms:created xsi:type="dcterms:W3CDTF">2024-09-11T11:49:33Z</dcterms:created>
  <dcterms:modified xsi:type="dcterms:W3CDTF">2026-02-27T15:07:54Z</dcterms:modified>
</cp:coreProperties>
</file>