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3"/>
  </p:notesMasterIdLst>
  <p:sldIdLst>
    <p:sldId id="256" r:id="rId3"/>
    <p:sldId id="257" r:id="rId4"/>
    <p:sldId id="261" r:id="rId5"/>
    <p:sldId id="258" r:id="rId6"/>
    <p:sldId id="271" r:id="rId7"/>
    <p:sldId id="264" r:id="rId8"/>
    <p:sldId id="277" r:id="rId9"/>
    <p:sldId id="265" r:id="rId10"/>
    <p:sldId id="260" r:id="rId11"/>
    <p:sldId id="267" r:id="rId12"/>
    <p:sldId id="266" r:id="rId13"/>
    <p:sldId id="269" r:id="rId14"/>
    <p:sldId id="268" r:id="rId15"/>
    <p:sldId id="272" r:id="rId16"/>
    <p:sldId id="273" r:id="rId17"/>
    <p:sldId id="274" r:id="rId18"/>
    <p:sldId id="275" r:id="rId19"/>
    <p:sldId id="276" r:id="rId20"/>
    <p:sldId id="270" r:id="rId21"/>
    <p:sldId id="263"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7C2944-DC95-40BE-BE68-BC2D4B3FF5FA}" type="datetimeFigureOut">
              <a:rPr lang="en-US" smtClean="0"/>
              <a:t>6/11/2025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1361340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321014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226187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13</a:t>
            </a:fld>
            <a:endParaRPr lang="en-US"/>
          </a:p>
        </p:txBody>
      </p:sp>
    </p:spTree>
    <p:extLst>
      <p:ext uri="{BB962C8B-B14F-4D97-AF65-F5344CB8AC3E}">
        <p14:creationId xmlns:p14="http://schemas.microsoft.com/office/powerpoint/2010/main" val="2664038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14</a:t>
            </a:fld>
            <a:endParaRPr lang="en-US"/>
          </a:p>
        </p:txBody>
      </p:sp>
    </p:spTree>
    <p:extLst>
      <p:ext uri="{BB962C8B-B14F-4D97-AF65-F5344CB8AC3E}">
        <p14:creationId xmlns:p14="http://schemas.microsoft.com/office/powerpoint/2010/main" val="1457502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15</a:t>
            </a:fld>
            <a:endParaRPr lang="en-US"/>
          </a:p>
        </p:txBody>
      </p:sp>
    </p:spTree>
    <p:extLst>
      <p:ext uri="{BB962C8B-B14F-4D97-AF65-F5344CB8AC3E}">
        <p14:creationId xmlns:p14="http://schemas.microsoft.com/office/powerpoint/2010/main" val="1547783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16</a:t>
            </a:fld>
            <a:endParaRPr lang="en-US"/>
          </a:p>
        </p:txBody>
      </p:sp>
    </p:spTree>
    <p:extLst>
      <p:ext uri="{BB962C8B-B14F-4D97-AF65-F5344CB8AC3E}">
        <p14:creationId xmlns:p14="http://schemas.microsoft.com/office/powerpoint/2010/main" val="773728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17</a:t>
            </a:fld>
            <a:endParaRPr lang="en-US"/>
          </a:p>
        </p:txBody>
      </p:sp>
    </p:spTree>
    <p:extLst>
      <p:ext uri="{BB962C8B-B14F-4D97-AF65-F5344CB8AC3E}">
        <p14:creationId xmlns:p14="http://schemas.microsoft.com/office/powerpoint/2010/main" val="1813016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18</a:t>
            </a:fld>
            <a:endParaRPr lang="en-US"/>
          </a:p>
        </p:txBody>
      </p:sp>
    </p:spTree>
    <p:extLst>
      <p:ext uri="{BB962C8B-B14F-4D97-AF65-F5344CB8AC3E}">
        <p14:creationId xmlns:p14="http://schemas.microsoft.com/office/powerpoint/2010/main" val="2222158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19</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project will replace bridge </a:t>
            </a:r>
            <a:r>
              <a:rPr lang="da-DK" sz="1300" dirty="0"/>
              <a:t>HOL-39-17.16 PID 12247 &amp; HOL-39-17.23 PID 123599</a:t>
            </a:r>
            <a:r>
              <a:rPr lang="en-US" sz="1300" dirty="0"/>
              <a:t> (SFN 3403246) carrying State Route 39 over Kilbuck Creek and the Holmes County Trail.</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20</a:t>
            </a:fld>
            <a:endParaRPr lang="en-US"/>
          </a:p>
        </p:txBody>
      </p:sp>
    </p:spTree>
    <p:extLst>
      <p:ext uri="{BB962C8B-B14F-4D97-AF65-F5344CB8AC3E}">
        <p14:creationId xmlns:p14="http://schemas.microsoft.com/office/powerpoint/2010/main" val="386737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Here is an image showing the anticipated project limits from ODOT’s Ellis application for PID 122470.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Here is an image showing the anticipated project limits from ODOT’s Ellis application for PID 123599.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542707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8AB16-4F71-A005-2757-535679D8D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CBF3C-BAD6-1F62-76F5-0CCF10C15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F66D6-9790-CE42-EEEB-A86D360082B6}"/>
              </a:ext>
            </a:extLst>
          </p:cNvPr>
          <p:cNvSpPr>
            <a:spLocks noGrp="1"/>
          </p:cNvSpPr>
          <p:nvPr>
            <p:ph type="body" idx="1"/>
          </p:nvPr>
        </p:nvSpPr>
        <p:spPr/>
        <p:txBody>
          <a:bodyPr/>
          <a:lstStyle/>
          <a:p>
            <a:pPr defTabSz="966612">
              <a:defRPr/>
            </a:pPr>
            <a:r>
              <a:rPr lang="en-US" sz="1300" dirty="0"/>
              <a:t>The project will replace bridge </a:t>
            </a:r>
            <a:r>
              <a:rPr lang="da-DK" sz="1300" dirty="0"/>
              <a:t>HOL-39-17.16 PID 12247 &amp; HOL-39-17.23 PID 123599</a:t>
            </a:r>
            <a:r>
              <a:rPr lang="en-US" sz="1300" dirty="0"/>
              <a:t> (SFN 3403246) carrying State Route 39 over Kilbuck Creek and the Holmes County Trail.</a:t>
            </a:r>
            <a:endParaRPr lang="en-US" dirty="0"/>
          </a:p>
        </p:txBody>
      </p:sp>
      <p:sp>
        <p:nvSpPr>
          <p:cNvPr id="4" name="Slide Number Placeholder 3">
            <a:extLst>
              <a:ext uri="{FF2B5EF4-FFF2-40B4-BE49-F238E27FC236}">
                <a16:creationId xmlns:a16="http://schemas.microsoft.com/office/drawing/2014/main" id="{F1D1095B-0D02-1AED-C03B-395614CB5C2D}"/>
              </a:ext>
            </a:extLst>
          </p:cNvPr>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29627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consultant </a:t>
            </a:r>
            <a:r>
              <a:rPr lang="en-US" sz="1300" dirty="0" err="1"/>
              <a:t>prequalifications</a:t>
            </a:r>
            <a:r>
              <a:rPr lang="en-US" sz="1300" dirty="0"/>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3832399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hyperlink" Target="https://ftp.dot.state.oh.us/pub/Districts/D11/122470_and_123599/"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September 2025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HOL-39-14.16    PID 122470</a:t>
            </a:r>
          </a:p>
          <a:p>
            <a:r>
              <a:rPr lang="en-US" dirty="0"/>
              <a:t>D11 </a:t>
            </a:r>
            <a:r>
              <a:rPr lang="en-US" dirty="0" err="1"/>
              <a:t>Proj</a:t>
            </a:r>
            <a:r>
              <a:rPr lang="en-US" dirty="0"/>
              <a:t>.: HOL-39-17.23	PID 123599</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HOL-39-1716</a:t>
            </a:r>
          </a:p>
        </p:txBody>
      </p:sp>
      <p:sp>
        <p:nvSpPr>
          <p:cNvPr id="5" name="Content Placeholder 4">
            <a:extLst>
              <a:ext uri="{FF2B5EF4-FFF2-40B4-BE49-F238E27FC236}">
                <a16:creationId xmlns:a16="http://schemas.microsoft.com/office/drawing/2014/main" id="{14568C5A-AC8D-F7B7-B031-E602CA935897}"/>
              </a:ext>
            </a:extLst>
          </p:cNvPr>
          <p:cNvSpPr>
            <a:spLocks noGrp="1"/>
          </p:cNvSpPr>
          <p:nvPr>
            <p:ph idx="1"/>
          </p:nvPr>
        </p:nvSpPr>
        <p:spPr/>
        <p:txBody>
          <a:bodyPr/>
          <a:lstStyle/>
          <a:p>
            <a:endParaRPr lang="en-US"/>
          </a:p>
        </p:txBody>
      </p:sp>
      <p:pic>
        <p:nvPicPr>
          <p:cNvPr id="6" name="Picture Placeholder 7">
            <a:extLst>
              <a:ext uri="{FF2B5EF4-FFF2-40B4-BE49-F238E27FC236}">
                <a16:creationId xmlns:a16="http://schemas.microsoft.com/office/drawing/2014/main" id="{E5614D33-1E66-B845-9634-4ABC94708944}"/>
              </a:ext>
            </a:extLst>
          </p:cNvPr>
          <p:cNvPicPr>
            <a:picLocks noChangeAspect="1"/>
          </p:cNvPicPr>
          <p:nvPr/>
        </p:nvPicPr>
        <p:blipFill>
          <a:blip r:embed="rId3">
            <a:extLst>
              <a:ext uri="{28A0092B-C50C-407E-A947-70E740481C1C}">
                <a14:useLocalDpi xmlns:a14="http://schemas.microsoft.com/office/drawing/2010/main" val="0"/>
              </a:ext>
            </a:extLst>
          </a:blip>
          <a:srcRect t="9704" b="9704"/>
          <a:stretch/>
        </p:blipFill>
        <p:spPr>
          <a:xfrm>
            <a:off x="883919" y="1434404"/>
            <a:ext cx="10424161" cy="4725620"/>
          </a:xfrm>
          <a:prstGeom prst="rect">
            <a:avLst/>
          </a:prstGeom>
        </p:spPr>
      </p:pic>
    </p:spTree>
    <p:extLst>
      <p:ext uri="{BB962C8B-B14F-4D97-AF65-F5344CB8AC3E}">
        <p14:creationId xmlns:p14="http://schemas.microsoft.com/office/powerpoint/2010/main" val="1309532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HOL-39-1716</a:t>
            </a:r>
          </a:p>
        </p:txBody>
      </p:sp>
      <p:pic>
        <p:nvPicPr>
          <p:cNvPr id="6" name="Picture Placeholder 7">
            <a:extLst>
              <a:ext uri="{FF2B5EF4-FFF2-40B4-BE49-F238E27FC236}">
                <a16:creationId xmlns:a16="http://schemas.microsoft.com/office/drawing/2014/main" id="{0B715E77-17EC-80A7-4E8A-33E7E62ADC44}"/>
              </a:ext>
            </a:extLst>
          </p:cNvPr>
          <p:cNvPicPr>
            <a:picLocks noChangeAspect="1"/>
          </p:cNvPicPr>
          <p:nvPr/>
        </p:nvPicPr>
        <p:blipFill>
          <a:blip r:embed="rId3">
            <a:extLst>
              <a:ext uri="{28A0092B-C50C-407E-A947-70E740481C1C}">
                <a14:useLocalDpi xmlns:a14="http://schemas.microsoft.com/office/drawing/2010/main" val="0"/>
              </a:ext>
            </a:extLst>
          </a:blip>
          <a:srcRect t="9704" b="9704"/>
          <a:stretch/>
        </p:blipFill>
        <p:spPr>
          <a:xfrm>
            <a:off x="1040921" y="1434404"/>
            <a:ext cx="10110158" cy="4583272"/>
          </a:xfrm>
          <a:prstGeom prst="rect">
            <a:avLst/>
          </a:prstGeom>
        </p:spPr>
      </p:pic>
    </p:spTree>
    <p:extLst>
      <p:ext uri="{BB962C8B-B14F-4D97-AF65-F5344CB8AC3E}">
        <p14:creationId xmlns:p14="http://schemas.microsoft.com/office/powerpoint/2010/main" val="3405768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HOL-39-1716</a:t>
            </a:r>
          </a:p>
        </p:txBody>
      </p:sp>
      <p:pic>
        <p:nvPicPr>
          <p:cNvPr id="3" name="Picture Placeholder 7">
            <a:extLst>
              <a:ext uri="{FF2B5EF4-FFF2-40B4-BE49-F238E27FC236}">
                <a16:creationId xmlns:a16="http://schemas.microsoft.com/office/drawing/2014/main" id="{DCBC7959-5BB9-75FB-4DF3-477589BA49C6}"/>
              </a:ext>
            </a:extLst>
          </p:cNvPr>
          <p:cNvPicPr>
            <a:picLocks noChangeAspect="1"/>
          </p:cNvPicPr>
          <p:nvPr/>
        </p:nvPicPr>
        <p:blipFill>
          <a:blip r:embed="rId3">
            <a:extLst>
              <a:ext uri="{28A0092B-C50C-407E-A947-70E740481C1C}">
                <a14:useLocalDpi xmlns:a14="http://schemas.microsoft.com/office/drawing/2010/main" val="0"/>
              </a:ext>
            </a:extLst>
          </a:blip>
          <a:srcRect t="9729" b="9729"/>
          <a:stretch/>
        </p:blipFill>
        <p:spPr>
          <a:xfrm>
            <a:off x="790754" y="1354667"/>
            <a:ext cx="10610491" cy="4810089"/>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HOL-39-1716</a:t>
            </a:r>
          </a:p>
        </p:txBody>
      </p:sp>
      <p:pic>
        <p:nvPicPr>
          <p:cNvPr id="3" name="Picture Placeholder 7">
            <a:extLst>
              <a:ext uri="{FF2B5EF4-FFF2-40B4-BE49-F238E27FC236}">
                <a16:creationId xmlns:a16="http://schemas.microsoft.com/office/drawing/2014/main" id="{354A72A1-7C1E-DF0B-BA7E-7FAAED36EEE5}"/>
              </a:ext>
            </a:extLst>
          </p:cNvPr>
          <p:cNvPicPr>
            <a:picLocks noChangeAspect="1"/>
          </p:cNvPicPr>
          <p:nvPr/>
        </p:nvPicPr>
        <p:blipFill>
          <a:blip r:embed="rId3">
            <a:extLst>
              <a:ext uri="{28A0092B-C50C-407E-A947-70E740481C1C}">
                <a14:useLocalDpi xmlns:a14="http://schemas.microsoft.com/office/drawing/2010/main" val="0"/>
              </a:ext>
            </a:extLst>
          </a:blip>
          <a:srcRect t="9704" b="9704"/>
          <a:stretch/>
        </p:blipFill>
        <p:spPr>
          <a:xfrm>
            <a:off x="812321" y="1283898"/>
            <a:ext cx="10567358" cy="4790536"/>
          </a:xfrm>
          <a:prstGeom prst="rect">
            <a:avLst/>
          </a:prstGeom>
        </p:spPr>
      </p:pic>
    </p:spTree>
    <p:extLst>
      <p:ext uri="{BB962C8B-B14F-4D97-AF65-F5344CB8AC3E}">
        <p14:creationId xmlns:p14="http://schemas.microsoft.com/office/powerpoint/2010/main" val="417914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EE5BC-45BC-B2EB-A8FD-3DCD31752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2B765-3416-690C-E6CD-E778767169E9}"/>
              </a:ext>
            </a:extLst>
          </p:cNvPr>
          <p:cNvSpPr>
            <a:spLocks noGrp="1"/>
          </p:cNvSpPr>
          <p:nvPr>
            <p:ph type="title"/>
          </p:nvPr>
        </p:nvSpPr>
        <p:spPr/>
        <p:txBody>
          <a:bodyPr/>
          <a:lstStyle/>
          <a:p>
            <a:r>
              <a:rPr lang="en-US" dirty="0"/>
              <a:t>Field Photos – HOL-39-1723</a:t>
            </a:r>
          </a:p>
        </p:txBody>
      </p:sp>
      <p:pic>
        <p:nvPicPr>
          <p:cNvPr id="3" name="Picture Placeholder 7">
            <a:extLst>
              <a:ext uri="{FF2B5EF4-FFF2-40B4-BE49-F238E27FC236}">
                <a16:creationId xmlns:a16="http://schemas.microsoft.com/office/drawing/2014/main" id="{D026A5EB-4F02-E515-D9FE-2E624D0C4AF9}"/>
              </a:ext>
            </a:extLst>
          </p:cNvPr>
          <p:cNvPicPr>
            <a:picLocks noChangeAspect="1"/>
          </p:cNvPicPr>
          <p:nvPr/>
        </p:nvPicPr>
        <p:blipFill>
          <a:blip r:embed="rId3">
            <a:extLst>
              <a:ext uri="{28A0092B-C50C-407E-A947-70E740481C1C}">
                <a14:useLocalDpi xmlns:a14="http://schemas.microsoft.com/office/drawing/2010/main" val="0"/>
              </a:ext>
            </a:extLst>
          </a:blip>
          <a:srcRect t="9704" b="9704"/>
          <a:stretch/>
        </p:blipFill>
        <p:spPr>
          <a:xfrm>
            <a:off x="812321" y="1283898"/>
            <a:ext cx="10567358" cy="4790536"/>
          </a:xfrm>
          <a:prstGeom prst="rect">
            <a:avLst/>
          </a:prstGeom>
        </p:spPr>
      </p:pic>
    </p:spTree>
    <p:extLst>
      <p:ext uri="{BB962C8B-B14F-4D97-AF65-F5344CB8AC3E}">
        <p14:creationId xmlns:p14="http://schemas.microsoft.com/office/powerpoint/2010/main" val="1043038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4DE61-A742-3218-8AA4-81BF73E94B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3D00C-9A75-4439-794C-82A109806A76}"/>
              </a:ext>
            </a:extLst>
          </p:cNvPr>
          <p:cNvSpPr>
            <a:spLocks noGrp="1"/>
          </p:cNvSpPr>
          <p:nvPr>
            <p:ph type="title"/>
          </p:nvPr>
        </p:nvSpPr>
        <p:spPr/>
        <p:txBody>
          <a:bodyPr/>
          <a:lstStyle/>
          <a:p>
            <a:r>
              <a:rPr lang="en-US" dirty="0"/>
              <a:t>Field Photos – HOL-39-1723</a:t>
            </a:r>
          </a:p>
        </p:txBody>
      </p:sp>
      <p:pic>
        <p:nvPicPr>
          <p:cNvPr id="3" name="Picture Placeholder 7">
            <a:extLst>
              <a:ext uri="{FF2B5EF4-FFF2-40B4-BE49-F238E27FC236}">
                <a16:creationId xmlns:a16="http://schemas.microsoft.com/office/drawing/2014/main" id="{F78DCB6C-D97E-87DF-0DF1-32313D011B1A}"/>
              </a:ext>
            </a:extLst>
          </p:cNvPr>
          <p:cNvPicPr>
            <a:picLocks noChangeAspect="1"/>
          </p:cNvPicPr>
          <p:nvPr/>
        </p:nvPicPr>
        <p:blipFill>
          <a:blip r:embed="rId3">
            <a:extLst>
              <a:ext uri="{28A0092B-C50C-407E-A947-70E740481C1C}">
                <a14:useLocalDpi xmlns:a14="http://schemas.microsoft.com/office/drawing/2010/main" val="0"/>
              </a:ext>
            </a:extLst>
          </a:blip>
          <a:srcRect t="9704" b="9704"/>
          <a:stretch/>
        </p:blipFill>
        <p:spPr>
          <a:xfrm>
            <a:off x="812321" y="1283898"/>
            <a:ext cx="10567358" cy="4790536"/>
          </a:xfrm>
          <a:prstGeom prst="rect">
            <a:avLst/>
          </a:prstGeom>
        </p:spPr>
      </p:pic>
    </p:spTree>
    <p:extLst>
      <p:ext uri="{BB962C8B-B14F-4D97-AF65-F5344CB8AC3E}">
        <p14:creationId xmlns:p14="http://schemas.microsoft.com/office/powerpoint/2010/main" val="808635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E4D57-A98C-7BF1-F2D6-C2E263D14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7E3FA-F81A-0FDF-BFED-80C55024C403}"/>
              </a:ext>
            </a:extLst>
          </p:cNvPr>
          <p:cNvSpPr>
            <a:spLocks noGrp="1"/>
          </p:cNvSpPr>
          <p:nvPr>
            <p:ph type="title"/>
          </p:nvPr>
        </p:nvSpPr>
        <p:spPr/>
        <p:txBody>
          <a:bodyPr/>
          <a:lstStyle/>
          <a:p>
            <a:r>
              <a:rPr lang="en-US" dirty="0"/>
              <a:t>Field Photos – HOL-39-1723</a:t>
            </a:r>
          </a:p>
        </p:txBody>
      </p:sp>
      <p:pic>
        <p:nvPicPr>
          <p:cNvPr id="3" name="Picture Placeholder 7">
            <a:extLst>
              <a:ext uri="{FF2B5EF4-FFF2-40B4-BE49-F238E27FC236}">
                <a16:creationId xmlns:a16="http://schemas.microsoft.com/office/drawing/2014/main" id="{DE1C1127-4FC2-4ECE-F35C-086A791A9F6E}"/>
              </a:ext>
            </a:extLst>
          </p:cNvPr>
          <p:cNvPicPr>
            <a:picLocks noChangeAspect="1"/>
          </p:cNvPicPr>
          <p:nvPr/>
        </p:nvPicPr>
        <p:blipFill>
          <a:blip r:embed="rId3">
            <a:extLst>
              <a:ext uri="{28A0092B-C50C-407E-A947-70E740481C1C}">
                <a14:useLocalDpi xmlns:a14="http://schemas.microsoft.com/office/drawing/2010/main" val="0"/>
              </a:ext>
            </a:extLst>
          </a:blip>
          <a:srcRect t="9704" b="9704"/>
          <a:stretch/>
        </p:blipFill>
        <p:spPr>
          <a:xfrm>
            <a:off x="812321" y="1283898"/>
            <a:ext cx="10567358" cy="4790536"/>
          </a:xfrm>
          <a:prstGeom prst="rect">
            <a:avLst/>
          </a:prstGeom>
        </p:spPr>
      </p:pic>
    </p:spTree>
    <p:extLst>
      <p:ext uri="{BB962C8B-B14F-4D97-AF65-F5344CB8AC3E}">
        <p14:creationId xmlns:p14="http://schemas.microsoft.com/office/powerpoint/2010/main" val="3601150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4429-EA5F-7E36-326D-433FA4F7F4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1C8A71-E3D7-C1B2-1013-E99071DC34B5}"/>
              </a:ext>
            </a:extLst>
          </p:cNvPr>
          <p:cNvSpPr>
            <a:spLocks noGrp="1"/>
          </p:cNvSpPr>
          <p:nvPr>
            <p:ph type="title"/>
          </p:nvPr>
        </p:nvSpPr>
        <p:spPr/>
        <p:txBody>
          <a:bodyPr/>
          <a:lstStyle/>
          <a:p>
            <a:r>
              <a:rPr lang="en-US" dirty="0"/>
              <a:t>Field Photos – HOL-39-1723</a:t>
            </a:r>
          </a:p>
        </p:txBody>
      </p:sp>
      <p:pic>
        <p:nvPicPr>
          <p:cNvPr id="3" name="Picture Placeholder 7">
            <a:extLst>
              <a:ext uri="{FF2B5EF4-FFF2-40B4-BE49-F238E27FC236}">
                <a16:creationId xmlns:a16="http://schemas.microsoft.com/office/drawing/2014/main" id="{AD125996-BFD6-E405-B30B-B5B76D7208D0}"/>
              </a:ext>
            </a:extLst>
          </p:cNvPr>
          <p:cNvPicPr>
            <a:picLocks noChangeAspect="1"/>
          </p:cNvPicPr>
          <p:nvPr/>
        </p:nvPicPr>
        <p:blipFill>
          <a:blip r:embed="rId3">
            <a:extLst>
              <a:ext uri="{28A0092B-C50C-407E-A947-70E740481C1C}">
                <a14:useLocalDpi xmlns:a14="http://schemas.microsoft.com/office/drawing/2010/main" val="0"/>
              </a:ext>
            </a:extLst>
          </a:blip>
          <a:srcRect t="9704" b="9704"/>
          <a:stretch/>
        </p:blipFill>
        <p:spPr>
          <a:xfrm>
            <a:off x="812321" y="1283898"/>
            <a:ext cx="10567358" cy="4790536"/>
          </a:xfrm>
          <a:prstGeom prst="rect">
            <a:avLst/>
          </a:prstGeom>
        </p:spPr>
      </p:pic>
    </p:spTree>
    <p:extLst>
      <p:ext uri="{BB962C8B-B14F-4D97-AF65-F5344CB8AC3E}">
        <p14:creationId xmlns:p14="http://schemas.microsoft.com/office/powerpoint/2010/main" val="1541013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3A553-0265-CA28-2191-4D5DA4C1B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BCB8A8-3B42-1272-88DC-F5651467C7F1}"/>
              </a:ext>
            </a:extLst>
          </p:cNvPr>
          <p:cNvSpPr>
            <a:spLocks noGrp="1"/>
          </p:cNvSpPr>
          <p:nvPr>
            <p:ph type="title"/>
          </p:nvPr>
        </p:nvSpPr>
        <p:spPr/>
        <p:txBody>
          <a:bodyPr/>
          <a:lstStyle/>
          <a:p>
            <a:r>
              <a:rPr lang="en-US" dirty="0"/>
              <a:t>Field Photos – HOL-39-1723</a:t>
            </a:r>
          </a:p>
        </p:txBody>
      </p:sp>
      <p:pic>
        <p:nvPicPr>
          <p:cNvPr id="3" name="Picture Placeholder 7">
            <a:extLst>
              <a:ext uri="{FF2B5EF4-FFF2-40B4-BE49-F238E27FC236}">
                <a16:creationId xmlns:a16="http://schemas.microsoft.com/office/drawing/2014/main" id="{2C444BA7-F60C-20F4-4451-DC32AF7D3301}"/>
              </a:ext>
            </a:extLst>
          </p:cNvPr>
          <p:cNvPicPr>
            <a:picLocks noChangeAspect="1"/>
          </p:cNvPicPr>
          <p:nvPr/>
        </p:nvPicPr>
        <p:blipFill>
          <a:blip r:embed="rId3">
            <a:extLst>
              <a:ext uri="{28A0092B-C50C-407E-A947-70E740481C1C}">
                <a14:useLocalDpi xmlns:a14="http://schemas.microsoft.com/office/drawing/2010/main" val="0"/>
              </a:ext>
            </a:extLst>
          </a:blip>
          <a:srcRect t="9704" b="9704"/>
          <a:stretch/>
        </p:blipFill>
        <p:spPr>
          <a:xfrm>
            <a:off x="812321" y="1283898"/>
            <a:ext cx="10567358" cy="4790536"/>
          </a:xfrm>
          <a:prstGeom prst="rect">
            <a:avLst/>
          </a:prstGeom>
        </p:spPr>
      </p:pic>
    </p:spTree>
    <p:extLst>
      <p:ext uri="{BB962C8B-B14F-4D97-AF65-F5344CB8AC3E}">
        <p14:creationId xmlns:p14="http://schemas.microsoft.com/office/powerpoint/2010/main" val="4084288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a:t>
            </a:r>
            <a:r>
              <a:rPr lang="da-DK" dirty="0"/>
              <a:t>HOL-39-17.16 PID 12247 &amp; HOL-39-17.23 PID 123599</a:t>
            </a:r>
            <a:r>
              <a:rPr lang="en-US" dirty="0"/>
              <a:t> </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dirty="0" err="1"/>
              <a:t>s</a:t>
            </a:r>
            <a:r>
              <a:rPr lang="en-US" sz="4000" dirty="0"/>
              <a:t>. </a:t>
            </a:r>
            <a:r>
              <a:rPr lang="en-US" dirty="0"/>
              <a:t>HOL-39-17.16 </a:t>
            </a:r>
            <a:r>
              <a:rPr lang="en-US" sz="4000" dirty="0"/>
              <a:t>PID 122470 and HOL-39-17.23 PID 123599.</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HOL-39-(17.16)(17.23)  PID 122470 &amp; 123599</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sz="3200" dirty="0" err="1"/>
              <a:t>Proj</a:t>
            </a:r>
            <a:r>
              <a:rPr lang="en-US" sz="3200" dirty="0"/>
              <a:t>. Description: Design the replacement for bridges:</a:t>
            </a:r>
          </a:p>
          <a:p>
            <a:pPr lvl="1"/>
            <a:r>
              <a:rPr lang="en-US" dirty="0"/>
              <a:t>HOL-39-17.16 SFN 3800512 </a:t>
            </a:r>
          </a:p>
          <a:p>
            <a:pPr lvl="1"/>
            <a:r>
              <a:rPr lang="en-US" dirty="0"/>
              <a:t>HOL-39-17.23 SFN 3800547</a:t>
            </a:r>
          </a:p>
          <a:p>
            <a:r>
              <a:rPr lang="en-US" sz="3200" dirty="0"/>
              <a:t>Separate plans will be developed simultaneously and potentially sold as a Part 1/Part 2 contract.</a:t>
            </a:r>
          </a:p>
          <a:p>
            <a:r>
              <a:rPr lang="en-US" sz="3200" dirty="0"/>
              <a:t>The Department will complete the topographic survey for both projects and provide to the selected consultant at the Scope meeting.</a:t>
            </a:r>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a:t>
            </a:r>
            <a:r>
              <a:rPr lang="da-DK" dirty="0"/>
              <a:t>HOL-39-17.16 PID 12247 &amp; HOL-39-17.23 PID 123599</a:t>
            </a:r>
            <a:r>
              <a:rPr lang="en-US" dirty="0"/>
              <a:t> </a:t>
            </a:r>
          </a:p>
        </p:txBody>
      </p:sp>
    </p:spTree>
    <p:extLst>
      <p:ext uri="{BB962C8B-B14F-4D97-AF65-F5344CB8AC3E}">
        <p14:creationId xmlns:p14="http://schemas.microsoft.com/office/powerpoint/2010/main" val="850391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sz="2400" dirty="0">
                <a:hlinkClick r:id="rId5"/>
              </a:rPr>
              <a:t>https://ftp.dot.state.oh.us/pub/Districts/D11/122470_and_123599/</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a:t>
            </a:r>
            <a:r>
              <a:rPr lang="da-DK" dirty="0"/>
              <a:t>HOL-39-17.16 PID 12247 &amp; HOL-39-17.23 PID 123599</a:t>
            </a:r>
            <a:r>
              <a:rPr lang="en-US" dirty="0"/>
              <a:t> </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Ellis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a:t>
            </a:r>
            <a:r>
              <a:rPr lang="da-DK" dirty="0"/>
              <a:t>HOL-39-17.16 PID 12247 &amp; HOL-39-17.23 PID 123599</a:t>
            </a:r>
            <a:r>
              <a:rPr lang="en-US" dirty="0"/>
              <a:t> </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11" name="Picture 10">
            <a:extLst>
              <a:ext uri="{FF2B5EF4-FFF2-40B4-BE49-F238E27FC236}">
                <a16:creationId xmlns:a16="http://schemas.microsoft.com/office/drawing/2014/main" id="{E2CE9E23-8213-A7BC-2A88-C3D729F34A65}"/>
              </a:ext>
            </a:extLst>
          </p:cNvPr>
          <p:cNvPicPr>
            <a:picLocks noChangeAspect="1"/>
          </p:cNvPicPr>
          <p:nvPr/>
        </p:nvPicPr>
        <p:blipFill>
          <a:blip r:embed="rId6"/>
          <a:stretch>
            <a:fillRect/>
          </a:stretch>
        </p:blipFill>
        <p:spPr>
          <a:xfrm>
            <a:off x="383870" y="1313946"/>
            <a:ext cx="11467955" cy="3898134"/>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ELLIS MAPPING</a:t>
            </a:r>
          </a:p>
        </p:txBody>
      </p:sp>
      <p:pic>
        <p:nvPicPr>
          <p:cNvPr id="2" name="Content Placeholder 1">
            <a:extLst>
              <a:ext uri="{FF2B5EF4-FFF2-40B4-BE49-F238E27FC236}">
                <a16:creationId xmlns:a16="http://schemas.microsoft.com/office/drawing/2014/main" id="{8AA1C92D-2470-48A7-643C-1979F737E259}"/>
              </a:ext>
            </a:extLst>
          </p:cNvPr>
          <p:cNvPicPr>
            <a:picLocks noGrp="1" noChangeAspect="1"/>
          </p:cNvPicPr>
          <p:nvPr>
            <p:ph idx="1"/>
          </p:nvPr>
        </p:nvPicPr>
        <p:blipFill>
          <a:blip r:embed="rId5"/>
          <a:stretch>
            <a:fillRect/>
          </a:stretch>
        </p:blipFill>
        <p:spPr>
          <a:xfrm>
            <a:off x="1066499" y="1143000"/>
            <a:ext cx="10059001" cy="4906963"/>
          </a:xfrm>
          <a:prstGeom prst="rect">
            <a:avLst/>
          </a:prstGeom>
        </p:spPr>
      </p:pic>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a:t>
            </a:r>
            <a:r>
              <a:rPr lang="da-DK" dirty="0"/>
              <a:t>HOL-39-17.16 PID 12247 &amp; HOL-39-17.23 PID 123599</a:t>
            </a:r>
            <a:r>
              <a:rPr lang="en-US" dirty="0"/>
              <a:t> </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6396" y="5440363"/>
            <a:ext cx="609600" cy="609600"/>
          </a:xfrm>
          <a:prstGeom prst="rect">
            <a:avLst/>
          </a:prstGeom>
        </p:spPr>
      </p:pic>
      <p:pic>
        <p:nvPicPr>
          <p:cNvPr id="7" name="Picture 6">
            <a:extLst>
              <a:ext uri="{FF2B5EF4-FFF2-40B4-BE49-F238E27FC236}">
                <a16:creationId xmlns:a16="http://schemas.microsoft.com/office/drawing/2014/main" id="{EE68F5FC-776A-2F56-A2D4-F933D0984032}"/>
              </a:ext>
            </a:extLst>
          </p:cNvPr>
          <p:cNvPicPr>
            <a:picLocks noChangeAspect="1"/>
          </p:cNvPicPr>
          <p:nvPr/>
        </p:nvPicPr>
        <p:blipFill>
          <a:blip r:embed="rId7"/>
          <a:stretch>
            <a:fillRect/>
          </a:stretch>
        </p:blipFill>
        <p:spPr>
          <a:xfrm>
            <a:off x="466344" y="914400"/>
            <a:ext cx="11125500" cy="5326706"/>
          </a:xfrm>
          <a:prstGeom prst="rect">
            <a:avLst/>
          </a:prstGeom>
        </p:spPr>
      </p:pic>
    </p:spTree>
    <p:extLst>
      <p:ext uri="{BB962C8B-B14F-4D97-AF65-F5344CB8AC3E}">
        <p14:creationId xmlns:p14="http://schemas.microsoft.com/office/powerpoint/2010/main" val="196494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HOL-39-1716 (SFN 3800512)</a:t>
            </a:r>
          </a:p>
          <a:p>
            <a:pPr lvl="3"/>
            <a:r>
              <a:rPr lang="en-US" sz="1800" dirty="0"/>
              <a:t>Replace three span steel beam bridge new structure</a:t>
            </a:r>
          </a:p>
          <a:p>
            <a:pPr lvl="3"/>
            <a:r>
              <a:rPr lang="en-US" sz="1800" dirty="0"/>
              <a:t>Soil Borings required</a:t>
            </a:r>
          </a:p>
          <a:p>
            <a:pPr lvl="3"/>
            <a:r>
              <a:rPr lang="en-US" sz="1800" dirty="0"/>
              <a:t>Utility (aerial) relocation anticipated</a:t>
            </a:r>
          </a:p>
          <a:p>
            <a:pPr lvl="3"/>
            <a:r>
              <a:rPr lang="en-US" sz="1800" dirty="0"/>
              <a:t>Maintenance of Traffic via One Lane –Two Way operation via signalized closure of one lane of a two-lane highway</a:t>
            </a:r>
          </a:p>
          <a:p>
            <a:pPr lvl="2"/>
            <a:r>
              <a:rPr lang="en-US" sz="2000" dirty="0"/>
              <a:t>HOL-39-1723 (SFN 3800547)</a:t>
            </a:r>
          </a:p>
          <a:p>
            <a:pPr lvl="3"/>
            <a:r>
              <a:rPr lang="en-US" sz="1800" dirty="0"/>
              <a:t>Replace single span steel beam bridge new structure.</a:t>
            </a:r>
          </a:p>
          <a:p>
            <a:pPr lvl="3"/>
            <a:r>
              <a:rPr lang="en-US" sz="1800" dirty="0"/>
              <a:t>Structure Type Study to investigate buried structures and beam bridges</a:t>
            </a:r>
          </a:p>
          <a:p>
            <a:pPr lvl="3"/>
            <a:r>
              <a:rPr lang="en-US" sz="1800" dirty="0"/>
              <a:t>Soil Borings required</a:t>
            </a:r>
          </a:p>
          <a:p>
            <a:pPr lvl="3"/>
            <a:r>
              <a:rPr lang="en-US" sz="1800" dirty="0"/>
              <a:t>Utility (aerial) relocation anticipated</a:t>
            </a:r>
          </a:p>
          <a:p>
            <a:pPr lvl="3"/>
            <a:r>
              <a:rPr lang="en-US" sz="1800" dirty="0"/>
              <a:t>Detour SR 39 for Maintenance of Traffic</a:t>
            </a:r>
          </a:p>
          <a:p>
            <a:pPr lvl="2"/>
            <a:endParaRPr lang="en-US" sz="2000" dirty="0"/>
          </a:p>
          <a:p>
            <a:pPr lvl="2"/>
            <a:endParaRPr lang="en-US" sz="2000" dirty="0"/>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a:t>
            </a:r>
            <a:r>
              <a:rPr lang="da-DK" dirty="0"/>
              <a:t>HOL-39-17.16 PID 12247 &amp; HOL-39-17.23 PID 123599</a:t>
            </a:r>
            <a:r>
              <a:rPr lang="en-US" dirty="0"/>
              <a:t> </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9F507-72AF-3931-7A8B-994E615CC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94CB4-E5F3-D3F0-CA9D-17C2A4C8481C}"/>
              </a:ext>
            </a:extLst>
          </p:cNvPr>
          <p:cNvSpPr>
            <a:spLocks noGrp="1"/>
          </p:cNvSpPr>
          <p:nvPr>
            <p:ph type="title"/>
          </p:nvPr>
        </p:nvSpPr>
        <p:spPr/>
        <p:txBody>
          <a:bodyPr/>
          <a:lstStyle/>
          <a:p>
            <a:r>
              <a:rPr lang="en-US" dirty="0"/>
              <a:t>Additional scope information and/or items</a:t>
            </a:r>
          </a:p>
        </p:txBody>
      </p:sp>
      <p:sp>
        <p:nvSpPr>
          <p:cNvPr id="3" name="Content Placeholder 2">
            <a:extLst>
              <a:ext uri="{FF2B5EF4-FFF2-40B4-BE49-F238E27FC236}">
                <a16:creationId xmlns:a16="http://schemas.microsoft.com/office/drawing/2014/main" id="{8CC3C1FE-95D7-3CAC-5C67-36A4086C9651}"/>
              </a:ext>
            </a:extLst>
          </p:cNvPr>
          <p:cNvSpPr>
            <a:spLocks noGrp="1"/>
          </p:cNvSpPr>
          <p:nvPr>
            <p:ph idx="1"/>
          </p:nvPr>
        </p:nvSpPr>
        <p:spPr/>
        <p:txBody>
          <a:bodyPr/>
          <a:lstStyle/>
          <a:p>
            <a:r>
              <a:rPr lang="en-US" sz="2800" dirty="0"/>
              <a:t>Driveway for public pool closest to the bridges will need to be closed during construction</a:t>
            </a:r>
          </a:p>
          <a:p>
            <a:r>
              <a:rPr lang="en-US" sz="2800" dirty="0"/>
              <a:t>Anticipate 4F coordination for both projects</a:t>
            </a:r>
          </a:p>
          <a:p>
            <a:r>
              <a:rPr lang="en-US" sz="2800" dirty="0"/>
              <a:t>Consultant will perform the floodplain coordination</a:t>
            </a:r>
          </a:p>
          <a:p>
            <a:r>
              <a:rPr lang="en-US" sz="2800" dirty="0"/>
              <a:t>HOL-39-1723 SFN 3800547 has not been identified as historic and trail traffic will need to be maintained</a:t>
            </a:r>
          </a:p>
          <a:p>
            <a:r>
              <a:rPr lang="en-US" sz="2800" dirty="0"/>
              <a:t>HOL-39-1716 SFN 3800512 recreational boat traffic will need to be maintained</a:t>
            </a:r>
          </a:p>
          <a:p>
            <a:endParaRPr lang="en-US" sz="3200" dirty="0"/>
          </a:p>
        </p:txBody>
      </p:sp>
      <p:sp>
        <p:nvSpPr>
          <p:cNvPr id="5" name="Footer Placeholder 17">
            <a:extLst>
              <a:ext uri="{FF2B5EF4-FFF2-40B4-BE49-F238E27FC236}">
                <a16:creationId xmlns:a16="http://schemas.microsoft.com/office/drawing/2014/main" id="{34511C91-C9B7-B090-23AD-6591FA0E25F5}"/>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a:t>
            </a:r>
            <a:r>
              <a:rPr lang="da-DK" dirty="0"/>
              <a:t>HOL-39-17.16 PID 12247 &amp; HOL-39-17.23 PID 123599</a:t>
            </a:r>
            <a:r>
              <a:rPr lang="en-US" dirty="0"/>
              <a:t> </a:t>
            </a:r>
          </a:p>
        </p:txBody>
      </p:sp>
    </p:spTree>
    <p:extLst>
      <p:ext uri="{BB962C8B-B14F-4D97-AF65-F5344CB8AC3E}">
        <p14:creationId xmlns:p14="http://schemas.microsoft.com/office/powerpoint/2010/main" val="1768244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3200" dirty="0"/>
              <a:t>Level 1 bridge inspection</a:t>
            </a:r>
          </a:p>
          <a:p>
            <a:r>
              <a:rPr lang="en-US" sz="3200" dirty="0"/>
              <a:t>Level 2 bridge design</a:t>
            </a:r>
          </a:p>
          <a:p>
            <a:r>
              <a:rPr lang="en-US" sz="3200" dirty="0"/>
              <a:t>Non-complex roadway design</a:t>
            </a:r>
          </a:p>
          <a:p>
            <a:r>
              <a:rPr lang="en-US" sz="3200" dirty="0"/>
              <a:t>Various Environmental</a:t>
            </a:r>
          </a:p>
          <a:p>
            <a:r>
              <a:rPr lang="en-US" sz="3200" dirty="0"/>
              <a:t>Various Geotechnical</a:t>
            </a:r>
          </a:p>
          <a:p>
            <a:r>
              <a:rPr lang="en-US" sz="3200" dirty="0"/>
              <a:t>Limited R/W</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a:t>
            </a:r>
            <a:r>
              <a:rPr lang="da-DK" dirty="0"/>
              <a:t>HOL-39-17.16 PID 12247 &amp; HOL-39-17.23 PID 123599</a:t>
            </a:r>
            <a:r>
              <a:rPr lang="en-US" dirty="0"/>
              <a:t> </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 – HOL-39-1716</a:t>
            </a:r>
          </a:p>
        </p:txBody>
      </p:sp>
      <p:pic>
        <p:nvPicPr>
          <p:cNvPr id="4" name="Picture Placeholder 7">
            <a:extLst>
              <a:ext uri="{FF2B5EF4-FFF2-40B4-BE49-F238E27FC236}">
                <a16:creationId xmlns:a16="http://schemas.microsoft.com/office/drawing/2014/main" id="{02402BFE-B6C1-ABFC-AFD4-5B497BC08DB7}"/>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t="9691" b="9691"/>
          <a:stretch/>
        </p:blipFill>
        <p:spPr>
          <a:xfrm>
            <a:off x="1007705" y="1435100"/>
            <a:ext cx="10176590" cy="4614863"/>
          </a:xfrm>
        </p:spPr>
      </p:pic>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1183" y="5440363"/>
            <a:ext cx="609600" cy="609600"/>
          </a:xfrm>
          <a:prstGeom prst="rect">
            <a:avLst/>
          </a:prstGeo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ODOT-Heart-Of-It-All-16-9-Light-Template</Template>
  <TotalTime>146</TotalTime>
  <Words>862</Words>
  <Application>Microsoft Office PowerPoint</Application>
  <PresentationFormat>Widescreen</PresentationFormat>
  <Paragraphs>97</Paragraphs>
  <Slides>20</Slides>
  <Notes>20</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Aptos</vt:lpstr>
      <vt:lpstr>Arial</vt:lpstr>
      <vt:lpstr>Georgia</vt:lpstr>
      <vt:lpstr>Source Sans 3</vt:lpstr>
      <vt:lpstr>Source Sans 3 Black</vt:lpstr>
      <vt:lpstr>ODOT-HoIA-Theme-1</vt:lpstr>
      <vt:lpstr>1_ODOT-HoIA-Theme-1</vt:lpstr>
      <vt:lpstr>September 2025 Programmatic </vt:lpstr>
      <vt:lpstr>HOL-39-(17.16)(17.23)  PID 122470 &amp; 123599</vt:lpstr>
      <vt:lpstr>Available project information</vt:lpstr>
      <vt:lpstr>Ellis MAPPING</vt:lpstr>
      <vt:lpstr>ELLIS MAPPING</vt:lpstr>
      <vt:lpstr>Project scope</vt:lpstr>
      <vt:lpstr>Additional scope information and/or items</vt:lpstr>
      <vt:lpstr>Consultant Prequalifications</vt:lpstr>
      <vt:lpstr>Field Photos – HOL-39-1716</vt:lpstr>
      <vt:lpstr>Field Photos – HOL-39-1716</vt:lpstr>
      <vt:lpstr>Field Photos – HOL-39-1716</vt:lpstr>
      <vt:lpstr>Field Photos – HOL-39-1716</vt:lpstr>
      <vt:lpstr>Field Photos – HOL-39-1716</vt:lpstr>
      <vt:lpstr>Field Photos – HOL-39-1723</vt:lpstr>
      <vt:lpstr>Field Photos – HOL-39-1723</vt:lpstr>
      <vt:lpstr>Field Photos – HOL-39-1723</vt:lpstr>
      <vt:lpstr>Field Photos – HOL-39-1723</vt:lpstr>
      <vt:lpstr>Field Photos – HOL-39-1723</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12</cp:revision>
  <cp:lastPrinted>2025-06-11T19:12:53Z</cp:lastPrinted>
  <dcterms:created xsi:type="dcterms:W3CDTF">2024-09-11T11:49:33Z</dcterms:created>
  <dcterms:modified xsi:type="dcterms:W3CDTF">2025-06-11T19:13:27Z</dcterms:modified>
</cp:coreProperties>
</file>